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4" r:id="rId6"/>
    <p:sldId id="265" r:id="rId7"/>
    <p:sldId id="257" r:id="rId8"/>
    <p:sldId id="258" r:id="rId9"/>
    <p:sldId id="259" r:id="rId10"/>
    <p:sldId id="269" r:id="rId11"/>
    <p:sldId id="260" r:id="rId12"/>
    <p:sldId id="263" r:id="rId13"/>
    <p:sldId id="261" r:id="rId14"/>
    <p:sldId id="262" r:id="rId15"/>
    <p:sldId id="271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DD18-DA07-4997-BFBC-407902AE4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52C3A0-4D89-4A82-811D-AFF8FFCB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5B7006-731E-4FF7-AEDF-8E655C37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6FA36F-BF99-4412-814F-F126CC8D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1BA15-B7BB-4726-81BC-06602D3A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3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5383D-5E64-42B0-A153-45767BBE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D423F7-ED2A-4AC0-9430-3D0D209B7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444758-EAE2-454E-A4BF-22F2129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76B65-5769-4705-BE92-2958D852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C0FBE-3D74-472D-9809-5C1D5970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2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133FC9-52AA-4394-A3C6-7CFD0AC4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695774-A9CA-4ADA-85EE-AFCCA6B7F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D9441-F0EE-4ACD-B8E9-433B2753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31D805-0011-4ED6-86A9-72B69C4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D7721C-6665-4906-A4CF-983355B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7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F7889-E785-4E29-9062-D7EEAD58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D22E4-B50E-49AF-86D6-FA979B2F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E2909E-D7D0-4145-9024-C8A4286E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1A7C3-E769-451A-842B-C5E45D8E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F1B9C-0211-45A6-B88C-D59C093C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3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97ABC-8593-4320-962A-8B107721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A5145-A9DE-4584-8485-6368516E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E8097-CA90-48EE-8F0D-7AFE1748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A4112D-BDB2-48C8-87A5-FD996ADA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2D539B-4A98-4C97-BA40-E3BFAEC4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62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0E5B7-594B-4A6C-BE20-D04DBAB3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94C7A-9C79-428A-8547-5BB4D9864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8EAC0A-0E97-49D6-8D34-8599E506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6DE624-D579-4093-BAF7-197DC846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F66DE5-8FE4-4FC7-8C83-9C015D4E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83EEEA-8F17-4507-8C73-233B637B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65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F0C63-5B8E-487C-87F9-D145E2F1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9A3057-A6AD-494B-9461-9B367A97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050455-9B60-4D9A-B6C4-A8C5D31B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878990-9FF6-459A-AE14-512EEDBCA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424811-E14C-4FD9-AA5C-7FEAE5A75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6CBBD5-A5DE-424C-823E-A728694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201FED-4FCA-4C7D-BA9A-C0211BCE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0A323C-61F1-441B-BBD9-2D976F1F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7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A361F-6919-4C8C-8751-56DD68A6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B4B3E1-6CDE-468C-8934-6977B8F6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C69966-C2AD-4794-B2B1-8BAC4E82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C4495F-C584-4322-8C6E-0D268A68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1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D58D7E-AF92-4C4B-9E78-585FF6E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54F93B-3338-4DA5-81E0-6E6C3B5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C7DE1-7DF9-4E9D-9E65-C4EA12B6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96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A8D54-00F2-4C3D-8FBA-FB74167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56A7C-F2DB-4F99-8EF2-446D44BD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BFA1D3-ACF8-4A22-83EB-EB641056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D9308D-3CB8-40C0-A10D-17EB9F0C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4AFE4F-48C6-418C-A20F-6F5107ED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E87DD1-9F01-47B7-BC8D-82DDBFBC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C6117-4C7F-449F-866D-32FA03A0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BEE831-6804-4A09-964A-3B9698AF2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22B038-2DD0-437C-B603-D4895F1E9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3AD469-9FF8-4A5F-8172-FA860B34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0B379A-CFB7-4FE8-B932-AC1167D1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53ACE5-B3F5-4A01-AE06-CF5A77F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50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D0C82E-EFBE-46D9-BB78-C8EBEE8E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EFDC8-3EEF-4116-BEBE-0C453C5B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6C2B0-53DD-41D0-9B26-52B94167B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7965-C22C-44A9-9ED2-6B27F21D13BB}" type="datetimeFigureOut">
              <a:rPr lang="zh-TW" altLang="en-US" smtClean="0"/>
              <a:t>2018/11/2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2CA74-6C8E-4B70-A658-FB41A052A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C08EA-F449-42F4-8BAA-74C70E89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D79B-AD2D-49F9-A9A7-516E6140F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06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0C2B0-43BD-487D-9285-2CD0588E2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Recursion and Review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50CF72-7447-42C6-8DAA-244BFE86C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00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2FFC2-B376-4C7F-B80A-578E9631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DC73B6-EAB9-436A-AA82-D9D02BC0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+mn-ea"/>
              </a:rPr>
              <a:t>大於 </a:t>
            </a:r>
            <a:r>
              <a:rPr lang="en-US" altLang="zh-TW" dirty="0">
                <a:latin typeface="+mn-ea"/>
              </a:rPr>
              <a:t>: &gt;</a:t>
            </a:r>
          </a:p>
          <a:p>
            <a:r>
              <a:rPr lang="zh-TW" altLang="en-US" dirty="0">
                <a:latin typeface="+mn-ea"/>
              </a:rPr>
              <a:t>小於 </a:t>
            </a:r>
            <a:r>
              <a:rPr lang="en-US" altLang="zh-TW" dirty="0">
                <a:latin typeface="+mn-ea"/>
              </a:rPr>
              <a:t>: &lt;</a:t>
            </a:r>
          </a:p>
          <a:p>
            <a:r>
              <a:rPr lang="zh-TW" altLang="en-US" dirty="0">
                <a:latin typeface="+mn-ea"/>
              </a:rPr>
              <a:t>大於等於 </a:t>
            </a:r>
            <a:r>
              <a:rPr lang="en-US" altLang="zh-TW" dirty="0">
                <a:latin typeface="+mn-ea"/>
              </a:rPr>
              <a:t>: &gt;=</a:t>
            </a:r>
          </a:p>
          <a:p>
            <a:r>
              <a:rPr lang="zh-TW" altLang="en-US" dirty="0">
                <a:latin typeface="+mn-ea"/>
              </a:rPr>
              <a:t>小於等於 </a:t>
            </a:r>
            <a:r>
              <a:rPr lang="en-US" altLang="zh-TW" dirty="0">
                <a:latin typeface="+mn-ea"/>
              </a:rPr>
              <a:t>: &lt;=</a:t>
            </a:r>
          </a:p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等於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: ==</a:t>
            </a:r>
          </a:p>
          <a:p>
            <a:r>
              <a:rPr lang="zh-TW" altLang="en-US" dirty="0">
                <a:latin typeface="+mn-ea"/>
              </a:rPr>
              <a:t>不等於 </a:t>
            </a:r>
            <a:r>
              <a:rPr lang="en-US" altLang="zh-TW" dirty="0">
                <a:latin typeface="+mn-ea"/>
              </a:rPr>
              <a:t>: !=</a:t>
            </a:r>
          </a:p>
          <a:p>
            <a:r>
              <a:rPr lang="en-US" altLang="zh-TW" dirty="0">
                <a:latin typeface="+mn-ea"/>
              </a:rPr>
              <a:t>And : &amp;&amp;</a:t>
            </a:r>
          </a:p>
          <a:p>
            <a:r>
              <a:rPr lang="en-US" altLang="zh-TW" dirty="0">
                <a:latin typeface="+mn-ea"/>
              </a:rPr>
              <a:t>Or : ||</a:t>
            </a:r>
          </a:p>
          <a:p>
            <a:r>
              <a:rPr lang="en-US" altLang="zh-TW" dirty="0">
                <a:latin typeface="+mn-ea"/>
              </a:rPr>
              <a:t>Not : !</a:t>
            </a: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14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DE08A-16D6-4365-9CCB-1BED5A9C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if, else if, else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FFB905-95AF-4DC6-8E6F-DE2622DD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17" y="2173621"/>
            <a:ext cx="4366290" cy="3938424"/>
          </a:xfrm>
          <a:prstGeom prst="rect">
            <a:avLst/>
          </a:prstGeom>
        </p:spPr>
      </p:pic>
      <p:sp>
        <p:nvSpPr>
          <p:cNvPr id="10" name="文字方塊 3">
            <a:extLst>
              <a:ext uri="{FF2B5EF4-FFF2-40B4-BE49-F238E27FC236}">
                <a16:creationId xmlns:a16="http://schemas.microsoft.com/office/drawing/2014/main" id="{BDCFAF0B-0CBB-4952-9161-E524F07EEC91}"/>
              </a:ext>
            </a:extLst>
          </p:cNvPr>
          <p:cNvSpPr txBox="1"/>
          <p:nvPr/>
        </p:nvSpPr>
        <p:spPr>
          <a:xfrm>
            <a:off x="5943122" y="2646809"/>
            <a:ext cx="4868313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if(condition){</a:t>
            </a:r>
          </a:p>
          <a:p>
            <a:r>
              <a:rPr lang="en-US" altLang="zh-TW" dirty="0"/>
              <a:t>    //do something when the condition is true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else if(condition2){</a:t>
            </a:r>
          </a:p>
          <a:p>
            <a:r>
              <a:rPr lang="en-US" altLang="zh-TW" dirty="0"/>
              <a:t>    //do something when the condition2 is true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else if(condition3){</a:t>
            </a:r>
          </a:p>
          <a:p>
            <a:r>
              <a:rPr lang="en-US" altLang="zh-TW" dirty="0"/>
              <a:t>    ……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else{</a:t>
            </a:r>
          </a:p>
          <a:p>
            <a:r>
              <a:rPr lang="en-US" altLang="zh-TW" dirty="0"/>
              <a:t>    //do something when if and else if are false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C70E1F-FB39-4C45-9CC2-94F3A7AD2CE5}"/>
              </a:ext>
            </a:extLst>
          </p:cNvPr>
          <p:cNvSpPr txBox="1"/>
          <p:nvPr/>
        </p:nvSpPr>
        <p:spPr>
          <a:xfrm>
            <a:off x="5943122" y="2173621"/>
            <a:ext cx="115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Syntax: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983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0D663-901C-4292-944B-BFC28C70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case</a:t>
            </a:r>
            <a:endParaRPr lang="zh-TW" altLang="en-US" dirty="0"/>
          </a:p>
        </p:txBody>
      </p:sp>
      <p:pic>
        <p:nvPicPr>
          <p:cNvPr id="4" name="Picture 1" descr="cpphtp7LOV_04slides_Page_33.png">
            <a:extLst>
              <a:ext uri="{FF2B5EF4-FFF2-40B4-BE49-F238E27FC236}">
                <a16:creationId xmlns:a16="http://schemas.microsoft.com/office/drawing/2014/main" id="{270D4ED0-6D2A-491F-8DF4-05CA7296E0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0" y="1272989"/>
            <a:ext cx="8406778" cy="510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215749-B860-4451-82E8-F5258325AC4D}"/>
              </a:ext>
            </a:extLst>
          </p:cNvPr>
          <p:cNvSpPr txBox="1"/>
          <p:nvPr/>
        </p:nvSpPr>
        <p:spPr>
          <a:xfrm>
            <a:off x="7112001" y="1753482"/>
            <a:ext cx="183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n-ea"/>
              </a:rPr>
              <a:t>Syntax:</a:t>
            </a:r>
            <a:endParaRPr lang="zh-TW" altLang="en-US" b="1" dirty="0">
              <a:latin typeface="+mn-ea"/>
            </a:endParaRPr>
          </a:p>
        </p:txBody>
      </p:sp>
      <p:sp>
        <p:nvSpPr>
          <p:cNvPr id="6" name="文字方塊 3">
            <a:extLst>
              <a:ext uri="{FF2B5EF4-FFF2-40B4-BE49-F238E27FC236}">
                <a16:creationId xmlns:a16="http://schemas.microsoft.com/office/drawing/2014/main" id="{97A37D53-07D9-4E61-9EA5-5B3EF7610E6F}"/>
              </a:ext>
            </a:extLst>
          </p:cNvPr>
          <p:cNvSpPr txBox="1"/>
          <p:nvPr/>
        </p:nvSpPr>
        <p:spPr>
          <a:xfrm>
            <a:off x="7174277" y="2254696"/>
            <a:ext cx="4868313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switch (</a:t>
            </a:r>
            <a:r>
              <a:rPr lang="zh-TW" altLang="en-US" dirty="0"/>
              <a:t>變數名稱</a:t>
            </a:r>
            <a:r>
              <a:rPr lang="en-US" altLang="zh-TW" dirty="0"/>
              <a:t>) { </a:t>
            </a:r>
            <a:br>
              <a:rPr lang="zh-TW" altLang="en-US" dirty="0"/>
            </a:br>
            <a:r>
              <a:rPr lang="zh-TW" altLang="en-US" dirty="0"/>
              <a:t>    </a:t>
            </a:r>
            <a:r>
              <a:rPr lang="en-US" altLang="zh-TW" dirty="0"/>
              <a:t>case </a:t>
            </a:r>
            <a:r>
              <a:rPr lang="zh-TW" altLang="en-US" dirty="0"/>
              <a:t>符合數字或字元</a:t>
            </a:r>
            <a:r>
              <a:rPr lang="en-US" altLang="zh-TW" dirty="0"/>
              <a:t>: </a:t>
            </a:r>
            <a:br>
              <a:rPr lang="zh-TW" altLang="en-US" dirty="0"/>
            </a:br>
            <a:r>
              <a:rPr lang="zh-TW" altLang="en-US" dirty="0"/>
              <a:t>        陳述句一</a:t>
            </a:r>
            <a:r>
              <a:rPr lang="en-US" altLang="zh-TW" dirty="0"/>
              <a:t>; </a:t>
            </a:r>
            <a:br>
              <a:rPr lang="zh-TW" altLang="en-US" dirty="0"/>
            </a:br>
            <a:r>
              <a:rPr lang="zh-TW" altLang="en-US" dirty="0"/>
              <a:t>        </a:t>
            </a:r>
            <a:r>
              <a:rPr lang="en-US" altLang="zh-TW" dirty="0"/>
              <a:t>break; </a:t>
            </a:r>
            <a:br>
              <a:rPr lang="en-US" altLang="zh-TW" dirty="0"/>
            </a:br>
            <a:r>
              <a:rPr lang="en-US" altLang="zh-TW" dirty="0"/>
              <a:t>    case </a:t>
            </a:r>
            <a:r>
              <a:rPr lang="zh-TW" altLang="en-US" dirty="0"/>
              <a:t>符合數字或字元</a:t>
            </a:r>
            <a:r>
              <a:rPr lang="en-US" altLang="zh-TW" dirty="0"/>
              <a:t>: </a:t>
            </a:r>
            <a:br>
              <a:rPr lang="zh-TW" altLang="en-US" dirty="0"/>
            </a:br>
            <a:r>
              <a:rPr lang="zh-TW" altLang="en-US" dirty="0"/>
              <a:t>        陳述句二</a:t>
            </a:r>
            <a:r>
              <a:rPr lang="en-US" altLang="zh-TW" dirty="0"/>
              <a:t>; </a:t>
            </a:r>
            <a:br>
              <a:rPr lang="zh-TW" altLang="en-US" dirty="0"/>
            </a:br>
            <a:r>
              <a:rPr lang="zh-TW" altLang="en-US" dirty="0"/>
              <a:t>        </a:t>
            </a:r>
            <a:r>
              <a:rPr lang="en-US" altLang="zh-TW" dirty="0"/>
              <a:t>break; </a:t>
            </a:r>
            <a:br>
              <a:rPr lang="en-US" altLang="zh-TW" dirty="0"/>
            </a:br>
            <a:r>
              <a:rPr lang="en-US" altLang="zh-TW" dirty="0"/>
              <a:t>    default: </a:t>
            </a:r>
            <a:br>
              <a:rPr lang="en-US" altLang="zh-TW" dirty="0"/>
            </a:br>
            <a:r>
              <a:rPr lang="en-US" altLang="zh-TW" dirty="0"/>
              <a:t>        </a:t>
            </a:r>
            <a:r>
              <a:rPr lang="zh-TW" altLang="en-US" dirty="0"/>
              <a:t>陳述三</a:t>
            </a:r>
            <a:r>
              <a:rPr lang="en-US" altLang="zh-TW" dirty="0"/>
              <a:t>; </a:t>
            </a:r>
            <a:br>
              <a:rPr lang="zh-TW" altLang="en-US" dirty="0"/>
            </a:b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93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F7646-B718-4E67-BF1F-46607D96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altLang="zh-TW" dirty="0"/>
              <a:t>for</a:t>
            </a:r>
            <a:endParaRPr lang="zh-TW" altLang="en-US" dirty="0"/>
          </a:p>
        </p:txBody>
      </p:sp>
      <p:pic>
        <p:nvPicPr>
          <p:cNvPr id="4" name="Picture 1" descr="cpphtp7LOV_04slides_Page_09.png">
            <a:extLst>
              <a:ext uri="{FF2B5EF4-FFF2-40B4-BE49-F238E27FC236}">
                <a16:creationId xmlns:a16="http://schemas.microsoft.com/office/drawing/2014/main" id="{E5761853-10EB-4037-877D-2D622FB35D1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3859" r="40783" b="29396"/>
          <a:stretch/>
        </p:blipFill>
        <p:spPr bwMode="auto">
          <a:xfrm>
            <a:off x="575237" y="2213695"/>
            <a:ext cx="6185538" cy="314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E234E2-D056-4AA2-B73E-B2D3AA9F88ED}"/>
              </a:ext>
            </a:extLst>
          </p:cNvPr>
          <p:cNvSpPr txBox="1"/>
          <p:nvPr/>
        </p:nvSpPr>
        <p:spPr>
          <a:xfrm>
            <a:off x="7022354" y="2363082"/>
            <a:ext cx="183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n-ea"/>
              </a:rPr>
              <a:t>Syntax:</a:t>
            </a:r>
            <a:endParaRPr lang="zh-TW" altLang="en-US" b="1" dirty="0">
              <a:latin typeface="+mn-ea"/>
            </a:endParaRPr>
          </a:p>
        </p:txBody>
      </p:sp>
      <p:sp>
        <p:nvSpPr>
          <p:cNvPr id="6" name="文字方塊 3">
            <a:extLst>
              <a:ext uri="{FF2B5EF4-FFF2-40B4-BE49-F238E27FC236}">
                <a16:creationId xmlns:a16="http://schemas.microsoft.com/office/drawing/2014/main" id="{782035A9-9937-4CC0-B204-7E1A1ACF7293}"/>
              </a:ext>
            </a:extLst>
          </p:cNvPr>
          <p:cNvSpPr txBox="1"/>
          <p:nvPr/>
        </p:nvSpPr>
        <p:spPr>
          <a:xfrm>
            <a:off x="7084630" y="2864296"/>
            <a:ext cx="486831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for(</a:t>
            </a:r>
            <a:r>
              <a:rPr lang="zh-TW" altLang="en-US" dirty="0"/>
              <a:t>起始值</a:t>
            </a:r>
            <a:r>
              <a:rPr lang="en-US" altLang="zh-TW" dirty="0"/>
              <a:t>;</a:t>
            </a:r>
            <a:r>
              <a:rPr lang="zh-TW" altLang="en-US" dirty="0"/>
              <a:t>條件式</a:t>
            </a:r>
            <a:r>
              <a:rPr lang="en-US" altLang="zh-TW" dirty="0"/>
              <a:t>;</a:t>
            </a:r>
            <a:r>
              <a:rPr lang="zh-TW" altLang="en-US" dirty="0"/>
              <a:t>更新值</a:t>
            </a:r>
            <a:r>
              <a:rPr lang="en-US" altLang="zh-TW" dirty="0"/>
              <a:t>){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//do something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93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8E831-8726-4193-B0CC-676F7DDE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endParaRPr lang="zh-TW" altLang="en-US" dirty="0"/>
          </a:p>
        </p:txBody>
      </p:sp>
      <p:pic>
        <p:nvPicPr>
          <p:cNvPr id="6" name="Picture 1" descr="cpphtp7LOV_04slides_Page_03.png">
            <a:extLst>
              <a:ext uri="{FF2B5EF4-FFF2-40B4-BE49-F238E27FC236}">
                <a16:creationId xmlns:a16="http://schemas.microsoft.com/office/drawing/2014/main" id="{15352623-949F-4735-8211-63E12B217EA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7214" r="16061" b="19248"/>
          <a:stretch/>
        </p:blipFill>
        <p:spPr bwMode="auto">
          <a:xfrm>
            <a:off x="0" y="2482953"/>
            <a:ext cx="6595305" cy="35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F2F947E-FD22-488A-8778-0177511934A3}"/>
              </a:ext>
            </a:extLst>
          </p:cNvPr>
          <p:cNvSpPr txBox="1"/>
          <p:nvPr/>
        </p:nvSpPr>
        <p:spPr>
          <a:xfrm>
            <a:off x="6795247" y="1809309"/>
            <a:ext cx="183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n-ea"/>
              </a:rPr>
              <a:t>Syntax:</a:t>
            </a:r>
            <a:endParaRPr lang="zh-TW" altLang="en-US" b="1" dirty="0">
              <a:latin typeface="+mn-ea"/>
            </a:endParaRPr>
          </a:p>
        </p:txBody>
      </p:sp>
      <p:sp>
        <p:nvSpPr>
          <p:cNvPr id="9" name="文字方塊 3">
            <a:extLst>
              <a:ext uri="{FF2B5EF4-FFF2-40B4-BE49-F238E27FC236}">
                <a16:creationId xmlns:a16="http://schemas.microsoft.com/office/drawing/2014/main" id="{CA5E4299-69A6-461B-8F22-B9DA40761BD7}"/>
              </a:ext>
            </a:extLst>
          </p:cNvPr>
          <p:cNvSpPr txBox="1"/>
          <p:nvPr/>
        </p:nvSpPr>
        <p:spPr>
          <a:xfrm>
            <a:off x="6857523" y="2310523"/>
            <a:ext cx="486831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while(condition){</a:t>
            </a:r>
          </a:p>
          <a:p>
            <a:r>
              <a:rPr lang="en-US" altLang="zh-TW" dirty="0"/>
              <a:t>    //do something when condition is true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70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60E1C-4DB5-4502-A134-EAC8AF0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do…while</a:t>
            </a:r>
            <a:endParaRPr lang="zh-TW" altLang="en-US" dirty="0"/>
          </a:p>
        </p:txBody>
      </p:sp>
      <p:pic>
        <p:nvPicPr>
          <p:cNvPr id="4" name="Picture 1" descr="cpphtp7LOV_04slides_Page_30.png">
            <a:extLst>
              <a:ext uri="{FF2B5EF4-FFF2-40B4-BE49-F238E27FC236}">
                <a16:creationId xmlns:a16="http://schemas.microsoft.com/office/drawing/2014/main" id="{152E9578-200C-42DE-83B6-30136D73AE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9" y="1808097"/>
            <a:ext cx="7289133" cy="442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E450C96-D068-4A8D-BB0E-AF70E2BFCCFE}"/>
              </a:ext>
            </a:extLst>
          </p:cNvPr>
          <p:cNvSpPr txBox="1"/>
          <p:nvPr/>
        </p:nvSpPr>
        <p:spPr>
          <a:xfrm>
            <a:off x="6795247" y="1809309"/>
            <a:ext cx="183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n-ea"/>
              </a:rPr>
              <a:t>Syntax:</a:t>
            </a:r>
            <a:endParaRPr lang="zh-TW" altLang="en-US" b="1" dirty="0">
              <a:latin typeface="+mn-ea"/>
            </a:endParaRPr>
          </a:p>
        </p:txBody>
      </p:sp>
      <p:sp>
        <p:nvSpPr>
          <p:cNvPr id="6" name="文字方塊 3">
            <a:extLst>
              <a:ext uri="{FF2B5EF4-FFF2-40B4-BE49-F238E27FC236}">
                <a16:creationId xmlns:a16="http://schemas.microsoft.com/office/drawing/2014/main" id="{283E8074-E093-4E8D-A009-A65B0D102ECD}"/>
              </a:ext>
            </a:extLst>
          </p:cNvPr>
          <p:cNvSpPr txBox="1"/>
          <p:nvPr/>
        </p:nvSpPr>
        <p:spPr>
          <a:xfrm>
            <a:off x="6857523" y="2310523"/>
            <a:ext cx="486831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do {</a:t>
            </a:r>
          </a:p>
          <a:p>
            <a:r>
              <a:rPr lang="en-US" altLang="zh-TW" dirty="0"/>
              <a:t>    //do something</a:t>
            </a:r>
          </a:p>
          <a:p>
            <a:r>
              <a:rPr lang="en-US" altLang="zh-TW" dirty="0"/>
              <a:t>} while (condition);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2B9BF1-BDAB-450E-9DE3-A0E03A1330D4}"/>
              </a:ext>
            </a:extLst>
          </p:cNvPr>
          <p:cNvSpPr txBox="1"/>
          <p:nvPr/>
        </p:nvSpPr>
        <p:spPr>
          <a:xfrm>
            <a:off x="6968565" y="3818965"/>
            <a:ext cx="421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do…while</a:t>
            </a:r>
            <a:r>
              <a:rPr lang="en-US" altLang="zh-TW" dirty="0"/>
              <a:t> will do something first, then check the condition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90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6CA9B-63C3-4BF5-9C70-B1F45656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9" name="文字方塊 3">
            <a:extLst>
              <a:ext uri="{FF2B5EF4-FFF2-40B4-BE49-F238E27FC236}">
                <a16:creationId xmlns:a16="http://schemas.microsoft.com/office/drawing/2014/main" id="{D2BD5270-A803-44BF-AB27-4A52222704FE}"/>
              </a:ext>
            </a:extLst>
          </p:cNvPr>
          <p:cNvSpPr txBox="1"/>
          <p:nvPr/>
        </p:nvSpPr>
        <p:spPr>
          <a:xfrm>
            <a:off x="5943122" y="2646809"/>
            <a:ext cx="5410677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</a:rPr>
              <a:t>return_type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/>
              <a:t>function_name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type and parameter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//do something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A238F2-068D-40B7-98E2-2848D442280B}"/>
              </a:ext>
            </a:extLst>
          </p:cNvPr>
          <p:cNvSpPr txBox="1"/>
          <p:nvPr/>
        </p:nvSpPr>
        <p:spPr>
          <a:xfrm>
            <a:off x="5943122" y="2173621"/>
            <a:ext cx="115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Syntax:</a:t>
            </a:r>
            <a:endParaRPr lang="zh-TW" altLang="en-US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B2679A-757C-4847-8E3B-E559AD6559C5}"/>
              </a:ext>
            </a:extLst>
          </p:cNvPr>
          <p:cNvSpPr txBox="1"/>
          <p:nvPr/>
        </p:nvSpPr>
        <p:spPr>
          <a:xfrm>
            <a:off x="5943121" y="3766350"/>
            <a:ext cx="541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p.s.</a:t>
            </a:r>
            <a:r>
              <a:rPr lang="zh-TW" altLang="en-US" b="1" dirty="0"/>
              <a:t> </a:t>
            </a:r>
            <a:r>
              <a:rPr lang="en-US" altLang="zh-TW" b="1" dirty="0"/>
              <a:t>if</a:t>
            </a:r>
            <a:r>
              <a:rPr lang="zh-TW" altLang="en-US" b="1" dirty="0"/>
              <a:t> </a:t>
            </a:r>
            <a:r>
              <a:rPr lang="en-US" altLang="zh-TW" b="1" dirty="0"/>
              <a:t>you</a:t>
            </a:r>
            <a:r>
              <a:rPr lang="zh-TW" altLang="en-US" b="1" dirty="0"/>
              <a:t> </a:t>
            </a:r>
            <a:r>
              <a:rPr lang="en-US" altLang="zh-TW" b="1" dirty="0"/>
              <a:t>write function below main(), you have to declare it first</a:t>
            </a:r>
          </a:p>
        </p:txBody>
      </p:sp>
      <p:sp>
        <p:nvSpPr>
          <p:cNvPr id="14" name="文字方塊 3">
            <a:extLst>
              <a:ext uri="{FF2B5EF4-FFF2-40B4-BE49-F238E27FC236}">
                <a16:creationId xmlns:a16="http://schemas.microsoft.com/office/drawing/2014/main" id="{DB0D27BE-AFE2-4EE9-B07A-665FC2DA8AF2}"/>
              </a:ext>
            </a:extLst>
          </p:cNvPr>
          <p:cNvSpPr txBox="1"/>
          <p:nvPr/>
        </p:nvSpPr>
        <p:spPr>
          <a:xfrm>
            <a:off x="5943121" y="4608892"/>
            <a:ext cx="5410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</a:rPr>
              <a:t>return_type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/>
              <a:t>function_name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altLang="zh-TW" dirty="0"/>
              <a:t>);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ADC7C40-E5B8-4C7A-AE42-2EF8E85E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1" y="2080207"/>
            <a:ext cx="5082427" cy="40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3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14CD9-4941-45DF-84E4-5681D785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91223-A7EF-40CF-A754-5B1F8C0E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which call itself.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83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7B1BD-D350-4B30-A63A-73D5F47E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 example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732613-374E-4DB6-B141-92276B06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75" y="2193272"/>
            <a:ext cx="5171795" cy="320100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A048075D-270B-4D31-8DDA-5D624A4C426E}"/>
              </a:ext>
            </a:extLst>
          </p:cNvPr>
          <p:cNvSpPr/>
          <p:nvPr/>
        </p:nvSpPr>
        <p:spPr>
          <a:xfrm rot="20449417">
            <a:off x="4891593" y="3552660"/>
            <a:ext cx="2634756" cy="36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A71C63D-7780-492D-9008-DD0C6EF4A27F}"/>
              </a:ext>
            </a:extLst>
          </p:cNvPr>
          <p:cNvSpPr/>
          <p:nvPr/>
        </p:nvSpPr>
        <p:spPr>
          <a:xfrm>
            <a:off x="8913282" y="2350478"/>
            <a:ext cx="955431" cy="515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fib(7)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20C8C12-49AD-4515-980A-B6754419A78C}"/>
              </a:ext>
            </a:extLst>
          </p:cNvPr>
          <p:cNvSpPr/>
          <p:nvPr/>
        </p:nvSpPr>
        <p:spPr>
          <a:xfrm>
            <a:off x="7965324" y="3129946"/>
            <a:ext cx="955431" cy="515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fib(6)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38C4B9D-26C5-4296-AB67-F95029158887}"/>
              </a:ext>
            </a:extLst>
          </p:cNvPr>
          <p:cNvSpPr/>
          <p:nvPr/>
        </p:nvSpPr>
        <p:spPr>
          <a:xfrm>
            <a:off x="7385537" y="3997568"/>
            <a:ext cx="955431" cy="504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fib(5)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BDF3A67-2C79-4B5A-BBC6-5456663D6C99}"/>
              </a:ext>
            </a:extLst>
          </p:cNvPr>
          <p:cNvSpPr/>
          <p:nvPr/>
        </p:nvSpPr>
        <p:spPr>
          <a:xfrm>
            <a:off x="9974692" y="3171091"/>
            <a:ext cx="955431" cy="515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fib(5)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4C075D1-50D3-444E-B7BD-FC9752AE14E3}"/>
              </a:ext>
            </a:extLst>
          </p:cNvPr>
          <p:cNvSpPr/>
          <p:nvPr/>
        </p:nvSpPr>
        <p:spPr>
          <a:xfrm>
            <a:off x="9546835" y="3985845"/>
            <a:ext cx="955431" cy="515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fib(4)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7BED0A3-5EE8-4076-8A52-4DF5F200EA92}"/>
              </a:ext>
            </a:extLst>
          </p:cNvPr>
          <p:cNvSpPr/>
          <p:nvPr/>
        </p:nvSpPr>
        <p:spPr>
          <a:xfrm>
            <a:off x="10642944" y="3997568"/>
            <a:ext cx="955431" cy="515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fib(3)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A85C1B8-4135-44E8-9C53-F06BE293D1EE}"/>
              </a:ext>
            </a:extLst>
          </p:cNvPr>
          <p:cNvSpPr/>
          <p:nvPr/>
        </p:nvSpPr>
        <p:spPr>
          <a:xfrm>
            <a:off x="8481646" y="3991706"/>
            <a:ext cx="955431" cy="515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fib(4)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EC2CAE1-9158-4D4A-9FF0-2224C6031B28}"/>
              </a:ext>
            </a:extLst>
          </p:cNvPr>
          <p:cNvSpPr txBox="1"/>
          <p:nvPr/>
        </p:nvSpPr>
        <p:spPr>
          <a:xfrm>
            <a:off x="9316002" y="4736123"/>
            <a:ext cx="461665" cy="1166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C3AE6B3-6FF9-4CF4-879C-35036ABA544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8443040" y="2866294"/>
            <a:ext cx="947958" cy="26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11CD751-1383-43A2-BCE7-2F39D9F7F429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9390998" y="2866294"/>
            <a:ext cx="1061410" cy="30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DEE61D8-C319-42BE-9641-CE9D7C8943C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863253" y="3645762"/>
            <a:ext cx="579787" cy="35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EA6B32C-8DC6-4EFA-8157-5CFB82FDC7DD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8443040" y="3645762"/>
            <a:ext cx="516322" cy="34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282B864-CBCA-497A-9375-1D30B6F62D3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10024551" y="3686907"/>
            <a:ext cx="427857" cy="2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0533979-B3F0-4F37-99CD-487ED9E0185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0452408" y="3686907"/>
            <a:ext cx="668252" cy="31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3A377DA-C154-4D80-855D-152E6572974A}"/>
              </a:ext>
            </a:extLst>
          </p:cNvPr>
          <p:cNvSpPr txBox="1"/>
          <p:nvPr/>
        </p:nvSpPr>
        <p:spPr>
          <a:xfrm>
            <a:off x="8340968" y="5363421"/>
            <a:ext cx="238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Until n==0 or n ==1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33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27738-84D7-4F9C-BF71-46141F2B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66E331B-04AC-4252-B191-13F8DFD21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/>
                  <a:t>Use Recursion </a:t>
                </a:r>
                <a:r>
                  <a:rPr lang="en-US" altLang="zh-TW" dirty="0"/>
                  <a:t>to find </a:t>
                </a:r>
                <a:r>
                  <a:rPr lang="en-US" altLang="zh-TW" b="1" dirty="0"/>
                  <a:t>Combination (e.g.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altLang="zh-TW" b="1" dirty="0"/>
                  <a:t>, “C n </a:t>
                </a:r>
                <a:r>
                  <a:rPr lang="zh-TW" altLang="en-US" b="1" dirty="0"/>
                  <a:t>取 </a:t>
                </a:r>
                <a:r>
                  <a:rPr lang="en-US" altLang="zh-TW" b="1" dirty="0"/>
                  <a:t>r”)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Look at the Document on LMS.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66E331B-04AC-4252-B191-13F8DFD21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8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0C2B0-43BD-487D-9285-2CD0588E2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50CF72-7447-42C6-8DAA-244BFE86C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E3E0B-BDB6-442F-BE63-D9FE30A4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&amp; namespace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9E351-C5BD-4ACC-A3C7-7A83EBE2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661" y="1825625"/>
            <a:ext cx="5972907" cy="4351338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標頭檔用於載入函式庫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常用函式庫如 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iostream, </a:t>
            </a:r>
            <a:r>
              <a:rPr lang="en-US" altLang="zh-TW" sz="2400" dirty="0" err="1">
                <a:latin typeface="+mn-ea"/>
              </a:rPr>
              <a:t>cstdlib</a:t>
            </a:r>
            <a:r>
              <a:rPr lang="en-US" altLang="zh-TW" sz="2400" dirty="0">
                <a:latin typeface="+mn-ea"/>
              </a:rPr>
              <a:t>, </a:t>
            </a:r>
            <a:r>
              <a:rPr lang="en-US" altLang="zh-TW" sz="2400" dirty="0" err="1">
                <a:latin typeface="+mn-ea"/>
              </a:rPr>
              <a:t>cmath</a:t>
            </a:r>
            <a:r>
              <a:rPr lang="en-US" altLang="zh-TW" sz="2400" dirty="0">
                <a:latin typeface="+mn-ea"/>
              </a:rPr>
              <a:t>, </a:t>
            </a:r>
            <a:r>
              <a:rPr lang="en-US" altLang="zh-TW" sz="2400" dirty="0" err="1">
                <a:latin typeface="+mn-ea"/>
              </a:rPr>
              <a:t>ctime</a:t>
            </a:r>
            <a:r>
              <a:rPr lang="en-US" altLang="zh-TW" sz="2400" dirty="0">
                <a:latin typeface="+mn-ea"/>
              </a:rPr>
              <a:t>…</a:t>
            </a: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C++</a:t>
            </a:r>
            <a:r>
              <a:rPr lang="zh-TW" altLang="en-US" sz="2400" dirty="0">
                <a:latin typeface="+mn-ea"/>
              </a:rPr>
              <a:t>標準函式庫都定義在</a:t>
            </a:r>
            <a:r>
              <a:rPr lang="en-US" altLang="zh-TW" sz="2400" dirty="0">
                <a:latin typeface="+mn-ea"/>
              </a:rPr>
              <a:t>std</a:t>
            </a:r>
            <a:r>
              <a:rPr lang="zh-TW" altLang="en-US" sz="2400" dirty="0">
                <a:latin typeface="+mn-ea"/>
              </a:rPr>
              <a:t>名稱空間之中</a:t>
            </a:r>
            <a:endParaRPr lang="en-US" altLang="zh-TW" sz="2400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F1DE32-B457-4B4E-A9BB-EDA6FC65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934723"/>
            <a:ext cx="4496547" cy="3516658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C32F90D-7FDF-44D7-9DE6-C651D4FD57E0}"/>
              </a:ext>
            </a:extLst>
          </p:cNvPr>
          <p:cNvSpPr/>
          <p:nvPr/>
        </p:nvSpPr>
        <p:spPr>
          <a:xfrm>
            <a:off x="1027953" y="1918447"/>
            <a:ext cx="1936376" cy="7470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121F3AF-E67B-4D2E-B730-00763921FDE0}"/>
              </a:ext>
            </a:extLst>
          </p:cNvPr>
          <p:cNvSpPr/>
          <p:nvPr/>
        </p:nvSpPr>
        <p:spPr>
          <a:xfrm>
            <a:off x="987497" y="2774231"/>
            <a:ext cx="2101533" cy="3558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1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3AE40-80FA-46A0-B35D-1C5397B4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46EBA-4B6B-420C-9DA5-072D35EB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607" y="1825624"/>
            <a:ext cx="5246193" cy="4351338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使用變數前都需要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宣告</a:t>
            </a:r>
            <a:r>
              <a:rPr lang="zh-TW" altLang="en-US" sz="2400" dirty="0">
                <a:latin typeface="+mn-ea"/>
              </a:rPr>
              <a:t>該變數存在，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latin typeface="+mn-ea"/>
              </a:rPr>
              <a:t>並且依照自己的使用需要給定型別，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latin typeface="+mn-ea"/>
              </a:rPr>
              <a:t>也可以在宣告的同時設定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初始值</a:t>
            </a:r>
            <a:r>
              <a:rPr lang="zh-TW" altLang="en-US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常見的</a:t>
            </a:r>
            <a:r>
              <a:rPr lang="en-US" altLang="zh-TW" sz="2400" dirty="0">
                <a:latin typeface="+mn-ea"/>
              </a:rPr>
              <a:t>type</a:t>
            </a:r>
            <a:r>
              <a:rPr lang="zh-TW" altLang="en-US" sz="2400" dirty="0">
                <a:latin typeface="+mn-ea"/>
              </a:rPr>
              <a:t>有</a:t>
            </a:r>
            <a:r>
              <a:rPr lang="en-US" altLang="zh-TW" sz="2400" dirty="0">
                <a:latin typeface="+mn-ea"/>
              </a:rPr>
              <a:t>int, float, char, string, double, long…</a:t>
            </a:r>
          </a:p>
          <a:p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81377B-E786-4D46-AAAC-1D4ADED7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81" y="1825624"/>
            <a:ext cx="4747463" cy="45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9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5C6BD-95A4-4459-90FE-2239479F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cin</a:t>
            </a:r>
            <a:r>
              <a:rPr lang="en-US" altLang="zh-TW" dirty="0"/>
              <a:t> &amp; </a:t>
            </a:r>
            <a:r>
              <a:rPr lang="en-US" altLang="zh-TW" dirty="0" err="1"/>
              <a:t>cout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19A7F-509C-4BFF-9F2B-981CCE43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859" y="1903319"/>
            <a:ext cx="3865282" cy="4351338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使用 </a:t>
            </a:r>
            <a:r>
              <a:rPr lang="en-US" altLang="zh-TW" dirty="0" err="1">
                <a:latin typeface="+mn-ea"/>
              </a:rPr>
              <a:t>cout</a:t>
            </a:r>
            <a:r>
              <a:rPr lang="en-US" altLang="zh-TW" dirty="0">
                <a:latin typeface="+mn-ea"/>
              </a:rPr>
              <a:t> &lt;&lt; </a:t>
            </a:r>
            <a:r>
              <a:rPr lang="zh-TW" altLang="en-US" dirty="0">
                <a:latin typeface="+mn-ea"/>
              </a:rPr>
              <a:t>輸出字串或變數來顯示結果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使用 </a:t>
            </a:r>
            <a:r>
              <a:rPr lang="en-US" altLang="zh-TW" dirty="0" err="1">
                <a:latin typeface="+mn-ea"/>
              </a:rPr>
              <a:t>cin</a:t>
            </a:r>
            <a:r>
              <a:rPr lang="en-US" altLang="zh-TW" dirty="0">
                <a:latin typeface="+mn-ea"/>
              </a:rPr>
              <a:t> &gt;&gt;</a:t>
            </a:r>
            <a:r>
              <a:rPr lang="zh-TW" altLang="en-US" dirty="0">
                <a:latin typeface="+mn-ea"/>
              </a:rPr>
              <a:t> 輸入內容給變數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BD7C7E-9CBC-441E-B1CB-D52ADA21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9" y="1769036"/>
            <a:ext cx="6780304" cy="30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F03C9-687C-4578-9FCE-299C79A7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9D7C3-A8BD-4248-974A-A41A8E01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加法 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+</a:t>
            </a:r>
          </a:p>
          <a:p>
            <a:r>
              <a:rPr lang="zh-TW" altLang="en-US" dirty="0">
                <a:latin typeface="+mn-ea"/>
              </a:rPr>
              <a:t>減法 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-</a:t>
            </a:r>
          </a:p>
          <a:p>
            <a:r>
              <a:rPr lang="zh-TW" altLang="en-US" dirty="0">
                <a:latin typeface="+mn-ea"/>
              </a:rPr>
              <a:t>乘法 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*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除法 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/ (</a:t>
            </a:r>
            <a:r>
              <a:rPr lang="zh-TW" altLang="en-US" dirty="0">
                <a:latin typeface="+mn-ea"/>
              </a:rPr>
              <a:t>若用</a:t>
            </a:r>
            <a:r>
              <a:rPr lang="en-US" altLang="zh-TW" dirty="0">
                <a:latin typeface="+mn-ea"/>
              </a:rPr>
              <a:t>int</a:t>
            </a:r>
            <a:r>
              <a:rPr lang="zh-TW" altLang="en-US" dirty="0">
                <a:latin typeface="+mn-ea"/>
              </a:rPr>
              <a:t>來記錄結果的話，只會取到整數位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zh-TW" altLang="en-US" dirty="0">
                <a:latin typeface="+mn-ea"/>
              </a:rPr>
              <a:t>取餘數 </a:t>
            </a:r>
            <a:r>
              <a:rPr lang="en-US" altLang="zh-TW" dirty="0">
                <a:latin typeface="+mn-ea"/>
              </a:rPr>
              <a:t>%</a:t>
            </a:r>
          </a:p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指定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(assign) : =</a:t>
            </a:r>
          </a:p>
          <a:p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*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運算順序遵守四則運算的先後順序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先乘除後加減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86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443</Words>
  <Application>Microsoft Office PowerPoint</Application>
  <PresentationFormat>寬螢幕</PresentationFormat>
  <Paragraphs>93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微軟正黑體</vt:lpstr>
      <vt:lpstr>Arial</vt:lpstr>
      <vt:lpstr>Cambria Math</vt:lpstr>
      <vt:lpstr>Office 佈景主題</vt:lpstr>
      <vt:lpstr>Recursion and Review</vt:lpstr>
      <vt:lpstr>Recursion</vt:lpstr>
      <vt:lpstr>Recursion example</vt:lpstr>
      <vt:lpstr>Exercise</vt:lpstr>
      <vt:lpstr>Review</vt:lpstr>
      <vt:lpstr>Header &amp; namespace</vt:lpstr>
      <vt:lpstr>type</vt:lpstr>
      <vt:lpstr>cin &amp; cout</vt:lpstr>
      <vt:lpstr>operator</vt:lpstr>
      <vt:lpstr>operator</vt:lpstr>
      <vt:lpstr>if, else if, else</vt:lpstr>
      <vt:lpstr>switch case</vt:lpstr>
      <vt:lpstr>for</vt:lpstr>
      <vt:lpstr>while</vt:lpstr>
      <vt:lpstr>do…while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hung chun liao</dc:creator>
  <cp:lastModifiedBy>hung chun liao</cp:lastModifiedBy>
  <cp:revision>26</cp:revision>
  <dcterms:created xsi:type="dcterms:W3CDTF">2018-11-01T07:45:02Z</dcterms:created>
  <dcterms:modified xsi:type="dcterms:W3CDTF">2018-11-02T04:23:31Z</dcterms:modified>
</cp:coreProperties>
</file>