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2" r:id="rId12"/>
    <p:sldId id="273" r:id="rId13"/>
    <p:sldId id="27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763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02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3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36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32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44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1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75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9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81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79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63AD-DC87-4CB5-8F17-B9F9FC6DBAD0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C55D-BE52-4857-94E0-5795E34B5B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0493188" y="6488668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solidFill>
                  <a:srgbClr val="D9D9D9"/>
                </a:solidFill>
              </a:rPr>
              <a:t>C++</a:t>
            </a:r>
            <a:r>
              <a:rPr lang="en-US" altLang="zh-TW" baseline="0" dirty="0" smtClean="0">
                <a:solidFill>
                  <a:srgbClr val="D9D9D9"/>
                </a:solidFill>
              </a:rPr>
              <a:t> the best.</a:t>
            </a:r>
            <a:endParaRPr lang="zh-TW" altLang="en-US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5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Generic, Vector and Inheritance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8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]</a:t>
            </a:r>
            <a:r>
              <a:rPr lang="en-US" altLang="zh-TW" dirty="0" smtClean="0"/>
              <a:t> vs </a:t>
            </a:r>
            <a:r>
              <a:rPr lang="en-US" altLang="zh-TW" dirty="0" smtClean="0">
                <a:latin typeface="Consolas" panose="020B0609020204030204" pitchFamily="49" charset="0"/>
              </a:rPr>
              <a:t>.at(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48763"/>
            <a:ext cx="12192000" cy="15407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0136"/>
            <a:ext cx="12192000" cy="11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7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pointer point at object itself.</a:t>
            </a:r>
          </a:p>
          <a:p>
            <a:r>
              <a:rPr lang="en-US" altLang="zh-TW" dirty="0" smtClean="0"/>
              <a:t>Can only be used in class implements.</a:t>
            </a:r>
          </a:p>
        </p:txBody>
      </p:sp>
    </p:spTree>
    <p:extLst>
      <p:ext uri="{BB962C8B-B14F-4D97-AF65-F5344CB8AC3E}">
        <p14:creationId xmlns:p14="http://schemas.microsoft.com/office/powerpoint/2010/main" val="31921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</a:rPr>
              <a:t> Book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Book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setPage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page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}</a:t>
            </a:r>
            <a:endParaRPr lang="zh-TW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6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void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Book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 smtClean="0">
                <a:latin typeface="Consolas" panose="020B0609020204030204" pitchFamily="49" charset="0"/>
              </a:rPr>
              <a:t>setPage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page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 smtClean="0">
                <a:latin typeface="Consolas" panose="020B0609020204030204" pitchFamily="49" charset="0"/>
              </a:rPr>
              <a:t>page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page;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/>
              <a:t>Dot “.” is to call </a:t>
            </a:r>
            <a:r>
              <a:rPr lang="en-US" altLang="zh-TW" dirty="0" smtClean="0"/>
              <a:t>the member </a:t>
            </a:r>
            <a:r>
              <a:rPr lang="en-US" altLang="zh-TW" dirty="0" smtClean="0"/>
              <a:t>under an object.</a:t>
            </a:r>
          </a:p>
          <a:p>
            <a:r>
              <a:rPr lang="en-US" altLang="zh-TW" dirty="0" smtClean="0"/>
              <a:t>Arrow “-&gt;” is to </a:t>
            </a:r>
            <a:r>
              <a:rPr lang="en-US" altLang="zh-TW" dirty="0" smtClean="0"/>
              <a:t>call the member </a:t>
            </a:r>
            <a:r>
              <a:rPr lang="en-US" altLang="zh-TW" dirty="0" smtClean="0"/>
              <a:t>under an object’s pointer.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object-oriented programming, inheritance is the mechanism of basing an class upon another class, retaining similar implementation.</a:t>
            </a:r>
            <a:br>
              <a:rPr lang="en-US" altLang="zh-TW" dirty="0" smtClean="0"/>
            </a:br>
            <a:r>
              <a:rPr lang="en-US" altLang="zh-TW" dirty="0" smtClean="0"/>
              <a:t>~ modified from Wikipedia:</a:t>
            </a:r>
            <a:br>
              <a:rPr lang="en-US" altLang="zh-TW" dirty="0" smtClean="0"/>
            </a:br>
            <a:r>
              <a:rPr lang="en-US" altLang="zh-TW" dirty="0" smtClean="0"/>
              <a:t>	Inheritance </a:t>
            </a:r>
            <a:r>
              <a:rPr lang="en-US" altLang="zh-TW" dirty="0"/>
              <a:t>(object-oriented programming</a:t>
            </a:r>
            <a:r>
              <a:rPr lang="en-US" altLang="zh-TW" dirty="0" smtClean="0"/>
              <a:t>)~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12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Bird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Walk()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nsolas" panose="020B0609020204030204" pitchFamily="49" charset="0"/>
              </a:rPr>
              <a:t>Fly()</a:t>
            </a:r>
          </a:p>
          <a:p>
            <a:r>
              <a:rPr lang="en-US" altLang="zh-TW" dirty="0" smtClean="0"/>
              <a:t>Class Dog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Walk()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nsolas" panose="020B0609020204030204" pitchFamily="49" charset="0"/>
              </a:rPr>
              <a:t>Bark()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smtClean="0"/>
              <a:t>Class Cat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Walk()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nsolas" panose="020B0609020204030204" pitchFamily="49" charset="0"/>
              </a:rPr>
              <a:t>BeCute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smtClean="0"/>
              <a:t>Too many </a:t>
            </a:r>
            <a:r>
              <a:rPr lang="en-US" altLang="zh-TW" dirty="0" smtClean="0">
                <a:latin typeface="Consolas" panose="020B0609020204030204" pitchFamily="49" charset="0"/>
              </a:rPr>
              <a:t>Walk()</a:t>
            </a:r>
            <a:r>
              <a:rPr lang="en-US" altLang="zh-TW" dirty="0" smtClean="0"/>
              <a:t>, too annoying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9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Animal</a:t>
            </a:r>
          </a:p>
          <a:p>
            <a:pPr lvl="1"/>
            <a:r>
              <a:rPr lang="en-US" altLang="zh-TW" dirty="0" smtClean="0">
                <a:latin typeface="+mn-ea"/>
              </a:rPr>
              <a:t>Walk()</a:t>
            </a:r>
          </a:p>
          <a:p>
            <a:r>
              <a:rPr lang="en-US" altLang="zh-TW" dirty="0" smtClean="0"/>
              <a:t>Class Bird :</a:t>
            </a:r>
            <a:r>
              <a:rPr lang="zh-TW" altLang="en-US" dirty="0" smtClean="0"/>
              <a:t> </a:t>
            </a:r>
            <a:r>
              <a:rPr lang="en-US" altLang="zh-TW" dirty="0" smtClean="0"/>
              <a:t>Animal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Fly()</a:t>
            </a:r>
          </a:p>
          <a:p>
            <a:r>
              <a:rPr lang="en-US" altLang="zh-TW" dirty="0" smtClean="0"/>
              <a:t>Class Dog :</a:t>
            </a:r>
            <a:r>
              <a:rPr lang="zh-TW" altLang="en-US" dirty="0" smtClean="0"/>
              <a:t> </a:t>
            </a:r>
            <a:r>
              <a:rPr lang="en-US" altLang="zh-TW" dirty="0" smtClean="0"/>
              <a:t>Animal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Bark()</a:t>
            </a:r>
          </a:p>
          <a:p>
            <a:r>
              <a:rPr lang="en-US" altLang="zh-TW" dirty="0" smtClean="0"/>
              <a:t>Class Cat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Animal</a:t>
            </a:r>
          </a:p>
          <a:p>
            <a:pPr lvl="1"/>
            <a:r>
              <a:rPr lang="en-US" altLang="zh-TW" dirty="0" err="1" smtClean="0">
                <a:latin typeface="Consolas" panose="020B0609020204030204" pitchFamily="49" charset="0"/>
              </a:rPr>
              <a:t>BeCute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2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570027" cy="21595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</a:rPr>
              <a:t> Animal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Walk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408227" y="1825625"/>
            <a:ext cx="55409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</a:rPr>
              <a:t> Bird: public Animal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Fly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</a:rPr>
              <a:t> Dog: public Animal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Bark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</a:rPr>
              <a:t> Cat: public Animal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BeCute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Dog </a:t>
            </a:r>
            <a:r>
              <a:rPr lang="en-US" altLang="zh-TW" dirty="0" err="1" smtClean="0">
                <a:latin typeface="Consolas" panose="020B0609020204030204" pitchFamily="49" charset="0"/>
              </a:rPr>
              <a:t>come_Fu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come_Fu.Walk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//I am Walking. 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Inheritance from Animal</a:t>
            </a:r>
            <a:endParaRPr lang="en-US" altLang="zh-TW" dirty="0" smtClean="0">
              <a:solidFill>
                <a:srgbClr val="00763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come_Fu.Bark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//I am Barking.</a:t>
            </a:r>
          </a:p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Cat </a:t>
            </a:r>
            <a:r>
              <a:rPr lang="en-US" altLang="zh-TW" dirty="0" err="1" smtClean="0">
                <a:latin typeface="Consolas" panose="020B0609020204030204" pitchFamily="49" charset="0"/>
              </a:rPr>
              <a:t>little_Mi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little_Mi.Walk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//I am Walking.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Inheritance from Animal</a:t>
            </a:r>
            <a:endParaRPr lang="en-US" altLang="zh-TW" dirty="0" smtClean="0">
              <a:solidFill>
                <a:srgbClr val="00763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little_Mi.BeCute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//I am being cute.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00763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Bird </a:t>
            </a:r>
            <a:r>
              <a:rPr lang="en-US" altLang="zh-TW" dirty="0" err="1" smtClean="0">
                <a:latin typeface="Consolas" panose="020B0609020204030204" pitchFamily="49" charset="0"/>
              </a:rPr>
              <a:t>A_Mei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A_Mei.Walk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//I am Walking.    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Inheritance from Animal</a:t>
            </a:r>
            <a:endParaRPr lang="en-US" altLang="zh-TW" dirty="0" smtClean="0">
              <a:solidFill>
                <a:srgbClr val="00763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A_Mei.Fly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//I am being cute.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00763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7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any type inheritance from another type, it can be replace it in function input.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heal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Animal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//A function that heals animal.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heal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come_Fu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//Yes, </a:t>
            </a:r>
            <a:r>
              <a:rPr lang="en-US" altLang="zh-TW" dirty="0" err="1" smtClean="0">
                <a:solidFill>
                  <a:srgbClr val="007635"/>
                </a:solidFill>
                <a:latin typeface="Consolas" panose="020B0609020204030204" pitchFamily="49" charset="0"/>
              </a:rPr>
              <a:t>come_Fu</a:t>
            </a: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 is a Dog, But also an animal.</a:t>
            </a:r>
          </a:p>
        </p:txBody>
      </p:sp>
    </p:spTree>
    <p:extLst>
      <p:ext uri="{BB962C8B-B14F-4D97-AF65-F5344CB8AC3E}">
        <p14:creationId xmlns:p14="http://schemas.microsoft.com/office/powerpoint/2010/main" val="356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, it’s also known as template.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With it, you can write a function or a class which will have compatibility with multiple type.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</a:rPr>
              <a:t> 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myGenericSwap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 a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 b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  T c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b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c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9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Public</a:t>
            </a:r>
          </a:p>
          <a:p>
            <a:pPr lvl="1"/>
            <a:r>
              <a:rPr lang="en-US" altLang="zh-TW" dirty="0" smtClean="0"/>
              <a:t>All code can access.</a:t>
            </a:r>
          </a:p>
          <a:p>
            <a:r>
              <a:rPr lang="en-US" altLang="zh-TW" dirty="0" smtClean="0"/>
              <a:t>Private</a:t>
            </a:r>
          </a:p>
          <a:p>
            <a:pPr lvl="1"/>
            <a:r>
              <a:rPr lang="en-US" altLang="zh-TW" dirty="0" smtClean="0"/>
              <a:t>Only code in class can access.</a:t>
            </a:r>
          </a:p>
          <a:p>
            <a:r>
              <a:rPr lang="en-US" altLang="zh-TW" dirty="0" smtClean="0"/>
              <a:t>Protected</a:t>
            </a:r>
          </a:p>
          <a:p>
            <a:pPr lvl="1"/>
            <a:r>
              <a:rPr lang="en-US" altLang="zh-TW" dirty="0" smtClean="0"/>
              <a:t>Only code in class or class in inheritance can access.</a:t>
            </a:r>
          </a:p>
        </p:txBody>
      </p:sp>
    </p:spTree>
    <p:extLst>
      <p:ext uri="{BB962C8B-B14F-4D97-AF65-F5344CB8AC3E}">
        <p14:creationId xmlns:p14="http://schemas.microsoft.com/office/powerpoint/2010/main" val="41023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this line before the function and its prototype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</a:rPr>
              <a:t> 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Or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TW" dirty="0" smtClean="0">
                <a:latin typeface="Consolas" panose="020B0609020204030204" pitchFamily="49" charset="0"/>
              </a:rPr>
              <a:t> 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</a:t>
            </a:r>
            <a:r>
              <a:rPr lang="zh-TW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fr-FR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fr-FR" altLang="zh-TW" dirty="0" smtClean="0">
                <a:latin typeface="Consolas" panose="020B0609020204030204" pitchFamily="49" charset="0"/>
              </a:rPr>
              <a:t>T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fr-FR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fr-FR" altLang="zh-TW" dirty="0" smtClean="0">
                <a:latin typeface="Consolas" panose="020B0609020204030204" pitchFamily="49" charset="0"/>
              </a:rPr>
              <a:t>myGenericSwap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altLang="zh-TW" dirty="0" smtClean="0">
                <a:latin typeface="Consolas" panose="020B0609020204030204" pitchFamily="49" charset="0"/>
              </a:rPr>
              <a:t>T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*,</a:t>
            </a:r>
            <a:r>
              <a:rPr lang="fr-FR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altLang="zh-TW" dirty="0" smtClean="0">
                <a:latin typeface="Consolas" panose="020B0609020204030204" pitchFamily="49" charset="0"/>
              </a:rPr>
              <a:t>T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endParaRPr lang="fr-FR" altLang="zh-TW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fr-FR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fr-FR" altLang="zh-TW" dirty="0" smtClean="0">
                <a:latin typeface="Consolas" panose="020B0609020204030204" pitchFamily="49" charset="0"/>
              </a:rPr>
              <a:t> T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fr-FR" altLang="zh-TW" dirty="0" smtClean="0">
                <a:latin typeface="Consolas" panose="020B0609020204030204" pitchFamily="49" charset="0"/>
              </a:rPr>
              <a:t> </a:t>
            </a:r>
            <a:r>
              <a:rPr lang="fr-FR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fr-FR" altLang="zh-TW" dirty="0" smtClean="0">
                <a:latin typeface="Consolas" panose="020B0609020204030204" pitchFamily="49" charset="0"/>
              </a:rPr>
              <a:t> myGenericSwap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altLang="zh-TW" dirty="0" smtClean="0">
                <a:latin typeface="Consolas" panose="020B0609020204030204" pitchFamily="49" charset="0"/>
              </a:rPr>
              <a:t>T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altLang="zh-TW" dirty="0" smtClean="0">
                <a:latin typeface="Consolas" panose="020B0609020204030204" pitchFamily="49" charset="0"/>
              </a:rPr>
              <a:t> a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fr-FR" altLang="zh-TW" dirty="0" smtClean="0">
                <a:latin typeface="Consolas" panose="020B0609020204030204" pitchFamily="49" charset="0"/>
              </a:rPr>
              <a:t> T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altLang="zh-TW" dirty="0" smtClean="0">
                <a:latin typeface="Consolas" panose="020B0609020204030204" pitchFamily="49" charset="0"/>
              </a:rPr>
              <a:t> b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altLang="zh-TW" dirty="0" smtClean="0">
                <a:latin typeface="Consolas" panose="020B0609020204030204" pitchFamily="49" charset="0"/>
              </a:rPr>
              <a:t>    T c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fr-FR" altLang="zh-TW" dirty="0" smtClean="0">
                <a:latin typeface="Consolas" panose="020B0609020204030204" pitchFamily="49" charset="0"/>
              </a:rPr>
              <a:t>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altLang="zh-TW" dirty="0" smtClean="0">
                <a:latin typeface="Consolas" panose="020B0609020204030204" pitchFamily="49" charset="0"/>
              </a:rPr>
              <a:t>a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fr-FR" altLang="zh-TW" dirty="0" smtClean="0">
                <a:latin typeface="Consolas" panose="020B0609020204030204" pitchFamily="49" charset="0"/>
              </a:rPr>
              <a:t>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altLang="zh-TW" dirty="0" smtClean="0">
                <a:latin typeface="Consolas" panose="020B0609020204030204" pitchFamily="49" charset="0"/>
              </a:rPr>
              <a:t>a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fr-FR" altLang="zh-TW" dirty="0" smtClean="0">
                <a:latin typeface="Consolas" panose="020B0609020204030204" pitchFamily="49" charset="0"/>
              </a:rPr>
              <a:t>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altLang="zh-TW" dirty="0" smtClean="0">
                <a:latin typeface="Consolas" panose="020B0609020204030204" pitchFamily="49" charset="0"/>
              </a:rPr>
              <a:t>b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fr-FR" altLang="zh-TW" dirty="0" smtClean="0">
                <a:latin typeface="Consolas" panose="020B0609020204030204" pitchFamily="49" charset="0"/>
              </a:rPr>
              <a:t>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altLang="zh-TW" dirty="0" smtClean="0">
                <a:latin typeface="Consolas" panose="020B0609020204030204" pitchFamily="49" charset="0"/>
              </a:rPr>
              <a:t>b 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fr-FR" altLang="zh-TW" dirty="0" smtClean="0">
                <a:latin typeface="Consolas" panose="020B0609020204030204" pitchFamily="49" charset="0"/>
              </a:rPr>
              <a:t> c</a:t>
            </a: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4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 of class in standard library (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Its usage is just like an array, but with more feature.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Like size change.</a:t>
            </a:r>
          </a:p>
        </p:txBody>
      </p:sp>
    </p:spTree>
    <p:extLst>
      <p:ext uri="{BB962C8B-B14F-4D97-AF65-F5344CB8AC3E}">
        <p14:creationId xmlns:p14="http://schemas.microsoft.com/office/powerpoint/2010/main" val="21214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main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dirty="0" err="1" smtClean="0">
                <a:latin typeface="Consolas" panose="020B0609020204030204" pitchFamily="49" charset="0"/>
              </a:rPr>
              <a:t>intVec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latin typeface="Consolas" panose="020B0609020204030204" pitchFamily="49" charset="0"/>
              </a:rPr>
              <a:t>intVec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latin typeface="Consolas" panose="020B0609020204030204" pitchFamily="49" charset="0"/>
              </a:rPr>
              <a:t>intVec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latin typeface="Consolas" panose="020B0609020204030204" pitchFamily="49" charset="0"/>
              </a:rPr>
              <a:t>intVec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...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intVec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intVec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" 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// 5 6 7 8</a:t>
            </a:r>
            <a:endParaRPr lang="zh-TW" altLang="en-US" dirty="0">
              <a:solidFill>
                <a:srgbClr val="00763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at two Dimension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 &gt; </a:t>
            </a:r>
            <a:r>
              <a:rPr lang="en-US" altLang="zh-TW" dirty="0" err="1" smtClean="0">
                <a:latin typeface="Consolas" panose="020B0609020204030204" pitchFamily="49" charset="0"/>
              </a:rPr>
              <a:t>intMat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rows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smtClean="0">
                <a:latin typeface="Consolas" panose="020B0609020204030204" pitchFamily="49" charset="0"/>
              </a:rPr>
              <a:t>cols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 smtClean="0">
                <a:latin typeface="Consolas" panose="020B0609020204030204" pitchFamily="49" charset="0"/>
              </a:rPr>
              <a:t>rows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latin typeface="Consolas" panose="020B0609020204030204" pitchFamily="49" charset="0"/>
              </a:rPr>
              <a:t>intMat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 smtClean="0">
                <a:latin typeface="Consolas" panose="020B0609020204030204" pitchFamily="49" charset="0"/>
              </a:rPr>
              <a:t>cols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 smtClean="0">
                <a:latin typeface="Consolas" panose="020B0609020204030204" pitchFamily="49" charset="0"/>
              </a:rPr>
              <a:t>j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latin typeface="Consolas" panose="020B0609020204030204" pitchFamily="49" charset="0"/>
              </a:rPr>
              <a:t>intMat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870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 smtClean="0">
                <a:latin typeface="Consolas" panose="020B0609020204030204" pitchFamily="49" charset="0"/>
              </a:rPr>
              <a:t>rows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CC00CC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 smtClean="0">
                <a:latin typeface="Consolas" panose="020B0609020204030204" pitchFamily="49" charset="0"/>
              </a:rPr>
              <a:t>cols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 smtClean="0">
                <a:latin typeface="Consolas" panose="020B0609020204030204" pitchFamily="49" charset="0"/>
              </a:rPr>
              <a:t>j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intMat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latin typeface="Consolas" panose="020B0609020204030204" pitchFamily="49" charset="0"/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0 0 0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0 1 2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0 2 4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0 3 6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635"/>
                </a:solidFill>
                <a:latin typeface="Consolas" panose="020B0609020204030204" pitchFamily="49" charset="0"/>
              </a:rPr>
              <a:t>0 4 8</a:t>
            </a:r>
            <a:endParaRPr lang="zh-TW" altLang="en-US" dirty="0">
              <a:solidFill>
                <a:srgbClr val="00763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JH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680</Words>
  <Application>Microsoft Office PowerPoint</Application>
  <PresentationFormat>寬螢幕</PresentationFormat>
  <Paragraphs>149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Arial</vt:lpstr>
      <vt:lpstr>Calibri</vt:lpstr>
      <vt:lpstr>Calibri Light</vt:lpstr>
      <vt:lpstr>Consolas</vt:lpstr>
      <vt:lpstr>Wingdings</vt:lpstr>
      <vt:lpstr>Office 佈景主題</vt:lpstr>
      <vt:lpstr>Generic, Vector and Inheritance</vt:lpstr>
      <vt:lpstr>Generic</vt:lpstr>
      <vt:lpstr>How to Write</vt:lpstr>
      <vt:lpstr>How to Write</vt:lpstr>
      <vt:lpstr>vector&lt;T&gt;</vt:lpstr>
      <vt:lpstr>How to Use</vt:lpstr>
      <vt:lpstr>How to Use</vt:lpstr>
      <vt:lpstr>How to Use at two Dimension</vt:lpstr>
      <vt:lpstr>How to Use</vt:lpstr>
      <vt:lpstr>[i] vs .at(i)</vt:lpstr>
      <vt:lpstr>this</vt:lpstr>
      <vt:lpstr>Example</vt:lpstr>
      <vt:lpstr>Example</vt:lpstr>
      <vt:lpstr>Inheritance</vt:lpstr>
      <vt:lpstr>Example</vt:lpstr>
      <vt:lpstr>Example</vt:lpstr>
      <vt:lpstr>How to Use</vt:lpstr>
      <vt:lpstr>How to Use</vt:lpstr>
      <vt:lpstr>Note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Generic, Vector and Inheritance</dc:title>
  <dc:creator>MineLab</dc:creator>
  <cp:lastModifiedBy>MineLab</cp:lastModifiedBy>
  <cp:revision>63</cp:revision>
  <dcterms:created xsi:type="dcterms:W3CDTF">2018-12-20T05:43:19Z</dcterms:created>
  <dcterms:modified xsi:type="dcterms:W3CDTF">2018-12-21T05:24:44Z</dcterms:modified>
</cp:coreProperties>
</file>