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70" r:id="rId7"/>
    <p:sldId id="260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CF0B-3EDF-4F26-9B59-5C0D72521B8E}" type="datetimeFigureOut">
              <a:rPr lang="zh-TW" altLang="en-US" smtClean="0"/>
              <a:t>2018/12/14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A01-78E8-42B4-992A-19A7384AE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71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CF0B-3EDF-4F26-9B59-5C0D72521B8E}" type="datetimeFigureOut">
              <a:rPr lang="zh-TW" altLang="en-US" smtClean="0"/>
              <a:t>2018/12/14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A01-78E8-42B4-992A-19A7384AE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66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CF0B-3EDF-4F26-9B59-5C0D72521B8E}" type="datetimeFigureOut">
              <a:rPr lang="zh-TW" altLang="en-US" smtClean="0"/>
              <a:t>2018/12/14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A01-78E8-42B4-992A-19A7384AE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3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CF0B-3EDF-4F26-9B59-5C0D72521B8E}" type="datetimeFigureOut">
              <a:rPr lang="zh-TW" altLang="en-US" smtClean="0"/>
              <a:t>2018/12/14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A01-78E8-42B4-992A-19A7384AE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31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CF0B-3EDF-4F26-9B59-5C0D72521B8E}" type="datetimeFigureOut">
              <a:rPr lang="zh-TW" altLang="en-US" smtClean="0"/>
              <a:t>2018/12/14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A01-78E8-42B4-992A-19A7384AE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23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CF0B-3EDF-4F26-9B59-5C0D72521B8E}" type="datetimeFigureOut">
              <a:rPr lang="zh-TW" altLang="en-US" smtClean="0"/>
              <a:t>2018/12/14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A01-78E8-42B4-992A-19A7384AE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69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CF0B-3EDF-4F26-9B59-5C0D72521B8E}" type="datetimeFigureOut">
              <a:rPr lang="zh-TW" altLang="en-US" smtClean="0"/>
              <a:t>2018/12/14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A01-78E8-42B4-992A-19A7384AE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80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CF0B-3EDF-4F26-9B59-5C0D72521B8E}" type="datetimeFigureOut">
              <a:rPr lang="zh-TW" altLang="en-US" smtClean="0"/>
              <a:t>2018/12/14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A01-78E8-42B4-992A-19A7384AE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27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CF0B-3EDF-4F26-9B59-5C0D72521B8E}" type="datetimeFigureOut">
              <a:rPr lang="zh-TW" altLang="en-US" smtClean="0"/>
              <a:t>2018/12/14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A01-78E8-42B4-992A-19A7384AE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19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CF0B-3EDF-4F26-9B59-5C0D72521B8E}" type="datetimeFigureOut">
              <a:rPr lang="zh-TW" altLang="en-US" smtClean="0"/>
              <a:t>2018/12/14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A01-78E8-42B4-992A-19A7384AE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66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CF0B-3EDF-4F26-9B59-5C0D72521B8E}" type="datetimeFigureOut">
              <a:rPr lang="zh-TW" altLang="en-US" smtClean="0"/>
              <a:t>2018/12/14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A01-78E8-42B4-992A-19A7384AE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91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7CF0B-3EDF-4F26-9B59-5C0D72521B8E}" type="datetimeFigureOut">
              <a:rPr lang="zh-TW" altLang="en-US" smtClean="0"/>
              <a:t>2018/12/14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3A01-78E8-42B4-992A-19A7384AE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61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2018/12/13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0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Usage a class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55838"/>
            <a:ext cx="6468841" cy="255037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271493"/>
            <a:ext cx="8110016" cy="19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8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Pointer</a:t>
            </a:r>
            <a:endParaRPr lang="zh-TW" altLang="en-US" dirty="0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922952"/>
              </p:ext>
            </p:extLst>
          </p:nvPr>
        </p:nvGraphicFramePr>
        <p:xfrm>
          <a:off x="2067337" y="1619796"/>
          <a:ext cx="5172412" cy="3656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206">
                  <a:extLst>
                    <a:ext uri="{9D8B030D-6E8A-4147-A177-3AD203B41FA5}">
                      <a16:colId xmlns:a16="http://schemas.microsoft.com/office/drawing/2014/main" val="364640093"/>
                    </a:ext>
                  </a:extLst>
                </a:gridCol>
                <a:gridCol w="2586206">
                  <a:extLst>
                    <a:ext uri="{9D8B030D-6E8A-4147-A177-3AD203B41FA5}">
                      <a16:colId xmlns:a16="http://schemas.microsoft.com/office/drawing/2014/main" val="733697868"/>
                    </a:ext>
                  </a:extLst>
                </a:gridCol>
              </a:tblGrid>
              <a:tr h="10262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Memory </a:t>
                      </a:r>
                      <a:r>
                        <a:rPr lang="en-US" altLang="zh-TW" sz="3200" dirty="0" err="1" smtClean="0"/>
                        <a:t>Addr</a:t>
                      </a:r>
                      <a:endParaRPr lang="zh-TW" altLang="en-US" sz="3200" dirty="0" smtClean="0"/>
                    </a:p>
                    <a:p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Value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0212"/>
                  </a:ext>
                </a:extLst>
              </a:tr>
              <a:tr h="557104"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0x0012FF78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0x0012FF84</a:t>
                      </a:r>
                      <a:endParaRPr lang="zh-TW" altLang="en-US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987093"/>
                  </a:ext>
                </a:extLst>
              </a:tr>
              <a:tr h="557104"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0x0012FF7C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39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800357"/>
                  </a:ext>
                </a:extLst>
              </a:tr>
              <a:tr h="557104"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0x0012FF80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67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112672"/>
                  </a:ext>
                </a:extLst>
              </a:tr>
              <a:tr h="852549"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0x0012FF84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2</a:t>
                      </a:r>
                      <a:endParaRPr lang="zh-TW" altLang="en-US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2477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930968" y="5780782"/>
            <a:ext cx="51046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從此位置連續寫入 </a:t>
            </a:r>
            <a:r>
              <a:rPr lang="en-US" altLang="zh-TW" sz="3200" dirty="0" smtClean="0"/>
              <a:t>4 </a:t>
            </a:r>
            <a:r>
              <a:rPr lang="zh-TW" altLang="en-US" sz="3200" dirty="0" smtClean="0"/>
              <a:t>個 </a:t>
            </a:r>
            <a:r>
              <a:rPr lang="en-US" altLang="zh-TW" sz="3200" dirty="0" smtClean="0"/>
              <a:t>byte</a:t>
            </a:r>
          </a:p>
          <a:p>
            <a:r>
              <a:rPr lang="en-US" altLang="zh-TW" sz="3200" dirty="0" smtClean="0"/>
              <a:t>(</a:t>
            </a:r>
            <a:r>
              <a:rPr lang="zh-TW" altLang="en-US" sz="3200" dirty="0" smtClean="0"/>
              <a:t>因為</a:t>
            </a:r>
            <a:r>
              <a:rPr lang="en-US" altLang="zh-TW" sz="3200" dirty="0"/>
              <a:t> </a:t>
            </a:r>
            <a:r>
              <a:rPr lang="en-US" altLang="zh-TW" sz="3200" dirty="0" err="1" smtClean="0">
                <a:latin typeface="Consolas" panose="020B0609020204030204" pitchFamily="49" charset="0"/>
              </a:rPr>
              <a:t>int</a:t>
            </a:r>
            <a:r>
              <a:rPr lang="en-US" altLang="zh-TW" sz="3200" dirty="0" smtClean="0"/>
              <a:t> </a:t>
            </a:r>
            <a:r>
              <a:rPr lang="zh-TW" altLang="en-US" sz="3200" dirty="0" smtClean="0"/>
              <a:t>佔 </a:t>
            </a:r>
            <a:r>
              <a:rPr lang="en-US" altLang="zh-TW" sz="3200" dirty="0" smtClean="0"/>
              <a:t>4 </a:t>
            </a:r>
            <a:r>
              <a:rPr lang="zh-TW" altLang="en-US" sz="3200" dirty="0" smtClean="0"/>
              <a:t>個 </a:t>
            </a:r>
            <a:r>
              <a:rPr lang="en-US" altLang="zh-TW" sz="3200" dirty="0" smtClean="0"/>
              <a:t>byte)</a:t>
            </a:r>
            <a:endParaRPr lang="zh-TW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2049645" y="4433838"/>
            <a:ext cx="4867312" cy="6008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肘形接點 12"/>
          <p:cNvCxnSpPr>
            <a:stCxn id="11" idx="1"/>
            <a:endCxn id="10" idx="1"/>
          </p:cNvCxnSpPr>
          <p:nvPr/>
        </p:nvCxnSpPr>
        <p:spPr>
          <a:xfrm rot="10800000" flipV="1">
            <a:off x="1930969" y="4734283"/>
            <a:ext cx="118677" cy="1585107"/>
          </a:xfrm>
          <a:prstGeom prst="bentConnector3">
            <a:avLst>
              <a:gd name="adj1" fmla="val 29262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257440" y="1349932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Code</a:t>
            </a:r>
            <a:endParaRPr lang="zh-TW" altLang="en-US" sz="3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7257439" y="2061356"/>
            <a:ext cx="3619136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v</a:t>
            </a:r>
            <a:r>
              <a:rPr lang="en-US" altLang="zh-TW" sz="2800" dirty="0" smtClean="0">
                <a:latin typeface="Consolas" panose="020B0609020204030204" pitchFamily="49" charset="0"/>
              </a:rPr>
              <a:t>oid main(){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</a:t>
            </a:r>
            <a:r>
              <a:rPr lang="en-US" altLang="zh-TW" sz="2800" dirty="0" smtClean="0">
                <a:latin typeface="Consolas" panose="020B0609020204030204" pitchFamily="49" charset="0"/>
              </a:rPr>
              <a:t>   </a:t>
            </a:r>
            <a:r>
              <a:rPr lang="en-US" altLang="zh-TW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zh-TW" sz="2800" dirty="0" smtClean="0">
                <a:latin typeface="Consolas" panose="020B0609020204030204" pitchFamily="49" charset="0"/>
              </a:rPr>
              <a:t> a = 2;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</a:t>
            </a:r>
            <a:r>
              <a:rPr lang="en-US" altLang="zh-TW" sz="2800" dirty="0" smtClean="0">
                <a:latin typeface="Consolas" panose="020B0609020204030204" pitchFamily="49" charset="0"/>
              </a:rPr>
              <a:t>   </a:t>
            </a:r>
            <a:r>
              <a:rPr lang="en-US" altLang="zh-TW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zh-TW" sz="2800" dirty="0" smtClean="0">
                <a:latin typeface="Consolas" panose="020B0609020204030204" pitchFamily="49" charset="0"/>
              </a:rPr>
              <a:t> </a:t>
            </a:r>
            <a:r>
              <a:rPr lang="en-US" altLang="zh-TW" sz="2800" dirty="0" smtClean="0">
                <a:latin typeface="Consolas" panose="020B0609020204030204" pitchFamily="49" charset="0"/>
              </a:rPr>
              <a:t>b = 67;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</a:t>
            </a:r>
            <a:r>
              <a:rPr lang="en-US" altLang="zh-TW" sz="2800" dirty="0" smtClean="0">
                <a:latin typeface="Consolas" panose="020B0609020204030204" pitchFamily="49" charset="0"/>
              </a:rPr>
              <a:t>   </a:t>
            </a:r>
            <a:r>
              <a:rPr lang="en-US" altLang="zh-TW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zh-TW" sz="2800" dirty="0" smtClean="0">
                <a:latin typeface="Consolas" panose="020B0609020204030204" pitchFamily="49" charset="0"/>
              </a:rPr>
              <a:t> d = 39;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</a:t>
            </a:r>
            <a:r>
              <a:rPr lang="en-US" altLang="zh-TW" sz="2800" dirty="0" smtClean="0">
                <a:latin typeface="Consolas" panose="020B0609020204030204" pitchFamily="49" charset="0"/>
              </a:rPr>
              <a:t>   </a:t>
            </a:r>
            <a:r>
              <a:rPr lang="en-US" altLang="zh-TW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zh-TW" sz="2800" dirty="0" smtClean="0">
                <a:latin typeface="Consolas" panose="020B0609020204030204" pitchFamily="49" charset="0"/>
              </a:rPr>
              <a:t>* </a:t>
            </a:r>
            <a:r>
              <a:rPr lang="en-US" altLang="zh-TW" sz="2800" dirty="0" err="1" smtClean="0">
                <a:latin typeface="Consolas" panose="020B0609020204030204" pitchFamily="49" charset="0"/>
              </a:rPr>
              <a:t>ptr</a:t>
            </a:r>
            <a:r>
              <a:rPr lang="en-US" altLang="zh-TW" sz="2800" dirty="0" smtClean="0">
                <a:latin typeface="Consolas" panose="020B0609020204030204" pitchFamily="49" charset="0"/>
              </a:rPr>
              <a:t> = &amp;a</a:t>
            </a:r>
            <a:r>
              <a:rPr lang="en-US" altLang="zh-TW" sz="2800" dirty="0" smtClean="0">
                <a:latin typeface="Consolas" panose="020B0609020204030204" pitchFamily="49" charset="0"/>
              </a:rPr>
              <a:t>;</a:t>
            </a:r>
            <a:endParaRPr lang="en-US" altLang="zh-TW" sz="2800" dirty="0" smtClean="0">
              <a:latin typeface="Consolas" panose="020B0609020204030204" pitchFamily="49" charset="0"/>
            </a:endParaRPr>
          </a:p>
          <a:p>
            <a:r>
              <a:rPr lang="en-US" altLang="zh-TW" sz="2800" dirty="0" smtClean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1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c, a char pointer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char text[] = {'h', 'e', 'l', 'l', 'o', '\0'};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smtClean="0"/>
              <a:t>In </a:t>
            </a:r>
            <a:r>
              <a:rPr lang="en-US" altLang="zh-TW" dirty="0" err="1" smtClean="0"/>
              <a:t>c++</a:t>
            </a:r>
            <a:r>
              <a:rPr lang="en-US" altLang="zh-TW" dirty="0" smtClean="0"/>
              <a:t>, a class named string</a:t>
            </a:r>
          </a:p>
          <a:p>
            <a:pPr lvl="1"/>
            <a:r>
              <a:rPr lang="en-US" altLang="zh-TW" dirty="0" smtClean="0"/>
              <a:t>Besides, </a:t>
            </a:r>
            <a:r>
              <a:rPr lang="en-US" altLang="zh-TW" dirty="0" err="1" smtClean="0"/>
              <a:t>c++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prodive</a:t>
            </a:r>
            <a:r>
              <a:rPr lang="en-US" altLang="zh-TW" dirty="0" smtClean="0"/>
              <a:t> many string function in string class</a:t>
            </a:r>
            <a:endParaRPr lang="en-US" altLang="zh-TW" dirty="0"/>
          </a:p>
          <a:p>
            <a:r>
              <a:rPr lang="en-US" altLang="zh-TW" dirty="0"/>
              <a:t>Implementation of</a:t>
            </a:r>
            <a:r>
              <a:rPr lang="en-US" altLang="zh-TW" b="1" dirty="0"/>
              <a:t> character array is faster</a:t>
            </a:r>
            <a:r>
              <a:rPr lang="en-US" altLang="zh-TW" dirty="0"/>
              <a:t> than </a:t>
            </a:r>
            <a:r>
              <a:rPr lang="en-US" altLang="zh-TW" dirty="0" err="1">
                <a:latin typeface="Consolas" panose="020B0609020204030204" pitchFamily="49" charset="0"/>
              </a:rPr>
              <a:t>std</a:t>
            </a:r>
            <a:r>
              <a:rPr lang="en-US" altLang="zh-TW" dirty="0" smtClean="0">
                <a:latin typeface="Consolas" panose="020B0609020204030204" pitchFamily="49" charset="0"/>
              </a:rPr>
              <a:t>::string. </a:t>
            </a:r>
            <a:r>
              <a:rPr lang="en-US" altLang="zh-TW" b="1" dirty="0"/>
              <a:t>Strings are slower </a:t>
            </a:r>
            <a:r>
              <a:rPr lang="en-US" altLang="zh-TW" dirty="0" smtClean="0"/>
              <a:t>when </a:t>
            </a:r>
            <a:r>
              <a:rPr lang="en-US" altLang="zh-TW" dirty="0"/>
              <a:t>compared to implementation than character array.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355" y="4685926"/>
            <a:ext cx="7827645" cy="24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21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787815" y="2265247"/>
            <a:ext cx="4616369" cy="3101231"/>
            <a:chOff x="3360515" y="2155542"/>
            <a:chExt cx="4616369" cy="3101231"/>
          </a:xfrm>
        </p:grpSpPr>
        <p:sp>
          <p:nvSpPr>
            <p:cNvPr id="5" name="圓角矩形 4"/>
            <p:cNvSpPr/>
            <p:nvPr/>
          </p:nvSpPr>
          <p:spPr>
            <a:xfrm>
              <a:off x="4583572" y="2155542"/>
              <a:ext cx="2071869" cy="12327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Object</a:t>
              </a:r>
            </a:p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sz="2800" dirty="0" smtClean="0">
                  <a:solidFill>
                    <a:schemeClr val="tx1"/>
                  </a:solidFill>
                </a:rPr>
                <a:t>物件</a:t>
              </a:r>
              <a:r>
                <a:rPr lang="en-US" altLang="zh-TW" sz="2800" dirty="0" smtClean="0">
                  <a:solidFill>
                    <a:schemeClr val="tx1"/>
                  </a:solidFill>
                </a:rPr>
                <a:t>)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5905015" y="4024069"/>
              <a:ext cx="2071869" cy="123270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Methods</a:t>
              </a:r>
            </a:p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sz="2800" dirty="0" smtClean="0">
                  <a:solidFill>
                    <a:schemeClr val="tx1"/>
                  </a:solidFill>
                </a:rPr>
                <a:t>方法</a:t>
              </a:r>
              <a:r>
                <a:rPr lang="en-US" altLang="zh-TW" sz="2800" dirty="0" smtClean="0">
                  <a:solidFill>
                    <a:schemeClr val="tx1"/>
                  </a:solidFill>
                </a:rPr>
                <a:t>)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3360515" y="4024070"/>
              <a:ext cx="2071869" cy="123270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Properties</a:t>
              </a:r>
            </a:p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sz="2800" dirty="0" smtClean="0">
                  <a:solidFill>
                    <a:schemeClr val="tx1"/>
                  </a:solidFill>
                </a:rPr>
                <a:t>屬性</a:t>
              </a:r>
              <a:r>
                <a:rPr lang="en-US" altLang="zh-TW" sz="2800" dirty="0" smtClean="0">
                  <a:solidFill>
                    <a:schemeClr val="tx1"/>
                  </a:solidFill>
                </a:rPr>
                <a:t>)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接點 7"/>
            <p:cNvCxnSpPr>
              <a:stCxn id="5" idx="2"/>
              <a:endCxn id="6" idx="0"/>
            </p:cNvCxnSpPr>
            <p:nvPr/>
          </p:nvCxnSpPr>
          <p:spPr>
            <a:xfrm>
              <a:off x="5619507" y="3388245"/>
              <a:ext cx="1321443" cy="63582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stCxn id="5" idx="2"/>
              <a:endCxn id="7" idx="0"/>
            </p:cNvCxnSpPr>
            <p:nvPr/>
          </p:nvCxnSpPr>
          <p:spPr>
            <a:xfrm flipH="1">
              <a:off x="4396450" y="3388245"/>
              <a:ext cx="1223057" cy="63582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73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963" y="2937056"/>
            <a:ext cx="2209800" cy="27527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9337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Object example: people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0798" y="1611493"/>
            <a:ext cx="10515600" cy="4351338"/>
          </a:xfrm>
        </p:spPr>
        <p:txBody>
          <a:bodyPr/>
          <a:lstStyle/>
          <a:p>
            <a:r>
              <a:rPr lang="en-US" altLang="zh-TW" dirty="0"/>
              <a:t>Each person is an </a:t>
            </a:r>
            <a:r>
              <a:rPr lang="en-US" altLang="zh-TW" dirty="0" smtClean="0"/>
              <a:t>object, so </a:t>
            </a:r>
            <a:r>
              <a:rPr lang="en-US" altLang="zh-TW" dirty="0"/>
              <a:t>you can write like this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646049" y="2684227"/>
            <a:ext cx="1538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Properties: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Name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:</a:t>
            </a:r>
            <a:r>
              <a:rPr lang="en-US" altLang="zh-TW" dirty="0" smtClean="0"/>
              <a:t> Wang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Height : </a:t>
            </a:r>
            <a:r>
              <a:rPr lang="en-US" altLang="zh-TW" dirty="0"/>
              <a:t>180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endParaRPr lang="zh-TW" altLang="en-US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Weight : </a:t>
            </a:r>
            <a:r>
              <a:rPr lang="en-US" altLang="zh-TW" dirty="0"/>
              <a:t>60</a:t>
            </a:r>
            <a:endParaRPr lang="zh-TW" altLang="en-US" dirty="0"/>
          </a:p>
          <a:p>
            <a:r>
              <a:rPr lang="en-US" altLang="zh-TW" dirty="0">
                <a:solidFill>
                  <a:srgbClr val="0070C0"/>
                </a:solidFill>
              </a:rPr>
              <a:t>Age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r>
              <a:rPr lang="en-US" altLang="zh-TW" dirty="0"/>
              <a:t> </a:t>
            </a:r>
            <a:r>
              <a:rPr lang="en-US" altLang="zh-TW" dirty="0" smtClean="0"/>
              <a:t>20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Method: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dirty="0" smtClean="0"/>
              <a:t>Walk()</a:t>
            </a:r>
          </a:p>
          <a:p>
            <a:r>
              <a:rPr lang="en-US" altLang="zh-TW" dirty="0" smtClean="0"/>
              <a:t>Sleep()</a:t>
            </a:r>
          </a:p>
          <a:p>
            <a:r>
              <a:rPr lang="en-US" altLang="zh-TW" dirty="0" smtClean="0"/>
              <a:t>Exercise()</a:t>
            </a:r>
            <a:endParaRPr lang="zh-TW" altLang="en-US" dirty="0"/>
          </a:p>
        </p:txBody>
      </p:sp>
      <p:pic>
        <p:nvPicPr>
          <p:cNvPr id="9" name="Picture 2" descr="ãäºº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94" y="2837143"/>
            <a:ext cx="3803517" cy="28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6238825" y="2811549"/>
            <a:ext cx="1538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Properties: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Name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:</a:t>
            </a:r>
            <a:r>
              <a:rPr lang="en-US" altLang="zh-TW" dirty="0" smtClean="0"/>
              <a:t> Lin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Height : </a:t>
            </a:r>
            <a:r>
              <a:rPr lang="en-US" altLang="zh-TW" dirty="0" smtClean="0"/>
              <a:t>170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endParaRPr lang="zh-TW" altLang="en-US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Weight : </a:t>
            </a:r>
            <a:r>
              <a:rPr lang="en-US" altLang="zh-TW" dirty="0" smtClean="0"/>
              <a:t>50</a:t>
            </a:r>
            <a:endParaRPr lang="zh-TW" altLang="en-US" dirty="0"/>
          </a:p>
          <a:p>
            <a:r>
              <a:rPr lang="en-US" altLang="zh-TW" dirty="0">
                <a:solidFill>
                  <a:srgbClr val="0070C0"/>
                </a:solidFill>
              </a:rPr>
              <a:t>Age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r>
              <a:rPr lang="en-US" altLang="zh-TW" dirty="0"/>
              <a:t> </a:t>
            </a:r>
            <a:r>
              <a:rPr lang="en-US" altLang="zh-TW" dirty="0" smtClean="0"/>
              <a:t>18</a:t>
            </a:r>
          </a:p>
          <a:p>
            <a:endParaRPr lang="en-US" altLang="zh-TW" dirty="0"/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Method:</a:t>
            </a:r>
          </a:p>
          <a:p>
            <a:r>
              <a:rPr lang="en-US" altLang="zh-TW" dirty="0" smtClean="0"/>
              <a:t>Walk()</a:t>
            </a:r>
          </a:p>
          <a:p>
            <a:r>
              <a:rPr lang="en-US" altLang="zh-TW" dirty="0" smtClean="0"/>
              <a:t>Sleep()</a:t>
            </a:r>
          </a:p>
          <a:p>
            <a:r>
              <a:rPr lang="en-US" altLang="zh-TW" dirty="0" smtClean="0"/>
              <a:t>Exercise()</a:t>
            </a: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913" y="3495437"/>
            <a:ext cx="2555887" cy="29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7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Object-oriented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Object to design program</a:t>
            </a:r>
          </a:p>
          <a:p>
            <a:r>
              <a:rPr lang="en-US" altLang="zh-TW" dirty="0" smtClean="0"/>
              <a:t>The reason is</a:t>
            </a:r>
          </a:p>
          <a:p>
            <a:pPr lvl="1"/>
            <a:r>
              <a:rPr lang="en-US" altLang="zh-TW" dirty="0" smtClean="0"/>
              <a:t>Encapsulation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封裝性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Functions and </a:t>
            </a:r>
            <a:r>
              <a:rPr lang="en-US" altLang="zh-TW" dirty="0" smtClean="0"/>
              <a:t>data are inside </a:t>
            </a:r>
            <a:r>
              <a:rPr lang="en-US" altLang="zh-TW" dirty="0" smtClean="0"/>
              <a:t>objects.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Good way to protect </a:t>
            </a:r>
            <a:r>
              <a:rPr lang="en-US" altLang="zh-TW" dirty="0" smtClean="0"/>
              <a:t>data.</a:t>
            </a:r>
            <a:endParaRPr lang="en-US" altLang="zh-TW" dirty="0"/>
          </a:p>
          <a:p>
            <a:pPr lvl="1"/>
            <a:r>
              <a:rPr lang="en-US" altLang="zh-TW" dirty="0" smtClean="0"/>
              <a:t>Inheritance (</a:t>
            </a:r>
            <a:r>
              <a:rPr lang="zh-TW" altLang="en-US" dirty="0" smtClean="0"/>
              <a:t>繼承性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Children has parents’ </a:t>
            </a:r>
            <a:r>
              <a:rPr lang="en-US" altLang="zh-TW" dirty="0" smtClean="0"/>
              <a:t>properties.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Good for </a:t>
            </a:r>
            <a:r>
              <a:rPr lang="en-US" altLang="zh-TW" dirty="0" smtClean="0"/>
              <a:t>controlling </a:t>
            </a:r>
            <a:r>
              <a:rPr lang="en-US" altLang="zh-TW" dirty="0" smtClean="0"/>
              <a:t>lots of similar </a:t>
            </a:r>
            <a:r>
              <a:rPr lang="en-US" altLang="zh-TW" dirty="0" smtClean="0"/>
              <a:t>object.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Polymorphism (</a:t>
            </a:r>
            <a:r>
              <a:rPr lang="zh-TW" altLang="en-US" dirty="0" smtClean="0"/>
              <a:t>多型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Same functions but in different </a:t>
            </a:r>
            <a:r>
              <a:rPr lang="en-US" altLang="zh-TW" dirty="0" smtClean="0"/>
              <a:t>objects.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Readable</a:t>
            </a:r>
            <a:r>
              <a:rPr lang="en-US" altLang="zh-TW" dirty="0" smtClean="0"/>
              <a:t>.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6435970" y="2562958"/>
            <a:ext cx="1375619" cy="10287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</a:rPr>
              <a:t>Animal</a:t>
            </a:r>
            <a:endParaRPr lang="en-US" altLang="zh-TW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</a:rPr>
              <a:t>Walk()</a:t>
            </a:r>
          </a:p>
          <a:p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nt</a:t>
            </a:r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</a:rPr>
              <a:t>lag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6435970" y="3881988"/>
            <a:ext cx="1697836" cy="1002322"/>
            <a:chOff x="8590085" y="3552092"/>
            <a:chExt cx="1547446" cy="1301261"/>
          </a:xfrm>
        </p:grpSpPr>
        <p:sp>
          <p:nvSpPr>
            <p:cNvPr id="5" name="矩形 4"/>
            <p:cNvSpPr/>
            <p:nvPr/>
          </p:nvSpPr>
          <p:spPr>
            <a:xfrm>
              <a:off x="8590085" y="3552092"/>
              <a:ext cx="1547446" cy="1301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Dog</a:t>
              </a:r>
              <a:endParaRPr lang="zh-TW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9171" y="3877406"/>
              <a:ext cx="861646" cy="65063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Animal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6435970" y="5416062"/>
            <a:ext cx="1852185" cy="684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</a:rPr>
              <a:t>Airplane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</a:rPr>
              <a:t>Fly()</a:t>
            </a:r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8207619" y="3881987"/>
            <a:ext cx="1697836" cy="1002322"/>
            <a:chOff x="8590085" y="3552092"/>
            <a:chExt cx="1547446" cy="1301261"/>
          </a:xfrm>
        </p:grpSpPr>
        <p:sp>
          <p:nvSpPr>
            <p:cNvPr id="11" name="矩形 10"/>
            <p:cNvSpPr/>
            <p:nvPr/>
          </p:nvSpPr>
          <p:spPr>
            <a:xfrm>
              <a:off x="8590085" y="3552092"/>
              <a:ext cx="1547446" cy="1301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Cat</a:t>
              </a:r>
              <a:endParaRPr lang="zh-TW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179171" y="3877406"/>
              <a:ext cx="861646" cy="65063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Animal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8400556" y="5416062"/>
            <a:ext cx="1852185" cy="68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Chicken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</a:rPr>
              <a:t>Fly()</a:t>
            </a:r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9979268" y="3881986"/>
            <a:ext cx="1697836" cy="1002322"/>
            <a:chOff x="8590085" y="3552092"/>
            <a:chExt cx="1547446" cy="1301261"/>
          </a:xfrm>
        </p:grpSpPr>
        <p:sp>
          <p:nvSpPr>
            <p:cNvPr id="15" name="矩形 14"/>
            <p:cNvSpPr/>
            <p:nvPr/>
          </p:nvSpPr>
          <p:spPr>
            <a:xfrm>
              <a:off x="8590085" y="3552092"/>
              <a:ext cx="1547446" cy="1301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Cow</a:t>
              </a:r>
              <a:endParaRPr lang="zh-TW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179171" y="3877406"/>
              <a:ext cx="861646" cy="65063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Animal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16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Define the function and data member</a:t>
            </a:r>
          </a:p>
          <a:p>
            <a:r>
              <a:rPr lang="en-US" altLang="zh-TW" dirty="0" smtClean="0"/>
              <a:t>Public: </a:t>
            </a:r>
          </a:p>
          <a:p>
            <a:pPr lvl="1"/>
            <a:r>
              <a:rPr lang="en-US" altLang="zh-TW" dirty="0" smtClean="0"/>
              <a:t>Outside users can get/set any functions/data members directly</a:t>
            </a:r>
          </a:p>
          <a:p>
            <a:r>
              <a:rPr lang="en-US" altLang="zh-TW" dirty="0" smtClean="0"/>
              <a:t>Private:</a:t>
            </a:r>
          </a:p>
          <a:p>
            <a:pPr lvl="1"/>
            <a:r>
              <a:rPr lang="en-US" altLang="zh-TW" dirty="0"/>
              <a:t>Outside </a:t>
            </a:r>
            <a:r>
              <a:rPr lang="en-US" altLang="zh-TW" dirty="0" smtClean="0"/>
              <a:t>users can’t do anything directly</a:t>
            </a:r>
          </a:p>
          <a:p>
            <a:pPr lvl="1"/>
            <a:r>
              <a:rPr lang="en-US" altLang="zh-TW" dirty="0" smtClean="0"/>
              <a:t>get/set throw public function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75" y="3340344"/>
            <a:ext cx="46577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8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Define a class (</a:t>
            </a:r>
            <a:r>
              <a:rPr lang="en-US" altLang="zh-TW" dirty="0" err="1" smtClean="0"/>
              <a:t>XXXclass.h</a:t>
            </a:r>
            <a:r>
              <a:rPr lang="en-US" altLang="zh-TW" dirty="0" smtClean="0"/>
              <a:t> file)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215984" cy="370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9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mplement </a:t>
            </a:r>
            <a:r>
              <a:rPr lang="en-US" altLang="zh-TW" dirty="0"/>
              <a:t>a class (</a:t>
            </a:r>
            <a:r>
              <a:rPr lang="en-US" altLang="zh-TW" dirty="0" smtClean="0"/>
              <a:t>XXXclass.cpp </a:t>
            </a:r>
            <a:r>
              <a:rPr lang="en-US" altLang="zh-TW" dirty="0"/>
              <a:t>file)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6756"/>
            <a:ext cx="7275286" cy="452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3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JH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302</Words>
  <Application>Microsoft Office PowerPoint</Application>
  <PresentationFormat>寬螢幕</PresentationFormat>
  <Paragraphs>95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Arial</vt:lpstr>
      <vt:lpstr>Calibri</vt:lpstr>
      <vt:lpstr>Calibri Light</vt:lpstr>
      <vt:lpstr>Consolas</vt:lpstr>
      <vt:lpstr>Office 佈景主題</vt:lpstr>
      <vt:lpstr>2018/12/13</vt:lpstr>
      <vt:lpstr>Pointer</vt:lpstr>
      <vt:lpstr>String</vt:lpstr>
      <vt:lpstr>Object</vt:lpstr>
      <vt:lpstr>Object example: people</vt:lpstr>
      <vt:lpstr>Object-oriented programming</vt:lpstr>
      <vt:lpstr>Class</vt:lpstr>
      <vt:lpstr>Define a class (XXXclass.h file)</vt:lpstr>
      <vt:lpstr>Implement a class (XXXclass.cpp file)</vt:lpstr>
      <vt:lpstr>Usage a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MineLab</cp:lastModifiedBy>
  <cp:revision>31</cp:revision>
  <dcterms:created xsi:type="dcterms:W3CDTF">2018-12-13T09:12:48Z</dcterms:created>
  <dcterms:modified xsi:type="dcterms:W3CDTF">2018-12-14T05:49:05Z</dcterms:modified>
</cp:coreProperties>
</file>