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77" r:id="rId13"/>
    <p:sldId id="278" r:id="rId14"/>
    <p:sldId id="279" r:id="rId15"/>
    <p:sldId id="269" r:id="rId16"/>
    <p:sldId id="268" r:id="rId17"/>
    <p:sldId id="274" r:id="rId18"/>
    <p:sldId id="270" r:id="rId19"/>
    <p:sldId id="276" r:id="rId20"/>
    <p:sldId id="271" r:id="rId21"/>
    <p:sldId id="272" r:id="rId22"/>
    <p:sldId id="273" r:id="rId23"/>
    <p:sldId id="27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8450A-5008-44CE-B2E8-B2217C97F11E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07542-88BB-4D2D-B480-EAA057C86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59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建構子的回傳型態必定是自身的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07542-88BB-4D2D-B480-EAA057C86C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09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3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3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4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35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92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1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1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28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88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97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CB80-387F-4EA8-B5F0-0D5D38FE1C1A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924E-F262-436F-92BA-3006D423B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28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Final Quiz </a:t>
            </a:r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78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num1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123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ptr1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 smtClean="0">
                <a:latin typeface="Consolas" panose="020B0609020204030204" pitchFamily="49" charset="0"/>
              </a:rPr>
              <a:t>num1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 smtClean="0">
                <a:latin typeface="Consolas" panose="020B0609020204030204" pitchFamily="49" charset="0"/>
              </a:rPr>
              <a:t>num1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//0x6dfefc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&lt;&lt;</a:t>
            </a:r>
            <a:r>
              <a:rPr lang="en-US" altLang="zh-TW" dirty="0" smtClean="0">
                <a:latin typeface="Consolas" panose="020B0609020204030204" pitchFamily="49" charset="0"/>
              </a:rPr>
              <a:t> ptr1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//0x6dfefc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ptr1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//123</a:t>
            </a:r>
            <a:endParaRPr lang="zh-TW" altLang="en-US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8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回傳型態  </a:t>
            </a:r>
            <a:r>
              <a:rPr lang="zh-TW" altLang="en-US" dirty="0" smtClean="0"/>
              <a:t>函數名稱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/>
              <a:t>參數列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Fab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回</a:t>
            </a:r>
            <a:r>
              <a:rPr lang="zh-TW" altLang="en-US" dirty="0"/>
              <a:t>傳</a:t>
            </a:r>
            <a:r>
              <a:rPr lang="zh-TW" altLang="en-US" dirty="0" smtClean="0"/>
              <a:t>型態依照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 smtClean="0"/>
              <a:t>了甚麼資料而定</a:t>
            </a:r>
            <a:endParaRPr lang="en-US" altLang="zh-TW" dirty="0" smtClean="0"/>
          </a:p>
          <a:p>
            <a:r>
              <a:rPr lang="zh-TW" altLang="en-US" dirty="0" smtClean="0"/>
              <a:t>沒有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 smtClean="0"/>
              <a:t>任何東西的話，回傳型態是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</a:p>
          <a:p>
            <a:r>
              <a:rPr lang="zh-TW" altLang="en-US" dirty="0" smtClean="0"/>
              <a:t>參數列長度自己決定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可以沒有參數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，參數可以是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或</a:t>
            </a:r>
            <a:r>
              <a:rPr lang="en-US" altLang="zh-TW" dirty="0" smtClean="0"/>
              <a:t>pointer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Print_int_Array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Increase_By_One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106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要記得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fstream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dirty="0"/>
          </a:p>
          <a:p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輸出東西到檔案裡</a:t>
            </a:r>
            <a:r>
              <a:rPr lang="en-US" altLang="zh-TW" dirty="0" smtClean="0"/>
              <a:t>)</a:t>
            </a:r>
            <a:r>
              <a:rPr lang="zh-TW" altLang="en-US" dirty="0" smtClean="0"/>
              <a:t>型態：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ofstream</a:t>
            </a:r>
            <a:endParaRPr lang="en-US" altLang="zh-TW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zh-TW" altLang="en-US" dirty="0" smtClean="0"/>
              <a:t>輸出的時候使用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zh-TW" altLang="en-US" dirty="0" smtClean="0"/>
              <a:t> 運算子，方法和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r>
              <a:rPr lang="en-US" altLang="zh-TW" dirty="0" smtClean="0"/>
              <a:t>Input (</a:t>
            </a:r>
            <a:r>
              <a:rPr lang="zh-TW" altLang="en-US" dirty="0" smtClean="0"/>
              <a:t>從檔案讀取東西</a:t>
            </a:r>
            <a:r>
              <a:rPr lang="en-US" altLang="zh-TW" dirty="0" smtClean="0"/>
              <a:t>)</a:t>
            </a:r>
            <a:r>
              <a:rPr lang="zh-TW" altLang="en-US" dirty="0" smtClean="0"/>
              <a:t>型態：</a:t>
            </a:r>
            <a:r>
              <a:rPr lang="en-US" altLang="zh-TW" dirty="0" err="1" smtClean="0">
                <a:solidFill>
                  <a:srgbClr val="0070C0"/>
                </a:solidFill>
              </a:rPr>
              <a:t>ifstream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/>
              <a:t>輸</a:t>
            </a:r>
            <a:r>
              <a:rPr lang="zh-TW" altLang="en-US" dirty="0" smtClean="0"/>
              <a:t>入的時候使用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zh-TW" altLang="en-US" dirty="0" smtClean="0"/>
              <a:t> 運算子，方法和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zh-TW" altLang="en-US" dirty="0" smtClean="0"/>
              <a:t>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12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宣告檔案變數</a:t>
            </a:r>
            <a:r>
              <a:rPr lang="en-US" altLang="zh-TW" dirty="0" smtClean="0"/>
              <a:t>/</a:t>
            </a:r>
            <a:r>
              <a:rPr lang="zh-TW" altLang="en-US" dirty="0" smtClean="0"/>
              <a:t>開啟模式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variable_name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 smtClean="0">
                <a:solidFill>
                  <a:srgbClr val="0066FF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latin typeface="Consolas" panose="020B0609020204030204" pitchFamily="49" charset="0"/>
              </a:rPr>
              <a:t>open_mode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o</a:t>
            </a:r>
            <a:r>
              <a:rPr lang="en-US" altLang="zh-TW" dirty="0" smtClean="0">
                <a:latin typeface="Consolas" panose="020B0609020204030204" pitchFamily="49" charset="0"/>
              </a:rPr>
              <a:t>r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variabl_name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variable_name.open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 smtClean="0">
                <a:solidFill>
                  <a:srgbClr val="0066FF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latin typeface="Consolas" panose="020B0609020204030204" pitchFamily="49" charset="0"/>
              </a:rPr>
              <a:t>open_mode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////////////////////////////////////////////////////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variable_name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 smtClean="0">
                <a:solidFill>
                  <a:srgbClr val="0066FF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open_mode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/>
              <a:t>or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variable_name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variable_name.open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 smtClean="0">
                <a:solidFill>
                  <a:srgbClr val="0066FF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open_mode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9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Be careful!</a:t>
            </a:r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::out will clear all the content of the file and append you data.</a:t>
            </a:r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::app will append your data at the end of the file without clear file.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3" y="558800"/>
            <a:ext cx="10076524" cy="42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定義了各種函數</a:t>
            </a:r>
            <a:r>
              <a:rPr lang="en-US" altLang="zh-TW" dirty="0" smtClean="0"/>
              <a:t>(member function)</a:t>
            </a:r>
            <a:r>
              <a:rPr lang="zh-TW" altLang="en-US" dirty="0" smtClean="0"/>
              <a:t>和資料</a:t>
            </a:r>
            <a:r>
              <a:rPr lang="en-US" altLang="zh-TW" dirty="0" smtClean="0"/>
              <a:t>(data member)</a:t>
            </a:r>
          </a:p>
          <a:p>
            <a:r>
              <a:rPr lang="en-US" altLang="zh-TW" dirty="0" smtClean="0"/>
              <a:t>Public: </a:t>
            </a:r>
          </a:p>
          <a:p>
            <a:pPr lvl="1"/>
            <a:r>
              <a:rPr lang="zh-TW" altLang="en-US" dirty="0" smtClean="0"/>
              <a:t>外部使用者可以直接</a:t>
            </a:r>
            <a:r>
              <a:rPr lang="en-US" altLang="zh-TW" dirty="0" smtClean="0"/>
              <a:t>get/set</a:t>
            </a:r>
            <a:r>
              <a:rPr lang="zh-TW" altLang="en-US" dirty="0" smtClean="0"/>
              <a:t>任何函數或資料</a:t>
            </a:r>
            <a:endParaRPr lang="en-US" altLang="zh-TW" dirty="0" smtClean="0"/>
          </a:p>
          <a:p>
            <a:r>
              <a:rPr lang="en-US" altLang="zh-TW" dirty="0" smtClean="0"/>
              <a:t>Private:</a:t>
            </a:r>
          </a:p>
          <a:p>
            <a:pPr lvl="1"/>
            <a:r>
              <a:rPr lang="zh-TW" altLang="en-US" dirty="0" smtClean="0"/>
              <a:t>外部使用者不能直接使用及變更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要透過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的函數來操作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3340344"/>
            <a:ext cx="4657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建立出來的東西就是一個個</a:t>
            </a:r>
            <a:r>
              <a:rPr lang="en-US" altLang="zh-TW" dirty="0" smtClean="0"/>
              <a:t>object</a:t>
            </a:r>
          </a:p>
          <a:p>
            <a:r>
              <a:rPr lang="zh-TW" altLang="en-US" dirty="0" smtClean="0"/>
              <a:t>各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都各自掌握自己的資料和函數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37431" y="2564978"/>
            <a:ext cx="4616369" cy="3101231"/>
            <a:chOff x="3360515" y="2155542"/>
            <a:chExt cx="4616369" cy="3101231"/>
          </a:xfrm>
        </p:grpSpPr>
        <p:sp>
          <p:nvSpPr>
            <p:cNvPr id="5" name="圓角矩形 4"/>
            <p:cNvSpPr/>
            <p:nvPr/>
          </p:nvSpPr>
          <p:spPr>
            <a:xfrm>
              <a:off x="4583572" y="2155542"/>
              <a:ext cx="2071869" cy="1232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Object</a:t>
              </a:r>
            </a:p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sz="2800" dirty="0" smtClean="0">
                  <a:solidFill>
                    <a:schemeClr val="tx1"/>
                  </a:solidFill>
                </a:rPr>
                <a:t>物件</a:t>
              </a:r>
              <a:r>
                <a:rPr lang="en-US" altLang="zh-TW" sz="2800" dirty="0" smtClean="0">
                  <a:solidFill>
                    <a:schemeClr val="tx1"/>
                  </a:solidFill>
                </a:rPr>
                <a:t>)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5905015" y="4024069"/>
              <a:ext cx="2071869" cy="123270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Methods</a:t>
              </a:r>
            </a:p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sz="2800" dirty="0" smtClean="0">
                  <a:solidFill>
                    <a:schemeClr val="tx1"/>
                  </a:solidFill>
                </a:rPr>
                <a:t>方法</a:t>
              </a:r>
              <a:r>
                <a:rPr lang="en-US" altLang="zh-TW" sz="2800" dirty="0" smtClean="0">
                  <a:solidFill>
                    <a:schemeClr val="tx1"/>
                  </a:solidFill>
                </a:rPr>
                <a:t>)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3360515" y="4024070"/>
              <a:ext cx="2071869" cy="123270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Properties</a:t>
              </a:r>
            </a:p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sz="2800" dirty="0" smtClean="0">
                  <a:solidFill>
                    <a:schemeClr val="tx1"/>
                  </a:solidFill>
                </a:rPr>
                <a:t>屬性</a:t>
              </a:r>
              <a:r>
                <a:rPr lang="en-US" altLang="zh-TW" sz="2800" dirty="0" smtClean="0">
                  <a:solidFill>
                    <a:schemeClr val="tx1"/>
                  </a:solidFill>
                </a:rPr>
                <a:t>)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5" idx="2"/>
              <a:endCxn id="6" idx="0"/>
            </p:cNvCxnSpPr>
            <p:nvPr/>
          </p:nvCxnSpPr>
          <p:spPr>
            <a:xfrm>
              <a:off x="5619507" y="3388245"/>
              <a:ext cx="1321443" cy="63582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5" idx="2"/>
              <a:endCxn id="7" idx="0"/>
            </p:cNvCxnSpPr>
            <p:nvPr/>
          </p:nvCxnSpPr>
          <p:spPr>
            <a:xfrm flipH="1">
              <a:off x="4396450" y="3388245"/>
              <a:ext cx="1223057" cy="63582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78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64" y="4087179"/>
            <a:ext cx="2209800" cy="27527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933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Object example: people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0798" y="1611493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假設我們已經寫好一個</a:t>
            </a:r>
            <a:r>
              <a:rPr lang="en-US" altLang="zh-TW" dirty="0" smtClean="0"/>
              <a:t>Person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class(</a:t>
            </a:r>
            <a:r>
              <a:rPr lang="zh-TW" altLang="en-US" dirty="0" smtClean="0"/>
              <a:t>如右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main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</a:rPr>
              <a:t>Person per1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//per1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是一個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</a:rPr>
              <a:t>Person per2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//per2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也是一個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71133" y="3823865"/>
            <a:ext cx="1538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per1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Properties: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Name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  <a:r>
              <a:rPr lang="en-US" altLang="zh-TW" dirty="0" smtClean="0"/>
              <a:t> Wang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Height : </a:t>
            </a:r>
            <a:r>
              <a:rPr lang="en-US" altLang="zh-TW" dirty="0"/>
              <a:t>180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Weight : </a:t>
            </a:r>
            <a:r>
              <a:rPr lang="en-US" altLang="zh-TW" dirty="0"/>
              <a:t>60</a:t>
            </a:r>
            <a:endParaRPr lang="zh-TW" altLang="en-US" dirty="0"/>
          </a:p>
          <a:p>
            <a:r>
              <a:rPr lang="en-US" altLang="zh-TW" dirty="0">
                <a:solidFill>
                  <a:srgbClr val="0070C0"/>
                </a:solidFill>
              </a:rPr>
              <a:t>Age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en-US" altLang="zh-TW" dirty="0"/>
              <a:t> </a:t>
            </a:r>
            <a:r>
              <a:rPr lang="en-US" altLang="zh-TW" dirty="0" smtClean="0"/>
              <a:t>20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Method: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dirty="0" smtClean="0"/>
              <a:t>Walk()</a:t>
            </a:r>
          </a:p>
          <a:p>
            <a:r>
              <a:rPr lang="en-US" altLang="zh-TW" dirty="0" smtClean="0"/>
              <a:t>Sleep()</a:t>
            </a:r>
          </a:p>
          <a:p>
            <a:r>
              <a:rPr lang="en-US" altLang="zh-TW" dirty="0" smtClean="0"/>
              <a:t>Exercise()</a:t>
            </a:r>
            <a:endParaRPr lang="zh-TW" altLang="en-US" dirty="0"/>
          </a:p>
        </p:txBody>
      </p:sp>
      <p:pic>
        <p:nvPicPr>
          <p:cNvPr id="9" name="Picture 2" descr="ãäºº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48" y="4042065"/>
            <a:ext cx="3803517" cy="28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167487" y="3823865"/>
            <a:ext cx="1538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per2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Properties: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Name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  <a:r>
              <a:rPr lang="en-US" altLang="zh-TW" dirty="0" smtClean="0"/>
              <a:t> Lin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Height : </a:t>
            </a:r>
            <a:r>
              <a:rPr lang="en-US" altLang="zh-TW" dirty="0" smtClean="0"/>
              <a:t>170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Weight : </a:t>
            </a:r>
            <a:r>
              <a:rPr lang="en-US" altLang="zh-TW" dirty="0" smtClean="0"/>
              <a:t>50</a:t>
            </a:r>
            <a:endParaRPr lang="zh-TW" altLang="en-US" dirty="0"/>
          </a:p>
          <a:p>
            <a:r>
              <a:rPr lang="en-US" altLang="zh-TW" dirty="0">
                <a:solidFill>
                  <a:srgbClr val="0070C0"/>
                </a:solidFill>
              </a:rPr>
              <a:t>Age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en-US" altLang="zh-TW" dirty="0"/>
              <a:t> </a:t>
            </a:r>
            <a:r>
              <a:rPr lang="en-US" altLang="zh-TW" dirty="0" smtClean="0"/>
              <a:t>18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Method:</a:t>
            </a:r>
          </a:p>
          <a:p>
            <a:r>
              <a:rPr lang="en-US" altLang="zh-TW" dirty="0" smtClean="0"/>
              <a:t>Walk()</a:t>
            </a:r>
          </a:p>
          <a:p>
            <a:r>
              <a:rPr lang="en-US" altLang="zh-TW" dirty="0" smtClean="0"/>
              <a:t>Sleep()</a:t>
            </a:r>
          </a:p>
          <a:p>
            <a:r>
              <a:rPr lang="en-US" altLang="zh-TW" dirty="0" smtClean="0"/>
              <a:t>Exercise()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575" y="611138"/>
            <a:ext cx="2555887" cy="29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class (</a:t>
            </a:r>
            <a:r>
              <a:rPr lang="en-US" altLang="zh-TW" dirty="0" err="1" smtClean="0"/>
              <a:t>XXXclass.h</a:t>
            </a:r>
            <a:r>
              <a:rPr lang="en-US" altLang="zh-TW" dirty="0" smtClean="0"/>
              <a:t> file)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1405475"/>
            <a:ext cx="7215984" cy="370420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610006" y="2731038"/>
            <a:ext cx="47307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//constructor</a:t>
            </a:r>
          </a:p>
          <a:p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//constructor</a:t>
            </a:r>
          </a:p>
          <a:p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TW" altLang="en-US" sz="2400" dirty="0" smtClean="0">
                <a:solidFill>
                  <a:schemeClr val="accent6">
                    <a:lumMod val="75000"/>
                  </a:schemeClr>
                </a:solidFill>
              </a:rPr>
              <a:t>回傳</a:t>
            </a:r>
            <a:r>
              <a:rPr lang="en-US" altLang="zh-TW" sz="2400" dirty="0" err="1" smtClean="0">
                <a:solidFill>
                  <a:schemeClr val="accent6">
                    <a:lumMod val="75000"/>
                  </a:schemeClr>
                </a:solidFill>
              </a:rPr>
              <a:t>StudentAmount</a:t>
            </a:r>
            <a:r>
              <a:rPr lang="zh-TW" altLang="en-US" sz="2400" dirty="0" smtClean="0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</a:p>
          <a:p>
            <a:endParaRPr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TW" altLang="en-US" sz="2400" dirty="0" smtClean="0">
                <a:solidFill>
                  <a:schemeClr val="accent6">
                    <a:lumMod val="75000"/>
                  </a:schemeClr>
                </a:solidFill>
              </a:rPr>
              <a:t>外部使用者不能隨便使用的資料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5109681"/>
            <a:ext cx="11353800" cy="1748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為了避免重複命名的問題，建議在</a:t>
            </a:r>
            <a:r>
              <a:rPr lang="en-US" altLang="zh-TW" dirty="0" smtClean="0"/>
              <a:t>.h</a:t>
            </a:r>
            <a:r>
              <a:rPr lang="zh-TW" altLang="en-US" dirty="0" smtClean="0"/>
              <a:t>檔最前面加上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ifndef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COMPUTERCOURSE_H</a:t>
            </a:r>
            <a:r>
              <a:rPr lang="en-US" altLang="zh-TW" dirty="0" smtClean="0"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//.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檔名全改大寫，點點換成底線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#define COMPUTERCOURSE_H</a:t>
            </a:r>
          </a:p>
          <a:p>
            <a:r>
              <a:rPr lang="zh-TW" altLang="en-US" dirty="0" smtClean="0"/>
              <a:t>最後面再加上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endif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0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– constructor (</a:t>
            </a:r>
            <a:r>
              <a:rPr lang="zh-TW" altLang="en-US" dirty="0" smtClean="0"/>
              <a:t>建構子</a:t>
            </a:r>
            <a:r>
              <a:rPr lang="en-US" altLang="zh-TW" dirty="0" smtClean="0"/>
              <a:t>/</a:t>
            </a:r>
            <a:r>
              <a:rPr lang="zh-TW" altLang="en-US" dirty="0" smtClean="0"/>
              <a:t>建構函數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rgbClr val="FF0000"/>
                </a:solidFill>
              </a:rPr>
              <a:t>class</a:t>
            </a:r>
            <a:r>
              <a:rPr lang="zh-TW" altLang="en-US" dirty="0" smtClean="0">
                <a:solidFill>
                  <a:srgbClr val="FF0000"/>
                </a:solidFill>
              </a:rPr>
              <a:t>本身同名</a:t>
            </a:r>
            <a:r>
              <a:rPr lang="zh-TW" altLang="en-US" dirty="0" smtClean="0"/>
              <a:t>的函數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不需要定義回傳型態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</a:t>
            </a:r>
            <a:r>
              <a:rPr lang="en-US" altLang="zh-TW" dirty="0" smtClean="0"/>
              <a:t>void</a:t>
            </a:r>
            <a:r>
              <a:rPr lang="zh-TW" altLang="en-US" dirty="0" smtClean="0"/>
              <a:t>都不用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lass</a:t>
            </a:r>
            <a:r>
              <a:rPr lang="zh-TW" altLang="en-US" dirty="0" smtClean="0"/>
              <a:t>定義時，若沒有打任何</a:t>
            </a:r>
            <a:r>
              <a:rPr lang="en-US" altLang="zh-TW" dirty="0" smtClean="0"/>
              <a:t>constructor</a:t>
            </a:r>
            <a:r>
              <a:rPr lang="zh-TW" altLang="en-US" dirty="0" smtClean="0"/>
              <a:t>，系統會自動補上沒有參數的預設建構子</a:t>
            </a:r>
            <a:r>
              <a:rPr lang="en-US" altLang="zh-TW" dirty="0" smtClean="0"/>
              <a:t>(default constructor)</a:t>
            </a:r>
          </a:p>
          <a:p>
            <a:pPr lvl="1"/>
            <a:r>
              <a:rPr lang="en-US" altLang="zh-TW" dirty="0" smtClean="0"/>
              <a:t>Ps:</a:t>
            </a:r>
            <a:r>
              <a:rPr lang="zh-TW" altLang="en-US" dirty="0" smtClean="0"/>
              <a:t> 有打上自定義的</a:t>
            </a:r>
            <a:r>
              <a:rPr lang="en-US" altLang="zh-TW" dirty="0" smtClean="0"/>
              <a:t>constructor</a:t>
            </a:r>
            <a:r>
              <a:rPr lang="zh-TW" altLang="en-US" dirty="0" smtClean="0"/>
              <a:t>的話就不會補上預設的了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是可以有多個</a:t>
            </a:r>
            <a:r>
              <a:rPr lang="en-US" altLang="zh-TW" dirty="0" smtClean="0"/>
              <a:t>constructor</a:t>
            </a:r>
            <a:r>
              <a:rPr lang="zh-TW" altLang="en-US" dirty="0" smtClean="0"/>
              <a:t>的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(function overloading</a:t>
            </a:r>
            <a:r>
              <a:rPr lang="zh-TW" altLang="en-US" dirty="0" smtClean="0"/>
              <a:t>的概念，所以有複數個的話都要定義好實作內容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14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程式裡所需要的各種函式庫和檔案都需要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include</a:t>
            </a:r>
            <a:r>
              <a:rPr lang="zh-TW" altLang="en-US" dirty="0" smtClean="0"/>
              <a:t>進去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cstdio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cstdlib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cmath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&lt;vector&gt;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&lt;algorithm&gt;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當然也包含了自己寫的</a:t>
            </a:r>
            <a:r>
              <a:rPr lang="en-US" altLang="zh-TW" dirty="0" smtClean="0"/>
              <a:t>.h</a:t>
            </a:r>
            <a:r>
              <a:rPr lang="zh-TW" altLang="en-US" dirty="0" smtClean="0"/>
              <a:t>檔：</a:t>
            </a:r>
            <a:r>
              <a:rPr lang="en-US" altLang="zh-TW" dirty="0" smtClean="0">
                <a:solidFill>
                  <a:srgbClr val="00B050"/>
                </a:solidFill>
              </a:rPr>
              <a:t>"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myclass.h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endParaRPr lang="zh-TW" altLang="en-U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5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en-US" altLang="zh-TW" dirty="0" smtClean="0"/>
              <a:t>class </a:t>
            </a:r>
            <a:r>
              <a:rPr lang="en-US" altLang="zh-TW" dirty="0"/>
              <a:t>(</a:t>
            </a:r>
            <a:r>
              <a:rPr lang="en-US" altLang="zh-TW" dirty="0" smtClean="0"/>
              <a:t>XXXclass.cpp </a:t>
            </a:r>
            <a:r>
              <a:rPr lang="en-US" altLang="zh-TW" dirty="0"/>
              <a:t>file)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714" y="2162175"/>
            <a:ext cx="7275286" cy="4529895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0" y="16811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回傳型態 </a:t>
            </a:r>
            <a:r>
              <a:rPr lang="en-US" altLang="zh-TW" sz="2800" dirty="0" smtClean="0">
                <a:latin typeface="Consolas" panose="020B0609020204030204" pitchFamily="49" charset="0"/>
              </a:rPr>
              <a:t>class</a:t>
            </a:r>
            <a:r>
              <a:rPr lang="zh-TW" altLang="en-US" sz="2800" dirty="0" smtClean="0">
                <a:latin typeface="Consolas" panose="020B0609020204030204" pitchFamily="49" charset="0"/>
              </a:rPr>
              <a:t>名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800" dirty="0" smtClean="0">
                <a:latin typeface="Consolas" panose="020B0609020204030204" pitchFamily="49" charset="0"/>
              </a:rPr>
              <a:t>function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his</a:t>
            </a:r>
            <a:r>
              <a:rPr lang="zh-TW" altLang="en-US" sz="2800" dirty="0" smtClean="0"/>
              <a:t>是指向自己的</a:t>
            </a:r>
            <a:r>
              <a:rPr lang="en-US" altLang="zh-TW" sz="2800" dirty="0" smtClean="0"/>
              <a:t>pointer</a:t>
            </a:r>
          </a:p>
          <a:p>
            <a:pPr lvl="1"/>
            <a:endParaRPr lang="en-US" altLang="zh-TW" sz="2800" dirty="0" smtClean="0"/>
          </a:p>
          <a:p>
            <a:pPr lvl="1"/>
            <a:endParaRPr lang="en-US" altLang="zh-TW" sz="2800" dirty="0"/>
          </a:p>
          <a:p>
            <a:pPr lvl="1"/>
            <a:r>
              <a:rPr lang="zh-TW" altLang="en-US" sz="2800" dirty="0" smtClean="0"/>
              <a:t>若有多個</a:t>
            </a:r>
            <a:r>
              <a:rPr lang="en-US" altLang="zh-TW" sz="2800" dirty="0" smtClean="0"/>
              <a:t>constructor</a:t>
            </a:r>
            <a:r>
              <a:rPr lang="zh-TW" altLang="en-US" sz="2800" dirty="0" smtClean="0"/>
              <a:t>的話</a:t>
            </a:r>
            <a:endParaRPr lang="en-US" altLang="zh-TW" sz="2800" dirty="0" smtClean="0"/>
          </a:p>
          <a:p>
            <a:pPr marL="457200" lvl="1" indent="0"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也都要實作</a:t>
            </a:r>
            <a:endParaRPr lang="en-US" altLang="zh-TW" sz="2800" dirty="0" smtClean="0"/>
          </a:p>
          <a:p>
            <a:pPr marL="457200" lvl="1" indent="0">
              <a:buNone/>
            </a:pPr>
            <a:endParaRPr lang="en-US" altLang="zh-TW" sz="2800" dirty="0"/>
          </a:p>
          <a:p>
            <a:pPr marL="457200" lvl="1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025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a class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55838"/>
            <a:ext cx="6468841" cy="255037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71493"/>
            <a:ext cx="8110016" cy="19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要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include &lt;vector&gt;</a:t>
            </a:r>
          </a:p>
          <a:p>
            <a:r>
              <a:rPr lang="zh-TW" altLang="en-US" dirty="0" smtClean="0"/>
              <a:t>宣告：</a:t>
            </a:r>
            <a:r>
              <a:rPr lang="en-US" altLang="zh-TW" dirty="0" smtClean="0">
                <a:solidFill>
                  <a:srgbClr val="00B050"/>
                </a:solidFill>
              </a:rPr>
              <a:t>vector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zh-TW" altLang="en-US" dirty="0" smtClean="0"/>
              <a:t>型別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/>
              <a:t>  名稱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v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ector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latin typeface="Consolas" panose="020B0609020204030204" pitchFamily="49" charset="0"/>
              </a:rPr>
              <a:t> vec1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/>
              <a:t>可以單純當作</a:t>
            </a:r>
            <a:r>
              <a:rPr lang="zh-TW" altLang="en-US" dirty="0" smtClean="0">
                <a:solidFill>
                  <a:srgbClr val="FF0000"/>
                </a:solidFill>
              </a:rPr>
              <a:t>可擴充長度的</a:t>
            </a:r>
            <a:r>
              <a:rPr lang="en-US" altLang="zh-TW" dirty="0" smtClean="0">
                <a:solidFill>
                  <a:srgbClr val="FF0000"/>
                </a:solidFill>
              </a:rPr>
              <a:t>array</a:t>
            </a:r>
            <a:r>
              <a:rPr lang="zh-TW" altLang="en-US" dirty="0" smtClean="0"/>
              <a:t>來使用</a:t>
            </a:r>
            <a:endParaRPr lang="en-US" altLang="zh-TW" dirty="0" smtClean="0"/>
          </a:p>
          <a:p>
            <a:r>
              <a:rPr lang="zh-TW" altLang="en-US" dirty="0" smtClean="0"/>
              <a:t>擴充加入：</a:t>
            </a:r>
            <a:r>
              <a:rPr lang="en-US" altLang="zh-TW" dirty="0" smtClean="0">
                <a:latin typeface="Consolas" panose="020B0609020204030204" pitchFamily="49" charset="0"/>
              </a:rPr>
              <a:t>vec1.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放進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vec1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的最尾端。如果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vec1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已經沒有空間了，則會自動擴充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vec1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的大小之後再放入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r>
              <a:rPr lang="zh-TW" altLang="en-US" dirty="0" smtClean="0"/>
              <a:t>有保護機制的存取：</a:t>
            </a:r>
            <a:r>
              <a:rPr lang="en-US" altLang="zh-TW" dirty="0" smtClean="0">
                <a:latin typeface="Consolas" panose="020B0609020204030204" pitchFamily="49" charset="0"/>
              </a:rPr>
              <a:t>vec1.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意義和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vec1[5]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一樣，但是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at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可以檢查是否超出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vec1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的長度，以免存取到其他記憶體空間的未知內容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/>
              <a:t>回傳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的大小：</a:t>
            </a:r>
            <a:r>
              <a:rPr lang="en-US" altLang="zh-TW" dirty="0" smtClean="0">
                <a:latin typeface="Consolas" panose="020B0609020204030204" pitchFamily="49" charset="0"/>
              </a:rPr>
              <a:t>vec1.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ãhappy new year gifãçåçæå°çµæ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" y="752475"/>
            <a:ext cx="11488738" cy="560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f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/>
              <a:t>條件</a:t>
            </a:r>
            <a:r>
              <a:rPr lang="en-US" altLang="zh-TW" dirty="0" smtClean="0">
                <a:solidFill>
                  <a:srgbClr val="FF0000"/>
                </a:solidFill>
              </a:rPr>
              <a:t>){</a:t>
            </a:r>
            <a:r>
              <a:rPr lang="zh-TW" altLang="en-US" dirty="0" smtClean="0"/>
              <a:t> 要做的事情 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zh-TW" dirty="0"/>
          </a:p>
          <a:p>
            <a:r>
              <a:rPr lang="zh-TW" altLang="en-US" dirty="0" smtClean="0"/>
              <a:t>條件只要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/>
              <a:t>為真」、「成立」就會執行</a:t>
            </a:r>
            <a:endParaRPr lang="en-US" altLang="zh-TW" dirty="0" smtClean="0"/>
          </a:p>
          <a:p>
            <a:r>
              <a:rPr lang="en-US" altLang="zh-TW" dirty="0" smtClean="0"/>
              <a:t>Ex : 	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x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</a:rPr>
              <a:t>x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smtClean="0">
                <a:latin typeface="Consolas" panose="020B0609020204030204" pitchFamily="49" charset="0"/>
              </a:rPr>
              <a:t>  				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會執行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smtClean="0">
                <a:latin typeface="Consolas" panose="020B0609020204030204" pitchFamily="49" charset="0"/>
              </a:rPr>
              <a:t>					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會執行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smtClean="0">
                <a:latin typeface="Consolas" panose="020B0609020204030204" pitchFamily="49" charset="0"/>
              </a:rPr>
              <a:t>					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會執行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</a:rPr>
              <a:t>x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dirty="0" smtClean="0">
                <a:latin typeface="Consolas" panose="020B0609020204030204" pitchFamily="49" charset="0"/>
              </a:rPr>
              <a:t> x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smtClean="0"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會執行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!(</a:t>
            </a:r>
            <a:r>
              <a:rPr lang="en-US" altLang="zh-TW" dirty="0" smtClean="0">
                <a:latin typeface="Consolas" panose="020B0609020204030204" pitchFamily="49" charset="0"/>
              </a:rPr>
              <a:t>x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||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</a:rPr>
              <a:t>x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smtClean="0"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會執行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endParaRPr lang="zh-TW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8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由前頁可知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條件如果是</a:t>
            </a:r>
            <a:r>
              <a:rPr lang="en-US" altLang="zh-TW" dirty="0" smtClean="0"/>
              <a:t>assign</a:t>
            </a:r>
            <a:r>
              <a:rPr lang="zh-TW" altLang="en-US" dirty="0" smtClean="0"/>
              <a:t>敘述句，結果為真 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所以寫的時候要小心到底是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zh-TW" altLang="en-US" dirty="0" smtClean="0"/>
              <a:t>還是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/>
              <a:t>)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latin typeface="Consolas" panose="020B0609020204030204" pitchFamily="49" charset="0"/>
              </a:rPr>
              <a:t>x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會執行，但有問題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如果有多個條件內容，建議使用</a:t>
            </a:r>
            <a:r>
              <a:rPr lang="zh-TW" altLang="en-US" dirty="0" smtClean="0">
                <a:solidFill>
                  <a:srgbClr val="FF0000"/>
                </a:solidFill>
              </a:rPr>
              <a:t>括號</a:t>
            </a:r>
            <a:r>
              <a:rPr lang="zh-TW" altLang="en-US" dirty="0" smtClean="0"/>
              <a:t>來分清楚先後順序</a:t>
            </a:r>
            <a:endParaRPr lang="en-US" altLang="zh-TW" dirty="0" smtClean="0"/>
          </a:p>
          <a:p>
            <a:pPr lvl="1"/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nt</a:t>
            </a:r>
            <a:r>
              <a:rPr lang="en-US" altLang="zh-TW" dirty="0" smtClean="0">
                <a:latin typeface="Consolas" panose="020B0609020204030204" pitchFamily="49" charset="0"/>
              </a:rPr>
              <a:t> n1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n2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n1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dirty="0" smtClean="0">
                <a:latin typeface="Consolas" panose="020B0609020204030204" pitchFamily="49" charset="0"/>
              </a:rPr>
              <a:t> n2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||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</a:rPr>
              <a:t> n1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dirty="0" smtClean="0">
                <a:latin typeface="Consolas" panose="020B0609020204030204" pitchFamily="49" charset="0"/>
              </a:rPr>
              <a:t> n2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smtClean="0">
                <a:latin typeface="Consolas" panose="020B0609020204030204" pitchFamily="49" charset="0"/>
              </a:rPr>
              <a:t> 		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n1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dirty="0" smtClean="0">
                <a:latin typeface="Consolas" panose="020B0609020204030204" pitchFamily="49" charset="0"/>
              </a:rPr>
              <a:t> n2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||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n1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dirty="0" smtClean="0">
                <a:latin typeface="Consolas" panose="020B0609020204030204" pitchFamily="49" charset="0"/>
              </a:rPr>
              <a:t> n2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latin typeface="Consolas" panose="020B0609020204030204" pitchFamily="49" charset="0"/>
              </a:rPr>
              <a:t> 			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//False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Consolas" panose="020B0609020204030204" pitchFamily="49" charset="0"/>
              </a:rPr>
              <a:t>條件不能連續比較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f (1&gt;2&lt;3)</a:t>
            </a:r>
          </a:p>
          <a:p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TW" dirty="0" smtClean="0">
                <a:latin typeface="Consolas" panose="020B0609020204030204" pitchFamily="49" charset="0"/>
              </a:rPr>
              <a:t>while</a:t>
            </a:r>
            <a:r>
              <a:rPr lang="zh-TW" altLang="en-US" dirty="0" smtClean="0">
                <a:latin typeface="Consolas" panose="020B0609020204030204" pitchFamily="49" charset="0"/>
              </a:rPr>
              <a:t>的條件判斷裡也是如此，要小心不要寫成無限迴圈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8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926"/>
          </a:xfrm>
        </p:spPr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reak</a:t>
            </a:r>
          </a:p>
          <a:p>
            <a:pPr lvl="1"/>
            <a:r>
              <a:rPr lang="zh-TW" altLang="en-US" dirty="0" smtClean="0"/>
              <a:t>用來跳出當前的迴圈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ontinue</a:t>
            </a:r>
          </a:p>
          <a:p>
            <a:pPr lvl="1"/>
            <a:r>
              <a:rPr lang="zh-TW" altLang="en-US" dirty="0" smtClean="0"/>
              <a:t>用來跳過當前該次的迴圈，並繼續下一輪迴圈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898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設定</a:t>
            </a:r>
            <a:r>
              <a:rPr lang="zh-TW" altLang="en-US" dirty="0"/>
              <a:t>初</a:t>
            </a:r>
            <a:r>
              <a:rPr lang="zh-TW" altLang="en-US" dirty="0" smtClean="0"/>
              <a:t>始</a:t>
            </a:r>
            <a:r>
              <a:rPr lang="zh-TW" altLang="en-US" dirty="0"/>
              <a:t>值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 smtClean="0"/>
              <a:t> </a:t>
            </a:r>
            <a:r>
              <a:rPr lang="zh-TW" altLang="en-US" dirty="0" smtClean="0"/>
              <a:t>條件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zh-TW" altLang="en-US" dirty="0" smtClean="0"/>
              <a:t> 每次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完要做的調整 </a:t>
            </a:r>
            <a:r>
              <a:rPr lang="en-US" altLang="zh-TW" dirty="0" smtClean="0">
                <a:solidFill>
                  <a:srgbClr val="FF0000"/>
                </a:solidFill>
              </a:rPr>
              <a:t>){</a:t>
            </a:r>
            <a:r>
              <a:rPr lang="zh-TW" altLang="en-US" dirty="0" smtClean="0"/>
              <a:t> 要做的事情 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-=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28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//100 72 44 16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while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/>
              <a:t> </a:t>
            </a:r>
            <a:r>
              <a:rPr lang="zh-TW" altLang="en-US" dirty="0" smtClean="0"/>
              <a:t>條件 </a:t>
            </a:r>
            <a:r>
              <a:rPr lang="en-US" altLang="zh-TW" dirty="0" smtClean="0">
                <a:solidFill>
                  <a:srgbClr val="FF0000"/>
                </a:solidFill>
              </a:rPr>
              <a:t>){</a:t>
            </a:r>
            <a:r>
              <a:rPr lang="zh-TW" altLang="en-US" dirty="0" smtClean="0"/>
              <a:t> 要做的事情 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 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cnt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cnt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cnt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cnt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latin typeface="Consolas" panose="020B0609020204030204" pitchFamily="49" charset="0"/>
              </a:rPr>
              <a:t>cnt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++;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//0 2 4 6 8 10</a:t>
            </a:r>
            <a:endParaRPr lang="zh-TW" altLang="en-US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77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in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nt</a:t>
            </a:r>
            <a:r>
              <a:rPr lang="en-US" altLang="zh-TW" dirty="0" smtClean="0">
                <a:latin typeface="Consolas" panose="020B0609020204030204" pitchFamily="49" charset="0"/>
              </a:rPr>
              <a:t> Arr1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1 2 3 4 5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0 0 0 0 0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loat </a:t>
            </a:r>
            <a:r>
              <a:rPr lang="en-US" altLang="zh-TW" dirty="0" smtClean="0">
                <a:latin typeface="Consolas" panose="020B0609020204030204" pitchFamily="49" charset="0"/>
              </a:rPr>
              <a:t>Arr3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0 0 0 0 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0 0 0 0 0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length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43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latin typeface="Consolas" panose="020B0609020204030204" pitchFamily="49" charset="0"/>
              </a:rPr>
              <a:t>length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1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0 0 0 0 0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4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Multidimensional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9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altLang="zh-TW" dirty="0" smtClean="0">
                <a:latin typeface="Consolas" panose="020B0609020204030204" pitchFamily="49" charset="0"/>
              </a:rPr>
              <a:t>Arr3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column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76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latin typeface="Consolas" panose="020B0609020204030204" pitchFamily="49" charset="0"/>
              </a:rPr>
              <a:t>column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6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num1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ptr3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 smtClean="0">
                <a:latin typeface="Consolas" panose="020B0609020204030204" pitchFamily="49" charset="0"/>
              </a:rPr>
              <a:t>num1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TW" alt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4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1003</Words>
  <Application>Microsoft Office PowerPoint</Application>
  <PresentationFormat>寬螢幕</PresentationFormat>
  <Paragraphs>209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微軟正黑體 Light</vt:lpstr>
      <vt:lpstr>新細明體</vt:lpstr>
      <vt:lpstr>新細明體</vt:lpstr>
      <vt:lpstr>Arial</vt:lpstr>
      <vt:lpstr>Calibri</vt:lpstr>
      <vt:lpstr>Calibri Light</vt:lpstr>
      <vt:lpstr>Consolas</vt:lpstr>
      <vt:lpstr>Office 佈景主題</vt:lpstr>
      <vt:lpstr>Final Quiz Review</vt:lpstr>
      <vt:lpstr>Header</vt:lpstr>
      <vt:lpstr>if statement</vt:lpstr>
      <vt:lpstr>if statement</vt:lpstr>
      <vt:lpstr>Loop</vt:lpstr>
      <vt:lpstr>Loop</vt:lpstr>
      <vt:lpstr>Array in C++</vt:lpstr>
      <vt:lpstr>Multidimensional Array</vt:lpstr>
      <vt:lpstr>Pointer</vt:lpstr>
      <vt:lpstr>Pointer</vt:lpstr>
      <vt:lpstr>Function </vt:lpstr>
      <vt:lpstr>File </vt:lpstr>
      <vt:lpstr>宣告檔案變數/開啟模式</vt:lpstr>
      <vt:lpstr>PowerPoint 簡報</vt:lpstr>
      <vt:lpstr>Class</vt:lpstr>
      <vt:lpstr>Object</vt:lpstr>
      <vt:lpstr>Object example: people</vt:lpstr>
      <vt:lpstr>定義class (XXXclass.h file)</vt:lpstr>
      <vt:lpstr>Class – constructor (建構子/建構函數)</vt:lpstr>
      <vt:lpstr>實作class (XXXclass.cpp file)</vt:lpstr>
      <vt:lpstr>Usage a class</vt:lpstr>
      <vt:lpstr>vector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Review</dc:title>
  <dc:creator>user</dc:creator>
  <cp:lastModifiedBy>user</cp:lastModifiedBy>
  <cp:revision>32</cp:revision>
  <dcterms:created xsi:type="dcterms:W3CDTF">2019-01-02T16:23:18Z</dcterms:created>
  <dcterms:modified xsi:type="dcterms:W3CDTF">2019-01-03T10:08:59Z</dcterms:modified>
</cp:coreProperties>
</file>