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53"/>
  </p:notesMasterIdLst>
  <p:handoutMasterIdLst>
    <p:handoutMasterId r:id="rId54"/>
  </p:handoutMasterIdLst>
  <p:sldIdLst>
    <p:sldId id="256" r:id="rId2"/>
    <p:sldId id="261" r:id="rId3"/>
    <p:sldId id="262" r:id="rId4"/>
    <p:sldId id="303" r:id="rId5"/>
    <p:sldId id="267" r:id="rId6"/>
    <p:sldId id="268" r:id="rId7"/>
    <p:sldId id="302" r:id="rId8"/>
    <p:sldId id="314" r:id="rId9"/>
    <p:sldId id="304" r:id="rId10"/>
    <p:sldId id="263" r:id="rId11"/>
    <p:sldId id="313" r:id="rId12"/>
    <p:sldId id="271" r:id="rId13"/>
    <p:sldId id="310" r:id="rId14"/>
    <p:sldId id="308" r:id="rId15"/>
    <p:sldId id="307" r:id="rId16"/>
    <p:sldId id="305" r:id="rId17"/>
    <p:sldId id="315" r:id="rId18"/>
    <p:sldId id="311" r:id="rId19"/>
    <p:sldId id="272" r:id="rId20"/>
    <p:sldId id="273" r:id="rId21"/>
    <p:sldId id="275" r:id="rId22"/>
    <p:sldId id="276" r:id="rId23"/>
    <p:sldId id="277" r:id="rId24"/>
    <p:sldId id="301" r:id="rId25"/>
    <p:sldId id="279" r:id="rId26"/>
    <p:sldId id="280" r:id="rId27"/>
    <p:sldId id="281" r:id="rId28"/>
    <p:sldId id="282" r:id="rId29"/>
    <p:sldId id="298" r:id="rId30"/>
    <p:sldId id="299" r:id="rId31"/>
    <p:sldId id="278" r:id="rId32"/>
    <p:sldId id="283" r:id="rId33"/>
    <p:sldId id="284" r:id="rId34"/>
    <p:sldId id="300" r:id="rId35"/>
    <p:sldId id="285" r:id="rId36"/>
    <p:sldId id="286" r:id="rId37"/>
    <p:sldId id="318" r:id="rId38"/>
    <p:sldId id="287" r:id="rId39"/>
    <p:sldId id="288" r:id="rId40"/>
    <p:sldId id="316" r:id="rId41"/>
    <p:sldId id="312" r:id="rId42"/>
    <p:sldId id="265" r:id="rId43"/>
    <p:sldId id="291" r:id="rId44"/>
    <p:sldId id="292" r:id="rId45"/>
    <p:sldId id="293" r:id="rId46"/>
    <p:sldId id="294" r:id="rId47"/>
    <p:sldId id="295" r:id="rId48"/>
    <p:sldId id="296" r:id="rId49"/>
    <p:sldId id="297" r:id="rId50"/>
    <p:sldId id="317" r:id="rId51"/>
    <p:sldId id="260" r:id="rId52"/>
  </p:sldIdLst>
  <p:sldSz cx="9144000" cy="6858000" type="screen4x3"/>
  <p:notesSz cx="7315200" cy="9601200"/>
  <p:custShowLst>
    <p:custShow name="Data_Representation" id="0">
      <p:sldLst>
        <p:sld r:id="rId19"/>
      </p:sldLst>
    </p:custShow>
    <p:custShow name="Binary" id="1">
      <p:sldLst>
        <p:sld r:id="rId20"/>
        <p:sld r:id="rId21"/>
        <p:sld r:id="rId22"/>
        <p:sld r:id="rId23"/>
        <p:sld r:id="rId24"/>
      </p:sldLst>
    </p:custShow>
    <p:custShow name="Hex" id="2">
      <p:sldLst>
        <p:sld r:id="rId25"/>
        <p:sld r:id="rId26"/>
        <p:sld r:id="rId27"/>
        <p:sld r:id="rId28"/>
        <p:sld r:id="rId29"/>
        <p:sld r:id="rId30"/>
        <p:sld r:id="rId31"/>
      </p:sldLst>
    </p:custShow>
    <p:custShow name="Unsigned" id="3">
      <p:sldLst>
        <p:sld r:id="rId32"/>
      </p:sldLst>
    </p:custShow>
    <p:custShow name="Signed" id="4">
      <p:sldLst>
        <p:sld r:id="rId33"/>
        <p:sld r:id="rId34"/>
        <p:sld r:id="rId35"/>
        <p:sld r:id="rId36"/>
        <p:sld r:id="rId37"/>
        <p:sld r:id="rId38"/>
      </p:sldLst>
    </p:custShow>
    <p:custShow name="Char" id="5">
      <p:sldLst>
        <p:sld r:id="rId39"/>
        <p:sld r:id="rId40"/>
      </p:sldLst>
    </p:custShow>
    <p:custShow name="BooleanOperations" id="6">
      <p:sldLst>
        <p:sld r:id="rId42"/>
      </p:sldLst>
    </p:custShow>
    <p:custShow name="BooleanAlgebra" id="7">
      <p:sldLst>
        <p:sld r:id="rId43"/>
      </p:sldLst>
    </p:custShow>
    <p:custShow name="Not" id="8">
      <p:sldLst>
        <p:sld r:id="rId44"/>
      </p:sldLst>
    </p:custShow>
    <p:custShow name="AND" id="9">
      <p:sldLst>
        <p:sld r:id="rId45"/>
      </p:sldLst>
    </p:custShow>
    <p:custShow name="OR" id="10">
      <p:sldLst>
        <p:sld r:id="rId46"/>
      </p:sldLst>
    </p:custShow>
    <p:custShow name="OperatorPrecedence" id="11">
      <p:sldLst>
        <p:sld r:id="rId47"/>
      </p:sldLst>
    </p:custShow>
    <p:custShow name="TruthTable" id="12">
      <p:sldLst>
        <p:sld r:id="rId48"/>
        <p:sld r:id="rId49"/>
        <p:sld r:id="rId50"/>
      </p:sldLst>
    </p:custShow>
    <p:custShow name="Assembly" id="13">
      <p:sldLst>
        <p:sld r:id="rId4"/>
      </p:sldLst>
    </p:custShow>
    <p:custShow name="Question" id="14">
      <p:sldLst>
        <p:sld r:id="rId5"/>
        <p:sld r:id="rId6"/>
      </p:sldLst>
    </p:custShow>
    <p:custShow name="Application" id="15">
      <p:sldLst>
        <p:sld r:id="rId7"/>
        <p:sld r:id="rId8"/>
      </p:sldLst>
    </p:custShow>
    <p:custShow name="VM_Concept" id="16">
      <p:sldLst>
        <p:sld r:id="rId10"/>
      </p:sldLst>
    </p:custShow>
    <p:custShow name="VM" id="17">
      <p:sldLst>
        <p:sld r:id="rId11"/>
        <p:sld r:id="rId12"/>
      </p:sldLst>
    </p:custShow>
    <p:custShow name="SpecificMachineLevels" id="18">
      <p:sldLst>
        <p:sld r:id="rId13"/>
      </p:sldLst>
    </p:custShow>
    <p:custShow name="MachineLevel4" id="19">
      <p:sldLst>
        <p:sld r:id="rId14"/>
      </p:sldLst>
    </p:custShow>
    <p:custShow name="MachineLevel3" id="20">
      <p:sldLst>
        <p:sld r:id="rId15"/>
      </p:sldLst>
    </p:custShow>
    <p:custShow name="MachineLevel2" id="21">
      <p:sldLst>
        <p:sld r:id="rId16"/>
      </p:sldLst>
    </p:custShow>
    <p:custShow name="MachineLevel1" id="22">
      <p:sldLst>
        <p:sld r:id="rId17"/>
      </p:sldLst>
    </p:custShow>
  </p:custShowLst>
  <p:defaultTextStyle>
    <a:defPPr>
      <a:defRPr lang="en-US"/>
    </a:defPPr>
    <a:lvl1pPr algn="l" rtl="0" fontAlgn="base">
      <a:spcBef>
        <a:spcPct val="0"/>
      </a:spcBef>
      <a:spcAft>
        <a:spcPct val="0"/>
      </a:spcAft>
      <a:defRPr sz="2100" kern="1200">
        <a:solidFill>
          <a:schemeClr val="tx1"/>
        </a:solidFill>
        <a:latin typeface="Arial" charset="0"/>
        <a:ea typeface="+mn-ea"/>
        <a:cs typeface="+mn-cs"/>
      </a:defRPr>
    </a:lvl1pPr>
    <a:lvl2pPr marL="457200" algn="l" rtl="0" fontAlgn="base">
      <a:spcBef>
        <a:spcPct val="0"/>
      </a:spcBef>
      <a:spcAft>
        <a:spcPct val="0"/>
      </a:spcAft>
      <a:defRPr sz="2100" kern="1200">
        <a:solidFill>
          <a:schemeClr val="tx1"/>
        </a:solidFill>
        <a:latin typeface="Arial" charset="0"/>
        <a:ea typeface="+mn-ea"/>
        <a:cs typeface="+mn-cs"/>
      </a:defRPr>
    </a:lvl2pPr>
    <a:lvl3pPr marL="914400" algn="l" rtl="0" fontAlgn="base">
      <a:spcBef>
        <a:spcPct val="0"/>
      </a:spcBef>
      <a:spcAft>
        <a:spcPct val="0"/>
      </a:spcAft>
      <a:defRPr sz="2100" kern="1200">
        <a:solidFill>
          <a:schemeClr val="tx1"/>
        </a:solidFill>
        <a:latin typeface="Arial" charset="0"/>
        <a:ea typeface="+mn-ea"/>
        <a:cs typeface="+mn-cs"/>
      </a:defRPr>
    </a:lvl3pPr>
    <a:lvl4pPr marL="1371600" algn="l" rtl="0" fontAlgn="base">
      <a:spcBef>
        <a:spcPct val="0"/>
      </a:spcBef>
      <a:spcAft>
        <a:spcPct val="0"/>
      </a:spcAft>
      <a:defRPr sz="2100" kern="1200">
        <a:solidFill>
          <a:schemeClr val="tx1"/>
        </a:solidFill>
        <a:latin typeface="Arial" charset="0"/>
        <a:ea typeface="+mn-ea"/>
        <a:cs typeface="+mn-cs"/>
      </a:defRPr>
    </a:lvl4pPr>
    <a:lvl5pPr marL="1828800" algn="l" rtl="0" fontAlgn="base">
      <a:spcBef>
        <a:spcPct val="0"/>
      </a:spcBef>
      <a:spcAft>
        <a:spcPct val="0"/>
      </a:spcAft>
      <a:defRPr sz="2100" kern="1200">
        <a:solidFill>
          <a:schemeClr val="tx1"/>
        </a:solidFill>
        <a:latin typeface="Arial" charset="0"/>
        <a:ea typeface="+mn-ea"/>
        <a:cs typeface="+mn-cs"/>
      </a:defRPr>
    </a:lvl5pPr>
    <a:lvl6pPr marL="2286000" algn="l" defTabSz="914400" rtl="0" eaLnBrk="1" latinLnBrk="0" hangingPunct="1">
      <a:defRPr sz="2100" kern="1200">
        <a:solidFill>
          <a:schemeClr val="tx1"/>
        </a:solidFill>
        <a:latin typeface="Arial" charset="0"/>
        <a:ea typeface="+mn-ea"/>
        <a:cs typeface="+mn-cs"/>
      </a:defRPr>
    </a:lvl6pPr>
    <a:lvl7pPr marL="2743200" algn="l" defTabSz="914400" rtl="0" eaLnBrk="1" latinLnBrk="0" hangingPunct="1">
      <a:defRPr sz="2100" kern="1200">
        <a:solidFill>
          <a:schemeClr val="tx1"/>
        </a:solidFill>
        <a:latin typeface="Arial" charset="0"/>
        <a:ea typeface="+mn-ea"/>
        <a:cs typeface="+mn-cs"/>
      </a:defRPr>
    </a:lvl7pPr>
    <a:lvl8pPr marL="3200400" algn="l" defTabSz="914400" rtl="0" eaLnBrk="1" latinLnBrk="0" hangingPunct="1">
      <a:defRPr sz="2100" kern="1200">
        <a:solidFill>
          <a:schemeClr val="tx1"/>
        </a:solidFill>
        <a:latin typeface="Arial" charset="0"/>
        <a:ea typeface="+mn-ea"/>
        <a:cs typeface="+mn-cs"/>
      </a:defRPr>
    </a:lvl8pPr>
    <a:lvl9pPr marL="3657600" algn="l" defTabSz="914400" rtl="0" eaLnBrk="1" latinLnBrk="0" hangingPunct="1">
      <a:defRPr sz="21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F488A88E-940D-4992-8889-576B425F41AD}">
          <p14:sldIdLst>
            <p14:sldId id="256"/>
            <p14:sldId id="261"/>
          </p14:sldIdLst>
        </p14:section>
        <p14:section name="Assembly Language" id="{F0E758AD-1EB6-42ED-A51D-E0A24B6B7C0F}">
          <p14:sldIdLst>
            <p14:sldId id="262"/>
            <p14:sldId id="303"/>
            <p14:sldId id="267"/>
            <p14:sldId id="268"/>
            <p14:sldId id="302"/>
          </p14:sldIdLst>
        </p14:section>
        <p14:section name="VM Concept" id="{4D730E6F-65EE-4260-A346-ABE243D5D82C}">
          <p14:sldIdLst>
            <p14:sldId id="314"/>
            <p14:sldId id="304"/>
            <p14:sldId id="263"/>
            <p14:sldId id="313"/>
            <p14:sldId id="271"/>
            <p14:sldId id="310"/>
            <p14:sldId id="308"/>
            <p14:sldId id="307"/>
            <p14:sldId id="305"/>
          </p14:sldIdLst>
        </p14:section>
        <p14:section name="Data Representation" id="{1D21D903-B317-4321-BB11-49AFC3F9408D}">
          <p14:sldIdLst>
            <p14:sldId id="315"/>
            <p14:sldId id="311"/>
            <p14:sldId id="272"/>
            <p14:sldId id="273"/>
            <p14:sldId id="275"/>
            <p14:sldId id="276"/>
            <p14:sldId id="277"/>
            <p14:sldId id="301"/>
            <p14:sldId id="279"/>
            <p14:sldId id="280"/>
            <p14:sldId id="281"/>
            <p14:sldId id="282"/>
            <p14:sldId id="298"/>
            <p14:sldId id="299"/>
            <p14:sldId id="278"/>
            <p14:sldId id="283"/>
            <p14:sldId id="284"/>
            <p14:sldId id="300"/>
            <p14:sldId id="285"/>
            <p14:sldId id="286"/>
            <p14:sldId id="318"/>
            <p14:sldId id="287"/>
            <p14:sldId id="288"/>
          </p14:sldIdLst>
        </p14:section>
        <p14:section name="Boolean Operations" id="{98379562-5447-4C8E-9088-D4B29C1A5BEA}">
          <p14:sldIdLst>
            <p14:sldId id="316"/>
            <p14:sldId id="312"/>
            <p14:sldId id="265"/>
            <p14:sldId id="291"/>
            <p14:sldId id="292"/>
            <p14:sldId id="293"/>
            <p14:sldId id="294"/>
            <p14:sldId id="295"/>
            <p14:sldId id="296"/>
            <p14:sldId id="297"/>
          </p14:sldIdLst>
        </p14:section>
        <p14:section name="Summary" id="{143822FC-7CA9-4C9C-9EDF-D25FE645FE7E}">
          <p14:sldIdLst>
            <p14:sldId id="317"/>
            <p14:sldId id="26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62" autoAdjust="0"/>
    <p:restoredTop sz="90929"/>
  </p:normalViewPr>
  <p:slideViewPr>
    <p:cSldViewPr>
      <p:cViewPr varScale="1">
        <p:scale>
          <a:sx n="82" d="100"/>
          <a:sy n="82" d="100"/>
        </p:scale>
        <p:origin x="177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170238" cy="479425"/>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endParaRPr lang="en-US" altLang="en-US"/>
          </a:p>
        </p:txBody>
      </p:sp>
      <p:sp>
        <p:nvSpPr>
          <p:cNvPr id="32771" name="Rectangle 3"/>
          <p:cNvSpPr>
            <a:spLocks noGrp="1" noChangeArrowheads="1"/>
          </p:cNvSpPr>
          <p:nvPr>
            <p:ph type="dt" sz="quarter" idx="1"/>
          </p:nvPr>
        </p:nvSpPr>
        <p:spPr bwMode="auto">
          <a:xfrm>
            <a:off x="4144963" y="0"/>
            <a:ext cx="3170237" cy="479425"/>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endParaRPr lang="en-US" altLang="en-US"/>
          </a:p>
        </p:txBody>
      </p:sp>
      <p:sp>
        <p:nvSpPr>
          <p:cNvPr id="32772" name="Rectangle 4"/>
          <p:cNvSpPr>
            <a:spLocks noGrp="1" noChangeArrowheads="1"/>
          </p:cNvSpPr>
          <p:nvPr>
            <p:ph type="ftr" sz="quarter" idx="2"/>
          </p:nvPr>
        </p:nvSpPr>
        <p:spPr bwMode="auto">
          <a:xfrm>
            <a:off x="0" y="9121775"/>
            <a:ext cx="3170238" cy="479425"/>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endParaRPr lang="en-US" altLang="en-US"/>
          </a:p>
        </p:txBody>
      </p:sp>
      <p:sp>
        <p:nvSpPr>
          <p:cNvPr id="32773" name="Rectangle 5"/>
          <p:cNvSpPr>
            <a:spLocks noGrp="1" noChangeArrowheads="1"/>
          </p:cNvSpPr>
          <p:nvPr>
            <p:ph type="sldNum" sz="quarter" idx="3"/>
          </p:nvPr>
        </p:nvSpPr>
        <p:spPr bwMode="auto">
          <a:xfrm>
            <a:off x="4144963" y="9121775"/>
            <a:ext cx="3170237" cy="479425"/>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algn="r" defTabSz="966788">
              <a:defRPr sz="1300">
                <a:latin typeface="Times New Roman" pitchFamily="18" charset="0"/>
              </a:defRPr>
            </a:lvl1pPr>
          </a:lstStyle>
          <a:p>
            <a:fld id="{0592B075-883F-4A05-A90A-5049CB7B9A76}" type="slidenum">
              <a:rPr lang="en-US" altLang="en-US"/>
              <a:pPr/>
              <a:t>‹#›</a:t>
            </a:fld>
            <a:endParaRPr lang="en-US" altLang="en-US"/>
          </a:p>
        </p:txBody>
      </p:sp>
    </p:spTree>
    <p:extLst>
      <p:ext uri="{BB962C8B-B14F-4D97-AF65-F5344CB8AC3E}">
        <p14:creationId xmlns:p14="http://schemas.microsoft.com/office/powerpoint/2010/main" val="34093928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defTabSz="966788">
              <a:defRPr sz="1300"/>
            </a:lvl1pPr>
          </a:lstStyle>
          <a:p>
            <a:endParaRPr lang="en-US" altLang="en-US"/>
          </a:p>
        </p:txBody>
      </p:sp>
      <p:sp>
        <p:nvSpPr>
          <p:cNvPr id="35843" name="Rectangle 3"/>
          <p:cNvSpPr>
            <a:spLocks noGrp="1" noChangeArrowheads="1"/>
          </p:cNvSpPr>
          <p:nvPr>
            <p:ph type="dt" idx="1"/>
          </p:nvPr>
        </p:nvSpPr>
        <p:spPr bwMode="auto">
          <a:xfrm>
            <a:off x="4144963" y="0"/>
            <a:ext cx="3170237" cy="479425"/>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ltLang="en-US"/>
          </a:p>
        </p:txBody>
      </p:sp>
      <p:sp>
        <p:nvSpPr>
          <p:cNvPr id="5427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974725" y="4560888"/>
            <a:ext cx="5365750" cy="4319587"/>
          </a:xfrm>
          <a:prstGeom prst="rect">
            <a:avLst/>
          </a:prstGeom>
          <a:noFill/>
          <a:ln>
            <a:noFill/>
          </a:ln>
          <a:effectLst/>
          <a:extLst/>
        </p:spPr>
        <p:txBody>
          <a:bodyPr vert="horz" wrap="square" lIns="96661" tIns="48331" rIns="96661" bIns="48331"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35846" name="Rectangle 6"/>
          <p:cNvSpPr>
            <a:spLocks noGrp="1" noChangeArrowheads="1"/>
          </p:cNvSpPr>
          <p:nvPr>
            <p:ph type="ftr" sz="quarter" idx="4"/>
          </p:nvPr>
        </p:nvSpPr>
        <p:spPr bwMode="auto">
          <a:xfrm>
            <a:off x="0" y="9121775"/>
            <a:ext cx="3170238" cy="479425"/>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defTabSz="966788">
              <a:defRPr sz="1300"/>
            </a:lvl1pPr>
          </a:lstStyle>
          <a:p>
            <a:endParaRPr lang="en-US" altLang="en-US"/>
          </a:p>
        </p:txBody>
      </p:sp>
      <p:sp>
        <p:nvSpPr>
          <p:cNvPr id="35847" name="Rectangle 7"/>
          <p:cNvSpPr>
            <a:spLocks noGrp="1" noChangeArrowheads="1"/>
          </p:cNvSpPr>
          <p:nvPr>
            <p:ph type="sldNum" sz="quarter" idx="5"/>
          </p:nvPr>
        </p:nvSpPr>
        <p:spPr bwMode="auto">
          <a:xfrm>
            <a:off x="4144963" y="9121775"/>
            <a:ext cx="3170237" cy="479425"/>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algn="r" defTabSz="966788">
              <a:defRPr sz="1300"/>
            </a:lvl1pPr>
          </a:lstStyle>
          <a:p>
            <a:fld id="{C6409A3E-4F42-4B8C-ADC2-1AA49A2EBD7B}" type="slidenum">
              <a:rPr lang="en-US" altLang="en-US"/>
              <a:pPr/>
              <a:t>‹#›</a:t>
            </a:fld>
            <a:endParaRPr lang="en-US" altLang="en-US"/>
          </a:p>
        </p:txBody>
      </p:sp>
    </p:spTree>
    <p:extLst>
      <p:ext uri="{BB962C8B-B14F-4D97-AF65-F5344CB8AC3E}">
        <p14:creationId xmlns:p14="http://schemas.microsoft.com/office/powerpoint/2010/main" val="1122487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6409A3E-4F42-4B8C-ADC2-1AA49A2EBD7B}" type="slidenum">
              <a:rPr lang="en-US" altLang="en-US" smtClean="0"/>
              <a:pPr/>
              <a:t>33</a:t>
            </a:fld>
            <a:endParaRPr lang="en-US" altLang="en-US"/>
          </a:p>
        </p:txBody>
      </p:sp>
    </p:spTree>
    <p:extLst>
      <p:ext uri="{BB962C8B-B14F-4D97-AF65-F5344CB8AC3E}">
        <p14:creationId xmlns:p14="http://schemas.microsoft.com/office/powerpoint/2010/main" val="2619722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endParaRPr lang="zh-TW" altLang="zh-TW"/>
            </a:p>
          </p:txBody>
        </p:sp>
        <p:sp>
          <p:nvSpPr>
            <p:cNvPr id="6" name="Arc 4"/>
            <p:cNvSpPr>
              <a:spLocks/>
            </p:cNvSpPr>
            <p:nvPr/>
          </p:nvSpPr>
          <p:spPr bwMode="auto">
            <a:xfrm>
              <a:off x="-652" y="978"/>
              <a:ext cx="4237" cy="3342"/>
            </a:xfrm>
            <a:custGeom>
              <a:avLst/>
              <a:gdLst>
                <a:gd name="T0" fmla="*/ 6 w 21600"/>
                <a:gd name="T1" fmla="*/ 0 h 21231"/>
                <a:gd name="T2" fmla="*/ 32 w 21600"/>
                <a:gd name="T3" fmla="*/ 13 h 21231"/>
                <a:gd name="T4" fmla="*/ 0 w 21600"/>
                <a:gd name="T5" fmla="*/ 13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p:spPr>
          <p:txBody>
            <a:bodyPr wrap="none" anchor="ct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endParaRPr lang="zh-TW" altLang="zh-TW"/>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2042643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Intel-Based Computers 7/e, 2015.</a:t>
            </a:r>
          </a:p>
        </p:txBody>
      </p:sp>
      <p:sp>
        <p:nvSpPr>
          <p:cNvPr id="5" name="Rectangle 9"/>
          <p:cNvSpPr>
            <a:spLocks noGrp="1" noChangeArrowheads="1"/>
          </p:cNvSpPr>
          <p:nvPr>
            <p:ph type="sldNum" sz="quarter" idx="11"/>
          </p:nvPr>
        </p:nvSpPr>
        <p:spPr>
          <a:ln/>
        </p:spPr>
        <p:txBody>
          <a:bodyPr/>
          <a:lstStyle>
            <a:lvl1pPr>
              <a:defRPr/>
            </a:lvl1pPr>
          </a:lstStyle>
          <a:p>
            <a:fld id="{9A2BB7E6-B3BF-4F16-AB06-CB3DAD5C2A95}" type="slidenum">
              <a:rPr lang="en-US" altLang="en-US"/>
              <a:pPr/>
              <a:t>‹#›</a:t>
            </a:fld>
            <a:endParaRPr lang="en-US" altLang="en-US"/>
          </a:p>
        </p:txBody>
      </p:sp>
    </p:spTree>
    <p:extLst>
      <p:ext uri="{BB962C8B-B14F-4D97-AF65-F5344CB8AC3E}">
        <p14:creationId xmlns:p14="http://schemas.microsoft.com/office/powerpoint/2010/main" val="2007139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Intel-Based Computers 7/e, 2015.</a:t>
            </a:r>
          </a:p>
        </p:txBody>
      </p:sp>
      <p:sp>
        <p:nvSpPr>
          <p:cNvPr id="5" name="Rectangle 9"/>
          <p:cNvSpPr>
            <a:spLocks noGrp="1" noChangeArrowheads="1"/>
          </p:cNvSpPr>
          <p:nvPr>
            <p:ph type="sldNum" sz="quarter" idx="11"/>
          </p:nvPr>
        </p:nvSpPr>
        <p:spPr>
          <a:ln/>
        </p:spPr>
        <p:txBody>
          <a:bodyPr/>
          <a:lstStyle>
            <a:lvl1pPr>
              <a:defRPr/>
            </a:lvl1pPr>
          </a:lstStyle>
          <a:p>
            <a:fld id="{BF722B73-80E1-4FA9-85C5-5DA1454B151B}" type="slidenum">
              <a:rPr lang="en-US" altLang="en-US"/>
              <a:pPr/>
              <a:t>‹#›</a:t>
            </a:fld>
            <a:endParaRPr lang="en-US" altLang="en-US"/>
          </a:p>
        </p:txBody>
      </p:sp>
    </p:spTree>
    <p:extLst>
      <p:ext uri="{BB962C8B-B14F-4D97-AF65-F5344CB8AC3E}">
        <p14:creationId xmlns:p14="http://schemas.microsoft.com/office/powerpoint/2010/main" val="95377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Intel-Based Computers 7/e, 2015.</a:t>
            </a:r>
          </a:p>
        </p:txBody>
      </p:sp>
      <p:sp>
        <p:nvSpPr>
          <p:cNvPr id="6" name="Rectangle 9"/>
          <p:cNvSpPr>
            <a:spLocks noGrp="1" noChangeArrowheads="1"/>
          </p:cNvSpPr>
          <p:nvPr>
            <p:ph type="sldNum" sz="quarter" idx="11"/>
          </p:nvPr>
        </p:nvSpPr>
        <p:spPr>
          <a:ln/>
        </p:spPr>
        <p:txBody>
          <a:bodyPr/>
          <a:lstStyle>
            <a:lvl1pPr>
              <a:defRPr/>
            </a:lvl1pPr>
          </a:lstStyle>
          <a:p>
            <a:fld id="{7C257230-1099-4AED-92D4-313801199DAA}" type="slidenum">
              <a:rPr lang="en-US" altLang="en-US"/>
              <a:pPr/>
              <a:t>‹#›</a:t>
            </a:fld>
            <a:endParaRPr lang="en-US" altLang="en-US"/>
          </a:p>
        </p:txBody>
      </p:sp>
    </p:spTree>
    <p:extLst>
      <p:ext uri="{BB962C8B-B14F-4D97-AF65-F5344CB8AC3E}">
        <p14:creationId xmlns:p14="http://schemas.microsoft.com/office/powerpoint/2010/main" val="3329436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Intel-Based Computers 7/e, 2015.</a:t>
            </a:r>
          </a:p>
        </p:txBody>
      </p:sp>
      <p:sp>
        <p:nvSpPr>
          <p:cNvPr id="8" name="Rectangle 9"/>
          <p:cNvSpPr>
            <a:spLocks noGrp="1" noChangeArrowheads="1"/>
          </p:cNvSpPr>
          <p:nvPr>
            <p:ph type="sldNum" sz="quarter" idx="11"/>
          </p:nvPr>
        </p:nvSpPr>
        <p:spPr>
          <a:ln/>
        </p:spPr>
        <p:txBody>
          <a:bodyPr/>
          <a:lstStyle>
            <a:lvl1pPr>
              <a:defRPr/>
            </a:lvl1pPr>
          </a:lstStyle>
          <a:p>
            <a:fld id="{47A88E8F-DD51-489A-B08C-7F3DFADA3255}" type="slidenum">
              <a:rPr lang="en-US" altLang="en-US"/>
              <a:pPr/>
              <a:t>‹#›</a:t>
            </a:fld>
            <a:endParaRPr lang="en-US" altLang="en-US"/>
          </a:p>
        </p:txBody>
      </p:sp>
    </p:spTree>
    <p:extLst>
      <p:ext uri="{BB962C8B-B14F-4D97-AF65-F5344CB8AC3E}">
        <p14:creationId xmlns:p14="http://schemas.microsoft.com/office/powerpoint/2010/main" val="2285729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Intel-Based Computers 7/e, 2015.</a:t>
            </a:r>
          </a:p>
        </p:txBody>
      </p:sp>
      <p:sp>
        <p:nvSpPr>
          <p:cNvPr id="4" name="Rectangle 9"/>
          <p:cNvSpPr>
            <a:spLocks noGrp="1" noChangeArrowheads="1"/>
          </p:cNvSpPr>
          <p:nvPr>
            <p:ph type="sldNum" sz="quarter" idx="11"/>
          </p:nvPr>
        </p:nvSpPr>
        <p:spPr>
          <a:ln/>
        </p:spPr>
        <p:txBody>
          <a:bodyPr/>
          <a:lstStyle>
            <a:lvl1pPr>
              <a:defRPr/>
            </a:lvl1pPr>
          </a:lstStyle>
          <a:p>
            <a:fld id="{2920ACB6-B257-4618-9CDA-670D387846F1}" type="slidenum">
              <a:rPr lang="en-US" altLang="en-US"/>
              <a:pPr/>
              <a:t>‹#›</a:t>
            </a:fld>
            <a:endParaRPr lang="en-US" altLang="en-US"/>
          </a:p>
        </p:txBody>
      </p:sp>
    </p:spTree>
    <p:extLst>
      <p:ext uri="{BB962C8B-B14F-4D97-AF65-F5344CB8AC3E}">
        <p14:creationId xmlns:p14="http://schemas.microsoft.com/office/powerpoint/2010/main" val="744295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Intel-Based Computers 7/e, 2015.</a:t>
            </a:r>
          </a:p>
        </p:txBody>
      </p:sp>
      <p:sp>
        <p:nvSpPr>
          <p:cNvPr id="3" name="Rectangle 9"/>
          <p:cNvSpPr>
            <a:spLocks noGrp="1" noChangeArrowheads="1"/>
          </p:cNvSpPr>
          <p:nvPr>
            <p:ph type="sldNum" sz="quarter" idx="11"/>
          </p:nvPr>
        </p:nvSpPr>
        <p:spPr>
          <a:ln/>
        </p:spPr>
        <p:txBody>
          <a:bodyPr/>
          <a:lstStyle>
            <a:lvl1pPr>
              <a:defRPr/>
            </a:lvl1pPr>
          </a:lstStyle>
          <a:p>
            <a:fld id="{8ABD6FC4-929F-47EB-95EE-29D34E99032C}" type="slidenum">
              <a:rPr lang="en-US" altLang="en-US"/>
              <a:pPr/>
              <a:t>‹#›</a:t>
            </a:fld>
            <a:endParaRPr lang="en-US" altLang="en-US"/>
          </a:p>
        </p:txBody>
      </p:sp>
    </p:spTree>
    <p:extLst>
      <p:ext uri="{BB962C8B-B14F-4D97-AF65-F5344CB8AC3E}">
        <p14:creationId xmlns:p14="http://schemas.microsoft.com/office/powerpoint/2010/main" val="3940177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381000" y="6340475"/>
            <a:ext cx="4343400" cy="304800"/>
          </a:xfrm>
          <a:prstGeom prst="rect">
            <a:avLst/>
          </a:prstGeom>
          <a:noFill/>
          <a:ln>
            <a:noFill/>
          </a:ln>
          <a:effectLst/>
          <a:extLst/>
        </p:spPr>
        <p:txBody>
          <a:bodyPr vert="horz" wrap="square" lIns="92075" tIns="46038" rIns="92075" bIns="46038" numCol="1" anchor="ctr" anchorCtr="0" compatLnSpc="1">
            <a:prstTxWarp prst="textNoShape">
              <a:avLst/>
            </a:prstTxWarp>
          </a:bodyPr>
          <a:lstStyle>
            <a:lvl1pPr>
              <a:defRPr sz="1000"/>
            </a:lvl1pPr>
          </a:lstStyle>
          <a:p>
            <a:pPr>
              <a:defRPr/>
            </a:pPr>
            <a:r>
              <a:rPr lang="en-US" altLang="en-US"/>
              <a:t>Irvine, Kip R. Assembly Language for Intel-Based Computers 7/e, 2015.</a:t>
            </a:r>
          </a:p>
        </p:txBody>
      </p:sp>
      <p:sp>
        <p:nvSpPr>
          <p:cNvPr id="11268" name="Rectangle 11"/>
          <p:cNvSpPr>
            <a:spLocks noGrp="1" noChangeArrowheads="1"/>
          </p:cNvSpPr>
          <p:nvPr>
            <p:ph type="body" idx="1"/>
          </p:nvPr>
        </p:nvSpPr>
        <p:spPr bwMode="auto">
          <a:xfrm>
            <a:off x="685800" y="1143000"/>
            <a:ext cx="7772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1029" name="Text Box 12"/>
          <p:cNvSpPr txBox="1">
            <a:spLocks noChangeArrowheads="1"/>
          </p:cNvSpPr>
          <p:nvPr userDrawn="1"/>
        </p:nvSpPr>
        <p:spPr bwMode="auto">
          <a:xfrm>
            <a:off x="685800" y="5867400"/>
            <a:ext cx="2209800" cy="593725"/>
          </a:xfrm>
          <a:prstGeom prst="rect">
            <a:avLst/>
          </a:prstGeom>
          <a:noFill/>
          <a:ln>
            <a:noFill/>
          </a:ln>
          <a:effectLs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endParaRPr lang="en-US" altLang="en-US"/>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3E7AF321-DEA0-4EC8-B3AD-77DA0A4AD463}"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705" r:id="rId1"/>
    <p:sldLayoutId id="2147483699" r:id="rId2"/>
    <p:sldLayoutId id="2147483700" r:id="rId3"/>
    <p:sldLayoutId id="2147483701" r:id="rId4"/>
    <p:sldLayoutId id="2147483702" r:id="rId5"/>
    <p:sldLayoutId id="2147483703" r:id="rId6"/>
    <p:sldLayoutId id="2147483704" r:id="rId7"/>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image" Target="../media/image5.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5.png"/><Relationship Id="rId4" Type="http://schemas.openxmlformats.org/officeDocument/2006/relationships/image" Target="../media/image14.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6.w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9.wmf"/><Relationship Id="rId4" Type="http://schemas.openxmlformats.org/officeDocument/2006/relationships/oleObject" Target="../embeddings/oleObject7.bin"/></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1.wmf"/><Relationship Id="rId4" Type="http://schemas.openxmlformats.org/officeDocument/2006/relationships/oleObject" Target="../embeddings/oleObject8.bin"/></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3.wmf"/><Relationship Id="rId4" Type="http://schemas.openxmlformats.org/officeDocument/2006/relationships/oleObject" Target="../embeddings/oleObject9.bin"/></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8.wmf"/><Relationship Id="rId4" Type="http://schemas.openxmlformats.org/officeDocument/2006/relationships/oleObject" Target="../embeddings/oleObject10.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image" Target="../media/image30.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85800" y="609600"/>
            <a:ext cx="7772400" cy="1143000"/>
          </a:xfrm>
        </p:spPr>
        <p:txBody>
          <a:bodyPr/>
          <a:lstStyle/>
          <a:p>
            <a:pPr eaLnBrk="1" hangingPunct="1">
              <a:defRPr/>
            </a:pPr>
            <a:r>
              <a:rPr lang="en-US" altLang="en-US" dirty="0" smtClean="0"/>
              <a:t>Assembly Language for x86 Processors </a:t>
            </a:r>
            <a:r>
              <a:rPr lang="en-US" altLang="en-US" sz="2800" dirty="0" smtClean="0"/>
              <a:t>7</a:t>
            </a:r>
            <a:r>
              <a:rPr lang="en-US" altLang="en-US" sz="2800" baseline="30000" dirty="0" smtClean="0"/>
              <a:t>th</a:t>
            </a:r>
            <a:r>
              <a:rPr lang="en-US" altLang="en-US" sz="2800" dirty="0" smtClean="0"/>
              <a:t> Edition</a:t>
            </a:r>
            <a:r>
              <a:rPr lang="en-US" altLang="en-US" dirty="0" smtClean="0"/>
              <a:t> , Global Edition</a:t>
            </a:r>
          </a:p>
        </p:txBody>
      </p:sp>
      <p:sp>
        <p:nvSpPr>
          <p:cNvPr id="13315" name="Rectangle 3"/>
          <p:cNvSpPr>
            <a:spLocks noGrp="1" noChangeArrowheads="1"/>
          </p:cNvSpPr>
          <p:nvPr>
            <p:ph type="subTitle" idx="1"/>
          </p:nvPr>
        </p:nvSpPr>
        <p:spPr>
          <a:xfrm>
            <a:off x="1447800" y="2209800"/>
            <a:ext cx="6400800" cy="1752600"/>
          </a:xfrm>
        </p:spPr>
        <p:txBody>
          <a:bodyPr/>
          <a:lstStyle/>
          <a:p>
            <a:pPr eaLnBrk="1" hangingPunct="1"/>
            <a:r>
              <a:rPr lang="en-US" altLang="en-US" sz="3200" smtClean="0"/>
              <a:t>Chapter 1: Basic Concepts</a:t>
            </a:r>
          </a:p>
        </p:txBody>
      </p:sp>
      <p:sp>
        <p:nvSpPr>
          <p:cNvPr id="13316" name="Text Box 4"/>
          <p:cNvSpPr txBox="1">
            <a:spLocks noChangeArrowheads="1"/>
          </p:cNvSpPr>
          <p:nvPr/>
        </p:nvSpPr>
        <p:spPr bwMode="auto">
          <a:xfrm>
            <a:off x="533400" y="61722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200"/>
              <a:t>(c) Pearson Education, 2015. All rights reserved. You may modify and copy this slide show for your personal use, or for use in the classroom, as long as this copyright statement, the author's name, and the title are not changed.</a:t>
            </a:r>
          </a:p>
        </p:txBody>
      </p:sp>
      <p:sp>
        <p:nvSpPr>
          <p:cNvPr id="13317" name="Text Box 6"/>
          <p:cNvSpPr txBox="1">
            <a:spLocks noChangeArrowheads="1"/>
          </p:cNvSpPr>
          <p:nvPr/>
        </p:nvSpPr>
        <p:spPr bwMode="auto">
          <a:xfrm>
            <a:off x="533400" y="4800600"/>
            <a:ext cx="5181600" cy="1269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i="1" dirty="0"/>
              <a:t>Slides prepared by the author</a:t>
            </a:r>
          </a:p>
          <a:p>
            <a:pPr eaLnBrk="1" hangingPunct="1">
              <a:spcBef>
                <a:spcPct val="50000"/>
              </a:spcBef>
            </a:pPr>
            <a:r>
              <a:rPr lang="en-US" altLang="en-US" sz="1700" i="1" dirty="0"/>
              <a:t>Revision date: </a:t>
            </a:r>
            <a:r>
              <a:rPr lang="en-US" altLang="en-US" sz="1700" i="1" dirty="0" smtClean="0"/>
              <a:t>1/15/2014</a:t>
            </a:r>
            <a:br>
              <a:rPr lang="en-US" altLang="en-US" sz="1700" i="1" dirty="0" smtClean="0"/>
            </a:br>
            <a:r>
              <a:rPr lang="en-US" altLang="zh-TW" sz="1800" i="1" dirty="0"/>
              <a:t>Modified by: </a:t>
            </a:r>
            <a:r>
              <a:rPr lang="en-US" altLang="zh-TW" sz="1800" i="1" dirty="0" smtClean="0"/>
              <a:t>Liang, 2016 Spring</a:t>
            </a:r>
            <a:endParaRPr lang="en-US" altLang="zh-TW" sz="1800" dirty="0"/>
          </a:p>
        </p:txBody>
      </p:sp>
      <p:sp>
        <p:nvSpPr>
          <p:cNvPr id="13318" name="Text Box 7"/>
          <p:cNvSpPr txBox="1">
            <a:spLocks noChangeArrowheads="1"/>
          </p:cNvSpPr>
          <p:nvPr/>
        </p:nvSpPr>
        <p:spPr bwMode="auto">
          <a:xfrm>
            <a:off x="2895600" y="1676400"/>
            <a:ext cx="32766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pPr>
            <a:r>
              <a:rPr lang="en-US" altLang="en-US">
                <a:solidFill>
                  <a:schemeClr val="tx2"/>
                </a:solidFill>
              </a:rPr>
              <a:t>Kip Irvine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2253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B4BFD5C1-2AAC-4110-8329-58A4BEB811D1}" type="slidenum">
              <a:rPr lang="en-US" altLang="en-US" sz="1600">
                <a:latin typeface="Times New Roman" pitchFamily="18" charset="0"/>
              </a:rPr>
              <a:pPr eaLnBrk="1" hangingPunct="1"/>
              <a:t>10</a:t>
            </a:fld>
            <a:endParaRPr lang="en-US" altLang="en-US" sz="1600">
              <a:latin typeface="Times New Roman" pitchFamily="18" charset="0"/>
            </a:endParaRPr>
          </a:p>
        </p:txBody>
      </p:sp>
      <p:sp>
        <p:nvSpPr>
          <p:cNvPr id="39938" name="Rectangle 2"/>
          <p:cNvSpPr>
            <a:spLocks noGrp="1" noChangeArrowheads="1"/>
          </p:cNvSpPr>
          <p:nvPr>
            <p:ph type="title"/>
          </p:nvPr>
        </p:nvSpPr>
        <p:spPr/>
        <p:txBody>
          <a:bodyPr/>
          <a:lstStyle/>
          <a:p>
            <a:pPr eaLnBrk="1" hangingPunct="1">
              <a:defRPr/>
            </a:pPr>
            <a:r>
              <a:rPr lang="en-US" altLang="en-US" smtClean="0"/>
              <a:t>Virtual Machines</a:t>
            </a:r>
          </a:p>
        </p:txBody>
      </p:sp>
      <p:sp>
        <p:nvSpPr>
          <p:cNvPr id="22533" name="Rectangle 3"/>
          <p:cNvSpPr>
            <a:spLocks noGrp="1" noChangeArrowheads="1"/>
          </p:cNvSpPr>
          <p:nvPr>
            <p:ph type="body" idx="1"/>
          </p:nvPr>
        </p:nvSpPr>
        <p:spPr>
          <a:xfrm>
            <a:off x="762000" y="1295400"/>
            <a:ext cx="7772400" cy="2362200"/>
          </a:xfrm>
        </p:spPr>
        <p:txBody>
          <a:bodyPr/>
          <a:lstStyle/>
          <a:p>
            <a:pPr eaLnBrk="1" hangingPunct="1"/>
            <a:r>
              <a:rPr lang="en-US" altLang="en-US" sz="2000" dirty="0" err="1" smtClean="0"/>
              <a:t>Tanenbaum</a:t>
            </a:r>
            <a:r>
              <a:rPr lang="en-US" altLang="en-US" sz="2000" dirty="0" smtClean="0"/>
              <a:t>: </a:t>
            </a:r>
            <a:r>
              <a:rPr lang="en-US" altLang="en-US" sz="2000" dirty="0" smtClean="0">
                <a:solidFill>
                  <a:schemeClr val="tx2"/>
                </a:solidFill>
              </a:rPr>
              <a:t>Virtual machine concept</a:t>
            </a:r>
          </a:p>
          <a:p>
            <a:pPr eaLnBrk="1" hangingPunct="1"/>
            <a:r>
              <a:rPr lang="en-US" altLang="en-US" sz="2000" dirty="0" smtClean="0"/>
              <a:t>Programming Language analogy:</a:t>
            </a:r>
          </a:p>
          <a:p>
            <a:pPr lvl="1" eaLnBrk="1" hangingPunct="1"/>
            <a:r>
              <a:rPr lang="en-US" altLang="en-US" sz="2000" dirty="0" smtClean="0"/>
              <a:t>Each computer has a native machine language (language L0) that runs directly on its hardware</a:t>
            </a:r>
          </a:p>
          <a:p>
            <a:pPr lvl="1" eaLnBrk="1" hangingPunct="1"/>
            <a:r>
              <a:rPr lang="en-US" altLang="en-US" sz="2000" dirty="0" smtClean="0"/>
              <a:t>A more human-friendly language is usually constructed above machine language, called Language L1</a:t>
            </a:r>
          </a:p>
        </p:txBody>
      </p:sp>
      <p:sp>
        <p:nvSpPr>
          <p:cNvPr id="39941" name="Rectangle 5"/>
          <p:cNvSpPr>
            <a:spLocks noChangeArrowheads="1"/>
          </p:cNvSpPr>
          <p:nvPr/>
        </p:nvSpPr>
        <p:spPr bwMode="auto">
          <a:xfrm>
            <a:off x="762000" y="3581400"/>
            <a:ext cx="7772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20000"/>
              </a:spcBef>
              <a:buClr>
                <a:schemeClr val="tx1"/>
              </a:buClr>
              <a:buFontTx/>
              <a:buChar char="•"/>
            </a:pPr>
            <a:r>
              <a:rPr lang="en-US" altLang="en-US" sz="2000"/>
              <a:t>Programs written in L1 can run two different ways:</a:t>
            </a:r>
          </a:p>
          <a:p>
            <a:pPr lvl="1" eaLnBrk="1" hangingPunct="1">
              <a:spcBef>
                <a:spcPct val="20000"/>
              </a:spcBef>
              <a:buClr>
                <a:schemeClr val="tx1"/>
              </a:buClr>
              <a:buFontTx/>
              <a:buChar char="•"/>
            </a:pPr>
            <a:r>
              <a:rPr lang="en-US" altLang="en-US" sz="2000">
                <a:solidFill>
                  <a:schemeClr val="tx2"/>
                </a:solidFill>
              </a:rPr>
              <a:t>Interpretation</a:t>
            </a:r>
            <a:r>
              <a:rPr lang="en-US" altLang="en-US" sz="2000"/>
              <a:t> – L0 program interprets and executes L1 instructions one by one</a:t>
            </a:r>
          </a:p>
          <a:p>
            <a:pPr lvl="1" eaLnBrk="1" hangingPunct="1">
              <a:spcBef>
                <a:spcPct val="20000"/>
              </a:spcBef>
              <a:buClr>
                <a:schemeClr val="tx1"/>
              </a:buClr>
              <a:buFontTx/>
              <a:buChar char="•"/>
            </a:pPr>
            <a:r>
              <a:rPr lang="en-US" altLang="en-US" sz="2000">
                <a:solidFill>
                  <a:schemeClr val="tx2"/>
                </a:solidFill>
              </a:rPr>
              <a:t>Translation</a:t>
            </a:r>
            <a:r>
              <a:rPr lang="en-US" altLang="en-US" sz="2000"/>
              <a:t> – L1 program is completely translated into an L0 program, which then runs on the computer hardware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9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23555"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11203FCC-049E-49CE-B57E-E4C29687D117}" type="slidenum">
              <a:rPr lang="en-US" altLang="en-US" sz="1600">
                <a:latin typeface="Times New Roman" pitchFamily="18" charset="0"/>
              </a:rPr>
              <a:pPr eaLnBrk="1" hangingPunct="1"/>
              <a:t>11</a:t>
            </a:fld>
            <a:endParaRPr lang="en-US" altLang="en-US" sz="1600">
              <a:latin typeface="Times New Roman" pitchFamily="18" charset="0"/>
            </a:endParaRPr>
          </a:p>
        </p:txBody>
      </p:sp>
      <p:sp>
        <p:nvSpPr>
          <p:cNvPr id="92162" name="Rectangle 1026"/>
          <p:cNvSpPr>
            <a:spLocks noGrp="1" noChangeArrowheads="1"/>
          </p:cNvSpPr>
          <p:nvPr>
            <p:ph type="title"/>
          </p:nvPr>
        </p:nvSpPr>
        <p:spPr/>
        <p:txBody>
          <a:bodyPr/>
          <a:lstStyle/>
          <a:p>
            <a:pPr eaLnBrk="1" hangingPunct="1">
              <a:defRPr/>
            </a:pPr>
            <a:r>
              <a:rPr lang="en-US" altLang="en-US" smtClean="0"/>
              <a:t>Translating Languages</a:t>
            </a:r>
          </a:p>
        </p:txBody>
      </p:sp>
      <p:sp>
        <p:nvSpPr>
          <p:cNvPr id="23557" name="Text Box 1027"/>
          <p:cNvSpPr txBox="1">
            <a:spLocks noChangeArrowheads="1"/>
          </p:cNvSpPr>
          <p:nvPr/>
        </p:nvSpPr>
        <p:spPr bwMode="auto">
          <a:xfrm>
            <a:off x="685800" y="1143000"/>
            <a:ext cx="6172200" cy="603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a:solidFill>
                  <a:schemeClr val="tx2"/>
                </a:solidFill>
              </a:rPr>
              <a:t>English:</a:t>
            </a:r>
            <a:r>
              <a:rPr lang="en-US" altLang="en-US"/>
              <a:t> Display the sum of A times B plus C.</a:t>
            </a:r>
          </a:p>
        </p:txBody>
      </p:sp>
      <p:sp>
        <p:nvSpPr>
          <p:cNvPr id="23558" name="Text Box 1028"/>
          <p:cNvSpPr txBox="1">
            <a:spLocks noChangeArrowheads="1"/>
          </p:cNvSpPr>
          <p:nvPr/>
        </p:nvSpPr>
        <p:spPr bwMode="auto">
          <a:xfrm>
            <a:off x="685800" y="2286000"/>
            <a:ext cx="3733800" cy="603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a:solidFill>
                  <a:schemeClr val="tx2"/>
                </a:solidFill>
              </a:rPr>
              <a:t>C++:</a:t>
            </a:r>
            <a:r>
              <a:rPr lang="en-US" altLang="en-US"/>
              <a:t>  cout &lt;&lt; (A * B + C);</a:t>
            </a:r>
          </a:p>
        </p:txBody>
      </p:sp>
      <p:sp>
        <p:nvSpPr>
          <p:cNvPr id="23559" name="Text Box 1029"/>
          <p:cNvSpPr txBox="1">
            <a:spLocks noChangeArrowheads="1"/>
          </p:cNvSpPr>
          <p:nvPr/>
        </p:nvSpPr>
        <p:spPr bwMode="auto">
          <a:xfrm>
            <a:off x="685800" y="3505200"/>
            <a:ext cx="3200400" cy="191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a:solidFill>
                  <a:schemeClr val="tx2"/>
                </a:solidFill>
              </a:rPr>
              <a:t>Assembly Language:</a:t>
            </a:r>
          </a:p>
          <a:p>
            <a:pPr eaLnBrk="1" hangingPunct="1">
              <a:lnSpc>
                <a:spcPct val="70000"/>
              </a:lnSpc>
              <a:spcBef>
                <a:spcPct val="50000"/>
              </a:spcBef>
            </a:pPr>
            <a:r>
              <a:rPr lang="en-US" altLang="en-US"/>
              <a:t>mov eax,A</a:t>
            </a:r>
          </a:p>
          <a:p>
            <a:pPr eaLnBrk="1" hangingPunct="1">
              <a:lnSpc>
                <a:spcPct val="40000"/>
              </a:lnSpc>
              <a:spcBef>
                <a:spcPct val="50000"/>
              </a:spcBef>
            </a:pPr>
            <a:r>
              <a:rPr lang="en-US" altLang="en-US"/>
              <a:t>mul B</a:t>
            </a:r>
          </a:p>
          <a:p>
            <a:pPr eaLnBrk="1" hangingPunct="1">
              <a:lnSpc>
                <a:spcPct val="40000"/>
              </a:lnSpc>
              <a:spcBef>
                <a:spcPct val="50000"/>
              </a:spcBef>
            </a:pPr>
            <a:r>
              <a:rPr lang="en-US" altLang="en-US"/>
              <a:t>add eax,C</a:t>
            </a:r>
          </a:p>
          <a:p>
            <a:pPr eaLnBrk="1" hangingPunct="1">
              <a:lnSpc>
                <a:spcPct val="60000"/>
              </a:lnSpc>
              <a:spcBef>
                <a:spcPct val="50000"/>
              </a:spcBef>
            </a:pPr>
            <a:r>
              <a:rPr lang="en-US" altLang="en-US"/>
              <a:t>call WriteInt</a:t>
            </a:r>
          </a:p>
        </p:txBody>
      </p:sp>
      <p:sp>
        <p:nvSpPr>
          <p:cNvPr id="23560" name="Text Box 1030"/>
          <p:cNvSpPr txBox="1">
            <a:spLocks noChangeArrowheads="1"/>
          </p:cNvSpPr>
          <p:nvPr/>
        </p:nvSpPr>
        <p:spPr bwMode="auto">
          <a:xfrm>
            <a:off x="4724400" y="3505200"/>
            <a:ext cx="3810000" cy="2139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a:solidFill>
                  <a:schemeClr val="tx2"/>
                </a:solidFill>
              </a:rPr>
              <a:t>Intel Machine Language:</a:t>
            </a:r>
          </a:p>
          <a:p>
            <a:pPr eaLnBrk="1" hangingPunct="1">
              <a:lnSpc>
                <a:spcPct val="70000"/>
              </a:lnSpc>
              <a:spcBef>
                <a:spcPct val="50000"/>
              </a:spcBef>
            </a:pPr>
            <a:r>
              <a:rPr lang="en-US" altLang="en-US"/>
              <a:t>A1 00000000</a:t>
            </a:r>
          </a:p>
          <a:p>
            <a:pPr eaLnBrk="1" hangingPunct="1">
              <a:lnSpc>
                <a:spcPct val="70000"/>
              </a:lnSpc>
              <a:spcBef>
                <a:spcPct val="50000"/>
              </a:spcBef>
            </a:pPr>
            <a:r>
              <a:rPr lang="en-US" altLang="en-US"/>
              <a:t>F7 25 00000004</a:t>
            </a:r>
          </a:p>
          <a:p>
            <a:pPr eaLnBrk="1" hangingPunct="1">
              <a:lnSpc>
                <a:spcPct val="70000"/>
              </a:lnSpc>
              <a:spcBef>
                <a:spcPct val="50000"/>
              </a:spcBef>
            </a:pPr>
            <a:r>
              <a:rPr lang="en-US" altLang="en-US"/>
              <a:t>03 05 00000008</a:t>
            </a:r>
          </a:p>
          <a:p>
            <a:pPr eaLnBrk="1" hangingPunct="1">
              <a:lnSpc>
                <a:spcPct val="70000"/>
              </a:lnSpc>
              <a:spcBef>
                <a:spcPct val="50000"/>
              </a:spcBef>
            </a:pPr>
            <a:r>
              <a:rPr lang="en-US" altLang="en-US"/>
              <a:t>E8 00500000</a:t>
            </a:r>
          </a:p>
        </p:txBody>
      </p:sp>
      <p:sp>
        <p:nvSpPr>
          <p:cNvPr id="23561" name="Line 1031"/>
          <p:cNvSpPr>
            <a:spLocks noChangeShapeType="1"/>
          </p:cNvSpPr>
          <p:nvPr/>
        </p:nvSpPr>
        <p:spPr bwMode="auto">
          <a:xfrm>
            <a:off x="1981200" y="1828800"/>
            <a:ext cx="0" cy="457200"/>
          </a:xfrm>
          <a:prstGeom prst="line">
            <a:avLst/>
          </a:prstGeom>
          <a:noFill/>
          <a:ln w="9525">
            <a:solidFill>
              <a:schemeClr val="tx2"/>
            </a:solidFill>
            <a:round/>
            <a:headEnd/>
            <a:tailEnd type="triangle" w="lg"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23562" name="Line 1032"/>
          <p:cNvSpPr>
            <a:spLocks noChangeShapeType="1"/>
          </p:cNvSpPr>
          <p:nvPr/>
        </p:nvSpPr>
        <p:spPr bwMode="auto">
          <a:xfrm>
            <a:off x="1981200" y="2971800"/>
            <a:ext cx="0" cy="457200"/>
          </a:xfrm>
          <a:prstGeom prst="line">
            <a:avLst/>
          </a:prstGeom>
          <a:noFill/>
          <a:ln w="9525">
            <a:solidFill>
              <a:schemeClr val="tx2"/>
            </a:solidFill>
            <a:round/>
            <a:headEnd/>
            <a:tailEnd type="triangle" w="lg"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23563" name="Line 1033"/>
          <p:cNvSpPr>
            <a:spLocks noChangeShapeType="1"/>
          </p:cNvSpPr>
          <p:nvPr/>
        </p:nvSpPr>
        <p:spPr bwMode="auto">
          <a:xfrm>
            <a:off x="3886200" y="4419600"/>
            <a:ext cx="762000" cy="0"/>
          </a:xfrm>
          <a:prstGeom prst="line">
            <a:avLst/>
          </a:prstGeom>
          <a:noFill/>
          <a:ln w="9525">
            <a:solidFill>
              <a:schemeClr val="tx2"/>
            </a:solidFill>
            <a:round/>
            <a:headEnd/>
            <a:tailEnd type="triangle" w="lg"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2457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5C7F0A23-59BA-4EEC-8B2D-AE0F01171F77}" type="slidenum">
              <a:rPr lang="en-US" altLang="en-US" sz="1600">
                <a:latin typeface="Times New Roman" pitchFamily="18" charset="0"/>
              </a:rPr>
              <a:pPr eaLnBrk="1" hangingPunct="1"/>
              <a:t>12</a:t>
            </a:fld>
            <a:endParaRPr lang="en-US" altLang="en-US" sz="1600">
              <a:latin typeface="Times New Roman" pitchFamily="18" charset="0"/>
            </a:endParaRPr>
          </a:p>
        </p:txBody>
      </p:sp>
      <p:sp>
        <p:nvSpPr>
          <p:cNvPr id="48130" name="Rectangle 2"/>
          <p:cNvSpPr>
            <a:spLocks noGrp="1" noChangeArrowheads="1"/>
          </p:cNvSpPr>
          <p:nvPr>
            <p:ph type="title"/>
          </p:nvPr>
        </p:nvSpPr>
        <p:spPr/>
        <p:txBody>
          <a:bodyPr/>
          <a:lstStyle/>
          <a:p>
            <a:pPr eaLnBrk="1" hangingPunct="1"/>
            <a:r>
              <a:rPr lang="en-US" altLang="en-US" dirty="0" smtClean="0"/>
              <a:t>Specific Machine Levels</a:t>
            </a:r>
            <a:endParaRPr lang="en-US" altLang="en-US" sz="2400" i="1" dirty="0" smtClean="0"/>
          </a:p>
        </p:txBody>
      </p:sp>
      <p:sp>
        <p:nvSpPr>
          <p:cNvPr id="24581" name="Text Box 6"/>
          <p:cNvSpPr txBox="1">
            <a:spLocks noChangeArrowheads="1"/>
          </p:cNvSpPr>
          <p:nvPr/>
        </p:nvSpPr>
        <p:spPr bwMode="auto">
          <a:xfrm>
            <a:off x="5715000" y="4724400"/>
            <a:ext cx="29718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endParaRPr lang="en-US" altLang="en-US"/>
          </a:p>
        </p:txBody>
      </p:sp>
      <p:pic>
        <p:nvPicPr>
          <p:cNvPr id="24583" name="Picture 8"/>
          <p:cNvPicPr>
            <a:picLocks noChangeAspect="1" noChangeArrowheads="1"/>
          </p:cNvPicPr>
          <p:nvPr/>
        </p:nvPicPr>
        <p:blipFill rotWithShape="1">
          <a:blip r:embed="rId2">
            <a:extLst>
              <a:ext uri="{28A0092B-C50C-407E-A947-70E740481C1C}">
                <a14:useLocalDpi xmlns:a14="http://schemas.microsoft.com/office/drawing/2010/main" val="0"/>
              </a:ext>
            </a:extLst>
          </a:blip>
          <a:srcRect l="20642" r="5495"/>
          <a:stretch/>
        </p:blipFill>
        <p:spPr bwMode="auto">
          <a:xfrm>
            <a:off x="3453414" y="1295400"/>
            <a:ext cx="2814221" cy="33988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307706" y="1524000"/>
            <a:ext cx="1050288" cy="415498"/>
          </a:xfrm>
          <a:prstGeom prst="rect">
            <a:avLst/>
          </a:prstGeom>
          <a:noFill/>
        </p:spPr>
        <p:txBody>
          <a:bodyPr wrap="none" rtlCol="0">
            <a:spAutoFit/>
          </a:bodyPr>
          <a:lstStyle/>
          <a:p>
            <a:r>
              <a:rPr lang="en-US" altLang="zh-TW" dirty="0" smtClean="0">
                <a:hlinkClick r:id="" action="ppaction://customshow?id=19&amp;return=true"/>
              </a:rPr>
              <a:t>Level 4</a:t>
            </a:r>
            <a:endParaRPr lang="zh-TW" altLang="en-US" dirty="0"/>
          </a:p>
        </p:txBody>
      </p:sp>
      <p:sp>
        <p:nvSpPr>
          <p:cNvPr id="9" name="TextBox 8"/>
          <p:cNvSpPr txBox="1"/>
          <p:nvPr/>
        </p:nvSpPr>
        <p:spPr>
          <a:xfrm>
            <a:off x="2307706" y="2286000"/>
            <a:ext cx="1050288" cy="415498"/>
          </a:xfrm>
          <a:prstGeom prst="rect">
            <a:avLst/>
          </a:prstGeom>
          <a:noFill/>
        </p:spPr>
        <p:txBody>
          <a:bodyPr wrap="none" rtlCol="0">
            <a:spAutoFit/>
          </a:bodyPr>
          <a:lstStyle/>
          <a:p>
            <a:r>
              <a:rPr lang="en-US" altLang="zh-TW" dirty="0" smtClean="0">
                <a:hlinkClick r:id="" action="ppaction://customshow?id=20&amp;return=true"/>
              </a:rPr>
              <a:t>Level 3</a:t>
            </a:r>
            <a:endParaRPr lang="zh-TW" altLang="en-US" dirty="0"/>
          </a:p>
        </p:txBody>
      </p:sp>
      <p:sp>
        <p:nvSpPr>
          <p:cNvPr id="10" name="TextBox 9"/>
          <p:cNvSpPr txBox="1"/>
          <p:nvPr/>
        </p:nvSpPr>
        <p:spPr>
          <a:xfrm>
            <a:off x="2307706" y="3048000"/>
            <a:ext cx="1050288" cy="415498"/>
          </a:xfrm>
          <a:prstGeom prst="rect">
            <a:avLst/>
          </a:prstGeom>
          <a:noFill/>
        </p:spPr>
        <p:txBody>
          <a:bodyPr wrap="none" rtlCol="0">
            <a:spAutoFit/>
          </a:bodyPr>
          <a:lstStyle/>
          <a:p>
            <a:r>
              <a:rPr lang="en-US" altLang="zh-TW" dirty="0" smtClean="0">
                <a:hlinkClick r:id="" action="ppaction://customshow?id=21&amp;return=true"/>
              </a:rPr>
              <a:t>Level 2</a:t>
            </a:r>
            <a:endParaRPr lang="zh-TW" altLang="en-US" dirty="0"/>
          </a:p>
        </p:txBody>
      </p:sp>
      <p:sp>
        <p:nvSpPr>
          <p:cNvPr id="11" name="TextBox 10"/>
          <p:cNvSpPr txBox="1"/>
          <p:nvPr/>
        </p:nvSpPr>
        <p:spPr>
          <a:xfrm>
            <a:off x="2307706" y="3810000"/>
            <a:ext cx="1050288" cy="415498"/>
          </a:xfrm>
          <a:prstGeom prst="rect">
            <a:avLst/>
          </a:prstGeom>
          <a:noFill/>
        </p:spPr>
        <p:txBody>
          <a:bodyPr wrap="none" rtlCol="0">
            <a:spAutoFit/>
          </a:bodyPr>
          <a:lstStyle/>
          <a:p>
            <a:r>
              <a:rPr lang="en-US" altLang="zh-TW" dirty="0" smtClean="0">
                <a:hlinkClick r:id="" action="ppaction://customshow?id=22&amp;return=true"/>
              </a:rPr>
              <a:t>Level 1</a:t>
            </a:r>
            <a:endParaRPr lang="zh-TW"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2560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50AE3253-8AD4-47DC-9AF3-D4D8C58EA4CE}" type="slidenum">
              <a:rPr lang="en-US" altLang="en-US" sz="1600">
                <a:latin typeface="Times New Roman" pitchFamily="18" charset="0"/>
              </a:rPr>
              <a:pPr eaLnBrk="1" hangingPunct="1"/>
              <a:t>13</a:t>
            </a:fld>
            <a:endParaRPr lang="en-US" altLang="en-US" sz="1600">
              <a:latin typeface="Times New Roman" pitchFamily="18" charset="0"/>
            </a:endParaRPr>
          </a:p>
        </p:txBody>
      </p:sp>
      <p:sp>
        <p:nvSpPr>
          <p:cNvPr id="89090" name="Rectangle 1026"/>
          <p:cNvSpPr>
            <a:spLocks noGrp="1" noChangeArrowheads="1"/>
          </p:cNvSpPr>
          <p:nvPr>
            <p:ph type="title"/>
          </p:nvPr>
        </p:nvSpPr>
        <p:spPr/>
        <p:txBody>
          <a:bodyPr/>
          <a:lstStyle/>
          <a:p>
            <a:pPr eaLnBrk="1" hangingPunct="1">
              <a:defRPr/>
            </a:pPr>
            <a:r>
              <a:rPr lang="en-US" altLang="en-US" smtClean="0"/>
              <a:t>High-Level Language</a:t>
            </a:r>
          </a:p>
        </p:txBody>
      </p:sp>
      <p:sp>
        <p:nvSpPr>
          <p:cNvPr id="25605" name="Rectangle 1027"/>
          <p:cNvSpPr>
            <a:spLocks noGrp="1" noChangeArrowheads="1"/>
          </p:cNvSpPr>
          <p:nvPr>
            <p:ph type="body" idx="1"/>
          </p:nvPr>
        </p:nvSpPr>
        <p:spPr>
          <a:xfrm>
            <a:off x="1295400" y="1447800"/>
            <a:ext cx="6477000" cy="2743200"/>
          </a:xfrm>
        </p:spPr>
        <p:txBody>
          <a:bodyPr/>
          <a:lstStyle/>
          <a:p>
            <a:pPr eaLnBrk="1" hangingPunct="1"/>
            <a:r>
              <a:rPr lang="en-US" altLang="en-US" dirty="0" smtClean="0"/>
              <a:t>Level 4</a:t>
            </a:r>
          </a:p>
          <a:p>
            <a:pPr eaLnBrk="1" hangingPunct="1"/>
            <a:r>
              <a:rPr lang="en-US" altLang="en-US" dirty="0" smtClean="0"/>
              <a:t>Application-oriented languages</a:t>
            </a:r>
          </a:p>
          <a:p>
            <a:pPr lvl="1" eaLnBrk="1" hangingPunct="1"/>
            <a:r>
              <a:rPr lang="en-US" altLang="en-US" sz="2400" dirty="0" smtClean="0"/>
              <a:t>C++, Java, Pascal, Visual Basic . . .</a:t>
            </a:r>
          </a:p>
          <a:p>
            <a:pPr eaLnBrk="1" hangingPunct="1"/>
            <a:r>
              <a:rPr lang="en-US" altLang="en-US" dirty="0" smtClean="0"/>
              <a:t>Programs compile into assembly language (Level 4) </a:t>
            </a:r>
          </a:p>
          <a:p>
            <a:pPr eaLnBrk="1" hangingPunct="1"/>
            <a:r>
              <a:rPr lang="en-US" altLang="en-US" dirty="0" smtClean="0"/>
              <a:t>Example: C/C++</a:t>
            </a:r>
          </a:p>
        </p:txBody>
      </p:sp>
      <p:sp>
        <p:nvSpPr>
          <p:cNvPr id="7" name="Content Placeholder 4"/>
          <p:cNvSpPr txBox="1">
            <a:spLocks/>
          </p:cNvSpPr>
          <p:nvPr/>
        </p:nvSpPr>
        <p:spPr bwMode="auto">
          <a:xfrm>
            <a:off x="2288589" y="4038601"/>
            <a:ext cx="3733800" cy="457200"/>
          </a:xfrm>
          <a:prstGeom prst="rect">
            <a:avLst/>
          </a:prstGeom>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4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Char char="•"/>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a:solidFill>
                  <a:schemeClr val="dk1"/>
                </a:solidFill>
                <a:latin typeface="+mn-lt"/>
                <a:ea typeface="+mn-ea"/>
                <a:cs typeface="+mn-cs"/>
              </a:defRPr>
            </a:lvl4pPr>
            <a:lvl5pPr marL="2057400" indent="-228600" algn="l" rtl="0" eaLnBrk="0" fontAlgn="base" hangingPunct="0">
              <a:spcBef>
                <a:spcPct val="20000"/>
              </a:spcBef>
              <a:spcAft>
                <a:spcPct val="0"/>
              </a:spcAft>
              <a:buClr>
                <a:schemeClr val="accent1"/>
              </a:buClr>
              <a:buChar char="•"/>
              <a:defRPr sz="2000">
                <a:solidFill>
                  <a:schemeClr val="dk1"/>
                </a:solidFill>
                <a:latin typeface="+mn-lt"/>
                <a:ea typeface="+mn-ea"/>
                <a:cs typeface="+mn-cs"/>
              </a:defRPr>
            </a:lvl5pPr>
            <a:lvl6pPr marL="2514600" indent="-228600" algn="l" rtl="0" fontAlgn="base">
              <a:spcBef>
                <a:spcPct val="20000"/>
              </a:spcBef>
              <a:spcAft>
                <a:spcPct val="0"/>
              </a:spcAft>
              <a:buClr>
                <a:schemeClr val="accent1"/>
              </a:buClr>
              <a:buChar char="•"/>
              <a:defRPr sz="2000">
                <a:solidFill>
                  <a:schemeClr val="dk1"/>
                </a:solidFill>
                <a:latin typeface="+mn-lt"/>
                <a:ea typeface="+mn-ea"/>
                <a:cs typeface="+mn-cs"/>
              </a:defRPr>
            </a:lvl6pPr>
            <a:lvl7pPr marL="2971800" indent="-228600" algn="l" rtl="0" fontAlgn="base">
              <a:spcBef>
                <a:spcPct val="20000"/>
              </a:spcBef>
              <a:spcAft>
                <a:spcPct val="0"/>
              </a:spcAft>
              <a:buClr>
                <a:schemeClr val="accent1"/>
              </a:buClr>
              <a:buChar char="•"/>
              <a:defRPr sz="2000">
                <a:solidFill>
                  <a:schemeClr val="dk1"/>
                </a:solidFill>
                <a:latin typeface="+mn-lt"/>
                <a:ea typeface="+mn-ea"/>
                <a:cs typeface="+mn-cs"/>
              </a:defRPr>
            </a:lvl7pPr>
            <a:lvl8pPr marL="3429000" indent="-228600" algn="l" rtl="0" fontAlgn="base">
              <a:spcBef>
                <a:spcPct val="20000"/>
              </a:spcBef>
              <a:spcAft>
                <a:spcPct val="0"/>
              </a:spcAft>
              <a:buClr>
                <a:schemeClr val="accent1"/>
              </a:buClr>
              <a:buChar char="•"/>
              <a:defRPr sz="2000">
                <a:solidFill>
                  <a:schemeClr val="dk1"/>
                </a:solidFill>
                <a:latin typeface="+mn-lt"/>
                <a:ea typeface="+mn-ea"/>
                <a:cs typeface="+mn-cs"/>
              </a:defRPr>
            </a:lvl8pPr>
            <a:lvl9pPr marL="3886200" indent="-228600" algn="l" rtl="0" fontAlgn="base">
              <a:spcBef>
                <a:spcPct val="20000"/>
              </a:spcBef>
              <a:spcAft>
                <a:spcPct val="0"/>
              </a:spcAft>
              <a:buClr>
                <a:schemeClr val="accent1"/>
              </a:buClr>
              <a:buChar char="•"/>
              <a:defRPr sz="2000">
                <a:solidFill>
                  <a:schemeClr val="dk1"/>
                </a:solidFill>
                <a:latin typeface="+mn-lt"/>
                <a:ea typeface="+mn-ea"/>
                <a:cs typeface="+mn-cs"/>
              </a:defRPr>
            </a:lvl9pPr>
          </a:lstStyle>
          <a:p>
            <a:pPr marL="0" indent="0">
              <a:buFontTx/>
              <a:buNone/>
            </a:pPr>
            <a:r>
              <a:rPr lang="en-US" altLang="zh-TW" kern="0" dirty="0" smtClean="0">
                <a:latin typeface="Consolas" pitchFamily="49" charset="0"/>
                <a:cs typeface="Consolas" pitchFamily="49" charset="0"/>
              </a:rPr>
              <a:t>a = b + 1;</a:t>
            </a:r>
            <a:endParaRPr lang="en-US" altLang="zh-TW" kern="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2662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AED949FD-DFA0-4155-B2D4-242E91AAA762}" type="slidenum">
              <a:rPr lang="en-US" altLang="en-US" sz="1600">
                <a:latin typeface="Times New Roman" pitchFamily="18" charset="0"/>
              </a:rPr>
              <a:pPr eaLnBrk="1" hangingPunct="1"/>
              <a:t>14</a:t>
            </a:fld>
            <a:endParaRPr lang="en-US" altLang="en-US" sz="1600">
              <a:latin typeface="Times New Roman" pitchFamily="18" charset="0"/>
            </a:endParaRPr>
          </a:p>
        </p:txBody>
      </p:sp>
      <p:sp>
        <p:nvSpPr>
          <p:cNvPr id="87042" name="Rectangle 1026"/>
          <p:cNvSpPr>
            <a:spLocks noGrp="1" noChangeArrowheads="1"/>
          </p:cNvSpPr>
          <p:nvPr>
            <p:ph type="title"/>
          </p:nvPr>
        </p:nvSpPr>
        <p:spPr/>
        <p:txBody>
          <a:bodyPr/>
          <a:lstStyle/>
          <a:p>
            <a:pPr eaLnBrk="1" hangingPunct="1">
              <a:defRPr/>
            </a:pPr>
            <a:r>
              <a:rPr lang="en-US" altLang="en-US" smtClean="0"/>
              <a:t>Assembly Language</a:t>
            </a:r>
          </a:p>
        </p:txBody>
      </p:sp>
      <p:sp>
        <p:nvSpPr>
          <p:cNvPr id="26629" name="Rectangle 1027"/>
          <p:cNvSpPr>
            <a:spLocks noGrp="1" noChangeArrowheads="1"/>
          </p:cNvSpPr>
          <p:nvPr>
            <p:ph type="body" idx="1"/>
          </p:nvPr>
        </p:nvSpPr>
        <p:spPr>
          <a:xfrm>
            <a:off x="1066800" y="1524000"/>
            <a:ext cx="6477000" cy="2819400"/>
          </a:xfrm>
        </p:spPr>
        <p:txBody>
          <a:bodyPr/>
          <a:lstStyle/>
          <a:p>
            <a:pPr eaLnBrk="1" hangingPunct="1"/>
            <a:r>
              <a:rPr lang="en-US" altLang="en-US" dirty="0" smtClean="0"/>
              <a:t>Level 3</a:t>
            </a:r>
          </a:p>
          <a:p>
            <a:pPr eaLnBrk="1" hangingPunct="1"/>
            <a:r>
              <a:rPr lang="en-US" altLang="en-US" dirty="0" smtClean="0"/>
              <a:t>Instruction mnemonics that have a one-to-one correspondence to machine language</a:t>
            </a:r>
          </a:p>
          <a:p>
            <a:pPr eaLnBrk="1" hangingPunct="1"/>
            <a:r>
              <a:rPr lang="en-US" altLang="en-US" dirty="0" smtClean="0"/>
              <a:t>Programs are translated into Instruction Set Architecture Level - machine language (Level 2)</a:t>
            </a:r>
          </a:p>
          <a:p>
            <a:pPr eaLnBrk="1" hangingPunct="1"/>
            <a:r>
              <a:rPr lang="en-US" altLang="en-US" dirty="0" smtClean="0"/>
              <a:t>Example: a = b + 1</a:t>
            </a:r>
          </a:p>
        </p:txBody>
      </p:sp>
      <p:sp>
        <p:nvSpPr>
          <p:cNvPr id="6" name="Content Placeholder 5"/>
          <p:cNvSpPr txBox="1">
            <a:spLocks/>
          </p:cNvSpPr>
          <p:nvPr/>
        </p:nvSpPr>
        <p:spPr bwMode="auto">
          <a:xfrm>
            <a:off x="2362200" y="4343400"/>
            <a:ext cx="3657600" cy="1295400"/>
          </a:xfrm>
          <a:prstGeom prst="rect">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a:solidFill>
                  <a:schemeClr val="dk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dk1"/>
                </a:solidFill>
                <a:latin typeface="+mn-lt"/>
                <a:ea typeface="+mn-ea"/>
                <a:cs typeface="+mn-cs"/>
              </a:defRPr>
            </a:lvl2pPr>
            <a:lvl3pPr marL="1143000" indent="-228600" algn="l" rtl="0" eaLnBrk="0" fontAlgn="base" hangingPunct="0">
              <a:spcBef>
                <a:spcPct val="20000"/>
              </a:spcBef>
              <a:spcAft>
                <a:spcPct val="0"/>
              </a:spcAft>
              <a:buChar char="•"/>
              <a:defRPr kumimoji="1" sz="2000">
                <a:solidFill>
                  <a:schemeClr val="dk1"/>
                </a:solidFill>
                <a:latin typeface="+mn-lt"/>
                <a:ea typeface="+mn-ea"/>
                <a:cs typeface="+mn-cs"/>
              </a:defRPr>
            </a:lvl3pPr>
            <a:lvl4pPr marL="1600200" indent="-228600" algn="l" rtl="0" eaLnBrk="0" fontAlgn="base" hangingPunct="0">
              <a:spcBef>
                <a:spcPct val="20000"/>
              </a:spcBef>
              <a:spcAft>
                <a:spcPct val="0"/>
              </a:spcAft>
              <a:buChar char="–"/>
              <a:defRPr kumimoji="1" sz="1800">
                <a:solidFill>
                  <a:schemeClr val="dk1"/>
                </a:solidFill>
                <a:latin typeface="+mn-lt"/>
                <a:ea typeface="+mn-ea"/>
                <a:cs typeface="+mn-cs"/>
              </a:defRPr>
            </a:lvl4pPr>
            <a:lvl5pPr marL="2057400" indent="-228600" algn="l" rtl="0" eaLnBrk="0" fontAlgn="base" hangingPunct="0">
              <a:spcBef>
                <a:spcPct val="20000"/>
              </a:spcBef>
              <a:spcAft>
                <a:spcPct val="0"/>
              </a:spcAft>
              <a:buChar char="»"/>
              <a:defRPr kumimoji="1" sz="1800">
                <a:solidFill>
                  <a:schemeClr val="dk1"/>
                </a:solidFill>
                <a:latin typeface="+mn-lt"/>
                <a:ea typeface="+mn-ea"/>
                <a:cs typeface="+mn-cs"/>
              </a:defRPr>
            </a:lvl5pPr>
            <a:lvl6pPr marL="2514600" indent="-228600" algn="l" rtl="0" fontAlgn="base">
              <a:spcBef>
                <a:spcPct val="20000"/>
              </a:spcBef>
              <a:spcAft>
                <a:spcPct val="0"/>
              </a:spcAft>
              <a:buChar char="»"/>
              <a:defRPr kumimoji="1" sz="1800">
                <a:solidFill>
                  <a:schemeClr val="dk1"/>
                </a:solidFill>
                <a:latin typeface="+mn-lt"/>
                <a:ea typeface="+mn-ea"/>
                <a:cs typeface="+mn-cs"/>
              </a:defRPr>
            </a:lvl6pPr>
            <a:lvl7pPr marL="2971800" indent="-228600" algn="l" rtl="0" fontAlgn="base">
              <a:spcBef>
                <a:spcPct val="20000"/>
              </a:spcBef>
              <a:spcAft>
                <a:spcPct val="0"/>
              </a:spcAft>
              <a:buChar char="»"/>
              <a:defRPr kumimoji="1" sz="1800">
                <a:solidFill>
                  <a:schemeClr val="dk1"/>
                </a:solidFill>
                <a:latin typeface="+mn-lt"/>
                <a:ea typeface="+mn-ea"/>
                <a:cs typeface="+mn-cs"/>
              </a:defRPr>
            </a:lvl7pPr>
            <a:lvl8pPr marL="3429000" indent="-228600" algn="l" rtl="0" fontAlgn="base">
              <a:spcBef>
                <a:spcPct val="20000"/>
              </a:spcBef>
              <a:spcAft>
                <a:spcPct val="0"/>
              </a:spcAft>
              <a:buChar char="»"/>
              <a:defRPr kumimoji="1" sz="1800">
                <a:solidFill>
                  <a:schemeClr val="dk1"/>
                </a:solidFill>
                <a:latin typeface="+mn-lt"/>
                <a:ea typeface="+mn-ea"/>
                <a:cs typeface="+mn-cs"/>
              </a:defRPr>
            </a:lvl8pPr>
            <a:lvl9pPr marL="3886200" indent="-228600" algn="l" rtl="0" fontAlgn="base">
              <a:spcBef>
                <a:spcPct val="20000"/>
              </a:spcBef>
              <a:spcAft>
                <a:spcPct val="0"/>
              </a:spcAft>
              <a:buChar char="»"/>
              <a:defRPr kumimoji="1" sz="1800">
                <a:solidFill>
                  <a:schemeClr val="dk1"/>
                </a:solidFill>
                <a:latin typeface="+mn-lt"/>
                <a:ea typeface="+mn-ea"/>
                <a:cs typeface="+mn-cs"/>
              </a:defRPr>
            </a:lvl9pPr>
          </a:lstStyle>
          <a:p>
            <a:pPr marL="0" indent="0">
              <a:buFontTx/>
              <a:buNone/>
            </a:pPr>
            <a:r>
              <a:rPr lang="en-US" altLang="zh-TW" sz="2400" kern="0" dirty="0" err="1" smtClean="0">
                <a:latin typeface="Consolas" pitchFamily="49" charset="0"/>
                <a:cs typeface="Consolas" pitchFamily="49" charset="0"/>
              </a:rPr>
              <a:t>mov</a:t>
            </a:r>
            <a:r>
              <a:rPr lang="en-US" altLang="zh-TW" sz="2400" kern="0" dirty="0" smtClean="0">
                <a:latin typeface="Consolas" pitchFamily="49" charset="0"/>
                <a:cs typeface="Consolas" pitchFamily="49" charset="0"/>
              </a:rPr>
              <a:t> </a:t>
            </a:r>
            <a:r>
              <a:rPr lang="en-US" altLang="zh-TW" sz="2400" kern="0" dirty="0" err="1" smtClean="0">
                <a:latin typeface="Consolas" pitchFamily="49" charset="0"/>
                <a:cs typeface="Consolas" pitchFamily="49" charset="0"/>
              </a:rPr>
              <a:t>eax</a:t>
            </a:r>
            <a:r>
              <a:rPr lang="en-US" altLang="zh-TW" sz="2400" kern="0" dirty="0" smtClean="0">
                <a:latin typeface="Consolas" pitchFamily="49" charset="0"/>
                <a:cs typeface="Consolas" pitchFamily="49" charset="0"/>
              </a:rPr>
              <a:t>, b</a:t>
            </a:r>
          </a:p>
          <a:p>
            <a:pPr marL="0" indent="0">
              <a:buFontTx/>
              <a:buNone/>
            </a:pPr>
            <a:r>
              <a:rPr lang="en-US" altLang="zh-TW" sz="2400" kern="0" dirty="0" smtClean="0">
                <a:latin typeface="Consolas" pitchFamily="49" charset="0"/>
                <a:cs typeface="Consolas" pitchFamily="49" charset="0"/>
              </a:rPr>
              <a:t>add </a:t>
            </a:r>
            <a:r>
              <a:rPr lang="en-US" altLang="zh-TW" sz="2400" kern="0" dirty="0" err="1" smtClean="0">
                <a:latin typeface="Consolas" pitchFamily="49" charset="0"/>
                <a:cs typeface="Consolas" pitchFamily="49" charset="0"/>
              </a:rPr>
              <a:t>eax</a:t>
            </a:r>
            <a:r>
              <a:rPr lang="en-US" altLang="zh-TW" sz="2400" kern="0" dirty="0" smtClean="0">
                <a:latin typeface="Consolas" pitchFamily="49" charset="0"/>
                <a:cs typeface="Consolas" pitchFamily="49" charset="0"/>
              </a:rPr>
              <a:t>, 1</a:t>
            </a:r>
          </a:p>
          <a:p>
            <a:pPr marL="0" indent="0">
              <a:buFontTx/>
              <a:buNone/>
            </a:pPr>
            <a:r>
              <a:rPr lang="en-US" altLang="zh-TW" sz="2400" kern="0" dirty="0" err="1" smtClean="0">
                <a:latin typeface="Consolas" pitchFamily="49" charset="0"/>
                <a:cs typeface="Consolas" pitchFamily="49" charset="0"/>
              </a:rPr>
              <a:t>mov</a:t>
            </a:r>
            <a:r>
              <a:rPr lang="en-US" altLang="zh-TW" sz="2400" kern="0" dirty="0" smtClean="0">
                <a:latin typeface="Consolas" pitchFamily="49" charset="0"/>
                <a:cs typeface="Consolas" pitchFamily="49" charset="0"/>
              </a:rPr>
              <a:t> a, </a:t>
            </a:r>
            <a:r>
              <a:rPr lang="en-US" altLang="zh-TW" sz="2400" kern="0" dirty="0" err="1" smtClean="0">
                <a:latin typeface="Consolas" pitchFamily="49" charset="0"/>
                <a:cs typeface="Consolas" pitchFamily="49" charset="0"/>
              </a:rPr>
              <a:t>eax</a:t>
            </a:r>
            <a:endParaRPr lang="zh-TW" altLang="en-US" sz="2400" kern="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2765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D0DDD157-ECB7-4CBD-B816-D927B6690292}" type="slidenum">
              <a:rPr lang="en-US" altLang="en-US" sz="1600">
                <a:latin typeface="Times New Roman" pitchFamily="18" charset="0"/>
              </a:rPr>
              <a:pPr eaLnBrk="1" hangingPunct="1"/>
              <a:t>15</a:t>
            </a:fld>
            <a:endParaRPr lang="en-US" altLang="en-US" sz="1600">
              <a:latin typeface="Times New Roman" pitchFamily="18" charset="0"/>
            </a:endParaRPr>
          </a:p>
        </p:txBody>
      </p:sp>
      <p:sp>
        <p:nvSpPr>
          <p:cNvPr id="86018" name="Rectangle 1026"/>
          <p:cNvSpPr>
            <a:spLocks noGrp="1" noChangeArrowheads="1"/>
          </p:cNvSpPr>
          <p:nvPr>
            <p:ph type="title"/>
          </p:nvPr>
        </p:nvSpPr>
        <p:spPr/>
        <p:txBody>
          <a:bodyPr/>
          <a:lstStyle/>
          <a:p>
            <a:pPr eaLnBrk="1" hangingPunct="1">
              <a:defRPr/>
            </a:pPr>
            <a:r>
              <a:rPr lang="en-US" altLang="en-US" dirty="0" smtClean="0"/>
              <a:t>Instruction Set Architecture (ISA)</a:t>
            </a:r>
          </a:p>
        </p:txBody>
      </p:sp>
      <p:sp>
        <p:nvSpPr>
          <p:cNvPr id="27653" name="Rectangle 1027"/>
          <p:cNvSpPr>
            <a:spLocks noGrp="1" noChangeArrowheads="1"/>
          </p:cNvSpPr>
          <p:nvPr>
            <p:ph type="body" idx="1"/>
          </p:nvPr>
        </p:nvSpPr>
        <p:spPr>
          <a:xfrm>
            <a:off x="1219200" y="1524000"/>
            <a:ext cx="6477000" cy="2667000"/>
          </a:xfrm>
        </p:spPr>
        <p:txBody>
          <a:bodyPr/>
          <a:lstStyle/>
          <a:p>
            <a:pPr eaLnBrk="1" hangingPunct="1"/>
            <a:r>
              <a:rPr lang="en-US" altLang="en-US" dirty="0" smtClean="0"/>
              <a:t>Level 2</a:t>
            </a:r>
          </a:p>
          <a:p>
            <a:pPr eaLnBrk="1" hangingPunct="1"/>
            <a:r>
              <a:rPr lang="en-US" altLang="en-US" dirty="0" smtClean="0"/>
              <a:t>Also known as </a:t>
            </a:r>
            <a:r>
              <a:rPr lang="en-US" altLang="en-US" dirty="0" smtClean="0">
                <a:solidFill>
                  <a:schemeClr val="tx2"/>
                </a:solidFill>
              </a:rPr>
              <a:t>conventional machine language</a:t>
            </a:r>
          </a:p>
          <a:p>
            <a:pPr eaLnBrk="1" hangingPunct="1"/>
            <a:r>
              <a:rPr lang="en-US" altLang="en-US" dirty="0" smtClean="0"/>
              <a:t>Executed by Level 1 (Digital Logic)</a:t>
            </a:r>
          </a:p>
          <a:p>
            <a:pPr eaLnBrk="1" hangingPunct="1"/>
            <a:r>
              <a:rPr lang="en-US" altLang="en-US" dirty="0" smtClean="0"/>
              <a:t>Example: Machine code</a:t>
            </a:r>
          </a:p>
        </p:txBody>
      </p:sp>
      <p:sp>
        <p:nvSpPr>
          <p:cNvPr id="6" name="Content Placeholder 5"/>
          <p:cNvSpPr txBox="1">
            <a:spLocks/>
          </p:cNvSpPr>
          <p:nvPr/>
        </p:nvSpPr>
        <p:spPr bwMode="auto">
          <a:xfrm>
            <a:off x="1752600" y="3733800"/>
            <a:ext cx="6019800" cy="1295400"/>
          </a:xfrm>
          <a:prstGeom prst="rect">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kumimoji="1"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Char char="–"/>
              <a:defRPr kumimoji="1"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Char char="•"/>
              <a:defRPr kumimoji="1"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kumimoji="1" sz="1800">
                <a:solidFill>
                  <a:schemeClr val="dk1"/>
                </a:solidFill>
                <a:latin typeface="+mn-lt"/>
                <a:ea typeface="+mn-ea"/>
                <a:cs typeface="+mn-cs"/>
              </a:defRPr>
            </a:lvl4pPr>
            <a:lvl5pPr marL="2057400" indent="-228600" algn="l" rtl="0" eaLnBrk="0" fontAlgn="base" hangingPunct="0">
              <a:spcBef>
                <a:spcPct val="20000"/>
              </a:spcBef>
              <a:spcAft>
                <a:spcPct val="0"/>
              </a:spcAft>
              <a:buClr>
                <a:schemeClr val="accent1"/>
              </a:buClr>
              <a:buChar char="»"/>
              <a:defRPr kumimoji="1" sz="1800">
                <a:solidFill>
                  <a:schemeClr val="dk1"/>
                </a:solidFill>
                <a:latin typeface="+mn-lt"/>
                <a:ea typeface="+mn-ea"/>
                <a:cs typeface="+mn-cs"/>
              </a:defRPr>
            </a:lvl5pPr>
            <a:lvl6pPr marL="2514600" indent="-228600" algn="l" rtl="0" fontAlgn="base">
              <a:spcBef>
                <a:spcPct val="20000"/>
              </a:spcBef>
              <a:spcAft>
                <a:spcPct val="0"/>
              </a:spcAft>
              <a:buClr>
                <a:schemeClr val="accent1"/>
              </a:buClr>
              <a:buChar char="»"/>
              <a:defRPr kumimoji="1" sz="1800">
                <a:solidFill>
                  <a:schemeClr val="dk1"/>
                </a:solidFill>
                <a:latin typeface="+mn-lt"/>
                <a:ea typeface="+mn-ea"/>
                <a:cs typeface="+mn-cs"/>
              </a:defRPr>
            </a:lvl6pPr>
            <a:lvl7pPr marL="2971800" indent="-228600" algn="l" rtl="0" fontAlgn="base">
              <a:spcBef>
                <a:spcPct val="20000"/>
              </a:spcBef>
              <a:spcAft>
                <a:spcPct val="0"/>
              </a:spcAft>
              <a:buClr>
                <a:schemeClr val="accent1"/>
              </a:buClr>
              <a:buChar char="»"/>
              <a:defRPr kumimoji="1" sz="1800">
                <a:solidFill>
                  <a:schemeClr val="dk1"/>
                </a:solidFill>
                <a:latin typeface="+mn-lt"/>
                <a:ea typeface="+mn-ea"/>
                <a:cs typeface="+mn-cs"/>
              </a:defRPr>
            </a:lvl7pPr>
            <a:lvl8pPr marL="3429000" indent="-228600" algn="l" rtl="0" fontAlgn="base">
              <a:spcBef>
                <a:spcPct val="20000"/>
              </a:spcBef>
              <a:spcAft>
                <a:spcPct val="0"/>
              </a:spcAft>
              <a:buClr>
                <a:schemeClr val="accent1"/>
              </a:buClr>
              <a:buChar char="»"/>
              <a:defRPr kumimoji="1" sz="1800">
                <a:solidFill>
                  <a:schemeClr val="dk1"/>
                </a:solidFill>
                <a:latin typeface="+mn-lt"/>
                <a:ea typeface="+mn-ea"/>
                <a:cs typeface="+mn-cs"/>
              </a:defRPr>
            </a:lvl8pPr>
            <a:lvl9pPr marL="3886200" indent="-228600" algn="l" rtl="0" fontAlgn="base">
              <a:spcBef>
                <a:spcPct val="20000"/>
              </a:spcBef>
              <a:spcAft>
                <a:spcPct val="0"/>
              </a:spcAft>
              <a:buClr>
                <a:schemeClr val="accent1"/>
              </a:buClr>
              <a:buChar char="»"/>
              <a:defRPr kumimoji="1" sz="1800">
                <a:solidFill>
                  <a:schemeClr val="dk1"/>
                </a:solidFill>
                <a:latin typeface="+mn-lt"/>
                <a:ea typeface="+mn-ea"/>
                <a:cs typeface="+mn-cs"/>
              </a:defRPr>
            </a:lvl9pPr>
          </a:lstStyle>
          <a:p>
            <a:pPr marL="0" indent="0">
              <a:buNone/>
            </a:pPr>
            <a:r>
              <a:rPr lang="en-US" altLang="zh-TW" sz="2400" kern="0" dirty="0" smtClean="0">
                <a:latin typeface="Consolas" pitchFamily="49" charset="0"/>
                <a:cs typeface="Consolas" pitchFamily="49" charset="0"/>
              </a:rPr>
              <a:t>a1 04 30 40 00	</a:t>
            </a:r>
            <a:r>
              <a:rPr lang="en-US" altLang="zh-TW" sz="2400" kern="0" dirty="0" smtClean="0">
                <a:solidFill>
                  <a:schemeClr val="tx1">
                    <a:lumMod val="65000"/>
                  </a:schemeClr>
                </a:solidFill>
                <a:latin typeface="Consolas" pitchFamily="49" charset="0"/>
                <a:cs typeface="Consolas" pitchFamily="49" charset="0"/>
              </a:rPr>
              <a:t>; </a:t>
            </a:r>
            <a:r>
              <a:rPr lang="en-US" altLang="zh-TW" sz="2400" kern="0" dirty="0" err="1">
                <a:solidFill>
                  <a:schemeClr val="tx1">
                    <a:lumMod val="65000"/>
                  </a:schemeClr>
                </a:solidFill>
                <a:latin typeface="Consolas" pitchFamily="49" charset="0"/>
                <a:cs typeface="Consolas" pitchFamily="49" charset="0"/>
              </a:rPr>
              <a:t>mov</a:t>
            </a:r>
            <a:r>
              <a:rPr lang="en-US" altLang="zh-TW" sz="2400" kern="0" dirty="0">
                <a:solidFill>
                  <a:schemeClr val="tx1">
                    <a:lumMod val="65000"/>
                  </a:schemeClr>
                </a:solidFill>
                <a:latin typeface="Consolas" pitchFamily="49" charset="0"/>
                <a:cs typeface="Consolas" pitchFamily="49" charset="0"/>
              </a:rPr>
              <a:t> </a:t>
            </a:r>
            <a:r>
              <a:rPr lang="en-US" altLang="zh-TW" sz="2400" kern="0" dirty="0" err="1">
                <a:solidFill>
                  <a:schemeClr val="tx1">
                    <a:lumMod val="65000"/>
                  </a:schemeClr>
                </a:solidFill>
                <a:latin typeface="Consolas" pitchFamily="49" charset="0"/>
                <a:cs typeface="Consolas" pitchFamily="49" charset="0"/>
              </a:rPr>
              <a:t>eax</a:t>
            </a:r>
            <a:r>
              <a:rPr lang="en-US" altLang="zh-TW" sz="2400" kern="0" dirty="0">
                <a:solidFill>
                  <a:schemeClr val="tx1">
                    <a:lumMod val="65000"/>
                  </a:schemeClr>
                </a:solidFill>
                <a:latin typeface="Consolas" pitchFamily="49" charset="0"/>
                <a:cs typeface="Consolas" pitchFamily="49" charset="0"/>
              </a:rPr>
              <a:t>, </a:t>
            </a:r>
            <a:r>
              <a:rPr lang="en-US" altLang="zh-TW" sz="2400" kern="0" dirty="0" smtClean="0">
                <a:solidFill>
                  <a:schemeClr val="tx1">
                    <a:lumMod val="65000"/>
                  </a:schemeClr>
                </a:solidFill>
                <a:latin typeface="Consolas" pitchFamily="49" charset="0"/>
                <a:cs typeface="Consolas" pitchFamily="49" charset="0"/>
              </a:rPr>
              <a:t>b</a:t>
            </a:r>
          </a:p>
          <a:p>
            <a:pPr marL="0" indent="0">
              <a:buNone/>
            </a:pPr>
            <a:r>
              <a:rPr lang="en-US" altLang="zh-TW" sz="2400" kern="0" dirty="0" smtClean="0">
                <a:latin typeface="Consolas" pitchFamily="49" charset="0"/>
                <a:cs typeface="Consolas" pitchFamily="49" charset="0"/>
              </a:rPr>
              <a:t>83 c0 01		</a:t>
            </a:r>
            <a:r>
              <a:rPr lang="en-US" altLang="zh-TW" sz="2400" kern="0" dirty="0" smtClean="0">
                <a:solidFill>
                  <a:schemeClr val="tx1">
                    <a:lumMod val="65000"/>
                  </a:schemeClr>
                </a:solidFill>
                <a:latin typeface="Consolas" pitchFamily="49" charset="0"/>
                <a:cs typeface="Consolas" pitchFamily="49" charset="0"/>
              </a:rPr>
              <a:t>;</a:t>
            </a:r>
            <a:r>
              <a:rPr lang="en-US" altLang="zh-TW" sz="2400" kern="0" dirty="0">
                <a:solidFill>
                  <a:schemeClr val="tx1">
                    <a:lumMod val="65000"/>
                  </a:schemeClr>
                </a:solidFill>
                <a:latin typeface="Consolas" pitchFamily="49" charset="0"/>
                <a:cs typeface="Consolas" pitchFamily="49" charset="0"/>
              </a:rPr>
              <a:t> add </a:t>
            </a:r>
            <a:r>
              <a:rPr lang="en-US" altLang="zh-TW" sz="2400" kern="0" dirty="0" err="1">
                <a:solidFill>
                  <a:schemeClr val="tx1">
                    <a:lumMod val="65000"/>
                  </a:schemeClr>
                </a:solidFill>
                <a:latin typeface="Consolas" pitchFamily="49" charset="0"/>
                <a:cs typeface="Consolas" pitchFamily="49" charset="0"/>
              </a:rPr>
              <a:t>eax</a:t>
            </a:r>
            <a:r>
              <a:rPr lang="en-US" altLang="zh-TW" sz="2400" kern="0" dirty="0">
                <a:solidFill>
                  <a:schemeClr val="tx1">
                    <a:lumMod val="65000"/>
                  </a:schemeClr>
                </a:solidFill>
                <a:latin typeface="Consolas" pitchFamily="49" charset="0"/>
                <a:cs typeface="Consolas" pitchFamily="49" charset="0"/>
              </a:rPr>
              <a:t>, </a:t>
            </a:r>
            <a:r>
              <a:rPr lang="en-US" altLang="zh-TW" sz="2400" kern="0" dirty="0" smtClean="0">
                <a:solidFill>
                  <a:schemeClr val="tx1">
                    <a:lumMod val="65000"/>
                  </a:schemeClr>
                </a:solidFill>
                <a:latin typeface="Consolas" pitchFamily="49" charset="0"/>
                <a:cs typeface="Consolas" pitchFamily="49" charset="0"/>
              </a:rPr>
              <a:t>1</a:t>
            </a:r>
          </a:p>
          <a:p>
            <a:pPr marL="0" indent="0">
              <a:buNone/>
            </a:pPr>
            <a:r>
              <a:rPr lang="en-US" altLang="zh-TW" sz="2400" kern="0" dirty="0" smtClean="0">
                <a:latin typeface="Consolas" pitchFamily="49" charset="0"/>
                <a:cs typeface="Consolas" pitchFamily="49" charset="0"/>
              </a:rPr>
              <a:t>a3 00 30 40 00	</a:t>
            </a:r>
            <a:r>
              <a:rPr lang="en-US" altLang="zh-TW" sz="2400" kern="0" dirty="0" smtClean="0">
                <a:solidFill>
                  <a:schemeClr val="tx1">
                    <a:lumMod val="65000"/>
                  </a:schemeClr>
                </a:solidFill>
                <a:latin typeface="Consolas" pitchFamily="49" charset="0"/>
                <a:cs typeface="Consolas" pitchFamily="49" charset="0"/>
              </a:rPr>
              <a:t>;</a:t>
            </a:r>
            <a:r>
              <a:rPr lang="en-US" altLang="zh-TW" sz="2400" kern="0" dirty="0">
                <a:solidFill>
                  <a:schemeClr val="tx1">
                    <a:lumMod val="65000"/>
                  </a:schemeClr>
                </a:solidFill>
                <a:latin typeface="Consolas" pitchFamily="49" charset="0"/>
                <a:cs typeface="Consolas" pitchFamily="49" charset="0"/>
              </a:rPr>
              <a:t> </a:t>
            </a:r>
            <a:r>
              <a:rPr lang="en-US" altLang="zh-TW" sz="2400" kern="0" dirty="0" err="1">
                <a:solidFill>
                  <a:schemeClr val="tx1">
                    <a:lumMod val="65000"/>
                  </a:schemeClr>
                </a:solidFill>
                <a:latin typeface="Consolas" pitchFamily="49" charset="0"/>
                <a:cs typeface="Consolas" pitchFamily="49" charset="0"/>
              </a:rPr>
              <a:t>mov</a:t>
            </a:r>
            <a:r>
              <a:rPr lang="en-US" altLang="zh-TW" sz="2400" kern="0" dirty="0">
                <a:solidFill>
                  <a:schemeClr val="tx1">
                    <a:lumMod val="65000"/>
                  </a:schemeClr>
                </a:solidFill>
                <a:latin typeface="Consolas" pitchFamily="49" charset="0"/>
                <a:cs typeface="Consolas" pitchFamily="49" charset="0"/>
              </a:rPr>
              <a:t> a, </a:t>
            </a:r>
            <a:r>
              <a:rPr lang="en-US" altLang="zh-TW" sz="2400" kern="0" dirty="0" err="1" smtClean="0">
                <a:solidFill>
                  <a:schemeClr val="tx1">
                    <a:lumMod val="65000"/>
                  </a:schemeClr>
                </a:solidFill>
                <a:latin typeface="Consolas" pitchFamily="49" charset="0"/>
                <a:cs typeface="Consolas" pitchFamily="49" charset="0"/>
              </a:rPr>
              <a:t>eax</a:t>
            </a:r>
            <a:endParaRPr lang="zh-TW" altLang="en-US" sz="2400" kern="0" dirty="0">
              <a:solidFill>
                <a:schemeClr val="tx1">
                  <a:lumMod val="65000"/>
                </a:schemeClr>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2867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732D0031-C976-42B1-8B25-85416EB46DC8}" type="slidenum">
              <a:rPr lang="en-US" altLang="en-US" sz="1600">
                <a:latin typeface="Times New Roman" pitchFamily="18" charset="0"/>
              </a:rPr>
              <a:pPr eaLnBrk="1" hangingPunct="1"/>
              <a:t>16</a:t>
            </a:fld>
            <a:endParaRPr lang="en-US" altLang="en-US" sz="1600">
              <a:latin typeface="Times New Roman" pitchFamily="18" charset="0"/>
            </a:endParaRPr>
          </a:p>
        </p:txBody>
      </p:sp>
      <p:sp>
        <p:nvSpPr>
          <p:cNvPr id="83970" name="Rectangle 2050"/>
          <p:cNvSpPr>
            <a:spLocks noGrp="1" noChangeArrowheads="1"/>
          </p:cNvSpPr>
          <p:nvPr>
            <p:ph type="title"/>
          </p:nvPr>
        </p:nvSpPr>
        <p:spPr/>
        <p:txBody>
          <a:bodyPr/>
          <a:lstStyle/>
          <a:p>
            <a:pPr eaLnBrk="1" hangingPunct="1">
              <a:defRPr/>
            </a:pPr>
            <a:r>
              <a:rPr lang="en-US" altLang="en-US" smtClean="0"/>
              <a:t>Digital Logic</a:t>
            </a:r>
          </a:p>
        </p:txBody>
      </p:sp>
      <p:sp>
        <p:nvSpPr>
          <p:cNvPr id="28677" name="Rectangle 2051"/>
          <p:cNvSpPr>
            <a:spLocks noGrp="1" noChangeArrowheads="1"/>
          </p:cNvSpPr>
          <p:nvPr>
            <p:ph type="body" idx="1"/>
          </p:nvPr>
        </p:nvSpPr>
        <p:spPr>
          <a:xfrm>
            <a:off x="1371600" y="1600200"/>
            <a:ext cx="6477000" cy="2667000"/>
          </a:xfrm>
        </p:spPr>
        <p:txBody>
          <a:bodyPr/>
          <a:lstStyle/>
          <a:p>
            <a:pPr eaLnBrk="1" hangingPunct="1"/>
            <a:r>
              <a:rPr lang="en-US" altLang="en-US" smtClean="0"/>
              <a:t>Level 1</a:t>
            </a:r>
          </a:p>
          <a:p>
            <a:pPr eaLnBrk="1" hangingPunct="1"/>
            <a:r>
              <a:rPr lang="en-US" altLang="en-US" smtClean="0"/>
              <a:t>CPU, constructed from digital logic gates</a:t>
            </a:r>
          </a:p>
          <a:p>
            <a:pPr eaLnBrk="1" hangingPunct="1"/>
            <a:r>
              <a:rPr lang="en-US" altLang="en-US" smtClean="0"/>
              <a:t>System bus</a:t>
            </a:r>
          </a:p>
          <a:p>
            <a:pPr eaLnBrk="1" hangingPunct="1"/>
            <a:r>
              <a:rPr lang="en-US" altLang="en-US" smtClean="0"/>
              <a:t>Memory</a:t>
            </a:r>
          </a:p>
          <a:p>
            <a:pPr eaLnBrk="1" hangingPunct="1"/>
            <a:r>
              <a:rPr lang="en-US" altLang="en-US" smtClean="0"/>
              <a:t>Implemented using bipolar transistors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2969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A542F6C0-CB7D-45AE-85C4-E7E91357AC12}" type="slidenum">
              <a:rPr lang="en-US" altLang="en-US" sz="1600">
                <a:latin typeface="Times New Roman" pitchFamily="18" charset="0"/>
              </a:rPr>
              <a:pPr eaLnBrk="1" hangingPunct="1"/>
              <a:t>17</a:t>
            </a:fld>
            <a:endParaRPr lang="en-US" altLang="en-US" sz="1600">
              <a:latin typeface="Times New Roman" pitchFamily="18" charset="0"/>
            </a:endParaRPr>
          </a:p>
        </p:txBody>
      </p:sp>
      <p:sp>
        <p:nvSpPr>
          <p:cNvPr id="96258" name="Rectangle 2"/>
          <p:cNvSpPr>
            <a:spLocks noGrp="1" noChangeArrowheads="1"/>
          </p:cNvSpPr>
          <p:nvPr>
            <p:ph type="title"/>
          </p:nvPr>
        </p:nvSpPr>
        <p:spPr/>
        <p:txBody>
          <a:bodyPr/>
          <a:lstStyle/>
          <a:p>
            <a:pPr eaLnBrk="1" hangingPunct="1">
              <a:defRPr/>
            </a:pPr>
            <a:r>
              <a:rPr lang="en-US" altLang="en-US" smtClean="0"/>
              <a:t>What's Next</a:t>
            </a:r>
          </a:p>
        </p:txBody>
      </p:sp>
      <p:sp>
        <p:nvSpPr>
          <p:cNvPr id="29701" name="Rectangle 3"/>
          <p:cNvSpPr>
            <a:spLocks noGrp="1" noChangeArrowheads="1"/>
          </p:cNvSpPr>
          <p:nvPr>
            <p:ph type="body" idx="1"/>
          </p:nvPr>
        </p:nvSpPr>
        <p:spPr>
          <a:xfrm>
            <a:off x="1828800" y="1600200"/>
            <a:ext cx="5562600" cy="2819400"/>
          </a:xfrm>
        </p:spPr>
        <p:txBody>
          <a:bodyPr/>
          <a:lstStyle/>
          <a:p>
            <a:pPr eaLnBrk="1" hangingPunct="1"/>
            <a:r>
              <a:rPr lang="en-US" altLang="en-US" smtClean="0"/>
              <a:t>Welcome to Assembly Language</a:t>
            </a:r>
          </a:p>
          <a:p>
            <a:pPr eaLnBrk="1" hangingPunct="1"/>
            <a:r>
              <a:rPr lang="en-US" altLang="en-US" smtClean="0"/>
              <a:t>Virtual Machine Concept</a:t>
            </a:r>
          </a:p>
          <a:p>
            <a:pPr eaLnBrk="1" hangingPunct="1"/>
            <a:r>
              <a:rPr lang="en-US" altLang="en-US" b="1" smtClean="0">
                <a:solidFill>
                  <a:schemeClr val="tx2"/>
                </a:solidFill>
              </a:rPr>
              <a:t>Data Representation</a:t>
            </a:r>
          </a:p>
          <a:p>
            <a:pPr eaLnBrk="1" hangingPunct="1"/>
            <a:r>
              <a:rPr lang="en-US" altLang="en-US" smtClean="0"/>
              <a:t>Boolean Operations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3072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4F9AB6DF-B9B9-42FF-965F-46535F7C274D}" type="slidenum">
              <a:rPr lang="en-US" altLang="en-US" sz="1600">
                <a:latin typeface="Times New Roman" pitchFamily="18" charset="0"/>
              </a:rPr>
              <a:pPr eaLnBrk="1" hangingPunct="1"/>
              <a:t>18</a:t>
            </a:fld>
            <a:endParaRPr lang="en-US" altLang="en-US" sz="1600">
              <a:latin typeface="Times New Roman" pitchFamily="18" charset="0"/>
            </a:endParaRPr>
          </a:p>
        </p:txBody>
      </p:sp>
      <p:sp>
        <p:nvSpPr>
          <p:cNvPr id="90114" name="Rectangle 2050"/>
          <p:cNvSpPr>
            <a:spLocks noGrp="1" noChangeArrowheads="1"/>
          </p:cNvSpPr>
          <p:nvPr>
            <p:ph type="title"/>
          </p:nvPr>
        </p:nvSpPr>
        <p:spPr/>
        <p:txBody>
          <a:bodyPr/>
          <a:lstStyle/>
          <a:p>
            <a:pPr eaLnBrk="1" hangingPunct="1">
              <a:defRPr/>
            </a:pPr>
            <a:r>
              <a:rPr lang="en-US" altLang="en-US" smtClean="0"/>
              <a:t>Data Representation</a:t>
            </a:r>
          </a:p>
        </p:txBody>
      </p:sp>
      <p:sp>
        <p:nvSpPr>
          <p:cNvPr id="30725" name="Rectangle 2051"/>
          <p:cNvSpPr>
            <a:spLocks noGrp="1" noChangeArrowheads="1"/>
          </p:cNvSpPr>
          <p:nvPr>
            <p:ph type="body" idx="1"/>
          </p:nvPr>
        </p:nvSpPr>
        <p:spPr>
          <a:xfrm>
            <a:off x="1219200" y="1143000"/>
            <a:ext cx="7086600" cy="4495800"/>
          </a:xfrm>
        </p:spPr>
        <p:txBody>
          <a:bodyPr/>
          <a:lstStyle/>
          <a:p>
            <a:pPr eaLnBrk="1" hangingPunct="1"/>
            <a:r>
              <a:rPr lang="en-US" altLang="en-US" dirty="0" smtClean="0">
                <a:hlinkClick r:id="" action="ppaction://customshow?id=1&amp;return=true"/>
              </a:rPr>
              <a:t>Binary Numbers</a:t>
            </a:r>
            <a:endParaRPr lang="en-US" altLang="en-US" dirty="0" smtClean="0"/>
          </a:p>
          <a:p>
            <a:pPr eaLnBrk="1" hangingPunct="1"/>
            <a:r>
              <a:rPr lang="en-US" altLang="en-US" dirty="0" smtClean="0">
                <a:hlinkClick r:id="" action="ppaction://customshow?id=2&amp;return=true"/>
              </a:rPr>
              <a:t>Hexadecimal Integers</a:t>
            </a:r>
            <a:endParaRPr lang="en-US" altLang="en-US" dirty="0" smtClean="0"/>
          </a:p>
          <a:p>
            <a:pPr eaLnBrk="1" hangingPunct="1"/>
            <a:r>
              <a:rPr lang="en-US" altLang="en-US" dirty="0" smtClean="0">
                <a:hlinkClick r:id="" action="ppaction://customshow?id=3&amp;return=true"/>
              </a:rPr>
              <a:t>Unsigned Integer Storage Sizes</a:t>
            </a:r>
            <a:endParaRPr lang="en-US" altLang="en-US" dirty="0" smtClean="0"/>
          </a:p>
          <a:p>
            <a:pPr eaLnBrk="1" hangingPunct="1"/>
            <a:r>
              <a:rPr lang="en-US" altLang="en-US" dirty="0" smtClean="0">
                <a:hlinkClick r:id="" action="ppaction://customshow?id=4&amp;return=true"/>
              </a:rPr>
              <a:t>Signed Integers</a:t>
            </a:r>
            <a:endParaRPr lang="en-US" altLang="en-US" dirty="0" smtClean="0"/>
          </a:p>
          <a:p>
            <a:pPr eaLnBrk="1" hangingPunct="1"/>
            <a:r>
              <a:rPr lang="en-US" altLang="en-US" dirty="0" smtClean="0">
                <a:hlinkClick r:id="" action="ppaction://customshow?id=5&amp;return=true"/>
              </a:rPr>
              <a:t>Character Storage</a:t>
            </a:r>
            <a:endParaRPr lang="en-US" alt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1028"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8A96C648-6D10-4CD4-BFA8-58A8E168573C}" type="slidenum">
              <a:rPr lang="en-US" altLang="en-US" sz="1600">
                <a:latin typeface="Times New Roman" pitchFamily="18" charset="0"/>
              </a:rPr>
              <a:pPr eaLnBrk="1" hangingPunct="1"/>
              <a:t>19</a:t>
            </a:fld>
            <a:endParaRPr lang="en-US" altLang="en-US" sz="1600">
              <a:latin typeface="Times New Roman" pitchFamily="18" charset="0"/>
            </a:endParaRPr>
          </a:p>
        </p:txBody>
      </p:sp>
      <p:sp>
        <p:nvSpPr>
          <p:cNvPr id="49154" name="Rectangle 2"/>
          <p:cNvSpPr>
            <a:spLocks noGrp="1" noChangeArrowheads="1"/>
          </p:cNvSpPr>
          <p:nvPr>
            <p:ph type="title"/>
          </p:nvPr>
        </p:nvSpPr>
        <p:spPr/>
        <p:txBody>
          <a:bodyPr/>
          <a:lstStyle/>
          <a:p>
            <a:pPr eaLnBrk="1" hangingPunct="1">
              <a:defRPr/>
            </a:pPr>
            <a:r>
              <a:rPr lang="en-US" altLang="en-US" smtClean="0"/>
              <a:t>Binary Numbers</a:t>
            </a:r>
          </a:p>
        </p:txBody>
      </p:sp>
      <p:sp>
        <p:nvSpPr>
          <p:cNvPr id="1030" name="Rectangle 3"/>
          <p:cNvSpPr>
            <a:spLocks noGrp="1" noChangeArrowheads="1"/>
          </p:cNvSpPr>
          <p:nvPr>
            <p:ph type="body" idx="1"/>
          </p:nvPr>
        </p:nvSpPr>
        <p:spPr>
          <a:xfrm>
            <a:off x="1828800" y="1600200"/>
            <a:ext cx="5029200" cy="3352800"/>
          </a:xfrm>
        </p:spPr>
        <p:txBody>
          <a:bodyPr/>
          <a:lstStyle/>
          <a:p>
            <a:pPr eaLnBrk="1" hangingPunct="1"/>
            <a:r>
              <a:rPr lang="en-US" altLang="en-US" smtClean="0"/>
              <a:t>Digits are 1 and 0</a:t>
            </a:r>
          </a:p>
          <a:p>
            <a:pPr lvl="1" eaLnBrk="1" hangingPunct="1"/>
            <a:r>
              <a:rPr lang="en-US" altLang="en-US" smtClean="0"/>
              <a:t>1 = true</a:t>
            </a:r>
          </a:p>
          <a:p>
            <a:pPr lvl="1" eaLnBrk="1" hangingPunct="1"/>
            <a:r>
              <a:rPr lang="en-US" altLang="en-US" smtClean="0"/>
              <a:t>0 = false</a:t>
            </a:r>
          </a:p>
          <a:p>
            <a:pPr eaLnBrk="1" hangingPunct="1"/>
            <a:r>
              <a:rPr lang="en-US" altLang="en-US" smtClean="0"/>
              <a:t>MSB – most significant bit</a:t>
            </a:r>
          </a:p>
          <a:p>
            <a:pPr eaLnBrk="1" hangingPunct="1"/>
            <a:r>
              <a:rPr lang="en-US" altLang="en-US" smtClean="0"/>
              <a:t>LSB – least significant bit</a:t>
            </a:r>
          </a:p>
          <a:p>
            <a:pPr eaLnBrk="1" hangingPunct="1"/>
            <a:endParaRPr lang="en-US" altLang="en-US" smtClean="0"/>
          </a:p>
          <a:p>
            <a:pPr eaLnBrk="1" hangingPunct="1"/>
            <a:r>
              <a:rPr lang="en-US" altLang="en-US" smtClean="0"/>
              <a:t>Bit numbering:</a:t>
            </a:r>
          </a:p>
        </p:txBody>
      </p:sp>
      <p:graphicFrame>
        <p:nvGraphicFramePr>
          <p:cNvPr id="1026" name="Object 4"/>
          <p:cNvGraphicFramePr>
            <a:graphicFrameLocks noChangeAspect="1"/>
          </p:cNvGraphicFramePr>
          <p:nvPr/>
        </p:nvGraphicFramePr>
        <p:xfrm>
          <a:off x="4343400" y="3962400"/>
          <a:ext cx="3200400" cy="923925"/>
        </p:xfrm>
        <a:graphic>
          <a:graphicData uri="http://schemas.openxmlformats.org/presentationml/2006/ole">
            <mc:AlternateContent xmlns:mc="http://schemas.openxmlformats.org/markup-compatibility/2006">
              <mc:Choice xmlns:v="urn:schemas-microsoft-com:vml" Requires="v">
                <p:oleObj spid="_x0000_s1076" name="VISIO" r:id="rId3" imgW="1929384" imgH="556260" progId="Visio.Drawing.6">
                  <p:embed/>
                </p:oleObj>
              </mc:Choice>
              <mc:Fallback>
                <p:oleObj name="VISIO" r:id="rId3" imgW="1929384" imgH="55626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3962400"/>
                        <a:ext cx="3200400" cy="9239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5695AA37-CFD4-45B1-8DF5-6B441C0CC3E7}" type="slidenum">
              <a:rPr lang="en-US" altLang="en-US" sz="1600">
                <a:latin typeface="Times New Roman" pitchFamily="18" charset="0"/>
              </a:rPr>
              <a:pPr eaLnBrk="1" hangingPunct="1"/>
              <a:t>2</a:t>
            </a:fld>
            <a:endParaRPr lang="en-US" altLang="en-US" sz="1600">
              <a:latin typeface="Times New Roman" pitchFamily="18" charset="0"/>
            </a:endParaRPr>
          </a:p>
        </p:txBody>
      </p:sp>
      <p:sp>
        <p:nvSpPr>
          <p:cNvPr id="37890" name="Rectangle 1026"/>
          <p:cNvSpPr>
            <a:spLocks noGrp="1" noChangeArrowheads="1"/>
          </p:cNvSpPr>
          <p:nvPr>
            <p:ph type="title"/>
          </p:nvPr>
        </p:nvSpPr>
        <p:spPr/>
        <p:txBody>
          <a:bodyPr/>
          <a:lstStyle/>
          <a:p>
            <a:pPr eaLnBrk="1" hangingPunct="1">
              <a:defRPr/>
            </a:pPr>
            <a:r>
              <a:rPr lang="en-US" altLang="en-US" smtClean="0"/>
              <a:t>Chapter Overview</a:t>
            </a:r>
          </a:p>
        </p:txBody>
      </p:sp>
      <p:sp>
        <p:nvSpPr>
          <p:cNvPr id="14340" name="Rectangle 1027"/>
          <p:cNvSpPr>
            <a:spLocks noGrp="1" noChangeArrowheads="1"/>
          </p:cNvSpPr>
          <p:nvPr>
            <p:ph type="body" idx="1"/>
          </p:nvPr>
        </p:nvSpPr>
        <p:spPr>
          <a:xfrm>
            <a:off x="1828800" y="1600200"/>
            <a:ext cx="5562600" cy="2819400"/>
          </a:xfrm>
        </p:spPr>
        <p:txBody>
          <a:bodyPr/>
          <a:lstStyle/>
          <a:p>
            <a:pPr eaLnBrk="1" hangingPunct="1"/>
            <a:r>
              <a:rPr lang="en-US" altLang="en-US" dirty="0" smtClean="0">
                <a:hlinkClick r:id="" action="ppaction://customshow?id=13&amp;return=true"/>
              </a:rPr>
              <a:t>Welcome to Assembly Language</a:t>
            </a:r>
            <a:endParaRPr lang="en-US" altLang="en-US" dirty="0" smtClean="0"/>
          </a:p>
          <a:p>
            <a:pPr eaLnBrk="1" hangingPunct="1"/>
            <a:r>
              <a:rPr lang="en-US" altLang="en-US" dirty="0" smtClean="0">
                <a:hlinkClick r:id="" action="ppaction://customshow?id=16&amp;return=true"/>
              </a:rPr>
              <a:t>Virtual Machine Concept</a:t>
            </a:r>
            <a:endParaRPr lang="en-US" altLang="en-US" dirty="0" smtClean="0"/>
          </a:p>
          <a:p>
            <a:pPr eaLnBrk="1" hangingPunct="1"/>
            <a:r>
              <a:rPr lang="en-US" altLang="en-US" dirty="0" smtClean="0">
                <a:hlinkClick r:id="" action="ppaction://customshow?id=0&amp;return=true"/>
              </a:rPr>
              <a:t>Data Representation</a:t>
            </a:r>
            <a:endParaRPr lang="en-US" altLang="en-US" dirty="0" smtClean="0"/>
          </a:p>
          <a:p>
            <a:pPr eaLnBrk="1" hangingPunct="1"/>
            <a:r>
              <a:rPr lang="en-US" altLang="en-US" dirty="0" smtClean="0">
                <a:hlinkClick r:id="" action="ppaction://customshow?id=6&amp;return=true"/>
              </a:rPr>
              <a:t>Boolean Operations</a:t>
            </a:r>
            <a:endParaRPr lang="en-US" altLang="en-US" dirty="0" smtClean="0"/>
          </a:p>
        </p:txBody>
      </p:sp>
      <p:sp>
        <p:nvSpPr>
          <p:cNvPr id="14341"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2052"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9D512AEB-117C-4103-B89C-CA2CE00CDED8}" type="slidenum">
              <a:rPr lang="en-US" altLang="en-US" sz="1600">
                <a:latin typeface="Times New Roman" pitchFamily="18" charset="0"/>
              </a:rPr>
              <a:pPr eaLnBrk="1" hangingPunct="1"/>
              <a:t>20</a:t>
            </a:fld>
            <a:endParaRPr lang="en-US" altLang="en-US" sz="1600">
              <a:latin typeface="Times New Roman" pitchFamily="18" charset="0"/>
            </a:endParaRPr>
          </a:p>
        </p:txBody>
      </p:sp>
      <p:sp>
        <p:nvSpPr>
          <p:cNvPr id="50178" name="Rectangle 2"/>
          <p:cNvSpPr>
            <a:spLocks noGrp="1" noChangeArrowheads="1"/>
          </p:cNvSpPr>
          <p:nvPr>
            <p:ph type="title"/>
          </p:nvPr>
        </p:nvSpPr>
        <p:spPr/>
        <p:txBody>
          <a:bodyPr/>
          <a:lstStyle/>
          <a:p>
            <a:pPr eaLnBrk="1" hangingPunct="1">
              <a:defRPr/>
            </a:pPr>
            <a:r>
              <a:rPr lang="en-US" altLang="en-US" smtClean="0"/>
              <a:t>Binary Numbers</a:t>
            </a:r>
          </a:p>
        </p:txBody>
      </p:sp>
      <p:sp>
        <p:nvSpPr>
          <p:cNvPr id="2054" name="Rectangle 3"/>
          <p:cNvSpPr>
            <a:spLocks noGrp="1" noChangeArrowheads="1"/>
          </p:cNvSpPr>
          <p:nvPr>
            <p:ph type="body" idx="1"/>
          </p:nvPr>
        </p:nvSpPr>
        <p:spPr>
          <a:xfrm>
            <a:off x="685800" y="1371600"/>
            <a:ext cx="5257800" cy="838200"/>
          </a:xfrm>
        </p:spPr>
        <p:txBody>
          <a:bodyPr/>
          <a:lstStyle/>
          <a:p>
            <a:pPr eaLnBrk="1" hangingPunct="1"/>
            <a:r>
              <a:rPr lang="en-US" altLang="en-US" sz="2000" smtClean="0"/>
              <a:t>Each digit (bit) is either 1 or 0</a:t>
            </a:r>
          </a:p>
          <a:p>
            <a:pPr eaLnBrk="1" hangingPunct="1"/>
            <a:r>
              <a:rPr lang="en-US" altLang="en-US" sz="2000" smtClean="0"/>
              <a:t>Each bit represents a power of 2:</a:t>
            </a:r>
          </a:p>
        </p:txBody>
      </p:sp>
      <p:graphicFrame>
        <p:nvGraphicFramePr>
          <p:cNvPr id="2050" name="Object 5"/>
          <p:cNvGraphicFramePr>
            <a:graphicFrameLocks noChangeAspect="1"/>
          </p:cNvGraphicFramePr>
          <p:nvPr/>
        </p:nvGraphicFramePr>
        <p:xfrm>
          <a:off x="5181600" y="1371600"/>
          <a:ext cx="2895600" cy="766763"/>
        </p:xfrm>
        <a:graphic>
          <a:graphicData uri="http://schemas.openxmlformats.org/presentationml/2006/ole">
            <mc:AlternateContent xmlns:mc="http://schemas.openxmlformats.org/markup-compatibility/2006">
              <mc:Choice xmlns:v="urn:schemas-microsoft-com:vml" Requires="v">
                <p:oleObj spid="_x0000_s2102" name="VISIO" r:id="rId3" imgW="1792224" imgH="449580" progId="Visio.Drawing.6">
                  <p:embed/>
                </p:oleObj>
              </mc:Choice>
              <mc:Fallback>
                <p:oleObj name="VISIO" r:id="rId3" imgW="1792224" imgH="449580"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l="-2777" t="-11035" r="-2777"/>
                      <a:stretch>
                        <a:fillRect/>
                      </a:stretch>
                    </p:blipFill>
                    <p:spPr bwMode="auto">
                      <a:xfrm>
                        <a:off x="5181600" y="1371600"/>
                        <a:ext cx="2895600" cy="76676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018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2743200"/>
            <a:ext cx="5334000"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Text Box 7"/>
          <p:cNvSpPr txBox="1">
            <a:spLocks noChangeArrowheads="1"/>
          </p:cNvSpPr>
          <p:nvPr/>
        </p:nvSpPr>
        <p:spPr bwMode="auto">
          <a:xfrm>
            <a:off x="533400" y="3429000"/>
            <a:ext cx="21336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a:t>Every binary number is a sum of powers of 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0182"/>
                                        </p:tgtEl>
                                        <p:attrNameLst>
                                          <p:attrName>style.visibility</p:attrName>
                                        </p:attrNameLst>
                                      </p:cBhvr>
                                      <p:to>
                                        <p:strVal val="visible"/>
                                      </p:to>
                                    </p:set>
                                    <p:animEffect transition="in" filter="dissolve">
                                      <p:cBhvr>
                                        <p:cTn id="7" dur="500"/>
                                        <p:tgtEl>
                                          <p:spTgt spid="50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3174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2F075B2F-AF36-40A3-A680-009280354083}" type="slidenum">
              <a:rPr lang="en-US" altLang="en-US" sz="1600">
                <a:latin typeface="Times New Roman" pitchFamily="18" charset="0"/>
              </a:rPr>
              <a:pPr eaLnBrk="1" hangingPunct="1"/>
              <a:t>21</a:t>
            </a:fld>
            <a:endParaRPr lang="en-US" altLang="en-US" sz="1600">
              <a:latin typeface="Times New Roman" pitchFamily="18" charset="0"/>
            </a:endParaRPr>
          </a:p>
        </p:txBody>
      </p:sp>
      <p:sp>
        <p:nvSpPr>
          <p:cNvPr id="52226" name="Rectangle 2"/>
          <p:cNvSpPr>
            <a:spLocks noGrp="1" noChangeArrowheads="1"/>
          </p:cNvSpPr>
          <p:nvPr>
            <p:ph type="title"/>
          </p:nvPr>
        </p:nvSpPr>
        <p:spPr/>
        <p:txBody>
          <a:bodyPr/>
          <a:lstStyle/>
          <a:p>
            <a:pPr eaLnBrk="1" hangingPunct="1">
              <a:defRPr/>
            </a:pPr>
            <a:r>
              <a:rPr lang="en-US" altLang="en-US" dirty="0" smtClean="0"/>
              <a:t>Translating Binary to Decimal</a:t>
            </a:r>
          </a:p>
        </p:txBody>
      </p:sp>
      <p:sp>
        <p:nvSpPr>
          <p:cNvPr id="31749" name="Rectangle 3"/>
          <p:cNvSpPr>
            <a:spLocks noGrp="1" noChangeArrowheads="1"/>
          </p:cNvSpPr>
          <p:nvPr>
            <p:ph type="body" idx="1"/>
          </p:nvPr>
        </p:nvSpPr>
        <p:spPr>
          <a:xfrm>
            <a:off x="685800" y="1371600"/>
            <a:ext cx="8153400" cy="1828800"/>
          </a:xfrm>
        </p:spPr>
        <p:txBody>
          <a:bodyPr/>
          <a:lstStyle/>
          <a:p>
            <a:pPr marL="114300" indent="0" eaLnBrk="1" hangingPunct="1">
              <a:spcBef>
                <a:spcPts val="600"/>
              </a:spcBef>
              <a:spcAft>
                <a:spcPts val="600"/>
              </a:spcAft>
              <a:buFontTx/>
              <a:buNone/>
            </a:pPr>
            <a:r>
              <a:rPr lang="en-US" altLang="en-US" dirty="0" smtClean="0"/>
              <a:t>Weighted positional notation shows how to calculate the decimal value of each binary bit:</a:t>
            </a:r>
            <a:endParaRPr lang="en-US" altLang="en-US" i="1" dirty="0" smtClean="0"/>
          </a:p>
          <a:p>
            <a:pPr marL="114300" indent="0" eaLnBrk="1" hangingPunct="1">
              <a:spcBef>
                <a:spcPts val="600"/>
              </a:spcBef>
              <a:spcAft>
                <a:spcPts val="600"/>
              </a:spcAft>
              <a:buFontTx/>
              <a:buNone/>
            </a:pPr>
            <a:r>
              <a:rPr lang="en-US" altLang="en-US" b="1" i="1" dirty="0" err="1" smtClean="0">
                <a:solidFill>
                  <a:schemeClr val="tx2"/>
                </a:solidFill>
                <a:latin typeface="Times New Roman" pitchFamily="18" charset="0"/>
              </a:rPr>
              <a:t>dec</a:t>
            </a:r>
            <a:r>
              <a:rPr lang="en-US" altLang="en-US" b="1" dirty="0" smtClean="0">
                <a:solidFill>
                  <a:schemeClr val="tx2"/>
                </a:solidFill>
                <a:latin typeface="Times New Roman" pitchFamily="18" charset="0"/>
              </a:rPr>
              <a:t> = (</a:t>
            </a:r>
            <a:r>
              <a:rPr lang="en-US" altLang="en-US" b="1" i="1" dirty="0" smtClean="0">
                <a:solidFill>
                  <a:schemeClr val="tx2"/>
                </a:solidFill>
                <a:latin typeface="Times New Roman" pitchFamily="18" charset="0"/>
              </a:rPr>
              <a:t>D</a:t>
            </a:r>
            <a:r>
              <a:rPr lang="en-US" altLang="en-US" b="1" i="1" baseline="-25000" dirty="0" smtClean="0">
                <a:solidFill>
                  <a:schemeClr val="tx2"/>
                </a:solidFill>
                <a:latin typeface="Times New Roman" pitchFamily="18" charset="0"/>
              </a:rPr>
              <a:t>n-1</a:t>
            </a:r>
            <a:r>
              <a:rPr lang="en-US" altLang="en-US" b="1" dirty="0" smtClean="0">
                <a:solidFill>
                  <a:schemeClr val="tx2"/>
                </a:solidFill>
                <a:latin typeface="Times New Roman" pitchFamily="18" charset="0"/>
              </a:rPr>
              <a:t> </a:t>
            </a:r>
            <a:r>
              <a:rPr lang="en-US" altLang="en-US" b="1" dirty="0" smtClean="0">
                <a:solidFill>
                  <a:schemeClr val="tx2"/>
                </a:solidFill>
                <a:latin typeface="Symbol" pitchFamily="18" charset="2"/>
                <a:sym typeface="Symbol" pitchFamily="18" charset="2"/>
              </a:rPr>
              <a:t></a:t>
            </a:r>
            <a:r>
              <a:rPr lang="en-US" altLang="en-US" b="1" dirty="0" smtClean="0">
                <a:solidFill>
                  <a:schemeClr val="tx2"/>
                </a:solidFill>
                <a:latin typeface="Symbol" pitchFamily="18" charset="2"/>
              </a:rPr>
              <a:t> </a:t>
            </a:r>
            <a:r>
              <a:rPr lang="en-US" altLang="en-US" b="1" dirty="0" smtClean="0">
                <a:solidFill>
                  <a:schemeClr val="tx2"/>
                </a:solidFill>
                <a:latin typeface="Times New Roman" pitchFamily="18" charset="0"/>
              </a:rPr>
              <a:t>2</a:t>
            </a:r>
            <a:r>
              <a:rPr lang="en-US" altLang="en-US" b="1" i="1" baseline="30000" dirty="0" smtClean="0">
                <a:solidFill>
                  <a:schemeClr val="tx2"/>
                </a:solidFill>
                <a:latin typeface="Times New Roman" pitchFamily="18" charset="0"/>
              </a:rPr>
              <a:t>n</a:t>
            </a:r>
            <a:r>
              <a:rPr lang="en-US" altLang="en-US" b="1" baseline="30000" dirty="0" smtClean="0">
                <a:solidFill>
                  <a:schemeClr val="tx2"/>
                </a:solidFill>
                <a:latin typeface="Times New Roman" pitchFamily="18" charset="0"/>
              </a:rPr>
              <a:t>-1</a:t>
            </a:r>
            <a:r>
              <a:rPr lang="en-US" altLang="en-US" b="1" dirty="0" smtClean="0">
                <a:solidFill>
                  <a:schemeClr val="tx2"/>
                </a:solidFill>
                <a:latin typeface="Times New Roman" pitchFamily="18" charset="0"/>
              </a:rPr>
              <a:t>) </a:t>
            </a:r>
            <a:r>
              <a:rPr lang="en-US" altLang="en-US" b="1" dirty="0" smtClean="0">
                <a:solidFill>
                  <a:schemeClr val="tx2"/>
                </a:solidFill>
                <a:latin typeface="Symbol" pitchFamily="18" charset="2"/>
              </a:rPr>
              <a:t>+</a:t>
            </a:r>
            <a:r>
              <a:rPr lang="en-US" altLang="en-US" b="1" dirty="0" smtClean="0">
                <a:solidFill>
                  <a:schemeClr val="tx2"/>
                </a:solidFill>
                <a:latin typeface="Times New Roman" pitchFamily="18" charset="0"/>
              </a:rPr>
              <a:t> (</a:t>
            </a:r>
            <a:r>
              <a:rPr lang="en-US" altLang="en-US" b="1" i="1" dirty="0" smtClean="0">
                <a:solidFill>
                  <a:schemeClr val="tx2"/>
                </a:solidFill>
                <a:latin typeface="Times New Roman" pitchFamily="18" charset="0"/>
              </a:rPr>
              <a:t>D</a:t>
            </a:r>
            <a:r>
              <a:rPr lang="en-US" altLang="en-US" b="1" i="1" baseline="-25000" dirty="0" smtClean="0">
                <a:solidFill>
                  <a:schemeClr val="tx2"/>
                </a:solidFill>
                <a:latin typeface="Times New Roman" pitchFamily="18" charset="0"/>
              </a:rPr>
              <a:t>n-2</a:t>
            </a:r>
            <a:r>
              <a:rPr lang="en-US" altLang="en-US" b="1" dirty="0" smtClean="0">
                <a:solidFill>
                  <a:schemeClr val="tx2"/>
                </a:solidFill>
                <a:latin typeface="Times New Roman" pitchFamily="18" charset="0"/>
              </a:rPr>
              <a:t> </a:t>
            </a:r>
            <a:r>
              <a:rPr lang="en-US" altLang="en-US" b="1" dirty="0" smtClean="0">
                <a:solidFill>
                  <a:schemeClr val="tx2"/>
                </a:solidFill>
                <a:latin typeface="Symbol" pitchFamily="18" charset="2"/>
                <a:sym typeface="Symbol" pitchFamily="18" charset="2"/>
              </a:rPr>
              <a:t></a:t>
            </a:r>
            <a:r>
              <a:rPr lang="en-US" altLang="en-US" b="1" dirty="0" smtClean="0">
                <a:solidFill>
                  <a:schemeClr val="tx2"/>
                </a:solidFill>
                <a:latin typeface="Times New Roman" pitchFamily="18" charset="0"/>
              </a:rPr>
              <a:t> 2</a:t>
            </a:r>
            <a:r>
              <a:rPr lang="en-US" altLang="en-US" b="1" i="1" baseline="30000" dirty="0" smtClean="0">
                <a:solidFill>
                  <a:schemeClr val="tx2"/>
                </a:solidFill>
                <a:latin typeface="Times New Roman" pitchFamily="18" charset="0"/>
              </a:rPr>
              <a:t>n</a:t>
            </a:r>
            <a:r>
              <a:rPr lang="en-US" altLang="en-US" b="1" baseline="30000" dirty="0" smtClean="0">
                <a:solidFill>
                  <a:schemeClr val="tx2"/>
                </a:solidFill>
                <a:latin typeface="Times New Roman" pitchFamily="18" charset="0"/>
              </a:rPr>
              <a:t>-2</a:t>
            </a:r>
            <a:r>
              <a:rPr lang="en-US" altLang="en-US" b="1" dirty="0" smtClean="0">
                <a:solidFill>
                  <a:schemeClr val="tx2"/>
                </a:solidFill>
                <a:latin typeface="Times New Roman" pitchFamily="18" charset="0"/>
              </a:rPr>
              <a:t>) </a:t>
            </a:r>
            <a:r>
              <a:rPr lang="en-US" altLang="en-US" b="1" dirty="0" smtClean="0">
                <a:solidFill>
                  <a:schemeClr val="tx2"/>
                </a:solidFill>
                <a:latin typeface="Symbol" pitchFamily="18" charset="2"/>
              </a:rPr>
              <a:t>+</a:t>
            </a:r>
            <a:r>
              <a:rPr lang="en-US" altLang="en-US" b="1" dirty="0" smtClean="0">
                <a:solidFill>
                  <a:schemeClr val="tx2"/>
                </a:solidFill>
                <a:latin typeface="Times New Roman" pitchFamily="18" charset="0"/>
              </a:rPr>
              <a:t> ... </a:t>
            </a:r>
            <a:r>
              <a:rPr lang="en-US" altLang="en-US" b="1" dirty="0" smtClean="0">
                <a:solidFill>
                  <a:schemeClr val="tx2"/>
                </a:solidFill>
                <a:latin typeface="Symbol" pitchFamily="18" charset="2"/>
              </a:rPr>
              <a:t>+</a:t>
            </a:r>
            <a:r>
              <a:rPr lang="en-US" altLang="en-US" b="1" dirty="0" smtClean="0">
                <a:solidFill>
                  <a:schemeClr val="tx2"/>
                </a:solidFill>
                <a:latin typeface="Times New Roman" pitchFamily="18" charset="0"/>
              </a:rPr>
              <a:t> (</a:t>
            </a:r>
            <a:r>
              <a:rPr lang="en-US" altLang="en-US" b="1" i="1" dirty="0" smtClean="0">
                <a:solidFill>
                  <a:schemeClr val="tx2"/>
                </a:solidFill>
                <a:latin typeface="Times New Roman" pitchFamily="18" charset="0"/>
              </a:rPr>
              <a:t>D</a:t>
            </a:r>
            <a:r>
              <a:rPr lang="en-US" altLang="en-US" b="1" i="1" baseline="-25000" dirty="0" smtClean="0">
                <a:solidFill>
                  <a:schemeClr val="tx2"/>
                </a:solidFill>
                <a:latin typeface="Times New Roman" pitchFamily="18" charset="0"/>
              </a:rPr>
              <a:t>1</a:t>
            </a:r>
            <a:r>
              <a:rPr lang="en-US" altLang="en-US" b="1" dirty="0" smtClean="0">
                <a:solidFill>
                  <a:schemeClr val="tx2"/>
                </a:solidFill>
                <a:latin typeface="Times New Roman" pitchFamily="18" charset="0"/>
              </a:rPr>
              <a:t> </a:t>
            </a:r>
            <a:r>
              <a:rPr lang="en-US" altLang="en-US" b="1" dirty="0" smtClean="0">
                <a:solidFill>
                  <a:schemeClr val="tx2"/>
                </a:solidFill>
                <a:latin typeface="Times New Roman" pitchFamily="18" charset="0"/>
                <a:sym typeface="Symbol" pitchFamily="18" charset="2"/>
              </a:rPr>
              <a:t></a:t>
            </a:r>
            <a:r>
              <a:rPr lang="en-US" altLang="en-US" b="1" dirty="0" smtClean="0">
                <a:solidFill>
                  <a:schemeClr val="tx2"/>
                </a:solidFill>
                <a:latin typeface="Times New Roman" pitchFamily="18" charset="0"/>
              </a:rPr>
              <a:t> 2</a:t>
            </a:r>
            <a:r>
              <a:rPr lang="en-US" altLang="en-US" b="1" baseline="30000" dirty="0" smtClean="0">
                <a:solidFill>
                  <a:schemeClr val="tx2"/>
                </a:solidFill>
                <a:latin typeface="Times New Roman" pitchFamily="18" charset="0"/>
              </a:rPr>
              <a:t>1</a:t>
            </a:r>
            <a:r>
              <a:rPr lang="en-US" altLang="en-US" b="1" dirty="0" smtClean="0">
                <a:solidFill>
                  <a:schemeClr val="tx2"/>
                </a:solidFill>
                <a:latin typeface="Times New Roman" pitchFamily="18" charset="0"/>
              </a:rPr>
              <a:t>) </a:t>
            </a:r>
            <a:r>
              <a:rPr lang="en-US" altLang="en-US" b="1" dirty="0" smtClean="0">
                <a:solidFill>
                  <a:schemeClr val="tx2"/>
                </a:solidFill>
                <a:latin typeface="Symbol" pitchFamily="18" charset="2"/>
              </a:rPr>
              <a:t>+</a:t>
            </a:r>
            <a:r>
              <a:rPr lang="en-US" altLang="en-US" b="1" dirty="0" smtClean="0">
                <a:solidFill>
                  <a:schemeClr val="tx2"/>
                </a:solidFill>
                <a:latin typeface="Times New Roman" pitchFamily="18" charset="0"/>
              </a:rPr>
              <a:t> (</a:t>
            </a:r>
            <a:r>
              <a:rPr lang="en-US" altLang="en-US" b="1" i="1" dirty="0" smtClean="0">
                <a:solidFill>
                  <a:schemeClr val="tx2"/>
                </a:solidFill>
                <a:latin typeface="Times New Roman" pitchFamily="18" charset="0"/>
              </a:rPr>
              <a:t>D</a:t>
            </a:r>
            <a:r>
              <a:rPr lang="en-US" altLang="en-US" b="1" i="1" baseline="-25000" dirty="0" smtClean="0">
                <a:solidFill>
                  <a:schemeClr val="tx2"/>
                </a:solidFill>
                <a:latin typeface="Times New Roman" pitchFamily="18" charset="0"/>
              </a:rPr>
              <a:t>0</a:t>
            </a:r>
            <a:r>
              <a:rPr lang="en-US" altLang="en-US" b="1" dirty="0" smtClean="0">
                <a:solidFill>
                  <a:schemeClr val="tx2"/>
                </a:solidFill>
                <a:latin typeface="Times New Roman" pitchFamily="18" charset="0"/>
              </a:rPr>
              <a:t> </a:t>
            </a:r>
            <a:r>
              <a:rPr lang="en-US" altLang="en-US" b="1" dirty="0" smtClean="0">
                <a:solidFill>
                  <a:schemeClr val="tx2"/>
                </a:solidFill>
                <a:latin typeface="Times New Roman" pitchFamily="18" charset="0"/>
                <a:sym typeface="Symbol" pitchFamily="18" charset="2"/>
              </a:rPr>
              <a:t></a:t>
            </a:r>
            <a:r>
              <a:rPr lang="en-US" altLang="en-US" b="1" dirty="0" smtClean="0">
                <a:solidFill>
                  <a:schemeClr val="tx2"/>
                </a:solidFill>
                <a:latin typeface="Times New Roman" pitchFamily="18" charset="0"/>
              </a:rPr>
              <a:t> 2</a:t>
            </a:r>
            <a:r>
              <a:rPr lang="en-US" altLang="en-US" b="1" baseline="30000" dirty="0" smtClean="0">
                <a:solidFill>
                  <a:schemeClr val="tx2"/>
                </a:solidFill>
                <a:latin typeface="Times New Roman" pitchFamily="18" charset="0"/>
              </a:rPr>
              <a:t>0</a:t>
            </a:r>
            <a:r>
              <a:rPr lang="en-US" altLang="en-US" b="1" dirty="0" smtClean="0">
                <a:solidFill>
                  <a:schemeClr val="tx2"/>
                </a:solidFill>
                <a:latin typeface="Times New Roman" pitchFamily="18" charset="0"/>
              </a:rPr>
              <a:t>)</a:t>
            </a:r>
          </a:p>
          <a:p>
            <a:pPr marL="114300" indent="0" eaLnBrk="1" hangingPunct="1">
              <a:spcBef>
                <a:spcPts val="600"/>
              </a:spcBef>
              <a:spcAft>
                <a:spcPts val="600"/>
              </a:spcAft>
              <a:buFontTx/>
              <a:buNone/>
            </a:pPr>
            <a:r>
              <a:rPr lang="en-US" altLang="en-US" sz="1800" dirty="0" smtClean="0"/>
              <a:t>D = binary digit</a:t>
            </a:r>
          </a:p>
        </p:txBody>
      </p:sp>
      <p:sp>
        <p:nvSpPr>
          <p:cNvPr id="7" name="Rectangle 5"/>
          <p:cNvSpPr txBox="1">
            <a:spLocks noChangeArrowheads="1"/>
          </p:cNvSpPr>
          <p:nvPr/>
        </p:nvSpPr>
        <p:spPr bwMode="auto">
          <a:xfrm>
            <a:off x="2590800" y="4537840"/>
            <a:ext cx="4114800" cy="1786760"/>
          </a:xfrm>
          <a:prstGeom prst="rect">
            <a:avLst/>
          </a:prstGeom>
          <a:noFill/>
          <a:ln>
            <a:noFill/>
          </a:ln>
          <a:effectLs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a:lstStyle>
          <a:p>
            <a:pPr algn="l" eaLnBrk="1" hangingPunct="1"/>
            <a:r>
              <a:rPr lang="en-US" altLang="zh-TW" sz="2400" kern="0" dirty="0" smtClean="0">
                <a:latin typeface="+mn-lt"/>
              </a:rPr>
              <a:t>= 0</a:t>
            </a:r>
            <a:r>
              <a:rPr lang="zh-TW" altLang="en-US" sz="2400" kern="0" dirty="0" smtClean="0">
                <a:latin typeface="+mn-lt"/>
              </a:rPr>
              <a:t>✕</a:t>
            </a:r>
            <a:r>
              <a:rPr lang="en-US" altLang="zh-TW" sz="2400" kern="0" dirty="0" smtClean="0">
                <a:latin typeface="+mn-lt"/>
              </a:rPr>
              <a:t>2</a:t>
            </a:r>
            <a:r>
              <a:rPr lang="en-US" altLang="zh-TW" sz="2400" kern="0" baseline="30000" dirty="0" smtClean="0">
                <a:latin typeface="+mn-lt"/>
              </a:rPr>
              <a:t>7</a:t>
            </a:r>
            <a:r>
              <a:rPr lang="en-US" altLang="zh-TW" sz="2400" kern="0" dirty="0" smtClean="0">
                <a:latin typeface="+mn-lt"/>
              </a:rPr>
              <a:t>+0</a:t>
            </a:r>
            <a:r>
              <a:rPr lang="zh-TW" altLang="en-US" sz="2400" kern="0" dirty="0" smtClean="0">
                <a:latin typeface="+mn-lt"/>
              </a:rPr>
              <a:t>✕</a:t>
            </a:r>
            <a:r>
              <a:rPr lang="en-US" altLang="zh-TW" sz="2400" kern="0" dirty="0" smtClean="0">
                <a:latin typeface="+mn-lt"/>
              </a:rPr>
              <a:t>2</a:t>
            </a:r>
            <a:r>
              <a:rPr lang="en-US" altLang="zh-TW" sz="2400" kern="0" baseline="30000" dirty="0" smtClean="0">
                <a:latin typeface="+mn-lt"/>
              </a:rPr>
              <a:t>6</a:t>
            </a:r>
            <a:r>
              <a:rPr lang="en-US" altLang="zh-TW" sz="2400" kern="0" dirty="0" smtClean="0">
                <a:latin typeface="+mn-lt"/>
              </a:rPr>
              <a:t>+0</a:t>
            </a:r>
            <a:r>
              <a:rPr lang="zh-TW" altLang="en-US" sz="2400" kern="0" dirty="0" smtClean="0">
                <a:latin typeface="+mn-lt"/>
              </a:rPr>
              <a:t>✕</a:t>
            </a:r>
            <a:r>
              <a:rPr lang="en-US" altLang="zh-TW" sz="2400" kern="0" dirty="0" smtClean="0">
                <a:latin typeface="+mn-lt"/>
              </a:rPr>
              <a:t>2</a:t>
            </a:r>
            <a:r>
              <a:rPr lang="en-US" altLang="zh-TW" sz="2400" kern="0" baseline="30000" dirty="0" smtClean="0">
                <a:latin typeface="+mn-lt"/>
              </a:rPr>
              <a:t>5</a:t>
            </a:r>
            <a:r>
              <a:rPr lang="en-US" altLang="zh-TW" sz="2400" kern="0" dirty="0" smtClean="0">
                <a:latin typeface="+mn-lt"/>
              </a:rPr>
              <a:t>+1</a:t>
            </a:r>
            <a:r>
              <a:rPr lang="zh-TW" altLang="en-US" sz="2400" kern="0" dirty="0" smtClean="0">
                <a:latin typeface="+mn-lt"/>
              </a:rPr>
              <a:t>✕</a:t>
            </a:r>
            <a:r>
              <a:rPr lang="en-US" altLang="zh-TW" sz="2400" kern="0" dirty="0" smtClean="0">
                <a:latin typeface="+mn-lt"/>
              </a:rPr>
              <a:t>2</a:t>
            </a:r>
            <a:r>
              <a:rPr lang="en-US" altLang="zh-TW" sz="2400" kern="0" baseline="30000" dirty="0" smtClean="0">
                <a:latin typeface="+mn-lt"/>
              </a:rPr>
              <a:t>4</a:t>
            </a:r>
            <a:br>
              <a:rPr lang="en-US" altLang="zh-TW" sz="2400" kern="0" baseline="30000" dirty="0" smtClean="0">
                <a:latin typeface="+mn-lt"/>
              </a:rPr>
            </a:br>
            <a:r>
              <a:rPr lang="en-US" altLang="zh-TW" sz="2400" kern="0" dirty="0" smtClean="0">
                <a:latin typeface="+mn-lt"/>
              </a:rPr>
              <a:t>+ 0</a:t>
            </a:r>
            <a:r>
              <a:rPr lang="zh-TW" altLang="en-US" sz="2400" kern="0" dirty="0" smtClean="0">
                <a:latin typeface="+mn-lt"/>
              </a:rPr>
              <a:t>✕</a:t>
            </a:r>
            <a:r>
              <a:rPr lang="en-US" altLang="zh-TW" sz="2400" kern="0" dirty="0" smtClean="0">
                <a:latin typeface="+mn-lt"/>
              </a:rPr>
              <a:t>2</a:t>
            </a:r>
            <a:r>
              <a:rPr lang="en-US" altLang="zh-TW" sz="2400" kern="0" baseline="30000" dirty="0" smtClean="0">
                <a:latin typeface="+mn-lt"/>
              </a:rPr>
              <a:t>3</a:t>
            </a:r>
            <a:r>
              <a:rPr lang="en-US" altLang="zh-TW" sz="2400" kern="0" dirty="0" smtClean="0">
                <a:latin typeface="+mn-lt"/>
              </a:rPr>
              <a:t>+1</a:t>
            </a:r>
            <a:r>
              <a:rPr lang="zh-TW" altLang="en-US" sz="2400" kern="0" dirty="0" smtClean="0">
                <a:latin typeface="+mn-lt"/>
              </a:rPr>
              <a:t>✕</a:t>
            </a:r>
            <a:r>
              <a:rPr lang="en-US" altLang="zh-TW" sz="2400" kern="0" dirty="0" smtClean="0">
                <a:latin typeface="+mn-lt"/>
              </a:rPr>
              <a:t>2</a:t>
            </a:r>
            <a:r>
              <a:rPr lang="en-US" altLang="zh-TW" sz="2400" kern="0" baseline="30000" dirty="0" smtClean="0">
                <a:latin typeface="+mn-lt"/>
              </a:rPr>
              <a:t>2</a:t>
            </a:r>
            <a:r>
              <a:rPr lang="en-US" altLang="zh-TW" sz="2400" kern="0" dirty="0" smtClean="0">
                <a:latin typeface="+mn-lt"/>
              </a:rPr>
              <a:t>+1</a:t>
            </a:r>
            <a:r>
              <a:rPr lang="zh-TW" altLang="en-US" sz="2400" kern="0" dirty="0" smtClean="0">
                <a:latin typeface="+mn-lt"/>
              </a:rPr>
              <a:t>✕</a:t>
            </a:r>
            <a:r>
              <a:rPr lang="en-US" altLang="zh-TW" sz="2400" kern="0" dirty="0" smtClean="0">
                <a:latin typeface="+mn-lt"/>
              </a:rPr>
              <a:t>2</a:t>
            </a:r>
            <a:r>
              <a:rPr lang="en-US" altLang="zh-TW" sz="2400" kern="0" baseline="30000" dirty="0" smtClean="0">
                <a:latin typeface="+mn-lt"/>
              </a:rPr>
              <a:t>1</a:t>
            </a:r>
            <a:r>
              <a:rPr lang="en-US" altLang="zh-TW" sz="2400" kern="0" dirty="0" smtClean="0">
                <a:latin typeface="+mn-lt"/>
              </a:rPr>
              <a:t>+0</a:t>
            </a:r>
            <a:r>
              <a:rPr lang="zh-TW" altLang="en-US" sz="2400" kern="0" dirty="0" smtClean="0">
                <a:latin typeface="+mn-lt"/>
              </a:rPr>
              <a:t>✕</a:t>
            </a:r>
            <a:r>
              <a:rPr lang="en-US" altLang="zh-TW" sz="2400" kern="0" dirty="0" smtClean="0">
                <a:latin typeface="+mn-lt"/>
              </a:rPr>
              <a:t>2</a:t>
            </a:r>
            <a:r>
              <a:rPr lang="en-US" altLang="zh-TW" sz="2400" kern="0" baseline="30000" dirty="0" smtClean="0">
                <a:latin typeface="+mn-lt"/>
              </a:rPr>
              <a:t>0</a:t>
            </a:r>
            <a:br>
              <a:rPr lang="en-US" altLang="zh-TW" sz="2400" kern="0" baseline="30000" dirty="0" smtClean="0">
                <a:latin typeface="+mn-lt"/>
              </a:rPr>
            </a:br>
            <a:r>
              <a:rPr lang="en-US" altLang="zh-TW" sz="2400" kern="0" dirty="0" smtClean="0">
                <a:latin typeface="+mn-lt"/>
              </a:rPr>
              <a:t>= 0+0+0+16+0+4+2+0</a:t>
            </a:r>
            <a:br>
              <a:rPr lang="en-US" altLang="zh-TW" sz="2400" kern="0" dirty="0" smtClean="0">
                <a:latin typeface="+mn-lt"/>
              </a:rPr>
            </a:br>
            <a:r>
              <a:rPr lang="en-US" altLang="zh-TW" sz="2400" kern="0" dirty="0" smtClean="0">
                <a:latin typeface="+mn-lt"/>
              </a:rPr>
              <a:t>= 22 </a:t>
            </a:r>
          </a:p>
        </p:txBody>
      </p:sp>
      <p:graphicFrame>
        <p:nvGraphicFramePr>
          <p:cNvPr id="8" name="Object 4"/>
          <p:cNvGraphicFramePr>
            <a:graphicFrameLocks noChangeAspect="1"/>
          </p:cNvGraphicFramePr>
          <p:nvPr>
            <p:extLst>
              <p:ext uri="{D42A27DB-BD31-4B8C-83A1-F6EECF244321}">
                <p14:modId xmlns:p14="http://schemas.microsoft.com/office/powerpoint/2010/main" val="1978058041"/>
              </p:ext>
            </p:extLst>
          </p:nvPr>
        </p:nvGraphicFramePr>
        <p:xfrm>
          <a:off x="2590800" y="3090040"/>
          <a:ext cx="4038600" cy="1016000"/>
        </p:xfrm>
        <a:graphic>
          <a:graphicData uri="http://schemas.openxmlformats.org/presentationml/2006/ole">
            <mc:AlternateContent xmlns:mc="http://schemas.openxmlformats.org/markup-compatibility/2006">
              <mc:Choice xmlns:v="urn:schemas-microsoft-com:vml" Requires="v">
                <p:oleObj spid="_x0000_s11307" name="VISIO" r:id="rId3" imgW="1792224" imgH="449580" progId="Visio.Drawing.6">
                  <p:embed/>
                </p:oleObj>
              </mc:Choice>
              <mc:Fallback>
                <p:oleObj name="VISIO" r:id="rId3" imgW="1792224" imgH="44958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2777" t="-11035" r="-2777"/>
                      <a:stretch>
                        <a:fillRect/>
                      </a:stretch>
                    </p:blipFill>
                    <p:spPr bwMode="auto">
                      <a:xfrm>
                        <a:off x="2590800" y="3090040"/>
                        <a:ext cx="4038600" cy="1016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Box 8"/>
          <p:cNvSpPr txBox="1"/>
          <p:nvPr/>
        </p:nvSpPr>
        <p:spPr>
          <a:xfrm>
            <a:off x="2814404" y="4080640"/>
            <a:ext cx="3891196" cy="584775"/>
          </a:xfrm>
          <a:prstGeom prst="rect">
            <a:avLst/>
          </a:prstGeom>
          <a:noFill/>
        </p:spPr>
        <p:txBody>
          <a:bodyPr wrap="square" rtlCol="0">
            <a:spAutoFit/>
          </a:bodyPr>
          <a:lstStyle/>
          <a:p>
            <a:r>
              <a:rPr lang="en-US" altLang="zh-TW" sz="3200" dirty="0" smtClean="0"/>
              <a:t>0  0  0  1  0  1  1  0 </a:t>
            </a:r>
            <a:r>
              <a:rPr lang="en-US" altLang="zh-TW" sz="3200" baseline="-25000" dirty="0" smtClean="0"/>
              <a:t>b</a:t>
            </a:r>
            <a:endParaRPr lang="zh-TW" altLang="en-US" sz="3200" baseline="-25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3277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DB443A3C-9FEA-43B2-A854-001BF6E86A03}" type="slidenum">
              <a:rPr lang="en-US" altLang="en-US" sz="1600">
                <a:latin typeface="Times New Roman" pitchFamily="18" charset="0"/>
              </a:rPr>
              <a:pPr eaLnBrk="1" hangingPunct="1"/>
              <a:t>22</a:t>
            </a:fld>
            <a:endParaRPr lang="en-US" altLang="en-US" sz="1600">
              <a:latin typeface="Times New Roman" pitchFamily="18" charset="0"/>
            </a:endParaRPr>
          </a:p>
        </p:txBody>
      </p:sp>
      <p:sp>
        <p:nvSpPr>
          <p:cNvPr id="53250" name="Rectangle 2"/>
          <p:cNvSpPr>
            <a:spLocks noGrp="1" noChangeArrowheads="1"/>
          </p:cNvSpPr>
          <p:nvPr>
            <p:ph type="title"/>
          </p:nvPr>
        </p:nvSpPr>
        <p:spPr/>
        <p:txBody>
          <a:bodyPr/>
          <a:lstStyle/>
          <a:p>
            <a:pPr eaLnBrk="1" hangingPunct="1">
              <a:defRPr/>
            </a:pPr>
            <a:r>
              <a:rPr lang="en-US" altLang="en-US" smtClean="0"/>
              <a:t>Translating Unsigned Decimal to Binary</a:t>
            </a:r>
          </a:p>
        </p:txBody>
      </p:sp>
      <p:sp>
        <p:nvSpPr>
          <p:cNvPr id="32773" name="Rectangle 3"/>
          <p:cNvSpPr>
            <a:spLocks noGrp="1" noChangeArrowheads="1"/>
          </p:cNvSpPr>
          <p:nvPr>
            <p:ph type="body" idx="1"/>
          </p:nvPr>
        </p:nvSpPr>
        <p:spPr>
          <a:xfrm>
            <a:off x="685800" y="1143000"/>
            <a:ext cx="7772400" cy="990600"/>
          </a:xfrm>
        </p:spPr>
        <p:txBody>
          <a:bodyPr/>
          <a:lstStyle/>
          <a:p>
            <a:pPr eaLnBrk="1" hangingPunct="1"/>
            <a:r>
              <a:rPr lang="en-US" altLang="en-US" smtClean="0"/>
              <a:t>Repeatedly divide the decimal integer by 2. Each remainder is a binary digit in the translated value:</a:t>
            </a:r>
          </a:p>
        </p:txBody>
      </p:sp>
      <p:pic>
        <p:nvPicPr>
          <p:cNvPr id="3277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567113"/>
            <a:ext cx="52578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133600"/>
            <a:ext cx="525780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6" name="Text Box 9"/>
          <p:cNvSpPr txBox="1">
            <a:spLocks noChangeArrowheads="1"/>
          </p:cNvSpPr>
          <p:nvPr/>
        </p:nvSpPr>
        <p:spPr bwMode="auto">
          <a:xfrm>
            <a:off x="5918200" y="2553493"/>
            <a:ext cx="2209800" cy="3023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dirty="0"/>
              <a:t>37 = </a:t>
            </a:r>
            <a:r>
              <a:rPr lang="en-US" altLang="en-US" dirty="0" smtClean="0"/>
              <a:t>2*18+ </a:t>
            </a:r>
            <a:r>
              <a:rPr lang="en-US" altLang="en-US" dirty="0" smtClean="0">
                <a:solidFill>
                  <a:srgbClr val="FFFF00"/>
                </a:solidFill>
              </a:rPr>
              <a:t>1</a:t>
            </a:r>
          </a:p>
          <a:p>
            <a:pPr eaLnBrk="1" hangingPunct="1">
              <a:spcBef>
                <a:spcPct val="50000"/>
              </a:spcBef>
            </a:pPr>
            <a:r>
              <a:rPr lang="en-US" altLang="en-US" dirty="0" smtClean="0"/>
              <a:t>18 = 2*9  + </a:t>
            </a:r>
            <a:r>
              <a:rPr lang="en-US" altLang="en-US" dirty="0" smtClean="0">
                <a:solidFill>
                  <a:srgbClr val="FFFF00"/>
                </a:solidFill>
              </a:rPr>
              <a:t>0</a:t>
            </a:r>
          </a:p>
          <a:p>
            <a:pPr eaLnBrk="1" hangingPunct="1">
              <a:spcBef>
                <a:spcPct val="50000"/>
              </a:spcBef>
            </a:pPr>
            <a:r>
              <a:rPr lang="en-US" altLang="en-US" dirty="0" smtClean="0"/>
              <a:t>9   = 2*4  + </a:t>
            </a:r>
            <a:r>
              <a:rPr lang="en-US" altLang="en-US" dirty="0" smtClean="0">
                <a:solidFill>
                  <a:srgbClr val="FFFF00"/>
                </a:solidFill>
              </a:rPr>
              <a:t>1</a:t>
            </a:r>
          </a:p>
          <a:p>
            <a:pPr eaLnBrk="1" hangingPunct="1">
              <a:spcBef>
                <a:spcPct val="50000"/>
              </a:spcBef>
            </a:pPr>
            <a:r>
              <a:rPr lang="en-US" altLang="en-US" dirty="0" smtClean="0"/>
              <a:t>4   = 2*2  + </a:t>
            </a:r>
            <a:r>
              <a:rPr lang="en-US" altLang="en-US" dirty="0" smtClean="0">
                <a:solidFill>
                  <a:srgbClr val="FFFF00"/>
                </a:solidFill>
              </a:rPr>
              <a:t>0</a:t>
            </a:r>
          </a:p>
          <a:p>
            <a:pPr eaLnBrk="1" hangingPunct="1">
              <a:spcBef>
                <a:spcPct val="50000"/>
              </a:spcBef>
            </a:pPr>
            <a:r>
              <a:rPr lang="en-US" altLang="en-US" dirty="0" smtClean="0"/>
              <a:t>2   = 2*1  + </a:t>
            </a:r>
            <a:r>
              <a:rPr lang="en-US" altLang="en-US" dirty="0" smtClean="0">
                <a:solidFill>
                  <a:srgbClr val="FFFF00"/>
                </a:solidFill>
              </a:rPr>
              <a:t>0</a:t>
            </a:r>
          </a:p>
          <a:p>
            <a:pPr eaLnBrk="1" hangingPunct="1">
              <a:spcBef>
                <a:spcPct val="50000"/>
              </a:spcBef>
            </a:pPr>
            <a:r>
              <a:rPr lang="en-US" altLang="en-US" dirty="0" smtClean="0"/>
              <a:t>1   = 2*0  + </a:t>
            </a:r>
            <a:r>
              <a:rPr lang="en-US" altLang="en-US" dirty="0" smtClean="0">
                <a:solidFill>
                  <a:srgbClr val="FFFF00"/>
                </a:solidFill>
              </a:rPr>
              <a:t>1</a:t>
            </a:r>
            <a:endParaRPr lang="en-US" altLang="en-US" dirty="0">
              <a:solidFill>
                <a:srgbClr val="FFFF00"/>
              </a:solidFill>
            </a:endParaRPr>
          </a:p>
        </p:txBody>
      </p:sp>
      <p:sp>
        <p:nvSpPr>
          <p:cNvPr id="9" name="Text Box 9"/>
          <p:cNvSpPr txBox="1">
            <a:spLocks noChangeArrowheads="1"/>
          </p:cNvSpPr>
          <p:nvPr/>
        </p:nvSpPr>
        <p:spPr bwMode="auto">
          <a:xfrm>
            <a:off x="2895600" y="5562600"/>
            <a:ext cx="22098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pPr>
            <a:r>
              <a:rPr lang="en-US" altLang="en-US" dirty="0"/>
              <a:t>37 = </a:t>
            </a:r>
            <a:r>
              <a:rPr lang="en-US" altLang="en-US" dirty="0" smtClean="0"/>
              <a:t>101001</a:t>
            </a:r>
            <a:endParaRPr lang="en-US"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3076"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B7E16B0D-E9B0-4A2F-82FC-096DA3D2B096}" type="slidenum">
              <a:rPr lang="en-US" altLang="en-US" sz="1600">
                <a:latin typeface="Times New Roman" pitchFamily="18" charset="0"/>
              </a:rPr>
              <a:pPr eaLnBrk="1" hangingPunct="1"/>
              <a:t>23</a:t>
            </a:fld>
            <a:endParaRPr lang="en-US" altLang="en-US" sz="1600">
              <a:latin typeface="Times New Roman" pitchFamily="18" charset="0"/>
            </a:endParaRPr>
          </a:p>
        </p:txBody>
      </p:sp>
      <p:sp>
        <p:nvSpPr>
          <p:cNvPr id="54274" name="Rectangle 2"/>
          <p:cNvSpPr>
            <a:spLocks noGrp="1" noChangeArrowheads="1"/>
          </p:cNvSpPr>
          <p:nvPr>
            <p:ph type="title"/>
          </p:nvPr>
        </p:nvSpPr>
        <p:spPr/>
        <p:txBody>
          <a:bodyPr/>
          <a:lstStyle/>
          <a:p>
            <a:pPr eaLnBrk="1" hangingPunct="1">
              <a:defRPr/>
            </a:pPr>
            <a:r>
              <a:rPr lang="en-US" altLang="en-US" smtClean="0"/>
              <a:t>Binary Addition</a:t>
            </a:r>
          </a:p>
        </p:txBody>
      </p:sp>
      <p:sp>
        <p:nvSpPr>
          <p:cNvPr id="3078" name="Rectangle 3"/>
          <p:cNvSpPr>
            <a:spLocks noGrp="1" noChangeArrowheads="1"/>
          </p:cNvSpPr>
          <p:nvPr>
            <p:ph type="body" idx="1"/>
          </p:nvPr>
        </p:nvSpPr>
        <p:spPr>
          <a:xfrm>
            <a:off x="685800" y="1143000"/>
            <a:ext cx="7772400" cy="838200"/>
          </a:xfrm>
        </p:spPr>
        <p:txBody>
          <a:bodyPr/>
          <a:lstStyle/>
          <a:p>
            <a:pPr eaLnBrk="1" hangingPunct="1"/>
            <a:r>
              <a:rPr lang="en-US" altLang="en-US" smtClean="0"/>
              <a:t>Starting with the LSB, add each pair of digits, include the carry if present.</a:t>
            </a:r>
          </a:p>
        </p:txBody>
      </p:sp>
      <p:graphicFrame>
        <p:nvGraphicFramePr>
          <p:cNvPr id="3074" name="Object 4"/>
          <p:cNvGraphicFramePr>
            <a:graphicFrameLocks noChangeAspect="1"/>
          </p:cNvGraphicFramePr>
          <p:nvPr/>
        </p:nvGraphicFramePr>
        <p:xfrm>
          <a:off x="2286000" y="2209800"/>
          <a:ext cx="4648200" cy="2398713"/>
        </p:xfrm>
        <a:graphic>
          <a:graphicData uri="http://schemas.openxmlformats.org/presentationml/2006/ole">
            <mc:AlternateContent xmlns:mc="http://schemas.openxmlformats.org/markup-compatibility/2006">
              <mc:Choice xmlns:v="urn:schemas-microsoft-com:vml" Requires="v">
                <p:oleObj spid="_x0000_s3124" name="VISIO" r:id="rId3" imgW="3336036" imgH="1588008" progId="Visio.Drawing.6">
                  <p:embed/>
                </p:oleObj>
              </mc:Choice>
              <mc:Fallback>
                <p:oleObj name="VISIO" r:id="rId3" imgW="3336036" imgH="1588008"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6061" r="1515"/>
                      <a:stretch>
                        <a:fillRect/>
                      </a:stretch>
                    </p:blipFill>
                    <p:spPr bwMode="auto">
                      <a:xfrm>
                        <a:off x="2286000" y="2209800"/>
                        <a:ext cx="4648200" cy="23987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33795"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8DD12C48-80FA-41C2-AD97-C1A852DAADD3}" type="slidenum">
              <a:rPr lang="en-US" altLang="en-US" sz="1600">
                <a:latin typeface="Times New Roman" pitchFamily="18" charset="0"/>
              </a:rPr>
              <a:pPr eaLnBrk="1" hangingPunct="1"/>
              <a:t>24</a:t>
            </a:fld>
            <a:endParaRPr lang="en-US" altLang="en-US" sz="1600">
              <a:latin typeface="Times New Roman" pitchFamily="18" charset="0"/>
            </a:endParaRPr>
          </a:p>
        </p:txBody>
      </p:sp>
      <p:sp>
        <p:nvSpPr>
          <p:cNvPr id="79874" name="Rectangle 1026"/>
          <p:cNvSpPr>
            <a:spLocks noGrp="1" noChangeArrowheads="1"/>
          </p:cNvSpPr>
          <p:nvPr>
            <p:ph type="title"/>
          </p:nvPr>
        </p:nvSpPr>
        <p:spPr/>
        <p:txBody>
          <a:bodyPr/>
          <a:lstStyle/>
          <a:p>
            <a:pPr eaLnBrk="1" hangingPunct="1">
              <a:defRPr/>
            </a:pPr>
            <a:r>
              <a:rPr lang="en-US" altLang="en-US" smtClean="0"/>
              <a:t>Hexadecimal Integers</a:t>
            </a:r>
          </a:p>
        </p:txBody>
      </p:sp>
      <p:pic>
        <p:nvPicPr>
          <p:cNvPr id="33797" name="Picture 10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28800"/>
            <a:ext cx="6858000" cy="384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Text Box 1031"/>
          <p:cNvSpPr txBox="1">
            <a:spLocks noChangeArrowheads="1"/>
          </p:cNvSpPr>
          <p:nvPr/>
        </p:nvSpPr>
        <p:spPr bwMode="auto">
          <a:xfrm>
            <a:off x="1143000" y="1066800"/>
            <a:ext cx="67818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a:t>Binary values are represented in hexadecimal.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3481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5DAB0580-1356-412F-BFC3-759659908039}" type="slidenum">
              <a:rPr lang="en-US" altLang="en-US" sz="1600">
                <a:latin typeface="Times New Roman" pitchFamily="18" charset="0"/>
              </a:rPr>
              <a:pPr eaLnBrk="1" hangingPunct="1"/>
              <a:t>25</a:t>
            </a:fld>
            <a:endParaRPr lang="en-US" altLang="en-US" sz="1600">
              <a:latin typeface="Times New Roman" pitchFamily="18" charset="0"/>
            </a:endParaRPr>
          </a:p>
        </p:txBody>
      </p:sp>
      <p:sp>
        <p:nvSpPr>
          <p:cNvPr id="56322" name="Rectangle 2"/>
          <p:cNvSpPr>
            <a:spLocks noGrp="1" noChangeArrowheads="1"/>
          </p:cNvSpPr>
          <p:nvPr>
            <p:ph type="title"/>
          </p:nvPr>
        </p:nvSpPr>
        <p:spPr/>
        <p:txBody>
          <a:bodyPr/>
          <a:lstStyle/>
          <a:p>
            <a:pPr eaLnBrk="1" hangingPunct="1">
              <a:defRPr/>
            </a:pPr>
            <a:r>
              <a:rPr lang="en-US" altLang="en-US" smtClean="0"/>
              <a:t>Translating Binary to Hexadecimal</a:t>
            </a:r>
          </a:p>
        </p:txBody>
      </p:sp>
      <p:sp>
        <p:nvSpPr>
          <p:cNvPr id="34821" name="Text Box 38"/>
          <p:cNvSpPr txBox="1">
            <a:spLocks noChangeArrowheads="1"/>
          </p:cNvSpPr>
          <p:nvPr/>
        </p:nvSpPr>
        <p:spPr bwMode="auto">
          <a:xfrm>
            <a:off x="838200" y="1219200"/>
            <a:ext cx="7696200" cy="139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buFontTx/>
              <a:buChar char="•"/>
            </a:pPr>
            <a:r>
              <a:rPr lang="en-US" altLang="en-US"/>
              <a:t>Each hexadecimal digit corresponds to 4 binary bits.</a:t>
            </a:r>
          </a:p>
          <a:p>
            <a:pPr eaLnBrk="1" hangingPunct="1">
              <a:spcBef>
                <a:spcPct val="50000"/>
              </a:spcBef>
              <a:buFontTx/>
              <a:buChar char="•"/>
            </a:pPr>
            <a:r>
              <a:rPr lang="en-US" altLang="en-US"/>
              <a:t>Example: Translate the binary integer 000101101010011110010100 to  hexadecimal:</a:t>
            </a:r>
          </a:p>
        </p:txBody>
      </p:sp>
      <p:pic>
        <p:nvPicPr>
          <p:cNvPr id="34822" name="Picture 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895600"/>
            <a:ext cx="55626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3584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A2352D7E-F3AF-4E5D-8D40-222CF157BDCD}" type="slidenum">
              <a:rPr lang="en-US" altLang="en-US" sz="1600">
                <a:latin typeface="Times New Roman" pitchFamily="18" charset="0"/>
              </a:rPr>
              <a:pPr eaLnBrk="1" hangingPunct="1"/>
              <a:t>26</a:t>
            </a:fld>
            <a:endParaRPr lang="en-US" altLang="en-US" sz="1600">
              <a:latin typeface="Times New Roman" pitchFamily="18" charset="0"/>
            </a:endParaRPr>
          </a:p>
        </p:txBody>
      </p:sp>
      <p:sp>
        <p:nvSpPr>
          <p:cNvPr id="57346" name="Rectangle 2"/>
          <p:cNvSpPr>
            <a:spLocks noGrp="1" noChangeArrowheads="1"/>
          </p:cNvSpPr>
          <p:nvPr>
            <p:ph type="title"/>
          </p:nvPr>
        </p:nvSpPr>
        <p:spPr>
          <a:xfrm>
            <a:off x="685800" y="228600"/>
            <a:ext cx="7772400" cy="914400"/>
          </a:xfrm>
        </p:spPr>
        <p:txBody>
          <a:bodyPr/>
          <a:lstStyle/>
          <a:p>
            <a:pPr eaLnBrk="1" hangingPunct="1">
              <a:defRPr/>
            </a:pPr>
            <a:r>
              <a:rPr lang="en-US" altLang="en-US" sz="2800" smtClean="0"/>
              <a:t>Converting Hexadecimal to Decimal</a:t>
            </a:r>
          </a:p>
        </p:txBody>
      </p:sp>
      <p:sp>
        <p:nvSpPr>
          <p:cNvPr id="35845" name="Rectangle 3"/>
          <p:cNvSpPr>
            <a:spLocks noGrp="1" noChangeArrowheads="1"/>
          </p:cNvSpPr>
          <p:nvPr>
            <p:ph type="body" idx="1"/>
          </p:nvPr>
        </p:nvSpPr>
        <p:spPr>
          <a:xfrm>
            <a:off x="685800" y="1371600"/>
            <a:ext cx="7772400" cy="3886200"/>
          </a:xfrm>
        </p:spPr>
        <p:txBody>
          <a:bodyPr/>
          <a:lstStyle/>
          <a:p>
            <a:pPr eaLnBrk="1" hangingPunct="1"/>
            <a:r>
              <a:rPr lang="en-US" altLang="en-US" smtClean="0"/>
              <a:t>Multiply each digit by its corresponding power of 16:</a:t>
            </a:r>
          </a:p>
          <a:p>
            <a:pPr lvl="1" eaLnBrk="1" hangingPunct="1">
              <a:spcBef>
                <a:spcPts val="600"/>
              </a:spcBef>
              <a:spcAft>
                <a:spcPts val="600"/>
              </a:spcAft>
              <a:buFontTx/>
              <a:buNone/>
            </a:pPr>
            <a:r>
              <a:rPr lang="en-US" altLang="en-US" sz="2000" smtClean="0">
                <a:latin typeface="Times" pitchFamily="18" charset="0"/>
              </a:rPr>
              <a:t>	dec = (D</a:t>
            </a:r>
            <a:r>
              <a:rPr lang="en-US" altLang="en-US" sz="2000" baseline="-25000" smtClean="0">
                <a:latin typeface="Times" pitchFamily="18" charset="0"/>
              </a:rPr>
              <a:t>3</a:t>
            </a:r>
            <a:r>
              <a:rPr lang="en-US" altLang="en-US" sz="2000" smtClean="0">
                <a:latin typeface="Times" pitchFamily="18" charset="0"/>
              </a:rPr>
              <a:t> </a:t>
            </a:r>
            <a:r>
              <a:rPr lang="en-US" altLang="en-US" sz="2000" smtClean="0">
                <a:latin typeface="Symbol" pitchFamily="18" charset="2"/>
                <a:sym typeface="Symbol" pitchFamily="18" charset="2"/>
              </a:rPr>
              <a:t></a:t>
            </a:r>
            <a:r>
              <a:rPr lang="en-US" altLang="en-US" sz="2000" smtClean="0">
                <a:latin typeface="Times" pitchFamily="18" charset="0"/>
              </a:rPr>
              <a:t> 16</a:t>
            </a:r>
            <a:r>
              <a:rPr lang="en-US" altLang="en-US" sz="2000" baseline="30000" smtClean="0">
                <a:latin typeface="Times" pitchFamily="18" charset="0"/>
              </a:rPr>
              <a:t>3</a:t>
            </a:r>
            <a:r>
              <a:rPr lang="en-US" altLang="en-US" sz="2000" smtClean="0">
                <a:latin typeface="Times" pitchFamily="18" charset="0"/>
              </a:rPr>
              <a:t>) + (D</a:t>
            </a:r>
            <a:r>
              <a:rPr lang="en-US" altLang="en-US" sz="2000" baseline="-25000" smtClean="0">
                <a:latin typeface="Times" pitchFamily="18" charset="0"/>
              </a:rPr>
              <a:t>2</a:t>
            </a:r>
            <a:r>
              <a:rPr lang="en-US" altLang="en-US" sz="2000" smtClean="0">
                <a:latin typeface="Times" pitchFamily="18" charset="0"/>
              </a:rPr>
              <a:t> </a:t>
            </a:r>
            <a:r>
              <a:rPr lang="en-US" altLang="en-US" sz="2000" smtClean="0">
                <a:latin typeface="Symbol" pitchFamily="18" charset="2"/>
                <a:sym typeface="Symbol" pitchFamily="18" charset="2"/>
              </a:rPr>
              <a:t></a:t>
            </a:r>
            <a:r>
              <a:rPr lang="en-US" altLang="en-US" sz="2000" smtClean="0">
                <a:latin typeface="Times" pitchFamily="18" charset="0"/>
              </a:rPr>
              <a:t> 16</a:t>
            </a:r>
            <a:r>
              <a:rPr lang="en-US" altLang="en-US" sz="2000" baseline="30000" smtClean="0">
                <a:latin typeface="Times" pitchFamily="18" charset="0"/>
              </a:rPr>
              <a:t>2</a:t>
            </a:r>
            <a:r>
              <a:rPr lang="en-US" altLang="en-US" sz="2000" smtClean="0">
                <a:latin typeface="Times" pitchFamily="18" charset="0"/>
              </a:rPr>
              <a:t>) + (D</a:t>
            </a:r>
            <a:r>
              <a:rPr lang="en-US" altLang="en-US" sz="2000" baseline="-25000" smtClean="0">
                <a:latin typeface="Times" pitchFamily="18" charset="0"/>
              </a:rPr>
              <a:t>1</a:t>
            </a:r>
            <a:r>
              <a:rPr lang="en-US" altLang="en-US" sz="2000" smtClean="0">
                <a:latin typeface="Times" pitchFamily="18" charset="0"/>
              </a:rPr>
              <a:t> </a:t>
            </a:r>
            <a:r>
              <a:rPr lang="en-US" altLang="en-US" sz="2000" smtClean="0">
                <a:latin typeface="Symbol" pitchFamily="18" charset="2"/>
                <a:sym typeface="Symbol" pitchFamily="18" charset="2"/>
              </a:rPr>
              <a:t></a:t>
            </a:r>
            <a:r>
              <a:rPr lang="en-US" altLang="en-US" sz="2000" smtClean="0">
                <a:latin typeface="Times" pitchFamily="18" charset="0"/>
              </a:rPr>
              <a:t> 16</a:t>
            </a:r>
            <a:r>
              <a:rPr lang="en-US" altLang="en-US" sz="2000" baseline="30000" smtClean="0">
                <a:latin typeface="Times" pitchFamily="18" charset="0"/>
              </a:rPr>
              <a:t>1</a:t>
            </a:r>
            <a:r>
              <a:rPr lang="en-US" altLang="en-US" sz="2000" smtClean="0">
                <a:latin typeface="Times" pitchFamily="18" charset="0"/>
              </a:rPr>
              <a:t>) + (D</a:t>
            </a:r>
            <a:r>
              <a:rPr lang="en-US" altLang="en-US" sz="2000" baseline="-25000" smtClean="0">
                <a:latin typeface="Times" pitchFamily="18" charset="0"/>
              </a:rPr>
              <a:t>0</a:t>
            </a:r>
            <a:r>
              <a:rPr lang="en-US" altLang="en-US" sz="2000" smtClean="0">
                <a:latin typeface="Times" pitchFamily="18" charset="0"/>
              </a:rPr>
              <a:t> </a:t>
            </a:r>
            <a:r>
              <a:rPr lang="en-US" altLang="en-US" sz="2000" smtClean="0">
                <a:latin typeface="Symbol" pitchFamily="18" charset="2"/>
                <a:sym typeface="Symbol" pitchFamily="18" charset="2"/>
              </a:rPr>
              <a:t></a:t>
            </a:r>
            <a:r>
              <a:rPr lang="en-US" altLang="en-US" sz="2000" smtClean="0">
                <a:latin typeface="Times" pitchFamily="18" charset="0"/>
              </a:rPr>
              <a:t> 16</a:t>
            </a:r>
            <a:r>
              <a:rPr lang="en-US" altLang="en-US" sz="2000" baseline="30000" smtClean="0">
                <a:latin typeface="Times" pitchFamily="18" charset="0"/>
              </a:rPr>
              <a:t>0</a:t>
            </a:r>
            <a:r>
              <a:rPr lang="en-US" altLang="en-US" sz="2000" smtClean="0">
                <a:latin typeface="Times" pitchFamily="18" charset="0"/>
              </a:rPr>
              <a:t>)</a:t>
            </a:r>
          </a:p>
          <a:p>
            <a:pPr eaLnBrk="1" hangingPunct="1">
              <a:spcBef>
                <a:spcPts val="600"/>
              </a:spcBef>
              <a:spcAft>
                <a:spcPts val="600"/>
              </a:spcAft>
              <a:buFontTx/>
              <a:buNone/>
            </a:pPr>
            <a:endParaRPr lang="en-US" altLang="en-US" sz="2000" smtClean="0">
              <a:latin typeface="Times" pitchFamily="18" charset="0"/>
            </a:endParaRPr>
          </a:p>
          <a:p>
            <a:pPr eaLnBrk="1" hangingPunct="1">
              <a:spcBef>
                <a:spcPts val="600"/>
              </a:spcBef>
              <a:spcAft>
                <a:spcPts val="600"/>
              </a:spcAft>
            </a:pPr>
            <a:r>
              <a:rPr lang="en-US" altLang="en-US" sz="2000" smtClean="0">
                <a:latin typeface="Times" pitchFamily="18" charset="0"/>
              </a:rPr>
              <a:t>Hex 1234 equals (1 </a:t>
            </a:r>
            <a:r>
              <a:rPr lang="en-US" altLang="en-US" sz="2000" smtClean="0">
                <a:latin typeface="Symbol" pitchFamily="18" charset="2"/>
                <a:sym typeface="Symbol" pitchFamily="18" charset="2"/>
              </a:rPr>
              <a:t></a:t>
            </a:r>
            <a:r>
              <a:rPr lang="en-US" altLang="en-US" sz="2000" smtClean="0">
                <a:latin typeface="Times" pitchFamily="18" charset="0"/>
              </a:rPr>
              <a:t> 16</a:t>
            </a:r>
            <a:r>
              <a:rPr lang="en-US" altLang="en-US" sz="2000" baseline="30000" smtClean="0">
                <a:latin typeface="Times" pitchFamily="18" charset="0"/>
              </a:rPr>
              <a:t>3</a:t>
            </a:r>
            <a:r>
              <a:rPr lang="en-US" altLang="en-US" sz="2000" smtClean="0">
                <a:latin typeface="Times" pitchFamily="18" charset="0"/>
              </a:rPr>
              <a:t>) + (2 </a:t>
            </a:r>
            <a:r>
              <a:rPr lang="en-US" altLang="en-US" sz="2000" smtClean="0">
                <a:latin typeface="Symbol" pitchFamily="18" charset="2"/>
                <a:sym typeface="Symbol" pitchFamily="18" charset="2"/>
              </a:rPr>
              <a:t></a:t>
            </a:r>
            <a:r>
              <a:rPr lang="en-US" altLang="en-US" sz="2000" smtClean="0">
                <a:latin typeface="Times" pitchFamily="18" charset="0"/>
              </a:rPr>
              <a:t> 16</a:t>
            </a:r>
            <a:r>
              <a:rPr lang="en-US" altLang="en-US" sz="2000" baseline="30000" smtClean="0">
                <a:latin typeface="Times" pitchFamily="18" charset="0"/>
              </a:rPr>
              <a:t>2</a:t>
            </a:r>
            <a:r>
              <a:rPr lang="en-US" altLang="en-US" sz="2000" smtClean="0">
                <a:latin typeface="Times" pitchFamily="18" charset="0"/>
              </a:rPr>
              <a:t>) + (3 </a:t>
            </a:r>
            <a:r>
              <a:rPr lang="en-US" altLang="en-US" sz="2000" smtClean="0">
                <a:latin typeface="Symbol" pitchFamily="18" charset="2"/>
                <a:sym typeface="Symbol" pitchFamily="18" charset="2"/>
              </a:rPr>
              <a:t></a:t>
            </a:r>
            <a:r>
              <a:rPr lang="en-US" altLang="en-US" sz="2000" smtClean="0">
                <a:latin typeface="Times" pitchFamily="18" charset="0"/>
              </a:rPr>
              <a:t> 16</a:t>
            </a:r>
            <a:r>
              <a:rPr lang="en-US" altLang="en-US" sz="2000" baseline="30000" smtClean="0">
                <a:latin typeface="Times" pitchFamily="18" charset="0"/>
              </a:rPr>
              <a:t>1</a:t>
            </a:r>
            <a:r>
              <a:rPr lang="en-US" altLang="en-US" sz="2000" smtClean="0">
                <a:latin typeface="Times" pitchFamily="18" charset="0"/>
              </a:rPr>
              <a:t>) + (4 </a:t>
            </a:r>
            <a:r>
              <a:rPr lang="en-US" altLang="en-US" sz="2000" smtClean="0">
                <a:latin typeface="Symbol" pitchFamily="18" charset="2"/>
                <a:sym typeface="Symbol" pitchFamily="18" charset="2"/>
              </a:rPr>
              <a:t></a:t>
            </a:r>
            <a:r>
              <a:rPr lang="en-US" altLang="en-US" sz="2000" smtClean="0">
                <a:latin typeface="Times" pitchFamily="18" charset="0"/>
              </a:rPr>
              <a:t> 16</a:t>
            </a:r>
            <a:r>
              <a:rPr lang="en-US" altLang="en-US" sz="2000" baseline="30000" smtClean="0">
                <a:latin typeface="Times" pitchFamily="18" charset="0"/>
              </a:rPr>
              <a:t>0</a:t>
            </a:r>
            <a:r>
              <a:rPr lang="en-US" altLang="en-US" sz="2000" smtClean="0">
                <a:latin typeface="Times" pitchFamily="18" charset="0"/>
              </a:rPr>
              <a:t>), or decimal 4,660. </a:t>
            </a:r>
          </a:p>
          <a:p>
            <a:pPr eaLnBrk="1" hangingPunct="1">
              <a:spcBef>
                <a:spcPts val="600"/>
              </a:spcBef>
              <a:spcAft>
                <a:spcPts val="600"/>
              </a:spcAft>
            </a:pPr>
            <a:endParaRPr lang="en-US" altLang="en-US" sz="2000" smtClean="0">
              <a:latin typeface="Times" pitchFamily="18" charset="0"/>
            </a:endParaRPr>
          </a:p>
          <a:p>
            <a:pPr eaLnBrk="1" hangingPunct="1">
              <a:spcBef>
                <a:spcPts val="600"/>
              </a:spcBef>
              <a:spcAft>
                <a:spcPts val="600"/>
              </a:spcAft>
            </a:pPr>
            <a:r>
              <a:rPr lang="en-US" altLang="en-US" sz="2000" smtClean="0">
                <a:latin typeface="Times" pitchFamily="18" charset="0"/>
              </a:rPr>
              <a:t>Hex 3BA4 equals (3 </a:t>
            </a:r>
            <a:r>
              <a:rPr lang="en-US" altLang="en-US" sz="2000" smtClean="0">
                <a:latin typeface="Symbol" pitchFamily="18" charset="2"/>
                <a:sym typeface="Symbol" pitchFamily="18" charset="2"/>
              </a:rPr>
              <a:t></a:t>
            </a:r>
            <a:r>
              <a:rPr lang="en-US" altLang="en-US" sz="2000" smtClean="0">
                <a:latin typeface="Times" pitchFamily="18" charset="0"/>
              </a:rPr>
              <a:t> 16</a:t>
            </a:r>
            <a:r>
              <a:rPr lang="en-US" altLang="en-US" sz="2000" baseline="30000" smtClean="0">
                <a:latin typeface="Times" pitchFamily="18" charset="0"/>
              </a:rPr>
              <a:t>3</a:t>
            </a:r>
            <a:r>
              <a:rPr lang="en-US" altLang="en-US" sz="2000" smtClean="0">
                <a:latin typeface="Times" pitchFamily="18" charset="0"/>
              </a:rPr>
              <a:t>) + (11 * 16</a:t>
            </a:r>
            <a:r>
              <a:rPr lang="en-US" altLang="en-US" sz="2000" baseline="30000" smtClean="0">
                <a:latin typeface="Times" pitchFamily="18" charset="0"/>
              </a:rPr>
              <a:t>2</a:t>
            </a:r>
            <a:r>
              <a:rPr lang="en-US" altLang="en-US" sz="2000" smtClean="0">
                <a:latin typeface="Times" pitchFamily="18" charset="0"/>
              </a:rPr>
              <a:t>) + (10 </a:t>
            </a:r>
            <a:r>
              <a:rPr lang="en-US" altLang="en-US" sz="2000" smtClean="0">
                <a:latin typeface="Symbol" pitchFamily="18" charset="2"/>
                <a:sym typeface="Symbol" pitchFamily="18" charset="2"/>
              </a:rPr>
              <a:t></a:t>
            </a:r>
            <a:r>
              <a:rPr lang="en-US" altLang="en-US" sz="2000" smtClean="0">
                <a:latin typeface="Times" pitchFamily="18" charset="0"/>
              </a:rPr>
              <a:t> 16</a:t>
            </a:r>
            <a:r>
              <a:rPr lang="en-US" altLang="en-US" sz="2000" baseline="30000" smtClean="0">
                <a:latin typeface="Times" pitchFamily="18" charset="0"/>
              </a:rPr>
              <a:t>1</a:t>
            </a:r>
            <a:r>
              <a:rPr lang="en-US" altLang="en-US" sz="2000" smtClean="0">
                <a:latin typeface="Times" pitchFamily="18" charset="0"/>
              </a:rPr>
              <a:t>) + (4 </a:t>
            </a:r>
            <a:r>
              <a:rPr lang="en-US" altLang="en-US" sz="2000" smtClean="0">
                <a:latin typeface="Symbol" pitchFamily="18" charset="2"/>
                <a:sym typeface="Symbol" pitchFamily="18" charset="2"/>
              </a:rPr>
              <a:t></a:t>
            </a:r>
            <a:r>
              <a:rPr lang="en-US" altLang="en-US" sz="2000" smtClean="0">
                <a:latin typeface="Times" pitchFamily="18" charset="0"/>
              </a:rPr>
              <a:t> 16</a:t>
            </a:r>
            <a:r>
              <a:rPr lang="en-US" altLang="en-US" sz="2000" baseline="30000" smtClean="0">
                <a:latin typeface="Times" pitchFamily="18" charset="0"/>
              </a:rPr>
              <a:t>0</a:t>
            </a:r>
            <a:r>
              <a:rPr lang="en-US" altLang="en-US" sz="2000" smtClean="0">
                <a:latin typeface="Times" pitchFamily="18" charset="0"/>
              </a:rPr>
              <a:t>), or decimal 15,268.</a:t>
            </a:r>
            <a:endParaRPr lang="en-US" altLang="en-US" sz="20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36867"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E780AA8F-2F9C-471E-95E8-A4002A1046F7}" type="slidenum">
              <a:rPr lang="en-US" altLang="en-US" sz="1600">
                <a:latin typeface="Times New Roman" pitchFamily="18" charset="0"/>
              </a:rPr>
              <a:pPr eaLnBrk="1" hangingPunct="1"/>
              <a:t>27</a:t>
            </a:fld>
            <a:endParaRPr lang="en-US" altLang="en-US" sz="1600">
              <a:latin typeface="Times New Roman" pitchFamily="18" charset="0"/>
            </a:endParaRPr>
          </a:p>
        </p:txBody>
      </p:sp>
      <p:sp>
        <p:nvSpPr>
          <p:cNvPr id="58370" name="Rectangle 2"/>
          <p:cNvSpPr>
            <a:spLocks noGrp="1" noChangeArrowheads="1"/>
          </p:cNvSpPr>
          <p:nvPr>
            <p:ph type="title"/>
          </p:nvPr>
        </p:nvSpPr>
        <p:spPr/>
        <p:txBody>
          <a:bodyPr/>
          <a:lstStyle/>
          <a:p>
            <a:pPr eaLnBrk="1" hangingPunct="1">
              <a:defRPr/>
            </a:pPr>
            <a:r>
              <a:rPr lang="en-US" altLang="en-US" smtClean="0"/>
              <a:t>Powers of 16</a:t>
            </a:r>
          </a:p>
        </p:txBody>
      </p:sp>
      <p:pic>
        <p:nvPicPr>
          <p:cNvPr id="3686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438400"/>
            <a:ext cx="5791200"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Text Box 5"/>
          <p:cNvSpPr txBox="1">
            <a:spLocks noChangeArrowheads="1"/>
          </p:cNvSpPr>
          <p:nvPr/>
        </p:nvSpPr>
        <p:spPr bwMode="auto">
          <a:xfrm>
            <a:off x="1066800" y="1295400"/>
            <a:ext cx="6858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a:t>Used when calculating hexadecimal values up to 8 digits long:</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37891"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32909FA0-ECC0-43A2-8243-D043B72F64A3}" type="slidenum">
              <a:rPr lang="en-US" altLang="en-US" sz="1600">
                <a:latin typeface="Times New Roman" pitchFamily="18" charset="0"/>
              </a:rPr>
              <a:pPr eaLnBrk="1" hangingPunct="1"/>
              <a:t>28</a:t>
            </a:fld>
            <a:endParaRPr lang="en-US" altLang="en-US" sz="1600">
              <a:latin typeface="Times New Roman" pitchFamily="18" charset="0"/>
            </a:endParaRPr>
          </a:p>
        </p:txBody>
      </p:sp>
      <p:sp>
        <p:nvSpPr>
          <p:cNvPr id="59394" name="Rectangle 2"/>
          <p:cNvSpPr>
            <a:spLocks noGrp="1" noChangeArrowheads="1"/>
          </p:cNvSpPr>
          <p:nvPr>
            <p:ph type="title"/>
          </p:nvPr>
        </p:nvSpPr>
        <p:spPr/>
        <p:txBody>
          <a:bodyPr/>
          <a:lstStyle/>
          <a:p>
            <a:pPr eaLnBrk="1" hangingPunct="1">
              <a:defRPr/>
            </a:pPr>
            <a:r>
              <a:rPr lang="en-US" altLang="en-US" smtClean="0"/>
              <a:t>Converting Decimal to Hexadecimal</a:t>
            </a:r>
          </a:p>
        </p:txBody>
      </p:sp>
      <p:pic>
        <p:nvPicPr>
          <p:cNvPr id="3789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676400"/>
            <a:ext cx="4846638" cy="179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Text Box 5"/>
          <p:cNvSpPr txBox="1">
            <a:spLocks noChangeArrowheads="1"/>
          </p:cNvSpPr>
          <p:nvPr/>
        </p:nvSpPr>
        <p:spPr bwMode="auto">
          <a:xfrm>
            <a:off x="1905000" y="3886200"/>
            <a:ext cx="5334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pPr>
            <a:r>
              <a:rPr lang="en-US" altLang="en-US"/>
              <a:t>decimal 422 = 1A6 hexadecimal</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3891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590CA660-EEEC-4C34-B3DD-45816AC2C54B}" type="slidenum">
              <a:rPr lang="en-US" altLang="en-US" sz="1600">
                <a:latin typeface="Times New Roman" pitchFamily="18" charset="0"/>
              </a:rPr>
              <a:pPr eaLnBrk="1" hangingPunct="1"/>
              <a:t>29</a:t>
            </a:fld>
            <a:endParaRPr lang="en-US" altLang="en-US" sz="1600">
              <a:latin typeface="Times New Roman" pitchFamily="18" charset="0"/>
            </a:endParaRPr>
          </a:p>
        </p:txBody>
      </p:sp>
      <p:sp>
        <p:nvSpPr>
          <p:cNvPr id="76802" name="Rectangle 1026"/>
          <p:cNvSpPr>
            <a:spLocks noGrp="1" noChangeArrowheads="1"/>
          </p:cNvSpPr>
          <p:nvPr>
            <p:ph type="title"/>
          </p:nvPr>
        </p:nvSpPr>
        <p:spPr/>
        <p:txBody>
          <a:bodyPr/>
          <a:lstStyle/>
          <a:p>
            <a:pPr eaLnBrk="1" hangingPunct="1">
              <a:defRPr/>
            </a:pPr>
            <a:r>
              <a:rPr lang="en-US" altLang="en-US" smtClean="0"/>
              <a:t>Hexadecimal Addition</a:t>
            </a:r>
          </a:p>
        </p:txBody>
      </p:sp>
      <p:sp>
        <p:nvSpPr>
          <p:cNvPr id="38917" name="Rectangle 1027"/>
          <p:cNvSpPr>
            <a:spLocks noGrp="1" noChangeArrowheads="1"/>
          </p:cNvSpPr>
          <p:nvPr>
            <p:ph type="body" idx="1"/>
          </p:nvPr>
        </p:nvSpPr>
        <p:spPr>
          <a:xfrm>
            <a:off x="685800" y="1295400"/>
            <a:ext cx="7772400" cy="609600"/>
          </a:xfrm>
        </p:spPr>
        <p:txBody>
          <a:bodyPr/>
          <a:lstStyle/>
          <a:p>
            <a:pPr eaLnBrk="1" hangingPunct="1">
              <a:lnSpc>
                <a:spcPct val="110000"/>
              </a:lnSpc>
            </a:pPr>
            <a:r>
              <a:rPr lang="en-US" altLang="en-US" sz="1800" smtClean="0"/>
              <a:t>Divide the sum of two digits by the number base (16). The quotient becomes the carry value, and the remainder is the sum digit.</a:t>
            </a:r>
          </a:p>
        </p:txBody>
      </p:sp>
      <p:sp>
        <p:nvSpPr>
          <p:cNvPr id="38918" name="Text Box 1028"/>
          <p:cNvSpPr txBox="1">
            <a:spLocks noChangeArrowheads="1"/>
          </p:cNvSpPr>
          <p:nvPr/>
        </p:nvSpPr>
        <p:spPr bwMode="auto">
          <a:xfrm>
            <a:off x="2362200" y="2590800"/>
            <a:ext cx="3886200"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lnSpc>
                <a:spcPct val="40000"/>
              </a:lnSpc>
              <a:spcBef>
                <a:spcPct val="50000"/>
              </a:spcBef>
            </a:pPr>
            <a:r>
              <a:rPr lang="en-US" altLang="en-US"/>
              <a:t>36	28	28	6A</a:t>
            </a:r>
          </a:p>
          <a:p>
            <a:pPr eaLnBrk="1" hangingPunct="1">
              <a:lnSpc>
                <a:spcPct val="40000"/>
              </a:lnSpc>
              <a:spcBef>
                <a:spcPct val="50000"/>
              </a:spcBef>
            </a:pPr>
            <a:r>
              <a:rPr lang="en-US" altLang="en-US"/>
              <a:t>42	45	58	4B</a:t>
            </a:r>
          </a:p>
          <a:p>
            <a:pPr eaLnBrk="1" hangingPunct="1">
              <a:lnSpc>
                <a:spcPct val="40000"/>
              </a:lnSpc>
              <a:spcBef>
                <a:spcPct val="50000"/>
              </a:spcBef>
            </a:pPr>
            <a:r>
              <a:rPr lang="en-US" altLang="en-US"/>
              <a:t>78	6D	80	B5</a:t>
            </a:r>
          </a:p>
        </p:txBody>
      </p:sp>
      <p:sp>
        <p:nvSpPr>
          <p:cNvPr id="38919" name="Line 1029"/>
          <p:cNvSpPr>
            <a:spLocks noChangeShapeType="1"/>
          </p:cNvSpPr>
          <p:nvPr/>
        </p:nvSpPr>
        <p:spPr bwMode="auto">
          <a:xfrm flipV="1">
            <a:off x="2438400" y="3152775"/>
            <a:ext cx="3200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38920" name="Text Box 1030"/>
          <p:cNvSpPr txBox="1">
            <a:spLocks noChangeArrowheads="1"/>
          </p:cNvSpPr>
          <p:nvPr/>
        </p:nvSpPr>
        <p:spPr bwMode="auto">
          <a:xfrm>
            <a:off x="5133975" y="2271713"/>
            <a:ext cx="2825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300" b="1"/>
              <a:t>1</a:t>
            </a:r>
          </a:p>
        </p:txBody>
      </p:sp>
      <p:sp>
        <p:nvSpPr>
          <p:cNvPr id="38921" name="Text Box 1033"/>
          <p:cNvSpPr txBox="1">
            <a:spLocks noChangeArrowheads="1"/>
          </p:cNvSpPr>
          <p:nvPr/>
        </p:nvSpPr>
        <p:spPr bwMode="auto">
          <a:xfrm>
            <a:off x="4210050" y="2286000"/>
            <a:ext cx="2825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300" b="1"/>
              <a:t>1</a:t>
            </a:r>
          </a:p>
        </p:txBody>
      </p:sp>
      <p:sp>
        <p:nvSpPr>
          <p:cNvPr id="38922" name="Line 1035"/>
          <p:cNvSpPr>
            <a:spLocks noChangeShapeType="1"/>
          </p:cNvSpPr>
          <p:nvPr/>
        </p:nvSpPr>
        <p:spPr bwMode="auto">
          <a:xfrm flipH="1" flipV="1">
            <a:off x="5438775" y="34290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38923" name="Text Box 1036"/>
          <p:cNvSpPr txBox="1">
            <a:spLocks noChangeArrowheads="1"/>
          </p:cNvSpPr>
          <p:nvPr/>
        </p:nvSpPr>
        <p:spPr bwMode="auto">
          <a:xfrm>
            <a:off x="4533900" y="4114800"/>
            <a:ext cx="18288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lnSpc>
                <a:spcPct val="110000"/>
              </a:lnSpc>
              <a:spcBef>
                <a:spcPct val="50000"/>
              </a:spcBef>
            </a:pPr>
            <a:r>
              <a:rPr lang="en-US" altLang="en-US" sz="1500"/>
              <a:t>21 / 16 = 1, rem 5</a:t>
            </a:r>
          </a:p>
        </p:txBody>
      </p:sp>
      <p:sp>
        <p:nvSpPr>
          <p:cNvPr id="76814" name="Text Box 1038"/>
          <p:cNvSpPr txBox="1">
            <a:spLocks noChangeArrowheads="1"/>
          </p:cNvSpPr>
          <p:nvPr/>
        </p:nvSpPr>
        <p:spPr bwMode="auto">
          <a:xfrm>
            <a:off x="762000" y="5181600"/>
            <a:ext cx="7391400" cy="8604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900">
                <a:solidFill>
                  <a:schemeClr val="tx2"/>
                </a:solidFill>
              </a:rPr>
              <a:t>Important skill: Programmers frequently add and subtract the addresses of variables and instructions.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6814"/>
                                        </p:tgtEl>
                                        <p:attrNameLst>
                                          <p:attrName>style.visibility</p:attrName>
                                        </p:attrNameLst>
                                      </p:cBhvr>
                                      <p:to>
                                        <p:strVal val="visible"/>
                                      </p:to>
                                    </p:set>
                                    <p:animEffect transition="in" filter="dissolve">
                                      <p:cBhvr>
                                        <p:cTn id="7" dur="500"/>
                                        <p:tgtEl>
                                          <p:spTgt spid="76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14"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035245DD-5C78-47EB-931B-F940C5996245}" type="slidenum">
              <a:rPr lang="en-US" altLang="en-US" sz="1600">
                <a:latin typeface="Times New Roman" pitchFamily="18" charset="0"/>
              </a:rPr>
              <a:pPr eaLnBrk="1" hangingPunct="1"/>
              <a:t>3</a:t>
            </a:fld>
            <a:endParaRPr lang="en-US" altLang="en-US" sz="1600">
              <a:latin typeface="Times New Roman" pitchFamily="18" charset="0"/>
            </a:endParaRPr>
          </a:p>
        </p:txBody>
      </p:sp>
      <p:sp>
        <p:nvSpPr>
          <p:cNvPr id="38914" name="Rectangle 2"/>
          <p:cNvSpPr>
            <a:spLocks noGrp="1" noChangeArrowheads="1"/>
          </p:cNvSpPr>
          <p:nvPr>
            <p:ph type="title"/>
          </p:nvPr>
        </p:nvSpPr>
        <p:spPr/>
        <p:txBody>
          <a:bodyPr/>
          <a:lstStyle/>
          <a:p>
            <a:pPr eaLnBrk="1" hangingPunct="1">
              <a:defRPr/>
            </a:pPr>
            <a:r>
              <a:rPr lang="en-US" altLang="en-US" smtClean="0"/>
              <a:t>Welcome to Assembly Language</a:t>
            </a:r>
          </a:p>
        </p:txBody>
      </p:sp>
      <p:sp>
        <p:nvSpPr>
          <p:cNvPr id="15364" name="Rectangle 3"/>
          <p:cNvSpPr>
            <a:spLocks noGrp="1" noChangeArrowheads="1"/>
          </p:cNvSpPr>
          <p:nvPr>
            <p:ph type="body" idx="1"/>
          </p:nvPr>
        </p:nvSpPr>
        <p:spPr>
          <a:xfrm>
            <a:off x="1828800" y="1600200"/>
            <a:ext cx="6172200" cy="1905000"/>
          </a:xfrm>
        </p:spPr>
        <p:txBody>
          <a:bodyPr/>
          <a:lstStyle/>
          <a:p>
            <a:pPr eaLnBrk="1" hangingPunct="1"/>
            <a:r>
              <a:rPr lang="en-US" altLang="en-US" dirty="0" smtClean="0">
                <a:hlinkClick r:id="" action="ppaction://customshow?id=14&amp;return=true"/>
              </a:rPr>
              <a:t>Questions to Ask</a:t>
            </a:r>
            <a:endParaRPr lang="en-US" altLang="en-US" dirty="0" smtClean="0"/>
          </a:p>
          <a:p>
            <a:pPr eaLnBrk="1" hangingPunct="1"/>
            <a:r>
              <a:rPr lang="en-US" altLang="en-US" dirty="0" smtClean="0">
                <a:hlinkClick r:id="" action="ppaction://customshow?id=15&amp;return=true"/>
              </a:rPr>
              <a:t>Assembly Language Applications</a:t>
            </a:r>
            <a:endParaRPr lang="en-US" altLang="en-US" dirty="0" smtClean="0"/>
          </a:p>
        </p:txBody>
      </p:sp>
      <p:sp>
        <p:nvSpPr>
          <p:cNvPr id="15365"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3993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EDF2A06C-A52E-477D-B335-43BA4BAB4663}" type="slidenum">
              <a:rPr lang="en-US" altLang="en-US" sz="1600">
                <a:latin typeface="Times New Roman" pitchFamily="18" charset="0"/>
              </a:rPr>
              <a:pPr eaLnBrk="1" hangingPunct="1"/>
              <a:t>30</a:t>
            </a:fld>
            <a:endParaRPr lang="en-US" altLang="en-US" sz="1600">
              <a:latin typeface="Times New Roman" pitchFamily="18" charset="0"/>
            </a:endParaRPr>
          </a:p>
        </p:txBody>
      </p:sp>
      <p:sp>
        <p:nvSpPr>
          <p:cNvPr id="77826" name="Rectangle 1026"/>
          <p:cNvSpPr>
            <a:spLocks noGrp="1" noChangeArrowheads="1"/>
          </p:cNvSpPr>
          <p:nvPr>
            <p:ph type="title"/>
          </p:nvPr>
        </p:nvSpPr>
        <p:spPr/>
        <p:txBody>
          <a:bodyPr/>
          <a:lstStyle/>
          <a:p>
            <a:pPr eaLnBrk="1" hangingPunct="1">
              <a:defRPr/>
            </a:pPr>
            <a:r>
              <a:rPr lang="en-US" altLang="en-US" smtClean="0"/>
              <a:t>Hexadecimal Subtraction</a:t>
            </a:r>
          </a:p>
        </p:txBody>
      </p:sp>
      <p:sp>
        <p:nvSpPr>
          <p:cNvPr id="39941" name="Rectangle 1027"/>
          <p:cNvSpPr>
            <a:spLocks noGrp="1" noChangeArrowheads="1"/>
          </p:cNvSpPr>
          <p:nvPr>
            <p:ph type="body" idx="1"/>
          </p:nvPr>
        </p:nvSpPr>
        <p:spPr>
          <a:xfrm>
            <a:off x="685800" y="1295400"/>
            <a:ext cx="7086600" cy="762000"/>
          </a:xfrm>
        </p:spPr>
        <p:txBody>
          <a:bodyPr/>
          <a:lstStyle/>
          <a:p>
            <a:pPr eaLnBrk="1" hangingPunct="1">
              <a:lnSpc>
                <a:spcPct val="110000"/>
              </a:lnSpc>
            </a:pPr>
            <a:r>
              <a:rPr lang="en-US" altLang="en-US" sz="2000" smtClean="0"/>
              <a:t>When a borrow is required from the digit to the left, add 16 (decimal) to the current digit's value:</a:t>
            </a:r>
          </a:p>
        </p:txBody>
      </p:sp>
      <p:sp>
        <p:nvSpPr>
          <p:cNvPr id="39942" name="Text Box 1028"/>
          <p:cNvSpPr txBox="1">
            <a:spLocks noChangeArrowheads="1"/>
          </p:cNvSpPr>
          <p:nvPr/>
        </p:nvSpPr>
        <p:spPr bwMode="auto">
          <a:xfrm>
            <a:off x="3276600" y="3744913"/>
            <a:ext cx="1752600"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lnSpc>
                <a:spcPct val="40000"/>
              </a:lnSpc>
              <a:spcBef>
                <a:spcPct val="50000"/>
              </a:spcBef>
            </a:pPr>
            <a:r>
              <a:rPr lang="en-US" altLang="en-US"/>
              <a:t>C6	75</a:t>
            </a:r>
          </a:p>
          <a:p>
            <a:pPr eaLnBrk="1" hangingPunct="1">
              <a:lnSpc>
                <a:spcPct val="40000"/>
              </a:lnSpc>
              <a:spcBef>
                <a:spcPct val="50000"/>
              </a:spcBef>
            </a:pPr>
            <a:r>
              <a:rPr lang="en-US" altLang="en-US"/>
              <a:t>A2	47</a:t>
            </a:r>
          </a:p>
          <a:p>
            <a:pPr eaLnBrk="1" hangingPunct="1">
              <a:lnSpc>
                <a:spcPct val="40000"/>
              </a:lnSpc>
              <a:spcBef>
                <a:spcPct val="50000"/>
              </a:spcBef>
            </a:pPr>
            <a:r>
              <a:rPr lang="en-US" altLang="en-US"/>
              <a:t>24	2E</a:t>
            </a:r>
          </a:p>
        </p:txBody>
      </p:sp>
      <p:sp>
        <p:nvSpPr>
          <p:cNvPr id="39943" name="Line 1029"/>
          <p:cNvSpPr>
            <a:spLocks noChangeShapeType="1"/>
          </p:cNvSpPr>
          <p:nvPr/>
        </p:nvSpPr>
        <p:spPr bwMode="auto">
          <a:xfrm flipV="1">
            <a:off x="3286125" y="4314825"/>
            <a:ext cx="1371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39944" name="Text Box 1031"/>
          <p:cNvSpPr txBox="1">
            <a:spLocks noChangeArrowheads="1"/>
          </p:cNvSpPr>
          <p:nvPr/>
        </p:nvSpPr>
        <p:spPr bwMode="auto">
          <a:xfrm>
            <a:off x="4086225" y="3363913"/>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500" b="1">
                <a:solidFill>
                  <a:schemeClr val="tx2"/>
                </a:solidFill>
                <a:latin typeface="Symbol" pitchFamily="18" charset="2"/>
              </a:rPr>
              <a:t>-</a:t>
            </a:r>
            <a:r>
              <a:rPr lang="en-US" altLang="en-US" sz="1500" b="1">
                <a:solidFill>
                  <a:schemeClr val="tx2"/>
                </a:solidFill>
              </a:rPr>
              <a:t>1</a:t>
            </a:r>
          </a:p>
        </p:txBody>
      </p:sp>
      <p:sp>
        <p:nvSpPr>
          <p:cNvPr id="39945" name="Line 1034"/>
          <p:cNvSpPr>
            <a:spLocks noChangeShapeType="1"/>
          </p:cNvSpPr>
          <p:nvPr/>
        </p:nvSpPr>
        <p:spPr bwMode="auto">
          <a:xfrm flipH="1">
            <a:off x="4495800" y="2819400"/>
            <a:ext cx="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39946" name="Text Box 1035"/>
          <p:cNvSpPr txBox="1">
            <a:spLocks noChangeArrowheads="1"/>
          </p:cNvSpPr>
          <p:nvPr/>
        </p:nvSpPr>
        <p:spPr bwMode="auto">
          <a:xfrm>
            <a:off x="3733800" y="2286000"/>
            <a:ext cx="15240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lnSpc>
                <a:spcPct val="110000"/>
              </a:lnSpc>
              <a:spcBef>
                <a:spcPct val="50000"/>
              </a:spcBef>
            </a:pPr>
            <a:r>
              <a:rPr lang="en-US" altLang="en-US" sz="1500"/>
              <a:t>16 + 5 = 21</a:t>
            </a:r>
          </a:p>
        </p:txBody>
      </p:sp>
      <p:sp>
        <p:nvSpPr>
          <p:cNvPr id="77837" name="Text Box 1037"/>
          <p:cNvSpPr txBox="1">
            <a:spLocks noChangeArrowheads="1"/>
          </p:cNvSpPr>
          <p:nvPr/>
        </p:nvSpPr>
        <p:spPr bwMode="auto">
          <a:xfrm>
            <a:off x="762000" y="5105400"/>
            <a:ext cx="7391400" cy="8001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700"/>
              <a:t>Practice: The address of </a:t>
            </a:r>
            <a:r>
              <a:rPr lang="en-US" altLang="en-US" sz="1700" b="1">
                <a:solidFill>
                  <a:schemeClr val="tx2"/>
                </a:solidFill>
              </a:rPr>
              <a:t>var1</a:t>
            </a:r>
            <a:r>
              <a:rPr lang="en-US" altLang="en-US" sz="1700"/>
              <a:t> is 00400020. The address of the next variable after var1 is 0040006A. How many bytes are used by var1?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7837"/>
                                        </p:tgtEl>
                                        <p:attrNameLst>
                                          <p:attrName>style.visibility</p:attrName>
                                        </p:attrNameLst>
                                      </p:cBhvr>
                                      <p:to>
                                        <p:strVal val="visible"/>
                                      </p:to>
                                    </p:set>
                                    <p:animEffect transition="in" filter="dissolve">
                                      <p:cBhvr>
                                        <p:cTn id="7" dur="500"/>
                                        <p:tgtEl>
                                          <p:spTgt spid="77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7"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4100"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436F1619-9DFF-44FF-89F5-973DBC2BAF69}" type="slidenum">
              <a:rPr lang="en-US" altLang="en-US" sz="1600">
                <a:latin typeface="Times New Roman" pitchFamily="18" charset="0"/>
              </a:rPr>
              <a:pPr eaLnBrk="1" hangingPunct="1"/>
              <a:t>31</a:t>
            </a:fld>
            <a:endParaRPr lang="en-US" altLang="en-US" sz="1600">
              <a:latin typeface="Times New Roman" pitchFamily="18" charset="0"/>
            </a:endParaRPr>
          </a:p>
        </p:txBody>
      </p:sp>
      <p:sp>
        <p:nvSpPr>
          <p:cNvPr id="55298" name="Rectangle 2"/>
          <p:cNvSpPr>
            <a:spLocks noGrp="1" noChangeArrowheads="1"/>
          </p:cNvSpPr>
          <p:nvPr>
            <p:ph type="title"/>
          </p:nvPr>
        </p:nvSpPr>
        <p:spPr/>
        <p:txBody>
          <a:bodyPr/>
          <a:lstStyle/>
          <a:p>
            <a:pPr eaLnBrk="1" hangingPunct="1">
              <a:defRPr/>
            </a:pPr>
            <a:r>
              <a:rPr lang="en-US" altLang="en-US" smtClean="0"/>
              <a:t>Integer Storage Sizes</a:t>
            </a:r>
          </a:p>
        </p:txBody>
      </p:sp>
      <p:graphicFrame>
        <p:nvGraphicFramePr>
          <p:cNvPr id="4098" name="Object 4"/>
          <p:cNvGraphicFramePr>
            <a:graphicFrameLocks noChangeAspect="1"/>
          </p:cNvGraphicFramePr>
          <p:nvPr/>
        </p:nvGraphicFramePr>
        <p:xfrm>
          <a:off x="3886200" y="1066800"/>
          <a:ext cx="3124200" cy="1219200"/>
        </p:xfrm>
        <a:graphic>
          <a:graphicData uri="http://schemas.openxmlformats.org/presentationml/2006/ole">
            <mc:AlternateContent xmlns:mc="http://schemas.openxmlformats.org/markup-compatibility/2006">
              <mc:Choice xmlns:v="urn:schemas-microsoft-com:vml" Requires="v">
                <p:oleObj spid="_x0000_s4150" name="VISIO" r:id="rId3" imgW="2929128" imgH="891540" progId="Visio.Drawing.6">
                  <p:embed/>
                </p:oleObj>
              </mc:Choice>
              <mc:Fallback>
                <p:oleObj name="VISIO" r:id="rId3" imgW="2929128" imgH="89154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11111" t="-7295" r="-2223" b="-9422"/>
                      <a:stretch>
                        <a:fillRect/>
                      </a:stretch>
                    </p:blipFill>
                    <p:spPr bwMode="auto">
                      <a:xfrm>
                        <a:off x="3886200" y="1066800"/>
                        <a:ext cx="3124200" cy="1219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102"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667000"/>
            <a:ext cx="6858000" cy="223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2" name="Text Box 6"/>
          <p:cNvSpPr txBox="1">
            <a:spLocks noChangeArrowheads="1"/>
          </p:cNvSpPr>
          <p:nvPr/>
        </p:nvSpPr>
        <p:spPr bwMode="auto">
          <a:xfrm>
            <a:off x="838200" y="5257800"/>
            <a:ext cx="7391400" cy="5413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700">
                <a:solidFill>
                  <a:schemeClr val="tx2"/>
                </a:solidFill>
              </a:rPr>
              <a:t>What is the largest unsigned integer that may be stored in 20 bits?</a:t>
            </a:r>
          </a:p>
        </p:txBody>
      </p:sp>
      <p:sp>
        <p:nvSpPr>
          <p:cNvPr id="4104" name="Text Box 7"/>
          <p:cNvSpPr txBox="1">
            <a:spLocks noChangeArrowheads="1"/>
          </p:cNvSpPr>
          <p:nvPr/>
        </p:nvSpPr>
        <p:spPr bwMode="auto">
          <a:xfrm>
            <a:off x="1752600" y="1295400"/>
            <a:ext cx="24384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a:t>Standard sizes: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5302"/>
                                        </p:tgtEl>
                                        <p:attrNameLst>
                                          <p:attrName>style.visibility</p:attrName>
                                        </p:attrNameLst>
                                      </p:cBhvr>
                                      <p:to>
                                        <p:strVal val="visible"/>
                                      </p:to>
                                    </p:set>
                                    <p:animEffect transition="in" filter="dissolve">
                                      <p:cBhvr>
                                        <p:cTn id="7" dur="500"/>
                                        <p:tgtEl>
                                          <p:spTgt spid="55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5124"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F6F23FDD-46B9-43E3-970B-7FD107FE4071}" type="slidenum">
              <a:rPr lang="en-US" altLang="en-US" sz="1600">
                <a:latin typeface="Times New Roman" pitchFamily="18" charset="0"/>
              </a:rPr>
              <a:pPr eaLnBrk="1" hangingPunct="1"/>
              <a:t>32</a:t>
            </a:fld>
            <a:endParaRPr lang="en-US" altLang="en-US" sz="1600">
              <a:latin typeface="Times New Roman" pitchFamily="18" charset="0"/>
            </a:endParaRPr>
          </a:p>
        </p:txBody>
      </p:sp>
      <p:sp>
        <p:nvSpPr>
          <p:cNvPr id="60418" name="Rectangle 2"/>
          <p:cNvSpPr>
            <a:spLocks noGrp="1" noChangeArrowheads="1"/>
          </p:cNvSpPr>
          <p:nvPr>
            <p:ph type="title"/>
          </p:nvPr>
        </p:nvSpPr>
        <p:spPr/>
        <p:txBody>
          <a:bodyPr/>
          <a:lstStyle/>
          <a:p>
            <a:pPr eaLnBrk="1" hangingPunct="1">
              <a:defRPr/>
            </a:pPr>
            <a:r>
              <a:rPr lang="en-US" altLang="en-US" smtClean="0"/>
              <a:t>Signed Integers</a:t>
            </a:r>
          </a:p>
        </p:txBody>
      </p:sp>
      <p:sp>
        <p:nvSpPr>
          <p:cNvPr id="5126" name="Rectangle 3"/>
          <p:cNvSpPr>
            <a:spLocks noGrp="1" noChangeArrowheads="1"/>
          </p:cNvSpPr>
          <p:nvPr>
            <p:ph type="body" idx="1"/>
          </p:nvPr>
        </p:nvSpPr>
        <p:spPr>
          <a:xfrm>
            <a:off x="838200" y="1143000"/>
            <a:ext cx="7772400" cy="838200"/>
          </a:xfrm>
        </p:spPr>
        <p:txBody>
          <a:bodyPr/>
          <a:lstStyle/>
          <a:p>
            <a:pPr marL="0" indent="0" eaLnBrk="1" hangingPunct="1">
              <a:buFontTx/>
              <a:buNone/>
            </a:pPr>
            <a:r>
              <a:rPr lang="en-US" altLang="en-US" smtClean="0"/>
              <a:t>The highest bit indicates the sign. 1 = negative, </a:t>
            </a:r>
            <a:br>
              <a:rPr lang="en-US" altLang="en-US" smtClean="0"/>
            </a:br>
            <a:r>
              <a:rPr lang="en-US" altLang="en-US" smtClean="0"/>
              <a:t>0 = positive</a:t>
            </a:r>
          </a:p>
        </p:txBody>
      </p:sp>
      <p:graphicFrame>
        <p:nvGraphicFramePr>
          <p:cNvPr id="5122" name="Object 4"/>
          <p:cNvGraphicFramePr>
            <a:graphicFrameLocks noChangeAspect="1"/>
          </p:cNvGraphicFramePr>
          <p:nvPr/>
        </p:nvGraphicFramePr>
        <p:xfrm>
          <a:off x="2209800" y="2209800"/>
          <a:ext cx="4800600" cy="2286000"/>
        </p:xfrm>
        <a:graphic>
          <a:graphicData uri="http://schemas.openxmlformats.org/presentationml/2006/ole">
            <mc:AlternateContent xmlns:mc="http://schemas.openxmlformats.org/markup-compatibility/2006">
              <mc:Choice xmlns:v="urn:schemas-microsoft-com:vml" Requires="v">
                <p:oleObj spid="_x0000_s5173" name="VISIO" r:id="rId3" imgW="2808732" imgH="1199388" progId="Visio.Drawing.6">
                  <p:embed/>
                </p:oleObj>
              </mc:Choice>
              <mc:Fallback>
                <p:oleObj name="VISIO" r:id="rId3" imgW="2808732" imgH="1199388"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t="-3598" r="3076" b="-4347"/>
                      <a:stretch>
                        <a:fillRect/>
                      </a:stretch>
                    </p:blipFill>
                    <p:spPr bwMode="auto">
                      <a:xfrm>
                        <a:off x="2209800" y="2209800"/>
                        <a:ext cx="4800600" cy="2286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7" name="Text Box 5"/>
          <p:cNvSpPr txBox="1">
            <a:spLocks noChangeArrowheads="1"/>
          </p:cNvSpPr>
          <p:nvPr/>
        </p:nvSpPr>
        <p:spPr bwMode="auto">
          <a:xfrm>
            <a:off x="838200" y="4876800"/>
            <a:ext cx="7620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a:t>If the highest digit of a hexadecimal integer is &gt; 7, the value is negative. Examples: 8A, C5, A2, 9D</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4096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55F47391-04DA-4734-AA5A-5A4D4E8B2257}" type="slidenum">
              <a:rPr lang="en-US" altLang="en-US" sz="1600">
                <a:latin typeface="Times New Roman" pitchFamily="18" charset="0"/>
              </a:rPr>
              <a:pPr eaLnBrk="1" hangingPunct="1"/>
              <a:t>33</a:t>
            </a:fld>
            <a:endParaRPr lang="en-US" altLang="en-US" sz="1600">
              <a:latin typeface="Times New Roman" pitchFamily="18" charset="0"/>
            </a:endParaRPr>
          </a:p>
        </p:txBody>
      </p:sp>
      <p:sp>
        <p:nvSpPr>
          <p:cNvPr id="61442" name="Rectangle 2"/>
          <p:cNvSpPr>
            <a:spLocks noGrp="1" noChangeArrowheads="1"/>
          </p:cNvSpPr>
          <p:nvPr>
            <p:ph type="title"/>
          </p:nvPr>
        </p:nvSpPr>
        <p:spPr/>
        <p:txBody>
          <a:bodyPr/>
          <a:lstStyle/>
          <a:p>
            <a:pPr eaLnBrk="1" hangingPunct="1">
              <a:defRPr/>
            </a:pPr>
            <a:r>
              <a:rPr lang="en-US" altLang="en-US" dirty="0" smtClean="0"/>
              <a:t>Forming the Two's Complement</a:t>
            </a:r>
          </a:p>
        </p:txBody>
      </p:sp>
      <p:sp>
        <p:nvSpPr>
          <p:cNvPr id="40965" name="Rectangle 3"/>
          <p:cNvSpPr>
            <a:spLocks noGrp="1" noChangeArrowheads="1"/>
          </p:cNvSpPr>
          <p:nvPr>
            <p:ph type="body" idx="1"/>
          </p:nvPr>
        </p:nvSpPr>
        <p:spPr>
          <a:xfrm>
            <a:off x="685800" y="1143000"/>
            <a:ext cx="7772400" cy="1905000"/>
          </a:xfrm>
        </p:spPr>
        <p:txBody>
          <a:bodyPr/>
          <a:lstStyle/>
          <a:p>
            <a:pPr eaLnBrk="1" hangingPunct="1">
              <a:lnSpc>
                <a:spcPct val="90000"/>
              </a:lnSpc>
            </a:pPr>
            <a:r>
              <a:rPr lang="en-US" altLang="en-US" dirty="0" smtClean="0"/>
              <a:t>Negative numbers are stored in two's complement notation</a:t>
            </a:r>
          </a:p>
          <a:p>
            <a:pPr eaLnBrk="1" hangingPunct="1">
              <a:lnSpc>
                <a:spcPct val="90000"/>
              </a:lnSpc>
            </a:pPr>
            <a:r>
              <a:rPr lang="en-US" altLang="en-US" dirty="0" smtClean="0"/>
              <a:t>Represents the </a:t>
            </a:r>
            <a:r>
              <a:rPr lang="en-US" altLang="en-US" dirty="0" smtClean="0">
                <a:solidFill>
                  <a:schemeClr val="tx2"/>
                </a:solidFill>
              </a:rPr>
              <a:t>additive Inverse</a:t>
            </a:r>
            <a:endParaRPr lang="en-US" altLang="en-US" dirty="0" smtClean="0"/>
          </a:p>
        </p:txBody>
      </p:sp>
      <p:sp>
        <p:nvSpPr>
          <p:cNvPr id="40967" name="Text Box 5"/>
          <p:cNvSpPr txBox="1">
            <a:spLocks noChangeArrowheads="1"/>
          </p:cNvSpPr>
          <p:nvPr/>
        </p:nvSpPr>
        <p:spPr bwMode="auto">
          <a:xfrm>
            <a:off x="457200" y="5623895"/>
            <a:ext cx="777240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pPr>
            <a:r>
              <a:rPr lang="en-US" altLang="en-US" sz="1600" dirty="0"/>
              <a:t>Note </a:t>
            </a:r>
            <a:r>
              <a:rPr lang="en-US" altLang="en-US" sz="1600" dirty="0" smtClean="0"/>
              <a:t>that    00000010 </a:t>
            </a:r>
            <a:r>
              <a:rPr lang="en-US" altLang="en-US" sz="1600" dirty="0"/>
              <a:t>+ 11111101 = </a:t>
            </a:r>
            <a:r>
              <a:rPr lang="en-US" altLang="en-US" sz="1600" dirty="0" smtClean="0"/>
              <a:t>11111111</a:t>
            </a:r>
          </a:p>
          <a:p>
            <a:pPr algn="ctr" eaLnBrk="1" hangingPunct="1">
              <a:spcBef>
                <a:spcPct val="50000"/>
              </a:spcBef>
            </a:pPr>
            <a:r>
              <a:rPr lang="en-US" altLang="en-US" sz="1600" dirty="0" smtClean="0"/>
              <a:t>                  </a:t>
            </a:r>
            <a:r>
              <a:rPr lang="en-US" altLang="en-US" sz="1600" dirty="0" smtClean="0"/>
              <a:t> 00000011 </a:t>
            </a:r>
            <a:r>
              <a:rPr lang="en-US" altLang="en-US" sz="1600" dirty="0"/>
              <a:t>+ </a:t>
            </a:r>
            <a:r>
              <a:rPr lang="en-US" altLang="en-US" sz="1600" dirty="0" smtClean="0"/>
              <a:t>11111100 </a:t>
            </a:r>
            <a:r>
              <a:rPr lang="en-US" altLang="en-US" sz="1600" dirty="0"/>
              <a:t>= </a:t>
            </a:r>
            <a:r>
              <a:rPr lang="en-US" altLang="en-US" sz="1600" dirty="0" smtClean="0"/>
              <a:t>11111111</a:t>
            </a:r>
            <a:endParaRPr lang="en-US" altLang="en-US" sz="1600" dirty="0"/>
          </a:p>
        </p:txBody>
      </p:sp>
      <p:graphicFrame>
        <p:nvGraphicFramePr>
          <p:cNvPr id="3" name="表格 2"/>
          <p:cNvGraphicFramePr>
            <a:graphicFrameLocks noGrp="1"/>
          </p:cNvGraphicFramePr>
          <p:nvPr>
            <p:extLst>
              <p:ext uri="{D42A27DB-BD31-4B8C-83A1-F6EECF244321}">
                <p14:modId xmlns:p14="http://schemas.microsoft.com/office/powerpoint/2010/main" val="3294255732"/>
              </p:ext>
            </p:extLst>
          </p:nvPr>
        </p:nvGraphicFramePr>
        <p:xfrm>
          <a:off x="662354" y="3376426"/>
          <a:ext cx="6019798" cy="2403791"/>
        </p:xfrm>
        <a:graphic>
          <a:graphicData uri="http://schemas.openxmlformats.org/drawingml/2006/table">
            <a:tbl>
              <a:tblPr/>
              <a:tblGrid>
                <a:gridCol w="3047999">
                  <a:extLst>
                    <a:ext uri="{9D8B030D-6E8A-4147-A177-3AD203B41FA5}">
                      <a16:colId xmlns:a16="http://schemas.microsoft.com/office/drawing/2014/main" val="2440629730"/>
                    </a:ext>
                  </a:extLst>
                </a:gridCol>
                <a:gridCol w="1676400">
                  <a:extLst>
                    <a:ext uri="{9D8B030D-6E8A-4147-A177-3AD203B41FA5}">
                      <a16:colId xmlns:a16="http://schemas.microsoft.com/office/drawing/2014/main" val="3726875480"/>
                    </a:ext>
                  </a:extLst>
                </a:gridCol>
                <a:gridCol w="1295399">
                  <a:extLst>
                    <a:ext uri="{9D8B030D-6E8A-4147-A177-3AD203B41FA5}">
                      <a16:colId xmlns:a16="http://schemas.microsoft.com/office/drawing/2014/main" val="3785823172"/>
                    </a:ext>
                  </a:extLst>
                </a:gridCol>
              </a:tblGrid>
              <a:tr h="481806">
                <a:tc>
                  <a:txBody>
                    <a:bodyPr/>
                    <a:lstStyle/>
                    <a:p>
                      <a:pPr marL="50800" algn="l">
                        <a:spcAft>
                          <a:spcPts val="0"/>
                        </a:spcAft>
                      </a:pPr>
                      <a:endParaRPr lang="zh-TW" sz="1200"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1"/>
                    </a:solidFill>
                  </a:tcPr>
                </a:tc>
                <a:tc>
                  <a:txBody>
                    <a:bodyPr/>
                    <a:lstStyle/>
                    <a:p>
                      <a:pPr marL="510540" algn="l">
                        <a:spcAft>
                          <a:spcPts val="0"/>
                        </a:spcAft>
                      </a:pPr>
                      <a:r>
                        <a:rPr lang="en-US" altLang="en-US" sz="1200" b="1" dirty="0" smtClean="0">
                          <a:solidFill>
                            <a:schemeClr val="bg2"/>
                          </a:solidFill>
                        </a:rPr>
                        <a:t>Two's Complement</a:t>
                      </a:r>
                      <a:endParaRPr lang="zh-TW" sz="1200" b="1"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1"/>
                    </a:solidFill>
                  </a:tcPr>
                </a:tc>
                <a:tc>
                  <a:txBody>
                    <a:bodyPr/>
                    <a:lstStyle/>
                    <a:p>
                      <a:pPr marL="510540" algn="l">
                        <a:spcAft>
                          <a:spcPts val="0"/>
                        </a:spcAft>
                      </a:pPr>
                      <a:r>
                        <a:rPr lang="en-US" altLang="zh-TW" sz="1600" b="1" kern="100" dirty="0" smtClean="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rPr>
                        <a:t>Decimal</a:t>
                      </a:r>
                      <a:endParaRPr lang="zh-TW" sz="1600" b="1"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636535951"/>
                  </a:ext>
                </a:extLst>
              </a:tr>
              <a:tr h="481806">
                <a:tc>
                  <a:txBody>
                    <a:bodyPr/>
                    <a:lstStyle/>
                    <a:p>
                      <a:pPr marL="50800" algn="l">
                        <a:spcAft>
                          <a:spcPts val="0"/>
                        </a:spcAft>
                      </a:pPr>
                      <a:r>
                        <a:rPr lang="en-US" sz="1400" b="1"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rPr>
                        <a:t>Starting value</a:t>
                      </a:r>
                      <a:endParaRPr lang="zh-TW" sz="1400"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1"/>
                    </a:solidFill>
                  </a:tcPr>
                </a:tc>
                <a:tc>
                  <a:txBody>
                    <a:bodyPr/>
                    <a:lstStyle/>
                    <a:p>
                      <a:pPr marL="510540" algn="l">
                        <a:spcAft>
                          <a:spcPts val="0"/>
                        </a:spcAft>
                      </a:pPr>
                      <a:r>
                        <a:rPr lang="en-US" sz="1600" b="1" kern="100" dirty="0" smtClean="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rPr>
                        <a:t>  0000 0010</a:t>
                      </a:r>
                      <a:endParaRPr lang="zh-TW" sz="1600"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1"/>
                    </a:solidFill>
                  </a:tcPr>
                </a:tc>
                <a:tc>
                  <a:txBody>
                    <a:bodyPr/>
                    <a:lstStyle/>
                    <a:p>
                      <a:pPr marL="510540" algn="l">
                        <a:spcAft>
                          <a:spcPts val="0"/>
                        </a:spcAft>
                      </a:pPr>
                      <a:r>
                        <a:rPr lang="en-US" altLang="zh-TW" sz="1600" kern="100" dirty="0" smtClean="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rPr>
                        <a:t>     </a:t>
                      </a:r>
                      <a:r>
                        <a:rPr lang="en-US" altLang="zh-TW" sz="1600" kern="100" baseline="0" dirty="0" smtClean="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rPr>
                        <a:t> </a:t>
                      </a:r>
                      <a:r>
                        <a:rPr lang="en-US" altLang="zh-TW" sz="1600" kern="100" dirty="0" smtClean="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rPr>
                        <a:t>2</a:t>
                      </a:r>
                      <a:endParaRPr lang="zh-TW" sz="1600"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030685014"/>
                  </a:ext>
                </a:extLst>
              </a:tr>
              <a:tr h="470693">
                <a:tc>
                  <a:txBody>
                    <a:bodyPr/>
                    <a:lstStyle/>
                    <a:p>
                      <a:pPr marL="50800" algn="l">
                        <a:spcAft>
                          <a:spcPts val="0"/>
                        </a:spcAft>
                      </a:pPr>
                      <a:r>
                        <a:rPr lang="en-US" sz="1400" b="1"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rPr>
                        <a:t>Step 1 : reverse the bits		</a:t>
                      </a:r>
                      <a:endParaRPr lang="zh-TW" sz="1400"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1"/>
                    </a:solidFill>
                  </a:tcPr>
                </a:tc>
                <a:tc>
                  <a:txBody>
                    <a:bodyPr/>
                    <a:lstStyle/>
                    <a:p>
                      <a:pPr marL="510540" algn="l">
                        <a:spcAft>
                          <a:spcPts val="0"/>
                        </a:spcAft>
                      </a:pPr>
                      <a:r>
                        <a:rPr lang="en-US" sz="1600" b="1" kern="100" dirty="0" smtClean="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rPr>
                        <a:t>  1111 1101</a:t>
                      </a:r>
                      <a:endParaRPr lang="zh-TW" sz="1600"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1"/>
                    </a:solidFill>
                  </a:tcPr>
                </a:tc>
                <a:tc>
                  <a:txBody>
                    <a:bodyPr/>
                    <a:lstStyle/>
                    <a:p>
                      <a:pPr marL="510540" algn="l">
                        <a:spcAft>
                          <a:spcPts val="0"/>
                        </a:spcAft>
                      </a:pPr>
                      <a:r>
                        <a:rPr lang="en-US" altLang="zh-TW" sz="1600" kern="100" dirty="0" smtClean="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rPr>
                        <a:t>     -3</a:t>
                      </a:r>
                      <a:endParaRPr lang="zh-TW" sz="1600"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293170717"/>
                  </a:ext>
                </a:extLst>
              </a:tr>
              <a:tr h="481806">
                <a:tc>
                  <a:txBody>
                    <a:bodyPr/>
                    <a:lstStyle/>
                    <a:p>
                      <a:pPr marL="50800" algn="l">
                        <a:spcAft>
                          <a:spcPts val="0"/>
                        </a:spcAft>
                      </a:pPr>
                      <a:r>
                        <a:rPr lang="en-US" sz="1400" b="1"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rPr>
                        <a:t>Step 2 : add 1 to the value from Step 1	</a:t>
                      </a:r>
                      <a:endParaRPr lang="zh-TW" sz="1400"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1"/>
                    </a:solidFill>
                  </a:tcPr>
                </a:tc>
                <a:tc>
                  <a:txBody>
                    <a:bodyPr/>
                    <a:lstStyle/>
                    <a:p>
                      <a:pPr marL="510540" algn="l">
                        <a:spcAft>
                          <a:spcPts val="0"/>
                        </a:spcAft>
                      </a:pPr>
                      <a:r>
                        <a:rPr lang="en-US" sz="1600" b="1" kern="100" dirty="0" smtClean="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rPr>
                        <a:t>  1111 1101</a:t>
                      </a:r>
                      <a:endParaRPr lang="en-US" sz="1600" b="0" kern="100" dirty="0" smtClean="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p>
                      <a:pPr marL="510540" algn="l">
                        <a:spcAft>
                          <a:spcPts val="0"/>
                        </a:spcAft>
                      </a:pPr>
                      <a:r>
                        <a:rPr lang="en-US" sz="1600" b="1" kern="100" dirty="0" smtClean="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rPr>
                        <a:t>+0000 0001  </a:t>
                      </a:r>
                      <a:endParaRPr lang="zh-TW" sz="1600"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1"/>
                    </a:solidFill>
                  </a:tcPr>
                </a:tc>
                <a:tc>
                  <a:txBody>
                    <a:bodyPr/>
                    <a:lstStyle/>
                    <a:p>
                      <a:pPr marL="510540" algn="l">
                        <a:spcAft>
                          <a:spcPts val="0"/>
                        </a:spcAft>
                      </a:pPr>
                      <a:r>
                        <a:rPr lang="en-US" altLang="zh-TW" sz="1600" kern="100" dirty="0" smtClean="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rPr>
                        <a:t>   -3+1</a:t>
                      </a:r>
                      <a:endParaRPr lang="zh-TW" sz="1600"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943494324"/>
                  </a:ext>
                </a:extLst>
              </a:tr>
              <a:tr h="481806">
                <a:tc>
                  <a:txBody>
                    <a:bodyPr/>
                    <a:lstStyle/>
                    <a:p>
                      <a:pPr marL="50800" algn="l">
                        <a:spcAft>
                          <a:spcPts val="0"/>
                        </a:spcAft>
                      </a:pPr>
                      <a:r>
                        <a:rPr lang="en-US" sz="1400" b="1"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rPr>
                        <a:t>Sum : two’s complement representation</a:t>
                      </a:r>
                      <a:endParaRPr lang="zh-TW" sz="1400"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1"/>
                    </a:solidFill>
                  </a:tcPr>
                </a:tc>
                <a:tc>
                  <a:txBody>
                    <a:bodyPr/>
                    <a:lstStyle/>
                    <a:p>
                      <a:pPr marL="510540" algn="l">
                        <a:spcAft>
                          <a:spcPts val="0"/>
                        </a:spcAft>
                      </a:pPr>
                      <a:r>
                        <a:rPr lang="en-US" sz="1600" b="1" kern="100" dirty="0" smtClean="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rPr>
                        <a:t>  1111 1110</a:t>
                      </a:r>
                      <a:endParaRPr lang="zh-TW" sz="1600"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1"/>
                    </a:solidFill>
                  </a:tcPr>
                </a:tc>
                <a:tc>
                  <a:txBody>
                    <a:bodyPr/>
                    <a:lstStyle/>
                    <a:p>
                      <a:pPr marL="510540" algn="l">
                        <a:spcAft>
                          <a:spcPts val="0"/>
                        </a:spcAft>
                      </a:pPr>
                      <a:r>
                        <a:rPr lang="en-US" altLang="zh-TW" sz="1600" kern="100" dirty="0" smtClean="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rPr>
                        <a:t>     -2</a:t>
                      </a:r>
                      <a:endParaRPr lang="zh-TW" sz="1600"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4018358306"/>
                  </a:ext>
                </a:extLst>
              </a:tr>
            </a:tbl>
          </a:graphicData>
        </a:graphic>
      </p:graphicFrame>
      <p:sp>
        <p:nvSpPr>
          <p:cNvPr id="4" name="文字方塊 3"/>
          <p:cNvSpPr txBox="1"/>
          <p:nvPr/>
        </p:nvSpPr>
        <p:spPr>
          <a:xfrm>
            <a:off x="662354" y="2401669"/>
            <a:ext cx="2766646" cy="646331"/>
          </a:xfrm>
          <a:prstGeom prst="rect">
            <a:avLst/>
          </a:prstGeom>
          <a:noFill/>
        </p:spPr>
        <p:txBody>
          <a:bodyPr wrap="square" rtlCol="0">
            <a:spAutoFit/>
          </a:bodyPr>
          <a:lstStyle/>
          <a:p>
            <a:r>
              <a:rPr lang="en-US" altLang="zh-TW" sz="1800" dirty="0" smtClean="0"/>
              <a:t>What we want? </a:t>
            </a:r>
          </a:p>
          <a:p>
            <a:r>
              <a:rPr lang="en-US" altLang="zh-TW" sz="1800" dirty="0" smtClean="0"/>
              <a:t>Find the negative value</a:t>
            </a:r>
            <a:endParaRPr lang="zh-TW" altLang="en-US" sz="1800" dirty="0"/>
          </a:p>
        </p:txBody>
      </p:sp>
      <p:sp>
        <p:nvSpPr>
          <p:cNvPr id="5" name="文字方塊 4"/>
          <p:cNvSpPr txBox="1"/>
          <p:nvPr/>
        </p:nvSpPr>
        <p:spPr>
          <a:xfrm>
            <a:off x="3505200" y="2398996"/>
            <a:ext cx="4191000" cy="923330"/>
          </a:xfrm>
          <a:prstGeom prst="rect">
            <a:avLst/>
          </a:prstGeom>
          <a:noFill/>
        </p:spPr>
        <p:txBody>
          <a:bodyPr wrap="square" rtlCol="0">
            <a:spAutoFit/>
          </a:bodyPr>
          <a:lstStyle/>
          <a:p>
            <a:r>
              <a:rPr lang="en-US" altLang="zh-TW" sz="1800" dirty="0" smtClean="0"/>
              <a:t>How to find? </a:t>
            </a:r>
            <a:endParaRPr lang="en-US" altLang="zh-TW" sz="1800" dirty="0"/>
          </a:p>
          <a:p>
            <a:r>
              <a:rPr lang="en-US" altLang="zh-TW" sz="1800" dirty="0" smtClean="0"/>
              <a:t>Find the value which add original value will equal to zero</a:t>
            </a:r>
            <a:endParaRPr lang="zh-TW" altLang="en-US" sz="1800" dirty="0"/>
          </a:p>
        </p:txBody>
      </p:sp>
      <p:sp>
        <p:nvSpPr>
          <p:cNvPr id="6" name="文字方塊 5"/>
          <p:cNvSpPr txBox="1"/>
          <p:nvPr/>
        </p:nvSpPr>
        <p:spPr>
          <a:xfrm>
            <a:off x="6781800" y="3556089"/>
            <a:ext cx="2209800" cy="2185214"/>
          </a:xfrm>
          <a:prstGeom prst="rect">
            <a:avLst/>
          </a:prstGeom>
          <a:noFill/>
          <a:ln>
            <a:solidFill>
              <a:schemeClr val="tx1"/>
            </a:solidFill>
          </a:ln>
        </p:spPr>
        <p:txBody>
          <a:bodyPr wrap="square" rtlCol="0">
            <a:spAutoFit/>
          </a:bodyPr>
          <a:lstStyle/>
          <a:p>
            <a:r>
              <a:rPr lang="en-US" altLang="zh-TW" sz="1600" dirty="0" smtClean="0"/>
              <a:t>Sum of every number and its reverse is</a:t>
            </a:r>
          </a:p>
          <a:p>
            <a:r>
              <a:rPr lang="en-US" altLang="zh-TW" sz="1600" dirty="0" smtClean="0"/>
              <a:t>     1111 1111 </a:t>
            </a:r>
          </a:p>
          <a:p>
            <a:r>
              <a:rPr lang="en-US" altLang="zh-TW" sz="1600" dirty="0" smtClean="0"/>
              <a:t>So we need plus </a:t>
            </a:r>
          </a:p>
          <a:p>
            <a:r>
              <a:rPr lang="en-US" altLang="zh-TW" sz="1600" dirty="0"/>
              <a:t> </a:t>
            </a:r>
            <a:r>
              <a:rPr lang="en-US" altLang="zh-TW" sz="1600" dirty="0" smtClean="0"/>
              <a:t>    0000 0001</a:t>
            </a:r>
          </a:p>
          <a:p>
            <a:r>
              <a:rPr lang="en-US" altLang="zh-TW" sz="1600" dirty="0" smtClean="0"/>
              <a:t>This is the reason of step 2.</a:t>
            </a:r>
          </a:p>
          <a:p>
            <a:endParaRPr lang="en-US" altLang="zh-TW" sz="1200" dirty="0"/>
          </a:p>
          <a:p>
            <a:endParaRPr lang="en-US" altLang="zh-TW" sz="1200" dirty="0" smtClean="0"/>
          </a:p>
        </p:txBody>
      </p:sp>
      <p:sp>
        <p:nvSpPr>
          <p:cNvPr id="8" name="左大括弧 7"/>
          <p:cNvSpPr/>
          <p:nvPr/>
        </p:nvSpPr>
        <p:spPr bwMode="auto">
          <a:xfrm>
            <a:off x="3124200" y="5821077"/>
            <a:ext cx="152400" cy="572847"/>
          </a:xfrm>
          <a:prstGeom prst="leftBrace">
            <a:avLst/>
          </a:prstGeom>
          <a:noFill/>
          <a:ln w="9525" cap="flat" cmpd="sng" algn="ctr">
            <a:solidFill>
              <a:schemeClr val="tx1"/>
            </a:solidFill>
            <a:prstDash val="solid"/>
            <a:round/>
            <a:headEnd type="none" w="med" len="med"/>
            <a:tailEnd type="none" w="med" len="med"/>
          </a:ln>
          <a:effectLs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4198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0008AA5E-3875-432A-9E30-9C8240BAEA65}" type="slidenum">
              <a:rPr lang="en-US" altLang="en-US" sz="1600">
                <a:latin typeface="Times New Roman" pitchFamily="18" charset="0"/>
              </a:rPr>
              <a:pPr eaLnBrk="1" hangingPunct="1"/>
              <a:t>34</a:t>
            </a:fld>
            <a:endParaRPr lang="en-US" altLang="en-US" sz="1600">
              <a:latin typeface="Times New Roman" pitchFamily="18" charset="0"/>
            </a:endParaRPr>
          </a:p>
        </p:txBody>
      </p:sp>
      <p:sp>
        <p:nvSpPr>
          <p:cNvPr id="78850" name="Rectangle 1026"/>
          <p:cNvSpPr>
            <a:spLocks noGrp="1" noChangeArrowheads="1"/>
          </p:cNvSpPr>
          <p:nvPr>
            <p:ph type="title"/>
          </p:nvPr>
        </p:nvSpPr>
        <p:spPr/>
        <p:txBody>
          <a:bodyPr/>
          <a:lstStyle/>
          <a:p>
            <a:pPr eaLnBrk="1" hangingPunct="1">
              <a:defRPr/>
            </a:pPr>
            <a:r>
              <a:rPr lang="en-US" altLang="en-US" smtClean="0"/>
              <a:t>Binary Subtraction</a:t>
            </a:r>
          </a:p>
        </p:txBody>
      </p:sp>
      <p:sp>
        <p:nvSpPr>
          <p:cNvPr id="41989" name="Rectangle 1027"/>
          <p:cNvSpPr>
            <a:spLocks noGrp="1" noChangeArrowheads="1"/>
          </p:cNvSpPr>
          <p:nvPr>
            <p:ph type="body" idx="1"/>
          </p:nvPr>
        </p:nvSpPr>
        <p:spPr/>
        <p:txBody>
          <a:bodyPr/>
          <a:lstStyle/>
          <a:p>
            <a:pPr eaLnBrk="1" hangingPunct="1"/>
            <a:r>
              <a:rPr lang="en-US" altLang="en-US" dirty="0" smtClean="0"/>
              <a:t>When subtracting A – B, convert B to its two's complement</a:t>
            </a:r>
          </a:p>
          <a:p>
            <a:pPr eaLnBrk="1" hangingPunct="1"/>
            <a:r>
              <a:rPr lang="en-US" altLang="en-US" dirty="0" smtClean="0"/>
              <a:t>Add A to (–B)</a:t>
            </a:r>
          </a:p>
          <a:p>
            <a:pPr eaLnBrk="1" hangingPunct="1"/>
            <a:endParaRPr lang="en-US" altLang="en-US" dirty="0" smtClean="0"/>
          </a:p>
          <a:p>
            <a:pPr eaLnBrk="1" hangingPunct="1">
              <a:buFontTx/>
              <a:buNone/>
            </a:pPr>
            <a:r>
              <a:rPr lang="en-US" altLang="en-US" dirty="0" smtClean="0"/>
              <a:t>	0 0 0 0 1 1 0 0			0 0 0 0 1 1 0 0</a:t>
            </a:r>
          </a:p>
          <a:p>
            <a:pPr eaLnBrk="1" hangingPunct="1">
              <a:buFontTx/>
              <a:buNone/>
            </a:pPr>
            <a:r>
              <a:rPr lang="en-US" altLang="en-US" dirty="0" smtClean="0"/>
              <a:t>–	0 0 0 0 0 0 1 1			1 1 1 1 1 1 0 1</a:t>
            </a:r>
          </a:p>
          <a:p>
            <a:pPr eaLnBrk="1" hangingPunct="1">
              <a:buFontTx/>
              <a:buNone/>
            </a:pPr>
            <a:r>
              <a:rPr lang="en-US" altLang="en-US" dirty="0" smtClean="0"/>
              <a:t>	  	   			           0 0 0 0 1 0 0 1</a:t>
            </a:r>
          </a:p>
        </p:txBody>
      </p:sp>
      <p:sp>
        <p:nvSpPr>
          <p:cNvPr id="41990" name="Line 1028"/>
          <p:cNvSpPr>
            <a:spLocks noChangeShapeType="1"/>
          </p:cNvSpPr>
          <p:nvPr/>
        </p:nvSpPr>
        <p:spPr bwMode="auto">
          <a:xfrm>
            <a:off x="3429000" y="3276600"/>
            <a:ext cx="1371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41991" name="Line 1029"/>
          <p:cNvSpPr>
            <a:spLocks noChangeShapeType="1"/>
          </p:cNvSpPr>
          <p:nvPr/>
        </p:nvSpPr>
        <p:spPr bwMode="auto">
          <a:xfrm>
            <a:off x="1066800" y="3733800"/>
            <a:ext cx="198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41992" name="Line 1030"/>
          <p:cNvSpPr>
            <a:spLocks noChangeShapeType="1"/>
          </p:cNvSpPr>
          <p:nvPr/>
        </p:nvSpPr>
        <p:spPr bwMode="auto">
          <a:xfrm>
            <a:off x="5268913" y="3702050"/>
            <a:ext cx="2133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78855" name="Text Box 1031"/>
          <p:cNvSpPr txBox="1">
            <a:spLocks noChangeArrowheads="1"/>
          </p:cNvSpPr>
          <p:nvPr/>
        </p:nvSpPr>
        <p:spPr bwMode="auto">
          <a:xfrm>
            <a:off x="2514600" y="5181600"/>
            <a:ext cx="4267200" cy="541338"/>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700">
                <a:solidFill>
                  <a:schemeClr val="tx2"/>
                </a:solidFill>
              </a:rPr>
              <a:t>Practice: Subtract 0101 from 1001.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855"/>
                                        </p:tgtEl>
                                        <p:attrNameLst>
                                          <p:attrName>style.visibility</p:attrName>
                                        </p:attrNameLst>
                                      </p:cBhvr>
                                      <p:to>
                                        <p:strVal val="visible"/>
                                      </p:to>
                                    </p:set>
                                    <p:animEffect transition="in" filter="dissolve">
                                      <p:cBhvr>
                                        <p:cTn id="7" dur="500"/>
                                        <p:tgtEl>
                                          <p:spTgt spid="78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5"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4301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F22B0911-C562-4053-886E-27DBC068E9A8}" type="slidenum">
              <a:rPr lang="en-US" altLang="en-US" sz="1600">
                <a:latin typeface="Times New Roman" pitchFamily="18" charset="0"/>
              </a:rPr>
              <a:pPr eaLnBrk="1" hangingPunct="1"/>
              <a:t>35</a:t>
            </a:fld>
            <a:endParaRPr lang="en-US" altLang="en-US" sz="1600">
              <a:latin typeface="Times New Roman" pitchFamily="18" charset="0"/>
            </a:endParaRPr>
          </a:p>
        </p:txBody>
      </p:sp>
      <p:sp>
        <p:nvSpPr>
          <p:cNvPr id="62466" name="Rectangle 2"/>
          <p:cNvSpPr>
            <a:spLocks noGrp="1" noChangeArrowheads="1"/>
          </p:cNvSpPr>
          <p:nvPr>
            <p:ph type="title"/>
          </p:nvPr>
        </p:nvSpPr>
        <p:spPr/>
        <p:txBody>
          <a:bodyPr/>
          <a:lstStyle/>
          <a:p>
            <a:pPr eaLnBrk="1" hangingPunct="1">
              <a:defRPr/>
            </a:pPr>
            <a:r>
              <a:rPr lang="en-US" altLang="en-US" smtClean="0"/>
              <a:t>Learn How To Do the Following:</a:t>
            </a:r>
          </a:p>
        </p:txBody>
      </p:sp>
      <p:sp>
        <p:nvSpPr>
          <p:cNvPr id="43013" name="Rectangle 3"/>
          <p:cNvSpPr>
            <a:spLocks noGrp="1" noChangeArrowheads="1"/>
          </p:cNvSpPr>
          <p:nvPr>
            <p:ph type="body" idx="1"/>
          </p:nvPr>
        </p:nvSpPr>
        <p:spPr>
          <a:xfrm>
            <a:off x="685800" y="1524000"/>
            <a:ext cx="7772400" cy="3657600"/>
          </a:xfrm>
        </p:spPr>
        <p:txBody>
          <a:bodyPr/>
          <a:lstStyle/>
          <a:p>
            <a:pPr eaLnBrk="1" hangingPunct="1"/>
            <a:r>
              <a:rPr lang="en-US" altLang="en-US" smtClean="0"/>
              <a:t>Form the two's complement of a hexadecimal integer</a:t>
            </a:r>
          </a:p>
          <a:p>
            <a:pPr eaLnBrk="1" hangingPunct="1"/>
            <a:r>
              <a:rPr lang="en-US" altLang="en-US" smtClean="0"/>
              <a:t>Convert signed binary to decimal</a:t>
            </a:r>
          </a:p>
          <a:p>
            <a:pPr eaLnBrk="1" hangingPunct="1"/>
            <a:r>
              <a:rPr lang="en-US" altLang="en-US" smtClean="0"/>
              <a:t>Convert signed decimal to binary</a:t>
            </a:r>
          </a:p>
          <a:p>
            <a:pPr eaLnBrk="1" hangingPunct="1"/>
            <a:r>
              <a:rPr lang="en-US" altLang="en-US" smtClean="0"/>
              <a:t>Convert signed decimal to hexadecimal</a:t>
            </a:r>
          </a:p>
          <a:p>
            <a:pPr eaLnBrk="1" hangingPunct="1"/>
            <a:r>
              <a:rPr lang="en-US" altLang="en-US" smtClean="0"/>
              <a:t>Convert signed hexadecimal to decimal</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44035"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212C06B5-DEF5-4274-8469-9C506FB170B4}" type="slidenum">
              <a:rPr lang="en-US" altLang="en-US" sz="1600">
                <a:latin typeface="Times New Roman" pitchFamily="18" charset="0"/>
              </a:rPr>
              <a:pPr eaLnBrk="1" hangingPunct="1"/>
              <a:t>36</a:t>
            </a:fld>
            <a:endParaRPr lang="en-US" altLang="en-US" sz="1600">
              <a:latin typeface="Times New Roman" pitchFamily="18" charset="0"/>
            </a:endParaRPr>
          </a:p>
        </p:txBody>
      </p:sp>
      <p:sp>
        <p:nvSpPr>
          <p:cNvPr id="63490" name="Rectangle 2"/>
          <p:cNvSpPr>
            <a:spLocks noGrp="1" noChangeArrowheads="1"/>
          </p:cNvSpPr>
          <p:nvPr>
            <p:ph type="title"/>
          </p:nvPr>
        </p:nvSpPr>
        <p:spPr/>
        <p:txBody>
          <a:bodyPr/>
          <a:lstStyle/>
          <a:p>
            <a:pPr eaLnBrk="1" hangingPunct="1">
              <a:defRPr/>
            </a:pPr>
            <a:r>
              <a:rPr lang="en-US" altLang="en-US" smtClean="0"/>
              <a:t>Ranges of Signed Integers</a:t>
            </a:r>
          </a:p>
        </p:txBody>
      </p:sp>
      <p:pic>
        <p:nvPicPr>
          <p:cNvPr id="440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8153400" cy="250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Text Box 6"/>
          <p:cNvSpPr txBox="1">
            <a:spLocks noChangeArrowheads="1"/>
          </p:cNvSpPr>
          <p:nvPr/>
        </p:nvSpPr>
        <p:spPr bwMode="auto">
          <a:xfrm>
            <a:off x="533400" y="1143000"/>
            <a:ext cx="80772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a:t>The highest bit is reserved for the sign. This limits the range:</a:t>
            </a:r>
          </a:p>
        </p:txBody>
      </p:sp>
      <p:sp>
        <p:nvSpPr>
          <p:cNvPr id="63495" name="Text Box 7"/>
          <p:cNvSpPr txBox="1">
            <a:spLocks noChangeArrowheads="1"/>
          </p:cNvSpPr>
          <p:nvPr/>
        </p:nvSpPr>
        <p:spPr bwMode="auto">
          <a:xfrm>
            <a:off x="762000" y="4876800"/>
            <a:ext cx="7391400" cy="541338"/>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700">
                <a:solidFill>
                  <a:schemeClr val="tx2"/>
                </a:solidFill>
              </a:rPr>
              <a:t>Practice: What is the largest positive value that may be stored in 20 bits?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3495"/>
                                        </p:tgtEl>
                                        <p:attrNameLst>
                                          <p:attrName>style.visibility</p:attrName>
                                        </p:attrNameLst>
                                      </p:cBhvr>
                                      <p:to>
                                        <p:strVal val="visible"/>
                                      </p:to>
                                    </p:set>
                                    <p:animEffect transition="in" filter="dissolve">
                                      <p:cBhvr>
                                        <p:cTn id="7" dur="500"/>
                                        <p:tgtEl>
                                          <p:spTgt spid="63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5"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Signed integers in 16 bits</a:t>
            </a:r>
            <a:endParaRPr lang="zh-TW" altLang="en-US" dirty="0"/>
          </a:p>
        </p:txBody>
      </p:sp>
      <p:sp>
        <p:nvSpPr>
          <p:cNvPr id="3" name="Content Placeholder 2"/>
          <p:cNvSpPr>
            <a:spLocks noGrp="1"/>
          </p:cNvSpPr>
          <p:nvPr>
            <p:ph idx="1"/>
          </p:nvPr>
        </p:nvSpPr>
        <p:spPr/>
        <p:txBody>
          <a:bodyPr/>
          <a:lstStyle/>
          <a:p>
            <a:pPr eaLnBrk="1" hangingPunct="1">
              <a:lnSpc>
                <a:spcPct val="90000"/>
              </a:lnSpc>
            </a:pPr>
            <a:r>
              <a:rPr lang="en-US" altLang="zh-TW" dirty="0"/>
              <a:t>Positive integers: </a:t>
            </a:r>
            <a:br>
              <a:rPr lang="en-US" altLang="zh-TW" dirty="0"/>
            </a:br>
            <a:r>
              <a:rPr lang="en-US" altLang="zh-TW" dirty="0"/>
              <a:t>	from 0 ~ 32767</a:t>
            </a:r>
          </a:p>
          <a:p>
            <a:pPr eaLnBrk="1" hangingPunct="1">
              <a:lnSpc>
                <a:spcPct val="90000"/>
              </a:lnSpc>
            </a:pPr>
            <a:r>
              <a:rPr lang="en-US" altLang="zh-TW" dirty="0"/>
              <a:t>Negative integers: </a:t>
            </a:r>
            <a:br>
              <a:rPr lang="en-US" altLang="zh-TW" dirty="0"/>
            </a:br>
            <a:r>
              <a:rPr lang="en-US" altLang="zh-TW" dirty="0"/>
              <a:t>	from -1 ~ -32768</a:t>
            </a:r>
          </a:p>
          <a:p>
            <a:endParaRPr lang="zh-TW" altLang="en-US" dirty="0"/>
          </a:p>
        </p:txBody>
      </p:sp>
      <p:sp>
        <p:nvSpPr>
          <p:cNvPr id="4" name="Footer Placeholder 3"/>
          <p:cNvSpPr>
            <a:spLocks noGrp="1"/>
          </p:cNvSpPr>
          <p:nvPr>
            <p:ph type="ftr" sz="quarter" idx="10"/>
          </p:nvPr>
        </p:nvSpPr>
        <p:spPr/>
        <p:txBody>
          <a:bodyPr/>
          <a:lstStyle/>
          <a:p>
            <a:pPr>
              <a:defRPr/>
            </a:pPr>
            <a:r>
              <a:rPr lang="en-US" altLang="en-US" smtClean="0"/>
              <a:t>Irvine, Kip R. Assembly Language for Intel-Based Computers 7/e, 2015.</a:t>
            </a:r>
            <a:endParaRPr lang="en-US" altLang="en-US"/>
          </a:p>
        </p:txBody>
      </p:sp>
      <p:sp>
        <p:nvSpPr>
          <p:cNvPr id="5" name="Slide Number Placeholder 4"/>
          <p:cNvSpPr>
            <a:spLocks noGrp="1"/>
          </p:cNvSpPr>
          <p:nvPr>
            <p:ph type="sldNum" sz="quarter" idx="11"/>
          </p:nvPr>
        </p:nvSpPr>
        <p:spPr/>
        <p:txBody>
          <a:bodyPr/>
          <a:lstStyle/>
          <a:p>
            <a:fld id="{9A2BB7E6-B3BF-4F16-AB06-CB3DAD5C2A95}" type="slidenum">
              <a:rPr lang="en-US" altLang="en-US" smtClean="0"/>
              <a:pPr/>
              <a:t>37</a:t>
            </a:fld>
            <a:endParaRPr lang="en-US" altLang="en-US"/>
          </a:p>
        </p:txBody>
      </p:sp>
      <p:graphicFrame>
        <p:nvGraphicFramePr>
          <p:cNvPr id="6" name="Table 5"/>
          <p:cNvGraphicFramePr>
            <a:graphicFrameLocks noGrp="1"/>
          </p:cNvGraphicFramePr>
          <p:nvPr>
            <p:extLst>
              <p:ext uri="{D42A27DB-BD31-4B8C-83A1-F6EECF244321}">
                <p14:modId xmlns:p14="http://schemas.microsoft.com/office/powerpoint/2010/main" val="1799505885"/>
              </p:ext>
            </p:extLst>
          </p:nvPr>
        </p:nvGraphicFramePr>
        <p:xfrm>
          <a:off x="4648200" y="1143000"/>
          <a:ext cx="3962400" cy="5151120"/>
        </p:xfrm>
        <a:graphic>
          <a:graphicData uri="http://schemas.openxmlformats.org/drawingml/2006/table">
            <a:tbl>
              <a:tblPr>
                <a:tableStyleId>{616DA210-FB5B-4158-B5E0-FEB733F419BA}</a:tableStyleId>
              </a:tblPr>
              <a:tblGrid>
                <a:gridCol w="11430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tblGrid>
              <a:tr h="370840">
                <a:tc>
                  <a:txBody>
                    <a:bodyPr/>
                    <a:lstStyle/>
                    <a:p>
                      <a:pPr algn="ctr"/>
                      <a:r>
                        <a:rPr lang="en-US" altLang="zh-TW" sz="2000" dirty="0" smtClean="0">
                          <a:latin typeface="+mn-lt"/>
                          <a:cs typeface="Consolas" pitchFamily="49" charset="0"/>
                        </a:rPr>
                        <a:t>Decimal</a:t>
                      </a:r>
                      <a:endParaRPr lang="zh-TW" altLang="en-US" sz="2000" dirty="0">
                        <a:latin typeface="+mn-lt"/>
                        <a:cs typeface="Consolas" pitchFamily="49" charset="0"/>
                      </a:endParaRP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lang="en-US" altLang="zh-TW" sz="2000" dirty="0" smtClean="0">
                          <a:latin typeface="+mn-lt"/>
                          <a:cs typeface="Consolas" pitchFamily="49" charset="0"/>
                        </a:rPr>
                        <a:t>Binary</a:t>
                      </a:r>
                      <a:endParaRPr lang="zh-TW" altLang="en-US" sz="2000" dirty="0">
                        <a:latin typeface="+mn-lt"/>
                        <a:cs typeface="Consolas" pitchFamily="49"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70840">
                <a:tc>
                  <a:txBody>
                    <a:bodyPr/>
                    <a:lstStyle/>
                    <a:p>
                      <a:pPr algn="ctr"/>
                      <a:r>
                        <a:rPr lang="en-US" altLang="zh-TW" sz="2000" dirty="0" smtClean="0">
                          <a:latin typeface="Arial Unicode MS" pitchFamily="34" charset="-120"/>
                          <a:ea typeface="Arial Unicode MS" pitchFamily="34" charset="-120"/>
                          <a:cs typeface="Arial Unicode MS" pitchFamily="34" charset="-120"/>
                        </a:rPr>
                        <a:t>+</a:t>
                      </a:r>
                      <a:r>
                        <a:rPr lang="en-US" altLang="zh-TW" sz="2000" baseline="0" dirty="0" smtClean="0">
                          <a:latin typeface="Arial Unicode MS" pitchFamily="34" charset="-120"/>
                          <a:ea typeface="Arial Unicode MS" pitchFamily="34" charset="-120"/>
                          <a:cs typeface="Arial Unicode MS" pitchFamily="34" charset="-120"/>
                        </a:rPr>
                        <a:t>32767</a:t>
                      </a:r>
                      <a:endParaRPr lang="zh-TW" altLang="en-US" sz="2000" baseline="0" dirty="0">
                        <a:latin typeface="Arial Unicode MS" pitchFamily="34" charset="-120"/>
                        <a:ea typeface="Arial Unicode MS" pitchFamily="34" charset="-120"/>
                        <a:cs typeface="Arial Unicode MS" pitchFamily="34" charset="-120"/>
                      </a:endParaRPr>
                    </a:p>
                  </a:txBody>
                  <a:tcPr>
                    <a:lnL w="28575" cap="flat" cmpd="sng" algn="ctr">
                      <a:solidFill>
                        <a:schemeClr val="tx1"/>
                      </a:solidFill>
                      <a:prstDash val="solid"/>
                      <a:round/>
                      <a:headEnd type="none" w="med" len="med"/>
                      <a:tailEnd type="none" w="med" len="med"/>
                    </a:lnL>
                  </a:tcPr>
                </a:tc>
                <a:tc>
                  <a:txBody>
                    <a:bodyPr/>
                    <a:lstStyle/>
                    <a:p>
                      <a:r>
                        <a:rPr lang="en-US" altLang="zh-TW" sz="2000" dirty="0" smtClean="0">
                          <a:latin typeface="Arial Unicode MS" pitchFamily="34" charset="-120"/>
                          <a:ea typeface="Arial Unicode MS" pitchFamily="34" charset="-120"/>
                          <a:cs typeface="Arial Unicode MS" pitchFamily="34" charset="-120"/>
                        </a:rPr>
                        <a:t>0111 1111 1111 1111</a:t>
                      </a:r>
                      <a:endParaRPr lang="zh-TW" altLang="en-US" sz="2000" dirty="0">
                        <a:latin typeface="Arial Unicode MS" pitchFamily="34" charset="-120"/>
                        <a:ea typeface="Arial Unicode MS" pitchFamily="34" charset="-120"/>
                        <a:cs typeface="Arial Unicode MS" pitchFamily="34" charset="-120"/>
                      </a:endParaRPr>
                    </a:p>
                  </a:txBody>
                  <a:tcP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dirty="0" smtClean="0">
                          <a:latin typeface="Arial Unicode MS" pitchFamily="34" charset="-120"/>
                          <a:ea typeface="Arial Unicode MS" pitchFamily="34" charset="-120"/>
                          <a:cs typeface="Arial Unicode MS" pitchFamily="34" charset="-120"/>
                        </a:rPr>
                        <a:t>+</a:t>
                      </a:r>
                      <a:r>
                        <a:rPr lang="en-US" altLang="zh-TW" sz="2000" baseline="0" dirty="0" smtClean="0">
                          <a:latin typeface="Arial Unicode MS" pitchFamily="34" charset="-120"/>
                          <a:ea typeface="Arial Unicode MS" pitchFamily="34" charset="-120"/>
                          <a:cs typeface="Arial Unicode MS" pitchFamily="34" charset="-120"/>
                        </a:rPr>
                        <a:t>32766</a:t>
                      </a:r>
                      <a:endParaRPr lang="zh-TW" altLang="en-US" sz="2000" baseline="0" dirty="0" smtClean="0">
                        <a:latin typeface="Arial Unicode MS" pitchFamily="34" charset="-120"/>
                        <a:ea typeface="Arial Unicode MS" pitchFamily="34" charset="-120"/>
                        <a:cs typeface="Arial Unicode MS" pitchFamily="34" charset="-120"/>
                      </a:endParaRPr>
                    </a:p>
                  </a:txBody>
                  <a:tcPr>
                    <a:lnL w="28575"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latin typeface="Arial Unicode MS" pitchFamily="34" charset="-120"/>
                          <a:ea typeface="Arial Unicode MS" pitchFamily="34" charset="-120"/>
                          <a:cs typeface="Arial Unicode MS" pitchFamily="34" charset="-120"/>
                        </a:rPr>
                        <a:t>0111 1111 1111 1110</a:t>
                      </a:r>
                      <a:endParaRPr lang="zh-TW" altLang="en-US" sz="2000" dirty="0" smtClean="0">
                        <a:latin typeface="Arial Unicode MS" pitchFamily="34" charset="-120"/>
                        <a:ea typeface="Arial Unicode MS" pitchFamily="34" charset="-120"/>
                        <a:cs typeface="Arial Unicode MS" pitchFamily="34" charset="-120"/>
                      </a:endParaRPr>
                    </a:p>
                  </a:txBody>
                  <a:tcP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0840">
                <a:tc>
                  <a:txBody>
                    <a:bodyPr/>
                    <a:lstStyle/>
                    <a:p>
                      <a:pPr algn="ctr"/>
                      <a:r>
                        <a:rPr lang="en-US" altLang="zh-TW" sz="2000" dirty="0" smtClean="0">
                          <a:latin typeface="Arial Unicode MS" pitchFamily="34" charset="-120"/>
                          <a:ea typeface="Arial Unicode MS" pitchFamily="34" charset="-120"/>
                          <a:cs typeface="Arial Unicode MS" pitchFamily="34" charset="-120"/>
                        </a:rPr>
                        <a:t>…</a:t>
                      </a:r>
                      <a:endParaRPr lang="zh-TW" altLang="en-US" sz="2000" dirty="0">
                        <a:latin typeface="Arial Unicode MS" pitchFamily="34" charset="-120"/>
                        <a:ea typeface="Arial Unicode MS" pitchFamily="34" charset="-120"/>
                        <a:cs typeface="Arial Unicode MS" pitchFamily="34" charset="-120"/>
                      </a:endParaRPr>
                    </a:p>
                  </a:txBody>
                  <a:tcPr>
                    <a:lnL w="28575" cap="flat" cmpd="sng" algn="ctr">
                      <a:solidFill>
                        <a:schemeClr val="tx1"/>
                      </a:solidFill>
                      <a:prstDash val="solid"/>
                      <a:round/>
                      <a:headEnd type="none" w="med" len="med"/>
                      <a:tailEnd type="none" w="med" len="med"/>
                    </a:lnL>
                  </a:tcPr>
                </a:tc>
                <a:tc>
                  <a:txBody>
                    <a:bodyPr/>
                    <a:lstStyle/>
                    <a:p>
                      <a:r>
                        <a:rPr lang="en-US" altLang="zh-TW" sz="2000" dirty="0" smtClean="0">
                          <a:latin typeface="Arial Unicode MS" pitchFamily="34" charset="-120"/>
                          <a:ea typeface="Arial Unicode MS" pitchFamily="34" charset="-120"/>
                          <a:cs typeface="Arial Unicode MS" pitchFamily="34" charset="-120"/>
                        </a:rPr>
                        <a:t>…</a:t>
                      </a:r>
                      <a:endParaRPr lang="zh-TW" altLang="en-US" sz="2000" dirty="0">
                        <a:latin typeface="Arial Unicode MS" pitchFamily="34" charset="-120"/>
                        <a:ea typeface="Arial Unicode MS" pitchFamily="34" charset="-120"/>
                        <a:cs typeface="Arial Unicode MS" pitchFamily="34" charset="-120"/>
                      </a:endParaRPr>
                    </a:p>
                  </a:txBody>
                  <a:tcP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70840">
                <a:tc>
                  <a:txBody>
                    <a:bodyPr/>
                    <a:lstStyle/>
                    <a:p>
                      <a:pPr algn="ctr"/>
                      <a:r>
                        <a:rPr lang="en-US" altLang="zh-TW" sz="2000" dirty="0" smtClean="0">
                          <a:latin typeface="Arial Unicode MS" pitchFamily="34" charset="-120"/>
                          <a:ea typeface="Arial Unicode MS" pitchFamily="34" charset="-120"/>
                          <a:cs typeface="Arial Unicode MS" pitchFamily="34" charset="-120"/>
                        </a:rPr>
                        <a:t>+2</a:t>
                      </a:r>
                      <a:endParaRPr lang="zh-TW" altLang="en-US" sz="2000" dirty="0">
                        <a:latin typeface="Arial Unicode MS" pitchFamily="34" charset="-120"/>
                        <a:ea typeface="Arial Unicode MS" pitchFamily="34" charset="-120"/>
                        <a:cs typeface="Arial Unicode MS" pitchFamily="34" charset="-120"/>
                      </a:endParaRPr>
                    </a:p>
                  </a:txBody>
                  <a:tcPr>
                    <a:lnL w="28575"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latin typeface="Arial Unicode MS" pitchFamily="34" charset="-120"/>
                          <a:ea typeface="Arial Unicode MS" pitchFamily="34" charset="-120"/>
                          <a:cs typeface="Arial Unicode MS" pitchFamily="34" charset="-120"/>
                        </a:rPr>
                        <a:t>0000</a:t>
                      </a:r>
                      <a:r>
                        <a:rPr lang="en-US" altLang="zh-TW" sz="2000" baseline="0" dirty="0" smtClean="0">
                          <a:latin typeface="Arial Unicode MS" pitchFamily="34" charset="-120"/>
                          <a:ea typeface="Arial Unicode MS" pitchFamily="34" charset="-120"/>
                          <a:cs typeface="Arial Unicode MS" pitchFamily="34" charset="-120"/>
                        </a:rPr>
                        <a:t> 0000 0000 0010</a:t>
                      </a:r>
                      <a:endParaRPr lang="zh-TW" altLang="en-US" sz="2000" dirty="0" smtClean="0">
                        <a:latin typeface="Arial Unicode MS" pitchFamily="34" charset="-120"/>
                        <a:ea typeface="Arial Unicode MS" pitchFamily="34" charset="-120"/>
                        <a:cs typeface="Arial Unicode MS" pitchFamily="34" charset="-120"/>
                      </a:endParaRPr>
                    </a:p>
                  </a:txBody>
                  <a:tcP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370840">
                <a:tc>
                  <a:txBody>
                    <a:bodyPr/>
                    <a:lstStyle/>
                    <a:p>
                      <a:pPr algn="ctr"/>
                      <a:r>
                        <a:rPr lang="en-US" altLang="zh-TW" sz="2000" dirty="0" smtClean="0">
                          <a:latin typeface="Arial Unicode MS" pitchFamily="34" charset="-120"/>
                          <a:ea typeface="Arial Unicode MS" pitchFamily="34" charset="-120"/>
                          <a:cs typeface="Arial Unicode MS" pitchFamily="34" charset="-120"/>
                        </a:rPr>
                        <a:t>+1</a:t>
                      </a:r>
                      <a:endParaRPr lang="zh-TW" altLang="en-US" sz="2000" dirty="0">
                        <a:latin typeface="Arial Unicode MS" pitchFamily="34" charset="-120"/>
                        <a:ea typeface="Arial Unicode MS" pitchFamily="34" charset="-120"/>
                        <a:cs typeface="Arial Unicode MS" pitchFamily="34" charset="-120"/>
                      </a:endParaRPr>
                    </a:p>
                  </a:txBody>
                  <a:tcPr>
                    <a:lnL w="28575"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latin typeface="Arial Unicode MS" pitchFamily="34" charset="-120"/>
                          <a:ea typeface="Arial Unicode MS" pitchFamily="34" charset="-120"/>
                          <a:cs typeface="Arial Unicode MS" pitchFamily="34" charset="-120"/>
                        </a:rPr>
                        <a:t>0000</a:t>
                      </a:r>
                      <a:r>
                        <a:rPr lang="en-US" altLang="zh-TW" sz="2000" baseline="0" dirty="0" smtClean="0">
                          <a:latin typeface="Arial Unicode MS" pitchFamily="34" charset="-120"/>
                          <a:ea typeface="Arial Unicode MS" pitchFamily="34" charset="-120"/>
                          <a:cs typeface="Arial Unicode MS" pitchFamily="34" charset="-120"/>
                        </a:rPr>
                        <a:t> 0000 0000 0001</a:t>
                      </a:r>
                      <a:endParaRPr lang="zh-TW" altLang="en-US" sz="2000" dirty="0" smtClean="0">
                        <a:latin typeface="Arial Unicode MS" pitchFamily="34" charset="-120"/>
                        <a:ea typeface="Arial Unicode MS" pitchFamily="34" charset="-120"/>
                        <a:cs typeface="Arial Unicode MS" pitchFamily="34" charset="-120"/>
                      </a:endParaRPr>
                    </a:p>
                  </a:txBody>
                  <a:tcPr>
                    <a:lnR w="28575"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US" altLang="zh-TW" sz="2000" dirty="0" smtClean="0">
                          <a:latin typeface="Arial Unicode MS" pitchFamily="34" charset="-120"/>
                          <a:ea typeface="Arial Unicode MS" pitchFamily="34" charset="-120"/>
                          <a:cs typeface="Arial Unicode MS" pitchFamily="34" charset="-120"/>
                        </a:rPr>
                        <a:t>0</a:t>
                      </a:r>
                      <a:endParaRPr lang="zh-TW" altLang="en-US" sz="2000" dirty="0">
                        <a:latin typeface="Arial Unicode MS" pitchFamily="34" charset="-120"/>
                        <a:ea typeface="Arial Unicode MS" pitchFamily="34" charset="-120"/>
                        <a:cs typeface="Arial Unicode MS" pitchFamily="34" charset="-120"/>
                      </a:endParaRPr>
                    </a:p>
                  </a:txBody>
                  <a:tcPr>
                    <a:lnL w="28575"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latin typeface="Arial Unicode MS" pitchFamily="34" charset="-120"/>
                          <a:ea typeface="Arial Unicode MS" pitchFamily="34" charset="-120"/>
                          <a:cs typeface="Arial Unicode MS" pitchFamily="34" charset="-120"/>
                        </a:rPr>
                        <a:t>0000</a:t>
                      </a:r>
                      <a:r>
                        <a:rPr lang="en-US" altLang="zh-TW" sz="2000" baseline="0" dirty="0" smtClean="0">
                          <a:latin typeface="Arial Unicode MS" pitchFamily="34" charset="-120"/>
                          <a:ea typeface="Arial Unicode MS" pitchFamily="34" charset="-120"/>
                          <a:cs typeface="Arial Unicode MS" pitchFamily="34" charset="-120"/>
                        </a:rPr>
                        <a:t> 0000 0000 0000</a:t>
                      </a:r>
                      <a:endParaRPr lang="zh-TW" altLang="en-US" sz="2000" dirty="0" smtClean="0">
                        <a:latin typeface="Arial Unicode MS" pitchFamily="34" charset="-120"/>
                        <a:ea typeface="Arial Unicode MS" pitchFamily="34" charset="-120"/>
                        <a:cs typeface="Arial Unicode MS" pitchFamily="34" charset="-120"/>
                      </a:endParaRPr>
                    </a:p>
                  </a:txBody>
                  <a:tcPr>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n-US" altLang="zh-TW" sz="2000" dirty="0" smtClean="0">
                          <a:latin typeface="Arial Unicode MS" pitchFamily="34" charset="-120"/>
                          <a:ea typeface="Arial Unicode MS" pitchFamily="34" charset="-120"/>
                          <a:cs typeface="Arial Unicode MS" pitchFamily="34" charset="-120"/>
                        </a:rPr>
                        <a:t>-1</a:t>
                      </a:r>
                      <a:endParaRPr lang="zh-TW" altLang="en-US" sz="2000" dirty="0">
                        <a:latin typeface="Arial Unicode MS" pitchFamily="34" charset="-120"/>
                        <a:ea typeface="Arial Unicode MS" pitchFamily="34" charset="-120"/>
                        <a:cs typeface="Arial Unicode MS" pitchFamily="34" charset="-120"/>
                      </a:endParaRPr>
                    </a:p>
                  </a:txBody>
                  <a:tcPr>
                    <a:lnL w="28575"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latin typeface="Arial Unicode MS" pitchFamily="34" charset="-120"/>
                          <a:ea typeface="Arial Unicode MS" pitchFamily="34" charset="-120"/>
                          <a:cs typeface="Arial Unicode MS" pitchFamily="34" charset="-120"/>
                        </a:rPr>
                        <a:t>1111 1111 1111 1111</a:t>
                      </a:r>
                      <a:endParaRPr lang="zh-TW" altLang="en-US" sz="2000" dirty="0" smtClean="0">
                        <a:latin typeface="Arial Unicode MS" pitchFamily="34" charset="-120"/>
                        <a:ea typeface="Arial Unicode MS" pitchFamily="34" charset="-120"/>
                        <a:cs typeface="Arial Unicode MS" pitchFamily="34" charset="-120"/>
                      </a:endParaRPr>
                    </a:p>
                  </a:txBody>
                  <a:tcPr>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7"/>
                  </a:ext>
                </a:extLst>
              </a:tr>
              <a:tr h="370840">
                <a:tc>
                  <a:txBody>
                    <a:bodyPr/>
                    <a:lstStyle/>
                    <a:p>
                      <a:pPr algn="ctr"/>
                      <a:r>
                        <a:rPr lang="en-US" altLang="zh-TW" sz="2000" dirty="0" smtClean="0">
                          <a:latin typeface="Arial Unicode MS" pitchFamily="34" charset="-120"/>
                          <a:ea typeface="Arial Unicode MS" pitchFamily="34" charset="-120"/>
                          <a:cs typeface="Arial Unicode MS" pitchFamily="34" charset="-120"/>
                        </a:rPr>
                        <a:t>-2</a:t>
                      </a:r>
                      <a:endParaRPr lang="zh-TW" altLang="en-US" sz="2000" dirty="0">
                        <a:latin typeface="Arial Unicode MS" pitchFamily="34" charset="-120"/>
                        <a:ea typeface="Arial Unicode MS" pitchFamily="34" charset="-120"/>
                        <a:cs typeface="Arial Unicode MS" pitchFamily="34" charset="-120"/>
                      </a:endParaRPr>
                    </a:p>
                  </a:txBody>
                  <a:tcPr>
                    <a:lnL w="28575"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latin typeface="Arial Unicode MS" pitchFamily="34" charset="-120"/>
                          <a:ea typeface="Arial Unicode MS" pitchFamily="34" charset="-120"/>
                          <a:cs typeface="Arial Unicode MS" pitchFamily="34" charset="-120"/>
                        </a:rPr>
                        <a:t>1111 1111 1111 1110</a:t>
                      </a:r>
                      <a:endParaRPr lang="zh-TW" altLang="en-US" sz="2000" dirty="0" smtClean="0">
                        <a:latin typeface="Arial Unicode MS" pitchFamily="34" charset="-120"/>
                        <a:ea typeface="Arial Unicode MS" pitchFamily="34" charset="-120"/>
                        <a:cs typeface="Arial Unicode MS" pitchFamily="34" charset="-120"/>
                      </a:endParaRPr>
                    </a:p>
                  </a:txBody>
                  <a:tcP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370840">
                <a:tc>
                  <a:txBody>
                    <a:bodyPr/>
                    <a:lstStyle/>
                    <a:p>
                      <a:pPr algn="ctr"/>
                      <a:r>
                        <a:rPr lang="en-US" altLang="zh-TW" sz="2000" dirty="0" smtClean="0">
                          <a:latin typeface="Arial Unicode MS" pitchFamily="34" charset="-120"/>
                          <a:ea typeface="Arial Unicode MS" pitchFamily="34" charset="-120"/>
                          <a:cs typeface="Arial Unicode MS" pitchFamily="34" charset="-120"/>
                        </a:rPr>
                        <a:t>…</a:t>
                      </a:r>
                      <a:endParaRPr lang="zh-TW" altLang="en-US" sz="2000" dirty="0">
                        <a:latin typeface="Arial Unicode MS" pitchFamily="34" charset="-120"/>
                        <a:ea typeface="Arial Unicode MS" pitchFamily="34" charset="-120"/>
                        <a:cs typeface="Arial Unicode MS" pitchFamily="34" charset="-120"/>
                      </a:endParaRPr>
                    </a:p>
                  </a:txBody>
                  <a:tcPr>
                    <a:lnL w="28575" cap="flat" cmpd="sng" algn="ctr">
                      <a:solidFill>
                        <a:schemeClr val="tx1"/>
                      </a:solidFill>
                      <a:prstDash val="solid"/>
                      <a:round/>
                      <a:headEnd type="none" w="med" len="med"/>
                      <a:tailEnd type="none" w="med" len="med"/>
                    </a:lnL>
                  </a:tcPr>
                </a:tc>
                <a:tc>
                  <a:txBody>
                    <a:bodyPr/>
                    <a:lstStyle/>
                    <a:p>
                      <a:r>
                        <a:rPr lang="en-US" altLang="zh-TW" sz="2000" dirty="0" smtClean="0">
                          <a:latin typeface="Arial Unicode MS" pitchFamily="34" charset="-120"/>
                          <a:ea typeface="Arial Unicode MS" pitchFamily="34" charset="-120"/>
                          <a:cs typeface="Arial Unicode MS" pitchFamily="34" charset="-120"/>
                        </a:rPr>
                        <a:t>…</a:t>
                      </a:r>
                      <a:endParaRPr lang="zh-TW" altLang="en-US" sz="2000" dirty="0">
                        <a:latin typeface="Arial Unicode MS" pitchFamily="34" charset="-120"/>
                        <a:ea typeface="Arial Unicode MS" pitchFamily="34" charset="-120"/>
                        <a:cs typeface="Arial Unicode MS" pitchFamily="34" charset="-120"/>
                      </a:endParaRPr>
                    </a:p>
                  </a:txBody>
                  <a:tcP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370840">
                <a:tc>
                  <a:txBody>
                    <a:bodyPr/>
                    <a:lstStyle/>
                    <a:p>
                      <a:pPr algn="ctr"/>
                      <a:r>
                        <a:rPr lang="en-US" altLang="zh-TW" sz="2000" dirty="0" smtClean="0">
                          <a:latin typeface="Arial Unicode MS" pitchFamily="34" charset="-120"/>
                          <a:ea typeface="Arial Unicode MS" pitchFamily="34" charset="-120"/>
                          <a:cs typeface="Arial Unicode MS" pitchFamily="34" charset="-120"/>
                        </a:rPr>
                        <a:t>-32766</a:t>
                      </a:r>
                      <a:endParaRPr lang="zh-TW" altLang="en-US" sz="2000" dirty="0">
                        <a:latin typeface="Arial Unicode MS" pitchFamily="34" charset="-120"/>
                        <a:ea typeface="Arial Unicode MS" pitchFamily="34" charset="-120"/>
                        <a:cs typeface="Arial Unicode MS" pitchFamily="34" charset="-120"/>
                      </a:endParaRPr>
                    </a:p>
                  </a:txBody>
                  <a:tcPr>
                    <a:lnL w="28575"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latin typeface="Arial Unicode MS" pitchFamily="34" charset="-120"/>
                          <a:ea typeface="Arial Unicode MS" pitchFamily="34" charset="-120"/>
                          <a:cs typeface="Arial Unicode MS" pitchFamily="34" charset="-120"/>
                        </a:rPr>
                        <a:t>1000 0000 0000 0010</a:t>
                      </a:r>
                      <a:endParaRPr lang="zh-TW" altLang="en-US" sz="2000" dirty="0" smtClean="0">
                        <a:latin typeface="Arial Unicode MS" pitchFamily="34" charset="-120"/>
                        <a:ea typeface="Arial Unicode MS" pitchFamily="34" charset="-120"/>
                        <a:cs typeface="Arial Unicode MS" pitchFamily="34" charset="-120"/>
                      </a:endParaRPr>
                    </a:p>
                  </a:txBody>
                  <a:tcP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0"/>
                  </a:ext>
                </a:extLst>
              </a:tr>
              <a:tr h="370840">
                <a:tc>
                  <a:txBody>
                    <a:bodyPr/>
                    <a:lstStyle/>
                    <a:p>
                      <a:pPr algn="ctr"/>
                      <a:r>
                        <a:rPr lang="en-US" altLang="zh-TW" sz="2000" dirty="0" smtClean="0">
                          <a:latin typeface="Arial Unicode MS" pitchFamily="34" charset="-120"/>
                          <a:ea typeface="Arial Unicode MS" pitchFamily="34" charset="-120"/>
                          <a:cs typeface="Arial Unicode MS" pitchFamily="34" charset="-120"/>
                        </a:rPr>
                        <a:t>-32767</a:t>
                      </a:r>
                      <a:endParaRPr lang="zh-TW" altLang="en-US" sz="2000" dirty="0">
                        <a:latin typeface="Arial Unicode MS" pitchFamily="34" charset="-120"/>
                        <a:ea typeface="Arial Unicode MS" pitchFamily="34" charset="-120"/>
                        <a:cs typeface="Arial Unicode MS" pitchFamily="34" charset="-120"/>
                      </a:endParaRPr>
                    </a:p>
                  </a:txBody>
                  <a:tcPr>
                    <a:lnL w="28575"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latin typeface="Arial Unicode MS" pitchFamily="34" charset="-120"/>
                          <a:ea typeface="Arial Unicode MS" pitchFamily="34" charset="-120"/>
                          <a:cs typeface="Arial Unicode MS" pitchFamily="34" charset="-120"/>
                        </a:rPr>
                        <a:t>1000 0000 0000 0001</a:t>
                      </a:r>
                      <a:endParaRPr lang="zh-TW" altLang="en-US" sz="2000" dirty="0" smtClean="0">
                        <a:latin typeface="Arial Unicode MS" pitchFamily="34" charset="-120"/>
                        <a:ea typeface="Arial Unicode MS" pitchFamily="34" charset="-120"/>
                        <a:cs typeface="Arial Unicode MS" pitchFamily="34" charset="-120"/>
                      </a:endParaRPr>
                    </a:p>
                  </a:txBody>
                  <a:tcP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1"/>
                  </a:ext>
                </a:extLst>
              </a:tr>
              <a:tr h="370840">
                <a:tc>
                  <a:txBody>
                    <a:bodyPr/>
                    <a:lstStyle/>
                    <a:p>
                      <a:pPr algn="ctr"/>
                      <a:r>
                        <a:rPr lang="en-US" altLang="zh-TW" sz="2000" dirty="0" smtClean="0">
                          <a:latin typeface="Arial Unicode MS" pitchFamily="34" charset="-120"/>
                          <a:ea typeface="Arial Unicode MS" pitchFamily="34" charset="-120"/>
                          <a:cs typeface="Arial Unicode MS" pitchFamily="34" charset="-120"/>
                        </a:rPr>
                        <a:t>-32768</a:t>
                      </a:r>
                      <a:endParaRPr lang="zh-TW" altLang="en-US" sz="2000" dirty="0">
                        <a:latin typeface="Arial Unicode MS" pitchFamily="34" charset="-120"/>
                        <a:ea typeface="Arial Unicode MS" pitchFamily="34" charset="-120"/>
                        <a:cs typeface="Arial Unicode MS" pitchFamily="34" charset="-120"/>
                      </a:endParaRP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latin typeface="Arial Unicode MS" pitchFamily="34" charset="-120"/>
                          <a:ea typeface="Arial Unicode MS" pitchFamily="34" charset="-120"/>
                          <a:cs typeface="Arial Unicode MS" pitchFamily="34" charset="-120"/>
                        </a:rPr>
                        <a:t>1000 0000 0000 0000</a:t>
                      </a:r>
                      <a:endParaRPr lang="zh-TW" altLang="en-US" sz="2000" dirty="0" smtClean="0">
                        <a:latin typeface="Arial Unicode MS" pitchFamily="34" charset="-120"/>
                        <a:ea typeface="Arial Unicode MS" pitchFamily="34" charset="-120"/>
                        <a:cs typeface="Arial Unicode MS" pitchFamily="34" charset="-120"/>
                      </a:endParaRP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1522985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4505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140D3418-9E39-414A-B399-319A800F47E3}" type="slidenum">
              <a:rPr lang="en-US" altLang="en-US" sz="1600">
                <a:latin typeface="Times New Roman" pitchFamily="18" charset="0"/>
              </a:rPr>
              <a:pPr eaLnBrk="1" hangingPunct="1"/>
              <a:t>38</a:t>
            </a:fld>
            <a:endParaRPr lang="en-US" altLang="en-US" sz="1600">
              <a:latin typeface="Times New Roman" pitchFamily="18" charset="0"/>
            </a:endParaRPr>
          </a:p>
        </p:txBody>
      </p:sp>
      <p:sp>
        <p:nvSpPr>
          <p:cNvPr id="64514" name="Rectangle 2"/>
          <p:cNvSpPr>
            <a:spLocks noGrp="1" noChangeArrowheads="1"/>
          </p:cNvSpPr>
          <p:nvPr>
            <p:ph type="title"/>
          </p:nvPr>
        </p:nvSpPr>
        <p:spPr/>
        <p:txBody>
          <a:bodyPr/>
          <a:lstStyle/>
          <a:p>
            <a:pPr eaLnBrk="1" hangingPunct="1">
              <a:defRPr/>
            </a:pPr>
            <a:r>
              <a:rPr lang="en-US" altLang="en-US" smtClean="0"/>
              <a:t>Character Storage</a:t>
            </a:r>
          </a:p>
        </p:txBody>
      </p:sp>
      <p:sp>
        <p:nvSpPr>
          <p:cNvPr id="45061" name="Rectangle 3"/>
          <p:cNvSpPr>
            <a:spLocks noGrp="1" noChangeArrowheads="1"/>
          </p:cNvSpPr>
          <p:nvPr>
            <p:ph type="body" idx="1"/>
          </p:nvPr>
        </p:nvSpPr>
        <p:spPr>
          <a:xfrm>
            <a:off x="1371600" y="1143000"/>
            <a:ext cx="6629400" cy="4495800"/>
          </a:xfrm>
        </p:spPr>
        <p:txBody>
          <a:bodyPr>
            <a:normAutofit lnSpcReduction="10000"/>
          </a:bodyPr>
          <a:lstStyle/>
          <a:p>
            <a:pPr eaLnBrk="1" hangingPunct="1"/>
            <a:r>
              <a:rPr lang="en-US" altLang="en-US" dirty="0" smtClean="0"/>
              <a:t>Character sets</a:t>
            </a:r>
          </a:p>
          <a:p>
            <a:pPr lvl="1" eaLnBrk="1" hangingPunct="1"/>
            <a:r>
              <a:rPr lang="en-US" altLang="en-US" dirty="0" smtClean="0"/>
              <a:t>Standard ASCII	(0 – 127)</a:t>
            </a:r>
          </a:p>
          <a:p>
            <a:pPr lvl="1" eaLnBrk="1" hangingPunct="1"/>
            <a:r>
              <a:rPr lang="en-US" altLang="en-US" dirty="0" smtClean="0"/>
              <a:t>Extended ASCII (0 – 255)</a:t>
            </a:r>
          </a:p>
          <a:p>
            <a:pPr lvl="1" eaLnBrk="1" hangingPunct="1"/>
            <a:r>
              <a:rPr lang="en-US" altLang="en-US" dirty="0" smtClean="0"/>
              <a:t>ANSI (0 – 255)</a:t>
            </a:r>
          </a:p>
          <a:p>
            <a:pPr lvl="1" eaLnBrk="1" hangingPunct="1"/>
            <a:r>
              <a:rPr lang="en-US" altLang="en-US" dirty="0" smtClean="0"/>
              <a:t>Unicode  (0 – 65,535)</a:t>
            </a:r>
          </a:p>
          <a:p>
            <a:pPr eaLnBrk="1" hangingPunct="1"/>
            <a:r>
              <a:rPr lang="en-US" altLang="en-US" dirty="0" smtClean="0"/>
              <a:t>Null-terminated String</a:t>
            </a:r>
          </a:p>
          <a:p>
            <a:pPr lvl="1" eaLnBrk="1" hangingPunct="1"/>
            <a:r>
              <a:rPr lang="en-US" altLang="en-US" dirty="0" smtClean="0"/>
              <a:t>Array of characters followed by a </a:t>
            </a:r>
            <a:r>
              <a:rPr lang="en-US" altLang="en-US" i="1" dirty="0" smtClean="0"/>
              <a:t>null byte</a:t>
            </a:r>
          </a:p>
          <a:p>
            <a:pPr eaLnBrk="1" hangingPunct="1"/>
            <a:r>
              <a:rPr lang="en-US" altLang="en-US" dirty="0" smtClean="0"/>
              <a:t>Using the ASCII table</a:t>
            </a:r>
          </a:p>
          <a:p>
            <a:pPr lvl="1" eaLnBrk="1" hangingPunct="1"/>
            <a:r>
              <a:rPr lang="en-US" altLang="en-US" dirty="0" smtClean="0"/>
              <a:t>back inside cover of book</a:t>
            </a:r>
          </a:p>
          <a:p>
            <a:pPr lvl="1" eaLnBrk="1" hangingPunct="1"/>
            <a:r>
              <a:rPr lang="en-US" altLang="en-US" dirty="0"/>
              <a:t>N : 4E</a:t>
            </a:r>
            <a:r>
              <a:rPr lang="en-US" altLang="en-US" baseline="-25000" dirty="0"/>
              <a:t>16</a:t>
            </a:r>
            <a:r>
              <a:rPr lang="en-US" altLang="en-US" dirty="0"/>
              <a:t> ,  n: </a:t>
            </a:r>
            <a:r>
              <a:rPr lang="en-US" altLang="en-US" dirty="0" smtClean="0"/>
              <a:t>6E</a:t>
            </a:r>
            <a:r>
              <a:rPr lang="en-US" altLang="en-US" baseline="-25000" dirty="0" smtClean="0"/>
              <a:t>16</a:t>
            </a:r>
            <a:endParaRPr lang="en-US" altLang="en-US" dirty="0"/>
          </a:p>
          <a:p>
            <a:pPr lvl="1" eaLnBrk="1" hangingPunct="1"/>
            <a:r>
              <a:rPr lang="en-US" altLang="en-US" dirty="0"/>
              <a:t>Only one bit different for N and n</a:t>
            </a:r>
            <a:r>
              <a:rPr lang="en-US" altLang="en-US" dirty="0" smtClean="0"/>
              <a:t>.</a:t>
            </a:r>
            <a:endParaRPr lang="en-US"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4608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47BF04CE-DC19-4FA7-A5CE-6F5817EE67BF}" type="slidenum">
              <a:rPr lang="en-US" altLang="en-US" sz="1600">
                <a:latin typeface="Times New Roman" pitchFamily="18" charset="0"/>
              </a:rPr>
              <a:pPr eaLnBrk="1" hangingPunct="1"/>
              <a:t>39</a:t>
            </a:fld>
            <a:endParaRPr lang="en-US" altLang="en-US" sz="1600">
              <a:latin typeface="Times New Roman" pitchFamily="18" charset="0"/>
            </a:endParaRPr>
          </a:p>
        </p:txBody>
      </p:sp>
      <p:sp>
        <p:nvSpPr>
          <p:cNvPr id="65538" name="Rectangle 1026"/>
          <p:cNvSpPr>
            <a:spLocks noGrp="1" noChangeArrowheads="1"/>
          </p:cNvSpPr>
          <p:nvPr>
            <p:ph type="title"/>
          </p:nvPr>
        </p:nvSpPr>
        <p:spPr/>
        <p:txBody>
          <a:bodyPr/>
          <a:lstStyle/>
          <a:p>
            <a:pPr eaLnBrk="1" hangingPunct="1">
              <a:defRPr/>
            </a:pPr>
            <a:r>
              <a:rPr lang="en-US" altLang="en-US" smtClean="0"/>
              <a:t>Numeric Data Representation</a:t>
            </a:r>
          </a:p>
        </p:txBody>
      </p:sp>
      <p:sp>
        <p:nvSpPr>
          <p:cNvPr id="46085" name="Rectangle 1027"/>
          <p:cNvSpPr>
            <a:spLocks noGrp="1" noChangeArrowheads="1"/>
          </p:cNvSpPr>
          <p:nvPr>
            <p:ph type="body" idx="1"/>
          </p:nvPr>
        </p:nvSpPr>
        <p:spPr>
          <a:xfrm>
            <a:off x="2209800" y="1371600"/>
            <a:ext cx="5715000" cy="3733800"/>
          </a:xfrm>
        </p:spPr>
        <p:txBody>
          <a:bodyPr/>
          <a:lstStyle/>
          <a:p>
            <a:pPr eaLnBrk="1" hangingPunct="1"/>
            <a:r>
              <a:rPr lang="en-US" altLang="en-US" smtClean="0"/>
              <a:t>pure binary</a:t>
            </a:r>
          </a:p>
          <a:p>
            <a:pPr lvl="1" eaLnBrk="1" hangingPunct="1"/>
            <a:r>
              <a:rPr lang="en-US" altLang="en-US" smtClean="0"/>
              <a:t>can be calculated directly</a:t>
            </a:r>
          </a:p>
          <a:p>
            <a:pPr eaLnBrk="1" hangingPunct="1"/>
            <a:r>
              <a:rPr lang="en-US" altLang="en-US" smtClean="0"/>
              <a:t>ASCII binary</a:t>
            </a:r>
          </a:p>
          <a:p>
            <a:pPr lvl="1" eaLnBrk="1" hangingPunct="1"/>
            <a:r>
              <a:rPr lang="en-US" altLang="en-US" smtClean="0"/>
              <a:t>string of digits: "01010101"</a:t>
            </a:r>
          </a:p>
          <a:p>
            <a:pPr eaLnBrk="1" hangingPunct="1"/>
            <a:r>
              <a:rPr lang="en-US" altLang="en-US" smtClean="0"/>
              <a:t>ASCII decimal</a:t>
            </a:r>
          </a:p>
          <a:p>
            <a:pPr lvl="1" eaLnBrk="1" hangingPunct="1"/>
            <a:r>
              <a:rPr lang="en-US" altLang="en-US" smtClean="0"/>
              <a:t>string of digits: "65"</a:t>
            </a:r>
          </a:p>
          <a:p>
            <a:pPr eaLnBrk="1" hangingPunct="1"/>
            <a:r>
              <a:rPr lang="en-US" altLang="en-US" smtClean="0"/>
              <a:t>ASCII hexadecimal</a:t>
            </a:r>
          </a:p>
          <a:p>
            <a:pPr lvl="1" eaLnBrk="1" hangingPunct="1"/>
            <a:r>
              <a:rPr lang="en-US" altLang="en-US" smtClean="0"/>
              <a:t>string of digits: "9C"</a:t>
            </a:r>
          </a:p>
        </p:txBody>
      </p:sp>
      <p:sp>
        <p:nvSpPr>
          <p:cNvPr id="46086" name="Text Box 1028"/>
          <p:cNvSpPr txBox="1">
            <a:spLocks noChangeArrowheads="1"/>
          </p:cNvSpPr>
          <p:nvPr/>
        </p:nvSpPr>
        <p:spPr bwMode="auto">
          <a:xfrm>
            <a:off x="5867400" y="5410200"/>
            <a:ext cx="28194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r" eaLnBrk="1" hangingPunct="1">
              <a:spcBef>
                <a:spcPct val="50000"/>
              </a:spcBef>
            </a:pPr>
            <a:r>
              <a:rPr lang="en-US" altLang="en-US" sz="1400">
                <a:solidFill>
                  <a:schemeClr val="tx2"/>
                </a:solidFill>
              </a:rPr>
              <a:t>next: Boolean Operations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00BBBC58-D7B4-4CB5-A864-411F95F05973}" type="slidenum">
              <a:rPr lang="en-US" altLang="en-US" sz="1600">
                <a:latin typeface="Times New Roman" pitchFamily="18" charset="0"/>
              </a:rPr>
              <a:pPr eaLnBrk="1" hangingPunct="1"/>
              <a:t>4</a:t>
            </a:fld>
            <a:endParaRPr lang="en-US" altLang="en-US" sz="1600">
              <a:latin typeface="Times New Roman" pitchFamily="18" charset="0"/>
            </a:endParaRPr>
          </a:p>
        </p:txBody>
      </p:sp>
      <p:sp>
        <p:nvSpPr>
          <p:cNvPr id="81922" name="Rectangle 2"/>
          <p:cNvSpPr>
            <a:spLocks noGrp="1" noChangeArrowheads="1"/>
          </p:cNvSpPr>
          <p:nvPr>
            <p:ph type="title"/>
          </p:nvPr>
        </p:nvSpPr>
        <p:spPr/>
        <p:txBody>
          <a:bodyPr/>
          <a:lstStyle/>
          <a:p>
            <a:pPr eaLnBrk="1" hangingPunct="1">
              <a:defRPr/>
            </a:pPr>
            <a:r>
              <a:rPr lang="en-US" altLang="en-US" smtClean="0"/>
              <a:t>Questions to Ask</a:t>
            </a:r>
          </a:p>
        </p:txBody>
      </p:sp>
      <p:sp>
        <p:nvSpPr>
          <p:cNvPr id="16388" name="Rectangle 3"/>
          <p:cNvSpPr>
            <a:spLocks noGrp="1" noChangeArrowheads="1"/>
          </p:cNvSpPr>
          <p:nvPr>
            <p:ph type="body" idx="1"/>
          </p:nvPr>
        </p:nvSpPr>
        <p:spPr>
          <a:xfrm>
            <a:off x="762000" y="1524000"/>
            <a:ext cx="7772400" cy="3657600"/>
          </a:xfrm>
        </p:spPr>
        <p:txBody>
          <a:bodyPr/>
          <a:lstStyle/>
          <a:p>
            <a:pPr eaLnBrk="1" hangingPunct="1"/>
            <a:r>
              <a:rPr lang="en-US" altLang="en-US" smtClean="0"/>
              <a:t>Why am I learning Assembly Language?</a:t>
            </a:r>
          </a:p>
          <a:p>
            <a:pPr eaLnBrk="1" hangingPunct="1"/>
            <a:r>
              <a:rPr lang="en-US" altLang="en-US" smtClean="0"/>
              <a:t>What background should I have?</a:t>
            </a:r>
          </a:p>
          <a:p>
            <a:pPr eaLnBrk="1" hangingPunct="1"/>
            <a:r>
              <a:rPr lang="en-US" altLang="en-US" smtClean="0"/>
              <a:t>What is an assembler?</a:t>
            </a:r>
          </a:p>
          <a:p>
            <a:pPr eaLnBrk="1" hangingPunct="1"/>
            <a:r>
              <a:rPr lang="en-US" altLang="en-US" smtClean="0"/>
              <a:t>What hardware/software do I need?</a:t>
            </a:r>
          </a:p>
          <a:p>
            <a:pPr eaLnBrk="1" hangingPunct="1"/>
            <a:r>
              <a:rPr lang="en-US" altLang="en-US" smtClean="0"/>
              <a:t>What types of programs will I create?</a:t>
            </a:r>
          </a:p>
          <a:p>
            <a:pPr eaLnBrk="1" hangingPunct="1"/>
            <a:r>
              <a:rPr lang="en-US" altLang="en-US" smtClean="0"/>
              <a:t>What do I get with this book?</a:t>
            </a:r>
          </a:p>
          <a:p>
            <a:pPr eaLnBrk="1" hangingPunct="1"/>
            <a:r>
              <a:rPr lang="en-US" altLang="en-US" smtClean="0"/>
              <a:t>What will I learn?</a:t>
            </a:r>
          </a:p>
        </p:txBody>
      </p:sp>
      <p:sp>
        <p:nvSpPr>
          <p:cNvPr id="16389"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4710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2D40476F-69E7-41E9-9F37-1CBD39781081}" type="slidenum">
              <a:rPr lang="en-US" altLang="en-US" sz="1600">
                <a:latin typeface="Times New Roman" pitchFamily="18" charset="0"/>
              </a:rPr>
              <a:pPr eaLnBrk="1" hangingPunct="1"/>
              <a:t>40</a:t>
            </a:fld>
            <a:endParaRPr lang="en-US" altLang="en-US" sz="1600">
              <a:latin typeface="Times New Roman" pitchFamily="18" charset="0"/>
            </a:endParaRPr>
          </a:p>
        </p:txBody>
      </p:sp>
      <p:sp>
        <p:nvSpPr>
          <p:cNvPr id="97282" name="Rectangle 2"/>
          <p:cNvSpPr>
            <a:spLocks noGrp="1" noChangeArrowheads="1"/>
          </p:cNvSpPr>
          <p:nvPr>
            <p:ph type="title"/>
          </p:nvPr>
        </p:nvSpPr>
        <p:spPr/>
        <p:txBody>
          <a:bodyPr/>
          <a:lstStyle/>
          <a:p>
            <a:pPr eaLnBrk="1" hangingPunct="1">
              <a:defRPr/>
            </a:pPr>
            <a:r>
              <a:rPr lang="en-US" altLang="en-US" smtClean="0"/>
              <a:t>What's Next</a:t>
            </a:r>
          </a:p>
        </p:txBody>
      </p:sp>
      <p:sp>
        <p:nvSpPr>
          <p:cNvPr id="47109" name="Rectangle 3"/>
          <p:cNvSpPr>
            <a:spLocks noGrp="1" noChangeArrowheads="1"/>
          </p:cNvSpPr>
          <p:nvPr>
            <p:ph type="body" idx="1"/>
          </p:nvPr>
        </p:nvSpPr>
        <p:spPr>
          <a:xfrm>
            <a:off x="1828800" y="1600200"/>
            <a:ext cx="5562600" cy="2819400"/>
          </a:xfrm>
        </p:spPr>
        <p:txBody>
          <a:bodyPr/>
          <a:lstStyle/>
          <a:p>
            <a:pPr eaLnBrk="1" hangingPunct="1"/>
            <a:r>
              <a:rPr lang="en-US" altLang="en-US" smtClean="0"/>
              <a:t>Welcome to Assembly Language</a:t>
            </a:r>
          </a:p>
          <a:p>
            <a:pPr eaLnBrk="1" hangingPunct="1"/>
            <a:r>
              <a:rPr lang="en-US" altLang="en-US" smtClean="0"/>
              <a:t>Virtual Machine Concept</a:t>
            </a:r>
          </a:p>
          <a:p>
            <a:pPr eaLnBrk="1" hangingPunct="1"/>
            <a:r>
              <a:rPr lang="en-US" altLang="en-US" smtClean="0"/>
              <a:t>Data Representation</a:t>
            </a:r>
          </a:p>
          <a:p>
            <a:pPr eaLnBrk="1" hangingPunct="1"/>
            <a:r>
              <a:rPr lang="en-US" altLang="en-US" b="1" smtClean="0">
                <a:solidFill>
                  <a:schemeClr val="tx2"/>
                </a:solidFill>
              </a:rPr>
              <a:t>Boolean Operations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4813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B4F25FFF-9C23-4DAD-9197-D17F943B9507}" type="slidenum">
              <a:rPr lang="en-US" altLang="en-US" sz="1600">
                <a:latin typeface="Times New Roman" pitchFamily="18" charset="0"/>
              </a:rPr>
              <a:pPr eaLnBrk="1" hangingPunct="1"/>
              <a:t>41</a:t>
            </a:fld>
            <a:endParaRPr lang="en-US" altLang="en-US" sz="1600">
              <a:latin typeface="Times New Roman" pitchFamily="18" charset="0"/>
            </a:endParaRPr>
          </a:p>
        </p:txBody>
      </p:sp>
      <p:sp>
        <p:nvSpPr>
          <p:cNvPr id="91138" name="Rectangle 2050"/>
          <p:cNvSpPr>
            <a:spLocks noGrp="1" noChangeArrowheads="1"/>
          </p:cNvSpPr>
          <p:nvPr>
            <p:ph type="title"/>
          </p:nvPr>
        </p:nvSpPr>
        <p:spPr/>
        <p:txBody>
          <a:bodyPr/>
          <a:lstStyle/>
          <a:p>
            <a:pPr eaLnBrk="1" hangingPunct="1">
              <a:defRPr/>
            </a:pPr>
            <a:r>
              <a:rPr lang="en-US" altLang="en-US" smtClean="0"/>
              <a:t>Boolean Operations</a:t>
            </a:r>
          </a:p>
        </p:txBody>
      </p:sp>
      <p:sp>
        <p:nvSpPr>
          <p:cNvPr id="48133" name="Rectangle 2051"/>
          <p:cNvSpPr>
            <a:spLocks noGrp="1" noChangeArrowheads="1"/>
          </p:cNvSpPr>
          <p:nvPr>
            <p:ph type="body" idx="1"/>
          </p:nvPr>
        </p:nvSpPr>
        <p:spPr>
          <a:xfrm>
            <a:off x="1828800" y="1600200"/>
            <a:ext cx="6019800" cy="2971800"/>
          </a:xfrm>
        </p:spPr>
        <p:txBody>
          <a:bodyPr/>
          <a:lstStyle/>
          <a:p>
            <a:pPr eaLnBrk="1" hangingPunct="1"/>
            <a:r>
              <a:rPr lang="en-US" altLang="en-US" dirty="0" smtClean="0">
                <a:hlinkClick r:id="" action="ppaction://customshow?id=7&amp;return=true"/>
              </a:rPr>
              <a:t>Boolean Algebra</a:t>
            </a:r>
            <a:endParaRPr lang="en-US" altLang="en-US" dirty="0" smtClean="0"/>
          </a:p>
          <a:p>
            <a:pPr lvl="1" eaLnBrk="1" hangingPunct="1"/>
            <a:r>
              <a:rPr lang="en-US" altLang="en-US" dirty="0" smtClean="0">
                <a:hlinkClick r:id="" action="ppaction://customshow?id=8&amp;return=true"/>
              </a:rPr>
              <a:t>NOT</a:t>
            </a:r>
            <a:endParaRPr lang="en-US" altLang="en-US" dirty="0" smtClean="0"/>
          </a:p>
          <a:p>
            <a:pPr lvl="1" eaLnBrk="1" hangingPunct="1"/>
            <a:r>
              <a:rPr lang="en-US" altLang="en-US" dirty="0" smtClean="0">
                <a:hlinkClick r:id="" action="ppaction://customshow?id=9&amp;return=true"/>
              </a:rPr>
              <a:t>AND</a:t>
            </a:r>
            <a:endParaRPr lang="en-US" altLang="en-US" dirty="0" smtClean="0"/>
          </a:p>
          <a:p>
            <a:pPr lvl="1" eaLnBrk="1" hangingPunct="1"/>
            <a:r>
              <a:rPr lang="en-US" altLang="en-US" dirty="0" smtClean="0">
                <a:hlinkClick r:id="" action="ppaction://customshow?id=10&amp;return=true"/>
              </a:rPr>
              <a:t>OR</a:t>
            </a:r>
            <a:endParaRPr lang="en-US" altLang="en-US" dirty="0" smtClean="0"/>
          </a:p>
          <a:p>
            <a:pPr eaLnBrk="1" hangingPunct="1"/>
            <a:r>
              <a:rPr lang="en-US" altLang="en-US" dirty="0" smtClean="0">
                <a:hlinkClick r:id="" action="ppaction://customshow?id=11&amp;return=true"/>
              </a:rPr>
              <a:t>Operator Precedence</a:t>
            </a:r>
            <a:endParaRPr lang="en-US" altLang="en-US" dirty="0" smtClean="0"/>
          </a:p>
          <a:p>
            <a:pPr eaLnBrk="1" hangingPunct="1"/>
            <a:r>
              <a:rPr lang="en-US" altLang="en-US" dirty="0" smtClean="0">
                <a:hlinkClick r:id="" action="ppaction://customshow?id=12&amp;return=true"/>
              </a:rPr>
              <a:t>Truth Tables</a:t>
            </a:r>
            <a:endParaRPr lang="en-US" alt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4915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7BCC85B2-9A41-4A31-8776-3F2AE4CD46E2}" type="slidenum">
              <a:rPr lang="en-US" altLang="en-US" sz="1600">
                <a:latin typeface="Times New Roman" pitchFamily="18" charset="0"/>
              </a:rPr>
              <a:pPr eaLnBrk="1" hangingPunct="1"/>
              <a:t>42</a:t>
            </a:fld>
            <a:endParaRPr lang="en-US" altLang="en-US" sz="1600">
              <a:latin typeface="Times New Roman" pitchFamily="18" charset="0"/>
            </a:endParaRPr>
          </a:p>
        </p:txBody>
      </p:sp>
      <p:sp>
        <p:nvSpPr>
          <p:cNvPr id="41986" name="Rectangle 2"/>
          <p:cNvSpPr>
            <a:spLocks noGrp="1" noChangeArrowheads="1"/>
          </p:cNvSpPr>
          <p:nvPr>
            <p:ph type="title"/>
          </p:nvPr>
        </p:nvSpPr>
        <p:spPr/>
        <p:txBody>
          <a:bodyPr/>
          <a:lstStyle/>
          <a:p>
            <a:pPr eaLnBrk="1" hangingPunct="1">
              <a:defRPr/>
            </a:pPr>
            <a:r>
              <a:rPr lang="en-US" altLang="en-US" smtClean="0"/>
              <a:t>Boolean Algebra</a:t>
            </a:r>
          </a:p>
        </p:txBody>
      </p:sp>
      <p:sp>
        <p:nvSpPr>
          <p:cNvPr id="49157" name="Rectangle 3"/>
          <p:cNvSpPr>
            <a:spLocks noGrp="1" noChangeArrowheads="1"/>
          </p:cNvSpPr>
          <p:nvPr>
            <p:ph type="body" idx="1"/>
          </p:nvPr>
        </p:nvSpPr>
        <p:spPr>
          <a:xfrm>
            <a:off x="685800" y="1219200"/>
            <a:ext cx="7772400" cy="1905000"/>
          </a:xfrm>
        </p:spPr>
        <p:txBody>
          <a:bodyPr/>
          <a:lstStyle/>
          <a:p>
            <a:pPr eaLnBrk="1" hangingPunct="1"/>
            <a:r>
              <a:rPr lang="en-US" altLang="en-US" smtClean="0"/>
              <a:t>Based on </a:t>
            </a:r>
            <a:r>
              <a:rPr lang="en-US" altLang="en-US" smtClean="0">
                <a:solidFill>
                  <a:schemeClr val="tx2"/>
                </a:solidFill>
              </a:rPr>
              <a:t>symbolic logic</a:t>
            </a:r>
            <a:r>
              <a:rPr lang="en-US" altLang="en-US" smtClean="0"/>
              <a:t>, designed by George Boole</a:t>
            </a:r>
          </a:p>
          <a:p>
            <a:pPr eaLnBrk="1" hangingPunct="1"/>
            <a:r>
              <a:rPr lang="en-US" altLang="en-US" smtClean="0"/>
              <a:t>Boolean expressions created from:</a:t>
            </a:r>
          </a:p>
          <a:p>
            <a:pPr lvl="1" eaLnBrk="1" hangingPunct="1"/>
            <a:r>
              <a:rPr lang="en-US" altLang="en-US" smtClean="0"/>
              <a:t>NOT, AND, OR</a:t>
            </a:r>
          </a:p>
        </p:txBody>
      </p:sp>
      <p:pic>
        <p:nvPicPr>
          <p:cNvPr id="4915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667000"/>
            <a:ext cx="6629400"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6148"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3E652C41-556D-4ADD-821E-59F54895E2AF}" type="slidenum">
              <a:rPr lang="en-US" altLang="en-US" sz="1600">
                <a:latin typeface="Times New Roman" pitchFamily="18" charset="0"/>
              </a:rPr>
              <a:pPr eaLnBrk="1" hangingPunct="1"/>
              <a:t>43</a:t>
            </a:fld>
            <a:endParaRPr lang="en-US" altLang="en-US" sz="1600">
              <a:latin typeface="Times New Roman" pitchFamily="18" charset="0"/>
            </a:endParaRPr>
          </a:p>
        </p:txBody>
      </p:sp>
      <p:sp>
        <p:nvSpPr>
          <p:cNvPr id="69634" name="Rectangle 2"/>
          <p:cNvSpPr>
            <a:spLocks noGrp="1" noChangeArrowheads="1"/>
          </p:cNvSpPr>
          <p:nvPr>
            <p:ph type="title"/>
          </p:nvPr>
        </p:nvSpPr>
        <p:spPr/>
        <p:txBody>
          <a:bodyPr/>
          <a:lstStyle/>
          <a:p>
            <a:pPr eaLnBrk="1" hangingPunct="1">
              <a:defRPr/>
            </a:pPr>
            <a:r>
              <a:rPr lang="en-US" altLang="en-US" smtClean="0"/>
              <a:t>NOT</a:t>
            </a:r>
          </a:p>
        </p:txBody>
      </p:sp>
      <p:sp>
        <p:nvSpPr>
          <p:cNvPr id="6150" name="Rectangle 3"/>
          <p:cNvSpPr>
            <a:spLocks noGrp="1" noChangeArrowheads="1"/>
          </p:cNvSpPr>
          <p:nvPr>
            <p:ph type="body" idx="1"/>
          </p:nvPr>
        </p:nvSpPr>
        <p:spPr>
          <a:xfrm>
            <a:off x="1371600" y="1295400"/>
            <a:ext cx="6553200" cy="1143000"/>
          </a:xfrm>
        </p:spPr>
        <p:txBody>
          <a:bodyPr/>
          <a:lstStyle/>
          <a:p>
            <a:pPr eaLnBrk="1" hangingPunct="1"/>
            <a:r>
              <a:rPr lang="en-US" altLang="en-US" smtClean="0"/>
              <a:t>Inverts (reverses) a boolean value</a:t>
            </a:r>
          </a:p>
          <a:p>
            <a:pPr eaLnBrk="1" hangingPunct="1"/>
            <a:r>
              <a:rPr lang="en-US" altLang="en-US" smtClean="0"/>
              <a:t>Truth table for Boolean NOT operator:</a:t>
            </a:r>
          </a:p>
        </p:txBody>
      </p:sp>
      <p:pic>
        <p:nvPicPr>
          <p:cNvPr id="615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819400"/>
            <a:ext cx="1470025"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8"/>
          <p:cNvGrpSpPr>
            <a:grpSpLocks/>
          </p:cNvGrpSpPr>
          <p:nvPr/>
        </p:nvGrpSpPr>
        <p:grpSpPr bwMode="auto">
          <a:xfrm>
            <a:off x="4038600" y="2744788"/>
            <a:ext cx="3733800" cy="1541462"/>
            <a:chOff x="2544" y="1729"/>
            <a:chExt cx="2352" cy="971"/>
          </a:xfrm>
        </p:grpSpPr>
        <p:graphicFrame>
          <p:nvGraphicFramePr>
            <p:cNvPr id="6146" name="Object 6"/>
            <p:cNvGraphicFramePr>
              <a:graphicFrameLocks noChangeAspect="1"/>
            </p:cNvGraphicFramePr>
            <p:nvPr/>
          </p:nvGraphicFramePr>
          <p:xfrm>
            <a:off x="2928" y="2064"/>
            <a:ext cx="1488" cy="636"/>
          </p:xfrm>
          <a:graphic>
            <a:graphicData uri="http://schemas.openxmlformats.org/presentationml/2006/ole">
              <mc:AlternateContent xmlns:mc="http://schemas.openxmlformats.org/markup-compatibility/2006">
                <mc:Choice xmlns:v="urn:schemas-microsoft-com:vml" Requires="v">
                  <p:oleObj spid="_x0000_s6199" name="VISIO" r:id="rId4" imgW="790956" imgH="336804" progId="Visio.Drawing.6">
                    <p:embed/>
                  </p:oleObj>
                </mc:Choice>
                <mc:Fallback>
                  <p:oleObj name="VISIO" r:id="rId4" imgW="790956" imgH="336804" progId="Visio.Drawing.6">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2064"/>
                          <a:ext cx="1488" cy="63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3" name="Text Box 7"/>
            <p:cNvSpPr txBox="1">
              <a:spLocks noChangeArrowheads="1"/>
            </p:cNvSpPr>
            <p:nvPr/>
          </p:nvSpPr>
          <p:spPr bwMode="auto">
            <a:xfrm>
              <a:off x="2544" y="1729"/>
              <a:ext cx="2352"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pPr>
              <a:r>
                <a:rPr lang="en-US" altLang="en-US" sz="1700"/>
                <a:t>Digital gate diagram for NOT: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7172"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40B1F23A-2042-4DB6-BF50-67522C274A45}" type="slidenum">
              <a:rPr lang="en-US" altLang="en-US" sz="1600">
                <a:latin typeface="Times New Roman" pitchFamily="18" charset="0"/>
              </a:rPr>
              <a:pPr eaLnBrk="1" hangingPunct="1"/>
              <a:t>44</a:t>
            </a:fld>
            <a:endParaRPr lang="en-US" altLang="en-US" sz="1600">
              <a:latin typeface="Times New Roman" pitchFamily="18" charset="0"/>
            </a:endParaRPr>
          </a:p>
        </p:txBody>
      </p:sp>
      <p:sp>
        <p:nvSpPr>
          <p:cNvPr id="70658" name="Rectangle 2"/>
          <p:cNvSpPr>
            <a:spLocks noGrp="1" noChangeArrowheads="1"/>
          </p:cNvSpPr>
          <p:nvPr>
            <p:ph type="title"/>
          </p:nvPr>
        </p:nvSpPr>
        <p:spPr/>
        <p:txBody>
          <a:bodyPr/>
          <a:lstStyle/>
          <a:p>
            <a:pPr eaLnBrk="1" hangingPunct="1">
              <a:defRPr/>
            </a:pPr>
            <a:r>
              <a:rPr lang="en-US" altLang="en-US" smtClean="0"/>
              <a:t>AND</a:t>
            </a:r>
          </a:p>
        </p:txBody>
      </p:sp>
      <p:sp>
        <p:nvSpPr>
          <p:cNvPr id="7174" name="Rectangle 4"/>
          <p:cNvSpPr>
            <a:spLocks noGrp="1" noChangeArrowheads="1"/>
          </p:cNvSpPr>
          <p:nvPr>
            <p:ph type="body" idx="1"/>
          </p:nvPr>
        </p:nvSpPr>
        <p:spPr>
          <a:xfrm>
            <a:off x="838200" y="1143000"/>
            <a:ext cx="7772400" cy="533400"/>
          </a:xfrm>
        </p:spPr>
        <p:txBody>
          <a:bodyPr/>
          <a:lstStyle/>
          <a:p>
            <a:pPr eaLnBrk="1" hangingPunct="1"/>
            <a:r>
              <a:rPr lang="en-US" altLang="en-US" smtClean="0"/>
              <a:t>Truth table for Boolean AND operator:</a:t>
            </a:r>
          </a:p>
        </p:txBody>
      </p:sp>
      <p:pic>
        <p:nvPicPr>
          <p:cNvPr id="717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209800"/>
            <a:ext cx="1981200"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8"/>
          <p:cNvGrpSpPr>
            <a:grpSpLocks/>
          </p:cNvGrpSpPr>
          <p:nvPr/>
        </p:nvGrpSpPr>
        <p:grpSpPr bwMode="auto">
          <a:xfrm>
            <a:off x="4038600" y="2971800"/>
            <a:ext cx="3733800" cy="1544638"/>
            <a:chOff x="2544" y="1872"/>
            <a:chExt cx="2352" cy="973"/>
          </a:xfrm>
        </p:grpSpPr>
        <p:graphicFrame>
          <p:nvGraphicFramePr>
            <p:cNvPr id="7170" name="Object 6"/>
            <p:cNvGraphicFramePr>
              <a:graphicFrameLocks noChangeAspect="1"/>
            </p:cNvGraphicFramePr>
            <p:nvPr/>
          </p:nvGraphicFramePr>
          <p:xfrm>
            <a:off x="3120" y="2208"/>
            <a:ext cx="1248" cy="637"/>
          </p:xfrm>
          <a:graphic>
            <a:graphicData uri="http://schemas.openxmlformats.org/presentationml/2006/ole">
              <mc:AlternateContent xmlns:mc="http://schemas.openxmlformats.org/markup-compatibility/2006">
                <mc:Choice xmlns:v="urn:schemas-microsoft-com:vml" Requires="v">
                  <p:oleObj spid="_x0000_s7223" name="VISIO" r:id="rId4" imgW="790956" imgH="402336" progId="Visio.Drawing.6">
                    <p:embed/>
                  </p:oleObj>
                </mc:Choice>
                <mc:Fallback>
                  <p:oleObj name="VISIO" r:id="rId4" imgW="790956" imgH="402336" progId="Visio.Drawing.6">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 y="2208"/>
                          <a:ext cx="1248" cy="63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7" name="Text Box 7"/>
            <p:cNvSpPr txBox="1">
              <a:spLocks noChangeArrowheads="1"/>
            </p:cNvSpPr>
            <p:nvPr/>
          </p:nvSpPr>
          <p:spPr bwMode="auto">
            <a:xfrm>
              <a:off x="2544" y="1872"/>
              <a:ext cx="2352"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pPr>
              <a:r>
                <a:rPr lang="en-US" altLang="en-US" sz="1700"/>
                <a:t>Digital gate diagram for AND:</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8196"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31DC4D6E-3DE7-405D-800E-04196E5C0D7B}" type="slidenum">
              <a:rPr lang="en-US" altLang="en-US" sz="1600">
                <a:latin typeface="Times New Roman" pitchFamily="18" charset="0"/>
              </a:rPr>
              <a:pPr eaLnBrk="1" hangingPunct="1"/>
              <a:t>45</a:t>
            </a:fld>
            <a:endParaRPr lang="en-US" altLang="en-US" sz="1600">
              <a:latin typeface="Times New Roman" pitchFamily="18" charset="0"/>
            </a:endParaRPr>
          </a:p>
        </p:txBody>
      </p:sp>
      <p:sp>
        <p:nvSpPr>
          <p:cNvPr id="71682" name="Rectangle 2"/>
          <p:cNvSpPr>
            <a:spLocks noGrp="1" noChangeArrowheads="1"/>
          </p:cNvSpPr>
          <p:nvPr>
            <p:ph type="title"/>
          </p:nvPr>
        </p:nvSpPr>
        <p:spPr/>
        <p:txBody>
          <a:bodyPr/>
          <a:lstStyle/>
          <a:p>
            <a:pPr eaLnBrk="1" hangingPunct="1">
              <a:defRPr/>
            </a:pPr>
            <a:r>
              <a:rPr lang="en-US" altLang="en-US" smtClean="0"/>
              <a:t>OR</a:t>
            </a:r>
          </a:p>
        </p:txBody>
      </p:sp>
      <p:sp>
        <p:nvSpPr>
          <p:cNvPr id="8198" name="Rectangle 3"/>
          <p:cNvSpPr>
            <a:spLocks noGrp="1" noChangeArrowheads="1"/>
          </p:cNvSpPr>
          <p:nvPr>
            <p:ph type="body" idx="1"/>
          </p:nvPr>
        </p:nvSpPr>
        <p:spPr>
          <a:xfrm>
            <a:off x="838200" y="1143000"/>
            <a:ext cx="7772400" cy="533400"/>
          </a:xfrm>
        </p:spPr>
        <p:txBody>
          <a:bodyPr/>
          <a:lstStyle/>
          <a:p>
            <a:pPr eaLnBrk="1" hangingPunct="1"/>
            <a:r>
              <a:rPr lang="en-US" altLang="en-US" smtClean="0"/>
              <a:t>Truth table for Boolean OR operator:</a:t>
            </a:r>
          </a:p>
        </p:txBody>
      </p:sp>
      <p:pic>
        <p:nvPicPr>
          <p:cNvPr id="819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209800"/>
            <a:ext cx="1973263"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8"/>
          <p:cNvGrpSpPr>
            <a:grpSpLocks/>
          </p:cNvGrpSpPr>
          <p:nvPr/>
        </p:nvGrpSpPr>
        <p:grpSpPr bwMode="auto">
          <a:xfrm>
            <a:off x="3962400" y="2971800"/>
            <a:ext cx="3733800" cy="1466850"/>
            <a:chOff x="2496" y="1872"/>
            <a:chExt cx="2352" cy="924"/>
          </a:xfrm>
        </p:grpSpPr>
        <p:graphicFrame>
          <p:nvGraphicFramePr>
            <p:cNvPr id="8194" name="Object 6"/>
            <p:cNvGraphicFramePr>
              <a:graphicFrameLocks noChangeAspect="1"/>
            </p:cNvGraphicFramePr>
            <p:nvPr/>
          </p:nvGraphicFramePr>
          <p:xfrm>
            <a:off x="3120" y="2208"/>
            <a:ext cx="1152" cy="588"/>
          </p:xfrm>
          <a:graphic>
            <a:graphicData uri="http://schemas.openxmlformats.org/presentationml/2006/ole">
              <mc:AlternateContent xmlns:mc="http://schemas.openxmlformats.org/markup-compatibility/2006">
                <mc:Choice xmlns:v="urn:schemas-microsoft-com:vml" Requires="v">
                  <p:oleObj spid="_x0000_s8247" name="VISIO" r:id="rId4" imgW="790956" imgH="402336" progId="Visio.Drawing.6">
                    <p:embed/>
                  </p:oleObj>
                </mc:Choice>
                <mc:Fallback>
                  <p:oleObj name="VISIO" r:id="rId4" imgW="790956" imgH="402336" progId="Visio.Drawing.6">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 y="2208"/>
                          <a:ext cx="1152" cy="58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1" name="Text Box 7"/>
            <p:cNvSpPr txBox="1">
              <a:spLocks noChangeArrowheads="1"/>
            </p:cNvSpPr>
            <p:nvPr/>
          </p:nvSpPr>
          <p:spPr bwMode="auto">
            <a:xfrm>
              <a:off x="2496" y="1872"/>
              <a:ext cx="2352"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pPr>
              <a:r>
                <a:rPr lang="en-US" altLang="en-US" sz="1700"/>
                <a:t>Digital gate diagram for OR:</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5017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990C676A-89CD-4DDC-B55C-A01B0C090AF2}" type="slidenum">
              <a:rPr lang="en-US" altLang="en-US" sz="1600">
                <a:latin typeface="Times New Roman" pitchFamily="18" charset="0"/>
              </a:rPr>
              <a:pPr eaLnBrk="1" hangingPunct="1"/>
              <a:t>46</a:t>
            </a:fld>
            <a:endParaRPr lang="en-US" altLang="en-US" sz="1600">
              <a:latin typeface="Times New Roman" pitchFamily="18" charset="0"/>
            </a:endParaRPr>
          </a:p>
        </p:txBody>
      </p:sp>
      <p:sp>
        <p:nvSpPr>
          <p:cNvPr id="72706" name="Rectangle 2"/>
          <p:cNvSpPr>
            <a:spLocks noGrp="1" noChangeArrowheads="1"/>
          </p:cNvSpPr>
          <p:nvPr>
            <p:ph type="title"/>
          </p:nvPr>
        </p:nvSpPr>
        <p:spPr/>
        <p:txBody>
          <a:bodyPr/>
          <a:lstStyle/>
          <a:p>
            <a:pPr eaLnBrk="1" hangingPunct="1">
              <a:defRPr/>
            </a:pPr>
            <a:r>
              <a:rPr lang="en-US" altLang="en-US" smtClean="0"/>
              <a:t>Operator Precedence</a:t>
            </a:r>
          </a:p>
        </p:txBody>
      </p:sp>
      <p:sp>
        <p:nvSpPr>
          <p:cNvPr id="50181" name="Rectangle 3"/>
          <p:cNvSpPr>
            <a:spLocks noGrp="1" noChangeArrowheads="1"/>
          </p:cNvSpPr>
          <p:nvPr>
            <p:ph type="body" idx="1"/>
          </p:nvPr>
        </p:nvSpPr>
        <p:spPr>
          <a:xfrm>
            <a:off x="838200" y="1447800"/>
            <a:ext cx="7772400" cy="533400"/>
          </a:xfrm>
        </p:spPr>
        <p:txBody>
          <a:bodyPr/>
          <a:lstStyle/>
          <a:p>
            <a:pPr eaLnBrk="1" hangingPunct="1"/>
            <a:r>
              <a:rPr lang="en-US" altLang="en-US" smtClean="0"/>
              <a:t>Examples showing the order of operations:</a:t>
            </a:r>
          </a:p>
        </p:txBody>
      </p:sp>
      <p:pic>
        <p:nvPicPr>
          <p:cNvPr id="5018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36825"/>
            <a:ext cx="5334000" cy="178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5120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BE3D9264-57E0-4D3A-AAC3-4FAF0DE02CDB}" type="slidenum">
              <a:rPr lang="en-US" altLang="en-US" sz="1600">
                <a:latin typeface="Times New Roman" pitchFamily="18" charset="0"/>
              </a:rPr>
              <a:pPr eaLnBrk="1" hangingPunct="1"/>
              <a:t>47</a:t>
            </a:fld>
            <a:endParaRPr lang="en-US" altLang="en-US" sz="1600">
              <a:latin typeface="Times New Roman" pitchFamily="18" charset="0"/>
            </a:endParaRPr>
          </a:p>
        </p:txBody>
      </p:sp>
      <p:sp>
        <p:nvSpPr>
          <p:cNvPr id="73730" name="Rectangle 2"/>
          <p:cNvSpPr>
            <a:spLocks noGrp="1" noChangeArrowheads="1"/>
          </p:cNvSpPr>
          <p:nvPr>
            <p:ph type="title"/>
          </p:nvPr>
        </p:nvSpPr>
        <p:spPr/>
        <p:txBody>
          <a:bodyPr/>
          <a:lstStyle/>
          <a:p>
            <a:pPr eaLnBrk="1" hangingPunct="1">
              <a:defRPr/>
            </a:pPr>
            <a:r>
              <a:rPr lang="en-US" altLang="en-US" smtClean="0"/>
              <a:t>Truth Tables </a:t>
            </a:r>
            <a:r>
              <a:rPr lang="en-US" altLang="en-US" sz="2400" smtClean="0"/>
              <a:t>(1 of 3)</a:t>
            </a:r>
          </a:p>
        </p:txBody>
      </p:sp>
      <p:sp>
        <p:nvSpPr>
          <p:cNvPr id="51205" name="Rectangle 3"/>
          <p:cNvSpPr>
            <a:spLocks noGrp="1" noChangeArrowheads="1"/>
          </p:cNvSpPr>
          <p:nvPr>
            <p:ph type="body" idx="1"/>
          </p:nvPr>
        </p:nvSpPr>
        <p:spPr>
          <a:xfrm>
            <a:off x="609600" y="1143000"/>
            <a:ext cx="8001000" cy="1676400"/>
          </a:xfrm>
        </p:spPr>
        <p:txBody>
          <a:bodyPr/>
          <a:lstStyle/>
          <a:p>
            <a:pPr eaLnBrk="1" hangingPunct="1"/>
            <a:r>
              <a:rPr lang="en-US" altLang="en-US" smtClean="0"/>
              <a:t>A </a:t>
            </a:r>
            <a:r>
              <a:rPr lang="en-US" altLang="en-US" smtClean="0">
                <a:solidFill>
                  <a:schemeClr val="tx2"/>
                </a:solidFill>
              </a:rPr>
              <a:t>Boolean function</a:t>
            </a:r>
            <a:r>
              <a:rPr lang="en-US" altLang="en-US" smtClean="0"/>
              <a:t> has one or more Boolean inputs, and returns a single Boolean output.</a:t>
            </a:r>
          </a:p>
          <a:p>
            <a:pPr eaLnBrk="1" hangingPunct="1"/>
            <a:r>
              <a:rPr lang="en-US" altLang="en-US" smtClean="0"/>
              <a:t>A </a:t>
            </a:r>
            <a:r>
              <a:rPr lang="en-US" altLang="en-US" smtClean="0">
                <a:solidFill>
                  <a:schemeClr val="tx2"/>
                </a:solidFill>
              </a:rPr>
              <a:t>truth table</a:t>
            </a:r>
            <a:r>
              <a:rPr lang="en-US" altLang="en-US" smtClean="0"/>
              <a:t> shows all the inputs and outputs of a Boolean function</a:t>
            </a:r>
          </a:p>
        </p:txBody>
      </p:sp>
      <p:pic>
        <p:nvPicPr>
          <p:cNvPr id="5120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048000"/>
            <a:ext cx="3284538"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7" name="Rectangle 5"/>
          <p:cNvSpPr>
            <a:spLocks noChangeArrowheads="1"/>
          </p:cNvSpPr>
          <p:nvPr/>
        </p:nvSpPr>
        <p:spPr bwMode="auto">
          <a:xfrm>
            <a:off x="914400" y="3608388"/>
            <a:ext cx="2614613"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ts val="600"/>
              </a:spcBef>
              <a:spcAft>
                <a:spcPts val="600"/>
              </a:spcAft>
            </a:pPr>
            <a:r>
              <a:rPr lang="en-US" altLang="en-US" sz="2500"/>
              <a:t>Example: </a:t>
            </a:r>
            <a:r>
              <a:rPr lang="en-US" altLang="en-US" sz="2500">
                <a:sym typeface="Symbol" pitchFamily="18" charset="2"/>
              </a:rPr>
              <a:t></a:t>
            </a:r>
            <a:r>
              <a:rPr lang="en-US" altLang="en-US" sz="2500"/>
              <a:t>X </a:t>
            </a:r>
            <a:r>
              <a:rPr lang="en-US" altLang="en-US" sz="2500">
                <a:sym typeface="Symbol" pitchFamily="18" charset="2"/>
              </a:rPr>
              <a:t></a:t>
            </a:r>
            <a:r>
              <a:rPr lang="en-US" altLang="en-US" sz="2500"/>
              <a:t> Y</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5222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AFFE56E2-F1C9-4856-B0E8-FFB9C07EA937}" type="slidenum">
              <a:rPr lang="en-US" altLang="en-US" sz="1600">
                <a:latin typeface="Times New Roman" pitchFamily="18" charset="0"/>
              </a:rPr>
              <a:pPr eaLnBrk="1" hangingPunct="1"/>
              <a:t>48</a:t>
            </a:fld>
            <a:endParaRPr lang="en-US" altLang="en-US" sz="1600">
              <a:latin typeface="Times New Roman" pitchFamily="18" charset="0"/>
            </a:endParaRPr>
          </a:p>
        </p:txBody>
      </p:sp>
      <p:sp>
        <p:nvSpPr>
          <p:cNvPr id="74754" name="Rectangle 2"/>
          <p:cNvSpPr>
            <a:spLocks noGrp="1" noChangeArrowheads="1"/>
          </p:cNvSpPr>
          <p:nvPr>
            <p:ph type="title"/>
          </p:nvPr>
        </p:nvSpPr>
        <p:spPr/>
        <p:txBody>
          <a:bodyPr/>
          <a:lstStyle/>
          <a:p>
            <a:pPr eaLnBrk="1" hangingPunct="1">
              <a:defRPr/>
            </a:pPr>
            <a:r>
              <a:rPr lang="en-US" altLang="en-US" smtClean="0"/>
              <a:t>Truth Tables </a:t>
            </a:r>
            <a:r>
              <a:rPr lang="en-US" altLang="en-US" sz="2400" smtClean="0"/>
              <a:t>(2 of 3)</a:t>
            </a:r>
          </a:p>
        </p:txBody>
      </p:sp>
      <p:sp>
        <p:nvSpPr>
          <p:cNvPr id="52229" name="Rectangle 3"/>
          <p:cNvSpPr>
            <a:spLocks noGrp="1" noChangeArrowheads="1"/>
          </p:cNvSpPr>
          <p:nvPr>
            <p:ph type="body" idx="1"/>
          </p:nvPr>
        </p:nvSpPr>
        <p:spPr>
          <a:xfrm>
            <a:off x="609600" y="1143000"/>
            <a:ext cx="8001000" cy="533400"/>
          </a:xfrm>
        </p:spPr>
        <p:txBody>
          <a:bodyPr/>
          <a:lstStyle/>
          <a:p>
            <a:pPr eaLnBrk="1" hangingPunct="1">
              <a:spcBef>
                <a:spcPts val="600"/>
              </a:spcBef>
              <a:spcAft>
                <a:spcPts val="600"/>
              </a:spcAft>
            </a:pPr>
            <a:r>
              <a:rPr lang="en-US" altLang="en-US" smtClean="0"/>
              <a:t>Example: X </a:t>
            </a:r>
            <a:r>
              <a:rPr lang="en-US" altLang="en-US" smtClean="0">
                <a:sym typeface="Symbol" pitchFamily="18" charset="2"/>
              </a:rPr>
              <a:t></a:t>
            </a:r>
            <a:r>
              <a:rPr lang="en-US" altLang="en-US" smtClean="0"/>
              <a:t> </a:t>
            </a:r>
            <a:r>
              <a:rPr lang="en-US" altLang="en-US" smtClean="0">
                <a:sym typeface="Symbol" pitchFamily="18" charset="2"/>
              </a:rPr>
              <a:t></a:t>
            </a:r>
            <a:r>
              <a:rPr lang="en-US" altLang="en-US" smtClean="0"/>
              <a:t>Y</a:t>
            </a:r>
          </a:p>
        </p:txBody>
      </p:sp>
      <p:pic>
        <p:nvPicPr>
          <p:cNvPr id="522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981200"/>
            <a:ext cx="358140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9220"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E287F39F-A8A9-4ADA-A844-73AB1C39809A}" type="slidenum">
              <a:rPr lang="en-US" altLang="en-US" sz="1600">
                <a:latin typeface="Times New Roman" pitchFamily="18" charset="0"/>
              </a:rPr>
              <a:pPr eaLnBrk="1" hangingPunct="1"/>
              <a:t>49</a:t>
            </a:fld>
            <a:endParaRPr lang="en-US" altLang="en-US" sz="1600">
              <a:latin typeface="Times New Roman" pitchFamily="18" charset="0"/>
            </a:endParaRPr>
          </a:p>
        </p:txBody>
      </p:sp>
      <p:sp>
        <p:nvSpPr>
          <p:cNvPr id="75778" name="Rectangle 2"/>
          <p:cNvSpPr>
            <a:spLocks noGrp="1" noChangeArrowheads="1"/>
          </p:cNvSpPr>
          <p:nvPr>
            <p:ph type="title"/>
          </p:nvPr>
        </p:nvSpPr>
        <p:spPr/>
        <p:txBody>
          <a:bodyPr/>
          <a:lstStyle/>
          <a:p>
            <a:pPr eaLnBrk="1" hangingPunct="1">
              <a:defRPr/>
            </a:pPr>
            <a:r>
              <a:rPr lang="en-US" altLang="en-US" smtClean="0"/>
              <a:t>Truth Tables </a:t>
            </a:r>
            <a:r>
              <a:rPr lang="en-US" altLang="en-US" sz="2400" smtClean="0"/>
              <a:t>(3 of 3)</a:t>
            </a:r>
          </a:p>
        </p:txBody>
      </p:sp>
      <p:sp>
        <p:nvSpPr>
          <p:cNvPr id="9222" name="Rectangle 3"/>
          <p:cNvSpPr>
            <a:spLocks noGrp="1" noChangeArrowheads="1"/>
          </p:cNvSpPr>
          <p:nvPr>
            <p:ph type="body" idx="1"/>
          </p:nvPr>
        </p:nvSpPr>
        <p:spPr>
          <a:xfrm>
            <a:off x="609600" y="1143000"/>
            <a:ext cx="8001000" cy="533400"/>
          </a:xfrm>
        </p:spPr>
        <p:txBody>
          <a:bodyPr/>
          <a:lstStyle/>
          <a:p>
            <a:pPr eaLnBrk="1" hangingPunct="1">
              <a:spcBef>
                <a:spcPts val="600"/>
              </a:spcBef>
              <a:spcAft>
                <a:spcPts val="600"/>
              </a:spcAft>
            </a:pPr>
            <a:r>
              <a:rPr lang="en-US" altLang="en-US" smtClean="0"/>
              <a:t>Example: (Y </a:t>
            </a:r>
            <a:r>
              <a:rPr lang="en-US" altLang="en-US" smtClean="0">
                <a:sym typeface="Symbol" pitchFamily="18" charset="2"/>
              </a:rPr>
              <a:t></a:t>
            </a:r>
            <a:r>
              <a:rPr lang="en-US" altLang="en-US" smtClean="0"/>
              <a:t> S) </a:t>
            </a:r>
            <a:r>
              <a:rPr lang="en-US" altLang="en-US" smtClean="0">
                <a:sym typeface="Symbol" pitchFamily="18" charset="2"/>
              </a:rPr>
              <a:t></a:t>
            </a:r>
            <a:r>
              <a:rPr lang="en-US" altLang="en-US" smtClean="0"/>
              <a:t> (X </a:t>
            </a:r>
            <a:r>
              <a:rPr lang="en-US" altLang="en-US" smtClean="0">
                <a:sym typeface="Symbol" pitchFamily="18" charset="2"/>
              </a:rPr>
              <a:t></a:t>
            </a:r>
            <a:r>
              <a:rPr lang="en-US" altLang="en-US" smtClean="0"/>
              <a:t> </a:t>
            </a:r>
            <a:r>
              <a:rPr lang="en-US" altLang="en-US" smtClean="0">
                <a:sym typeface="Symbol" pitchFamily="18" charset="2"/>
              </a:rPr>
              <a:t></a:t>
            </a:r>
            <a:r>
              <a:rPr lang="en-US" altLang="en-US" smtClean="0"/>
              <a:t>S)</a:t>
            </a:r>
          </a:p>
        </p:txBody>
      </p:sp>
      <p:pic>
        <p:nvPicPr>
          <p:cNvPr id="922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981200"/>
            <a:ext cx="5105400" cy="273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24" name="Group 9"/>
          <p:cNvGrpSpPr>
            <a:grpSpLocks/>
          </p:cNvGrpSpPr>
          <p:nvPr/>
        </p:nvGrpSpPr>
        <p:grpSpPr bwMode="auto">
          <a:xfrm>
            <a:off x="5867400" y="2362200"/>
            <a:ext cx="2895600" cy="2057400"/>
            <a:chOff x="3696" y="1488"/>
            <a:chExt cx="1824" cy="1296"/>
          </a:xfrm>
        </p:grpSpPr>
        <p:graphicFrame>
          <p:nvGraphicFramePr>
            <p:cNvPr id="9218" name="Object 6"/>
            <p:cNvGraphicFramePr>
              <a:graphicFrameLocks noChangeAspect="1"/>
            </p:cNvGraphicFramePr>
            <p:nvPr/>
          </p:nvGraphicFramePr>
          <p:xfrm>
            <a:off x="3696" y="1488"/>
            <a:ext cx="1824" cy="960"/>
          </p:xfrm>
          <a:graphic>
            <a:graphicData uri="http://schemas.openxmlformats.org/presentationml/2006/ole">
              <mc:AlternateContent xmlns:mc="http://schemas.openxmlformats.org/markup-compatibility/2006">
                <mc:Choice xmlns:v="urn:schemas-microsoft-com:vml" Requires="v">
                  <p:oleObj spid="_x0000_s9271" name="VISIO" r:id="rId4" imgW="2034540" imgH="1048512" progId="Visio.Drawing.6">
                    <p:embed/>
                  </p:oleObj>
                </mc:Choice>
                <mc:Fallback>
                  <p:oleObj name="VISIO" r:id="rId4" imgW="2034540" imgH="1048512" progId="Visio.Drawing.6">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b="-2019"/>
                        <a:stretch>
                          <a:fillRect/>
                        </a:stretch>
                      </p:blipFill>
                      <p:spPr bwMode="auto">
                        <a:xfrm>
                          <a:off x="3696" y="1488"/>
                          <a:ext cx="1824" cy="96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5" name="Text Box 7"/>
            <p:cNvSpPr txBox="1">
              <a:spLocks noChangeArrowheads="1"/>
            </p:cNvSpPr>
            <p:nvPr/>
          </p:nvSpPr>
          <p:spPr bwMode="auto">
            <a:xfrm>
              <a:off x="3840" y="2449"/>
              <a:ext cx="1632"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pPr>
              <a:r>
                <a:rPr lang="en-US" altLang="en-US" sz="1700"/>
                <a:t>Two-input multiplexer</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5CC0EDAC-E311-4096-AFBB-CA05100F01B6}" type="slidenum">
              <a:rPr lang="en-US" altLang="en-US" sz="1600">
                <a:latin typeface="Times New Roman" pitchFamily="18" charset="0"/>
              </a:rPr>
              <a:pPr eaLnBrk="1" hangingPunct="1"/>
              <a:t>5</a:t>
            </a:fld>
            <a:endParaRPr lang="en-US" altLang="en-US" sz="1600">
              <a:latin typeface="Times New Roman" pitchFamily="18" charset="0"/>
            </a:endParaRPr>
          </a:p>
        </p:txBody>
      </p:sp>
      <p:sp>
        <p:nvSpPr>
          <p:cNvPr id="44034" name="Rectangle 2"/>
          <p:cNvSpPr>
            <a:spLocks noGrp="1" noChangeArrowheads="1"/>
          </p:cNvSpPr>
          <p:nvPr>
            <p:ph type="title"/>
          </p:nvPr>
        </p:nvSpPr>
        <p:spPr/>
        <p:txBody>
          <a:bodyPr/>
          <a:lstStyle/>
          <a:p>
            <a:pPr eaLnBrk="1" hangingPunct="1">
              <a:defRPr/>
            </a:pPr>
            <a:r>
              <a:rPr lang="en-US" altLang="en-US" smtClean="0"/>
              <a:t>Welcome to Assembly Language </a:t>
            </a:r>
            <a:r>
              <a:rPr lang="en-US" altLang="en-US" sz="2400" i="1" smtClean="0"/>
              <a:t>(cont)</a:t>
            </a:r>
          </a:p>
        </p:txBody>
      </p:sp>
      <p:sp>
        <p:nvSpPr>
          <p:cNvPr id="17412" name="Rectangle 3"/>
          <p:cNvSpPr>
            <a:spLocks noGrp="1" noChangeArrowheads="1"/>
          </p:cNvSpPr>
          <p:nvPr>
            <p:ph type="body" idx="1"/>
          </p:nvPr>
        </p:nvSpPr>
        <p:spPr>
          <a:xfrm>
            <a:off x="685800" y="1600200"/>
            <a:ext cx="7772400" cy="3581400"/>
          </a:xfrm>
        </p:spPr>
        <p:txBody>
          <a:bodyPr/>
          <a:lstStyle/>
          <a:p>
            <a:pPr eaLnBrk="1" hangingPunct="1"/>
            <a:r>
              <a:rPr lang="en-US" altLang="en-US" smtClean="0"/>
              <a:t>How does assembly language (AL) relate to machine language?</a:t>
            </a:r>
          </a:p>
          <a:p>
            <a:pPr eaLnBrk="1" hangingPunct="1"/>
            <a:r>
              <a:rPr lang="en-US" altLang="en-US" smtClean="0"/>
              <a:t>How do C++ and Java relate to AL?</a:t>
            </a:r>
          </a:p>
          <a:p>
            <a:pPr eaLnBrk="1" hangingPunct="1"/>
            <a:r>
              <a:rPr lang="en-US" altLang="en-US" smtClean="0"/>
              <a:t>Is AL portable?</a:t>
            </a:r>
          </a:p>
          <a:p>
            <a:pPr eaLnBrk="1" hangingPunct="1"/>
            <a:r>
              <a:rPr lang="en-US" altLang="en-US" smtClean="0"/>
              <a:t>Why learn AL?</a:t>
            </a:r>
          </a:p>
        </p:txBody>
      </p:sp>
      <p:sp>
        <p:nvSpPr>
          <p:cNvPr id="17413"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5325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48B120CA-F0D7-4096-B907-019409B91A3B}" type="slidenum">
              <a:rPr lang="en-US" altLang="en-US" sz="1600">
                <a:latin typeface="Times New Roman" pitchFamily="18" charset="0"/>
              </a:rPr>
              <a:pPr eaLnBrk="1" hangingPunct="1"/>
              <a:t>50</a:t>
            </a:fld>
            <a:endParaRPr lang="en-US" altLang="en-US" sz="1600">
              <a:latin typeface="Times New Roman" pitchFamily="18" charset="0"/>
            </a:endParaRPr>
          </a:p>
        </p:txBody>
      </p:sp>
      <p:sp>
        <p:nvSpPr>
          <p:cNvPr id="98306" name="Rectangle 2"/>
          <p:cNvSpPr>
            <a:spLocks noGrp="1" noChangeArrowheads="1"/>
          </p:cNvSpPr>
          <p:nvPr>
            <p:ph type="title"/>
          </p:nvPr>
        </p:nvSpPr>
        <p:spPr/>
        <p:txBody>
          <a:bodyPr/>
          <a:lstStyle/>
          <a:p>
            <a:pPr eaLnBrk="1" hangingPunct="1">
              <a:defRPr/>
            </a:pPr>
            <a:r>
              <a:rPr lang="en-US" altLang="en-US" smtClean="0"/>
              <a:t>Summary</a:t>
            </a:r>
          </a:p>
        </p:txBody>
      </p:sp>
      <p:sp>
        <p:nvSpPr>
          <p:cNvPr id="53253" name="Rectangle 3"/>
          <p:cNvSpPr>
            <a:spLocks noGrp="1" noChangeArrowheads="1"/>
          </p:cNvSpPr>
          <p:nvPr>
            <p:ph type="body" idx="1"/>
          </p:nvPr>
        </p:nvSpPr>
        <p:spPr/>
        <p:txBody>
          <a:bodyPr/>
          <a:lstStyle/>
          <a:p>
            <a:pPr eaLnBrk="1" hangingPunct="1"/>
            <a:r>
              <a:rPr lang="en-US" altLang="en-US" smtClean="0"/>
              <a:t>Assembly language helps you learn how software is constructed at the lowest levels</a:t>
            </a:r>
          </a:p>
          <a:p>
            <a:pPr eaLnBrk="1" hangingPunct="1"/>
            <a:r>
              <a:rPr lang="en-US" altLang="en-US" smtClean="0"/>
              <a:t>Assembly language has a one-to-one relationship with machine language</a:t>
            </a:r>
          </a:p>
          <a:p>
            <a:pPr eaLnBrk="1" hangingPunct="1"/>
            <a:r>
              <a:rPr lang="en-US" altLang="en-US" smtClean="0"/>
              <a:t>Each layer in a computer's architecture is an abstraction of a machine</a:t>
            </a:r>
          </a:p>
          <a:p>
            <a:pPr lvl="1" eaLnBrk="1" hangingPunct="1"/>
            <a:r>
              <a:rPr lang="en-US" altLang="en-US" smtClean="0"/>
              <a:t>layers can be hardware or software</a:t>
            </a:r>
          </a:p>
          <a:p>
            <a:pPr eaLnBrk="1" hangingPunct="1"/>
            <a:r>
              <a:rPr lang="en-US" altLang="en-US" smtClean="0"/>
              <a:t>Boolean expressions are essential to the design of computer hardware and software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10244"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B62B7A67-16DC-4918-A0B4-C6C7A7D305D9}" type="slidenum">
              <a:rPr lang="en-US" altLang="en-US" sz="1600">
                <a:latin typeface="Times New Roman" pitchFamily="18" charset="0"/>
              </a:rPr>
              <a:pPr eaLnBrk="1" hangingPunct="1"/>
              <a:t>51</a:t>
            </a:fld>
            <a:endParaRPr lang="en-US" altLang="en-US" sz="1600">
              <a:latin typeface="Times New Roman" pitchFamily="18" charset="0"/>
            </a:endParaRPr>
          </a:p>
        </p:txBody>
      </p:sp>
      <p:sp>
        <p:nvSpPr>
          <p:cNvPr id="34818" name="Rectangle 2"/>
          <p:cNvSpPr>
            <a:spLocks noGrp="1" noChangeArrowheads="1"/>
          </p:cNvSpPr>
          <p:nvPr>
            <p:ph type="title"/>
          </p:nvPr>
        </p:nvSpPr>
        <p:spPr>
          <a:xfrm>
            <a:off x="2286000" y="2667000"/>
            <a:ext cx="4495800" cy="609600"/>
          </a:xfrm>
          <a:ln>
            <a:solidFill>
              <a:schemeClr val="tx1"/>
            </a:solidFill>
            <a:miter lim="800000"/>
            <a:headEnd/>
            <a:tailEnd/>
          </a:ln>
        </p:spPr>
        <p:txBody>
          <a:bodyPr tIns="137160"/>
          <a:lstStyle/>
          <a:p>
            <a:pPr eaLnBrk="1" hangingPunct="1">
              <a:defRPr/>
            </a:pPr>
            <a:r>
              <a:rPr lang="en-US" altLang="en-US" sz="2800" smtClean="0">
                <a:latin typeface="Viner Hand ITC" pitchFamily="66" charset="0"/>
              </a:rPr>
              <a:t>54 68 65 20 45 6E 64</a:t>
            </a:r>
          </a:p>
        </p:txBody>
      </p:sp>
      <p:sp>
        <p:nvSpPr>
          <p:cNvPr id="10246" name="Text Box 4"/>
          <p:cNvSpPr txBox="1">
            <a:spLocks noChangeArrowheads="1"/>
          </p:cNvSpPr>
          <p:nvPr/>
        </p:nvSpPr>
        <p:spPr bwMode="auto">
          <a:xfrm>
            <a:off x="2133600" y="3429000"/>
            <a:ext cx="48006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pPr>
            <a:r>
              <a:rPr lang="en-US" altLang="en-US"/>
              <a:t>What do these numbers represent?</a:t>
            </a:r>
          </a:p>
        </p:txBody>
      </p:sp>
      <p:graphicFrame>
        <p:nvGraphicFramePr>
          <p:cNvPr id="10242" name="Object 5"/>
          <p:cNvGraphicFramePr>
            <a:graphicFrameLocks noChangeAspect="1"/>
          </p:cNvGraphicFramePr>
          <p:nvPr/>
        </p:nvGraphicFramePr>
        <p:xfrm>
          <a:off x="3810000" y="1752600"/>
          <a:ext cx="1295400" cy="688975"/>
        </p:xfrm>
        <a:graphic>
          <a:graphicData uri="http://schemas.openxmlformats.org/presentationml/2006/ole">
            <mc:AlternateContent xmlns:mc="http://schemas.openxmlformats.org/markup-compatibility/2006">
              <mc:Choice xmlns:v="urn:schemas-microsoft-com:vml" Requires="v">
                <p:oleObj spid="_x0000_s10292" name="Clip" r:id="rId3" imgW="4090988" imgH="2178050" progId="MS_ClipArt_Gallery.2">
                  <p:embed/>
                </p:oleObj>
              </mc:Choice>
              <mc:Fallback>
                <p:oleObj name="Clip" r:id="rId3" imgW="4090988" imgH="2178050" progId="MS_ClipArt_Gallery.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7526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1843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9AA96E21-0E75-45FD-A75B-E9804A777125}" type="slidenum">
              <a:rPr lang="en-US" altLang="en-US" sz="1600">
                <a:latin typeface="Times New Roman" pitchFamily="18" charset="0"/>
              </a:rPr>
              <a:pPr eaLnBrk="1" hangingPunct="1"/>
              <a:t>6</a:t>
            </a:fld>
            <a:endParaRPr lang="en-US" altLang="en-US" sz="1600">
              <a:latin typeface="Times New Roman" pitchFamily="18" charset="0"/>
            </a:endParaRPr>
          </a:p>
        </p:txBody>
      </p:sp>
      <p:sp>
        <p:nvSpPr>
          <p:cNvPr id="45058" name="Rectangle 2"/>
          <p:cNvSpPr>
            <a:spLocks noGrp="1" noChangeArrowheads="1"/>
          </p:cNvSpPr>
          <p:nvPr>
            <p:ph type="title"/>
          </p:nvPr>
        </p:nvSpPr>
        <p:spPr/>
        <p:txBody>
          <a:bodyPr/>
          <a:lstStyle/>
          <a:p>
            <a:pPr eaLnBrk="1" hangingPunct="1">
              <a:defRPr/>
            </a:pPr>
            <a:r>
              <a:rPr lang="en-US" altLang="en-US" smtClean="0"/>
              <a:t>Assembly Language Applications</a:t>
            </a:r>
          </a:p>
        </p:txBody>
      </p:sp>
      <p:sp>
        <p:nvSpPr>
          <p:cNvPr id="18437" name="Rectangle 3"/>
          <p:cNvSpPr>
            <a:spLocks noGrp="1" noChangeArrowheads="1"/>
          </p:cNvSpPr>
          <p:nvPr>
            <p:ph type="body" idx="1"/>
          </p:nvPr>
        </p:nvSpPr>
        <p:spPr>
          <a:xfrm>
            <a:off x="762000" y="1600200"/>
            <a:ext cx="7772400" cy="2209800"/>
          </a:xfrm>
        </p:spPr>
        <p:txBody>
          <a:bodyPr/>
          <a:lstStyle/>
          <a:p>
            <a:pPr eaLnBrk="1" hangingPunct="1"/>
            <a:r>
              <a:rPr lang="en-US" altLang="en-US" smtClean="0"/>
              <a:t>Some representative types of applications:</a:t>
            </a:r>
          </a:p>
          <a:p>
            <a:pPr lvl="1" eaLnBrk="1" hangingPunct="1"/>
            <a:r>
              <a:rPr lang="en-US" altLang="en-US" smtClean="0"/>
              <a:t>Business application for single platform</a:t>
            </a:r>
          </a:p>
          <a:p>
            <a:pPr lvl="1" eaLnBrk="1" hangingPunct="1"/>
            <a:r>
              <a:rPr lang="en-US" altLang="en-US" smtClean="0"/>
              <a:t>Hardware device driver</a:t>
            </a:r>
          </a:p>
          <a:p>
            <a:pPr lvl="1" eaLnBrk="1" hangingPunct="1"/>
            <a:r>
              <a:rPr lang="en-US" altLang="en-US" smtClean="0"/>
              <a:t>Business application for multiple platforms</a:t>
            </a:r>
          </a:p>
          <a:p>
            <a:pPr lvl="1" eaLnBrk="1" hangingPunct="1"/>
            <a:r>
              <a:rPr lang="en-US" altLang="en-US" smtClean="0"/>
              <a:t>Embedded systems &amp; computer games</a:t>
            </a:r>
          </a:p>
        </p:txBody>
      </p:sp>
      <p:sp>
        <p:nvSpPr>
          <p:cNvPr id="18438" name="Text Box 5"/>
          <p:cNvSpPr txBox="1">
            <a:spLocks noChangeArrowheads="1"/>
          </p:cNvSpPr>
          <p:nvPr/>
        </p:nvSpPr>
        <p:spPr bwMode="auto">
          <a:xfrm>
            <a:off x="685800" y="4267200"/>
            <a:ext cx="73152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pPr>
            <a:r>
              <a:rPr lang="en-US" altLang="en-US"/>
              <a:t>(see next panel)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1945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5E67417F-3E9F-4188-BEE2-C027C0458D5A}" type="slidenum">
              <a:rPr lang="en-US" altLang="en-US" sz="1600">
                <a:latin typeface="Times New Roman" pitchFamily="18" charset="0"/>
              </a:rPr>
              <a:pPr eaLnBrk="1" hangingPunct="1"/>
              <a:t>7</a:t>
            </a:fld>
            <a:endParaRPr lang="en-US" altLang="en-US" sz="1600">
              <a:latin typeface="Times New Roman" pitchFamily="18" charset="0"/>
            </a:endParaRPr>
          </a:p>
        </p:txBody>
      </p:sp>
      <p:sp>
        <p:nvSpPr>
          <p:cNvPr id="80898" name="Rectangle 1026"/>
          <p:cNvSpPr>
            <a:spLocks noGrp="1" noChangeArrowheads="1"/>
          </p:cNvSpPr>
          <p:nvPr>
            <p:ph type="title"/>
          </p:nvPr>
        </p:nvSpPr>
        <p:spPr/>
        <p:txBody>
          <a:bodyPr/>
          <a:lstStyle/>
          <a:p>
            <a:pPr eaLnBrk="1" hangingPunct="1">
              <a:defRPr/>
            </a:pPr>
            <a:r>
              <a:rPr lang="en-US" altLang="en-US" sz="2800" smtClean="0"/>
              <a:t>Comparing ASM to High-Level Languages</a:t>
            </a:r>
          </a:p>
        </p:txBody>
      </p:sp>
      <p:pic>
        <p:nvPicPr>
          <p:cNvPr id="19461" name="Picture 10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066800"/>
            <a:ext cx="7315200"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1028"/>
          <p:cNvPicPr>
            <a:picLocks noChangeAspect="1" noChangeArrowheads="1"/>
          </p:cNvPicPr>
          <p:nvPr/>
        </p:nvPicPr>
        <p:blipFill>
          <a:blip r:embed="rId3">
            <a:extLst>
              <a:ext uri="{28A0092B-C50C-407E-A947-70E740481C1C}">
                <a14:useLocalDpi xmlns:a14="http://schemas.microsoft.com/office/drawing/2010/main" val="0"/>
              </a:ext>
            </a:extLst>
          </a:blip>
          <a:srcRect t="17021" r="673"/>
          <a:stretch>
            <a:fillRect/>
          </a:stretch>
        </p:blipFill>
        <p:spPr bwMode="auto">
          <a:xfrm>
            <a:off x="1089025" y="3873500"/>
            <a:ext cx="72929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2048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3CAB2485-1BC2-4786-B763-C66EAE80F996}" type="slidenum">
              <a:rPr lang="en-US" altLang="en-US" sz="1600">
                <a:latin typeface="Times New Roman" pitchFamily="18" charset="0"/>
              </a:rPr>
              <a:pPr eaLnBrk="1" hangingPunct="1"/>
              <a:t>8</a:t>
            </a:fld>
            <a:endParaRPr lang="en-US" altLang="en-US" sz="1600">
              <a:latin typeface="Times New Roman" pitchFamily="18" charset="0"/>
            </a:endParaRPr>
          </a:p>
        </p:txBody>
      </p:sp>
      <p:sp>
        <p:nvSpPr>
          <p:cNvPr id="95234" name="Rectangle 2"/>
          <p:cNvSpPr>
            <a:spLocks noGrp="1" noChangeArrowheads="1"/>
          </p:cNvSpPr>
          <p:nvPr>
            <p:ph type="title"/>
          </p:nvPr>
        </p:nvSpPr>
        <p:spPr/>
        <p:txBody>
          <a:bodyPr/>
          <a:lstStyle/>
          <a:p>
            <a:pPr eaLnBrk="1" hangingPunct="1">
              <a:defRPr/>
            </a:pPr>
            <a:r>
              <a:rPr lang="en-US" altLang="en-US" smtClean="0"/>
              <a:t>What's Next</a:t>
            </a:r>
          </a:p>
        </p:txBody>
      </p:sp>
      <p:sp>
        <p:nvSpPr>
          <p:cNvPr id="20485" name="Rectangle 3"/>
          <p:cNvSpPr>
            <a:spLocks noGrp="1" noChangeArrowheads="1"/>
          </p:cNvSpPr>
          <p:nvPr>
            <p:ph type="body" idx="1"/>
          </p:nvPr>
        </p:nvSpPr>
        <p:spPr>
          <a:xfrm>
            <a:off x="1828800" y="1600200"/>
            <a:ext cx="5562600" cy="2819400"/>
          </a:xfrm>
        </p:spPr>
        <p:txBody>
          <a:bodyPr/>
          <a:lstStyle/>
          <a:p>
            <a:pPr eaLnBrk="1" hangingPunct="1"/>
            <a:r>
              <a:rPr lang="en-US" altLang="en-US" smtClean="0"/>
              <a:t>Welcome to Assembly Language</a:t>
            </a:r>
          </a:p>
          <a:p>
            <a:pPr eaLnBrk="1" hangingPunct="1"/>
            <a:r>
              <a:rPr lang="en-US" altLang="en-US" b="1" smtClean="0">
                <a:solidFill>
                  <a:schemeClr val="tx2"/>
                </a:solidFill>
              </a:rPr>
              <a:t>Virtual Machine Concept</a:t>
            </a:r>
          </a:p>
          <a:p>
            <a:pPr eaLnBrk="1" hangingPunct="1"/>
            <a:r>
              <a:rPr lang="en-US" altLang="en-US" smtClean="0"/>
              <a:t>Data Representation</a:t>
            </a:r>
          </a:p>
          <a:p>
            <a:pPr eaLnBrk="1" hangingPunct="1"/>
            <a:r>
              <a:rPr lang="en-US" altLang="en-US" smtClean="0"/>
              <a:t>Boolean Operations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smtClean="0"/>
              <a:t>Irvine, Kip R. Assembly Language for Intel-Based Computers 7/e, 2015.</a:t>
            </a:r>
          </a:p>
        </p:txBody>
      </p:sp>
      <p:sp>
        <p:nvSpPr>
          <p:cNvPr id="2150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5DFB8582-911D-4DAA-BB31-B4EA00CE6DBB}" type="slidenum">
              <a:rPr lang="en-US" altLang="en-US" sz="1600">
                <a:latin typeface="Times New Roman" pitchFamily="18" charset="0"/>
              </a:rPr>
              <a:pPr eaLnBrk="1" hangingPunct="1"/>
              <a:t>9</a:t>
            </a:fld>
            <a:endParaRPr lang="en-US" altLang="en-US" sz="1600">
              <a:latin typeface="Times New Roman" pitchFamily="18" charset="0"/>
            </a:endParaRPr>
          </a:p>
        </p:txBody>
      </p:sp>
      <p:sp>
        <p:nvSpPr>
          <p:cNvPr id="82946" name="Rectangle 2"/>
          <p:cNvSpPr>
            <a:spLocks noGrp="1" noChangeArrowheads="1"/>
          </p:cNvSpPr>
          <p:nvPr>
            <p:ph type="title"/>
          </p:nvPr>
        </p:nvSpPr>
        <p:spPr/>
        <p:txBody>
          <a:bodyPr/>
          <a:lstStyle/>
          <a:p>
            <a:pPr eaLnBrk="1" hangingPunct="1">
              <a:defRPr/>
            </a:pPr>
            <a:r>
              <a:rPr lang="en-US" altLang="en-US" smtClean="0"/>
              <a:t>Virtual Machine Concept</a:t>
            </a:r>
          </a:p>
        </p:txBody>
      </p:sp>
      <p:sp>
        <p:nvSpPr>
          <p:cNvPr id="21509" name="Rectangle 3"/>
          <p:cNvSpPr>
            <a:spLocks noGrp="1" noChangeArrowheads="1"/>
          </p:cNvSpPr>
          <p:nvPr>
            <p:ph type="body" idx="1"/>
          </p:nvPr>
        </p:nvSpPr>
        <p:spPr>
          <a:xfrm>
            <a:off x="1828800" y="1600200"/>
            <a:ext cx="5562600" cy="1752600"/>
          </a:xfrm>
        </p:spPr>
        <p:txBody>
          <a:bodyPr/>
          <a:lstStyle/>
          <a:p>
            <a:pPr eaLnBrk="1" hangingPunct="1"/>
            <a:r>
              <a:rPr lang="en-US" altLang="en-US" dirty="0" smtClean="0">
                <a:hlinkClick r:id="" action="ppaction://customshow?id=17&amp;return=true"/>
              </a:rPr>
              <a:t>Virtual Machines</a:t>
            </a:r>
            <a:endParaRPr lang="en-US" altLang="en-US" dirty="0" smtClean="0"/>
          </a:p>
          <a:p>
            <a:pPr eaLnBrk="1" hangingPunct="1"/>
            <a:r>
              <a:rPr lang="en-US" altLang="en-US" dirty="0" smtClean="0">
                <a:hlinkClick r:id="" action="ppaction://customshow?id=18&amp;return=true"/>
              </a:rPr>
              <a:t>Specific Machine Levels</a:t>
            </a:r>
            <a:endParaRPr lang="en-US" alt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3415</TotalTime>
  <Words>2337</Words>
  <Application>Microsoft Office PowerPoint</Application>
  <PresentationFormat>如螢幕大小 (4:3)</PresentationFormat>
  <Paragraphs>420</Paragraphs>
  <Slides>51</Slides>
  <Notes>1</Notes>
  <HiddenSlides>0</HiddenSlides>
  <MMClips>0</MMClips>
  <ScaleCrop>false</ScaleCrop>
  <HeadingPairs>
    <vt:vector size="10" baseType="variant">
      <vt:variant>
        <vt:lpstr>使用字型</vt:lpstr>
      </vt:variant>
      <vt:variant>
        <vt:i4>9</vt:i4>
      </vt:variant>
      <vt:variant>
        <vt:lpstr>佈景主題</vt:lpstr>
      </vt:variant>
      <vt:variant>
        <vt:i4>1</vt:i4>
      </vt:variant>
      <vt:variant>
        <vt:lpstr>內嵌 OLE 伺服程式</vt:lpstr>
      </vt:variant>
      <vt:variant>
        <vt:i4>2</vt:i4>
      </vt:variant>
      <vt:variant>
        <vt:lpstr>投影片標題</vt:lpstr>
      </vt:variant>
      <vt:variant>
        <vt:i4>51</vt:i4>
      </vt:variant>
      <vt:variant>
        <vt:lpstr>自訂放映</vt:lpstr>
      </vt:variant>
      <vt:variant>
        <vt:i4>23</vt:i4>
      </vt:variant>
    </vt:vector>
  </HeadingPairs>
  <TitlesOfParts>
    <vt:vector size="86" baseType="lpstr">
      <vt:lpstr>Arial Unicode MS</vt:lpstr>
      <vt:lpstr>新細明體</vt:lpstr>
      <vt:lpstr>Arial</vt:lpstr>
      <vt:lpstr>Calibri</vt:lpstr>
      <vt:lpstr>Consolas</vt:lpstr>
      <vt:lpstr>Symbol</vt:lpstr>
      <vt:lpstr>Times</vt:lpstr>
      <vt:lpstr>Times New Roman</vt:lpstr>
      <vt:lpstr>Viner Hand ITC</vt:lpstr>
      <vt:lpstr>Soaring</vt:lpstr>
      <vt:lpstr>VISIO</vt:lpstr>
      <vt:lpstr>Clip</vt:lpstr>
      <vt:lpstr>Assembly Language for x86 Processors 7th Edition , Global Edition</vt:lpstr>
      <vt:lpstr>Chapter Overview</vt:lpstr>
      <vt:lpstr>Welcome to Assembly Language</vt:lpstr>
      <vt:lpstr>Questions to Ask</vt:lpstr>
      <vt:lpstr>Welcome to Assembly Language (cont)</vt:lpstr>
      <vt:lpstr>Assembly Language Applications</vt:lpstr>
      <vt:lpstr>Comparing ASM to High-Level Languages</vt:lpstr>
      <vt:lpstr>What's Next</vt:lpstr>
      <vt:lpstr>Virtual Machine Concept</vt:lpstr>
      <vt:lpstr>Virtual Machines</vt:lpstr>
      <vt:lpstr>Translating Languages</vt:lpstr>
      <vt:lpstr>Specific Machine Levels</vt:lpstr>
      <vt:lpstr>High-Level Language</vt:lpstr>
      <vt:lpstr>Assembly Language</vt:lpstr>
      <vt:lpstr>Instruction Set Architecture (ISA)</vt:lpstr>
      <vt:lpstr>Digital Logic</vt:lpstr>
      <vt:lpstr>What's Next</vt:lpstr>
      <vt:lpstr>Data Representation</vt:lpstr>
      <vt:lpstr>Binary Numbers</vt:lpstr>
      <vt:lpstr>Binary Numbers</vt:lpstr>
      <vt:lpstr>Translating Binary to Decimal</vt:lpstr>
      <vt:lpstr>Translating Unsigned Decimal to Binary</vt:lpstr>
      <vt:lpstr>Binary Addition</vt:lpstr>
      <vt:lpstr>Hexadecimal Integers</vt:lpstr>
      <vt:lpstr>Translating Binary to Hexadecimal</vt:lpstr>
      <vt:lpstr>Converting Hexadecimal to Decimal</vt:lpstr>
      <vt:lpstr>Powers of 16</vt:lpstr>
      <vt:lpstr>Converting Decimal to Hexadecimal</vt:lpstr>
      <vt:lpstr>Hexadecimal Addition</vt:lpstr>
      <vt:lpstr>Hexadecimal Subtraction</vt:lpstr>
      <vt:lpstr>Integer Storage Sizes</vt:lpstr>
      <vt:lpstr>Signed Integers</vt:lpstr>
      <vt:lpstr>Forming the Two's Complement</vt:lpstr>
      <vt:lpstr>Binary Subtraction</vt:lpstr>
      <vt:lpstr>Learn How To Do the Following:</vt:lpstr>
      <vt:lpstr>Ranges of Signed Integers</vt:lpstr>
      <vt:lpstr>Signed integers in 16 bits</vt:lpstr>
      <vt:lpstr>Character Storage</vt:lpstr>
      <vt:lpstr>Numeric Data Representation</vt:lpstr>
      <vt:lpstr>What's Next</vt:lpstr>
      <vt:lpstr>Boolean Operations</vt:lpstr>
      <vt:lpstr>Boolean Algebra</vt:lpstr>
      <vt:lpstr>NOT</vt:lpstr>
      <vt:lpstr>AND</vt:lpstr>
      <vt:lpstr>OR</vt:lpstr>
      <vt:lpstr>Operator Precedence</vt:lpstr>
      <vt:lpstr>Truth Tables (1 of 3)</vt:lpstr>
      <vt:lpstr>Truth Tables (2 of 3)</vt:lpstr>
      <vt:lpstr>Truth Tables (3 of 3)</vt:lpstr>
      <vt:lpstr>Summary</vt:lpstr>
      <vt:lpstr>54 68 65 20 45 6E 64</vt:lpstr>
      <vt:lpstr>Data_Representation</vt:lpstr>
      <vt:lpstr>Binary</vt:lpstr>
      <vt:lpstr>Hex</vt:lpstr>
      <vt:lpstr>Unsigned</vt:lpstr>
      <vt:lpstr>Signed</vt:lpstr>
      <vt:lpstr>Char</vt:lpstr>
      <vt:lpstr>BooleanOperations</vt:lpstr>
      <vt:lpstr>BooleanAlgebra</vt:lpstr>
      <vt:lpstr>Not</vt:lpstr>
      <vt:lpstr>AND</vt:lpstr>
      <vt:lpstr>OR</vt:lpstr>
      <vt:lpstr>OperatorPrecedence</vt:lpstr>
      <vt:lpstr>TruthTable</vt:lpstr>
      <vt:lpstr>Assembly</vt:lpstr>
      <vt:lpstr>Question</vt:lpstr>
      <vt:lpstr>Application</vt:lpstr>
      <vt:lpstr>VM_Concept</vt:lpstr>
      <vt:lpstr>VM</vt:lpstr>
      <vt:lpstr>SpecificMachineLevels</vt:lpstr>
      <vt:lpstr>MachineLevel4</vt:lpstr>
      <vt:lpstr>MachineLevel3</vt:lpstr>
      <vt:lpstr>MachineLevel2</vt:lpstr>
      <vt:lpstr>MachineLevel1</vt:lpstr>
    </vt:vector>
  </TitlesOfParts>
  <Company>Prentice-Hall Publishing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subject>Basic Concepts</dc:subject>
  <dc:creator>Kip Irvine</dc:creator>
  <cp:lastModifiedBy>呂澄宇</cp:lastModifiedBy>
  <cp:revision>421</cp:revision>
  <cp:lastPrinted>1601-01-01T00:00:00Z</cp:lastPrinted>
  <dcterms:created xsi:type="dcterms:W3CDTF">2002-05-30T02:31:33Z</dcterms:created>
  <dcterms:modified xsi:type="dcterms:W3CDTF">2017-08-30T03:35:38Z</dcterms:modified>
</cp:coreProperties>
</file>