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7"/>
  </p:notesMasterIdLst>
  <p:handoutMasterIdLst>
    <p:handoutMasterId r:id="rId48"/>
  </p:handoutMasterIdLst>
  <p:sldIdLst>
    <p:sldId id="256" r:id="rId2"/>
    <p:sldId id="261" r:id="rId3"/>
    <p:sldId id="283" r:id="rId4"/>
    <p:sldId id="262" r:id="rId5"/>
    <p:sldId id="286" r:id="rId6"/>
    <p:sldId id="263" r:id="rId7"/>
    <p:sldId id="264" r:id="rId8"/>
    <p:sldId id="291" r:id="rId9"/>
    <p:sldId id="314" r:id="rId10"/>
    <p:sldId id="322" r:id="rId11"/>
    <p:sldId id="282" r:id="rId12"/>
    <p:sldId id="267" r:id="rId13"/>
    <p:sldId id="316" r:id="rId14"/>
    <p:sldId id="294" r:id="rId15"/>
    <p:sldId id="295" r:id="rId16"/>
    <p:sldId id="296" r:id="rId17"/>
    <p:sldId id="297" r:id="rId18"/>
    <p:sldId id="298" r:id="rId19"/>
    <p:sldId id="299" r:id="rId20"/>
    <p:sldId id="269" r:id="rId21"/>
    <p:sldId id="323" r:id="rId22"/>
    <p:sldId id="338" r:id="rId23"/>
    <p:sldId id="342" r:id="rId24"/>
    <p:sldId id="337" r:id="rId25"/>
    <p:sldId id="343" r:id="rId26"/>
    <p:sldId id="334" r:id="rId27"/>
    <p:sldId id="331" r:id="rId28"/>
    <p:sldId id="332" r:id="rId29"/>
    <p:sldId id="324" r:id="rId30"/>
    <p:sldId id="281" r:id="rId31"/>
    <p:sldId id="274" r:id="rId32"/>
    <p:sldId id="309" r:id="rId33"/>
    <p:sldId id="329" r:id="rId34"/>
    <p:sldId id="275" r:id="rId35"/>
    <p:sldId id="310" r:id="rId36"/>
    <p:sldId id="276" r:id="rId37"/>
    <p:sldId id="277" r:id="rId38"/>
    <p:sldId id="311" r:id="rId39"/>
    <p:sldId id="330" r:id="rId40"/>
    <p:sldId id="325" r:id="rId41"/>
    <p:sldId id="279" r:id="rId42"/>
    <p:sldId id="312" r:id="rId43"/>
    <p:sldId id="313" r:id="rId44"/>
    <p:sldId id="326" r:id="rId45"/>
    <p:sldId id="260" r:id="rId46"/>
  </p:sldIdLst>
  <p:sldSz cx="9144000" cy="6858000" type="screen4x3"/>
  <p:notesSz cx="7315200" cy="9601200"/>
  <p:custShowLst>
    <p:custShow name="General Concepts" id="0">
      <p:sldLst>
        <p:sld r:id="rId4"/>
      </p:sldLst>
    </p:custShow>
    <p:custShow name="IA-32 Processor Architecture" id="1">
      <p:sldLst>
        <p:sld r:id="rId12"/>
      </p:sldLst>
    </p:custShow>
    <p:custShow name="IA-32 Memory Management" id="2">
      <p:sldLst/>
    </p:custShow>
    <p:custShow name="64-bit Processors" id="3">
      <p:sldLst>
        <p:sld r:id="rId28"/>
        <p:sld r:id="rId29"/>
      </p:sldLst>
    </p:custShow>
    <p:custShow name="Components of an IA-32 Microcom" id="4">
      <p:sldLst>
        <p:sld r:id="rId31"/>
      </p:sldLst>
    </p:custShow>
    <p:custShow name="Input-Output System" id="5">
      <p:sldLst>
        <p:sld r:id="rId42"/>
        <p:sld r:id="rId43"/>
        <p:sld r:id="rId44"/>
      </p:sldLst>
    </p:custShow>
    <p:custShow name="Basic microcomputer design" id="6">
      <p:sldLst>
        <p:sld r:id="rId5"/>
        <p:sld r:id="rId6"/>
      </p:sldLst>
    </p:custShow>
    <p:custShow name="Instruction execution cycle" id="7">
      <p:sldLst>
        <p:sld r:id="rId7"/>
      </p:sldLst>
    </p:custShow>
    <p:custShow name="Reading from memory" id="8">
      <p:sldLst>
        <p:sld r:id="rId8"/>
      </p:sldLst>
    </p:custShow>
    <p:custShow name="How programs run" id="9">
      <p:sldLst>
        <p:sld r:id="rId10"/>
      </p:sldLst>
    </p:custShow>
    <p:custShow name="Addressable memory" id="10">
      <p:sldLst/>
    </p:custShow>
    <p:custShow name="General-purpose registers" id="11">
      <p:sldLst>
        <p:sld r:id="rId15"/>
      </p:sldLst>
    </p:custShow>
    <p:custShow name="Floating-point, MMX, XMM regist" id="12">
      <p:sldLst>
        <p:sld r:id="rId21"/>
      </p:sldLst>
    </p:custShow>
    <p:custShow name="EAX,ECX" id="13">
      <p:sldLst>
        <p:sld r:id="rId16"/>
        <p:sld r:id="rId18"/>
      </p:sldLst>
    </p:custShow>
    <p:custShow name="ESI,EDI,EBP,ESP" id="14">
      <p:sldLst>
        <p:sld r:id="rId17"/>
        <p:sld r:id="rId18"/>
      </p:sldLst>
    </p:custShow>
    <p:custShow name="EIP" id="15">
      <p:sldLst>
        <p:sld r:id="rId19"/>
      </p:sldLst>
    </p:custShow>
    <p:custShow name="EFLAGS" id="16">
      <p:sldLst>
        <p:sld r:id="rId19"/>
        <p:sld r:id="rId20"/>
      </p:sldLst>
    </p:custShow>
    <p:custShow name="Segment Rigisters" id="17">
      <p:sldLst>
        <p:sld r:id="rId18"/>
      </p:sldLst>
    </p:custShow>
    <p:custShow name="EBX,EDX" id="18">
      <p:sldLst>
        <p:sld r:id="rId16"/>
      </p:sldLst>
    </p:custShow>
    <p:custShow name="Protected Mode" id="19">
      <p:sldLst/>
    </p:custShow>
    <p:custShow name="Motherboard" id="20">
      <p:sldLst>
        <p:sld r:id="rId32"/>
        <p:sld r:id="rId33"/>
        <p:sld r:id="rId34"/>
      </p:sldLst>
    </p:custShow>
    <p:custShow name="Video output" id="21">
      <p:sldLst>
        <p:sld r:id="rId35"/>
        <p:sld r:id="rId36"/>
      </p:sldLst>
    </p:custShow>
    <p:custShow name="Memory" id="22">
      <p:sldLst>
        <p:sld r:id="rId37"/>
      </p:sldLst>
    </p:custShow>
    <p:custShow name="Input-output ports" id="23">
      <p:sldLst>
        <p:sld r:id="rId38"/>
        <p:sld r:id="rId39"/>
        <p:sld r:id="rId40"/>
      </p:sldLst>
    </p:custShow>
    <p:custShow name="Modes of operation" id="24">
      <p:sldLst>
        <p:sld r:id="rId13"/>
      </p:sldLst>
    </p:custShow>
    <p:custShow name="Basic execution environment" id="25">
      <p:sldLst>
        <p:sld r:id="rId14"/>
      </p:sldLst>
    </p:custShow>
    <p:custShow name="自訂放映 1" id="26">
      <p:sldLst/>
    </p:custShow>
    <p:custShow name="自訂放映 2" id="27">
      <p:sldLst/>
    </p:custShow>
    <p:custShow name="Real-Address mode" id="28">
      <p:sldLst>
        <p:sld r:id="rId24"/>
      </p:sldLst>
    </p:custShow>
    <p:custShow name="Protected mode1" id="29">
      <p:sldLst>
        <p:sld r:id="rId25"/>
      </p:sldLst>
    </p:custShow>
  </p:custShowLst>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234C5E71-60D0-4F48-B327-1BF37C1CFA46}">
          <p14:sldIdLst>
            <p14:sldId id="256"/>
            <p14:sldId id="261"/>
          </p14:sldIdLst>
        </p14:section>
        <p14:section name="General Concept" id="{93C75036-CB45-49F7-9004-DE33D86D5A17}">
          <p14:sldIdLst>
            <p14:sldId id="283"/>
            <p14:sldId id="262"/>
            <p14:sldId id="286"/>
            <p14:sldId id="263"/>
            <p14:sldId id="264"/>
            <p14:sldId id="291"/>
            <p14:sldId id="314"/>
          </p14:sldIdLst>
        </p14:section>
        <p14:section name="IA-32 Processor Architecture" id="{C4424CCD-BDCF-4F34-A0C9-7EDE6BF28D09}">
          <p14:sldIdLst>
            <p14:sldId id="322"/>
            <p14:sldId id="282"/>
            <p14:sldId id="267"/>
            <p14:sldId id="316"/>
            <p14:sldId id="294"/>
            <p14:sldId id="295"/>
            <p14:sldId id="296"/>
            <p14:sldId id="297"/>
            <p14:sldId id="298"/>
            <p14:sldId id="299"/>
            <p14:sldId id="269"/>
          </p14:sldIdLst>
        </p14:section>
        <p14:section name="IA-32 Memory Management" id="{CFC002E5-10C4-4E46-B401-68519755318C}">
          <p14:sldIdLst>
            <p14:sldId id="323"/>
            <p14:sldId id="338"/>
            <p14:sldId id="342"/>
            <p14:sldId id="337"/>
            <p14:sldId id="343"/>
          </p14:sldIdLst>
        </p14:section>
        <p14:section name="64-Bit Processors" id="{875CFEEC-D77F-494F-BC2F-7FE31B054EA4}">
          <p14:sldIdLst>
            <p14:sldId id="334"/>
            <p14:sldId id="331"/>
            <p14:sldId id="332"/>
          </p14:sldIdLst>
        </p14:section>
        <p14:section name="Components of an IA-32 Microcomputer" id="{295E38F6-A58F-4C7E-AA20-60A36CC55180}">
          <p14:sldIdLst>
            <p14:sldId id="324"/>
            <p14:sldId id="281"/>
            <p14:sldId id="274"/>
            <p14:sldId id="309"/>
            <p14:sldId id="329"/>
            <p14:sldId id="275"/>
            <p14:sldId id="310"/>
            <p14:sldId id="276"/>
            <p14:sldId id="277"/>
            <p14:sldId id="311"/>
            <p14:sldId id="330"/>
          </p14:sldIdLst>
        </p14:section>
        <p14:section name="Input-Output System" id="{2D881BF8-4A9D-45A9-BCC5-E33552A9B8F4}">
          <p14:sldIdLst>
            <p14:sldId id="325"/>
            <p14:sldId id="279"/>
            <p14:sldId id="312"/>
            <p14:sldId id="313"/>
          </p14:sldIdLst>
        </p14:section>
        <p14:section name="Summary" id="{E6374A6E-426C-4E92-9075-69F842EC6CAE}">
          <p14:sldIdLst>
            <p14:sldId id="326"/>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929"/>
  </p:normalViewPr>
  <p:slideViewPr>
    <p:cSldViewPr>
      <p:cViewPr varScale="1">
        <p:scale>
          <a:sx n="103" d="100"/>
          <a:sy n="103" d="100"/>
        </p:scale>
        <p:origin x="160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CBACEC28-A4C5-4468-BD0B-F233B76F5B6D}" type="slidenum">
              <a:rPr lang="en-US" altLang="en-US"/>
              <a:pPr/>
              <a:t>‹#›</a:t>
            </a:fld>
            <a:endParaRPr lang="en-US" altLang="en-US"/>
          </a:p>
        </p:txBody>
      </p:sp>
    </p:spTree>
    <p:extLst>
      <p:ext uri="{BB962C8B-B14F-4D97-AF65-F5344CB8AC3E}">
        <p14:creationId xmlns:p14="http://schemas.microsoft.com/office/powerpoint/2010/main" val="9754186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a:defRPr sz="1300"/>
            </a:lvl1pPr>
          </a:lstStyle>
          <a:p>
            <a:fld id="{874FEDF3-96B1-4DCB-9016-A113A109BF60}" type="slidenum">
              <a:rPr lang="en-US" altLang="en-US"/>
              <a:pPr/>
              <a:t>‹#›</a:t>
            </a:fld>
            <a:endParaRPr lang="en-US" altLang="en-US"/>
          </a:p>
        </p:txBody>
      </p:sp>
    </p:spTree>
    <p:extLst>
      <p:ext uri="{BB962C8B-B14F-4D97-AF65-F5344CB8AC3E}">
        <p14:creationId xmlns:p14="http://schemas.microsoft.com/office/powerpoint/2010/main" val="2927532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zh-TW"/>
          </a:p>
        </p:txBody>
      </p:sp>
      <p:sp>
        <p:nvSpPr>
          <p:cNvPr id="491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100">
                <a:solidFill>
                  <a:schemeClr val="tx1"/>
                </a:solidFill>
                <a:latin typeface="Arial" charset="0"/>
              </a:defRPr>
            </a:lvl1pPr>
            <a:lvl2pPr marL="742950" indent="-285750" defTabSz="966788" eaLnBrk="0" hangingPunct="0">
              <a:defRPr sz="2100">
                <a:solidFill>
                  <a:schemeClr val="tx1"/>
                </a:solidFill>
                <a:latin typeface="Arial" charset="0"/>
              </a:defRPr>
            </a:lvl2pPr>
            <a:lvl3pPr marL="1143000" indent="-228600" defTabSz="966788" eaLnBrk="0" hangingPunct="0">
              <a:defRPr sz="2100">
                <a:solidFill>
                  <a:schemeClr val="tx1"/>
                </a:solidFill>
                <a:latin typeface="Arial" charset="0"/>
              </a:defRPr>
            </a:lvl3pPr>
            <a:lvl4pPr marL="1600200" indent="-228600" defTabSz="966788" eaLnBrk="0" hangingPunct="0">
              <a:defRPr sz="2100">
                <a:solidFill>
                  <a:schemeClr val="tx1"/>
                </a:solidFill>
                <a:latin typeface="Arial" charset="0"/>
              </a:defRPr>
            </a:lvl4pPr>
            <a:lvl5pPr marL="2057400" indent="-228600" defTabSz="966788" eaLnBrk="0" hangingPunct="0">
              <a:defRPr sz="2100">
                <a:solidFill>
                  <a:schemeClr val="tx1"/>
                </a:solidFill>
                <a:latin typeface="Arial" charset="0"/>
              </a:defRPr>
            </a:lvl5pPr>
            <a:lvl6pPr marL="2514600" indent="-228600" defTabSz="966788" eaLnBrk="0" fontAlgn="base" hangingPunct="0">
              <a:spcBef>
                <a:spcPct val="0"/>
              </a:spcBef>
              <a:spcAft>
                <a:spcPct val="0"/>
              </a:spcAft>
              <a:defRPr sz="2100">
                <a:solidFill>
                  <a:schemeClr val="tx1"/>
                </a:solidFill>
                <a:latin typeface="Arial" charset="0"/>
              </a:defRPr>
            </a:lvl6pPr>
            <a:lvl7pPr marL="2971800" indent="-228600" defTabSz="966788" eaLnBrk="0" fontAlgn="base" hangingPunct="0">
              <a:spcBef>
                <a:spcPct val="0"/>
              </a:spcBef>
              <a:spcAft>
                <a:spcPct val="0"/>
              </a:spcAft>
              <a:defRPr sz="2100">
                <a:solidFill>
                  <a:schemeClr val="tx1"/>
                </a:solidFill>
                <a:latin typeface="Arial" charset="0"/>
              </a:defRPr>
            </a:lvl7pPr>
            <a:lvl8pPr marL="3429000" indent="-228600" defTabSz="966788" eaLnBrk="0" fontAlgn="base" hangingPunct="0">
              <a:spcBef>
                <a:spcPct val="0"/>
              </a:spcBef>
              <a:spcAft>
                <a:spcPct val="0"/>
              </a:spcAft>
              <a:defRPr sz="2100">
                <a:solidFill>
                  <a:schemeClr val="tx1"/>
                </a:solidFill>
                <a:latin typeface="Arial" charset="0"/>
              </a:defRPr>
            </a:lvl8pPr>
            <a:lvl9pPr marL="3886200" indent="-228600" defTabSz="966788" eaLnBrk="0" fontAlgn="base" hangingPunct="0">
              <a:spcBef>
                <a:spcPct val="0"/>
              </a:spcBef>
              <a:spcAft>
                <a:spcPct val="0"/>
              </a:spcAft>
              <a:defRPr sz="2100">
                <a:solidFill>
                  <a:schemeClr val="tx1"/>
                </a:solidFill>
                <a:latin typeface="Arial" charset="0"/>
              </a:defRPr>
            </a:lvl9pPr>
          </a:lstStyle>
          <a:p>
            <a:pPr eaLnBrk="1" hangingPunct="1"/>
            <a:fld id="{7DDBD595-A275-43D5-A933-18F39D5BAADA}" type="slidenum">
              <a:rPr lang="en-US" altLang="en-US" sz="1300"/>
              <a:pPr eaLnBrk="1" hangingPunct="1"/>
              <a:t>2</a:t>
            </a:fld>
            <a:endParaRPr lang="en-US" alt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16-bit</a:t>
            </a:r>
            <a:r>
              <a:rPr lang="en-US" altLang="zh-TW" baseline="0" dirty="0"/>
              <a:t> real mode segment can be overlapped.</a:t>
            </a:r>
            <a:endParaRPr lang="zh-TW" altLang="en-US" dirty="0"/>
          </a:p>
        </p:txBody>
      </p:sp>
      <p:sp>
        <p:nvSpPr>
          <p:cNvPr id="4" name="Slide Number Placeholder 3"/>
          <p:cNvSpPr>
            <a:spLocks noGrp="1"/>
          </p:cNvSpPr>
          <p:nvPr>
            <p:ph type="sldNum" sz="quarter" idx="10"/>
          </p:nvPr>
        </p:nvSpPr>
        <p:spPr/>
        <p:txBody>
          <a:bodyPr/>
          <a:lstStyle/>
          <a:p>
            <a:fld id="{2274513C-DCBE-411E-AE6A-3A6BC93984AD}" type="slidenum">
              <a:rPr lang="zh-TW" altLang="en-US" smtClean="0"/>
              <a:pPr/>
              <a:t>23</a:t>
            </a:fld>
            <a:endParaRPr lang="en-US" altLang="zh-TW"/>
          </a:p>
        </p:txBody>
      </p:sp>
    </p:spTree>
    <p:extLst>
      <p:ext uri="{BB962C8B-B14F-4D97-AF65-F5344CB8AC3E}">
        <p14:creationId xmlns:p14="http://schemas.microsoft.com/office/powerpoint/2010/main" val="1888762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http://godleon.blogspot.tw/2008/02/ia-32-protected-mode-segmentation.html</a:t>
            </a:r>
            <a:endParaRPr lang="zh-TW" altLang="en-US" dirty="0"/>
          </a:p>
        </p:txBody>
      </p:sp>
      <p:sp>
        <p:nvSpPr>
          <p:cNvPr id="4" name="Slide Number Placeholder 3"/>
          <p:cNvSpPr>
            <a:spLocks noGrp="1"/>
          </p:cNvSpPr>
          <p:nvPr>
            <p:ph type="sldNum" sz="quarter" idx="10"/>
          </p:nvPr>
        </p:nvSpPr>
        <p:spPr/>
        <p:txBody>
          <a:bodyPr/>
          <a:lstStyle/>
          <a:p>
            <a:fld id="{2274513C-DCBE-411E-AE6A-3A6BC93984AD}" type="slidenum">
              <a:rPr lang="zh-TW" altLang="en-US" smtClean="0"/>
              <a:pPr/>
              <a:t>24</a:t>
            </a:fld>
            <a:endParaRPr lang="en-US" altLang="zh-TW"/>
          </a:p>
        </p:txBody>
      </p:sp>
    </p:spTree>
    <p:extLst>
      <p:ext uri="{BB962C8B-B14F-4D97-AF65-F5344CB8AC3E}">
        <p14:creationId xmlns:p14="http://schemas.microsoft.com/office/powerpoint/2010/main" val="2799923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zh-TW" altLang="zh-TW"/>
            </a:p>
          </p:txBody>
        </p:sp>
        <p:sp>
          <p:nvSpPr>
            <p:cNvPr id="6" name="Arc 4"/>
            <p:cNvSpPr>
              <a:spLocks/>
            </p:cNvSpPr>
            <p:nvPr/>
          </p:nvSpPr>
          <p:spPr bwMode="auto">
            <a:xfrm>
              <a:off x="-652" y="978"/>
              <a:ext cx="4237" cy="3342"/>
            </a:xfrm>
            <a:custGeom>
              <a:avLst/>
              <a:gdLst>
                <a:gd name="T0" fmla="*/ 30 w 21600"/>
                <a:gd name="T1" fmla="*/ 0 h 21231"/>
                <a:gd name="T2" fmla="*/ 163 w 21600"/>
                <a:gd name="T3" fmla="*/ 83 h 21231"/>
                <a:gd name="T4" fmla="*/ 0 w 21600"/>
                <a:gd name="T5" fmla="*/ 8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p:spPr>
          <p:txBody>
            <a:bodyPr wrap="none" anchor="ct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endParaRPr lang="zh-TW" altLang="zh-TW"/>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28594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6AD9A7D7-FB2E-4C73-888F-13CB749FB160}" type="slidenum">
              <a:rPr lang="en-US" altLang="en-US"/>
              <a:pPr/>
              <a:t>‹#›</a:t>
            </a:fld>
            <a:endParaRPr lang="en-US" altLang="en-US"/>
          </a:p>
        </p:txBody>
      </p:sp>
    </p:spTree>
    <p:extLst>
      <p:ext uri="{BB962C8B-B14F-4D97-AF65-F5344CB8AC3E}">
        <p14:creationId xmlns:p14="http://schemas.microsoft.com/office/powerpoint/2010/main" val="36469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53F5E735-D399-42BD-B0FA-E4CDE6CB0E58}" type="slidenum">
              <a:rPr lang="en-US" altLang="en-US"/>
              <a:pPr/>
              <a:t>‹#›</a:t>
            </a:fld>
            <a:endParaRPr lang="en-US" altLang="en-US"/>
          </a:p>
        </p:txBody>
      </p:sp>
    </p:spTree>
    <p:extLst>
      <p:ext uri="{BB962C8B-B14F-4D97-AF65-F5344CB8AC3E}">
        <p14:creationId xmlns:p14="http://schemas.microsoft.com/office/powerpoint/2010/main" val="217817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1ADD903D-7D98-4B58-879F-A5BEFCBF7BB2}" type="slidenum">
              <a:rPr lang="en-US" altLang="en-US"/>
              <a:pPr/>
              <a:t>‹#›</a:t>
            </a:fld>
            <a:endParaRPr lang="en-US" altLang="en-US"/>
          </a:p>
        </p:txBody>
      </p:sp>
    </p:spTree>
    <p:extLst>
      <p:ext uri="{BB962C8B-B14F-4D97-AF65-F5344CB8AC3E}">
        <p14:creationId xmlns:p14="http://schemas.microsoft.com/office/powerpoint/2010/main" val="4192935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5" name="Rectangle 9"/>
          <p:cNvSpPr>
            <a:spLocks noGrp="1" noChangeArrowheads="1"/>
          </p:cNvSpPr>
          <p:nvPr>
            <p:ph type="sldNum" sz="quarter" idx="11"/>
          </p:nvPr>
        </p:nvSpPr>
        <p:spPr>
          <a:ln/>
        </p:spPr>
        <p:txBody>
          <a:bodyPr/>
          <a:lstStyle>
            <a:lvl1pPr>
              <a:defRPr/>
            </a:lvl1pPr>
          </a:lstStyle>
          <a:p>
            <a:fld id="{D4AECAFE-8693-4DC4-A409-886515841B3F}" type="slidenum">
              <a:rPr lang="en-US" altLang="en-US"/>
              <a:pPr/>
              <a:t>‹#›</a:t>
            </a:fld>
            <a:endParaRPr lang="en-US" altLang="en-US"/>
          </a:p>
        </p:txBody>
      </p:sp>
    </p:spTree>
    <p:extLst>
      <p:ext uri="{BB962C8B-B14F-4D97-AF65-F5344CB8AC3E}">
        <p14:creationId xmlns:p14="http://schemas.microsoft.com/office/powerpoint/2010/main" val="106364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37101F23-C00C-4208-B474-7F4465A02C96}" type="slidenum">
              <a:rPr lang="en-US" altLang="en-US"/>
              <a:pPr/>
              <a:t>‹#›</a:t>
            </a:fld>
            <a:endParaRPr lang="en-US" altLang="en-US"/>
          </a:p>
        </p:txBody>
      </p:sp>
    </p:spTree>
    <p:extLst>
      <p:ext uri="{BB962C8B-B14F-4D97-AF65-F5344CB8AC3E}">
        <p14:creationId xmlns:p14="http://schemas.microsoft.com/office/powerpoint/2010/main" val="112270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8" name="Rectangle 9"/>
          <p:cNvSpPr>
            <a:spLocks noGrp="1" noChangeArrowheads="1"/>
          </p:cNvSpPr>
          <p:nvPr>
            <p:ph type="sldNum" sz="quarter" idx="11"/>
          </p:nvPr>
        </p:nvSpPr>
        <p:spPr>
          <a:ln/>
        </p:spPr>
        <p:txBody>
          <a:bodyPr/>
          <a:lstStyle>
            <a:lvl1pPr>
              <a:defRPr/>
            </a:lvl1pPr>
          </a:lstStyle>
          <a:p>
            <a:fld id="{FC7A60CA-131D-4F91-BB98-84846B71AAA3}" type="slidenum">
              <a:rPr lang="en-US" altLang="en-US"/>
              <a:pPr/>
              <a:t>‹#›</a:t>
            </a:fld>
            <a:endParaRPr lang="en-US" altLang="en-US"/>
          </a:p>
        </p:txBody>
      </p:sp>
    </p:spTree>
    <p:extLst>
      <p:ext uri="{BB962C8B-B14F-4D97-AF65-F5344CB8AC3E}">
        <p14:creationId xmlns:p14="http://schemas.microsoft.com/office/powerpoint/2010/main" val="168557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4" name="Rectangle 9"/>
          <p:cNvSpPr>
            <a:spLocks noGrp="1" noChangeArrowheads="1"/>
          </p:cNvSpPr>
          <p:nvPr>
            <p:ph type="sldNum" sz="quarter" idx="11"/>
          </p:nvPr>
        </p:nvSpPr>
        <p:spPr>
          <a:ln/>
        </p:spPr>
        <p:txBody>
          <a:bodyPr/>
          <a:lstStyle>
            <a:lvl1pPr>
              <a:defRPr/>
            </a:lvl1pPr>
          </a:lstStyle>
          <a:p>
            <a:fld id="{795BA263-8F50-4D14-B8AB-EEFAC7330C42}" type="slidenum">
              <a:rPr lang="en-US" altLang="en-US"/>
              <a:pPr/>
              <a:t>‹#›</a:t>
            </a:fld>
            <a:endParaRPr lang="en-US" altLang="en-US"/>
          </a:p>
        </p:txBody>
      </p:sp>
    </p:spTree>
    <p:extLst>
      <p:ext uri="{BB962C8B-B14F-4D97-AF65-F5344CB8AC3E}">
        <p14:creationId xmlns:p14="http://schemas.microsoft.com/office/powerpoint/2010/main" val="7008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3" name="Rectangle 9"/>
          <p:cNvSpPr>
            <a:spLocks noGrp="1" noChangeArrowheads="1"/>
          </p:cNvSpPr>
          <p:nvPr>
            <p:ph type="sldNum" sz="quarter" idx="11"/>
          </p:nvPr>
        </p:nvSpPr>
        <p:spPr>
          <a:ln/>
        </p:spPr>
        <p:txBody>
          <a:bodyPr/>
          <a:lstStyle>
            <a:lvl1pPr>
              <a:defRPr/>
            </a:lvl1pPr>
          </a:lstStyle>
          <a:p>
            <a:fld id="{BC5EEBF6-3B4D-48F4-B832-4FB1C301C721}" type="slidenum">
              <a:rPr lang="en-US" altLang="en-US"/>
              <a:pPr/>
              <a:t>‹#›</a:t>
            </a:fld>
            <a:endParaRPr lang="en-US" altLang="en-US"/>
          </a:p>
        </p:txBody>
      </p:sp>
    </p:spTree>
    <p:extLst>
      <p:ext uri="{BB962C8B-B14F-4D97-AF65-F5344CB8AC3E}">
        <p14:creationId xmlns:p14="http://schemas.microsoft.com/office/powerpoint/2010/main" val="86961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54D3FD45-759C-4250-833F-CBD4E210BE18}" type="slidenum">
              <a:rPr lang="en-US" altLang="en-US"/>
              <a:pPr/>
              <a:t>‹#›</a:t>
            </a:fld>
            <a:endParaRPr lang="en-US" altLang="en-US"/>
          </a:p>
        </p:txBody>
      </p:sp>
    </p:spTree>
    <p:extLst>
      <p:ext uri="{BB962C8B-B14F-4D97-AF65-F5344CB8AC3E}">
        <p14:creationId xmlns:p14="http://schemas.microsoft.com/office/powerpoint/2010/main" val="32721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ftr" sz="quarter" idx="10"/>
          </p:nvPr>
        </p:nvSpPr>
        <p:spPr>
          <a:ln/>
        </p:spPr>
        <p:txBody>
          <a:bodyPr/>
          <a:lstStyle>
            <a:lvl1pPr>
              <a:defRPr/>
            </a:lvl1pPr>
          </a:lstStyle>
          <a:p>
            <a:pPr>
              <a:defRPr/>
            </a:pPr>
            <a:r>
              <a:rPr lang="en-US" altLang="en-US"/>
              <a:t>Irvine, Kip R. Assembly Language for x86 Processors 7/e, 2015.</a:t>
            </a:r>
          </a:p>
        </p:txBody>
      </p:sp>
      <p:sp>
        <p:nvSpPr>
          <p:cNvPr id="6" name="Rectangle 9"/>
          <p:cNvSpPr>
            <a:spLocks noGrp="1" noChangeArrowheads="1"/>
          </p:cNvSpPr>
          <p:nvPr>
            <p:ph type="sldNum" sz="quarter" idx="11"/>
          </p:nvPr>
        </p:nvSpPr>
        <p:spPr>
          <a:ln/>
        </p:spPr>
        <p:txBody>
          <a:bodyPr/>
          <a:lstStyle>
            <a:lvl1pPr>
              <a:defRPr/>
            </a:lvl1pPr>
          </a:lstStyle>
          <a:p>
            <a:fld id="{9F8A9BEE-6A1C-47B8-A35A-0FBFBFB98E0F}" type="slidenum">
              <a:rPr lang="en-US" altLang="en-US"/>
              <a:pPr/>
              <a:t>‹#›</a:t>
            </a:fld>
            <a:endParaRPr lang="en-US" altLang="en-US"/>
          </a:p>
        </p:txBody>
      </p:sp>
    </p:spTree>
    <p:extLst>
      <p:ext uri="{BB962C8B-B14F-4D97-AF65-F5344CB8AC3E}">
        <p14:creationId xmlns:p14="http://schemas.microsoft.com/office/powerpoint/2010/main" val="128752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p:cNvSpPr>
            <a:spLocks noGrp="1" noChangeArrowheads="1"/>
          </p:cNvSpPr>
          <p:nvPr>
            <p:ph type="ftr" sz="quarter" idx="3"/>
          </p:nvPr>
        </p:nvSpPr>
        <p:spPr bwMode="auto">
          <a:xfrm>
            <a:off x="304800" y="6324600"/>
            <a:ext cx="4724400" cy="304800"/>
          </a:xfrm>
          <a:prstGeom prst="rect">
            <a:avLst/>
          </a:prstGeom>
          <a:noFill/>
          <a:ln>
            <a:noFill/>
          </a:ln>
          <a:effectLst/>
        </p:spPr>
        <p:txBody>
          <a:bodyPr vert="horz" wrap="square" lIns="92075" tIns="46038" rIns="92075" bIns="46038" numCol="1" anchor="ctr" anchorCtr="0" compatLnSpc="1">
            <a:prstTxWarp prst="textNoShape">
              <a:avLst/>
            </a:prstTxWarp>
          </a:bodyPr>
          <a:lstStyle>
            <a:lvl1pPr>
              <a:defRPr sz="1000"/>
            </a:lvl1pPr>
          </a:lstStyle>
          <a:p>
            <a:pPr>
              <a:defRPr/>
            </a:pPr>
            <a:r>
              <a:rPr lang="en-US" altLang="en-US"/>
              <a:t>Irvine, Kip R. Assembly Language for x86 Processors 7/e, 2015.</a:t>
            </a:r>
          </a:p>
        </p:txBody>
      </p:sp>
      <p:sp>
        <p:nvSpPr>
          <p:cNvPr id="9220" name="Rectangle 11"/>
          <p:cNvSpPr>
            <a:spLocks noGrp="1" noChangeArrowheads="1"/>
          </p:cNvSpPr>
          <p:nvPr>
            <p:ph type="body" idx="1"/>
          </p:nvPr>
        </p:nvSpPr>
        <p:spPr bwMode="auto">
          <a:xfrm>
            <a:off x="685800" y="11430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p:cNvSpPr txBox="1">
            <a:spLocks noChangeArrowheads="1"/>
          </p:cNvSpPr>
          <p:nvPr/>
        </p:nvSpPr>
        <p:spPr bwMode="auto">
          <a:xfrm>
            <a:off x="685800" y="5867400"/>
            <a:ext cx="2209800" cy="593725"/>
          </a:xfrm>
          <a:prstGeom prst="rect">
            <a:avLst/>
          </a:prstGeom>
          <a:noFill/>
          <a:ln>
            <a:noFill/>
          </a:ln>
          <a:effec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FD5201E0-7024-41B9-B70D-B3E9D2218CC1}"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7.png"/><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www.intel.com/technology/agp/toverview.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intel.com/technology/memor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7</a:t>
            </a:r>
            <a:r>
              <a:rPr lang="en-US" altLang="en-US" sz="2800" baseline="30000"/>
              <a:t>th</a:t>
            </a:r>
            <a:r>
              <a:rPr lang="en-US" altLang="en-US" sz="2800"/>
              <a:t> Edition, </a:t>
            </a:r>
            <a:r>
              <a:rPr lang="en-US" altLang="en-US"/>
              <a:t>Global Edition </a:t>
            </a:r>
          </a:p>
        </p:txBody>
      </p:sp>
      <p:sp>
        <p:nvSpPr>
          <p:cNvPr id="11267" name="Rectangle 3"/>
          <p:cNvSpPr>
            <a:spLocks noGrp="1" noChangeArrowheads="1"/>
          </p:cNvSpPr>
          <p:nvPr>
            <p:ph type="subTitle" idx="1"/>
          </p:nvPr>
        </p:nvSpPr>
        <p:spPr>
          <a:xfrm>
            <a:off x="1447800" y="2209800"/>
            <a:ext cx="6400800" cy="1752600"/>
          </a:xfrm>
        </p:spPr>
        <p:txBody>
          <a:bodyPr/>
          <a:lstStyle/>
          <a:p>
            <a:pPr eaLnBrk="1" hangingPunct="1"/>
            <a:r>
              <a:rPr lang="en-US" altLang="en-US" sz="3200"/>
              <a:t>Chapter 2: x86 Processor Architecture</a:t>
            </a:r>
          </a:p>
        </p:txBody>
      </p:sp>
      <p:sp>
        <p:nvSpPr>
          <p:cNvPr id="11268" name="Text Box 4"/>
          <p:cNvSpPr txBox="1">
            <a:spLocks noChangeArrowheads="1"/>
          </p:cNvSpPr>
          <p:nvPr/>
        </p:nvSpPr>
        <p:spPr bwMode="auto">
          <a:xfrm>
            <a:off x="533400" y="61722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11269" name="Text Box 6"/>
          <p:cNvSpPr txBox="1">
            <a:spLocks noChangeArrowheads="1"/>
          </p:cNvSpPr>
          <p:nvPr/>
        </p:nvSpPr>
        <p:spPr bwMode="auto">
          <a:xfrm>
            <a:off x="533400" y="4800600"/>
            <a:ext cx="5181600" cy="1238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i="1" dirty="0"/>
              <a:t>Slides prepared by the author</a:t>
            </a:r>
          </a:p>
          <a:p>
            <a:pPr eaLnBrk="1" hangingPunct="1">
              <a:spcBef>
                <a:spcPct val="50000"/>
              </a:spcBef>
            </a:pPr>
            <a:r>
              <a:rPr lang="en-US" altLang="en-US" sz="1700" i="1" dirty="0"/>
              <a:t>Revision date</a:t>
            </a:r>
            <a:r>
              <a:rPr lang="en-US" altLang="en-US" sz="1700" i="1"/>
              <a:t>: 1/15/2014</a:t>
            </a:r>
            <a:br>
              <a:rPr lang="en-US" altLang="en-US" sz="1700" i="1"/>
            </a:br>
            <a:r>
              <a:rPr lang="en-US" altLang="zh-TW" sz="1600" i="1"/>
              <a:t>Modified </a:t>
            </a:r>
            <a:r>
              <a:rPr lang="en-US" altLang="zh-TW" sz="1600" i="1" dirty="0"/>
              <a:t>by: Liang, 2016 Spring</a:t>
            </a:r>
            <a:endParaRPr lang="en-US" altLang="zh-TW" sz="1600" dirty="0"/>
          </a:p>
        </p:txBody>
      </p:sp>
      <p:sp>
        <p:nvSpPr>
          <p:cNvPr id="11270" name="Text Box 7"/>
          <p:cNvSpPr txBox="1">
            <a:spLocks noChangeArrowheads="1"/>
          </p:cNvSpPr>
          <p:nvPr/>
        </p:nvSpPr>
        <p:spPr bwMode="auto">
          <a:xfrm>
            <a:off x="2895600" y="1676400"/>
            <a:ext cx="32766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solidFill>
                  <a:schemeClr val="tx2"/>
                </a:solidFill>
              </a:rPr>
              <a:t>Kip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43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72ECF9CF-D998-47BE-97AA-C5B833488D57}" type="slidenum">
              <a:rPr lang="en-US" altLang="en-US" sz="1600">
                <a:latin typeface="Times New Roman" pitchFamily="18" charset="0"/>
              </a:rPr>
              <a:pPr eaLnBrk="1" hangingPunct="1"/>
              <a:t>10</a:t>
            </a:fld>
            <a:endParaRPr lang="en-US" altLang="en-US" sz="1600">
              <a:latin typeface="Times New Roman" pitchFamily="18" charset="0"/>
            </a:endParaRPr>
          </a:p>
        </p:txBody>
      </p:sp>
      <p:sp>
        <p:nvSpPr>
          <p:cNvPr id="140290" name="Rectangle 2050"/>
          <p:cNvSpPr>
            <a:spLocks noGrp="1" noChangeArrowheads="1"/>
          </p:cNvSpPr>
          <p:nvPr>
            <p:ph type="title"/>
          </p:nvPr>
        </p:nvSpPr>
        <p:spPr/>
        <p:txBody>
          <a:bodyPr/>
          <a:lstStyle/>
          <a:p>
            <a:pPr eaLnBrk="1" hangingPunct="1">
              <a:defRPr/>
            </a:pPr>
            <a:r>
              <a:rPr lang="en-US" altLang="en-US"/>
              <a:t>What's Next</a:t>
            </a:r>
          </a:p>
        </p:txBody>
      </p:sp>
      <p:sp>
        <p:nvSpPr>
          <p:cNvPr id="14341" name="Rectangle 2051"/>
          <p:cNvSpPr>
            <a:spLocks noGrp="1" noChangeArrowheads="1"/>
          </p:cNvSpPr>
          <p:nvPr>
            <p:ph type="body" idx="1"/>
          </p:nvPr>
        </p:nvSpPr>
        <p:spPr>
          <a:xfrm>
            <a:off x="1981200" y="1600200"/>
            <a:ext cx="6172200" cy="2971800"/>
          </a:xfrm>
        </p:spPr>
        <p:txBody>
          <a:bodyPr/>
          <a:lstStyle/>
          <a:p>
            <a:pPr eaLnBrk="1" hangingPunct="1"/>
            <a:r>
              <a:rPr lang="en-US" altLang="en-US" sz="2200" dirty="0"/>
              <a:t>General Concepts</a:t>
            </a:r>
          </a:p>
          <a:p>
            <a:pPr eaLnBrk="1" hangingPunct="1"/>
            <a:r>
              <a:rPr lang="en-US" altLang="en-US" sz="2200" b="1" dirty="0">
                <a:solidFill>
                  <a:schemeClr val="tx2"/>
                </a:solidFill>
              </a:rPr>
              <a:t>IA-32 Processor Architecture</a:t>
            </a:r>
          </a:p>
          <a:p>
            <a:pPr eaLnBrk="1" hangingPunct="1"/>
            <a:r>
              <a:rPr lang="en-US" altLang="en-US" sz="2200" dirty="0"/>
              <a:t>IA-32 Memory Management</a:t>
            </a:r>
          </a:p>
          <a:p>
            <a:pPr eaLnBrk="1" hangingPunct="1"/>
            <a:r>
              <a:rPr lang="en-US" altLang="en-US" sz="2200" dirty="0"/>
              <a:t>64-Bit Processors</a:t>
            </a:r>
          </a:p>
          <a:p>
            <a:pPr eaLnBrk="1" hangingPunct="1"/>
            <a:r>
              <a:rPr lang="en-US" altLang="en-US" sz="2200" dirty="0"/>
              <a:t>Components of an IA-32 Microcomputer</a:t>
            </a:r>
          </a:p>
          <a:p>
            <a:pPr eaLnBrk="1" hangingPunct="1"/>
            <a:r>
              <a:rPr lang="en-US" altLang="en-US" sz="2200" dirty="0"/>
              <a:t>Input-Output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84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8C99062-3601-49A0-8EDE-2AE8E543B9F8}" type="slidenum">
              <a:rPr lang="en-US" altLang="en-US" sz="1600">
                <a:latin typeface="Times New Roman" pitchFamily="18" charset="0"/>
              </a:rPr>
              <a:pPr eaLnBrk="1" hangingPunct="1"/>
              <a:t>11</a:t>
            </a:fld>
            <a:endParaRPr lang="en-US" altLang="en-US" sz="1600">
              <a:latin typeface="Times New Roman" pitchFamily="18" charset="0"/>
            </a:endParaRPr>
          </a:p>
        </p:txBody>
      </p:sp>
      <p:sp>
        <p:nvSpPr>
          <p:cNvPr id="97282" name="Rectangle 1026"/>
          <p:cNvSpPr>
            <a:spLocks noGrp="1" noChangeArrowheads="1"/>
          </p:cNvSpPr>
          <p:nvPr>
            <p:ph type="title"/>
          </p:nvPr>
        </p:nvSpPr>
        <p:spPr/>
        <p:txBody>
          <a:bodyPr/>
          <a:lstStyle/>
          <a:p>
            <a:pPr eaLnBrk="1" hangingPunct="1">
              <a:defRPr/>
            </a:pPr>
            <a:r>
              <a:rPr lang="en-US" altLang="en-US" dirty="0"/>
              <a:t>IA-32 Processor Architecture</a:t>
            </a:r>
          </a:p>
        </p:txBody>
      </p:sp>
      <p:sp>
        <p:nvSpPr>
          <p:cNvPr id="18437" name="Rectangle 1027"/>
          <p:cNvSpPr>
            <a:spLocks noGrp="1" noChangeArrowheads="1"/>
          </p:cNvSpPr>
          <p:nvPr>
            <p:ph type="body" idx="1"/>
          </p:nvPr>
        </p:nvSpPr>
        <p:spPr>
          <a:xfrm>
            <a:off x="1828800" y="1600200"/>
            <a:ext cx="5943600" cy="2971800"/>
          </a:xfrm>
        </p:spPr>
        <p:txBody>
          <a:bodyPr/>
          <a:lstStyle/>
          <a:p>
            <a:pPr eaLnBrk="1" hangingPunct="1"/>
            <a:r>
              <a:rPr lang="en-US" altLang="en-US" dirty="0">
                <a:hlinkClick r:id="" action="ppaction://customshow?id=24&amp;return=true"/>
              </a:rPr>
              <a:t>Modes of operation</a:t>
            </a:r>
            <a:endParaRPr lang="en-US" altLang="en-US" dirty="0"/>
          </a:p>
          <a:p>
            <a:pPr eaLnBrk="1" hangingPunct="1"/>
            <a:r>
              <a:rPr lang="en-US" altLang="en-US" dirty="0">
                <a:hlinkClick r:id="" action="ppaction://customshow?id=25&amp;return=true"/>
              </a:rPr>
              <a:t>Basic execution environment</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94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3766E1B-4AAA-43B1-8224-A45C764D57B7}" type="slidenum">
              <a:rPr lang="en-US" altLang="en-US" sz="1600">
                <a:latin typeface="Times New Roman" pitchFamily="18" charset="0"/>
              </a:rPr>
              <a:pPr eaLnBrk="1" hangingPunct="1"/>
              <a:t>12</a:t>
            </a:fld>
            <a:endParaRPr lang="en-US" altLang="en-US" sz="1600">
              <a:latin typeface="Times New Roman" pitchFamily="18" charset="0"/>
            </a:endParaRPr>
          </a:p>
        </p:txBody>
      </p:sp>
      <p:sp>
        <p:nvSpPr>
          <p:cNvPr id="81922" name="Rectangle 2"/>
          <p:cNvSpPr>
            <a:spLocks noGrp="1" noChangeArrowheads="1"/>
          </p:cNvSpPr>
          <p:nvPr>
            <p:ph type="title"/>
          </p:nvPr>
        </p:nvSpPr>
        <p:spPr/>
        <p:txBody>
          <a:bodyPr/>
          <a:lstStyle/>
          <a:p>
            <a:pPr eaLnBrk="1" hangingPunct="1">
              <a:defRPr/>
            </a:pPr>
            <a:r>
              <a:rPr lang="en-US" altLang="en-US"/>
              <a:t>Modes of Operation</a:t>
            </a:r>
          </a:p>
        </p:txBody>
      </p:sp>
      <p:sp>
        <p:nvSpPr>
          <p:cNvPr id="19461" name="Rectangle 3"/>
          <p:cNvSpPr>
            <a:spLocks noGrp="1" noChangeArrowheads="1"/>
          </p:cNvSpPr>
          <p:nvPr>
            <p:ph type="body" idx="1"/>
          </p:nvPr>
        </p:nvSpPr>
        <p:spPr>
          <a:xfrm>
            <a:off x="685800" y="1143000"/>
            <a:ext cx="7772400" cy="2895600"/>
          </a:xfrm>
        </p:spPr>
        <p:txBody>
          <a:bodyPr/>
          <a:lstStyle/>
          <a:p>
            <a:pPr eaLnBrk="1" hangingPunct="1"/>
            <a:r>
              <a:rPr lang="en-US" altLang="en-US"/>
              <a:t>Protected mode</a:t>
            </a:r>
          </a:p>
          <a:p>
            <a:pPr lvl="1" eaLnBrk="1" hangingPunct="1"/>
            <a:r>
              <a:rPr lang="en-US" altLang="en-US"/>
              <a:t>native mode (Windows, Linux)</a:t>
            </a:r>
          </a:p>
          <a:p>
            <a:pPr eaLnBrk="1" hangingPunct="1"/>
            <a:r>
              <a:rPr lang="en-US" altLang="en-US"/>
              <a:t>Real-address mode</a:t>
            </a:r>
          </a:p>
          <a:p>
            <a:pPr lvl="1" eaLnBrk="1" hangingPunct="1"/>
            <a:r>
              <a:rPr lang="en-US" altLang="en-US"/>
              <a:t>native MS-DOS</a:t>
            </a:r>
          </a:p>
          <a:p>
            <a:pPr eaLnBrk="1" hangingPunct="1"/>
            <a:r>
              <a:rPr lang="en-US" altLang="en-US"/>
              <a:t>System management mode</a:t>
            </a:r>
          </a:p>
          <a:p>
            <a:pPr lvl="1" eaLnBrk="1" hangingPunct="1"/>
            <a:r>
              <a:rPr lang="en-US" altLang="en-US"/>
              <a:t>power management, system security, diagnostics</a:t>
            </a:r>
          </a:p>
        </p:txBody>
      </p:sp>
      <p:sp>
        <p:nvSpPr>
          <p:cNvPr id="81924" name="Text Box 4"/>
          <p:cNvSpPr txBox="1">
            <a:spLocks noChangeArrowheads="1"/>
          </p:cNvSpPr>
          <p:nvPr/>
        </p:nvSpPr>
        <p:spPr bwMode="auto">
          <a:xfrm>
            <a:off x="762000" y="4114800"/>
            <a:ext cx="7467600" cy="1450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37160" bIns="137160">
            <a:spAutoFit/>
          </a:bodyPr>
          <a:lstStyle>
            <a:lvl1pPr marL="231775" indent="-231775" eaLnBrk="0" hangingPunct="0">
              <a:defRPr sz="2100">
                <a:solidFill>
                  <a:schemeClr val="tx1"/>
                </a:solidFill>
                <a:latin typeface="Arial" charset="0"/>
              </a:defRPr>
            </a:lvl1pPr>
            <a:lvl2pPr marL="684213" indent="-227013"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20000"/>
              </a:spcBef>
              <a:buClr>
                <a:schemeClr val="tx1"/>
              </a:buClr>
              <a:buFontTx/>
              <a:buChar char="•"/>
            </a:pPr>
            <a:r>
              <a:rPr lang="en-US" altLang="en-US" sz="2400"/>
              <a:t>Virtual-8086 mode</a:t>
            </a:r>
          </a:p>
          <a:p>
            <a:pPr lvl="1" eaLnBrk="1" hangingPunct="1">
              <a:spcBef>
                <a:spcPct val="20000"/>
              </a:spcBef>
              <a:buClr>
                <a:schemeClr val="tx1"/>
              </a:buClr>
              <a:buFontTx/>
              <a:buChar char="•"/>
            </a:pPr>
            <a:r>
              <a:rPr lang="en-US" altLang="en-US" sz="2200"/>
              <a:t>hybrid of Protected</a:t>
            </a:r>
          </a:p>
          <a:p>
            <a:pPr lvl="1" eaLnBrk="1" hangingPunct="1">
              <a:spcBef>
                <a:spcPct val="20000"/>
              </a:spcBef>
              <a:buClr>
                <a:schemeClr val="tx1"/>
              </a:buClr>
              <a:buFontTx/>
              <a:buChar char="•"/>
            </a:pPr>
            <a:r>
              <a:rPr lang="en-US" altLang="en-US" sz="2200"/>
              <a:t>each program has its own 8086 computer</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dissolve">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204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3215390-3580-4F0F-AD09-546CE233AE66}" type="slidenum">
              <a:rPr lang="en-US" altLang="en-US" sz="1600">
                <a:latin typeface="Times New Roman" pitchFamily="18" charset="0"/>
              </a:rPr>
              <a:pPr eaLnBrk="1" hangingPunct="1"/>
              <a:t>13</a:t>
            </a:fld>
            <a:endParaRPr lang="en-US" altLang="en-US" sz="1600">
              <a:latin typeface="Times New Roman" pitchFamily="18" charset="0"/>
            </a:endParaRPr>
          </a:p>
        </p:txBody>
      </p:sp>
      <p:sp>
        <p:nvSpPr>
          <p:cNvPr id="133122" name="Rectangle 2050"/>
          <p:cNvSpPr>
            <a:spLocks noGrp="1" noChangeArrowheads="1"/>
          </p:cNvSpPr>
          <p:nvPr>
            <p:ph type="title"/>
          </p:nvPr>
        </p:nvSpPr>
        <p:spPr/>
        <p:txBody>
          <a:bodyPr/>
          <a:lstStyle/>
          <a:p>
            <a:pPr eaLnBrk="1" hangingPunct="1">
              <a:defRPr/>
            </a:pPr>
            <a:r>
              <a:rPr lang="en-US" altLang="en-US"/>
              <a:t>Basic Execution Environment</a:t>
            </a:r>
          </a:p>
        </p:txBody>
      </p:sp>
      <p:sp>
        <p:nvSpPr>
          <p:cNvPr id="20485" name="Rectangle 2051"/>
          <p:cNvSpPr>
            <a:spLocks noGrp="1" noChangeArrowheads="1"/>
          </p:cNvSpPr>
          <p:nvPr>
            <p:ph type="body" idx="1"/>
          </p:nvPr>
        </p:nvSpPr>
        <p:spPr>
          <a:xfrm>
            <a:off x="1828800" y="1600200"/>
            <a:ext cx="5943600" cy="2438400"/>
          </a:xfrm>
        </p:spPr>
        <p:txBody>
          <a:bodyPr/>
          <a:lstStyle/>
          <a:p>
            <a:pPr eaLnBrk="1" hangingPunct="1">
              <a:lnSpc>
                <a:spcPct val="90000"/>
              </a:lnSpc>
            </a:pPr>
            <a:r>
              <a:rPr lang="en-US" altLang="en-US" dirty="0">
                <a:hlinkClick r:id="rId2" action="ppaction://hlinksldjump"/>
              </a:rPr>
              <a:t>Addressable Memory</a:t>
            </a:r>
            <a:endParaRPr lang="en-US" altLang="en-US" dirty="0"/>
          </a:p>
          <a:p>
            <a:pPr eaLnBrk="1" hangingPunct="1">
              <a:lnSpc>
                <a:spcPct val="90000"/>
              </a:lnSpc>
            </a:pPr>
            <a:r>
              <a:rPr lang="en-US" altLang="en-US" dirty="0">
                <a:hlinkClick r:id="" action="ppaction://customshow?id=11&amp;return=true"/>
              </a:rPr>
              <a:t>General-purpose registers</a:t>
            </a:r>
            <a:endParaRPr lang="en-US" altLang="en-US" dirty="0"/>
          </a:p>
          <a:p>
            <a:pPr lvl="1" eaLnBrk="1" hangingPunct="1">
              <a:lnSpc>
                <a:spcPct val="90000"/>
              </a:lnSpc>
            </a:pPr>
            <a:r>
              <a:rPr lang="en-US" altLang="en-US" dirty="0">
                <a:solidFill>
                  <a:schemeClr val="tx1">
                    <a:lumMod val="65000"/>
                  </a:schemeClr>
                </a:solidFill>
              </a:rPr>
              <a:t>Index and base registers</a:t>
            </a:r>
          </a:p>
          <a:p>
            <a:pPr lvl="1" eaLnBrk="1" hangingPunct="1">
              <a:lnSpc>
                <a:spcPct val="90000"/>
              </a:lnSpc>
            </a:pPr>
            <a:r>
              <a:rPr lang="en-US" altLang="en-US" dirty="0">
                <a:solidFill>
                  <a:schemeClr val="tx1">
                    <a:lumMod val="65000"/>
                  </a:schemeClr>
                </a:solidFill>
              </a:rPr>
              <a:t>Specialized register uses</a:t>
            </a:r>
          </a:p>
          <a:p>
            <a:pPr lvl="1" eaLnBrk="1" hangingPunct="1">
              <a:lnSpc>
                <a:spcPct val="90000"/>
              </a:lnSpc>
            </a:pPr>
            <a:r>
              <a:rPr lang="en-US" altLang="en-US" dirty="0">
                <a:solidFill>
                  <a:schemeClr val="tx1">
                    <a:lumMod val="65000"/>
                  </a:schemeClr>
                </a:solidFill>
              </a:rPr>
              <a:t>Status flags</a:t>
            </a:r>
          </a:p>
          <a:p>
            <a:pPr eaLnBrk="1" hangingPunct="1">
              <a:lnSpc>
                <a:spcPct val="90000"/>
              </a:lnSpc>
            </a:pPr>
            <a:r>
              <a:rPr lang="en-US" altLang="en-US" dirty="0">
                <a:hlinkClick r:id="" action="ppaction://customshow?id=12&amp;return=true"/>
              </a:rPr>
              <a:t>Floating-point, MMX, XMM registers</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410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E30F27D-CAFA-4101-B15E-E7DA42626920}" type="slidenum">
              <a:rPr lang="en-US" altLang="en-US" sz="1600">
                <a:latin typeface="Times New Roman" pitchFamily="18" charset="0"/>
              </a:rPr>
              <a:pPr eaLnBrk="1" hangingPunct="1"/>
              <a:t>14</a:t>
            </a:fld>
            <a:endParaRPr lang="en-US" altLang="en-US" sz="1600">
              <a:latin typeface="Times New Roman" pitchFamily="18" charset="0"/>
            </a:endParaRPr>
          </a:p>
        </p:txBody>
      </p:sp>
      <p:sp>
        <p:nvSpPr>
          <p:cNvPr id="109570" name="Rectangle 2"/>
          <p:cNvSpPr>
            <a:spLocks noGrp="1" noChangeArrowheads="1"/>
          </p:cNvSpPr>
          <p:nvPr>
            <p:ph type="title"/>
          </p:nvPr>
        </p:nvSpPr>
        <p:spPr/>
        <p:txBody>
          <a:bodyPr/>
          <a:lstStyle/>
          <a:p>
            <a:pPr eaLnBrk="1" hangingPunct="1">
              <a:defRPr/>
            </a:pPr>
            <a:r>
              <a:rPr lang="en-US" altLang="en-US"/>
              <a:t>General-Purpose Registers</a:t>
            </a:r>
          </a:p>
        </p:txBody>
      </p:sp>
      <p:graphicFrame>
        <p:nvGraphicFramePr>
          <p:cNvPr id="4098" name="Object 4"/>
          <p:cNvGraphicFramePr>
            <a:graphicFrameLocks noChangeAspect="1"/>
          </p:cNvGraphicFramePr>
          <p:nvPr/>
        </p:nvGraphicFramePr>
        <p:xfrm>
          <a:off x="1752600" y="2133600"/>
          <a:ext cx="5638800" cy="3421063"/>
        </p:xfrm>
        <a:graphic>
          <a:graphicData uri="http://schemas.openxmlformats.org/presentationml/2006/ole">
            <mc:AlternateContent xmlns:mc="http://schemas.openxmlformats.org/markup-compatibility/2006">
              <mc:Choice xmlns:v="urn:schemas-microsoft-com:vml" Requires="v">
                <p:oleObj spid="_x0000_s4113" name="VISIO" r:id="rId3" imgW="4210812" imgH="2549652" progId="Visio.Drawing.6">
                  <p:embed/>
                </p:oleObj>
              </mc:Choice>
              <mc:Fallback>
                <p:oleObj name="VISIO" r:id="rId3" imgW="4210812" imgH="254965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133600"/>
                        <a:ext cx="5638800" cy="342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5"/>
          <p:cNvSpPr txBox="1">
            <a:spLocks noChangeArrowheads="1"/>
          </p:cNvSpPr>
          <p:nvPr/>
        </p:nvSpPr>
        <p:spPr bwMode="auto">
          <a:xfrm>
            <a:off x="990600" y="1143000"/>
            <a:ext cx="7010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Named storage locations inside the CPU, optimized for speed.</a:t>
            </a:r>
          </a:p>
        </p:txBody>
      </p:sp>
      <p:grpSp>
        <p:nvGrpSpPr>
          <p:cNvPr id="23" name="Canvas 26"/>
          <p:cNvGrpSpPr/>
          <p:nvPr/>
        </p:nvGrpSpPr>
        <p:grpSpPr>
          <a:xfrm>
            <a:off x="757458" y="1942154"/>
            <a:ext cx="7848600" cy="4499334"/>
            <a:chOff x="0" y="-196868"/>
            <a:chExt cx="6115050" cy="5316238"/>
          </a:xfrm>
        </p:grpSpPr>
        <p:sp>
          <p:nvSpPr>
            <p:cNvPr id="24" name="Rectangle 23"/>
            <p:cNvSpPr/>
            <p:nvPr/>
          </p:nvSpPr>
          <p:spPr>
            <a:xfrm>
              <a:off x="0" y="0"/>
              <a:ext cx="6115050" cy="5119370"/>
            </a:xfrm>
            <a:prstGeom prst="rect">
              <a:avLst/>
            </a:prstGeom>
          </p:spPr>
        </p:sp>
        <p:sp>
          <p:nvSpPr>
            <p:cNvPr id="25" name="Rectangle 24"/>
            <p:cNvSpPr/>
            <p:nvPr/>
          </p:nvSpPr>
          <p:spPr>
            <a:xfrm>
              <a:off x="0" y="-196868"/>
              <a:ext cx="5402259" cy="5280933"/>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Consolas"/>
                <a:ea typeface="微軟正黑體"/>
                <a:cs typeface="+mn-cs"/>
              </a:endParaRPr>
            </a:p>
          </p:txBody>
        </p:sp>
        <p:sp>
          <p:nvSpPr>
            <p:cNvPr id="26" name="Text Box 17"/>
            <p:cNvSpPr txBox="1"/>
            <p:nvPr/>
          </p:nvSpPr>
          <p:spPr>
            <a:xfrm>
              <a:off x="80555" y="924973"/>
              <a:ext cx="216292" cy="4078478"/>
            </a:xfrm>
            <a:prstGeom prst="rect">
              <a:avLst/>
            </a:prstGeom>
            <a:solidFill>
              <a:sysClr val="window" lastClr="FFFFFF"/>
            </a:solidFill>
            <a:ln w="6350">
              <a:solidFill>
                <a:prstClr val="black"/>
              </a:solidFill>
            </a:ln>
            <a:effectLst/>
          </p:spPr>
          <p:txBody>
            <a:bodyPr rot="0" spcFirstLastPara="0" vert="vert270"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400" b="0" i="0" u="none" strike="noStrike" kern="100" cap="none" spc="0" normalizeH="0" baseline="0" noProof="0" dirty="0">
                  <a:ln>
                    <a:noFill/>
                  </a:ln>
                  <a:solidFill>
                    <a:sysClr val="windowText" lastClr="000000"/>
                  </a:solidFill>
                  <a:effectLst/>
                  <a:uLnTx/>
                  <a:uFillTx/>
                  <a:latin typeface="微軟正黑體" panose="020B0604030504040204" pitchFamily="34" charset="-120"/>
                  <a:ea typeface="微軟正黑體" panose="020B0604030504040204" pitchFamily="34" charset="-120"/>
                  <a:cs typeface="Times New Roman"/>
                </a:rPr>
                <a:t>算術邏輯單元 </a:t>
              </a:r>
              <a:r>
                <a:rPr kumimoji="0" lang="en-US" sz="1400" b="0" i="0" u="none" strike="noStrike" kern="100" cap="none" spc="0" normalizeH="0" baseline="0" noProof="0" dirty="0">
                  <a:ln>
                    <a:noFill/>
                  </a:ln>
                  <a:solidFill>
                    <a:sysClr val="windowText" lastClr="000000"/>
                  </a:solidFill>
                  <a:effectLst/>
                  <a:uLnTx/>
                  <a:uFillTx/>
                  <a:latin typeface="Consolas"/>
                  <a:ea typeface="新細明體"/>
                  <a:cs typeface="Times New Roman"/>
                </a:rPr>
                <a:t>(ALU)</a:t>
              </a:r>
              <a:endParaRPr kumimoji="0" lang="zh-TW" altLang="en-US" sz="14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sp>
          <p:nvSpPr>
            <p:cNvPr id="27" name="Text Box 8"/>
            <p:cNvSpPr txBox="1"/>
            <p:nvPr/>
          </p:nvSpPr>
          <p:spPr>
            <a:xfrm>
              <a:off x="454592" y="433377"/>
              <a:ext cx="4832825" cy="233719"/>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Consolas"/>
                  <a:ea typeface="微軟正黑體"/>
                  <a:cs typeface="新細明體"/>
                </a:rPr>
                <a:t>System bus</a:t>
              </a:r>
              <a:endParaRPr kumimoji="0" lang="zh-TW" altLang="en-US" sz="14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28" name="Text Box 19"/>
            <p:cNvSpPr txBox="1"/>
            <p:nvPr/>
          </p:nvSpPr>
          <p:spPr>
            <a:xfrm>
              <a:off x="454592" y="-106833"/>
              <a:ext cx="4832824" cy="356900"/>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ysClr val="windowText" lastClr="000000"/>
                  </a:solidFill>
                  <a:effectLst/>
                  <a:uLnTx/>
                  <a:uFillTx/>
                  <a:latin typeface="新細明體"/>
                  <a:ea typeface="微軟正黑體"/>
                  <a:cs typeface="Times New Roman"/>
                </a:rPr>
                <a:t>控制單元</a:t>
              </a:r>
              <a:r>
                <a:rPr kumimoji="0" lang="en-US" sz="1400" b="0" i="0" u="none" strike="noStrike" kern="0" cap="none" spc="0" normalizeH="0" baseline="0" noProof="0" dirty="0">
                  <a:ln>
                    <a:noFill/>
                  </a:ln>
                  <a:solidFill>
                    <a:sysClr val="windowText" lastClr="000000"/>
                  </a:solidFill>
                  <a:effectLst/>
                  <a:uLnTx/>
                  <a:uFillTx/>
                  <a:latin typeface="新細明體"/>
                  <a:ea typeface="微軟正黑體"/>
                  <a:cs typeface="Times New Roman"/>
                </a:rPr>
                <a:t> (</a:t>
              </a:r>
              <a:r>
                <a:rPr kumimoji="0" lang="en-US" sz="1400" b="0" i="0" u="none" strike="noStrike" kern="0" cap="none" spc="0" normalizeH="0" baseline="0" noProof="0" dirty="0">
                  <a:ln>
                    <a:noFill/>
                  </a:ln>
                  <a:solidFill>
                    <a:sysClr val="windowText" lastClr="000000"/>
                  </a:solidFill>
                  <a:effectLst/>
                  <a:uLnTx/>
                  <a:uFillTx/>
                  <a:latin typeface="Consolas"/>
                  <a:ea typeface="微軟正黑體"/>
                  <a:cs typeface="新細明體"/>
                </a:rPr>
                <a:t>Control Unit)</a:t>
              </a:r>
              <a:endParaRPr kumimoji="0" lang="zh-TW" altLang="en-US" sz="14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29" name="Text Box 8"/>
            <p:cNvSpPr txBox="1"/>
            <p:nvPr/>
          </p:nvSpPr>
          <p:spPr>
            <a:xfrm>
              <a:off x="454592" y="924973"/>
              <a:ext cx="4832824" cy="4078621"/>
            </a:xfrm>
            <a:prstGeom prst="rect">
              <a:avLst/>
            </a:prstGeom>
            <a:solidFill>
              <a:sysClr val="window" lastClr="FFFFFF"/>
            </a:solidFill>
            <a:ln w="6350">
              <a:solidFill>
                <a:prstClr val="black"/>
              </a:solid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0" normalizeH="0" baseline="0" noProof="0" dirty="0">
                  <a:ln>
                    <a:noFill/>
                  </a:ln>
                  <a:solidFill>
                    <a:sysClr val="windowText" lastClr="000000"/>
                  </a:solidFill>
                  <a:effectLst/>
                  <a:uLnTx/>
                  <a:uFillTx/>
                  <a:latin typeface="Consolas"/>
                  <a:ea typeface="微軟正黑體"/>
                  <a:cs typeface="Times New Roman"/>
                </a:rPr>
                <a:t>暫存器</a:t>
              </a:r>
              <a:r>
                <a:rPr kumimoji="0" lang="en-US" sz="1400" b="0" i="0" u="none" strike="noStrike" kern="0" cap="none" spc="0" normalizeH="0" baseline="0" noProof="0" dirty="0">
                  <a:ln>
                    <a:noFill/>
                  </a:ln>
                  <a:solidFill>
                    <a:sysClr val="windowText" lastClr="000000"/>
                  </a:solidFill>
                  <a:effectLst/>
                  <a:uLnTx/>
                  <a:uFillTx/>
                  <a:latin typeface="Consolas"/>
                  <a:ea typeface="微軟正黑體"/>
                  <a:cs typeface="Times New Roman"/>
                </a:rPr>
                <a:t>Register</a:t>
              </a:r>
              <a:endParaRPr kumimoji="0" lang="zh-TW" altLang="en-US" sz="14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ysClr val="windowText" lastClr="000000"/>
                  </a:solidFill>
                  <a:effectLst/>
                  <a:uLnTx/>
                  <a:uFillTx/>
                  <a:latin typeface="Consolas"/>
                  <a:ea typeface="新細明體"/>
                  <a:cs typeface="Times New Roman"/>
                </a:rPr>
                <a:t> </a:t>
              </a:r>
              <a:endParaRPr kumimoji="0" lang="zh-TW" altLang="en-US" sz="1200" b="0" i="0" u="none" strike="noStrike" kern="100" cap="none" spc="0" normalizeH="0" baseline="0" noProof="0" dirty="0">
                <a:ln>
                  <a:noFill/>
                </a:ln>
                <a:solidFill>
                  <a:sysClr val="windowText" lastClr="000000"/>
                </a:solidFill>
                <a:effectLst/>
                <a:uLnTx/>
                <a:uFillTx/>
                <a:latin typeface="Calibri"/>
                <a:ea typeface="新細明體"/>
                <a:cs typeface="Times New Roman"/>
              </a:endParaRPr>
            </a:p>
          </p:txBody>
        </p:sp>
        <p:cxnSp>
          <p:nvCxnSpPr>
            <p:cNvPr id="30" name="Straight Arrow Connector 29"/>
            <p:cNvCxnSpPr>
              <a:stCxn id="26" idx="3"/>
              <a:endCxn id="29" idx="1"/>
            </p:cNvCxnSpPr>
            <p:nvPr/>
          </p:nvCxnSpPr>
          <p:spPr>
            <a:xfrm>
              <a:off x="296846" y="2964213"/>
              <a:ext cx="157746" cy="71"/>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31" name="Elbow Connector 30"/>
            <p:cNvCxnSpPr>
              <a:endCxn id="27" idx="2"/>
            </p:cNvCxnSpPr>
            <p:nvPr/>
          </p:nvCxnSpPr>
          <p:spPr>
            <a:xfrm rot="16200000" flipV="1">
              <a:off x="2742067" y="796034"/>
              <a:ext cx="257879" cy="2"/>
            </a:xfrm>
            <a:prstGeom prst="bentConnector3">
              <a:avLst>
                <a:gd name="adj1" fmla="val 50000"/>
              </a:avLst>
            </a:prstGeom>
            <a:noFill/>
            <a:ln w="9525" cap="flat" cmpd="sng" algn="ctr">
              <a:solidFill>
                <a:sysClr val="windowText" lastClr="000000">
                  <a:shade val="95000"/>
                  <a:satMod val="105000"/>
                </a:sysClr>
              </a:solidFill>
              <a:prstDash val="solid"/>
              <a:headEnd type="triangle" w="med" len="med"/>
              <a:tailEnd type="triangle" w="med" len="med"/>
            </a:ln>
            <a:effectLst/>
          </p:spPr>
        </p:cxnSp>
        <p:cxnSp>
          <p:nvCxnSpPr>
            <p:cNvPr id="32" name="Straight Arrow Connector 31"/>
            <p:cNvCxnSpPr>
              <a:stCxn id="28" idx="2"/>
              <a:endCxn id="27" idx="0"/>
            </p:cNvCxnSpPr>
            <p:nvPr/>
          </p:nvCxnSpPr>
          <p:spPr>
            <a:xfrm>
              <a:off x="2871005" y="250067"/>
              <a:ext cx="0" cy="183310"/>
            </a:xfrm>
            <a:prstGeom prst="straightConnector1">
              <a:avLst/>
            </a:prstGeom>
            <a:noFill/>
            <a:ln w="9525" cap="flat" cmpd="sng" algn="ctr">
              <a:solidFill>
                <a:sysClr val="windowText" lastClr="000000">
                  <a:shade val="95000"/>
                  <a:satMod val="105000"/>
                </a:sysClr>
              </a:solidFill>
              <a:prstDash val="solid"/>
              <a:headEnd type="triangle" w="med" len="med"/>
              <a:tailEnd type="triangle" w="med" len="med"/>
            </a:ln>
            <a:effectLst/>
          </p:spPr>
        </p:cxnSp>
        <p:sp>
          <p:nvSpPr>
            <p:cNvPr id="33" name="Text Box 16"/>
            <p:cNvSpPr txBox="1"/>
            <p:nvPr/>
          </p:nvSpPr>
          <p:spPr>
            <a:xfrm>
              <a:off x="0" y="-106833"/>
              <a:ext cx="454592" cy="430137"/>
            </a:xfrm>
            <a:prstGeom prst="rect">
              <a:avLst/>
            </a:prstGeom>
            <a:no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Consolas"/>
                  <a:ea typeface="微軟正黑體"/>
                  <a:cs typeface="新細明體"/>
                </a:rPr>
                <a:t>CPU</a:t>
              </a:r>
              <a:endParaRPr kumimoji="0" lang="zh-TW" altLang="en-US" sz="1800" b="0" i="0" u="none" strike="noStrike" kern="0" cap="none" spc="0" normalizeH="0" baseline="0" noProof="0" dirty="0">
                <a:ln>
                  <a:noFill/>
                </a:ln>
                <a:solidFill>
                  <a:sysClr val="windowText" lastClr="000000"/>
                </a:solidFill>
                <a:effectLst/>
                <a:uLnTx/>
                <a:uFillTx/>
                <a:latin typeface="新細明體"/>
                <a:ea typeface="微軟正黑體"/>
                <a:cs typeface="新細明體"/>
              </a:endParaRPr>
            </a:p>
          </p:txBody>
        </p:sp>
        <p:sp>
          <p:nvSpPr>
            <p:cNvPr id="34" name="Rectangle 33"/>
            <p:cNvSpPr/>
            <p:nvPr/>
          </p:nvSpPr>
          <p:spPr>
            <a:xfrm>
              <a:off x="5524895" y="-196868"/>
              <a:ext cx="555632" cy="5280785"/>
            </a:xfrm>
            <a:prstGeom prst="rect">
              <a:avLst/>
            </a:prstGeom>
            <a:solidFill>
              <a:schemeClr val="tx1"/>
            </a:solidFill>
            <a:ln w="19050" cap="flat" cmpd="sng" algn="ctr">
              <a:solidFill>
                <a:sysClr val="windowText" lastClr="000000"/>
              </a:solidFill>
              <a:prstDash val="solid"/>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Consolas"/>
                  <a:ea typeface="新細明體"/>
                  <a:cs typeface="Times New Roman"/>
                </a:rPr>
                <a:t>Memory</a:t>
              </a:r>
              <a:endParaRPr kumimoji="0" lang="zh-TW" altLang="en-US" sz="1200" b="0" i="0" u="none" strike="noStrike" kern="100" cap="none" spc="0" normalizeH="0" baseline="0" noProof="0" dirty="0">
                <a:ln>
                  <a:noFill/>
                </a:ln>
                <a:solidFill>
                  <a:sysClr val="window" lastClr="FFFFFF"/>
                </a:solidFill>
                <a:effectLst/>
                <a:uLnTx/>
                <a:uFillTx/>
                <a:latin typeface="Calibri"/>
                <a:ea typeface="新細明體"/>
                <a:cs typeface="Times New Roman"/>
              </a:endParaRPr>
            </a:p>
          </p:txBody>
        </p:sp>
        <p:cxnSp>
          <p:nvCxnSpPr>
            <p:cNvPr id="35" name="Elbow Connector 34"/>
            <p:cNvCxnSpPr>
              <a:endCxn id="27" idx="3"/>
            </p:cNvCxnSpPr>
            <p:nvPr/>
          </p:nvCxnSpPr>
          <p:spPr>
            <a:xfrm rot="10800000" flipV="1">
              <a:off x="5287417" y="550234"/>
              <a:ext cx="237478" cy="2"/>
            </a:xfrm>
            <a:prstGeom prst="bentConnector3">
              <a:avLst>
                <a:gd name="adj1" fmla="val 50000"/>
              </a:avLst>
            </a:prstGeom>
            <a:ln>
              <a:solidFill>
                <a:schemeClr val="accent4">
                  <a:lumMod val="75000"/>
                </a:schemeClr>
              </a:solidFill>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grpSp>
      <p:graphicFrame>
        <p:nvGraphicFramePr>
          <p:cNvPr id="36" name="Table 35"/>
          <p:cNvGraphicFramePr>
            <a:graphicFrameLocks noGrp="1"/>
          </p:cNvGraphicFramePr>
          <p:nvPr>
            <p:extLst>
              <p:ext uri="{D42A27DB-BD31-4B8C-83A1-F6EECF244321}">
                <p14:modId xmlns:p14="http://schemas.microsoft.com/office/powerpoint/2010/main" val="1291323885"/>
              </p:ext>
            </p:extLst>
          </p:nvPr>
        </p:nvGraphicFramePr>
        <p:xfrm>
          <a:off x="1676400" y="3577866"/>
          <a:ext cx="3657600" cy="1463040"/>
        </p:xfrm>
        <a:graphic>
          <a:graphicData uri="http://schemas.openxmlformats.org/drawingml/2006/table">
            <a:tbl>
              <a:tblPr>
                <a:tableStyleId>{616DA210-FB5B-4158-B5E0-FEB733F419BA}</a:tableStyleId>
              </a:tblPr>
              <a:tblGrid>
                <a:gridCol w="1905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65760">
                <a:tc>
                  <a:txBody>
                    <a:bodyPr/>
                    <a:lstStyle/>
                    <a:p>
                      <a:pPr algn="ctr"/>
                      <a:r>
                        <a:rPr lang="en-US" altLang="zh-TW" sz="1800" b="0" dirty="0">
                          <a:ln>
                            <a:noFill/>
                          </a:ln>
                          <a:solidFill>
                            <a:schemeClr val="bg2"/>
                          </a:solidFill>
                          <a:hlinkClick r:id="" action="ppaction://customshow?id=13&amp;return=true"/>
                        </a:rPr>
                        <a:t>EAX</a:t>
                      </a:r>
                      <a:endParaRPr lang="zh-TW" altLang="en-US" sz="1800" b="0" dirty="0">
                        <a:ln>
                          <a:no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tc>
                  <a:txBody>
                    <a:bodyPr/>
                    <a:lstStyle/>
                    <a:p>
                      <a:pPr algn="ctr"/>
                      <a:r>
                        <a:rPr lang="en-US" altLang="zh-TW" sz="1800" b="0" dirty="0">
                          <a:ln>
                            <a:noFill/>
                          </a:ln>
                          <a:solidFill>
                            <a:schemeClr val="bg2"/>
                          </a:solidFill>
                          <a:hlinkClick r:id="" action="ppaction://customshow?id=14&amp;return=true"/>
                        </a:rPr>
                        <a:t>EBP</a:t>
                      </a:r>
                      <a:endParaRPr lang="zh-TW" altLang="en-US" sz="1800" b="0" dirty="0">
                        <a:ln>
                          <a:no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0"/>
                  </a:ext>
                </a:extLst>
              </a:tr>
              <a:tr h="125003">
                <a:tc>
                  <a:txBody>
                    <a:bodyPr/>
                    <a:lstStyle/>
                    <a:p>
                      <a:pPr algn="ctr"/>
                      <a:r>
                        <a:rPr lang="en-US" altLang="zh-TW" sz="1800" b="0" dirty="0">
                          <a:ln>
                            <a:noFill/>
                          </a:ln>
                          <a:solidFill>
                            <a:schemeClr val="bg2"/>
                          </a:solidFill>
                          <a:hlinkClick r:id="" action="ppaction://customshow?id=18&amp;return=true"/>
                        </a:rPr>
                        <a:t>EBX</a:t>
                      </a:r>
                      <a:endParaRPr lang="zh-TW" altLang="en-US" sz="1800" b="0" dirty="0">
                        <a:ln>
                          <a:no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tc>
                  <a:txBody>
                    <a:bodyPr/>
                    <a:lstStyle/>
                    <a:p>
                      <a:pPr algn="ctr"/>
                      <a:r>
                        <a:rPr lang="en-US" altLang="zh-TW" sz="1800" b="0" dirty="0">
                          <a:ln>
                            <a:noFill/>
                          </a:ln>
                          <a:solidFill>
                            <a:schemeClr val="bg2"/>
                          </a:solidFill>
                          <a:hlinkClick r:id="" action="ppaction://customshow?id=14&amp;return=true"/>
                        </a:rPr>
                        <a:t>ESP</a:t>
                      </a:r>
                      <a:endParaRPr lang="zh-TW" altLang="en-US" sz="1800" b="0" dirty="0">
                        <a:ln>
                          <a:no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1"/>
                  </a:ext>
                </a:extLst>
              </a:tr>
              <a:tr h="125003">
                <a:tc>
                  <a:txBody>
                    <a:bodyPr/>
                    <a:lstStyle/>
                    <a:p>
                      <a:pPr algn="ctr"/>
                      <a:r>
                        <a:rPr lang="en-US" altLang="zh-TW" sz="1800" b="0" dirty="0">
                          <a:ln>
                            <a:noFill/>
                          </a:ln>
                          <a:solidFill>
                            <a:schemeClr val="bg2"/>
                          </a:solidFill>
                          <a:hlinkClick r:id="" action="ppaction://customshow?id=13&amp;return=true"/>
                        </a:rPr>
                        <a:t>ECX</a:t>
                      </a:r>
                      <a:endParaRPr lang="zh-TW" altLang="en-US" sz="1800" b="0" dirty="0">
                        <a:ln>
                          <a:no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tc>
                  <a:txBody>
                    <a:bodyPr/>
                    <a:lstStyle/>
                    <a:p>
                      <a:pPr algn="ctr"/>
                      <a:r>
                        <a:rPr lang="en-US" altLang="zh-TW" sz="1800" b="0" dirty="0">
                          <a:ln>
                            <a:noFill/>
                          </a:ln>
                          <a:solidFill>
                            <a:schemeClr val="bg2"/>
                          </a:solidFill>
                          <a:hlinkClick r:id="" action="ppaction://customshow?id=14&amp;return=true"/>
                        </a:rPr>
                        <a:t>ESI</a:t>
                      </a:r>
                      <a:endParaRPr lang="zh-TW" altLang="en-US" sz="1800" b="0" dirty="0">
                        <a:ln>
                          <a:no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2"/>
                  </a:ext>
                </a:extLst>
              </a:tr>
              <a:tr h="125003">
                <a:tc>
                  <a:txBody>
                    <a:bodyPr/>
                    <a:lstStyle/>
                    <a:p>
                      <a:pPr algn="ctr"/>
                      <a:r>
                        <a:rPr lang="en-US" altLang="zh-TW" sz="1800" b="0" dirty="0">
                          <a:ln>
                            <a:noFill/>
                          </a:ln>
                          <a:solidFill>
                            <a:schemeClr val="bg2"/>
                          </a:solidFill>
                          <a:hlinkClick r:id="" action="ppaction://customshow?id=18&amp;return=true"/>
                        </a:rPr>
                        <a:t>EDX</a:t>
                      </a:r>
                      <a:endParaRPr lang="zh-TW" altLang="en-US" sz="1800" b="0" dirty="0">
                        <a:ln>
                          <a:no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tc>
                  <a:txBody>
                    <a:bodyPr/>
                    <a:lstStyle/>
                    <a:p>
                      <a:pPr algn="ctr"/>
                      <a:r>
                        <a:rPr lang="en-US" altLang="zh-TW" sz="1800" b="0" dirty="0">
                          <a:ln>
                            <a:noFill/>
                          </a:ln>
                          <a:solidFill>
                            <a:schemeClr val="bg2"/>
                          </a:solidFill>
                          <a:hlinkClick r:id="" action="ppaction://customshow?id=14&amp;return=true"/>
                        </a:rPr>
                        <a:t>EDI</a:t>
                      </a:r>
                      <a:endParaRPr lang="zh-TW" altLang="en-US" sz="1800" b="0" dirty="0">
                        <a:ln>
                          <a:no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3"/>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306595399"/>
              </p:ext>
            </p:extLst>
          </p:nvPr>
        </p:nvGraphicFramePr>
        <p:xfrm>
          <a:off x="1676400" y="5350786"/>
          <a:ext cx="1905000" cy="741680"/>
        </p:xfrm>
        <a:graphic>
          <a:graphicData uri="http://schemas.openxmlformats.org/drawingml/2006/table">
            <a:tbl>
              <a:tblPr>
                <a:tableStyleId>{ED083AE6-46FA-4A59-8FB0-9F97EB10719F}</a:tableStyleId>
              </a:tblPr>
              <a:tblGrid>
                <a:gridCol w="1905000">
                  <a:extLst>
                    <a:ext uri="{9D8B030D-6E8A-4147-A177-3AD203B41FA5}">
                      <a16:colId xmlns:a16="http://schemas.microsoft.com/office/drawing/2014/main" val="20000"/>
                    </a:ext>
                  </a:extLst>
                </a:gridCol>
              </a:tblGrid>
              <a:tr h="370840">
                <a:tc>
                  <a:txBody>
                    <a:bodyPr/>
                    <a:lstStyle/>
                    <a:p>
                      <a:pPr algn="ctr"/>
                      <a:r>
                        <a:rPr lang="en-US" altLang="zh-TW" dirty="0">
                          <a:solidFill>
                            <a:sysClr val="windowText" lastClr="000000"/>
                          </a:solidFill>
                          <a:hlinkClick r:id="" action="ppaction://customshow?id=15&amp;return=true"/>
                        </a:rPr>
                        <a:t>EIP</a:t>
                      </a:r>
                      <a:endParaRPr lang="zh-TW" altLang="en-US"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0"/>
                  </a:ext>
                </a:extLst>
              </a:tr>
              <a:tr h="370840">
                <a:tc>
                  <a:txBody>
                    <a:bodyPr/>
                    <a:lstStyle/>
                    <a:p>
                      <a:pPr algn="ctr"/>
                      <a:r>
                        <a:rPr lang="en-US" altLang="zh-TW" dirty="0">
                          <a:solidFill>
                            <a:sysClr val="windowText" lastClr="000000"/>
                          </a:solidFill>
                          <a:hlinkClick r:id="" action="ppaction://customshow?id=16&amp;return=true"/>
                        </a:rPr>
                        <a:t>EFLAGS</a:t>
                      </a:r>
                      <a:endParaRPr lang="zh-TW" altLang="en-US"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1"/>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361983272"/>
              </p:ext>
            </p:extLst>
          </p:nvPr>
        </p:nvGraphicFramePr>
        <p:xfrm>
          <a:off x="6096000" y="3577866"/>
          <a:ext cx="1143000" cy="2225040"/>
        </p:xfrm>
        <a:graphic>
          <a:graphicData uri="http://schemas.openxmlformats.org/drawingml/2006/table">
            <a:tbl>
              <a:tblPr>
                <a:tableStyleId>{1FECB4D8-DB02-4DC6-A0A2-4F2EBAE1DC90}</a:tableStyleId>
              </a:tblPr>
              <a:tblGrid>
                <a:gridCol w="1143000">
                  <a:extLst>
                    <a:ext uri="{9D8B030D-6E8A-4147-A177-3AD203B41FA5}">
                      <a16:colId xmlns:a16="http://schemas.microsoft.com/office/drawing/2014/main" val="20000"/>
                    </a:ext>
                  </a:extLst>
                </a:gridCol>
              </a:tblGrid>
              <a:tr h="370840">
                <a:tc>
                  <a:txBody>
                    <a:bodyPr/>
                    <a:lstStyle/>
                    <a:p>
                      <a:pPr algn="ctr"/>
                      <a:r>
                        <a:rPr lang="en-US" altLang="zh-TW" dirty="0">
                          <a:solidFill>
                            <a:sysClr val="windowText" lastClr="000000"/>
                          </a:solidFill>
                          <a:hlinkClick r:id="" action="ppaction://customshow?id=17&amp;return=true"/>
                        </a:rPr>
                        <a:t>CS</a:t>
                      </a:r>
                      <a:endParaRPr lang="zh-TW" altLang="en-US"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0"/>
                  </a:ext>
                </a:extLst>
              </a:tr>
              <a:tr h="370840">
                <a:tc>
                  <a:txBody>
                    <a:bodyPr/>
                    <a:lstStyle/>
                    <a:p>
                      <a:pPr algn="ctr"/>
                      <a:r>
                        <a:rPr lang="en-US" altLang="zh-TW" dirty="0">
                          <a:solidFill>
                            <a:sysClr val="windowText" lastClr="000000"/>
                          </a:solidFill>
                          <a:hlinkClick r:id="" action="ppaction://customshow?id=17&amp;return=true"/>
                        </a:rPr>
                        <a:t>SS</a:t>
                      </a:r>
                      <a:endParaRPr lang="zh-TW" altLang="en-US"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1"/>
                  </a:ext>
                </a:extLst>
              </a:tr>
              <a:tr h="370840">
                <a:tc>
                  <a:txBody>
                    <a:bodyPr/>
                    <a:lstStyle/>
                    <a:p>
                      <a:pPr algn="ctr"/>
                      <a:r>
                        <a:rPr lang="en-US" altLang="zh-TW" dirty="0">
                          <a:solidFill>
                            <a:sysClr val="windowText" lastClr="000000"/>
                          </a:solidFill>
                          <a:hlinkClick r:id="" action="ppaction://customshow?id=17&amp;return=true"/>
                        </a:rPr>
                        <a:t>DS</a:t>
                      </a:r>
                      <a:endParaRPr lang="zh-TW" altLang="en-US"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2"/>
                  </a:ext>
                </a:extLst>
              </a:tr>
              <a:tr h="370840">
                <a:tc>
                  <a:txBody>
                    <a:bodyPr/>
                    <a:lstStyle/>
                    <a:p>
                      <a:pPr algn="ctr"/>
                      <a:r>
                        <a:rPr lang="en-US" altLang="zh-TW" dirty="0">
                          <a:solidFill>
                            <a:sysClr val="windowText" lastClr="000000"/>
                          </a:solidFill>
                          <a:hlinkClick r:id="" action="ppaction://customshow?id=17&amp;return=true"/>
                        </a:rPr>
                        <a:t>ES</a:t>
                      </a:r>
                      <a:endParaRPr lang="zh-TW" altLang="en-US"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3"/>
                  </a:ext>
                </a:extLst>
              </a:tr>
              <a:tr h="370840">
                <a:tc>
                  <a:txBody>
                    <a:bodyPr/>
                    <a:lstStyle/>
                    <a:p>
                      <a:pPr algn="ctr"/>
                      <a:r>
                        <a:rPr lang="en-US" altLang="zh-TW" dirty="0">
                          <a:solidFill>
                            <a:sysClr val="windowText" lastClr="000000"/>
                          </a:solidFill>
                          <a:hlinkClick r:id="" action="ppaction://customshow?id=17&amp;return=true"/>
                        </a:rPr>
                        <a:t>SS</a:t>
                      </a:r>
                      <a:endParaRPr lang="zh-TW" altLang="en-US"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4"/>
                  </a:ext>
                </a:extLst>
              </a:tr>
              <a:tr h="370840">
                <a:tc>
                  <a:txBody>
                    <a:bodyPr/>
                    <a:lstStyle/>
                    <a:p>
                      <a:pPr algn="ctr"/>
                      <a:r>
                        <a:rPr lang="en-US" altLang="zh-TW" dirty="0">
                          <a:solidFill>
                            <a:sysClr val="windowText" lastClr="000000"/>
                          </a:solidFill>
                          <a:hlinkClick r:id="" action="ppaction://customshow?id=17&amp;return=true"/>
                        </a:rPr>
                        <a:t>GS</a:t>
                      </a:r>
                      <a:endParaRPr lang="zh-TW" altLang="en-US" dirty="0">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3">
                        <a:lumMod val="50000"/>
                      </a:schemeClr>
                    </a:solidFill>
                  </a:tcPr>
                </a:tc>
                <a:extLst>
                  <a:ext uri="{0D108BD9-81ED-4DB2-BD59-A6C34878D82A}">
                    <a16:rowId xmlns:a16="http://schemas.microsoft.com/office/drawing/2014/main" val="10005"/>
                  </a:ext>
                </a:extLst>
              </a:tr>
            </a:tbl>
          </a:graphicData>
        </a:graphic>
      </p:graphicFrame>
      <p:sp>
        <p:nvSpPr>
          <p:cNvPr id="39" name="TextBox 38"/>
          <p:cNvSpPr txBox="1"/>
          <p:nvPr/>
        </p:nvSpPr>
        <p:spPr>
          <a:xfrm>
            <a:off x="1675512" y="3196866"/>
            <a:ext cx="3621504" cy="369332"/>
          </a:xfrm>
          <a:prstGeom prst="rect">
            <a:avLst/>
          </a:prstGeom>
          <a:noFill/>
        </p:spPr>
        <p:txBody>
          <a:bodyPr wrap="none" rtlCol="0">
            <a:spAutoFit/>
          </a:bodyPr>
          <a:lstStyle/>
          <a:p>
            <a:r>
              <a:rPr lang="en-US" altLang="zh-TW" sz="1800" dirty="0">
                <a:solidFill>
                  <a:schemeClr val="bg2"/>
                </a:solidFill>
              </a:rPr>
              <a:t>32-bit General-Propose Registers</a:t>
            </a:r>
            <a:endParaRPr lang="zh-TW" altLang="en-US" sz="1800" dirty="0">
              <a:solidFill>
                <a:schemeClr val="bg2"/>
              </a:solidFill>
            </a:endParaRPr>
          </a:p>
        </p:txBody>
      </p:sp>
      <p:sp>
        <p:nvSpPr>
          <p:cNvPr id="40" name="TextBox 39"/>
          <p:cNvSpPr txBox="1"/>
          <p:nvPr/>
        </p:nvSpPr>
        <p:spPr>
          <a:xfrm>
            <a:off x="5715000" y="2927124"/>
            <a:ext cx="1828800" cy="646331"/>
          </a:xfrm>
          <a:prstGeom prst="rect">
            <a:avLst/>
          </a:prstGeom>
          <a:noFill/>
        </p:spPr>
        <p:txBody>
          <a:bodyPr wrap="square" rtlCol="0">
            <a:spAutoFit/>
          </a:bodyPr>
          <a:lstStyle/>
          <a:p>
            <a:pPr algn="ctr"/>
            <a:r>
              <a:rPr lang="en-US" altLang="zh-TW" sz="1800" dirty="0">
                <a:solidFill>
                  <a:schemeClr val="bg2"/>
                </a:solidFill>
              </a:rPr>
              <a:t>16-bit Segment</a:t>
            </a:r>
          </a:p>
          <a:p>
            <a:pPr algn="ctr"/>
            <a:r>
              <a:rPr lang="en-US" altLang="zh-TW" sz="1800" dirty="0">
                <a:solidFill>
                  <a:schemeClr val="bg2"/>
                </a:solidFill>
              </a:rPr>
              <a:t>Registers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5124"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44CA97F-4D4C-48E8-ACA1-65E154CE9502}" type="slidenum">
              <a:rPr lang="en-US" altLang="en-US" sz="1600">
                <a:latin typeface="Times New Roman" pitchFamily="18" charset="0"/>
              </a:rPr>
              <a:pPr eaLnBrk="1" hangingPunct="1"/>
              <a:t>15</a:t>
            </a:fld>
            <a:endParaRPr lang="en-US" altLang="en-US" sz="1600">
              <a:latin typeface="Times New Roman" pitchFamily="18" charset="0"/>
            </a:endParaRPr>
          </a:p>
        </p:txBody>
      </p:sp>
      <p:sp>
        <p:nvSpPr>
          <p:cNvPr id="110594" name="Rectangle 2"/>
          <p:cNvSpPr>
            <a:spLocks noGrp="1" noChangeArrowheads="1"/>
          </p:cNvSpPr>
          <p:nvPr>
            <p:ph type="title"/>
          </p:nvPr>
        </p:nvSpPr>
        <p:spPr/>
        <p:txBody>
          <a:bodyPr/>
          <a:lstStyle/>
          <a:p>
            <a:pPr eaLnBrk="1" hangingPunct="1">
              <a:defRPr/>
            </a:pPr>
            <a:r>
              <a:rPr lang="en-US" altLang="en-US"/>
              <a:t>Accessing Parts of Registers</a:t>
            </a:r>
          </a:p>
        </p:txBody>
      </p:sp>
      <p:sp>
        <p:nvSpPr>
          <p:cNvPr id="5126" name="Rectangle 3"/>
          <p:cNvSpPr>
            <a:spLocks noGrp="1" noChangeArrowheads="1"/>
          </p:cNvSpPr>
          <p:nvPr>
            <p:ph type="body" idx="1"/>
          </p:nvPr>
        </p:nvSpPr>
        <p:spPr>
          <a:xfrm>
            <a:off x="685800" y="1143000"/>
            <a:ext cx="7772400" cy="990600"/>
          </a:xfrm>
        </p:spPr>
        <p:txBody>
          <a:bodyPr/>
          <a:lstStyle/>
          <a:p>
            <a:pPr eaLnBrk="1" hangingPunct="1"/>
            <a:r>
              <a:rPr lang="en-US" altLang="en-US"/>
              <a:t>Use 8-bit name, 16-bit name, or 32-bit name</a:t>
            </a:r>
          </a:p>
          <a:p>
            <a:pPr eaLnBrk="1" hangingPunct="1"/>
            <a:r>
              <a:rPr lang="en-US" altLang="en-US"/>
              <a:t>Applies to EAX, EBX, ECX, and EDX</a:t>
            </a:r>
          </a:p>
        </p:txBody>
      </p:sp>
      <p:graphicFrame>
        <p:nvGraphicFramePr>
          <p:cNvPr id="5122" name="Object 4"/>
          <p:cNvGraphicFramePr>
            <a:graphicFrameLocks noChangeAspect="1"/>
          </p:cNvGraphicFramePr>
          <p:nvPr/>
        </p:nvGraphicFramePr>
        <p:xfrm>
          <a:off x="2667000" y="2209800"/>
          <a:ext cx="3657600" cy="1981200"/>
        </p:xfrm>
        <a:graphic>
          <a:graphicData uri="http://schemas.openxmlformats.org/presentationml/2006/ole">
            <mc:AlternateContent xmlns:mc="http://schemas.openxmlformats.org/markup-compatibility/2006">
              <mc:Choice xmlns:v="urn:schemas-microsoft-com:vml" Requires="v">
                <p:oleObj spid="_x0000_s5137" name="VISIO" r:id="rId3" imgW="2702052" imgH="1475232" progId="Visio.Drawing.6">
                  <p:embed/>
                </p:oleObj>
              </mc:Choice>
              <mc:Fallback>
                <p:oleObj name="VISIO" r:id="rId3" imgW="2702052" imgH="147523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127" b="-1216"/>
                      <a:stretch>
                        <a:fillRect/>
                      </a:stretch>
                    </p:blipFill>
                    <p:spPr bwMode="auto">
                      <a:xfrm>
                        <a:off x="2667000" y="2209800"/>
                        <a:ext cx="3657600" cy="1981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05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419600"/>
            <a:ext cx="4518025"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dissolve">
                                      <p:cBhvr>
                                        <p:cTn id="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2253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7A297DA-9BAF-40B2-B003-A0A4D16B869F}" type="slidenum">
              <a:rPr lang="en-US" altLang="en-US" sz="1600">
                <a:latin typeface="Times New Roman" pitchFamily="18" charset="0"/>
              </a:rPr>
              <a:pPr eaLnBrk="1" hangingPunct="1"/>
              <a:t>16</a:t>
            </a:fld>
            <a:endParaRPr lang="en-US" altLang="en-US" sz="1600">
              <a:latin typeface="Times New Roman" pitchFamily="18" charset="0"/>
            </a:endParaRPr>
          </a:p>
        </p:txBody>
      </p:sp>
      <p:sp>
        <p:nvSpPr>
          <p:cNvPr id="111618" name="Rectangle 2"/>
          <p:cNvSpPr>
            <a:spLocks noGrp="1" noChangeArrowheads="1"/>
          </p:cNvSpPr>
          <p:nvPr>
            <p:ph type="title"/>
          </p:nvPr>
        </p:nvSpPr>
        <p:spPr/>
        <p:txBody>
          <a:bodyPr/>
          <a:lstStyle/>
          <a:p>
            <a:pPr eaLnBrk="1" hangingPunct="1">
              <a:defRPr/>
            </a:pPr>
            <a:r>
              <a:rPr lang="en-US" altLang="en-US"/>
              <a:t>Index and Base Registers</a:t>
            </a:r>
          </a:p>
        </p:txBody>
      </p:sp>
      <p:sp>
        <p:nvSpPr>
          <p:cNvPr id="22533" name="Rectangle 3"/>
          <p:cNvSpPr>
            <a:spLocks noGrp="1" noChangeArrowheads="1"/>
          </p:cNvSpPr>
          <p:nvPr>
            <p:ph type="body" idx="1"/>
          </p:nvPr>
        </p:nvSpPr>
        <p:spPr>
          <a:xfrm>
            <a:off x="685800" y="1447800"/>
            <a:ext cx="7772400" cy="1066800"/>
          </a:xfrm>
        </p:spPr>
        <p:txBody>
          <a:bodyPr/>
          <a:lstStyle/>
          <a:p>
            <a:pPr eaLnBrk="1" hangingPunct="1"/>
            <a:r>
              <a:rPr lang="en-US" altLang="en-US"/>
              <a:t>Some registers have only a 16-bit name for their lower half:</a:t>
            </a:r>
          </a:p>
        </p:txBody>
      </p:sp>
      <p:pic>
        <p:nvPicPr>
          <p:cNvPr id="2253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38400"/>
            <a:ext cx="2865438"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2355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1CAF990-86C6-46CB-A458-0109A9B6B908}" type="slidenum">
              <a:rPr lang="en-US" altLang="en-US" sz="1600">
                <a:latin typeface="Times New Roman" pitchFamily="18" charset="0"/>
              </a:rPr>
              <a:pPr eaLnBrk="1" hangingPunct="1"/>
              <a:t>17</a:t>
            </a:fld>
            <a:endParaRPr lang="en-US" altLang="en-US" sz="1600">
              <a:latin typeface="Times New Roman" pitchFamily="18" charset="0"/>
            </a:endParaRPr>
          </a:p>
        </p:txBody>
      </p:sp>
      <p:sp>
        <p:nvSpPr>
          <p:cNvPr id="112642" name="Rectangle 1026"/>
          <p:cNvSpPr>
            <a:spLocks noGrp="1" noChangeArrowheads="1"/>
          </p:cNvSpPr>
          <p:nvPr>
            <p:ph type="title"/>
          </p:nvPr>
        </p:nvSpPr>
        <p:spPr/>
        <p:txBody>
          <a:bodyPr/>
          <a:lstStyle/>
          <a:p>
            <a:pPr eaLnBrk="1" hangingPunct="1"/>
            <a:r>
              <a:rPr lang="en-US" altLang="en-US"/>
              <a:t>Some Specialized Register Uses </a:t>
            </a:r>
            <a:r>
              <a:rPr lang="en-US" altLang="en-US" sz="2400"/>
              <a:t>(1 of 2)</a:t>
            </a:r>
            <a:endParaRPr lang="en-US" altLang="en-US"/>
          </a:p>
        </p:txBody>
      </p:sp>
      <p:sp>
        <p:nvSpPr>
          <p:cNvPr id="23557" name="Rectangle 1027"/>
          <p:cNvSpPr>
            <a:spLocks noGrp="1" noChangeArrowheads="1"/>
          </p:cNvSpPr>
          <p:nvPr>
            <p:ph type="body" idx="1"/>
          </p:nvPr>
        </p:nvSpPr>
        <p:spPr>
          <a:xfrm>
            <a:off x="1600200" y="1447800"/>
            <a:ext cx="6019800" cy="4267200"/>
          </a:xfrm>
        </p:spPr>
        <p:txBody>
          <a:bodyPr/>
          <a:lstStyle/>
          <a:p>
            <a:pPr eaLnBrk="1" hangingPunct="1">
              <a:lnSpc>
                <a:spcPct val="90000"/>
              </a:lnSpc>
            </a:pPr>
            <a:r>
              <a:rPr lang="en-US" altLang="en-US"/>
              <a:t>General-Purpose</a:t>
            </a:r>
          </a:p>
          <a:p>
            <a:pPr lvl="1" eaLnBrk="1" hangingPunct="1">
              <a:lnSpc>
                <a:spcPct val="90000"/>
              </a:lnSpc>
            </a:pPr>
            <a:r>
              <a:rPr lang="en-US" altLang="en-US"/>
              <a:t>EAX – accumulator</a:t>
            </a:r>
          </a:p>
          <a:p>
            <a:pPr lvl="1" eaLnBrk="1" hangingPunct="1">
              <a:lnSpc>
                <a:spcPct val="90000"/>
              </a:lnSpc>
            </a:pPr>
            <a:r>
              <a:rPr lang="en-US" altLang="en-US"/>
              <a:t>ECX – loop counter</a:t>
            </a:r>
          </a:p>
          <a:p>
            <a:pPr lvl="1" eaLnBrk="1" hangingPunct="1">
              <a:lnSpc>
                <a:spcPct val="90000"/>
              </a:lnSpc>
            </a:pPr>
            <a:r>
              <a:rPr lang="en-US" altLang="en-US"/>
              <a:t>ESP – stack pointer</a:t>
            </a:r>
          </a:p>
          <a:p>
            <a:pPr lvl="1" eaLnBrk="1" hangingPunct="1">
              <a:lnSpc>
                <a:spcPct val="90000"/>
              </a:lnSpc>
            </a:pPr>
            <a:r>
              <a:rPr lang="en-US" altLang="en-US"/>
              <a:t>ESI, EDI – index registers</a:t>
            </a:r>
          </a:p>
          <a:p>
            <a:pPr lvl="1" eaLnBrk="1" hangingPunct="1">
              <a:lnSpc>
                <a:spcPct val="90000"/>
              </a:lnSpc>
            </a:pPr>
            <a:r>
              <a:rPr lang="en-US" altLang="en-US"/>
              <a:t>EBP – extended frame pointer (stack)</a:t>
            </a:r>
          </a:p>
          <a:p>
            <a:pPr eaLnBrk="1" hangingPunct="1">
              <a:lnSpc>
                <a:spcPct val="90000"/>
              </a:lnSpc>
            </a:pPr>
            <a:r>
              <a:rPr lang="en-US" altLang="en-US"/>
              <a:t>Segment</a:t>
            </a:r>
          </a:p>
          <a:p>
            <a:pPr lvl="1" eaLnBrk="1" hangingPunct="1">
              <a:lnSpc>
                <a:spcPct val="90000"/>
              </a:lnSpc>
            </a:pPr>
            <a:r>
              <a:rPr lang="en-US" altLang="en-US"/>
              <a:t>CS – code segment</a:t>
            </a:r>
          </a:p>
          <a:p>
            <a:pPr lvl="1" eaLnBrk="1" hangingPunct="1">
              <a:lnSpc>
                <a:spcPct val="90000"/>
              </a:lnSpc>
            </a:pPr>
            <a:r>
              <a:rPr lang="en-US" altLang="en-US"/>
              <a:t>DS – data segment</a:t>
            </a:r>
          </a:p>
          <a:p>
            <a:pPr lvl="1" eaLnBrk="1" hangingPunct="1">
              <a:lnSpc>
                <a:spcPct val="90000"/>
              </a:lnSpc>
            </a:pPr>
            <a:r>
              <a:rPr lang="en-US" altLang="en-US"/>
              <a:t>SS – stack segment</a:t>
            </a:r>
          </a:p>
          <a:p>
            <a:pPr lvl="1" eaLnBrk="1" hangingPunct="1">
              <a:lnSpc>
                <a:spcPct val="90000"/>
              </a:lnSpc>
            </a:pPr>
            <a:r>
              <a:rPr lang="en-US" altLang="en-US"/>
              <a:t>ES, FS, GS - additional segments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2457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4687311-7C17-4B6A-AD56-9904602689AF}" type="slidenum">
              <a:rPr lang="en-US" altLang="en-US" sz="1600">
                <a:latin typeface="Times New Roman" pitchFamily="18" charset="0"/>
              </a:rPr>
              <a:pPr eaLnBrk="1" hangingPunct="1"/>
              <a:t>18</a:t>
            </a:fld>
            <a:endParaRPr lang="en-US" altLang="en-US" sz="1600">
              <a:latin typeface="Times New Roman" pitchFamily="18" charset="0"/>
            </a:endParaRPr>
          </a:p>
        </p:txBody>
      </p:sp>
      <p:sp>
        <p:nvSpPr>
          <p:cNvPr id="113666" name="Rectangle 2"/>
          <p:cNvSpPr>
            <a:spLocks noGrp="1" noChangeArrowheads="1"/>
          </p:cNvSpPr>
          <p:nvPr>
            <p:ph type="title"/>
          </p:nvPr>
        </p:nvSpPr>
        <p:spPr/>
        <p:txBody>
          <a:bodyPr/>
          <a:lstStyle/>
          <a:p>
            <a:pPr eaLnBrk="1" hangingPunct="1">
              <a:defRPr/>
            </a:pPr>
            <a:r>
              <a:rPr lang="en-US" altLang="en-US"/>
              <a:t>Some Specialized Register Uses </a:t>
            </a:r>
            <a:r>
              <a:rPr lang="en-US" altLang="en-US" sz="2400"/>
              <a:t>(2 of 2)</a:t>
            </a:r>
          </a:p>
        </p:txBody>
      </p:sp>
      <p:sp>
        <p:nvSpPr>
          <p:cNvPr id="24581" name="Rectangle 3"/>
          <p:cNvSpPr>
            <a:spLocks noGrp="1" noChangeArrowheads="1"/>
          </p:cNvSpPr>
          <p:nvPr>
            <p:ph type="body" idx="1"/>
          </p:nvPr>
        </p:nvSpPr>
        <p:spPr>
          <a:xfrm>
            <a:off x="1447800" y="1752600"/>
            <a:ext cx="6019800" cy="2057400"/>
          </a:xfrm>
        </p:spPr>
        <p:txBody>
          <a:bodyPr/>
          <a:lstStyle/>
          <a:p>
            <a:pPr eaLnBrk="1" hangingPunct="1"/>
            <a:r>
              <a:rPr lang="en-US" altLang="en-US"/>
              <a:t>EIP – instruction pointer</a:t>
            </a:r>
          </a:p>
          <a:p>
            <a:pPr eaLnBrk="1" hangingPunct="1"/>
            <a:r>
              <a:rPr lang="en-US" altLang="en-US"/>
              <a:t>EFLAGS</a:t>
            </a:r>
          </a:p>
          <a:p>
            <a:pPr lvl="1" eaLnBrk="1" hangingPunct="1"/>
            <a:r>
              <a:rPr lang="en-US" altLang="en-US"/>
              <a:t>status and control flags</a:t>
            </a:r>
          </a:p>
          <a:p>
            <a:pPr lvl="1" eaLnBrk="1" hangingPunct="1"/>
            <a:r>
              <a:rPr lang="en-US" altLang="en-US"/>
              <a:t>each flag is a single binary bit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2560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FFC4DD8-D5F8-4D32-960D-C561AB498FB5}" type="slidenum">
              <a:rPr lang="en-US" altLang="en-US" sz="1600">
                <a:latin typeface="Times New Roman" pitchFamily="18" charset="0"/>
              </a:rPr>
              <a:pPr eaLnBrk="1" hangingPunct="1"/>
              <a:t>19</a:t>
            </a:fld>
            <a:endParaRPr lang="en-US" altLang="en-US" sz="1600">
              <a:latin typeface="Times New Roman" pitchFamily="18" charset="0"/>
            </a:endParaRPr>
          </a:p>
        </p:txBody>
      </p:sp>
      <p:sp>
        <p:nvSpPr>
          <p:cNvPr id="114690" name="Rectangle 2"/>
          <p:cNvSpPr>
            <a:spLocks noGrp="1" noChangeArrowheads="1"/>
          </p:cNvSpPr>
          <p:nvPr>
            <p:ph type="title"/>
          </p:nvPr>
        </p:nvSpPr>
        <p:spPr/>
        <p:txBody>
          <a:bodyPr/>
          <a:lstStyle/>
          <a:p>
            <a:pPr eaLnBrk="1" hangingPunct="1"/>
            <a:r>
              <a:rPr lang="en-US" altLang="en-US"/>
              <a:t>Status Flags</a:t>
            </a:r>
            <a:endParaRPr lang="en-US" altLang="en-US" sz="2400"/>
          </a:p>
        </p:txBody>
      </p:sp>
      <p:sp>
        <p:nvSpPr>
          <p:cNvPr id="25605" name="Rectangle 3"/>
          <p:cNvSpPr>
            <a:spLocks noGrp="1" noChangeArrowheads="1"/>
          </p:cNvSpPr>
          <p:nvPr>
            <p:ph type="body" idx="1"/>
          </p:nvPr>
        </p:nvSpPr>
        <p:spPr>
          <a:xfrm>
            <a:off x="1219200" y="1066800"/>
            <a:ext cx="6781800" cy="5029200"/>
          </a:xfrm>
        </p:spPr>
        <p:txBody>
          <a:bodyPr/>
          <a:lstStyle/>
          <a:p>
            <a:pPr eaLnBrk="1" hangingPunct="1">
              <a:lnSpc>
                <a:spcPct val="60000"/>
              </a:lnSpc>
              <a:spcBef>
                <a:spcPct val="50000"/>
              </a:spcBef>
              <a:buClrTx/>
            </a:pPr>
            <a:r>
              <a:rPr lang="en-US" altLang="en-US" dirty="0"/>
              <a:t>Carry (bit 0)</a:t>
            </a:r>
          </a:p>
          <a:p>
            <a:pPr lvl="1" eaLnBrk="1" hangingPunct="1">
              <a:lnSpc>
                <a:spcPct val="60000"/>
              </a:lnSpc>
              <a:spcBef>
                <a:spcPct val="50000"/>
              </a:spcBef>
              <a:buClrTx/>
            </a:pPr>
            <a:r>
              <a:rPr lang="en-US" altLang="en-US" dirty="0"/>
              <a:t>unsigned arithmetic out of range</a:t>
            </a:r>
          </a:p>
          <a:p>
            <a:pPr eaLnBrk="1" hangingPunct="1">
              <a:lnSpc>
                <a:spcPct val="60000"/>
              </a:lnSpc>
              <a:spcBef>
                <a:spcPct val="50000"/>
              </a:spcBef>
              <a:buClrTx/>
            </a:pPr>
            <a:r>
              <a:rPr lang="en-US" altLang="en-US" dirty="0"/>
              <a:t>Overflow (bit 11)</a:t>
            </a:r>
          </a:p>
          <a:p>
            <a:pPr lvl="1" eaLnBrk="1" hangingPunct="1">
              <a:lnSpc>
                <a:spcPct val="60000"/>
              </a:lnSpc>
              <a:spcBef>
                <a:spcPct val="50000"/>
              </a:spcBef>
              <a:buClrTx/>
            </a:pPr>
            <a:r>
              <a:rPr lang="en-US" altLang="en-US" dirty="0"/>
              <a:t>signed arithmetic out of range</a:t>
            </a:r>
          </a:p>
          <a:p>
            <a:pPr eaLnBrk="1" hangingPunct="1">
              <a:lnSpc>
                <a:spcPct val="60000"/>
              </a:lnSpc>
              <a:spcBef>
                <a:spcPct val="50000"/>
              </a:spcBef>
              <a:buClrTx/>
            </a:pPr>
            <a:r>
              <a:rPr lang="en-US" altLang="en-US" dirty="0"/>
              <a:t>Sign (bit 7)</a:t>
            </a:r>
          </a:p>
          <a:p>
            <a:pPr lvl="1" eaLnBrk="1" hangingPunct="1">
              <a:lnSpc>
                <a:spcPct val="60000"/>
              </a:lnSpc>
              <a:spcBef>
                <a:spcPct val="50000"/>
              </a:spcBef>
              <a:buClrTx/>
            </a:pPr>
            <a:r>
              <a:rPr lang="en-US" altLang="en-US" dirty="0"/>
              <a:t>result is negative</a:t>
            </a:r>
          </a:p>
          <a:p>
            <a:pPr eaLnBrk="1" hangingPunct="1">
              <a:lnSpc>
                <a:spcPct val="60000"/>
              </a:lnSpc>
              <a:spcBef>
                <a:spcPct val="50000"/>
              </a:spcBef>
              <a:buClrTx/>
            </a:pPr>
            <a:r>
              <a:rPr lang="en-US" altLang="en-US" dirty="0"/>
              <a:t>Zero (bit 6)</a:t>
            </a:r>
          </a:p>
          <a:p>
            <a:pPr lvl="1" eaLnBrk="1" hangingPunct="1">
              <a:lnSpc>
                <a:spcPct val="60000"/>
              </a:lnSpc>
              <a:spcBef>
                <a:spcPct val="50000"/>
              </a:spcBef>
              <a:buClrTx/>
            </a:pPr>
            <a:r>
              <a:rPr lang="en-US" altLang="en-US" dirty="0"/>
              <a:t>result is zero</a:t>
            </a:r>
          </a:p>
          <a:p>
            <a:pPr eaLnBrk="1" hangingPunct="1">
              <a:lnSpc>
                <a:spcPct val="60000"/>
              </a:lnSpc>
              <a:spcBef>
                <a:spcPct val="50000"/>
              </a:spcBef>
              <a:buClrTx/>
            </a:pPr>
            <a:r>
              <a:rPr lang="en-US" altLang="en-US" dirty="0"/>
              <a:t>Auxiliary Carry (bit 4)</a:t>
            </a:r>
          </a:p>
          <a:p>
            <a:pPr lvl="1" eaLnBrk="1" hangingPunct="1">
              <a:lnSpc>
                <a:spcPct val="60000"/>
              </a:lnSpc>
              <a:spcBef>
                <a:spcPct val="50000"/>
              </a:spcBef>
              <a:buClrTx/>
            </a:pPr>
            <a:r>
              <a:rPr lang="en-US" altLang="en-US" dirty="0"/>
              <a:t>carry from bit 3 to bit 4</a:t>
            </a:r>
          </a:p>
          <a:p>
            <a:pPr eaLnBrk="1" hangingPunct="1">
              <a:lnSpc>
                <a:spcPct val="60000"/>
              </a:lnSpc>
              <a:spcBef>
                <a:spcPct val="50000"/>
              </a:spcBef>
              <a:buClrTx/>
            </a:pPr>
            <a:r>
              <a:rPr lang="en-US" altLang="en-US" dirty="0"/>
              <a:t>Parity (bit 2)</a:t>
            </a:r>
          </a:p>
          <a:p>
            <a:pPr lvl="1" eaLnBrk="1" hangingPunct="1">
              <a:lnSpc>
                <a:spcPct val="60000"/>
              </a:lnSpc>
              <a:spcBef>
                <a:spcPct val="50000"/>
              </a:spcBef>
              <a:buClrTx/>
            </a:pPr>
            <a:r>
              <a:rPr lang="en-US" altLang="en-US" dirty="0"/>
              <a:t>sum of 1 bits is an even number</a:t>
            </a:r>
          </a:p>
        </p:txBody>
      </p:sp>
      <p:graphicFrame>
        <p:nvGraphicFramePr>
          <p:cNvPr id="6" name="Table 5"/>
          <p:cNvGraphicFramePr>
            <a:graphicFrameLocks noGrp="1"/>
          </p:cNvGraphicFramePr>
          <p:nvPr>
            <p:extLst>
              <p:ext uri="{D42A27DB-BD31-4B8C-83A1-F6EECF244321}">
                <p14:modId xmlns:p14="http://schemas.microsoft.com/office/powerpoint/2010/main" val="3574603838"/>
              </p:ext>
            </p:extLst>
          </p:nvPr>
        </p:nvGraphicFramePr>
        <p:xfrm>
          <a:off x="1135202" y="5638800"/>
          <a:ext cx="7246798" cy="731520"/>
        </p:xfrm>
        <a:graphic>
          <a:graphicData uri="http://schemas.openxmlformats.org/drawingml/2006/table">
            <a:tbl>
              <a:tblPr>
                <a:tableStyleId>{1FECB4D8-DB02-4DC6-A0A2-4F2EBAE1DC90}</a:tableStyleId>
              </a:tblPr>
              <a:tblGrid>
                <a:gridCol w="502585">
                  <a:extLst>
                    <a:ext uri="{9D8B030D-6E8A-4147-A177-3AD203B41FA5}">
                      <a16:colId xmlns:a16="http://schemas.microsoft.com/office/drawing/2014/main" val="20000"/>
                    </a:ext>
                  </a:extLst>
                </a:gridCol>
                <a:gridCol w="502585">
                  <a:extLst>
                    <a:ext uri="{9D8B030D-6E8A-4147-A177-3AD203B41FA5}">
                      <a16:colId xmlns:a16="http://schemas.microsoft.com/office/drawing/2014/main" val="20001"/>
                    </a:ext>
                  </a:extLst>
                </a:gridCol>
                <a:gridCol w="502585">
                  <a:extLst>
                    <a:ext uri="{9D8B030D-6E8A-4147-A177-3AD203B41FA5}">
                      <a16:colId xmlns:a16="http://schemas.microsoft.com/office/drawing/2014/main" val="20002"/>
                    </a:ext>
                  </a:extLst>
                </a:gridCol>
                <a:gridCol w="502585">
                  <a:extLst>
                    <a:ext uri="{9D8B030D-6E8A-4147-A177-3AD203B41FA5}">
                      <a16:colId xmlns:a16="http://schemas.microsoft.com/office/drawing/2014/main" val="20003"/>
                    </a:ext>
                  </a:extLst>
                </a:gridCol>
                <a:gridCol w="502585">
                  <a:extLst>
                    <a:ext uri="{9D8B030D-6E8A-4147-A177-3AD203B41FA5}">
                      <a16:colId xmlns:a16="http://schemas.microsoft.com/office/drawing/2014/main" val="20004"/>
                    </a:ext>
                  </a:extLst>
                </a:gridCol>
                <a:gridCol w="502585">
                  <a:extLst>
                    <a:ext uri="{9D8B030D-6E8A-4147-A177-3AD203B41FA5}">
                      <a16:colId xmlns:a16="http://schemas.microsoft.com/office/drawing/2014/main" val="20005"/>
                    </a:ext>
                  </a:extLst>
                </a:gridCol>
                <a:gridCol w="502585">
                  <a:extLst>
                    <a:ext uri="{9D8B030D-6E8A-4147-A177-3AD203B41FA5}">
                      <a16:colId xmlns:a16="http://schemas.microsoft.com/office/drawing/2014/main" val="20006"/>
                    </a:ext>
                  </a:extLst>
                </a:gridCol>
                <a:gridCol w="502585">
                  <a:extLst>
                    <a:ext uri="{9D8B030D-6E8A-4147-A177-3AD203B41FA5}">
                      <a16:colId xmlns:a16="http://schemas.microsoft.com/office/drawing/2014/main" val="20007"/>
                    </a:ext>
                  </a:extLst>
                </a:gridCol>
                <a:gridCol w="502585">
                  <a:extLst>
                    <a:ext uri="{9D8B030D-6E8A-4147-A177-3AD203B41FA5}">
                      <a16:colId xmlns:a16="http://schemas.microsoft.com/office/drawing/2014/main" val="20008"/>
                    </a:ext>
                  </a:extLst>
                </a:gridCol>
                <a:gridCol w="502585">
                  <a:extLst>
                    <a:ext uri="{9D8B030D-6E8A-4147-A177-3AD203B41FA5}">
                      <a16:colId xmlns:a16="http://schemas.microsoft.com/office/drawing/2014/main" val="20009"/>
                    </a:ext>
                  </a:extLst>
                </a:gridCol>
                <a:gridCol w="502585">
                  <a:extLst>
                    <a:ext uri="{9D8B030D-6E8A-4147-A177-3AD203B41FA5}">
                      <a16:colId xmlns:a16="http://schemas.microsoft.com/office/drawing/2014/main" val="20010"/>
                    </a:ext>
                  </a:extLst>
                </a:gridCol>
                <a:gridCol w="502585">
                  <a:extLst>
                    <a:ext uri="{9D8B030D-6E8A-4147-A177-3AD203B41FA5}">
                      <a16:colId xmlns:a16="http://schemas.microsoft.com/office/drawing/2014/main" val="20011"/>
                    </a:ext>
                  </a:extLst>
                </a:gridCol>
                <a:gridCol w="1215778">
                  <a:extLst>
                    <a:ext uri="{9D8B030D-6E8A-4147-A177-3AD203B41FA5}">
                      <a16:colId xmlns:a16="http://schemas.microsoft.com/office/drawing/2014/main" val="20012"/>
                    </a:ext>
                  </a:extLst>
                </a:gridCol>
              </a:tblGrid>
              <a:tr h="0">
                <a:tc>
                  <a:txBody>
                    <a:bodyPr/>
                    <a:lstStyle/>
                    <a:p>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OF</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SF</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ZF</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AF</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PF</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CF</a:t>
                      </a: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l"/>
                      <a:r>
                        <a:rPr lang="en-US" altLang="zh-TW" dirty="0">
                          <a:solidFill>
                            <a:schemeClr val="tx1"/>
                          </a:solidFill>
                        </a:rPr>
                        <a:t>EFLAGS</a:t>
                      </a:r>
                      <a:endParaRPr lang="zh-TW"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142240">
                <a:tc>
                  <a:txBody>
                    <a:bodyPr/>
                    <a:lstStyle/>
                    <a:p>
                      <a:pPr algn="ctr"/>
                      <a:r>
                        <a:rPr lang="en-US" altLang="zh-TW" dirty="0">
                          <a:solidFill>
                            <a:schemeClr val="tx1"/>
                          </a:solidFill>
                        </a:rPr>
                        <a:t>31</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11</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7</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6</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4</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2</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TW" dirty="0">
                          <a:solidFill>
                            <a:schemeClr val="tx1"/>
                          </a:solidFill>
                        </a:rPr>
                        <a:t>0</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22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805E212-8588-458A-AA35-D2515B0B8134}" type="slidenum">
              <a:rPr lang="en-US" altLang="en-US" sz="1600">
                <a:latin typeface="Times New Roman" pitchFamily="18" charset="0"/>
              </a:rPr>
              <a:pPr eaLnBrk="1" hangingPunct="1"/>
              <a:t>2</a:t>
            </a:fld>
            <a:endParaRPr lang="en-US" altLang="en-US" sz="1600">
              <a:latin typeface="Times New Roman" pitchFamily="18" charset="0"/>
            </a:endParaRPr>
          </a:p>
        </p:txBody>
      </p:sp>
      <p:sp>
        <p:nvSpPr>
          <p:cNvPr id="37890" name="Rectangle 2"/>
          <p:cNvSpPr>
            <a:spLocks noGrp="1" noChangeArrowheads="1"/>
          </p:cNvSpPr>
          <p:nvPr>
            <p:ph type="title"/>
          </p:nvPr>
        </p:nvSpPr>
        <p:spPr/>
        <p:txBody>
          <a:bodyPr/>
          <a:lstStyle/>
          <a:p>
            <a:pPr eaLnBrk="1" hangingPunct="1">
              <a:defRPr/>
            </a:pPr>
            <a:r>
              <a:rPr lang="en-US" altLang="en-US"/>
              <a:t>Chapter Overview</a:t>
            </a:r>
          </a:p>
        </p:txBody>
      </p:sp>
      <p:sp>
        <p:nvSpPr>
          <p:cNvPr id="12293" name="Rectangle 3"/>
          <p:cNvSpPr>
            <a:spLocks noGrp="1" noChangeArrowheads="1"/>
          </p:cNvSpPr>
          <p:nvPr>
            <p:ph type="body" idx="1"/>
          </p:nvPr>
        </p:nvSpPr>
        <p:spPr>
          <a:xfrm>
            <a:off x="1981200" y="1600200"/>
            <a:ext cx="6172200" cy="4495800"/>
          </a:xfrm>
        </p:spPr>
        <p:txBody>
          <a:bodyPr/>
          <a:lstStyle/>
          <a:p>
            <a:pPr eaLnBrk="1" hangingPunct="1"/>
            <a:r>
              <a:rPr lang="en-US" altLang="en-US" sz="2200" dirty="0">
                <a:hlinkClick r:id="" action="ppaction://customshow?id=0&amp;return=true"/>
              </a:rPr>
              <a:t>General Concepts</a:t>
            </a:r>
            <a:endParaRPr lang="en-US" altLang="en-US" sz="2200" dirty="0"/>
          </a:p>
          <a:p>
            <a:pPr eaLnBrk="1" hangingPunct="1"/>
            <a:r>
              <a:rPr lang="en-US" altLang="en-US" sz="2200" dirty="0"/>
              <a:t>IA-32 Processor Architecture</a:t>
            </a:r>
          </a:p>
          <a:p>
            <a:pPr lvl="1" eaLnBrk="1" hangingPunct="1"/>
            <a:r>
              <a:rPr lang="en-US" altLang="en-US" dirty="0">
                <a:hlinkClick r:id="" action="ppaction://customshow?id=24&amp;return=true"/>
              </a:rPr>
              <a:t>Modes of operation</a:t>
            </a:r>
            <a:endParaRPr lang="en-US" altLang="en-US" dirty="0"/>
          </a:p>
          <a:p>
            <a:pPr lvl="1" eaLnBrk="1" hangingPunct="1"/>
            <a:r>
              <a:rPr lang="en-US" altLang="en-US" dirty="0">
                <a:hlinkClick r:id="" action="ppaction://customshow?id=25&amp;return=true"/>
              </a:rPr>
              <a:t>Basic execution environment</a:t>
            </a:r>
            <a:endParaRPr lang="en-US" altLang="en-US" sz="2000" dirty="0"/>
          </a:p>
          <a:p>
            <a:pPr eaLnBrk="1" hangingPunct="1"/>
            <a:r>
              <a:rPr lang="en-US" altLang="en-US" sz="2200" dirty="0"/>
              <a:t>IA-32 Memory Management</a:t>
            </a:r>
          </a:p>
          <a:p>
            <a:pPr lvl="1" eaLnBrk="1" hangingPunct="1"/>
            <a:r>
              <a:rPr lang="en-US" altLang="en-US" sz="2000" dirty="0">
                <a:hlinkClick r:id="" action="ppaction://customshow?id=29&amp;return=true"/>
              </a:rPr>
              <a:t>Protected Mode</a:t>
            </a:r>
            <a:endParaRPr lang="en-US" altLang="en-US" sz="2000" dirty="0"/>
          </a:p>
          <a:p>
            <a:pPr eaLnBrk="1" hangingPunct="1"/>
            <a:r>
              <a:rPr lang="en-US" altLang="en-US" sz="2200" dirty="0">
                <a:hlinkClick r:id="" action="ppaction://customshow?id=3&amp;return=true"/>
              </a:rPr>
              <a:t>64-bit Processors</a:t>
            </a:r>
            <a:endParaRPr lang="en-US" altLang="en-US" sz="2200" dirty="0"/>
          </a:p>
          <a:p>
            <a:pPr eaLnBrk="1" hangingPunct="1"/>
            <a:r>
              <a:rPr lang="en-US" altLang="en-US" sz="2200" dirty="0">
                <a:hlinkClick r:id="" action="ppaction://customshow?id=4&amp;return=true"/>
              </a:rPr>
              <a:t>Components of an IA-32 Microcomputer</a:t>
            </a:r>
            <a:endParaRPr lang="en-US" altLang="en-US" sz="2200" dirty="0"/>
          </a:p>
          <a:p>
            <a:pPr eaLnBrk="1" hangingPunct="1"/>
            <a:r>
              <a:rPr lang="en-US" altLang="en-US" sz="2200" dirty="0">
                <a:hlinkClick r:id="" action="ppaction://customshow?id=5&amp;return=true"/>
              </a:rPr>
              <a:t>Input-Output System</a:t>
            </a:r>
            <a:endParaRPr lang="en-US" alt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614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8F1342D-7A5E-433C-A810-830B46F1A4EE}" type="slidenum">
              <a:rPr lang="en-US" altLang="en-US" sz="1600">
                <a:latin typeface="Times New Roman" pitchFamily="18" charset="0"/>
              </a:rPr>
              <a:pPr eaLnBrk="1" hangingPunct="1"/>
              <a:t>20</a:t>
            </a:fld>
            <a:endParaRPr lang="en-US" altLang="en-US" sz="1600">
              <a:latin typeface="Times New Roman" pitchFamily="18" charset="0"/>
            </a:endParaRPr>
          </a:p>
        </p:txBody>
      </p:sp>
      <p:sp>
        <p:nvSpPr>
          <p:cNvPr id="83970" name="Rectangle 2"/>
          <p:cNvSpPr>
            <a:spLocks noGrp="1" noChangeArrowheads="1"/>
          </p:cNvSpPr>
          <p:nvPr>
            <p:ph type="title"/>
          </p:nvPr>
        </p:nvSpPr>
        <p:spPr/>
        <p:txBody>
          <a:bodyPr/>
          <a:lstStyle/>
          <a:p>
            <a:pPr eaLnBrk="1" hangingPunct="1">
              <a:defRPr/>
            </a:pPr>
            <a:r>
              <a:rPr lang="en-US" altLang="en-US"/>
              <a:t>Floating-Point, MMX, XMM Registers</a:t>
            </a:r>
          </a:p>
        </p:txBody>
      </p:sp>
      <p:sp>
        <p:nvSpPr>
          <p:cNvPr id="6150" name="Rectangle 3"/>
          <p:cNvSpPr>
            <a:spLocks noGrp="1" noChangeArrowheads="1"/>
          </p:cNvSpPr>
          <p:nvPr>
            <p:ph type="body" idx="1"/>
          </p:nvPr>
        </p:nvSpPr>
        <p:spPr>
          <a:xfrm>
            <a:off x="381000" y="1447800"/>
            <a:ext cx="5410200" cy="3581400"/>
          </a:xfrm>
        </p:spPr>
        <p:txBody>
          <a:bodyPr/>
          <a:lstStyle/>
          <a:p>
            <a:pPr eaLnBrk="1" hangingPunct="1">
              <a:lnSpc>
                <a:spcPct val="110000"/>
              </a:lnSpc>
            </a:pPr>
            <a:r>
              <a:rPr lang="en-US" altLang="en-US" sz="2000"/>
              <a:t>Eight 80-bit floating-point data registers</a:t>
            </a:r>
          </a:p>
          <a:p>
            <a:pPr lvl="1" eaLnBrk="1" hangingPunct="1">
              <a:lnSpc>
                <a:spcPct val="110000"/>
              </a:lnSpc>
            </a:pPr>
            <a:r>
              <a:rPr lang="en-US" altLang="en-US" sz="2400"/>
              <a:t>ST(0), ST(1), . . . , ST(7)</a:t>
            </a:r>
          </a:p>
          <a:p>
            <a:pPr lvl="1" eaLnBrk="1" hangingPunct="1">
              <a:lnSpc>
                <a:spcPct val="110000"/>
              </a:lnSpc>
            </a:pPr>
            <a:r>
              <a:rPr lang="en-US" altLang="en-US" sz="2400"/>
              <a:t>arranged in a stack</a:t>
            </a:r>
          </a:p>
          <a:p>
            <a:pPr lvl="1" eaLnBrk="1" hangingPunct="1">
              <a:lnSpc>
                <a:spcPct val="110000"/>
              </a:lnSpc>
            </a:pPr>
            <a:r>
              <a:rPr lang="en-US" altLang="en-US" sz="2400"/>
              <a:t>used for all floating-point arithmetic</a:t>
            </a:r>
          </a:p>
          <a:p>
            <a:pPr eaLnBrk="1" hangingPunct="1">
              <a:lnSpc>
                <a:spcPct val="110000"/>
              </a:lnSpc>
            </a:pPr>
            <a:r>
              <a:rPr lang="en-US" altLang="en-US" sz="2000"/>
              <a:t>Eight 64-bit MMX registers</a:t>
            </a:r>
          </a:p>
          <a:p>
            <a:pPr eaLnBrk="1" hangingPunct="1">
              <a:lnSpc>
                <a:spcPct val="110000"/>
              </a:lnSpc>
            </a:pPr>
            <a:r>
              <a:rPr lang="en-US" altLang="en-US" sz="2000"/>
              <a:t>Eight 128-bit XMM registers for single-instruction multiple-data (SIMD) operations</a:t>
            </a:r>
          </a:p>
        </p:txBody>
      </p:sp>
      <p:graphicFrame>
        <p:nvGraphicFramePr>
          <p:cNvPr id="6146" name="Object 4"/>
          <p:cNvGraphicFramePr>
            <a:graphicFrameLocks noChangeAspect="1"/>
          </p:cNvGraphicFramePr>
          <p:nvPr/>
        </p:nvGraphicFramePr>
        <p:xfrm>
          <a:off x="5943600" y="1371600"/>
          <a:ext cx="2438400" cy="3505200"/>
        </p:xfrm>
        <a:graphic>
          <a:graphicData uri="http://schemas.openxmlformats.org/presentationml/2006/ole">
            <mc:AlternateContent xmlns:mc="http://schemas.openxmlformats.org/markup-compatibility/2006">
              <mc:Choice xmlns:v="urn:schemas-microsoft-com:vml" Requires="v">
                <p:oleObj spid="_x0000_s2065" name="VISIO" r:id="rId3" imgW="4550664" imgH="2657856" progId="Visio.Drawing.6">
                  <p:embed/>
                </p:oleObj>
              </mc:Choice>
              <mc:Fallback>
                <p:oleObj name="VISIO" r:id="rId3" imgW="4550664" imgH="265785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12753" t="8989" r="58098" b="19446"/>
                      <a:stretch>
                        <a:fillRect/>
                      </a:stretch>
                    </p:blipFill>
                    <p:spPr bwMode="auto">
                      <a:xfrm>
                        <a:off x="5943600" y="1371600"/>
                        <a:ext cx="2438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2662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4EAC1BE-BBCE-43C5-BA88-EA110C6CA7C6}" type="slidenum">
              <a:rPr lang="en-US" altLang="en-US" sz="1600">
                <a:latin typeface="Times New Roman" pitchFamily="18" charset="0"/>
              </a:rPr>
              <a:pPr eaLnBrk="1" hangingPunct="1"/>
              <a:t>21</a:t>
            </a:fld>
            <a:endParaRPr lang="en-US" altLang="en-US" sz="1600">
              <a:latin typeface="Times New Roman" pitchFamily="18" charset="0"/>
            </a:endParaRPr>
          </a:p>
        </p:txBody>
      </p:sp>
      <p:sp>
        <p:nvSpPr>
          <p:cNvPr id="141314" name="Rectangle 2"/>
          <p:cNvSpPr>
            <a:spLocks noGrp="1" noChangeArrowheads="1"/>
          </p:cNvSpPr>
          <p:nvPr>
            <p:ph type="title"/>
          </p:nvPr>
        </p:nvSpPr>
        <p:spPr/>
        <p:txBody>
          <a:bodyPr/>
          <a:lstStyle/>
          <a:p>
            <a:pPr eaLnBrk="1" hangingPunct="1">
              <a:defRPr/>
            </a:pPr>
            <a:r>
              <a:rPr lang="en-US" altLang="en-US"/>
              <a:t>What's Next</a:t>
            </a:r>
          </a:p>
        </p:txBody>
      </p:sp>
      <p:sp>
        <p:nvSpPr>
          <p:cNvPr id="26629" name="Rectangle 3"/>
          <p:cNvSpPr>
            <a:spLocks noGrp="1" noChangeArrowheads="1"/>
          </p:cNvSpPr>
          <p:nvPr>
            <p:ph type="body" idx="1"/>
          </p:nvPr>
        </p:nvSpPr>
        <p:spPr>
          <a:xfrm>
            <a:off x="1981200" y="1600200"/>
            <a:ext cx="6172200" cy="2971800"/>
          </a:xfrm>
        </p:spPr>
        <p:txBody>
          <a:bodyPr/>
          <a:lstStyle/>
          <a:p>
            <a:pPr eaLnBrk="1" hangingPunct="1"/>
            <a:r>
              <a:rPr lang="en-US" altLang="en-US" sz="2200" dirty="0"/>
              <a:t>General Concepts</a:t>
            </a:r>
          </a:p>
          <a:p>
            <a:pPr eaLnBrk="1" hangingPunct="1"/>
            <a:r>
              <a:rPr lang="en-US" altLang="en-US" sz="2200" dirty="0"/>
              <a:t>IA-32 Processor Architecture</a:t>
            </a:r>
          </a:p>
          <a:p>
            <a:pPr eaLnBrk="1" hangingPunct="1"/>
            <a:r>
              <a:rPr lang="en-US" altLang="en-US" sz="2200" b="1" dirty="0">
                <a:solidFill>
                  <a:schemeClr val="tx2"/>
                </a:solidFill>
              </a:rPr>
              <a:t>IA-32 Memory Management</a:t>
            </a:r>
          </a:p>
          <a:p>
            <a:pPr eaLnBrk="1" hangingPunct="1"/>
            <a:r>
              <a:rPr lang="en-US" altLang="en-US" sz="2200" dirty="0"/>
              <a:t>64-Bit Processors</a:t>
            </a:r>
          </a:p>
          <a:p>
            <a:pPr eaLnBrk="1" hangingPunct="1"/>
            <a:r>
              <a:rPr lang="en-US" altLang="en-US" sz="2200" dirty="0"/>
              <a:t>Components of an IA-32 Microcomputer</a:t>
            </a:r>
          </a:p>
          <a:p>
            <a:pPr eaLnBrk="1" hangingPunct="1"/>
            <a:r>
              <a:rPr lang="en-US" altLang="en-US" sz="2200" dirty="0"/>
              <a:t>Input-Output System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zh-TW" dirty="0"/>
              <a:t>Irvine, Kip R. Assembly Language for </a:t>
            </a:r>
            <a:r>
              <a:rPr lang="en-US" altLang="en-US" dirty="0"/>
              <a:t>x86 Processors 7/e, 2015</a:t>
            </a:r>
            <a:r>
              <a:rPr lang="en-US" altLang="zh-TW" dirty="0"/>
              <a:t>.</a:t>
            </a:r>
          </a:p>
        </p:txBody>
      </p:sp>
      <p:sp>
        <p:nvSpPr>
          <p:cNvPr id="5" name="Slide Number Placeholder 4"/>
          <p:cNvSpPr>
            <a:spLocks noGrp="1"/>
          </p:cNvSpPr>
          <p:nvPr>
            <p:ph type="sldNum" sz="quarter" idx="11"/>
          </p:nvPr>
        </p:nvSpPr>
        <p:spPr/>
        <p:txBody>
          <a:bodyPr/>
          <a:lstStyle/>
          <a:p>
            <a:fld id="{1D9BB769-046F-40A6-BDAC-8BA44E61F11F}" type="slidenum">
              <a:rPr lang="zh-TW" altLang="en-US"/>
              <a:pPr/>
              <a:t>22</a:t>
            </a:fld>
            <a:endParaRPr lang="en-US" altLang="zh-TW"/>
          </a:p>
        </p:txBody>
      </p:sp>
      <p:sp>
        <p:nvSpPr>
          <p:cNvPr id="100354" name="Rectangle 1026"/>
          <p:cNvSpPr>
            <a:spLocks noGrp="1" noChangeArrowheads="1"/>
          </p:cNvSpPr>
          <p:nvPr>
            <p:ph type="title"/>
          </p:nvPr>
        </p:nvSpPr>
        <p:spPr/>
        <p:txBody>
          <a:bodyPr/>
          <a:lstStyle/>
          <a:p>
            <a:r>
              <a:rPr lang="en-US" altLang="zh-TW">
                <a:ea typeface="新細明體" charset="-120"/>
              </a:rPr>
              <a:t>IA-32 Memory Management</a:t>
            </a:r>
          </a:p>
        </p:txBody>
      </p:sp>
      <p:sp>
        <p:nvSpPr>
          <p:cNvPr id="100355" name="Rectangle 1027"/>
          <p:cNvSpPr>
            <a:spLocks noGrp="1" noChangeArrowheads="1"/>
          </p:cNvSpPr>
          <p:nvPr>
            <p:ph type="body" idx="1"/>
          </p:nvPr>
        </p:nvSpPr>
        <p:spPr>
          <a:xfrm>
            <a:off x="1828800" y="1600200"/>
            <a:ext cx="6019800" cy="2590800"/>
          </a:xfrm>
        </p:spPr>
        <p:txBody>
          <a:bodyPr/>
          <a:lstStyle/>
          <a:p>
            <a:r>
              <a:rPr lang="en-US" altLang="zh-TW" dirty="0">
                <a:ea typeface="新細明體" charset="-120"/>
                <a:hlinkClick r:id="" action="ppaction://customshow?id=28&amp;return=true"/>
              </a:rPr>
              <a:t>Real-Address mode</a:t>
            </a:r>
            <a:endParaRPr lang="en-US" altLang="zh-TW" dirty="0">
              <a:ea typeface="新細明體" charset="-120"/>
            </a:endParaRPr>
          </a:p>
          <a:p>
            <a:r>
              <a:rPr lang="en-US" altLang="zh-TW" dirty="0">
                <a:ea typeface="新細明體" charset="-120"/>
                <a:hlinkClick r:id="" action="ppaction://customshow?id=29&amp;return=true"/>
              </a:rPr>
              <a:t>Protected mode</a:t>
            </a:r>
            <a:endParaRPr lang="en-US" altLang="zh-TW" dirty="0">
              <a:ea typeface="新細明體" charset="-120"/>
            </a:endParaRPr>
          </a:p>
          <a:p>
            <a:endParaRPr lang="en-US" altLang="zh-TW" dirty="0">
              <a:ea typeface="新細明體" charset="-120"/>
            </a:endParaRPr>
          </a:p>
        </p:txBody>
      </p:sp>
    </p:spTree>
    <p:extLst>
      <p:ext uri="{BB962C8B-B14F-4D97-AF65-F5344CB8AC3E}">
        <p14:creationId xmlns:p14="http://schemas.microsoft.com/office/powerpoint/2010/main" val="2282137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zh-TW"/>
              <a:t>Irvine, Kip R. Assembly Language for Intel-Based Computers 5/e, 2007.</a:t>
            </a:r>
          </a:p>
        </p:txBody>
      </p:sp>
      <p:sp>
        <p:nvSpPr>
          <p:cNvPr id="9" name="Slide Number Placeholder 4"/>
          <p:cNvSpPr>
            <a:spLocks noGrp="1"/>
          </p:cNvSpPr>
          <p:nvPr>
            <p:ph type="sldNum" sz="quarter" idx="11"/>
          </p:nvPr>
        </p:nvSpPr>
        <p:spPr>
          <a:xfrm>
            <a:off x="9995919" y="6204724"/>
            <a:ext cx="990600" cy="381000"/>
          </a:xfrm>
        </p:spPr>
        <p:txBody>
          <a:bodyPr/>
          <a:lstStyle/>
          <a:p>
            <a:fld id="{6C7EF7D5-AE30-4782-AFBB-637943815249}" type="slidenum">
              <a:rPr lang="zh-TW" altLang="en-US"/>
              <a:pPr/>
              <a:t>23</a:t>
            </a:fld>
            <a:endParaRPr lang="en-US" altLang="zh-TW"/>
          </a:p>
        </p:txBody>
      </p:sp>
      <p:sp>
        <p:nvSpPr>
          <p:cNvPr id="86018" name="Rectangle 2"/>
          <p:cNvSpPr>
            <a:spLocks noGrp="1" noChangeArrowheads="1"/>
          </p:cNvSpPr>
          <p:nvPr>
            <p:ph type="title"/>
          </p:nvPr>
        </p:nvSpPr>
        <p:spPr/>
        <p:txBody>
          <a:bodyPr/>
          <a:lstStyle/>
          <a:p>
            <a:r>
              <a:rPr lang="en-US" altLang="zh-TW" dirty="0">
                <a:ea typeface="新細明體" charset="-120"/>
              </a:rPr>
              <a:t>Real-address mode</a:t>
            </a:r>
          </a:p>
        </p:txBody>
      </p:sp>
      <p:graphicFrame>
        <p:nvGraphicFramePr>
          <p:cNvPr id="86020" name="Object 4"/>
          <p:cNvGraphicFramePr>
            <a:graphicFrameLocks noChangeAspect="1"/>
          </p:cNvGraphicFramePr>
          <p:nvPr>
            <p:extLst>
              <p:ext uri="{D42A27DB-BD31-4B8C-83A1-F6EECF244321}">
                <p14:modId xmlns:p14="http://schemas.microsoft.com/office/powerpoint/2010/main" val="1020794408"/>
              </p:ext>
            </p:extLst>
          </p:nvPr>
        </p:nvGraphicFramePr>
        <p:xfrm>
          <a:off x="1752599" y="1962670"/>
          <a:ext cx="6463144" cy="4324350"/>
        </p:xfrm>
        <a:graphic>
          <a:graphicData uri="http://schemas.openxmlformats.org/presentationml/2006/ole">
            <mc:AlternateContent xmlns:mc="http://schemas.openxmlformats.org/markup-compatibility/2006">
              <mc:Choice xmlns:v="urn:schemas-microsoft-com:vml" Requires="v">
                <p:oleObj spid="_x0000_s10257" name="VISIO" r:id="rId4" imgW="4718880" imgH="3812760" progId="Visio.Drawing.6">
                  <p:embed/>
                </p:oleObj>
              </mc:Choice>
              <mc:Fallback>
                <p:oleObj name="VISIO" r:id="rId4" imgW="4718880" imgH="3812760" progId="Visio.Drawing.6">
                  <p:embed/>
                  <p:pic>
                    <p:nvPicPr>
                      <p:cNvPr id="86020" name="Object 4"/>
                      <p:cNvPicPr>
                        <a:picLocks noChangeAspect="1" noChangeArrowheads="1"/>
                      </p:cNvPicPr>
                      <p:nvPr/>
                    </p:nvPicPr>
                    <p:blipFill>
                      <a:blip r:embed="rId5">
                        <a:extLst>
                          <a:ext uri="{28A0092B-C50C-407E-A947-70E740481C1C}">
                            <a14:useLocalDpi xmlns:a14="http://schemas.microsoft.com/office/drawing/2010/main" val="0"/>
                          </a:ext>
                        </a:extLst>
                      </a:blip>
                      <a:srcRect l="-1614" t="-1999"/>
                      <a:stretch>
                        <a:fillRect/>
                      </a:stretch>
                    </p:blipFill>
                    <p:spPr bwMode="auto">
                      <a:xfrm>
                        <a:off x="1752599" y="1962670"/>
                        <a:ext cx="6463144" cy="4324350"/>
                      </a:xfrm>
                      <a:prstGeom prst="rect">
                        <a:avLst/>
                      </a:prstGeom>
                      <a:solidFill>
                        <a:schemeClr val="accent1"/>
                      </a:solidFill>
                      <a:ln>
                        <a:noFill/>
                      </a:ln>
                      <a:effectLst/>
                    </p:spPr>
                  </p:pic>
                </p:oleObj>
              </mc:Fallback>
            </mc:AlternateContent>
          </a:graphicData>
        </a:graphic>
      </p:graphicFrame>
      <p:sp>
        <p:nvSpPr>
          <p:cNvPr id="86021" name="Text Box 5"/>
          <p:cNvSpPr txBox="1">
            <a:spLocks noChangeArrowheads="1"/>
          </p:cNvSpPr>
          <p:nvPr/>
        </p:nvSpPr>
        <p:spPr bwMode="auto">
          <a:xfrm>
            <a:off x="279400" y="3266459"/>
            <a:ext cx="152400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lgn="ctr">
              <a:spcBef>
                <a:spcPct val="50000"/>
              </a:spcBef>
            </a:pPr>
            <a:r>
              <a:rPr lang="en-US" altLang="zh-TW" sz="1700" dirty="0">
                <a:ea typeface="新細明體" charset="-120"/>
              </a:rPr>
              <a:t>linear addresses</a:t>
            </a:r>
          </a:p>
        </p:txBody>
      </p:sp>
      <p:sp>
        <p:nvSpPr>
          <p:cNvPr id="3" name="矩形 2"/>
          <p:cNvSpPr/>
          <p:nvPr/>
        </p:nvSpPr>
        <p:spPr>
          <a:xfrm>
            <a:off x="1333500" y="1140717"/>
            <a:ext cx="5638800" cy="794064"/>
          </a:xfrm>
          <a:prstGeom prst="rect">
            <a:avLst/>
          </a:prstGeom>
        </p:spPr>
        <p:txBody>
          <a:bodyPr wrap="square">
            <a:spAutoFit/>
          </a:bodyPr>
          <a:lstStyle/>
          <a:p>
            <a:pPr>
              <a:lnSpc>
                <a:spcPct val="80000"/>
              </a:lnSpc>
            </a:pPr>
            <a:r>
              <a:rPr lang="en-US" altLang="zh-TW" dirty="0">
                <a:ea typeface="新細明體" charset="-120"/>
              </a:rPr>
              <a:t>Real-address and Virtual-8086 modes</a:t>
            </a:r>
          </a:p>
          <a:p>
            <a:pPr marL="800100" lvl="1" indent="-342900">
              <a:lnSpc>
                <a:spcPct val="80000"/>
              </a:lnSpc>
              <a:buFont typeface="Arial" panose="020B0604020202020204" pitchFamily="34" charset="0"/>
              <a:buChar char="•"/>
            </a:pPr>
            <a:r>
              <a:rPr lang="en-US" altLang="zh-TW" sz="1800" dirty="0">
                <a:ea typeface="新細明體" charset="-120"/>
              </a:rPr>
              <a:t>1 MB space</a:t>
            </a:r>
          </a:p>
          <a:p>
            <a:pPr marL="800100" lvl="1" indent="-342900">
              <a:lnSpc>
                <a:spcPct val="80000"/>
              </a:lnSpc>
              <a:buFont typeface="Arial" panose="020B0604020202020204" pitchFamily="34" charset="0"/>
              <a:buChar char="•"/>
            </a:pPr>
            <a:r>
              <a:rPr lang="en-US" altLang="zh-TW" sz="1800" dirty="0">
                <a:ea typeface="新細明體" charset="-120"/>
              </a:rPr>
              <a:t>20-bit address     </a:t>
            </a:r>
            <a:endParaRPr lang="en-US" altLang="zh-TW" sz="2000" dirty="0">
              <a:ea typeface="新細明體" charset="-120"/>
            </a:endParaRPr>
          </a:p>
        </p:txBody>
      </p:sp>
      <p:sp>
        <p:nvSpPr>
          <p:cNvPr id="14" name="矩形 13"/>
          <p:cNvSpPr/>
          <p:nvPr/>
        </p:nvSpPr>
        <p:spPr>
          <a:xfrm>
            <a:off x="3962400" y="1340813"/>
            <a:ext cx="5257800" cy="646331"/>
          </a:xfrm>
          <a:prstGeom prst="rect">
            <a:avLst/>
          </a:prstGeom>
        </p:spPr>
        <p:txBody>
          <a:bodyPr wrap="square">
            <a:spAutoFit/>
          </a:bodyPr>
          <a:lstStyle/>
          <a:p>
            <a:pPr marL="285750" indent="-285750">
              <a:buFont typeface="Arial" panose="020B0604020202020204" pitchFamily="34" charset="0"/>
              <a:buChar char="•"/>
            </a:pPr>
            <a:r>
              <a:rPr lang="en-US" altLang="zh-TW" sz="1800" dirty="0">
                <a:ea typeface="新細明體" charset="-120"/>
              </a:rPr>
              <a:t>Single tasking</a:t>
            </a:r>
          </a:p>
          <a:p>
            <a:pPr marL="285750" indent="-285750">
              <a:buFont typeface="Arial" panose="020B0604020202020204" pitchFamily="34" charset="0"/>
              <a:buChar char="•"/>
            </a:pPr>
            <a:r>
              <a:rPr lang="en-US" altLang="zh-TW" sz="1800" dirty="0">
                <a:ea typeface="新細明體" charset="-120"/>
              </a:rPr>
              <a:t>Programs can access any area of memory</a:t>
            </a:r>
          </a:p>
        </p:txBody>
      </p:sp>
      <p:pic>
        <p:nvPicPr>
          <p:cNvPr id="12" name="Picture 11"/>
          <p:cNvPicPr>
            <a:picLocks noChangeAspect="1"/>
          </p:cNvPicPr>
          <p:nvPr/>
        </p:nvPicPr>
        <p:blipFill>
          <a:blip r:embed="rId6"/>
          <a:stretch>
            <a:fillRect/>
          </a:stretch>
        </p:blipFill>
        <p:spPr>
          <a:xfrm>
            <a:off x="1949281" y="1974038"/>
            <a:ext cx="2287051" cy="4312982"/>
          </a:xfrm>
          <a:prstGeom prst="rect">
            <a:avLst/>
          </a:prstGeom>
        </p:spPr>
      </p:pic>
      <p:sp>
        <p:nvSpPr>
          <p:cNvPr id="53" name="上-下雙向箭號 6"/>
          <p:cNvSpPr/>
          <p:nvPr/>
        </p:nvSpPr>
        <p:spPr bwMode="auto">
          <a:xfrm>
            <a:off x="1889603" y="2054203"/>
            <a:ext cx="152400" cy="4038600"/>
          </a:xfrm>
          <a:prstGeom prst="upDownArrow">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059274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zh-TW" dirty="0"/>
              <a:t>Irvine, Kip R. Assembly Language for </a:t>
            </a:r>
            <a:r>
              <a:rPr lang="en-US" altLang="en-US" dirty="0"/>
              <a:t>x86 Processors 7/e, 2015</a:t>
            </a:r>
            <a:r>
              <a:rPr lang="en-US" altLang="zh-TW" dirty="0"/>
              <a:t>.</a:t>
            </a:r>
          </a:p>
        </p:txBody>
      </p:sp>
      <p:sp>
        <p:nvSpPr>
          <p:cNvPr id="6" name="Slide Number Placeholder 4"/>
          <p:cNvSpPr>
            <a:spLocks noGrp="1"/>
          </p:cNvSpPr>
          <p:nvPr>
            <p:ph type="sldNum" sz="quarter" idx="11"/>
          </p:nvPr>
        </p:nvSpPr>
        <p:spPr/>
        <p:txBody>
          <a:bodyPr/>
          <a:lstStyle/>
          <a:p>
            <a:fld id="{1FB7FF9A-87F1-4DEC-9594-541459DCEA20}" type="slidenum">
              <a:rPr lang="zh-TW" altLang="en-US"/>
              <a:pPr/>
              <a:t>24</a:t>
            </a:fld>
            <a:endParaRPr lang="en-US" altLang="zh-TW"/>
          </a:p>
        </p:txBody>
      </p:sp>
      <p:sp>
        <p:nvSpPr>
          <p:cNvPr id="122882" name="Rectangle 2"/>
          <p:cNvSpPr>
            <a:spLocks noGrp="1" noChangeArrowheads="1"/>
          </p:cNvSpPr>
          <p:nvPr>
            <p:ph type="title"/>
          </p:nvPr>
        </p:nvSpPr>
        <p:spPr/>
        <p:txBody>
          <a:bodyPr/>
          <a:lstStyle/>
          <a:p>
            <a:r>
              <a:rPr lang="en-US" altLang="zh-TW" dirty="0">
                <a:ea typeface="新細明體" charset="-120"/>
              </a:rPr>
              <a:t>Protected Mode</a:t>
            </a:r>
          </a:p>
        </p:txBody>
      </p:sp>
      <p:sp>
        <p:nvSpPr>
          <p:cNvPr id="122883" name="Rectangle 3"/>
          <p:cNvSpPr>
            <a:spLocks noGrp="1" noChangeArrowheads="1"/>
          </p:cNvSpPr>
          <p:nvPr>
            <p:ph type="body" idx="1"/>
          </p:nvPr>
        </p:nvSpPr>
        <p:spPr>
          <a:xfrm>
            <a:off x="990600" y="1066800"/>
            <a:ext cx="7772400" cy="1143000"/>
          </a:xfrm>
        </p:spPr>
        <p:txBody>
          <a:bodyPr/>
          <a:lstStyle/>
          <a:p>
            <a:r>
              <a:rPr lang="en-US" altLang="en-US" sz="2000" dirty="0"/>
              <a:t>Designed for multitasking</a:t>
            </a:r>
          </a:p>
          <a:p>
            <a:r>
              <a:rPr lang="en-US" altLang="en-US" sz="2000" dirty="0"/>
              <a:t>Each program assigned a memory partition which is protected from other programs</a:t>
            </a:r>
            <a:endParaRPr lang="en-US" altLang="zh-TW" sz="2000" dirty="0">
              <a:ea typeface="新細明體" charset="-120"/>
            </a:endParaRPr>
          </a:p>
        </p:txBody>
      </p:sp>
      <p:pic>
        <p:nvPicPr>
          <p:cNvPr id="8" name="圖片 7"/>
          <p:cNvPicPr>
            <a:picLocks noChangeAspect="1"/>
          </p:cNvPicPr>
          <p:nvPr/>
        </p:nvPicPr>
        <p:blipFill>
          <a:blip r:embed="rId3"/>
          <a:stretch>
            <a:fillRect/>
          </a:stretch>
        </p:blipFill>
        <p:spPr>
          <a:xfrm>
            <a:off x="2895600" y="2336561"/>
            <a:ext cx="6172200" cy="3911839"/>
          </a:xfrm>
          <a:prstGeom prst="rect">
            <a:avLst/>
          </a:prstGeom>
        </p:spPr>
      </p:pic>
      <p:sp>
        <p:nvSpPr>
          <p:cNvPr id="10" name="文字方塊 9"/>
          <p:cNvSpPr txBox="1"/>
          <p:nvPr/>
        </p:nvSpPr>
        <p:spPr>
          <a:xfrm>
            <a:off x="0" y="2733964"/>
            <a:ext cx="3276600" cy="1600438"/>
          </a:xfrm>
          <a:prstGeom prst="rect">
            <a:avLst/>
          </a:prstGeom>
          <a:noFill/>
        </p:spPr>
        <p:txBody>
          <a:bodyPr wrap="square" rtlCol="0">
            <a:spAutoFit/>
          </a:bodyPr>
          <a:lstStyle/>
          <a:p>
            <a:r>
              <a:rPr lang="en-US" altLang="zh-TW" sz="1400" dirty="0">
                <a:ea typeface="新細明體" charset="-120"/>
              </a:rPr>
              <a:t>Protected Mode</a:t>
            </a:r>
            <a:r>
              <a:rPr lang="en-US" altLang="zh-TW" sz="1100" dirty="0">
                <a:ea typeface="新細明體" charset="-120"/>
              </a:rPr>
              <a:t> </a:t>
            </a:r>
            <a:r>
              <a:rPr lang="en-US" altLang="zh-TW" sz="1400" dirty="0">
                <a:ea typeface="新細明體" charset="-120"/>
              </a:rPr>
              <a:t>use</a:t>
            </a:r>
            <a:r>
              <a:rPr lang="en-US" altLang="zh-TW" sz="1100" dirty="0">
                <a:ea typeface="新細明體" charset="-120"/>
              </a:rPr>
              <a:t> </a:t>
            </a:r>
            <a:r>
              <a:rPr lang="en-US" altLang="zh-TW" sz="1400" dirty="0">
                <a:ea typeface="新細明體" charset="-120"/>
              </a:rPr>
              <a:t>segment selector’s </a:t>
            </a:r>
          </a:p>
          <a:p>
            <a:r>
              <a:rPr lang="en-US" altLang="zh-TW" sz="1400" dirty="0">
                <a:ea typeface="新細明體" charset="-120"/>
              </a:rPr>
              <a:t>1. INDEX is used to get segment descriptor</a:t>
            </a:r>
          </a:p>
          <a:p>
            <a:r>
              <a:rPr lang="en-US" altLang="zh-TW" sz="1400" dirty="0">
                <a:ea typeface="新細明體" charset="-120"/>
              </a:rPr>
              <a:t>2. TI is used to decide which kind descriptor table  </a:t>
            </a:r>
          </a:p>
          <a:p>
            <a:r>
              <a:rPr lang="en-US" altLang="zh-TW" sz="1400" dirty="0">
                <a:ea typeface="新細明體" charset="-120"/>
              </a:rPr>
              <a:t>3. RPL is access right.</a:t>
            </a:r>
          </a:p>
        </p:txBody>
      </p:sp>
      <p:sp>
        <p:nvSpPr>
          <p:cNvPr id="16" name="文字方塊 15"/>
          <p:cNvSpPr txBox="1"/>
          <p:nvPr/>
        </p:nvSpPr>
        <p:spPr>
          <a:xfrm>
            <a:off x="0" y="4597401"/>
            <a:ext cx="3276600" cy="1600438"/>
          </a:xfrm>
          <a:prstGeom prst="rect">
            <a:avLst/>
          </a:prstGeom>
          <a:noFill/>
        </p:spPr>
        <p:txBody>
          <a:bodyPr wrap="square" rtlCol="0">
            <a:spAutoFit/>
          </a:bodyPr>
          <a:lstStyle/>
          <a:p>
            <a:r>
              <a:rPr lang="en-US" altLang="zh-TW" sz="1400" dirty="0">
                <a:ea typeface="新細明體" charset="-120"/>
              </a:rPr>
              <a:t>Descriptor Table transforms </a:t>
            </a:r>
          </a:p>
          <a:p>
            <a:r>
              <a:rPr lang="en-US" altLang="zh-TW" sz="1400" dirty="0">
                <a:ea typeface="新細明體" charset="-120"/>
              </a:rPr>
              <a:t>Logical address into linear address.</a:t>
            </a:r>
          </a:p>
          <a:p>
            <a:r>
              <a:rPr lang="en-US" altLang="zh-TW" sz="1400" dirty="0">
                <a:ea typeface="新細明體" charset="-120"/>
              </a:rPr>
              <a:t>And it include base address</a:t>
            </a:r>
            <a:r>
              <a:rPr lang="zh-TW" altLang="en-US" sz="1400" dirty="0">
                <a:ea typeface="新細明體" charset="-120"/>
              </a:rPr>
              <a:t>、</a:t>
            </a:r>
            <a:endParaRPr lang="en-US" altLang="zh-TW" sz="1400" dirty="0">
              <a:ea typeface="新細明體" charset="-120"/>
            </a:endParaRPr>
          </a:p>
          <a:p>
            <a:r>
              <a:rPr lang="en-US" altLang="zh-TW" sz="1400" dirty="0">
                <a:ea typeface="新細明體" charset="-120"/>
              </a:rPr>
              <a:t>limit and access right.</a:t>
            </a:r>
          </a:p>
          <a:p>
            <a:r>
              <a:rPr lang="en-US" altLang="zh-TW" sz="1400" dirty="0">
                <a:ea typeface="新細明體" charset="-120"/>
              </a:rPr>
              <a:t>This access right is used to prevent</a:t>
            </a:r>
          </a:p>
          <a:p>
            <a:r>
              <a:rPr lang="en-US" altLang="zh-TW" sz="1400" dirty="0">
                <a:ea typeface="新細明體" charset="-120"/>
              </a:rPr>
              <a:t>program to assign other program’s</a:t>
            </a:r>
          </a:p>
          <a:p>
            <a:r>
              <a:rPr lang="en-US" altLang="zh-TW" sz="1400" dirty="0">
                <a:ea typeface="新細明體" charset="-120"/>
              </a:rPr>
              <a:t>Memory address.</a:t>
            </a:r>
          </a:p>
        </p:txBody>
      </p:sp>
    </p:spTree>
    <p:extLst>
      <p:ext uri="{BB962C8B-B14F-4D97-AF65-F5344CB8AC3E}">
        <p14:creationId xmlns:p14="http://schemas.microsoft.com/office/powerpoint/2010/main" val="3039123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矩形 27"/>
          <p:cNvSpPr/>
          <p:nvPr/>
        </p:nvSpPr>
        <p:spPr bwMode="auto">
          <a:xfrm>
            <a:off x="57005" y="192264"/>
            <a:ext cx="8763866" cy="5759857"/>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sp>
        <p:nvSpPr>
          <p:cNvPr id="4" name="頁尾版面配置區 3"/>
          <p:cNvSpPr>
            <a:spLocks noGrp="1"/>
          </p:cNvSpPr>
          <p:nvPr>
            <p:ph type="ftr" sz="quarter" idx="10"/>
          </p:nvPr>
        </p:nvSpPr>
        <p:spPr/>
        <p:txBody>
          <a:bodyPr/>
          <a:lstStyle/>
          <a:p>
            <a:pPr>
              <a:defRPr/>
            </a:pPr>
            <a:r>
              <a:rPr lang="en-US" altLang="en-US"/>
              <a:t>Irvine, Kip R. Assembly Language for x86 Processors 7/e, 2015.</a:t>
            </a:r>
          </a:p>
        </p:txBody>
      </p:sp>
      <p:sp>
        <p:nvSpPr>
          <p:cNvPr id="5" name="投影片編號版面配置區 4"/>
          <p:cNvSpPr>
            <a:spLocks noGrp="1"/>
          </p:cNvSpPr>
          <p:nvPr>
            <p:ph type="sldNum" sz="quarter" idx="11"/>
          </p:nvPr>
        </p:nvSpPr>
        <p:spPr/>
        <p:txBody>
          <a:bodyPr/>
          <a:lstStyle/>
          <a:p>
            <a:fld id="{1ADD903D-7D98-4B58-879F-A5BEFCBF7BB2}" type="slidenum">
              <a:rPr lang="en-US" altLang="en-US" smtClean="0"/>
              <a:pPr/>
              <a:t>25</a:t>
            </a:fld>
            <a:endParaRPr lang="en-US" altLang="en-US"/>
          </a:p>
        </p:txBody>
      </p:sp>
      <p:graphicFrame>
        <p:nvGraphicFramePr>
          <p:cNvPr id="6" name="表格 5"/>
          <p:cNvGraphicFramePr>
            <a:graphicFrameLocks noGrp="1"/>
          </p:cNvGraphicFramePr>
          <p:nvPr>
            <p:extLst>
              <p:ext uri="{D42A27DB-BD31-4B8C-83A1-F6EECF244321}">
                <p14:modId xmlns:p14="http://schemas.microsoft.com/office/powerpoint/2010/main" val="1964021332"/>
              </p:ext>
            </p:extLst>
          </p:nvPr>
        </p:nvGraphicFramePr>
        <p:xfrm>
          <a:off x="685800" y="990600"/>
          <a:ext cx="3200400" cy="3708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736512350"/>
                    </a:ext>
                  </a:extLst>
                </a:gridCol>
                <a:gridCol w="457200">
                  <a:extLst>
                    <a:ext uri="{9D8B030D-6E8A-4147-A177-3AD203B41FA5}">
                      <a16:colId xmlns:a16="http://schemas.microsoft.com/office/drawing/2014/main" val="1463238852"/>
                    </a:ext>
                  </a:extLst>
                </a:gridCol>
                <a:gridCol w="685800">
                  <a:extLst>
                    <a:ext uri="{9D8B030D-6E8A-4147-A177-3AD203B41FA5}">
                      <a16:colId xmlns:a16="http://schemas.microsoft.com/office/drawing/2014/main" val="3789736469"/>
                    </a:ext>
                  </a:extLst>
                </a:gridCol>
              </a:tblGrid>
              <a:tr h="370840">
                <a:tc>
                  <a:txBody>
                    <a:bodyPr/>
                    <a:lstStyle/>
                    <a:p>
                      <a:pPr algn="ctr"/>
                      <a:r>
                        <a:rPr lang="en-US" altLang="zh-TW" dirty="0">
                          <a:ln>
                            <a:solidFill>
                              <a:sysClr val="windowText" lastClr="000000"/>
                            </a:solidFill>
                          </a:ln>
                          <a:solidFill>
                            <a:sysClr val="windowText" lastClr="000000"/>
                          </a:solidFill>
                        </a:rPr>
                        <a:t>INDEX</a:t>
                      </a:r>
                      <a:endParaRPr lang="zh-TW" altLang="en-US" dirty="0">
                        <a:ln>
                          <a:solidFill>
                            <a:sysClr val="windowText" lastClr="000000"/>
                          </a:solidFill>
                        </a:ln>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altLang="zh-TW" dirty="0">
                          <a:ln>
                            <a:solidFill>
                              <a:sysClr val="windowText" lastClr="000000"/>
                            </a:solidFill>
                          </a:ln>
                          <a:solidFill>
                            <a:sysClr val="windowText" lastClr="000000"/>
                          </a:solidFill>
                        </a:rPr>
                        <a:t>TI</a:t>
                      </a:r>
                      <a:endParaRPr lang="zh-TW" altLang="en-US" dirty="0">
                        <a:ln>
                          <a:solidFill>
                            <a:sysClr val="windowText" lastClr="000000"/>
                          </a:solidFill>
                        </a:ln>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altLang="zh-TW" dirty="0">
                          <a:ln>
                            <a:solidFill>
                              <a:sysClr val="windowText" lastClr="000000"/>
                            </a:solidFill>
                          </a:ln>
                          <a:solidFill>
                            <a:sysClr val="windowText" lastClr="000000"/>
                          </a:solidFill>
                        </a:rPr>
                        <a:t>RPL</a:t>
                      </a:r>
                      <a:endParaRPr lang="zh-TW" altLang="en-US" dirty="0">
                        <a:ln>
                          <a:solidFill>
                            <a:sysClr val="windowText" lastClr="000000"/>
                          </a:solidFill>
                        </a:ln>
                        <a:solidFill>
                          <a:sysClr val="windowText" lastClr="000000"/>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6003682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414772095"/>
              </p:ext>
            </p:extLst>
          </p:nvPr>
        </p:nvGraphicFramePr>
        <p:xfrm>
          <a:off x="2171700" y="2667000"/>
          <a:ext cx="1676400" cy="235650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76891134"/>
                    </a:ext>
                  </a:extLst>
                </a:gridCol>
              </a:tblGrid>
              <a:tr h="516993">
                <a:tc>
                  <a:txBody>
                    <a:bodyPr/>
                    <a:lstStyle/>
                    <a:p>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97569608"/>
                  </a:ext>
                </a:extLst>
              </a:tr>
              <a:tr h="308919">
                <a:tc>
                  <a:txBody>
                    <a:bodyPr/>
                    <a:lstStyle/>
                    <a:p>
                      <a:pPr algn="ctr"/>
                      <a:r>
                        <a:rPr lang="en-US" altLang="zh-TW" sz="1400" dirty="0"/>
                        <a:t>ACCESS RIGHTS</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78793948"/>
                  </a:ext>
                </a:extLst>
              </a:tr>
              <a:tr h="308919">
                <a:tc>
                  <a:txBody>
                    <a:bodyPr/>
                    <a:lstStyle/>
                    <a:p>
                      <a:pPr algn="ctr"/>
                      <a:r>
                        <a:rPr lang="en-US" altLang="zh-TW" sz="1400" dirty="0"/>
                        <a:t>LIMIT</a:t>
                      </a:r>
                    </a:p>
                    <a:p>
                      <a:pPr algn="ctr"/>
                      <a:r>
                        <a:rPr lang="en-US" altLang="zh-TW" sz="1400" dirty="0"/>
                        <a:t>(00040)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577363141"/>
                  </a:ext>
                </a:extLst>
              </a:tr>
              <a:tr h="308919">
                <a:tc>
                  <a:txBody>
                    <a:bodyPr/>
                    <a:lstStyle/>
                    <a:p>
                      <a:pPr algn="ctr"/>
                      <a:r>
                        <a:rPr lang="en-US" altLang="zh-TW" sz="1400" dirty="0"/>
                        <a:t>BASE ADDRESS</a:t>
                      </a:r>
                    </a:p>
                    <a:p>
                      <a:pPr algn="ctr"/>
                      <a:r>
                        <a:rPr lang="en-US" altLang="zh-TW" sz="1400" dirty="0"/>
                        <a:t>(0000 0000)</a:t>
                      </a:r>
                      <a:endParaRPr lang="zh-TW" altLang="en-US" sz="1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519178"/>
                  </a:ext>
                </a:extLst>
              </a:tr>
              <a:tr h="494270">
                <a:tc>
                  <a:txBody>
                    <a:bodyPr/>
                    <a:lstStyle/>
                    <a:p>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783666517"/>
                  </a:ext>
                </a:extLst>
              </a:tr>
            </a:tbl>
          </a:graphicData>
        </a:graphic>
      </p:graphicFrame>
      <p:sp>
        <p:nvSpPr>
          <p:cNvPr id="12" name="向下箭號 11"/>
          <p:cNvSpPr/>
          <p:nvPr/>
        </p:nvSpPr>
        <p:spPr bwMode="auto">
          <a:xfrm>
            <a:off x="2895600" y="1524000"/>
            <a:ext cx="228600" cy="789396"/>
          </a:xfrm>
          <a:prstGeom prst="downArrow">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sp>
        <p:nvSpPr>
          <p:cNvPr id="14" name="左大括弧 13"/>
          <p:cNvSpPr/>
          <p:nvPr/>
        </p:nvSpPr>
        <p:spPr bwMode="auto">
          <a:xfrm rot="16200000">
            <a:off x="1535719" y="1261450"/>
            <a:ext cx="357562" cy="617577"/>
          </a:xfrm>
          <a:prstGeom prst="leftBrace">
            <a:avLst/>
          </a:prstGeom>
          <a:noFill/>
          <a:ln>
            <a:solidFill>
              <a:schemeClr val="bg2"/>
            </a:solidFill>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sp>
        <p:nvSpPr>
          <p:cNvPr id="15" name="向下箭號 14"/>
          <p:cNvSpPr/>
          <p:nvPr/>
        </p:nvSpPr>
        <p:spPr bwMode="auto">
          <a:xfrm>
            <a:off x="1600200" y="1931093"/>
            <a:ext cx="228600" cy="1321343"/>
          </a:xfrm>
          <a:prstGeom prst="downArrow">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sp>
        <p:nvSpPr>
          <p:cNvPr id="16" name="左大括弧 15"/>
          <p:cNvSpPr/>
          <p:nvPr/>
        </p:nvSpPr>
        <p:spPr bwMode="auto">
          <a:xfrm>
            <a:off x="1905000" y="3208366"/>
            <a:ext cx="114300" cy="600164"/>
          </a:xfrm>
          <a:prstGeom prst="leftBrace">
            <a:avLst/>
          </a:prstGeom>
          <a:noFill/>
          <a:ln>
            <a:solidFill>
              <a:schemeClr val="bg2"/>
            </a:solidFill>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sp>
        <p:nvSpPr>
          <p:cNvPr id="17" name="文字方塊 16"/>
          <p:cNvSpPr txBox="1"/>
          <p:nvPr/>
        </p:nvSpPr>
        <p:spPr>
          <a:xfrm>
            <a:off x="2214418" y="2362200"/>
            <a:ext cx="1714500" cy="246221"/>
          </a:xfrm>
          <a:prstGeom prst="rect">
            <a:avLst/>
          </a:prstGeom>
          <a:noFill/>
          <a:ln>
            <a:noFill/>
          </a:ln>
        </p:spPr>
        <p:txBody>
          <a:bodyPr wrap="square" rtlCol="0">
            <a:spAutoFit/>
          </a:bodyPr>
          <a:lstStyle/>
          <a:p>
            <a:r>
              <a:rPr lang="en-US" altLang="zh-TW" sz="1000" dirty="0">
                <a:solidFill>
                  <a:schemeClr val="bg2"/>
                </a:solidFill>
              </a:rPr>
              <a:t>DESCRIPTOR TABLE</a:t>
            </a:r>
            <a:endParaRPr lang="zh-TW" altLang="en-US" sz="1000" dirty="0">
              <a:solidFill>
                <a:schemeClr val="bg2"/>
              </a:solidFill>
            </a:endParaRPr>
          </a:p>
        </p:txBody>
      </p:sp>
      <p:sp>
        <p:nvSpPr>
          <p:cNvPr id="18" name="文字方塊 17"/>
          <p:cNvSpPr txBox="1"/>
          <p:nvPr/>
        </p:nvSpPr>
        <p:spPr>
          <a:xfrm>
            <a:off x="813956" y="3305145"/>
            <a:ext cx="1162627" cy="400110"/>
          </a:xfrm>
          <a:prstGeom prst="rect">
            <a:avLst/>
          </a:prstGeom>
          <a:noFill/>
          <a:ln>
            <a:noFill/>
          </a:ln>
        </p:spPr>
        <p:txBody>
          <a:bodyPr wrap="square" rtlCol="0">
            <a:spAutoFit/>
          </a:bodyPr>
          <a:lstStyle/>
          <a:p>
            <a:pPr algn="r"/>
            <a:r>
              <a:rPr lang="en-US" altLang="zh-TW" sz="1000" dirty="0">
                <a:solidFill>
                  <a:schemeClr val="bg2"/>
                </a:solidFill>
              </a:rPr>
              <a:t>SEGMENT</a:t>
            </a:r>
          </a:p>
          <a:p>
            <a:pPr algn="r"/>
            <a:r>
              <a:rPr lang="en-US" altLang="zh-TW" sz="1000" dirty="0">
                <a:solidFill>
                  <a:schemeClr val="bg2"/>
                </a:solidFill>
              </a:rPr>
              <a:t>DESCRIPTOR </a:t>
            </a:r>
          </a:p>
        </p:txBody>
      </p:sp>
      <p:sp>
        <p:nvSpPr>
          <p:cNvPr id="20" name="向右箭號 19"/>
          <p:cNvSpPr/>
          <p:nvPr/>
        </p:nvSpPr>
        <p:spPr bwMode="auto">
          <a:xfrm>
            <a:off x="4291988" y="3375147"/>
            <a:ext cx="1972270" cy="693360"/>
          </a:xfrm>
          <a:prstGeom prst="rightArrow">
            <a:avLst/>
          </a:prstGeom>
          <a:solidFill>
            <a:schemeClr val="bg2"/>
          </a:solidFill>
          <a:ln>
            <a:solidFill>
              <a:schemeClr val="bg2"/>
            </a:solidFill>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graphicFrame>
        <p:nvGraphicFramePr>
          <p:cNvPr id="21" name="表格 20"/>
          <p:cNvGraphicFramePr>
            <a:graphicFrameLocks noGrp="1"/>
          </p:cNvGraphicFramePr>
          <p:nvPr>
            <p:extLst>
              <p:ext uri="{D42A27DB-BD31-4B8C-83A1-F6EECF244321}">
                <p14:modId xmlns:p14="http://schemas.microsoft.com/office/powerpoint/2010/main" val="2837238789"/>
              </p:ext>
            </p:extLst>
          </p:nvPr>
        </p:nvGraphicFramePr>
        <p:xfrm>
          <a:off x="5257800" y="737748"/>
          <a:ext cx="3147291" cy="370840"/>
        </p:xfrm>
        <a:graphic>
          <a:graphicData uri="http://schemas.openxmlformats.org/drawingml/2006/table">
            <a:tbl>
              <a:tblPr firstRow="1" bandRow="1">
                <a:tableStyleId>{5C22544A-7EE6-4342-B048-85BDC9FD1C3A}</a:tableStyleId>
              </a:tblPr>
              <a:tblGrid>
                <a:gridCol w="3147291">
                  <a:extLst>
                    <a:ext uri="{9D8B030D-6E8A-4147-A177-3AD203B41FA5}">
                      <a16:colId xmlns:a16="http://schemas.microsoft.com/office/drawing/2014/main" val="629343064"/>
                    </a:ext>
                  </a:extLst>
                </a:gridCol>
              </a:tblGrid>
              <a:tr h="370840">
                <a:tc>
                  <a:txBody>
                    <a:bodyPr/>
                    <a:lstStyle/>
                    <a:p>
                      <a:endParaRPr lang="zh-TW"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348918684"/>
                  </a:ext>
                </a:extLst>
              </a:tr>
            </a:tbl>
          </a:graphicData>
        </a:graphic>
      </p:graphicFrame>
      <p:sp>
        <p:nvSpPr>
          <p:cNvPr id="22" name="左大括弧 21"/>
          <p:cNvSpPr/>
          <p:nvPr/>
        </p:nvSpPr>
        <p:spPr bwMode="auto">
          <a:xfrm rot="16200000">
            <a:off x="6725398" y="-288239"/>
            <a:ext cx="212098" cy="3147293"/>
          </a:xfrm>
          <a:prstGeom prst="leftBrace">
            <a:avLst/>
          </a:prstGeom>
          <a:noFill/>
          <a:ln>
            <a:solidFill>
              <a:schemeClr val="bg2"/>
            </a:solidFill>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sp>
        <p:nvSpPr>
          <p:cNvPr id="23" name="右大括弧 22"/>
          <p:cNvSpPr/>
          <p:nvPr/>
        </p:nvSpPr>
        <p:spPr bwMode="auto">
          <a:xfrm>
            <a:off x="3928918" y="3505201"/>
            <a:ext cx="342900" cy="493844"/>
          </a:xfrm>
          <a:prstGeom prst="rightBrace">
            <a:avLst/>
          </a:prstGeom>
          <a:noFill/>
          <a:ln>
            <a:solidFill>
              <a:schemeClr val="bg2"/>
            </a:solidFill>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sp>
        <p:nvSpPr>
          <p:cNvPr id="24" name="向下箭號 23"/>
          <p:cNvSpPr/>
          <p:nvPr/>
        </p:nvSpPr>
        <p:spPr bwMode="auto">
          <a:xfrm>
            <a:off x="6463722" y="1487740"/>
            <a:ext cx="735446" cy="1821984"/>
          </a:xfrm>
          <a:prstGeom prst="downArrow">
            <a:avLst/>
          </a:prstGeom>
          <a:solidFill>
            <a:schemeClr val="bg2"/>
          </a:solidFill>
          <a:ln w="9525" cap="flat" cmpd="sng" algn="ctr">
            <a:solidFill>
              <a:schemeClr val="bg2"/>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100" b="0" i="0" u="none" strike="noStrike" cap="none" normalizeH="0" baseline="0">
              <a:ln>
                <a:noFill/>
              </a:ln>
              <a:solidFill>
                <a:schemeClr val="bg2"/>
              </a:solidFill>
              <a:effectLst/>
              <a:latin typeface="Arial" charset="0"/>
            </a:endParaRPr>
          </a:p>
        </p:txBody>
      </p:sp>
      <p:sp>
        <p:nvSpPr>
          <p:cNvPr id="25" name="圓角矩形 24"/>
          <p:cNvSpPr/>
          <p:nvPr/>
        </p:nvSpPr>
        <p:spPr bwMode="auto">
          <a:xfrm>
            <a:off x="6264258" y="3349466"/>
            <a:ext cx="1230761" cy="612934"/>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137160" rIns="91440" bIns="13716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dirty="0">
                <a:ln>
                  <a:noFill/>
                </a:ln>
                <a:solidFill>
                  <a:schemeClr val="bg2"/>
                </a:solidFill>
                <a:effectLst/>
                <a:latin typeface="Arial" charset="0"/>
              </a:rPr>
              <a:t>ADDER</a:t>
            </a:r>
            <a:endParaRPr kumimoji="0" lang="zh-TW" altLang="en-US" sz="1800" b="0" i="0" u="none" strike="noStrike" cap="none" normalizeH="0" baseline="0" dirty="0">
              <a:ln>
                <a:noFill/>
              </a:ln>
              <a:solidFill>
                <a:schemeClr val="bg2"/>
              </a:solidFill>
              <a:effectLst/>
              <a:latin typeface="Arial" charset="0"/>
            </a:endParaRPr>
          </a:p>
        </p:txBody>
      </p:sp>
      <p:sp>
        <p:nvSpPr>
          <p:cNvPr id="26" name="文字方塊 25"/>
          <p:cNvSpPr txBox="1"/>
          <p:nvPr/>
        </p:nvSpPr>
        <p:spPr>
          <a:xfrm>
            <a:off x="1286164" y="551360"/>
            <a:ext cx="1714500" cy="246221"/>
          </a:xfrm>
          <a:prstGeom prst="rect">
            <a:avLst/>
          </a:prstGeom>
          <a:noFill/>
          <a:ln>
            <a:noFill/>
          </a:ln>
        </p:spPr>
        <p:txBody>
          <a:bodyPr wrap="square" rtlCol="0">
            <a:spAutoFit/>
          </a:bodyPr>
          <a:lstStyle/>
          <a:p>
            <a:r>
              <a:rPr lang="en-US" altLang="zh-TW" sz="1000" dirty="0">
                <a:solidFill>
                  <a:schemeClr val="bg2"/>
                </a:solidFill>
              </a:rPr>
              <a:t>SEGMENT SELECTOR </a:t>
            </a:r>
            <a:endParaRPr lang="zh-TW" altLang="en-US" sz="1000" dirty="0">
              <a:solidFill>
                <a:schemeClr val="bg2"/>
              </a:solidFill>
            </a:endParaRPr>
          </a:p>
        </p:txBody>
      </p:sp>
      <p:sp>
        <p:nvSpPr>
          <p:cNvPr id="29" name="文字方塊 28"/>
          <p:cNvSpPr txBox="1"/>
          <p:nvPr/>
        </p:nvSpPr>
        <p:spPr>
          <a:xfrm>
            <a:off x="133061" y="740744"/>
            <a:ext cx="4305877" cy="230832"/>
          </a:xfrm>
          <a:prstGeom prst="rect">
            <a:avLst/>
          </a:prstGeom>
          <a:noFill/>
          <a:ln>
            <a:noFill/>
          </a:ln>
        </p:spPr>
        <p:txBody>
          <a:bodyPr wrap="square" rtlCol="0">
            <a:spAutoFit/>
          </a:bodyPr>
          <a:lstStyle/>
          <a:p>
            <a:r>
              <a:rPr lang="en-US" altLang="zh-TW" sz="900" dirty="0">
                <a:solidFill>
                  <a:schemeClr val="bg2"/>
                </a:solidFill>
              </a:rPr>
              <a:t>             15                                                           3       2         1              0</a:t>
            </a:r>
            <a:endParaRPr lang="zh-TW" altLang="en-US" dirty="0">
              <a:solidFill>
                <a:schemeClr val="bg2"/>
              </a:solidFill>
            </a:endParaRPr>
          </a:p>
        </p:txBody>
      </p:sp>
      <p:sp>
        <p:nvSpPr>
          <p:cNvPr id="30" name="文字方塊 29"/>
          <p:cNvSpPr txBox="1"/>
          <p:nvPr/>
        </p:nvSpPr>
        <p:spPr>
          <a:xfrm>
            <a:off x="6022388" y="453543"/>
            <a:ext cx="1714500" cy="246221"/>
          </a:xfrm>
          <a:prstGeom prst="rect">
            <a:avLst/>
          </a:prstGeom>
          <a:noFill/>
          <a:ln>
            <a:noFill/>
          </a:ln>
        </p:spPr>
        <p:txBody>
          <a:bodyPr wrap="square" rtlCol="0">
            <a:spAutoFit/>
          </a:bodyPr>
          <a:lstStyle/>
          <a:p>
            <a:pPr algn="ctr"/>
            <a:r>
              <a:rPr lang="en-US" altLang="zh-TW" sz="1000" dirty="0">
                <a:solidFill>
                  <a:schemeClr val="bg2"/>
                </a:solidFill>
              </a:rPr>
              <a:t>OFFSET</a:t>
            </a:r>
            <a:endParaRPr lang="zh-TW" altLang="en-US" sz="1000" dirty="0">
              <a:solidFill>
                <a:schemeClr val="bg2"/>
              </a:solidFill>
            </a:endParaRPr>
          </a:p>
        </p:txBody>
      </p:sp>
      <p:sp>
        <p:nvSpPr>
          <p:cNvPr id="31" name="文字方塊 30"/>
          <p:cNvSpPr txBox="1"/>
          <p:nvPr/>
        </p:nvSpPr>
        <p:spPr>
          <a:xfrm>
            <a:off x="4761923" y="511247"/>
            <a:ext cx="4305877" cy="230832"/>
          </a:xfrm>
          <a:prstGeom prst="rect">
            <a:avLst/>
          </a:prstGeom>
          <a:noFill/>
          <a:ln>
            <a:noFill/>
          </a:ln>
        </p:spPr>
        <p:txBody>
          <a:bodyPr wrap="square" rtlCol="0">
            <a:spAutoFit/>
          </a:bodyPr>
          <a:lstStyle/>
          <a:p>
            <a:r>
              <a:rPr lang="en-US" altLang="zh-TW" sz="900" dirty="0">
                <a:solidFill>
                  <a:schemeClr val="bg2"/>
                </a:solidFill>
              </a:rPr>
              <a:t>             31                                                                                            0</a:t>
            </a:r>
            <a:endParaRPr lang="zh-TW" altLang="en-US" dirty="0">
              <a:solidFill>
                <a:schemeClr val="bg2"/>
              </a:solidFill>
            </a:endParaRPr>
          </a:p>
        </p:txBody>
      </p:sp>
      <p:sp>
        <p:nvSpPr>
          <p:cNvPr id="35" name="文字方塊 34"/>
          <p:cNvSpPr txBox="1"/>
          <p:nvPr/>
        </p:nvSpPr>
        <p:spPr>
          <a:xfrm>
            <a:off x="4821382" y="4808528"/>
            <a:ext cx="4305877" cy="230832"/>
          </a:xfrm>
          <a:prstGeom prst="rect">
            <a:avLst/>
          </a:prstGeom>
          <a:noFill/>
          <a:ln>
            <a:noFill/>
          </a:ln>
        </p:spPr>
        <p:txBody>
          <a:bodyPr wrap="square" rtlCol="0">
            <a:spAutoFit/>
          </a:bodyPr>
          <a:lstStyle/>
          <a:p>
            <a:r>
              <a:rPr lang="en-US" altLang="zh-TW" sz="900" dirty="0">
                <a:solidFill>
                  <a:schemeClr val="bg2"/>
                </a:solidFill>
              </a:rPr>
              <a:t>             31                                                                                            0</a:t>
            </a:r>
            <a:endParaRPr lang="zh-TW" altLang="en-US" dirty="0">
              <a:solidFill>
                <a:schemeClr val="bg2"/>
              </a:solidFill>
            </a:endParaRPr>
          </a:p>
        </p:txBody>
      </p:sp>
      <p:grpSp>
        <p:nvGrpSpPr>
          <p:cNvPr id="51" name="群組 50"/>
          <p:cNvGrpSpPr/>
          <p:nvPr/>
        </p:nvGrpSpPr>
        <p:grpSpPr>
          <a:xfrm>
            <a:off x="5341216" y="4003546"/>
            <a:ext cx="3147290" cy="1035813"/>
            <a:chOff x="5341216" y="4003546"/>
            <a:chExt cx="3147290" cy="1035813"/>
          </a:xfrm>
        </p:grpSpPr>
        <p:cxnSp>
          <p:nvCxnSpPr>
            <p:cNvPr id="42" name="弧形接點 41"/>
            <p:cNvCxnSpPr/>
            <p:nvPr/>
          </p:nvCxnSpPr>
          <p:spPr bwMode="auto">
            <a:xfrm>
              <a:off x="7054553" y="4338990"/>
              <a:ext cx="1433953" cy="700369"/>
            </a:xfrm>
            <a:prstGeom prst="curvedConnector3">
              <a:avLst>
                <a:gd name="adj1" fmla="val 50000"/>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弧形接點 43"/>
            <p:cNvCxnSpPr/>
            <p:nvPr/>
          </p:nvCxnSpPr>
          <p:spPr bwMode="auto">
            <a:xfrm rot="10800000" flipV="1">
              <a:off x="5341216" y="4338991"/>
              <a:ext cx="1424412" cy="700367"/>
            </a:xfrm>
            <a:prstGeom prst="curvedConnector3">
              <a:avLst>
                <a:gd name="adj1" fmla="val 50000"/>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p:nvPr/>
          </p:nvCxnSpPr>
          <p:spPr bwMode="auto">
            <a:xfrm flipV="1">
              <a:off x="6765628" y="4003546"/>
              <a:ext cx="0" cy="335444"/>
            </a:xfrm>
            <a:prstGeom prst="line">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線接點 48"/>
            <p:cNvCxnSpPr/>
            <p:nvPr/>
          </p:nvCxnSpPr>
          <p:spPr bwMode="auto">
            <a:xfrm flipV="1">
              <a:off x="7066098" y="4003546"/>
              <a:ext cx="0" cy="335444"/>
            </a:xfrm>
            <a:prstGeom prst="line">
              <a:avLst/>
            </a:prstGeom>
            <a:solidFill>
              <a:schemeClr val="accent1"/>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54" name="表格 53"/>
          <p:cNvGraphicFramePr>
            <a:graphicFrameLocks noGrp="1"/>
          </p:cNvGraphicFramePr>
          <p:nvPr>
            <p:extLst>
              <p:ext uri="{D42A27DB-BD31-4B8C-83A1-F6EECF244321}">
                <p14:modId xmlns:p14="http://schemas.microsoft.com/office/powerpoint/2010/main" val="237157060"/>
              </p:ext>
            </p:extLst>
          </p:nvPr>
        </p:nvGraphicFramePr>
        <p:xfrm>
          <a:off x="5257800" y="5076322"/>
          <a:ext cx="3339682" cy="310982"/>
        </p:xfrm>
        <a:graphic>
          <a:graphicData uri="http://schemas.openxmlformats.org/drawingml/2006/table">
            <a:tbl>
              <a:tblPr firstRow="1" bandRow="1">
                <a:tableStyleId>{5C22544A-7EE6-4342-B048-85BDC9FD1C3A}</a:tableStyleId>
              </a:tblPr>
              <a:tblGrid>
                <a:gridCol w="1114296">
                  <a:extLst>
                    <a:ext uri="{9D8B030D-6E8A-4147-A177-3AD203B41FA5}">
                      <a16:colId xmlns:a16="http://schemas.microsoft.com/office/drawing/2014/main" val="1562626619"/>
                    </a:ext>
                  </a:extLst>
                </a:gridCol>
                <a:gridCol w="2225386">
                  <a:extLst>
                    <a:ext uri="{9D8B030D-6E8A-4147-A177-3AD203B41FA5}">
                      <a16:colId xmlns:a16="http://schemas.microsoft.com/office/drawing/2014/main" val="219430001"/>
                    </a:ext>
                  </a:extLst>
                </a:gridCol>
              </a:tblGrid>
              <a:tr h="310982">
                <a:tc>
                  <a:txBody>
                    <a:bodyPr/>
                    <a:lstStyle/>
                    <a:p>
                      <a:pPr algn="ctr"/>
                      <a:r>
                        <a:rPr lang="en-US" altLang="zh-TW" sz="1400" dirty="0">
                          <a:solidFill>
                            <a:schemeClr val="bg2"/>
                          </a:solidFill>
                        </a:rPr>
                        <a:t>Not used</a:t>
                      </a:r>
                      <a:endParaRPr lang="zh-TW" altLang="en-US"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en-US" altLang="zh-TW" sz="1400" dirty="0">
                          <a:solidFill>
                            <a:schemeClr val="bg2"/>
                          </a:solidFill>
                        </a:rPr>
                        <a:t>Physical RAM</a:t>
                      </a:r>
                      <a:endParaRPr lang="zh-TW" altLang="en-US" sz="140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3218459496"/>
                  </a:ext>
                </a:extLst>
              </a:tr>
            </a:tbl>
          </a:graphicData>
        </a:graphic>
      </p:graphicFrame>
      <p:sp>
        <p:nvSpPr>
          <p:cNvPr id="55" name="文字方塊 54"/>
          <p:cNvSpPr txBox="1"/>
          <p:nvPr/>
        </p:nvSpPr>
        <p:spPr>
          <a:xfrm>
            <a:off x="4761923" y="5424266"/>
            <a:ext cx="1105477" cy="307777"/>
          </a:xfrm>
          <a:prstGeom prst="rect">
            <a:avLst/>
          </a:prstGeom>
          <a:noFill/>
        </p:spPr>
        <p:txBody>
          <a:bodyPr wrap="square" rtlCol="0">
            <a:spAutoFit/>
          </a:bodyPr>
          <a:lstStyle/>
          <a:p>
            <a:r>
              <a:rPr lang="en-US" altLang="zh-TW" sz="1400" dirty="0">
                <a:solidFill>
                  <a:schemeClr val="bg2"/>
                </a:solidFill>
              </a:rPr>
              <a:t>FFFFFFFF</a:t>
            </a:r>
            <a:endParaRPr lang="zh-TW" altLang="en-US" sz="1400" dirty="0">
              <a:solidFill>
                <a:schemeClr val="bg2"/>
              </a:solidFill>
            </a:endParaRPr>
          </a:p>
        </p:txBody>
      </p:sp>
      <p:sp>
        <p:nvSpPr>
          <p:cNvPr id="56" name="文字方塊 55"/>
          <p:cNvSpPr txBox="1"/>
          <p:nvPr/>
        </p:nvSpPr>
        <p:spPr>
          <a:xfrm>
            <a:off x="5822164" y="5429764"/>
            <a:ext cx="1105477" cy="307777"/>
          </a:xfrm>
          <a:prstGeom prst="rect">
            <a:avLst/>
          </a:prstGeom>
          <a:noFill/>
        </p:spPr>
        <p:txBody>
          <a:bodyPr wrap="square" rtlCol="0">
            <a:spAutoFit/>
          </a:bodyPr>
          <a:lstStyle/>
          <a:p>
            <a:r>
              <a:rPr lang="en-US" altLang="zh-TW" sz="1400" dirty="0">
                <a:solidFill>
                  <a:schemeClr val="bg2"/>
                </a:solidFill>
              </a:rPr>
              <a:t>00040000</a:t>
            </a:r>
            <a:endParaRPr lang="zh-TW" altLang="en-US" sz="1400" dirty="0">
              <a:solidFill>
                <a:schemeClr val="bg2"/>
              </a:solidFill>
            </a:endParaRPr>
          </a:p>
        </p:txBody>
      </p:sp>
      <p:sp>
        <p:nvSpPr>
          <p:cNvPr id="57" name="文字方塊 56"/>
          <p:cNvSpPr txBox="1"/>
          <p:nvPr/>
        </p:nvSpPr>
        <p:spPr>
          <a:xfrm>
            <a:off x="7905461" y="5424266"/>
            <a:ext cx="1105477" cy="307777"/>
          </a:xfrm>
          <a:prstGeom prst="rect">
            <a:avLst/>
          </a:prstGeom>
          <a:noFill/>
        </p:spPr>
        <p:txBody>
          <a:bodyPr wrap="square" rtlCol="0">
            <a:spAutoFit/>
          </a:bodyPr>
          <a:lstStyle/>
          <a:p>
            <a:r>
              <a:rPr lang="en-US" altLang="zh-TW" sz="1400" dirty="0">
                <a:solidFill>
                  <a:schemeClr val="bg2"/>
                </a:solidFill>
              </a:rPr>
              <a:t>00000000</a:t>
            </a:r>
            <a:endParaRPr lang="zh-TW" altLang="en-US" sz="1400" dirty="0">
              <a:solidFill>
                <a:schemeClr val="bg2"/>
              </a:solidFill>
            </a:endParaRPr>
          </a:p>
        </p:txBody>
      </p:sp>
      <p:sp>
        <p:nvSpPr>
          <p:cNvPr id="59" name="文字方塊 58"/>
          <p:cNvSpPr txBox="1"/>
          <p:nvPr/>
        </p:nvSpPr>
        <p:spPr>
          <a:xfrm>
            <a:off x="4959649" y="5614498"/>
            <a:ext cx="993188" cy="307777"/>
          </a:xfrm>
          <a:prstGeom prst="rect">
            <a:avLst/>
          </a:prstGeom>
          <a:noFill/>
        </p:spPr>
        <p:txBody>
          <a:bodyPr wrap="square" rtlCol="0">
            <a:spAutoFit/>
          </a:bodyPr>
          <a:lstStyle/>
          <a:p>
            <a:r>
              <a:rPr lang="en-US" altLang="zh-TW" sz="1400" dirty="0">
                <a:solidFill>
                  <a:schemeClr val="bg2"/>
                </a:solidFill>
              </a:rPr>
              <a:t>(4GB)</a:t>
            </a:r>
            <a:endParaRPr lang="zh-TW" altLang="en-US" sz="1400" dirty="0">
              <a:solidFill>
                <a:schemeClr val="bg2"/>
              </a:solidFill>
            </a:endParaRPr>
          </a:p>
        </p:txBody>
      </p:sp>
    </p:spTree>
    <p:extLst>
      <p:ext uri="{BB962C8B-B14F-4D97-AF65-F5344CB8AC3E}">
        <p14:creationId xmlns:p14="http://schemas.microsoft.com/office/powerpoint/2010/main" val="362522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2969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7DCA0F5-F1A7-424F-B9B2-388FF49A2910}" type="slidenum">
              <a:rPr lang="en-US" altLang="en-US" sz="1600">
                <a:latin typeface="Times New Roman" pitchFamily="18" charset="0"/>
              </a:rPr>
              <a:pPr eaLnBrk="1" hangingPunct="1"/>
              <a:t>26</a:t>
            </a:fld>
            <a:endParaRPr lang="en-US" altLang="en-US" sz="1600">
              <a:latin typeface="Times New Roman" pitchFamily="18" charset="0"/>
            </a:endParaRPr>
          </a:p>
        </p:txBody>
      </p:sp>
      <p:sp>
        <p:nvSpPr>
          <p:cNvPr id="142338" name="Rectangle 2"/>
          <p:cNvSpPr>
            <a:spLocks noGrp="1" noChangeArrowheads="1"/>
          </p:cNvSpPr>
          <p:nvPr>
            <p:ph type="title"/>
          </p:nvPr>
        </p:nvSpPr>
        <p:spPr/>
        <p:txBody>
          <a:bodyPr/>
          <a:lstStyle/>
          <a:p>
            <a:pPr eaLnBrk="1" hangingPunct="1">
              <a:defRPr/>
            </a:pPr>
            <a:r>
              <a:rPr lang="en-US" altLang="en-US"/>
              <a:t>What's Next</a:t>
            </a:r>
          </a:p>
        </p:txBody>
      </p:sp>
      <p:sp>
        <p:nvSpPr>
          <p:cNvPr id="29701" name="Rectangle 3"/>
          <p:cNvSpPr>
            <a:spLocks noGrp="1" noChangeArrowheads="1"/>
          </p:cNvSpPr>
          <p:nvPr>
            <p:ph type="body" idx="1"/>
          </p:nvPr>
        </p:nvSpPr>
        <p:spPr>
          <a:xfrm>
            <a:off x="1981200" y="1600200"/>
            <a:ext cx="6172200" cy="2971800"/>
          </a:xfrm>
        </p:spPr>
        <p:txBody>
          <a:bodyPr/>
          <a:lstStyle/>
          <a:p>
            <a:pPr eaLnBrk="1" hangingPunct="1"/>
            <a:r>
              <a:rPr lang="en-US" altLang="en-US" sz="2200" dirty="0"/>
              <a:t>General Concepts</a:t>
            </a:r>
          </a:p>
          <a:p>
            <a:pPr eaLnBrk="1" hangingPunct="1"/>
            <a:r>
              <a:rPr lang="en-US" altLang="en-US" sz="2200" dirty="0"/>
              <a:t>IA-32 Processor Architecture</a:t>
            </a:r>
          </a:p>
          <a:p>
            <a:pPr eaLnBrk="1" hangingPunct="1"/>
            <a:r>
              <a:rPr lang="en-US" altLang="en-US" sz="2200" dirty="0"/>
              <a:t>IA-32 Memory Management</a:t>
            </a:r>
          </a:p>
          <a:p>
            <a:pPr eaLnBrk="1" hangingPunct="1"/>
            <a:r>
              <a:rPr lang="en-US" altLang="en-US" sz="2200" b="1" dirty="0">
                <a:solidFill>
                  <a:srgbClr val="FFC000"/>
                </a:solidFill>
              </a:rPr>
              <a:t>64-Bit Processors</a:t>
            </a:r>
          </a:p>
          <a:p>
            <a:pPr eaLnBrk="1" hangingPunct="1"/>
            <a:r>
              <a:rPr lang="en-US" altLang="en-US" sz="2200" dirty="0"/>
              <a:t>Components of an IA-32 Microcomputer</a:t>
            </a:r>
          </a:p>
          <a:p>
            <a:pPr eaLnBrk="1" hangingPunct="1"/>
            <a:r>
              <a:rPr lang="en-US" altLang="en-US" sz="2200" dirty="0"/>
              <a:t>Input-Output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072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FF0BF9D-ECFA-46A9-B081-246CD5E53B52}" type="slidenum">
              <a:rPr lang="en-US" altLang="en-US" sz="1600">
                <a:latin typeface="Times New Roman" pitchFamily="18" charset="0"/>
              </a:rPr>
              <a:pPr eaLnBrk="1" hangingPunct="1"/>
              <a:t>27</a:t>
            </a:fld>
            <a:endParaRPr lang="en-US" altLang="en-US" sz="1600">
              <a:latin typeface="Times New Roman" pitchFamily="18" charset="0"/>
            </a:endParaRPr>
          </a:p>
        </p:txBody>
      </p:sp>
      <p:sp>
        <p:nvSpPr>
          <p:cNvPr id="145410" name="Rectangle 2"/>
          <p:cNvSpPr>
            <a:spLocks noGrp="1" noChangeArrowheads="1"/>
          </p:cNvSpPr>
          <p:nvPr>
            <p:ph type="title"/>
          </p:nvPr>
        </p:nvSpPr>
        <p:spPr/>
        <p:txBody>
          <a:bodyPr/>
          <a:lstStyle/>
          <a:p>
            <a:pPr eaLnBrk="1" hangingPunct="1">
              <a:defRPr/>
            </a:pPr>
            <a:r>
              <a:rPr lang="en-US" altLang="en-US"/>
              <a:t>64-Bit Processors</a:t>
            </a:r>
          </a:p>
        </p:txBody>
      </p:sp>
      <p:sp>
        <p:nvSpPr>
          <p:cNvPr id="30725" name="Rectangle 3"/>
          <p:cNvSpPr>
            <a:spLocks noGrp="1" noChangeArrowheads="1"/>
          </p:cNvSpPr>
          <p:nvPr>
            <p:ph type="body" idx="1"/>
          </p:nvPr>
        </p:nvSpPr>
        <p:spPr>
          <a:xfrm>
            <a:off x="685800" y="1371600"/>
            <a:ext cx="7772400" cy="4267200"/>
          </a:xfrm>
        </p:spPr>
        <p:txBody>
          <a:bodyPr/>
          <a:lstStyle/>
          <a:p>
            <a:pPr eaLnBrk="1" hangingPunct="1"/>
            <a:r>
              <a:rPr lang="en-US" altLang="en-US" dirty="0"/>
              <a:t>64-Bit Operation Modes</a:t>
            </a:r>
          </a:p>
          <a:p>
            <a:pPr lvl="1" eaLnBrk="1" hangingPunct="1"/>
            <a:r>
              <a:rPr lang="en-US" altLang="en-US" dirty="0"/>
              <a:t>Compatibility mode – can run existing 16-bit and 32-bit applications (Windows supports only 32-bit apps in this mode)</a:t>
            </a:r>
          </a:p>
          <a:p>
            <a:pPr lvl="1" eaLnBrk="1" hangingPunct="1"/>
            <a:r>
              <a:rPr lang="en-US" altLang="en-US" dirty="0"/>
              <a:t>64-bit  mode – Windows 64 uses this</a:t>
            </a:r>
          </a:p>
          <a:p>
            <a:pPr eaLnBrk="1" hangingPunct="1"/>
            <a:r>
              <a:rPr lang="en-US" altLang="en-US" dirty="0"/>
              <a:t>Basic Execution Environment</a:t>
            </a:r>
          </a:p>
          <a:p>
            <a:pPr lvl="1" eaLnBrk="1" hangingPunct="1"/>
            <a:r>
              <a:rPr lang="en-US" altLang="en-US" dirty="0"/>
              <a:t>addresses can be 64 bits (48 bits, in practice)</a:t>
            </a:r>
          </a:p>
          <a:p>
            <a:pPr lvl="1" eaLnBrk="1" hangingPunct="1"/>
            <a:r>
              <a:rPr lang="en-US" altLang="en-US" dirty="0"/>
              <a:t>16 64-bit general purpose registers</a:t>
            </a:r>
          </a:p>
          <a:p>
            <a:pPr lvl="1" eaLnBrk="1" hangingPunct="1"/>
            <a:r>
              <a:rPr lang="en-US" altLang="en-US" dirty="0"/>
              <a:t>64-bit instruction pointer named RIP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174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5817F9D-A033-4C58-A84E-E58492407A5A}" type="slidenum">
              <a:rPr lang="en-US" altLang="en-US" sz="1600">
                <a:latin typeface="Times New Roman" pitchFamily="18" charset="0"/>
              </a:rPr>
              <a:pPr eaLnBrk="1" hangingPunct="1"/>
              <a:t>28</a:t>
            </a:fld>
            <a:endParaRPr lang="en-US" altLang="en-US" sz="1600">
              <a:latin typeface="Times New Roman" pitchFamily="18" charset="0"/>
            </a:endParaRPr>
          </a:p>
        </p:txBody>
      </p:sp>
      <p:sp>
        <p:nvSpPr>
          <p:cNvPr id="146434" name="Rectangle 2"/>
          <p:cNvSpPr>
            <a:spLocks noGrp="1" noChangeArrowheads="1"/>
          </p:cNvSpPr>
          <p:nvPr>
            <p:ph type="title"/>
          </p:nvPr>
        </p:nvSpPr>
        <p:spPr/>
        <p:txBody>
          <a:bodyPr/>
          <a:lstStyle/>
          <a:p>
            <a:pPr eaLnBrk="1" hangingPunct="1">
              <a:defRPr/>
            </a:pPr>
            <a:r>
              <a:rPr lang="en-US" altLang="en-US"/>
              <a:t>64-Bit General Purpose Registers</a:t>
            </a:r>
          </a:p>
        </p:txBody>
      </p:sp>
      <p:sp>
        <p:nvSpPr>
          <p:cNvPr id="31749" name="Rectangle 3"/>
          <p:cNvSpPr>
            <a:spLocks noGrp="1" noChangeArrowheads="1"/>
          </p:cNvSpPr>
          <p:nvPr>
            <p:ph type="body" idx="1"/>
          </p:nvPr>
        </p:nvSpPr>
        <p:spPr/>
        <p:txBody>
          <a:bodyPr/>
          <a:lstStyle/>
          <a:p>
            <a:pPr eaLnBrk="1" hangingPunct="1"/>
            <a:r>
              <a:rPr lang="pt-BR" altLang="en-US"/>
              <a:t>32-bit general purpose registers: </a:t>
            </a:r>
          </a:p>
          <a:p>
            <a:pPr lvl="1"/>
            <a:r>
              <a:rPr lang="pt-BR" altLang="en-US"/>
              <a:t>EAX, EBX, ECX, EDX, EDI, ESI, EBP, ESP, R8D, R9D, R10D, R11D, R12D, R13D, </a:t>
            </a:r>
            <a:r>
              <a:rPr lang="en-US" altLang="en-US"/>
              <a:t>R14D, R15D</a:t>
            </a:r>
            <a:endParaRPr lang="pt-BR" altLang="en-US"/>
          </a:p>
          <a:p>
            <a:pPr eaLnBrk="1" hangingPunct="1"/>
            <a:r>
              <a:rPr lang="pt-BR" altLang="en-US"/>
              <a:t>64-bit general purpose registers: </a:t>
            </a:r>
          </a:p>
          <a:p>
            <a:pPr lvl="1" eaLnBrk="1" hangingPunct="1"/>
            <a:r>
              <a:rPr lang="pt-BR" altLang="en-US"/>
              <a:t>RAX, RBX, RCX, RDX, RDI, RSI, RBP, RSP, R8, R9, R10, R11, R12, R13, R14, R15</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277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1FB9CCD-0A77-4464-858A-8B154EA31CBB}" type="slidenum">
              <a:rPr lang="en-US" altLang="en-US" sz="1600">
                <a:latin typeface="Times New Roman" pitchFamily="18" charset="0"/>
              </a:rPr>
              <a:pPr eaLnBrk="1" hangingPunct="1"/>
              <a:t>29</a:t>
            </a:fld>
            <a:endParaRPr lang="en-US" altLang="en-US" sz="1600">
              <a:latin typeface="Times New Roman" pitchFamily="18" charset="0"/>
            </a:endParaRPr>
          </a:p>
        </p:txBody>
      </p:sp>
      <p:sp>
        <p:nvSpPr>
          <p:cNvPr id="142338" name="Rectangle 2"/>
          <p:cNvSpPr>
            <a:spLocks noGrp="1" noChangeArrowheads="1"/>
          </p:cNvSpPr>
          <p:nvPr>
            <p:ph type="title"/>
          </p:nvPr>
        </p:nvSpPr>
        <p:spPr/>
        <p:txBody>
          <a:bodyPr/>
          <a:lstStyle/>
          <a:p>
            <a:pPr eaLnBrk="1" hangingPunct="1">
              <a:defRPr/>
            </a:pPr>
            <a:r>
              <a:rPr lang="en-US" altLang="en-US"/>
              <a:t>What's Next</a:t>
            </a:r>
          </a:p>
        </p:txBody>
      </p:sp>
      <p:sp>
        <p:nvSpPr>
          <p:cNvPr id="32773" name="Rectangle 3"/>
          <p:cNvSpPr>
            <a:spLocks noGrp="1" noChangeArrowheads="1"/>
          </p:cNvSpPr>
          <p:nvPr>
            <p:ph type="body" idx="1"/>
          </p:nvPr>
        </p:nvSpPr>
        <p:spPr>
          <a:xfrm>
            <a:off x="1981200" y="1600200"/>
            <a:ext cx="6172200" cy="2971800"/>
          </a:xfrm>
        </p:spPr>
        <p:txBody>
          <a:bodyPr/>
          <a:lstStyle/>
          <a:p>
            <a:pPr eaLnBrk="1" hangingPunct="1"/>
            <a:r>
              <a:rPr lang="en-US" altLang="en-US" sz="2200" dirty="0"/>
              <a:t>General Concepts</a:t>
            </a:r>
          </a:p>
          <a:p>
            <a:pPr eaLnBrk="1" hangingPunct="1"/>
            <a:r>
              <a:rPr lang="en-US" altLang="en-US" sz="2200" dirty="0"/>
              <a:t>IA-32 Processor Architecture</a:t>
            </a:r>
          </a:p>
          <a:p>
            <a:pPr eaLnBrk="1" hangingPunct="1"/>
            <a:r>
              <a:rPr lang="en-US" altLang="en-US" sz="2200" dirty="0"/>
              <a:t>IA-32 Memory Management</a:t>
            </a:r>
          </a:p>
          <a:p>
            <a:pPr eaLnBrk="1" hangingPunct="1"/>
            <a:r>
              <a:rPr lang="en-US" altLang="en-US" sz="2200" dirty="0"/>
              <a:t>64-Bit Processors</a:t>
            </a:r>
          </a:p>
          <a:p>
            <a:pPr eaLnBrk="1" hangingPunct="1"/>
            <a:r>
              <a:rPr lang="en-US" altLang="en-US" sz="2200" b="1" dirty="0">
                <a:solidFill>
                  <a:schemeClr val="tx2"/>
                </a:solidFill>
              </a:rPr>
              <a:t>Components of an IA-32 Microcomputer</a:t>
            </a:r>
          </a:p>
          <a:p>
            <a:pPr eaLnBrk="1" hangingPunct="1"/>
            <a:r>
              <a:rPr lang="en-US" altLang="en-US" sz="2200" dirty="0"/>
              <a:t>Input-Output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33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CA39E09-8F48-4926-BE4C-B448F62AE1C5}" type="slidenum">
              <a:rPr lang="en-US" altLang="en-US" sz="1600">
                <a:latin typeface="Times New Roman" pitchFamily="18" charset="0"/>
              </a:rPr>
              <a:pPr eaLnBrk="1" hangingPunct="1"/>
              <a:t>3</a:t>
            </a:fld>
            <a:endParaRPr lang="en-US" altLang="en-US" sz="1600">
              <a:latin typeface="Times New Roman" pitchFamily="18" charset="0"/>
            </a:endParaRPr>
          </a:p>
        </p:txBody>
      </p:sp>
      <p:sp>
        <p:nvSpPr>
          <p:cNvPr id="98306" name="Rectangle 2"/>
          <p:cNvSpPr>
            <a:spLocks noGrp="1" noChangeArrowheads="1"/>
          </p:cNvSpPr>
          <p:nvPr>
            <p:ph type="title"/>
          </p:nvPr>
        </p:nvSpPr>
        <p:spPr/>
        <p:txBody>
          <a:bodyPr/>
          <a:lstStyle/>
          <a:p>
            <a:pPr eaLnBrk="1" hangingPunct="1">
              <a:defRPr/>
            </a:pPr>
            <a:r>
              <a:rPr lang="en-US" altLang="en-US"/>
              <a:t>General Concepts</a:t>
            </a:r>
          </a:p>
        </p:txBody>
      </p:sp>
      <p:sp>
        <p:nvSpPr>
          <p:cNvPr id="13317" name="Rectangle 3"/>
          <p:cNvSpPr>
            <a:spLocks noGrp="1" noChangeArrowheads="1"/>
          </p:cNvSpPr>
          <p:nvPr>
            <p:ph type="body" idx="1"/>
          </p:nvPr>
        </p:nvSpPr>
        <p:spPr>
          <a:xfrm>
            <a:off x="1600200" y="1524000"/>
            <a:ext cx="7010400" cy="2667000"/>
          </a:xfrm>
        </p:spPr>
        <p:txBody>
          <a:bodyPr/>
          <a:lstStyle/>
          <a:p>
            <a:pPr eaLnBrk="1" hangingPunct="1"/>
            <a:r>
              <a:rPr lang="en-US" altLang="en-US" dirty="0">
                <a:hlinkClick r:id="" action="ppaction://customshow?id=6&amp;return=true"/>
              </a:rPr>
              <a:t>Basic microcomputer design</a:t>
            </a:r>
            <a:endParaRPr lang="en-US" altLang="en-US" dirty="0"/>
          </a:p>
          <a:p>
            <a:pPr eaLnBrk="1" hangingPunct="1"/>
            <a:r>
              <a:rPr lang="en-US" altLang="en-US" dirty="0">
                <a:hlinkClick r:id="" action="ppaction://customshow?id=7&amp;return=true"/>
              </a:rPr>
              <a:t>Instruction execution cycle</a:t>
            </a:r>
            <a:endParaRPr lang="en-US" altLang="en-US" dirty="0"/>
          </a:p>
          <a:p>
            <a:pPr eaLnBrk="1" hangingPunct="1"/>
            <a:r>
              <a:rPr lang="en-US" altLang="en-US" dirty="0">
                <a:hlinkClick r:id="" action="ppaction://customshow?id=8&amp;return=true"/>
              </a:rPr>
              <a:t>Reading from memory</a:t>
            </a:r>
            <a:endParaRPr lang="en-US" altLang="en-US" dirty="0"/>
          </a:p>
          <a:p>
            <a:pPr eaLnBrk="1" hangingPunct="1"/>
            <a:r>
              <a:rPr lang="en-US" altLang="en-US" dirty="0">
                <a:hlinkClick r:id="" action="ppaction://customshow?id=9&amp;return=true"/>
              </a:rPr>
              <a:t>How program runs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379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B9C5BEB9-86C1-402B-A1D0-C3F9B70E2DAF}" type="slidenum">
              <a:rPr lang="en-US" altLang="en-US" sz="1600">
                <a:latin typeface="Times New Roman" pitchFamily="18" charset="0"/>
              </a:rPr>
              <a:pPr eaLnBrk="1" hangingPunct="1"/>
              <a:t>30</a:t>
            </a:fld>
            <a:endParaRPr lang="en-US" altLang="en-US" sz="1600">
              <a:latin typeface="Times New Roman" pitchFamily="18" charset="0"/>
            </a:endParaRPr>
          </a:p>
        </p:txBody>
      </p:sp>
      <p:sp>
        <p:nvSpPr>
          <p:cNvPr id="96258" name="Rectangle 2"/>
          <p:cNvSpPr>
            <a:spLocks noGrp="1" noChangeArrowheads="1"/>
          </p:cNvSpPr>
          <p:nvPr>
            <p:ph type="title"/>
          </p:nvPr>
        </p:nvSpPr>
        <p:spPr/>
        <p:txBody>
          <a:bodyPr/>
          <a:lstStyle/>
          <a:p>
            <a:pPr eaLnBrk="1" hangingPunct="1">
              <a:defRPr/>
            </a:pPr>
            <a:r>
              <a:rPr lang="en-US" altLang="en-US"/>
              <a:t>Components of an IA-32 Microcomputer</a:t>
            </a:r>
          </a:p>
        </p:txBody>
      </p:sp>
      <p:sp>
        <p:nvSpPr>
          <p:cNvPr id="33797" name="Rectangle 3"/>
          <p:cNvSpPr>
            <a:spLocks noGrp="1" noChangeArrowheads="1"/>
          </p:cNvSpPr>
          <p:nvPr>
            <p:ph type="body" idx="1"/>
          </p:nvPr>
        </p:nvSpPr>
        <p:spPr>
          <a:xfrm>
            <a:off x="2514600" y="1447800"/>
            <a:ext cx="4572000" cy="2362200"/>
          </a:xfrm>
        </p:spPr>
        <p:txBody>
          <a:bodyPr/>
          <a:lstStyle/>
          <a:p>
            <a:pPr eaLnBrk="1" hangingPunct="1"/>
            <a:r>
              <a:rPr lang="en-US" altLang="en-US" dirty="0">
                <a:hlinkClick r:id="" action="ppaction://customshow?id=20&amp;return=true"/>
              </a:rPr>
              <a:t>Motherboard</a:t>
            </a:r>
            <a:endParaRPr lang="en-US" altLang="en-US" dirty="0"/>
          </a:p>
          <a:p>
            <a:pPr eaLnBrk="1" hangingPunct="1"/>
            <a:r>
              <a:rPr lang="en-US" altLang="en-US" dirty="0">
                <a:hlinkClick r:id="" action="ppaction://customshow?id=21&amp;return=true"/>
              </a:rPr>
              <a:t>Video output</a:t>
            </a:r>
            <a:endParaRPr lang="en-US" altLang="en-US" dirty="0"/>
          </a:p>
          <a:p>
            <a:pPr eaLnBrk="1" hangingPunct="1"/>
            <a:r>
              <a:rPr lang="en-US" altLang="en-US" dirty="0">
                <a:hlinkClick r:id="" action="ppaction://customshow?id=22&amp;return=true"/>
              </a:rPr>
              <a:t>Memory</a:t>
            </a:r>
            <a:endParaRPr lang="en-US" altLang="en-US" dirty="0"/>
          </a:p>
          <a:p>
            <a:pPr eaLnBrk="1" hangingPunct="1"/>
            <a:r>
              <a:rPr lang="en-US" altLang="en-US" dirty="0">
                <a:hlinkClick r:id="" action="ppaction://customshow?id=23&amp;return=true"/>
              </a:rPr>
              <a:t>Input-output ports</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481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2234067-DFB6-4D10-9DE4-B371FF763581}" type="slidenum">
              <a:rPr lang="en-US" altLang="en-US" sz="1600">
                <a:latin typeface="Times New Roman" pitchFamily="18" charset="0"/>
              </a:rPr>
              <a:pPr eaLnBrk="1" hangingPunct="1"/>
              <a:t>31</a:t>
            </a:fld>
            <a:endParaRPr lang="en-US" altLang="en-US" sz="1600">
              <a:latin typeface="Times New Roman" pitchFamily="18" charset="0"/>
            </a:endParaRPr>
          </a:p>
        </p:txBody>
      </p:sp>
      <p:sp>
        <p:nvSpPr>
          <p:cNvPr id="89090" name="Rectangle 2"/>
          <p:cNvSpPr>
            <a:spLocks noGrp="1" noChangeArrowheads="1"/>
          </p:cNvSpPr>
          <p:nvPr>
            <p:ph type="title"/>
          </p:nvPr>
        </p:nvSpPr>
        <p:spPr/>
        <p:txBody>
          <a:bodyPr/>
          <a:lstStyle/>
          <a:p>
            <a:pPr eaLnBrk="1" hangingPunct="1">
              <a:defRPr/>
            </a:pPr>
            <a:r>
              <a:rPr lang="en-US" altLang="en-US"/>
              <a:t>Motherboard</a:t>
            </a:r>
          </a:p>
        </p:txBody>
      </p:sp>
      <p:sp>
        <p:nvSpPr>
          <p:cNvPr id="34821" name="Rectangle 3"/>
          <p:cNvSpPr>
            <a:spLocks noGrp="1" noChangeArrowheads="1"/>
          </p:cNvSpPr>
          <p:nvPr>
            <p:ph type="body" idx="1"/>
          </p:nvPr>
        </p:nvSpPr>
        <p:spPr/>
        <p:txBody>
          <a:bodyPr/>
          <a:lstStyle/>
          <a:p>
            <a:pPr eaLnBrk="1" hangingPunct="1"/>
            <a:r>
              <a:rPr lang="en-US" altLang="en-US"/>
              <a:t>CPU socket</a:t>
            </a:r>
          </a:p>
          <a:p>
            <a:pPr eaLnBrk="1" hangingPunct="1"/>
            <a:r>
              <a:rPr lang="en-US" altLang="en-US"/>
              <a:t>External cache memory slots</a:t>
            </a:r>
          </a:p>
          <a:p>
            <a:pPr eaLnBrk="1" hangingPunct="1"/>
            <a:r>
              <a:rPr lang="en-US" altLang="en-US"/>
              <a:t>Main memory slots</a:t>
            </a:r>
          </a:p>
          <a:p>
            <a:pPr eaLnBrk="1" hangingPunct="1"/>
            <a:r>
              <a:rPr lang="en-US" altLang="en-US"/>
              <a:t>BIOS chips</a:t>
            </a:r>
          </a:p>
          <a:p>
            <a:pPr eaLnBrk="1" hangingPunct="1"/>
            <a:r>
              <a:rPr lang="en-US" altLang="en-US"/>
              <a:t>Sound synthesizer chip (optional)</a:t>
            </a:r>
          </a:p>
          <a:p>
            <a:pPr eaLnBrk="1" hangingPunct="1"/>
            <a:r>
              <a:rPr lang="en-US" altLang="en-US"/>
              <a:t>Video controller chip (optional)</a:t>
            </a:r>
          </a:p>
          <a:p>
            <a:pPr eaLnBrk="1" hangingPunct="1"/>
            <a:r>
              <a:rPr lang="en-US" altLang="en-US"/>
              <a:t>IDE, parallel, serial, USB, video, keyboard, joystick, network, and mouse connectors</a:t>
            </a:r>
          </a:p>
          <a:p>
            <a:pPr eaLnBrk="1" hangingPunct="1"/>
            <a:r>
              <a:rPr lang="en-US" altLang="en-US"/>
              <a:t>PCI bus connectors (expansion cards)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584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DAB867E-871F-499F-8918-5B2BB5B79733}" type="slidenum">
              <a:rPr lang="en-US" altLang="en-US" sz="1600">
                <a:latin typeface="Times New Roman" pitchFamily="18" charset="0"/>
              </a:rPr>
              <a:pPr eaLnBrk="1" hangingPunct="1"/>
              <a:t>32</a:t>
            </a:fld>
            <a:endParaRPr lang="en-US" altLang="en-US" sz="1600">
              <a:latin typeface="Times New Roman" pitchFamily="18" charset="0"/>
            </a:endParaRPr>
          </a:p>
        </p:txBody>
      </p:sp>
      <p:sp>
        <p:nvSpPr>
          <p:cNvPr id="125954" name="Rectangle 2"/>
          <p:cNvSpPr>
            <a:spLocks noGrp="1" noChangeArrowheads="1"/>
          </p:cNvSpPr>
          <p:nvPr>
            <p:ph type="title"/>
          </p:nvPr>
        </p:nvSpPr>
        <p:spPr>
          <a:xfrm>
            <a:off x="457200" y="76200"/>
            <a:ext cx="7772400" cy="457200"/>
          </a:xfrm>
        </p:spPr>
        <p:txBody>
          <a:bodyPr/>
          <a:lstStyle/>
          <a:p>
            <a:pPr eaLnBrk="1" hangingPunct="1"/>
            <a:r>
              <a:rPr lang="en-US" altLang="en-US"/>
              <a:t>Intel D850MD Motherboard</a:t>
            </a:r>
            <a:endParaRPr lang="en-US" altLang="en-US" sz="2400"/>
          </a:p>
        </p:txBody>
      </p:sp>
      <p:pic>
        <p:nvPicPr>
          <p:cNvPr id="35845" name="Picture 4" descr="d850m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62000"/>
            <a:ext cx="49657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Line 5"/>
          <p:cNvSpPr>
            <a:spLocks noChangeShapeType="1"/>
          </p:cNvSpPr>
          <p:nvPr/>
        </p:nvSpPr>
        <p:spPr bwMode="auto">
          <a:xfrm flipH="1">
            <a:off x="6324600" y="3962400"/>
            <a:ext cx="914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47" name="Text Box 6"/>
          <p:cNvSpPr txBox="1">
            <a:spLocks noChangeArrowheads="1"/>
          </p:cNvSpPr>
          <p:nvPr/>
        </p:nvSpPr>
        <p:spPr bwMode="auto">
          <a:xfrm>
            <a:off x="7239000" y="3689350"/>
            <a:ext cx="1447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dynamic RAM </a:t>
            </a:r>
          </a:p>
        </p:txBody>
      </p:sp>
      <p:sp>
        <p:nvSpPr>
          <p:cNvPr id="35848" name="Line 7"/>
          <p:cNvSpPr>
            <a:spLocks noChangeShapeType="1"/>
          </p:cNvSpPr>
          <p:nvPr/>
        </p:nvSpPr>
        <p:spPr bwMode="auto">
          <a:xfrm flipH="1">
            <a:off x="5867400" y="3124200"/>
            <a:ext cx="1066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49" name="Text Box 8"/>
          <p:cNvSpPr txBox="1">
            <a:spLocks noChangeArrowheads="1"/>
          </p:cNvSpPr>
          <p:nvPr/>
        </p:nvSpPr>
        <p:spPr bwMode="auto">
          <a:xfrm>
            <a:off x="6934200" y="2847975"/>
            <a:ext cx="2057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Pentium 4 socket</a:t>
            </a:r>
          </a:p>
        </p:txBody>
      </p:sp>
      <p:sp>
        <p:nvSpPr>
          <p:cNvPr id="35850" name="Line 9"/>
          <p:cNvSpPr>
            <a:spLocks noChangeShapeType="1"/>
          </p:cNvSpPr>
          <p:nvPr/>
        </p:nvSpPr>
        <p:spPr bwMode="auto">
          <a:xfrm>
            <a:off x="1676400" y="251460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1" name="Text Box 10"/>
          <p:cNvSpPr txBox="1">
            <a:spLocks noChangeArrowheads="1"/>
          </p:cNvSpPr>
          <p:nvPr/>
        </p:nvSpPr>
        <p:spPr bwMode="auto">
          <a:xfrm>
            <a:off x="228600" y="5060950"/>
            <a:ext cx="1143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500"/>
              <a:t>Speaker</a:t>
            </a:r>
          </a:p>
        </p:txBody>
      </p:sp>
      <p:sp>
        <p:nvSpPr>
          <p:cNvPr id="35852" name="Line 11"/>
          <p:cNvSpPr>
            <a:spLocks noChangeShapeType="1"/>
          </p:cNvSpPr>
          <p:nvPr/>
        </p:nvSpPr>
        <p:spPr bwMode="auto">
          <a:xfrm flipH="1" flipV="1">
            <a:off x="4800600" y="5486400"/>
            <a:ext cx="228600" cy="5334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3" name="Text Box 12"/>
          <p:cNvSpPr txBox="1">
            <a:spLocks noChangeArrowheads="1"/>
          </p:cNvSpPr>
          <p:nvPr/>
        </p:nvSpPr>
        <p:spPr bwMode="auto">
          <a:xfrm>
            <a:off x="4953000" y="5791200"/>
            <a:ext cx="2286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IDE drive connectors</a:t>
            </a:r>
          </a:p>
        </p:txBody>
      </p:sp>
      <p:sp>
        <p:nvSpPr>
          <p:cNvPr id="35854" name="Text Box 14"/>
          <p:cNvSpPr txBox="1">
            <a:spLocks noChangeArrowheads="1"/>
          </p:cNvSpPr>
          <p:nvPr/>
        </p:nvSpPr>
        <p:spPr bwMode="auto">
          <a:xfrm>
            <a:off x="6858000" y="304800"/>
            <a:ext cx="22860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mouse, keyboard, parallel, serial, and USB connectors</a:t>
            </a:r>
          </a:p>
        </p:txBody>
      </p:sp>
      <p:sp>
        <p:nvSpPr>
          <p:cNvPr id="35855" name="Line 15"/>
          <p:cNvSpPr>
            <a:spLocks noChangeShapeType="1"/>
          </p:cNvSpPr>
          <p:nvPr/>
        </p:nvSpPr>
        <p:spPr bwMode="auto">
          <a:xfrm>
            <a:off x="1676400" y="3276600"/>
            <a:ext cx="1828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6" name="Text Box 16"/>
          <p:cNvSpPr txBox="1">
            <a:spLocks noChangeArrowheads="1"/>
          </p:cNvSpPr>
          <p:nvPr/>
        </p:nvSpPr>
        <p:spPr bwMode="auto">
          <a:xfrm>
            <a:off x="228600" y="3003550"/>
            <a:ext cx="1447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500"/>
              <a:t>AGP slot</a:t>
            </a:r>
          </a:p>
        </p:txBody>
      </p:sp>
      <p:sp>
        <p:nvSpPr>
          <p:cNvPr id="35857" name="Line 17"/>
          <p:cNvSpPr>
            <a:spLocks noChangeShapeType="1"/>
          </p:cNvSpPr>
          <p:nvPr/>
        </p:nvSpPr>
        <p:spPr bwMode="auto">
          <a:xfrm>
            <a:off x="1600200" y="5562600"/>
            <a:ext cx="3810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58" name="Text Box 18"/>
          <p:cNvSpPr txBox="1">
            <a:spLocks noChangeArrowheads="1"/>
          </p:cNvSpPr>
          <p:nvPr/>
        </p:nvSpPr>
        <p:spPr bwMode="auto">
          <a:xfrm>
            <a:off x="762000" y="5324475"/>
            <a:ext cx="838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500"/>
              <a:t>Battery</a:t>
            </a:r>
          </a:p>
        </p:txBody>
      </p:sp>
      <p:sp>
        <p:nvSpPr>
          <p:cNvPr id="35859" name="Line 19"/>
          <p:cNvSpPr>
            <a:spLocks noChangeShapeType="1"/>
          </p:cNvSpPr>
          <p:nvPr/>
        </p:nvSpPr>
        <p:spPr bwMode="auto">
          <a:xfrm>
            <a:off x="1447800" y="914400"/>
            <a:ext cx="2438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60" name="Text Box 20"/>
          <p:cNvSpPr txBox="1">
            <a:spLocks noChangeArrowheads="1"/>
          </p:cNvSpPr>
          <p:nvPr/>
        </p:nvSpPr>
        <p:spPr bwMode="auto">
          <a:xfrm>
            <a:off x="609600" y="641350"/>
            <a:ext cx="8382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500"/>
              <a:t>Video</a:t>
            </a:r>
          </a:p>
        </p:txBody>
      </p:sp>
      <p:sp>
        <p:nvSpPr>
          <p:cNvPr id="35861" name="Line 21"/>
          <p:cNvSpPr>
            <a:spLocks noChangeShapeType="1"/>
          </p:cNvSpPr>
          <p:nvPr/>
        </p:nvSpPr>
        <p:spPr bwMode="auto">
          <a:xfrm flipH="1" flipV="1">
            <a:off x="5943600" y="541020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62" name="Text Box 22"/>
          <p:cNvSpPr txBox="1">
            <a:spLocks noChangeArrowheads="1"/>
          </p:cNvSpPr>
          <p:nvPr/>
        </p:nvSpPr>
        <p:spPr bwMode="auto">
          <a:xfrm>
            <a:off x="6934200" y="513715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Power connector</a:t>
            </a:r>
          </a:p>
        </p:txBody>
      </p:sp>
      <p:sp>
        <p:nvSpPr>
          <p:cNvPr id="35863" name="Line 25"/>
          <p:cNvSpPr>
            <a:spLocks noChangeShapeType="1"/>
          </p:cNvSpPr>
          <p:nvPr/>
        </p:nvSpPr>
        <p:spPr bwMode="auto">
          <a:xfrm flipH="1">
            <a:off x="4572000" y="2743200"/>
            <a:ext cx="2362200" cy="228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64" name="Text Box 26"/>
          <p:cNvSpPr txBox="1">
            <a:spLocks noChangeArrowheads="1"/>
          </p:cNvSpPr>
          <p:nvPr/>
        </p:nvSpPr>
        <p:spPr bwMode="auto">
          <a:xfrm>
            <a:off x="6934200" y="2470150"/>
            <a:ext cx="2133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memory controller hub</a:t>
            </a:r>
          </a:p>
        </p:txBody>
      </p:sp>
      <p:sp>
        <p:nvSpPr>
          <p:cNvPr id="35865" name="Line 27"/>
          <p:cNvSpPr>
            <a:spLocks noChangeShapeType="1"/>
          </p:cNvSpPr>
          <p:nvPr/>
        </p:nvSpPr>
        <p:spPr bwMode="auto">
          <a:xfrm flipH="1">
            <a:off x="6324600" y="3962400"/>
            <a:ext cx="914400" cy="5334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66" name="Line 28"/>
          <p:cNvSpPr>
            <a:spLocks noChangeShapeType="1"/>
          </p:cNvSpPr>
          <p:nvPr/>
        </p:nvSpPr>
        <p:spPr bwMode="auto">
          <a:xfrm flipH="1" flipV="1">
            <a:off x="5943600" y="5638800"/>
            <a:ext cx="990600" cy="19685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67" name="Text Box 29"/>
          <p:cNvSpPr txBox="1">
            <a:spLocks noChangeArrowheads="1"/>
          </p:cNvSpPr>
          <p:nvPr/>
        </p:nvSpPr>
        <p:spPr bwMode="auto">
          <a:xfrm>
            <a:off x="6934200" y="5562600"/>
            <a:ext cx="1828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Diskette connector</a:t>
            </a:r>
          </a:p>
        </p:txBody>
      </p:sp>
      <p:sp>
        <p:nvSpPr>
          <p:cNvPr id="35868" name="Line 30"/>
          <p:cNvSpPr>
            <a:spLocks noChangeShapeType="1"/>
          </p:cNvSpPr>
          <p:nvPr/>
        </p:nvSpPr>
        <p:spPr bwMode="auto">
          <a:xfrm>
            <a:off x="1371600" y="5334000"/>
            <a:ext cx="990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69" name="Text Box 31"/>
          <p:cNvSpPr txBox="1">
            <a:spLocks noChangeArrowheads="1"/>
          </p:cNvSpPr>
          <p:nvPr/>
        </p:nvSpPr>
        <p:spPr bwMode="auto">
          <a:xfrm>
            <a:off x="228600" y="2228850"/>
            <a:ext cx="1447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500"/>
              <a:t>PCI slots</a:t>
            </a:r>
          </a:p>
        </p:txBody>
      </p:sp>
      <p:sp>
        <p:nvSpPr>
          <p:cNvPr id="35870" name="Line 32"/>
          <p:cNvSpPr>
            <a:spLocks noChangeShapeType="1"/>
          </p:cNvSpPr>
          <p:nvPr/>
        </p:nvSpPr>
        <p:spPr bwMode="auto">
          <a:xfrm>
            <a:off x="1371600" y="5029200"/>
            <a:ext cx="18288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71" name="Text Box 33"/>
          <p:cNvSpPr txBox="1">
            <a:spLocks noChangeArrowheads="1"/>
          </p:cNvSpPr>
          <p:nvPr/>
        </p:nvSpPr>
        <p:spPr bwMode="auto">
          <a:xfrm>
            <a:off x="0" y="4724400"/>
            <a:ext cx="1371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500"/>
              <a:t>I/O Controller</a:t>
            </a:r>
          </a:p>
        </p:txBody>
      </p:sp>
      <p:sp>
        <p:nvSpPr>
          <p:cNvPr id="35872" name="Line 34"/>
          <p:cNvSpPr>
            <a:spLocks noChangeShapeType="1"/>
          </p:cNvSpPr>
          <p:nvPr/>
        </p:nvSpPr>
        <p:spPr bwMode="auto">
          <a:xfrm>
            <a:off x="4114800" y="838200"/>
            <a:ext cx="28194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73" name="Line 35"/>
          <p:cNvSpPr>
            <a:spLocks noChangeShapeType="1"/>
          </p:cNvSpPr>
          <p:nvPr/>
        </p:nvSpPr>
        <p:spPr bwMode="auto">
          <a:xfrm>
            <a:off x="1600200" y="4343400"/>
            <a:ext cx="12954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74" name="Text Box 36"/>
          <p:cNvSpPr txBox="1">
            <a:spLocks noChangeArrowheads="1"/>
          </p:cNvSpPr>
          <p:nvPr/>
        </p:nvSpPr>
        <p:spPr bwMode="auto">
          <a:xfrm>
            <a:off x="152400" y="4070350"/>
            <a:ext cx="14478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500"/>
              <a:t>Firmware hub</a:t>
            </a:r>
          </a:p>
        </p:txBody>
      </p:sp>
      <p:sp>
        <p:nvSpPr>
          <p:cNvPr id="35875" name="Line 37"/>
          <p:cNvSpPr>
            <a:spLocks noChangeShapeType="1"/>
          </p:cNvSpPr>
          <p:nvPr/>
        </p:nvSpPr>
        <p:spPr bwMode="auto">
          <a:xfrm>
            <a:off x="1600200" y="1371600"/>
            <a:ext cx="609600" cy="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tIns="137160" bIns="137160">
            <a:spAutoFit/>
          </a:bodyPr>
          <a:lstStyle/>
          <a:p>
            <a:endParaRPr lang="zh-TW" altLang="en-US"/>
          </a:p>
        </p:txBody>
      </p:sp>
      <p:sp>
        <p:nvSpPr>
          <p:cNvPr id="35876" name="Text Box 38"/>
          <p:cNvSpPr txBox="1">
            <a:spLocks noChangeArrowheads="1"/>
          </p:cNvSpPr>
          <p:nvPr/>
        </p:nvSpPr>
        <p:spPr bwMode="auto">
          <a:xfrm>
            <a:off x="457200" y="1098550"/>
            <a:ext cx="1143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r" eaLnBrk="1" hangingPunct="1">
              <a:spcBef>
                <a:spcPct val="50000"/>
              </a:spcBef>
            </a:pPr>
            <a:r>
              <a:rPr lang="en-US" altLang="en-US" sz="1500"/>
              <a:t>Audio chip</a:t>
            </a:r>
          </a:p>
        </p:txBody>
      </p:sp>
      <p:sp>
        <p:nvSpPr>
          <p:cNvPr id="35877" name="Text Box 39"/>
          <p:cNvSpPr txBox="1">
            <a:spLocks noChangeArrowheads="1"/>
          </p:cNvSpPr>
          <p:nvPr/>
        </p:nvSpPr>
        <p:spPr bwMode="auto">
          <a:xfrm>
            <a:off x="76200" y="5791200"/>
            <a:ext cx="480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100">
                <a:solidFill>
                  <a:schemeClr val="tx2"/>
                </a:solidFill>
              </a:rPr>
              <a:t>Source: Intel® Desktop Board D850MD/D850MV Technical Product Specification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6867"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15F43488-32B0-4518-A711-03CA2B88ED4D}" type="slidenum">
              <a:rPr lang="en-US" altLang="en-US" sz="1600">
                <a:latin typeface="Times New Roman" pitchFamily="18" charset="0"/>
              </a:rPr>
              <a:pPr eaLnBrk="1" hangingPunct="1"/>
              <a:t>33</a:t>
            </a:fld>
            <a:endParaRPr lang="en-US" altLang="en-US" sz="1600">
              <a:latin typeface="Times New Roman" pitchFamily="18" charset="0"/>
            </a:endParaRPr>
          </a:p>
        </p:txBody>
      </p:sp>
      <p:sp>
        <p:nvSpPr>
          <p:cNvPr id="147460" name="Rectangle 4"/>
          <p:cNvSpPr>
            <a:spLocks noGrp="1" noChangeArrowheads="1"/>
          </p:cNvSpPr>
          <p:nvPr>
            <p:ph type="title"/>
          </p:nvPr>
        </p:nvSpPr>
        <p:spPr/>
        <p:txBody>
          <a:bodyPr/>
          <a:lstStyle/>
          <a:p>
            <a:pPr eaLnBrk="1" hangingPunct="1">
              <a:defRPr/>
            </a:pPr>
            <a:r>
              <a:rPr lang="en-US" altLang="en-US"/>
              <a:t>Intel 965 Express Chipset</a:t>
            </a:r>
          </a:p>
        </p:txBody>
      </p:sp>
      <p:pic>
        <p:nvPicPr>
          <p:cNvPr id="368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19200"/>
            <a:ext cx="5080000"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789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D311EFB-678B-4A93-B27B-DB828A0C723C}" type="slidenum">
              <a:rPr lang="en-US" altLang="en-US" sz="1600">
                <a:latin typeface="Times New Roman" pitchFamily="18" charset="0"/>
              </a:rPr>
              <a:pPr eaLnBrk="1" hangingPunct="1"/>
              <a:t>34</a:t>
            </a:fld>
            <a:endParaRPr lang="en-US" altLang="en-US" sz="1600">
              <a:latin typeface="Times New Roman" pitchFamily="18" charset="0"/>
            </a:endParaRPr>
          </a:p>
        </p:txBody>
      </p:sp>
      <p:sp>
        <p:nvSpPr>
          <p:cNvPr id="90114" name="Rectangle 2"/>
          <p:cNvSpPr>
            <a:spLocks noGrp="1" noChangeArrowheads="1"/>
          </p:cNvSpPr>
          <p:nvPr>
            <p:ph type="title"/>
          </p:nvPr>
        </p:nvSpPr>
        <p:spPr/>
        <p:txBody>
          <a:bodyPr/>
          <a:lstStyle/>
          <a:p>
            <a:pPr eaLnBrk="1" hangingPunct="1">
              <a:defRPr/>
            </a:pPr>
            <a:r>
              <a:rPr lang="en-US" altLang="en-US"/>
              <a:t>Video Output</a:t>
            </a:r>
          </a:p>
        </p:txBody>
      </p:sp>
      <p:sp>
        <p:nvSpPr>
          <p:cNvPr id="37893" name="Rectangle 3"/>
          <p:cNvSpPr>
            <a:spLocks noGrp="1" noChangeArrowheads="1"/>
          </p:cNvSpPr>
          <p:nvPr>
            <p:ph type="body" idx="1"/>
          </p:nvPr>
        </p:nvSpPr>
        <p:spPr>
          <a:xfrm>
            <a:off x="1143000" y="1295400"/>
            <a:ext cx="6781800" cy="4038600"/>
          </a:xfrm>
        </p:spPr>
        <p:txBody>
          <a:bodyPr/>
          <a:lstStyle/>
          <a:p>
            <a:pPr eaLnBrk="1" hangingPunct="1">
              <a:lnSpc>
                <a:spcPct val="90000"/>
              </a:lnSpc>
            </a:pPr>
            <a:r>
              <a:rPr lang="en-US" altLang="en-US"/>
              <a:t>Video controller</a:t>
            </a:r>
          </a:p>
          <a:p>
            <a:pPr lvl="1" eaLnBrk="1" hangingPunct="1">
              <a:lnSpc>
                <a:spcPct val="90000"/>
              </a:lnSpc>
            </a:pPr>
            <a:r>
              <a:rPr lang="en-US" altLang="en-US"/>
              <a:t>on motherboard, or on expansion card</a:t>
            </a:r>
          </a:p>
          <a:p>
            <a:pPr lvl="1" eaLnBrk="1" hangingPunct="1">
              <a:lnSpc>
                <a:spcPct val="90000"/>
              </a:lnSpc>
            </a:pPr>
            <a:r>
              <a:rPr lang="en-US" altLang="en-US"/>
              <a:t>AGP (</a:t>
            </a:r>
            <a:r>
              <a:rPr lang="en-US" altLang="en-US">
                <a:hlinkClick r:id="rId2"/>
              </a:rPr>
              <a:t>accelerated graphics port technology</a:t>
            </a:r>
            <a:r>
              <a:rPr lang="en-US" altLang="en-US"/>
              <a:t>)*</a:t>
            </a:r>
          </a:p>
          <a:p>
            <a:pPr eaLnBrk="1" hangingPunct="1">
              <a:lnSpc>
                <a:spcPct val="90000"/>
              </a:lnSpc>
            </a:pPr>
            <a:r>
              <a:rPr lang="en-US" altLang="en-US"/>
              <a:t>Video memory (VRAM)</a:t>
            </a:r>
          </a:p>
          <a:p>
            <a:pPr eaLnBrk="1" hangingPunct="1">
              <a:lnSpc>
                <a:spcPct val="90000"/>
              </a:lnSpc>
            </a:pPr>
            <a:r>
              <a:rPr lang="en-US" altLang="en-US"/>
              <a:t>Video CRT Display</a:t>
            </a:r>
          </a:p>
          <a:p>
            <a:pPr lvl="1" eaLnBrk="1" hangingPunct="1">
              <a:lnSpc>
                <a:spcPct val="90000"/>
              </a:lnSpc>
            </a:pPr>
            <a:r>
              <a:rPr lang="en-US" altLang="en-US"/>
              <a:t>uses raster scanning</a:t>
            </a:r>
          </a:p>
          <a:p>
            <a:pPr lvl="1" eaLnBrk="1" hangingPunct="1">
              <a:lnSpc>
                <a:spcPct val="90000"/>
              </a:lnSpc>
            </a:pPr>
            <a:r>
              <a:rPr lang="en-US" altLang="en-US"/>
              <a:t>horizontal retrace</a:t>
            </a:r>
          </a:p>
          <a:p>
            <a:pPr lvl="1" eaLnBrk="1" hangingPunct="1">
              <a:lnSpc>
                <a:spcPct val="90000"/>
              </a:lnSpc>
            </a:pPr>
            <a:r>
              <a:rPr lang="en-US" altLang="en-US"/>
              <a:t>vertical retrace</a:t>
            </a:r>
          </a:p>
          <a:p>
            <a:pPr eaLnBrk="1" hangingPunct="1">
              <a:lnSpc>
                <a:spcPct val="90000"/>
              </a:lnSpc>
            </a:pPr>
            <a:r>
              <a:rPr lang="en-US" altLang="en-US"/>
              <a:t>Direct digital LCD monitors</a:t>
            </a:r>
          </a:p>
          <a:p>
            <a:pPr lvl="1" eaLnBrk="1" hangingPunct="1">
              <a:lnSpc>
                <a:spcPct val="90000"/>
              </a:lnSpc>
            </a:pPr>
            <a:r>
              <a:rPr lang="en-US" altLang="en-US"/>
              <a:t>no raster scanning required	</a:t>
            </a:r>
          </a:p>
        </p:txBody>
      </p:sp>
      <p:sp>
        <p:nvSpPr>
          <p:cNvPr id="37894" name="Text Box 4"/>
          <p:cNvSpPr txBox="1">
            <a:spLocks noChangeArrowheads="1"/>
          </p:cNvSpPr>
          <p:nvPr/>
        </p:nvSpPr>
        <p:spPr bwMode="auto">
          <a:xfrm>
            <a:off x="685800" y="5715000"/>
            <a:ext cx="7391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sz="1500"/>
              <a:t>* This link may change over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891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25174F82-0F86-41F7-99A1-18B1246A6D75}" type="slidenum">
              <a:rPr lang="en-US" altLang="en-US" sz="1600">
                <a:latin typeface="Times New Roman" pitchFamily="18" charset="0"/>
              </a:rPr>
              <a:pPr eaLnBrk="1" hangingPunct="1"/>
              <a:t>35</a:t>
            </a:fld>
            <a:endParaRPr lang="en-US" altLang="en-US" sz="1600">
              <a:latin typeface="Times New Roman" pitchFamily="18" charset="0"/>
            </a:endParaRPr>
          </a:p>
        </p:txBody>
      </p:sp>
      <p:sp>
        <p:nvSpPr>
          <p:cNvPr id="126978" name="Rectangle 1026"/>
          <p:cNvSpPr>
            <a:spLocks noGrp="1" noChangeArrowheads="1"/>
          </p:cNvSpPr>
          <p:nvPr>
            <p:ph type="title"/>
          </p:nvPr>
        </p:nvSpPr>
        <p:spPr/>
        <p:txBody>
          <a:bodyPr/>
          <a:lstStyle/>
          <a:p>
            <a:pPr eaLnBrk="1" hangingPunct="1">
              <a:defRPr/>
            </a:pPr>
            <a:r>
              <a:rPr lang="en-US" altLang="en-US"/>
              <a:t>Sample Video Controller (ATI Corp.)</a:t>
            </a:r>
          </a:p>
        </p:txBody>
      </p:sp>
      <p:pic>
        <p:nvPicPr>
          <p:cNvPr id="38917" name="Picture 1036" descr="ATIbo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295400"/>
            <a:ext cx="4572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1037"/>
          <p:cNvSpPr txBox="1">
            <a:spLocks noChangeArrowheads="1"/>
          </p:cNvSpPr>
          <p:nvPr/>
        </p:nvSpPr>
        <p:spPr bwMode="auto">
          <a:xfrm>
            <a:off x="228600" y="1212850"/>
            <a:ext cx="3581400" cy="450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395288" indent="-2222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lvl="1" eaLnBrk="1" hangingPunct="1">
              <a:spcBef>
                <a:spcPct val="50000"/>
              </a:spcBef>
              <a:buFontTx/>
              <a:buChar char="•"/>
            </a:pPr>
            <a:r>
              <a:rPr lang="en-US" altLang="en-US" sz="1500">
                <a:solidFill>
                  <a:srgbClr val="FFFFFF"/>
                </a:solidFill>
                <a:latin typeface="Verdana" pitchFamily="34" charset="0"/>
              </a:rPr>
              <a:t>128-bit 3D graphics performance powered by RAGE™ 128 PRO </a:t>
            </a:r>
          </a:p>
          <a:p>
            <a:pPr lvl="1" eaLnBrk="1" hangingPunct="1">
              <a:spcBef>
                <a:spcPct val="50000"/>
              </a:spcBef>
              <a:buFontTx/>
              <a:buChar char="•"/>
            </a:pPr>
            <a:r>
              <a:rPr lang="en-US" altLang="en-US" sz="1500">
                <a:solidFill>
                  <a:srgbClr val="FFFFFF"/>
                </a:solidFill>
                <a:latin typeface="Verdana" pitchFamily="34" charset="0"/>
              </a:rPr>
              <a:t>3D graphics performance </a:t>
            </a:r>
          </a:p>
          <a:p>
            <a:pPr lvl="1" eaLnBrk="1" hangingPunct="1">
              <a:spcBef>
                <a:spcPct val="50000"/>
              </a:spcBef>
              <a:buFontTx/>
              <a:buChar char="•"/>
            </a:pPr>
            <a:r>
              <a:rPr lang="en-US" altLang="en-US" sz="1500">
                <a:solidFill>
                  <a:srgbClr val="FFFFFF"/>
                </a:solidFill>
                <a:latin typeface="Verdana" pitchFamily="34" charset="0"/>
              </a:rPr>
              <a:t>Intelligent TV-Tuner with Digital VCR </a:t>
            </a:r>
          </a:p>
          <a:p>
            <a:pPr lvl="1" eaLnBrk="1" hangingPunct="1">
              <a:spcBef>
                <a:spcPct val="50000"/>
              </a:spcBef>
              <a:buFontTx/>
              <a:buChar char="•"/>
            </a:pPr>
            <a:r>
              <a:rPr lang="en-US" altLang="en-US" sz="1500">
                <a:solidFill>
                  <a:srgbClr val="FFFFFF"/>
                </a:solidFill>
              </a:rPr>
              <a:t>TV-ON-DEMAND</a:t>
            </a:r>
            <a:r>
              <a:rPr lang="en-US" altLang="en-US" sz="1500">
                <a:solidFill>
                  <a:srgbClr val="FFFFFF"/>
                </a:solidFill>
                <a:latin typeface="Verdana" pitchFamily="34" charset="0"/>
              </a:rPr>
              <a:t>™ </a:t>
            </a:r>
          </a:p>
          <a:p>
            <a:pPr lvl="1" eaLnBrk="1" hangingPunct="1">
              <a:spcBef>
                <a:spcPct val="50000"/>
              </a:spcBef>
              <a:buFontTx/>
              <a:buChar char="•"/>
            </a:pPr>
            <a:r>
              <a:rPr lang="en-US" altLang="en-US" sz="1500">
                <a:solidFill>
                  <a:srgbClr val="FFFFFF"/>
                </a:solidFill>
                <a:latin typeface="Verdana" pitchFamily="34" charset="0"/>
              </a:rPr>
              <a:t>Interactive Program Guide </a:t>
            </a:r>
          </a:p>
          <a:p>
            <a:pPr lvl="1" eaLnBrk="1" hangingPunct="1">
              <a:spcBef>
                <a:spcPct val="50000"/>
              </a:spcBef>
              <a:buFontTx/>
              <a:buChar char="•"/>
            </a:pPr>
            <a:r>
              <a:rPr lang="en-US" altLang="en-US" sz="1500">
                <a:solidFill>
                  <a:srgbClr val="FFFFFF"/>
                </a:solidFill>
                <a:latin typeface="Verdana" pitchFamily="34" charset="0"/>
              </a:rPr>
              <a:t>Still image and MPEG-2 motion video capture </a:t>
            </a:r>
          </a:p>
          <a:p>
            <a:pPr lvl="1" eaLnBrk="1" hangingPunct="1">
              <a:spcBef>
                <a:spcPct val="50000"/>
              </a:spcBef>
              <a:buFontTx/>
              <a:buChar char="•"/>
            </a:pPr>
            <a:r>
              <a:rPr lang="en-US" altLang="en-US" sz="1500">
                <a:solidFill>
                  <a:srgbClr val="FFFFFF"/>
                </a:solidFill>
                <a:latin typeface="Verdana" pitchFamily="34" charset="0"/>
              </a:rPr>
              <a:t>Video editing </a:t>
            </a:r>
          </a:p>
          <a:p>
            <a:pPr lvl="1" eaLnBrk="1" hangingPunct="1">
              <a:spcBef>
                <a:spcPct val="50000"/>
              </a:spcBef>
              <a:buFontTx/>
              <a:buChar char="•"/>
            </a:pPr>
            <a:r>
              <a:rPr lang="en-US" altLang="en-US" sz="1500">
                <a:solidFill>
                  <a:srgbClr val="FFFFFF"/>
                </a:solidFill>
                <a:latin typeface="Verdana" pitchFamily="34" charset="0"/>
              </a:rPr>
              <a:t>Hardware DVD video playback </a:t>
            </a:r>
          </a:p>
          <a:p>
            <a:pPr lvl="1" eaLnBrk="1" hangingPunct="1">
              <a:spcBef>
                <a:spcPct val="50000"/>
              </a:spcBef>
              <a:buFontTx/>
              <a:buChar char="•"/>
            </a:pPr>
            <a:r>
              <a:rPr lang="en-US" altLang="en-US" sz="1500">
                <a:solidFill>
                  <a:srgbClr val="FFFFFF"/>
                </a:solidFill>
                <a:latin typeface="Verdana" pitchFamily="34" charset="0"/>
              </a:rPr>
              <a:t>Video output to TV or VCR </a:t>
            </a:r>
          </a:p>
          <a:p>
            <a:pPr eaLnBrk="1" hangingPunct="1">
              <a:spcBef>
                <a:spcPct val="50000"/>
              </a:spcBef>
            </a:pPr>
            <a:endParaRPr lang="en-US" altLang="en-US" sz="15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993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EE05B8B-B4AE-4ABF-8446-C3FEEFCCCE7F}" type="slidenum">
              <a:rPr lang="en-US" altLang="en-US" sz="1600">
                <a:latin typeface="Times New Roman" pitchFamily="18" charset="0"/>
              </a:rPr>
              <a:pPr eaLnBrk="1" hangingPunct="1"/>
              <a:t>36</a:t>
            </a:fld>
            <a:endParaRPr lang="en-US" altLang="en-US" sz="1600">
              <a:latin typeface="Times New Roman" pitchFamily="18" charset="0"/>
            </a:endParaRPr>
          </a:p>
        </p:txBody>
      </p:sp>
      <p:sp>
        <p:nvSpPr>
          <p:cNvPr id="91138" name="Rectangle 2"/>
          <p:cNvSpPr>
            <a:spLocks noGrp="1" noChangeArrowheads="1"/>
          </p:cNvSpPr>
          <p:nvPr>
            <p:ph type="title"/>
          </p:nvPr>
        </p:nvSpPr>
        <p:spPr/>
        <p:txBody>
          <a:bodyPr/>
          <a:lstStyle/>
          <a:p>
            <a:pPr eaLnBrk="1" hangingPunct="1">
              <a:defRPr/>
            </a:pPr>
            <a:r>
              <a:rPr lang="en-US" altLang="en-US"/>
              <a:t>Memory</a:t>
            </a:r>
          </a:p>
        </p:txBody>
      </p:sp>
      <p:sp>
        <p:nvSpPr>
          <p:cNvPr id="39941" name="Rectangle 3"/>
          <p:cNvSpPr>
            <a:spLocks noGrp="1" noChangeArrowheads="1"/>
          </p:cNvSpPr>
          <p:nvPr>
            <p:ph type="body" idx="1"/>
          </p:nvPr>
        </p:nvSpPr>
        <p:spPr>
          <a:xfrm>
            <a:off x="838200" y="990600"/>
            <a:ext cx="7467600" cy="4953000"/>
          </a:xfrm>
        </p:spPr>
        <p:txBody>
          <a:bodyPr/>
          <a:lstStyle/>
          <a:p>
            <a:pPr eaLnBrk="1" hangingPunct="1"/>
            <a:r>
              <a:rPr lang="en-US" altLang="en-US" sz="1800"/>
              <a:t>ROM</a:t>
            </a:r>
          </a:p>
          <a:p>
            <a:pPr lvl="1" eaLnBrk="1" hangingPunct="1"/>
            <a:r>
              <a:rPr lang="en-US" altLang="en-US" sz="1800"/>
              <a:t>read-only memory</a:t>
            </a:r>
          </a:p>
          <a:p>
            <a:pPr eaLnBrk="1" hangingPunct="1"/>
            <a:r>
              <a:rPr lang="en-US" altLang="en-US" sz="1800"/>
              <a:t>EPROM</a:t>
            </a:r>
          </a:p>
          <a:p>
            <a:pPr lvl="1" eaLnBrk="1" hangingPunct="1"/>
            <a:r>
              <a:rPr lang="en-US" altLang="en-US" sz="1800"/>
              <a:t>erasable programmable read-only memory</a:t>
            </a:r>
          </a:p>
          <a:p>
            <a:pPr eaLnBrk="1" hangingPunct="1"/>
            <a:r>
              <a:rPr lang="en-US" altLang="en-US" sz="1800"/>
              <a:t>Dynamic RAM (DRAM)</a:t>
            </a:r>
          </a:p>
          <a:p>
            <a:pPr lvl="1" eaLnBrk="1" hangingPunct="1"/>
            <a:r>
              <a:rPr lang="en-US" altLang="en-US" sz="1800"/>
              <a:t>inexpensive; must be refreshed constantly</a:t>
            </a:r>
          </a:p>
          <a:p>
            <a:pPr eaLnBrk="1" hangingPunct="1"/>
            <a:r>
              <a:rPr lang="en-US" altLang="en-US" sz="1800"/>
              <a:t>Static RAM (SRAM)</a:t>
            </a:r>
          </a:p>
          <a:p>
            <a:pPr lvl="1" eaLnBrk="1" hangingPunct="1"/>
            <a:r>
              <a:rPr lang="en-US" altLang="en-US" sz="1800"/>
              <a:t>expensive; used for cache memory; no refresh required</a:t>
            </a:r>
          </a:p>
          <a:p>
            <a:pPr eaLnBrk="1" hangingPunct="1"/>
            <a:r>
              <a:rPr lang="en-US" altLang="en-US" sz="1800"/>
              <a:t>Video RAM (VRAM)</a:t>
            </a:r>
          </a:p>
          <a:p>
            <a:pPr lvl="1" eaLnBrk="1" hangingPunct="1"/>
            <a:r>
              <a:rPr lang="en-US" altLang="en-US" sz="1800"/>
              <a:t>dual ported; optimized for constant video refresh</a:t>
            </a:r>
          </a:p>
          <a:p>
            <a:pPr eaLnBrk="1" hangingPunct="1"/>
            <a:r>
              <a:rPr lang="en-US" altLang="en-US" sz="1800"/>
              <a:t>CMOS RAM</a:t>
            </a:r>
          </a:p>
          <a:p>
            <a:pPr lvl="1" eaLnBrk="1" hangingPunct="1"/>
            <a:r>
              <a:rPr lang="en-US" altLang="en-US" sz="1800"/>
              <a:t>complimentary metal-oxide semiconductor</a:t>
            </a:r>
          </a:p>
          <a:p>
            <a:pPr lvl="1" eaLnBrk="1" hangingPunct="1"/>
            <a:r>
              <a:rPr lang="en-US" altLang="en-US" sz="1800"/>
              <a:t>system setup information</a:t>
            </a:r>
          </a:p>
          <a:p>
            <a:pPr eaLnBrk="1" hangingPunct="1"/>
            <a:r>
              <a:rPr lang="en-US" altLang="en-US" sz="1800"/>
              <a:t>See: </a:t>
            </a:r>
            <a:r>
              <a:rPr lang="en-US" altLang="en-US" sz="1800">
                <a:hlinkClick r:id="rId2"/>
              </a:rPr>
              <a:t>Intel platform memory</a:t>
            </a:r>
            <a:r>
              <a:rPr lang="en-US" altLang="en-US" sz="1800"/>
              <a:t> (Intel technology brief: link address may change)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409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4796B24-C800-4A2F-940C-A0D6F02BC889}" type="slidenum">
              <a:rPr lang="en-US" altLang="en-US" sz="1600">
                <a:latin typeface="Times New Roman" pitchFamily="18" charset="0"/>
              </a:rPr>
              <a:pPr eaLnBrk="1" hangingPunct="1"/>
              <a:t>37</a:t>
            </a:fld>
            <a:endParaRPr lang="en-US" altLang="en-US" sz="1600">
              <a:latin typeface="Times New Roman" pitchFamily="18" charset="0"/>
            </a:endParaRPr>
          </a:p>
        </p:txBody>
      </p:sp>
      <p:sp>
        <p:nvSpPr>
          <p:cNvPr id="92162" name="Rectangle 2"/>
          <p:cNvSpPr>
            <a:spLocks noGrp="1" noChangeArrowheads="1"/>
          </p:cNvSpPr>
          <p:nvPr>
            <p:ph type="title"/>
          </p:nvPr>
        </p:nvSpPr>
        <p:spPr/>
        <p:txBody>
          <a:bodyPr/>
          <a:lstStyle/>
          <a:p>
            <a:pPr eaLnBrk="1" hangingPunct="1">
              <a:defRPr/>
            </a:pPr>
            <a:r>
              <a:rPr lang="en-US" altLang="en-US"/>
              <a:t>Input-Output Ports</a:t>
            </a:r>
          </a:p>
        </p:txBody>
      </p:sp>
      <p:sp>
        <p:nvSpPr>
          <p:cNvPr id="40965" name="Rectangle 3"/>
          <p:cNvSpPr>
            <a:spLocks noGrp="1" noChangeArrowheads="1"/>
          </p:cNvSpPr>
          <p:nvPr>
            <p:ph type="body" idx="1"/>
          </p:nvPr>
        </p:nvSpPr>
        <p:spPr>
          <a:xfrm>
            <a:off x="1219200" y="1219200"/>
            <a:ext cx="6553200" cy="4495800"/>
          </a:xfrm>
        </p:spPr>
        <p:txBody>
          <a:bodyPr/>
          <a:lstStyle/>
          <a:p>
            <a:pPr eaLnBrk="1" hangingPunct="1">
              <a:lnSpc>
                <a:spcPct val="90000"/>
              </a:lnSpc>
            </a:pPr>
            <a:r>
              <a:rPr lang="en-US" altLang="en-US"/>
              <a:t>USB (universal serial bus)</a:t>
            </a:r>
          </a:p>
          <a:p>
            <a:pPr lvl="1" eaLnBrk="1" hangingPunct="1">
              <a:lnSpc>
                <a:spcPct val="90000"/>
              </a:lnSpc>
            </a:pPr>
            <a:r>
              <a:rPr lang="en-US" altLang="en-US"/>
              <a:t>intelligent high-speed connection to devices</a:t>
            </a:r>
          </a:p>
          <a:p>
            <a:pPr lvl="1" eaLnBrk="1" hangingPunct="1">
              <a:lnSpc>
                <a:spcPct val="90000"/>
              </a:lnSpc>
            </a:pPr>
            <a:r>
              <a:rPr lang="en-US" altLang="en-US"/>
              <a:t>up to 12 megabits/second</a:t>
            </a:r>
          </a:p>
          <a:p>
            <a:pPr lvl="1" eaLnBrk="1" hangingPunct="1">
              <a:lnSpc>
                <a:spcPct val="90000"/>
              </a:lnSpc>
            </a:pPr>
            <a:r>
              <a:rPr lang="en-US" altLang="en-US"/>
              <a:t>USB hub connects multiple devices</a:t>
            </a:r>
          </a:p>
          <a:p>
            <a:pPr lvl="1" eaLnBrk="1" hangingPunct="1">
              <a:lnSpc>
                <a:spcPct val="90000"/>
              </a:lnSpc>
            </a:pPr>
            <a:r>
              <a:rPr lang="en-US" altLang="en-US" i="1"/>
              <a:t>enumeration</a:t>
            </a:r>
            <a:r>
              <a:rPr lang="en-US" altLang="en-US"/>
              <a:t>: computer queries devices</a:t>
            </a:r>
          </a:p>
          <a:p>
            <a:pPr lvl="1" eaLnBrk="1" hangingPunct="1">
              <a:lnSpc>
                <a:spcPct val="90000"/>
              </a:lnSpc>
            </a:pPr>
            <a:r>
              <a:rPr lang="en-US" altLang="en-US"/>
              <a:t>supports </a:t>
            </a:r>
            <a:r>
              <a:rPr lang="en-US" altLang="en-US" i="1"/>
              <a:t>hot</a:t>
            </a:r>
            <a:r>
              <a:rPr lang="en-US" altLang="en-US"/>
              <a:t> connections</a:t>
            </a:r>
          </a:p>
          <a:p>
            <a:pPr eaLnBrk="1" hangingPunct="1">
              <a:lnSpc>
                <a:spcPct val="90000"/>
              </a:lnSpc>
            </a:pPr>
            <a:r>
              <a:rPr lang="en-US" altLang="en-US"/>
              <a:t>Parallel</a:t>
            </a:r>
          </a:p>
          <a:p>
            <a:pPr lvl="1" eaLnBrk="1" hangingPunct="1">
              <a:lnSpc>
                <a:spcPct val="90000"/>
              </a:lnSpc>
            </a:pPr>
            <a:r>
              <a:rPr lang="en-US" altLang="en-US"/>
              <a:t>short cable, high speed</a:t>
            </a:r>
          </a:p>
          <a:p>
            <a:pPr lvl="1" eaLnBrk="1" hangingPunct="1">
              <a:lnSpc>
                <a:spcPct val="90000"/>
              </a:lnSpc>
            </a:pPr>
            <a:r>
              <a:rPr lang="en-US" altLang="en-US"/>
              <a:t>common for printers</a:t>
            </a:r>
          </a:p>
          <a:p>
            <a:pPr lvl="1" eaLnBrk="1" hangingPunct="1">
              <a:lnSpc>
                <a:spcPct val="90000"/>
              </a:lnSpc>
            </a:pPr>
            <a:r>
              <a:rPr lang="en-US" altLang="en-US"/>
              <a:t>bidirectional, parallel data transfer</a:t>
            </a:r>
          </a:p>
          <a:p>
            <a:pPr lvl="1" eaLnBrk="1" hangingPunct="1">
              <a:lnSpc>
                <a:spcPct val="90000"/>
              </a:lnSpc>
            </a:pPr>
            <a:r>
              <a:rPr lang="en-US" altLang="en-US"/>
              <a:t>Intel 8255 controller chip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419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605A4655-B156-4599-BF39-A3509809CB51}" type="slidenum">
              <a:rPr lang="en-US" altLang="en-US" sz="1600">
                <a:latin typeface="Times New Roman" pitchFamily="18" charset="0"/>
              </a:rPr>
              <a:pPr eaLnBrk="1" hangingPunct="1"/>
              <a:t>38</a:t>
            </a:fld>
            <a:endParaRPr lang="en-US" altLang="en-US" sz="1600">
              <a:latin typeface="Times New Roman" pitchFamily="18" charset="0"/>
            </a:endParaRPr>
          </a:p>
        </p:txBody>
      </p:sp>
      <p:sp>
        <p:nvSpPr>
          <p:cNvPr id="128002" name="Rectangle 2"/>
          <p:cNvSpPr>
            <a:spLocks noGrp="1" noChangeArrowheads="1"/>
          </p:cNvSpPr>
          <p:nvPr>
            <p:ph type="title"/>
          </p:nvPr>
        </p:nvSpPr>
        <p:spPr/>
        <p:txBody>
          <a:bodyPr/>
          <a:lstStyle/>
          <a:p>
            <a:pPr eaLnBrk="1" hangingPunct="1">
              <a:defRPr/>
            </a:pPr>
            <a:r>
              <a:rPr lang="en-US" altLang="en-US"/>
              <a:t>Input-Output Ports </a:t>
            </a:r>
            <a:r>
              <a:rPr lang="en-US" altLang="en-US" sz="2400"/>
              <a:t>(cont)</a:t>
            </a:r>
          </a:p>
        </p:txBody>
      </p:sp>
      <p:sp>
        <p:nvSpPr>
          <p:cNvPr id="41989" name="Rectangle 3"/>
          <p:cNvSpPr>
            <a:spLocks noGrp="1" noChangeArrowheads="1"/>
          </p:cNvSpPr>
          <p:nvPr>
            <p:ph type="body" idx="1"/>
          </p:nvPr>
        </p:nvSpPr>
        <p:spPr>
          <a:xfrm>
            <a:off x="990600" y="1371600"/>
            <a:ext cx="7086600" cy="3352800"/>
          </a:xfrm>
        </p:spPr>
        <p:txBody>
          <a:bodyPr/>
          <a:lstStyle/>
          <a:p>
            <a:pPr eaLnBrk="1" hangingPunct="1"/>
            <a:r>
              <a:rPr lang="en-US" altLang="en-US"/>
              <a:t>Serial</a:t>
            </a:r>
          </a:p>
          <a:p>
            <a:pPr lvl="1" eaLnBrk="1" hangingPunct="1"/>
            <a:r>
              <a:rPr lang="en-US" altLang="en-US"/>
              <a:t>RS-232 serial port</a:t>
            </a:r>
          </a:p>
          <a:p>
            <a:pPr lvl="1" eaLnBrk="1" hangingPunct="1"/>
            <a:r>
              <a:rPr lang="en-US" altLang="en-US"/>
              <a:t>one bit at a time</a:t>
            </a:r>
          </a:p>
          <a:p>
            <a:pPr lvl="1" eaLnBrk="1" hangingPunct="1"/>
            <a:r>
              <a:rPr lang="en-US" altLang="en-US"/>
              <a:t>uses long cables and modems</a:t>
            </a:r>
          </a:p>
          <a:p>
            <a:pPr lvl="1" eaLnBrk="1" hangingPunct="1"/>
            <a:r>
              <a:rPr lang="en-US" altLang="en-US"/>
              <a:t>16550 UART (universal asynchronous receiver transmitter)</a:t>
            </a:r>
          </a:p>
          <a:p>
            <a:pPr lvl="1" eaLnBrk="1" hangingPunct="1"/>
            <a:r>
              <a:rPr lang="en-US" altLang="en-US"/>
              <a:t>programmable in assembly language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430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EA5B1E0D-8023-4849-9F61-3BB152AD29D5}" type="slidenum">
              <a:rPr lang="en-US" altLang="en-US" sz="1600">
                <a:latin typeface="Times New Roman" pitchFamily="18" charset="0"/>
              </a:rPr>
              <a:pPr eaLnBrk="1" hangingPunct="1"/>
              <a:t>39</a:t>
            </a:fld>
            <a:endParaRPr lang="en-US" altLang="en-US" sz="1600">
              <a:latin typeface="Times New Roman" pitchFamily="18" charset="0"/>
            </a:endParaRPr>
          </a:p>
        </p:txBody>
      </p:sp>
      <p:sp>
        <p:nvSpPr>
          <p:cNvPr id="149506" name="Rectangle 2"/>
          <p:cNvSpPr>
            <a:spLocks noGrp="1" noChangeArrowheads="1"/>
          </p:cNvSpPr>
          <p:nvPr>
            <p:ph type="title"/>
          </p:nvPr>
        </p:nvSpPr>
        <p:spPr/>
        <p:txBody>
          <a:bodyPr/>
          <a:lstStyle/>
          <a:p>
            <a:pPr eaLnBrk="1" hangingPunct="1"/>
            <a:r>
              <a:rPr lang="en-US" altLang="en-US"/>
              <a:t>Device Interfaces</a:t>
            </a:r>
            <a:endParaRPr lang="en-US" altLang="en-US" sz="2400"/>
          </a:p>
        </p:txBody>
      </p:sp>
      <p:sp>
        <p:nvSpPr>
          <p:cNvPr id="43013" name="Rectangle 3"/>
          <p:cNvSpPr>
            <a:spLocks noGrp="1" noChangeArrowheads="1"/>
          </p:cNvSpPr>
          <p:nvPr>
            <p:ph type="body" idx="1"/>
          </p:nvPr>
        </p:nvSpPr>
        <p:spPr>
          <a:xfrm>
            <a:off x="990600" y="1371600"/>
            <a:ext cx="7772400" cy="4343400"/>
          </a:xfrm>
        </p:spPr>
        <p:txBody>
          <a:bodyPr/>
          <a:lstStyle/>
          <a:p>
            <a:pPr eaLnBrk="1" hangingPunct="1">
              <a:lnSpc>
                <a:spcPct val="90000"/>
              </a:lnSpc>
            </a:pPr>
            <a:r>
              <a:rPr lang="en-US" altLang="en-US"/>
              <a:t>ATA host adapters</a:t>
            </a:r>
          </a:p>
          <a:p>
            <a:pPr lvl="1" eaLnBrk="1" hangingPunct="1">
              <a:lnSpc>
                <a:spcPct val="90000"/>
              </a:lnSpc>
            </a:pPr>
            <a:r>
              <a:rPr lang="en-US" altLang="en-US"/>
              <a:t>intelligent drive electronics (hard drive, CDROM)</a:t>
            </a:r>
          </a:p>
          <a:p>
            <a:pPr eaLnBrk="1" hangingPunct="1">
              <a:lnSpc>
                <a:spcPct val="90000"/>
              </a:lnSpc>
            </a:pPr>
            <a:r>
              <a:rPr lang="en-US" altLang="en-US"/>
              <a:t>SATA (Serial ATA)</a:t>
            </a:r>
          </a:p>
          <a:p>
            <a:pPr lvl="1" eaLnBrk="1" hangingPunct="1">
              <a:lnSpc>
                <a:spcPct val="90000"/>
              </a:lnSpc>
            </a:pPr>
            <a:r>
              <a:rPr lang="en-US" altLang="en-US"/>
              <a:t>inexpensive, fast, bidirectional</a:t>
            </a:r>
          </a:p>
          <a:p>
            <a:pPr eaLnBrk="1" hangingPunct="1">
              <a:lnSpc>
                <a:spcPct val="90000"/>
              </a:lnSpc>
            </a:pPr>
            <a:r>
              <a:rPr lang="en-US" altLang="en-US"/>
              <a:t>FireWire</a:t>
            </a:r>
          </a:p>
          <a:p>
            <a:pPr lvl="1" eaLnBrk="1" hangingPunct="1">
              <a:lnSpc>
                <a:spcPct val="90000"/>
              </a:lnSpc>
            </a:pPr>
            <a:r>
              <a:rPr lang="en-US" altLang="en-US"/>
              <a:t>high speed (800 MB/sec), many devices at once</a:t>
            </a:r>
          </a:p>
          <a:p>
            <a:pPr eaLnBrk="1" hangingPunct="1">
              <a:lnSpc>
                <a:spcPct val="90000"/>
              </a:lnSpc>
            </a:pPr>
            <a:r>
              <a:rPr lang="en-US" altLang="en-US"/>
              <a:t>Bluetooth</a:t>
            </a:r>
          </a:p>
          <a:p>
            <a:pPr lvl="1" eaLnBrk="1" hangingPunct="1">
              <a:lnSpc>
                <a:spcPct val="90000"/>
              </a:lnSpc>
            </a:pPr>
            <a:r>
              <a:rPr lang="en-US" altLang="en-US"/>
              <a:t>small amounts of data, short distances, low power usage</a:t>
            </a:r>
          </a:p>
          <a:p>
            <a:pPr eaLnBrk="1" hangingPunct="1">
              <a:lnSpc>
                <a:spcPct val="90000"/>
              </a:lnSpc>
            </a:pPr>
            <a:r>
              <a:rPr lang="en-US" altLang="en-US"/>
              <a:t>Wi-Fi (wireless Ethernet)</a:t>
            </a:r>
          </a:p>
          <a:p>
            <a:pPr lvl="1" eaLnBrk="1" hangingPunct="1">
              <a:lnSpc>
                <a:spcPct val="90000"/>
              </a:lnSpc>
            </a:pPr>
            <a:r>
              <a:rPr lang="en-US" altLang="en-US"/>
              <a:t>IEEE 802.11 standard, faster than Bluetooth</a:t>
            </a:r>
          </a:p>
          <a:p>
            <a:pPr lvl="1" eaLnBrk="1" hangingPunct="1">
              <a:lnSpc>
                <a:spcPct val="90000"/>
              </a:lnSpc>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02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D1E3BB8E-38CC-4972-BA09-9FE1647A5B32}" type="slidenum">
              <a:rPr lang="en-US" altLang="en-US" sz="1600">
                <a:latin typeface="Times New Roman" pitchFamily="18" charset="0"/>
              </a:rPr>
              <a:pPr eaLnBrk="1" hangingPunct="1"/>
              <a:t>4</a:t>
            </a:fld>
            <a:endParaRPr lang="en-US" altLang="en-US" sz="1600">
              <a:latin typeface="Times New Roman" pitchFamily="18" charset="0"/>
            </a:endParaRPr>
          </a:p>
        </p:txBody>
      </p:sp>
      <p:sp>
        <p:nvSpPr>
          <p:cNvPr id="76802" name="Rectangle 2"/>
          <p:cNvSpPr>
            <a:spLocks noGrp="1" noChangeArrowheads="1"/>
          </p:cNvSpPr>
          <p:nvPr>
            <p:ph type="title"/>
          </p:nvPr>
        </p:nvSpPr>
        <p:spPr/>
        <p:txBody>
          <a:bodyPr/>
          <a:lstStyle/>
          <a:p>
            <a:pPr eaLnBrk="1" hangingPunct="1">
              <a:defRPr/>
            </a:pPr>
            <a:r>
              <a:rPr lang="en-US" altLang="en-US"/>
              <a:t>Basic Microcomputer Design</a:t>
            </a:r>
          </a:p>
        </p:txBody>
      </p:sp>
      <p:sp>
        <p:nvSpPr>
          <p:cNvPr id="1030" name="Rectangle 3"/>
          <p:cNvSpPr>
            <a:spLocks noGrp="1" noChangeArrowheads="1"/>
          </p:cNvSpPr>
          <p:nvPr>
            <p:ph type="body" idx="1"/>
          </p:nvPr>
        </p:nvSpPr>
        <p:spPr>
          <a:xfrm>
            <a:off x="762000" y="1143000"/>
            <a:ext cx="7696200" cy="1219200"/>
          </a:xfrm>
        </p:spPr>
        <p:txBody>
          <a:bodyPr/>
          <a:lstStyle/>
          <a:p>
            <a:pPr eaLnBrk="1" hangingPunct="1"/>
            <a:r>
              <a:rPr lang="en-US" altLang="en-US" sz="2000"/>
              <a:t>clock synchronizes CPU operations</a:t>
            </a:r>
          </a:p>
          <a:p>
            <a:pPr eaLnBrk="1" hangingPunct="1"/>
            <a:r>
              <a:rPr lang="en-US" altLang="en-US" sz="2000"/>
              <a:t>control unit (CU) coordinates sequence of execution steps</a:t>
            </a:r>
          </a:p>
          <a:p>
            <a:pPr eaLnBrk="1" hangingPunct="1"/>
            <a:r>
              <a:rPr lang="en-US" altLang="en-US" sz="2000"/>
              <a:t>ALU performs arithmetic and bitwise processing</a:t>
            </a:r>
          </a:p>
        </p:txBody>
      </p:sp>
      <p:graphicFrame>
        <p:nvGraphicFramePr>
          <p:cNvPr id="1026" name="Object 4"/>
          <p:cNvGraphicFramePr>
            <a:graphicFrameLocks noChangeAspect="1"/>
          </p:cNvGraphicFramePr>
          <p:nvPr/>
        </p:nvGraphicFramePr>
        <p:xfrm>
          <a:off x="1600200" y="2514600"/>
          <a:ext cx="5638800" cy="2743200"/>
        </p:xfrm>
        <a:graphic>
          <a:graphicData uri="http://schemas.openxmlformats.org/presentationml/2006/ole">
            <mc:AlternateContent xmlns:mc="http://schemas.openxmlformats.org/markup-compatibility/2006">
              <mc:Choice xmlns:v="urn:schemas-microsoft-com:vml" Requires="v">
                <p:oleObj spid="_x0000_s1041" name="VISIO" r:id="rId3" imgW="4395216" imgH="2031492" progId="Visio.Drawing.6">
                  <p:embed/>
                </p:oleObj>
              </mc:Choice>
              <mc:Fallback>
                <p:oleObj name="VISIO" r:id="rId3" imgW="4395216" imgH="203149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817" t="-3040" r="-1408" b="-6396"/>
                      <a:stretch>
                        <a:fillRect/>
                      </a:stretch>
                    </p:blipFill>
                    <p:spPr bwMode="auto">
                      <a:xfrm>
                        <a:off x="1600200" y="2514600"/>
                        <a:ext cx="5638800" cy="2743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44035"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05D8F9B8-E65C-435B-AD14-2EEEB71AFD6F}" type="slidenum">
              <a:rPr lang="en-US" altLang="en-US" sz="1600">
                <a:latin typeface="Times New Roman" pitchFamily="18" charset="0"/>
              </a:rPr>
              <a:pPr eaLnBrk="1" hangingPunct="1"/>
              <a:t>40</a:t>
            </a:fld>
            <a:endParaRPr lang="en-US" altLang="en-US" sz="1600">
              <a:latin typeface="Times New Roman" pitchFamily="18" charset="0"/>
            </a:endParaRPr>
          </a:p>
        </p:txBody>
      </p:sp>
      <p:sp>
        <p:nvSpPr>
          <p:cNvPr id="143362" name="Rectangle 2"/>
          <p:cNvSpPr>
            <a:spLocks noGrp="1" noChangeArrowheads="1"/>
          </p:cNvSpPr>
          <p:nvPr>
            <p:ph type="title"/>
          </p:nvPr>
        </p:nvSpPr>
        <p:spPr/>
        <p:txBody>
          <a:bodyPr/>
          <a:lstStyle/>
          <a:p>
            <a:pPr eaLnBrk="1" hangingPunct="1">
              <a:defRPr/>
            </a:pPr>
            <a:r>
              <a:rPr lang="en-US" altLang="en-US"/>
              <a:t>What's Next</a:t>
            </a:r>
          </a:p>
        </p:txBody>
      </p:sp>
      <p:sp>
        <p:nvSpPr>
          <p:cNvPr id="44037" name="Rectangle 3"/>
          <p:cNvSpPr>
            <a:spLocks noGrp="1" noChangeArrowheads="1"/>
          </p:cNvSpPr>
          <p:nvPr>
            <p:ph type="body" idx="1"/>
          </p:nvPr>
        </p:nvSpPr>
        <p:spPr>
          <a:xfrm>
            <a:off x="1981200" y="1600200"/>
            <a:ext cx="6172200" cy="2971800"/>
          </a:xfrm>
        </p:spPr>
        <p:txBody>
          <a:bodyPr/>
          <a:lstStyle/>
          <a:p>
            <a:pPr eaLnBrk="1" hangingPunct="1"/>
            <a:r>
              <a:rPr lang="en-US" altLang="en-US" sz="2200" dirty="0"/>
              <a:t>General Concepts</a:t>
            </a:r>
          </a:p>
          <a:p>
            <a:pPr eaLnBrk="1" hangingPunct="1"/>
            <a:r>
              <a:rPr lang="en-US" altLang="en-US" sz="2200" dirty="0"/>
              <a:t>IA-32 Processor Architecture</a:t>
            </a:r>
          </a:p>
          <a:p>
            <a:pPr eaLnBrk="1" hangingPunct="1"/>
            <a:r>
              <a:rPr lang="en-US" altLang="en-US" sz="2200" dirty="0"/>
              <a:t>IA-32 Memory Management</a:t>
            </a:r>
          </a:p>
          <a:p>
            <a:pPr eaLnBrk="1" hangingPunct="1"/>
            <a:r>
              <a:rPr lang="en-US" altLang="en-US" sz="2200" dirty="0"/>
              <a:t>Components of an IA-32 Microcomputer</a:t>
            </a:r>
          </a:p>
          <a:p>
            <a:pPr eaLnBrk="1" hangingPunct="1"/>
            <a:r>
              <a:rPr lang="en-US" altLang="en-US" sz="2200" b="1" dirty="0">
                <a:solidFill>
                  <a:schemeClr val="tx2"/>
                </a:solidFill>
              </a:rPr>
              <a:t>Input-Output System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45059"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C4C38CB-E462-4314-817B-5C5BBB457B34}" type="slidenum">
              <a:rPr lang="en-US" altLang="en-US" sz="1600">
                <a:latin typeface="Times New Roman" pitchFamily="18" charset="0"/>
              </a:rPr>
              <a:pPr eaLnBrk="1" hangingPunct="1"/>
              <a:t>41</a:t>
            </a:fld>
            <a:endParaRPr lang="en-US" altLang="en-US" sz="1600">
              <a:latin typeface="Times New Roman" pitchFamily="18" charset="0"/>
            </a:endParaRPr>
          </a:p>
        </p:txBody>
      </p:sp>
      <p:sp>
        <p:nvSpPr>
          <p:cNvPr id="94210" name="Rectangle 2"/>
          <p:cNvSpPr>
            <a:spLocks noGrp="1" noChangeArrowheads="1"/>
          </p:cNvSpPr>
          <p:nvPr>
            <p:ph type="title"/>
          </p:nvPr>
        </p:nvSpPr>
        <p:spPr/>
        <p:txBody>
          <a:bodyPr/>
          <a:lstStyle/>
          <a:p>
            <a:pPr eaLnBrk="1" hangingPunct="1">
              <a:defRPr/>
            </a:pPr>
            <a:r>
              <a:rPr lang="en-US" altLang="en-US"/>
              <a:t>Levels of Input-Output</a:t>
            </a:r>
          </a:p>
        </p:txBody>
      </p:sp>
      <p:sp>
        <p:nvSpPr>
          <p:cNvPr id="45061" name="Rectangle 3"/>
          <p:cNvSpPr>
            <a:spLocks noGrp="1" noChangeArrowheads="1"/>
          </p:cNvSpPr>
          <p:nvPr>
            <p:ph type="body" idx="1"/>
          </p:nvPr>
        </p:nvSpPr>
        <p:spPr/>
        <p:txBody>
          <a:bodyPr/>
          <a:lstStyle/>
          <a:p>
            <a:pPr eaLnBrk="1" hangingPunct="1"/>
            <a:r>
              <a:rPr lang="en-US" altLang="en-US"/>
              <a:t>Level 3: High-level language function</a:t>
            </a:r>
          </a:p>
          <a:p>
            <a:pPr lvl="1" eaLnBrk="1" hangingPunct="1"/>
            <a:r>
              <a:rPr lang="en-US" altLang="en-US" sz="2000"/>
              <a:t>examples: C++, Java</a:t>
            </a:r>
          </a:p>
          <a:p>
            <a:pPr lvl="1" eaLnBrk="1" hangingPunct="1"/>
            <a:r>
              <a:rPr lang="en-US" altLang="en-US" sz="2000"/>
              <a:t>portable, convenient, not always the fastest</a:t>
            </a:r>
          </a:p>
          <a:p>
            <a:pPr eaLnBrk="1" hangingPunct="1"/>
            <a:r>
              <a:rPr lang="en-US" altLang="en-US"/>
              <a:t>Level 2: Operating system</a:t>
            </a:r>
          </a:p>
          <a:p>
            <a:pPr lvl="1" eaLnBrk="1" hangingPunct="1"/>
            <a:r>
              <a:rPr lang="en-US" altLang="en-US" sz="2000"/>
              <a:t>Application Programming Interface (API)</a:t>
            </a:r>
          </a:p>
          <a:p>
            <a:pPr lvl="1" eaLnBrk="1" hangingPunct="1"/>
            <a:r>
              <a:rPr lang="en-US" altLang="en-US" sz="2000"/>
              <a:t>extended capabilities, lots of details to master</a:t>
            </a:r>
          </a:p>
          <a:p>
            <a:pPr eaLnBrk="1" hangingPunct="1"/>
            <a:r>
              <a:rPr lang="en-US" altLang="en-US"/>
              <a:t>Level 1: BIOS</a:t>
            </a:r>
          </a:p>
          <a:p>
            <a:pPr lvl="1" eaLnBrk="1" hangingPunct="1"/>
            <a:r>
              <a:rPr lang="en-US" altLang="en-US" sz="2000"/>
              <a:t>drivers that communicate directly with devices</a:t>
            </a:r>
          </a:p>
          <a:p>
            <a:pPr lvl="1" eaLnBrk="1" hangingPunct="1"/>
            <a:r>
              <a:rPr lang="en-US" altLang="en-US" sz="2000"/>
              <a:t>OS security may prevent application-level code from working at this level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717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544EF67-1FBF-4AC0-BEB4-28D0BF74E44F}" type="slidenum">
              <a:rPr lang="en-US" altLang="en-US" sz="1600">
                <a:latin typeface="Times New Roman" pitchFamily="18" charset="0"/>
              </a:rPr>
              <a:pPr eaLnBrk="1" hangingPunct="1"/>
              <a:t>42</a:t>
            </a:fld>
            <a:endParaRPr lang="en-US" altLang="en-US" sz="1600">
              <a:latin typeface="Times New Roman" pitchFamily="18" charset="0"/>
            </a:endParaRPr>
          </a:p>
        </p:txBody>
      </p:sp>
      <p:sp>
        <p:nvSpPr>
          <p:cNvPr id="129026" name="Rectangle 2"/>
          <p:cNvSpPr>
            <a:spLocks noGrp="1" noChangeArrowheads="1"/>
          </p:cNvSpPr>
          <p:nvPr>
            <p:ph type="title"/>
          </p:nvPr>
        </p:nvSpPr>
        <p:spPr/>
        <p:txBody>
          <a:bodyPr/>
          <a:lstStyle/>
          <a:p>
            <a:pPr eaLnBrk="1" hangingPunct="1">
              <a:defRPr/>
            </a:pPr>
            <a:r>
              <a:rPr lang="en-US" altLang="en-US"/>
              <a:t>Displaying a String of Characters</a:t>
            </a:r>
          </a:p>
        </p:txBody>
      </p:sp>
      <p:sp>
        <p:nvSpPr>
          <p:cNvPr id="7174" name="Rectangle 3"/>
          <p:cNvSpPr>
            <a:spLocks noGrp="1" noChangeArrowheads="1"/>
          </p:cNvSpPr>
          <p:nvPr>
            <p:ph type="body" idx="1"/>
          </p:nvPr>
        </p:nvSpPr>
        <p:spPr>
          <a:xfrm>
            <a:off x="1066800" y="2133600"/>
            <a:ext cx="2895600" cy="2133600"/>
          </a:xfrm>
        </p:spPr>
        <p:txBody>
          <a:bodyPr/>
          <a:lstStyle/>
          <a:p>
            <a:pPr marL="0" indent="0" eaLnBrk="1" hangingPunct="1">
              <a:buFontTx/>
              <a:buNone/>
            </a:pPr>
            <a:r>
              <a:rPr lang="en-US" altLang="en-US" sz="2000"/>
              <a:t>When a HLL program displays a string of characters, the following steps take place:</a:t>
            </a:r>
          </a:p>
        </p:txBody>
      </p:sp>
      <p:graphicFrame>
        <p:nvGraphicFramePr>
          <p:cNvPr id="7170" name="Object 4"/>
          <p:cNvGraphicFramePr>
            <a:graphicFrameLocks noChangeAspect="1"/>
          </p:cNvGraphicFramePr>
          <p:nvPr/>
        </p:nvGraphicFramePr>
        <p:xfrm>
          <a:off x="4191000" y="1295400"/>
          <a:ext cx="2971800" cy="3810000"/>
        </p:xfrm>
        <a:graphic>
          <a:graphicData uri="http://schemas.openxmlformats.org/presentationml/2006/ole">
            <mc:AlternateContent xmlns:mc="http://schemas.openxmlformats.org/markup-compatibility/2006">
              <mc:Choice xmlns:v="urn:schemas-microsoft-com:vml" Requires="v">
                <p:oleObj spid="_x0000_s6161" name="VISIO" r:id="rId3" imgW="2042160" imgH="2374392" progId="Visio.Drawing.6">
                  <p:embed/>
                </p:oleObj>
              </mc:Choice>
              <mc:Fallback>
                <p:oleObj name="VISIO" r:id="rId3" imgW="2042160" imgH="2374392"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478" t="-2127" r="5833" b="-4256"/>
                      <a:stretch>
                        <a:fillRect/>
                      </a:stretch>
                    </p:blipFill>
                    <p:spPr bwMode="auto">
                      <a:xfrm>
                        <a:off x="4191000" y="1295400"/>
                        <a:ext cx="2971800" cy="3810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4608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3B01EBF2-3AF8-45BB-899A-74FE13F0DF4C}" type="slidenum">
              <a:rPr lang="en-US" altLang="en-US" sz="1600">
                <a:latin typeface="Times New Roman" pitchFamily="18" charset="0"/>
              </a:rPr>
              <a:pPr eaLnBrk="1" hangingPunct="1"/>
              <a:t>43</a:t>
            </a:fld>
            <a:endParaRPr lang="en-US" altLang="en-US" sz="1600">
              <a:latin typeface="Times New Roman" pitchFamily="18" charset="0"/>
            </a:endParaRPr>
          </a:p>
        </p:txBody>
      </p:sp>
      <p:sp>
        <p:nvSpPr>
          <p:cNvPr id="130050" name="Rectangle 2"/>
          <p:cNvSpPr>
            <a:spLocks noGrp="1" noChangeArrowheads="1"/>
          </p:cNvSpPr>
          <p:nvPr>
            <p:ph type="title"/>
          </p:nvPr>
        </p:nvSpPr>
        <p:spPr/>
        <p:txBody>
          <a:bodyPr/>
          <a:lstStyle/>
          <a:p>
            <a:pPr eaLnBrk="1" hangingPunct="1">
              <a:defRPr/>
            </a:pPr>
            <a:r>
              <a:rPr lang="en-US" altLang="en-US"/>
              <a:t>Programming levels</a:t>
            </a:r>
          </a:p>
        </p:txBody>
      </p:sp>
      <p:sp>
        <p:nvSpPr>
          <p:cNvPr id="46085" name="Text Box 5"/>
          <p:cNvSpPr txBox="1">
            <a:spLocks noChangeArrowheads="1"/>
          </p:cNvSpPr>
          <p:nvPr/>
        </p:nvSpPr>
        <p:spPr bwMode="auto">
          <a:xfrm>
            <a:off x="1524000" y="1295400"/>
            <a:ext cx="548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pPr>
            <a:r>
              <a:rPr lang="en-US" altLang="en-US"/>
              <a:t>Assembly language programs can perform input-output at each of the following levels:</a:t>
            </a:r>
          </a:p>
        </p:txBody>
      </p:sp>
      <p:pic>
        <p:nvPicPr>
          <p:cNvPr id="4608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590800"/>
            <a:ext cx="50101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4710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AC2FF721-4510-42D4-8613-5A807F7081EA}" type="slidenum">
              <a:rPr lang="en-US" altLang="en-US" sz="1600">
                <a:latin typeface="Times New Roman" pitchFamily="18" charset="0"/>
              </a:rPr>
              <a:pPr eaLnBrk="1" hangingPunct="1"/>
              <a:t>44</a:t>
            </a:fld>
            <a:endParaRPr lang="en-US" altLang="en-US" sz="1600">
              <a:latin typeface="Times New Roman" pitchFamily="18" charset="0"/>
            </a:endParaRPr>
          </a:p>
        </p:txBody>
      </p:sp>
      <p:sp>
        <p:nvSpPr>
          <p:cNvPr id="144386" name="Rectangle 2"/>
          <p:cNvSpPr>
            <a:spLocks noGrp="1" noChangeArrowheads="1"/>
          </p:cNvSpPr>
          <p:nvPr>
            <p:ph type="title"/>
          </p:nvPr>
        </p:nvSpPr>
        <p:spPr/>
        <p:txBody>
          <a:bodyPr/>
          <a:lstStyle/>
          <a:p>
            <a:pPr eaLnBrk="1" hangingPunct="1">
              <a:defRPr/>
            </a:pPr>
            <a:r>
              <a:rPr lang="en-US" altLang="en-US"/>
              <a:t>Summary</a:t>
            </a:r>
          </a:p>
        </p:txBody>
      </p:sp>
      <p:sp>
        <p:nvSpPr>
          <p:cNvPr id="47109" name="Rectangle 3"/>
          <p:cNvSpPr>
            <a:spLocks noGrp="1" noChangeArrowheads="1"/>
          </p:cNvSpPr>
          <p:nvPr>
            <p:ph type="body" idx="1"/>
          </p:nvPr>
        </p:nvSpPr>
        <p:spPr/>
        <p:txBody>
          <a:bodyPr/>
          <a:lstStyle/>
          <a:p>
            <a:pPr eaLnBrk="1" hangingPunct="1"/>
            <a:r>
              <a:rPr lang="en-US" altLang="en-US" dirty="0"/>
              <a:t>Central Processing Unit (CPU)</a:t>
            </a:r>
          </a:p>
          <a:p>
            <a:pPr eaLnBrk="1" hangingPunct="1"/>
            <a:r>
              <a:rPr lang="en-US" altLang="en-US" dirty="0"/>
              <a:t>Arithmetic Logic Unit (ALU)</a:t>
            </a:r>
          </a:p>
          <a:p>
            <a:pPr eaLnBrk="1" hangingPunct="1"/>
            <a:r>
              <a:rPr lang="en-US" altLang="en-US" dirty="0"/>
              <a:t>Instruction execution cycle</a:t>
            </a:r>
          </a:p>
          <a:p>
            <a:pPr eaLnBrk="1" hangingPunct="1"/>
            <a:r>
              <a:rPr lang="en-US" altLang="en-US" dirty="0"/>
              <a:t>Multitasking</a:t>
            </a:r>
          </a:p>
          <a:p>
            <a:pPr eaLnBrk="1" hangingPunct="1"/>
            <a:r>
              <a:rPr lang="en-US" altLang="en-US" dirty="0"/>
              <a:t>Floating Point Unit (FPU)</a:t>
            </a:r>
          </a:p>
          <a:p>
            <a:pPr eaLnBrk="1" hangingPunct="1"/>
            <a:r>
              <a:rPr lang="en-US" altLang="en-US" dirty="0"/>
              <a:t>Complex Instruction Set</a:t>
            </a:r>
          </a:p>
          <a:p>
            <a:pPr eaLnBrk="1" hangingPunct="1"/>
            <a:r>
              <a:rPr lang="en-US" altLang="en-US" dirty="0"/>
              <a:t>Real mode and Protected mode</a:t>
            </a:r>
          </a:p>
          <a:p>
            <a:pPr eaLnBrk="1" hangingPunct="1"/>
            <a:r>
              <a:rPr lang="en-US" altLang="en-US" dirty="0"/>
              <a:t>Motherboard components</a:t>
            </a:r>
          </a:p>
          <a:p>
            <a:pPr eaLnBrk="1" hangingPunct="1"/>
            <a:r>
              <a:rPr lang="en-US" altLang="en-US" dirty="0"/>
              <a:t>Memory types</a:t>
            </a:r>
          </a:p>
          <a:p>
            <a:pPr eaLnBrk="1" hangingPunct="1"/>
            <a:r>
              <a:rPr lang="en-US" altLang="en-US" dirty="0" err="1"/>
              <a:t>Input/Output</a:t>
            </a:r>
            <a:r>
              <a:rPr lang="en-US" altLang="en-US" dirty="0"/>
              <a:t> and access levels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ooter Placeholder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8196" name="Slide Number Placeholder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EDCE444-0355-4CD6-B688-F4841DDC9C85}" type="slidenum">
              <a:rPr lang="en-US" altLang="en-US" sz="1600">
                <a:latin typeface="Times New Roman" pitchFamily="18" charset="0"/>
              </a:rPr>
              <a:pPr eaLnBrk="1" hangingPunct="1"/>
              <a:t>45</a:t>
            </a:fld>
            <a:endParaRPr lang="en-US" altLang="en-US" sz="1600">
              <a:latin typeface="Times New Roman" pitchFamily="18" charset="0"/>
            </a:endParaRPr>
          </a:p>
        </p:txBody>
      </p:sp>
      <p:sp>
        <p:nvSpPr>
          <p:cNvPr id="34818" name="Rectangle 2"/>
          <p:cNvSpPr>
            <a:spLocks noGrp="1" noChangeArrowheads="1"/>
          </p:cNvSpPr>
          <p:nvPr>
            <p:ph type="title"/>
          </p:nvPr>
        </p:nvSpPr>
        <p:spPr>
          <a:xfrm>
            <a:off x="2667000" y="3200400"/>
            <a:ext cx="3886200" cy="609600"/>
          </a:xfrm>
        </p:spPr>
        <p:txBody>
          <a:bodyPr tIns="137160"/>
          <a:lstStyle/>
          <a:p>
            <a:pPr eaLnBrk="1" hangingPunct="1">
              <a:defRPr/>
            </a:pPr>
            <a:r>
              <a:rPr lang="en-US" altLang="en-US" sz="2800">
                <a:latin typeface="Viner Hand ITC" pitchFamily="66" charset="0"/>
              </a:rPr>
              <a:t>42 69 6E 61 72 79</a:t>
            </a:r>
          </a:p>
        </p:txBody>
      </p:sp>
      <p:graphicFrame>
        <p:nvGraphicFramePr>
          <p:cNvPr id="8194" name="Object 5"/>
          <p:cNvGraphicFramePr>
            <a:graphicFrameLocks noChangeAspect="1"/>
          </p:cNvGraphicFramePr>
          <p:nvPr/>
        </p:nvGraphicFramePr>
        <p:xfrm>
          <a:off x="3962400" y="2286000"/>
          <a:ext cx="1295400" cy="688975"/>
        </p:xfrm>
        <a:graphic>
          <a:graphicData uri="http://schemas.openxmlformats.org/presentationml/2006/ole">
            <mc:AlternateContent xmlns:mc="http://schemas.openxmlformats.org/markup-compatibility/2006">
              <mc:Choice xmlns:v="urn:schemas-microsoft-com:vml" Requires="v">
                <p:oleObj spid="_x0000_s8268" name="Clip" r:id="rId3" imgW="4090988" imgH="2178050" progId="MS_ClipArt_Gallery.2">
                  <p:embed/>
                </p:oleObj>
              </mc:Choice>
              <mc:Fallback>
                <p:oleObj name="Clip" r:id="rId3" imgW="4090988" imgH="217805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2860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p:cNvSpPr txBox="1">
            <a:spLocks noChangeArrowheads="1"/>
          </p:cNvSpPr>
          <p:nvPr/>
        </p:nvSpPr>
        <p:spPr bwMode="auto">
          <a:xfrm>
            <a:off x="2971800" y="3886200"/>
            <a:ext cx="3048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gn="ctr" eaLnBrk="1" hangingPunct="1">
              <a:spcBef>
                <a:spcPct val="50000"/>
              </a:spcBef>
            </a:pPr>
            <a:r>
              <a:rPr lang="en-US" altLang="en-US"/>
              <a:t>What does this say?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205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910E101A-13A6-42C4-BF6F-865032E0A568}" type="slidenum">
              <a:rPr lang="en-US" altLang="en-US" sz="1600">
                <a:latin typeface="Times New Roman" pitchFamily="18" charset="0"/>
              </a:rPr>
              <a:pPr eaLnBrk="1" hangingPunct="1"/>
              <a:t>5</a:t>
            </a:fld>
            <a:endParaRPr lang="en-US" altLang="en-US" sz="1600">
              <a:latin typeface="Times New Roman" pitchFamily="18" charset="0"/>
            </a:endParaRPr>
          </a:p>
        </p:txBody>
      </p:sp>
      <p:sp>
        <p:nvSpPr>
          <p:cNvPr id="101378" name="Rectangle 2"/>
          <p:cNvSpPr>
            <a:spLocks noGrp="1" noChangeArrowheads="1"/>
          </p:cNvSpPr>
          <p:nvPr>
            <p:ph type="title"/>
          </p:nvPr>
        </p:nvSpPr>
        <p:spPr/>
        <p:txBody>
          <a:bodyPr/>
          <a:lstStyle/>
          <a:p>
            <a:pPr eaLnBrk="1" hangingPunct="1">
              <a:defRPr/>
            </a:pPr>
            <a:r>
              <a:rPr lang="en-US" altLang="en-US"/>
              <a:t>Clock</a:t>
            </a:r>
          </a:p>
        </p:txBody>
      </p:sp>
      <p:sp>
        <p:nvSpPr>
          <p:cNvPr id="2054" name="Rectangle 3"/>
          <p:cNvSpPr>
            <a:spLocks noGrp="1" noChangeArrowheads="1"/>
          </p:cNvSpPr>
          <p:nvPr>
            <p:ph type="body" idx="1"/>
          </p:nvPr>
        </p:nvSpPr>
        <p:spPr>
          <a:xfrm>
            <a:off x="685800" y="1143000"/>
            <a:ext cx="7772400" cy="2133600"/>
          </a:xfrm>
        </p:spPr>
        <p:txBody>
          <a:bodyPr/>
          <a:lstStyle/>
          <a:p>
            <a:pPr eaLnBrk="1" hangingPunct="1"/>
            <a:r>
              <a:rPr lang="en-US" altLang="en-US"/>
              <a:t>synchronizes all CPU and BUS operations</a:t>
            </a:r>
          </a:p>
          <a:p>
            <a:pPr eaLnBrk="1" hangingPunct="1"/>
            <a:r>
              <a:rPr lang="en-US" altLang="en-US"/>
              <a:t>machine (clock) cycle measures time of a single operation</a:t>
            </a:r>
          </a:p>
          <a:p>
            <a:pPr eaLnBrk="1" hangingPunct="1"/>
            <a:r>
              <a:rPr lang="en-US" altLang="en-US"/>
              <a:t>clock is used to trigger events</a:t>
            </a:r>
          </a:p>
        </p:txBody>
      </p:sp>
      <p:graphicFrame>
        <p:nvGraphicFramePr>
          <p:cNvPr id="2050" name="Object 4"/>
          <p:cNvGraphicFramePr>
            <a:graphicFrameLocks noChangeAspect="1"/>
          </p:cNvGraphicFramePr>
          <p:nvPr/>
        </p:nvGraphicFramePr>
        <p:xfrm>
          <a:off x="1981200" y="3352800"/>
          <a:ext cx="5105400" cy="1409700"/>
        </p:xfrm>
        <a:graphic>
          <a:graphicData uri="http://schemas.openxmlformats.org/presentationml/2006/ole">
            <mc:AlternateContent xmlns:mc="http://schemas.openxmlformats.org/markup-compatibility/2006">
              <mc:Choice xmlns:v="urn:schemas-microsoft-com:vml" Requires="v">
                <p:oleObj spid="_x0000_s3089" name="VISIO" r:id="rId3" imgW="2072640" imgH="569976" progId="Visio.Drawing.6">
                  <p:embed/>
                </p:oleObj>
              </mc:Choice>
              <mc:Fallback>
                <p:oleObj name="VISIO" r:id="rId3" imgW="2072640" imgH="569976"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352800"/>
                        <a:ext cx="5105400" cy="14097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5363"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8FB6E903-162E-4948-8232-8180AAE9CC00}" type="slidenum">
              <a:rPr lang="en-US" altLang="en-US" sz="1600">
                <a:latin typeface="Times New Roman" pitchFamily="18" charset="0"/>
              </a:rPr>
              <a:pPr eaLnBrk="1" hangingPunct="1"/>
              <a:t>6</a:t>
            </a:fld>
            <a:endParaRPr lang="en-US" altLang="en-US" sz="1600">
              <a:latin typeface="Times New Roman" pitchFamily="18" charset="0"/>
            </a:endParaRPr>
          </a:p>
        </p:txBody>
      </p:sp>
      <p:sp>
        <p:nvSpPr>
          <p:cNvPr id="77826" name="Rectangle 2"/>
          <p:cNvSpPr>
            <a:spLocks noGrp="1" noChangeArrowheads="1"/>
          </p:cNvSpPr>
          <p:nvPr>
            <p:ph type="title"/>
          </p:nvPr>
        </p:nvSpPr>
        <p:spPr/>
        <p:txBody>
          <a:bodyPr/>
          <a:lstStyle/>
          <a:p>
            <a:pPr eaLnBrk="1" hangingPunct="1">
              <a:defRPr/>
            </a:pPr>
            <a:r>
              <a:rPr lang="en-US" altLang="en-US"/>
              <a:t>Instruction Execution Cycle</a:t>
            </a:r>
          </a:p>
        </p:txBody>
      </p:sp>
      <p:sp>
        <p:nvSpPr>
          <p:cNvPr id="15365" name="Rectangle 3"/>
          <p:cNvSpPr>
            <a:spLocks noGrp="1" noChangeArrowheads="1"/>
          </p:cNvSpPr>
          <p:nvPr>
            <p:ph type="body" idx="1"/>
          </p:nvPr>
        </p:nvSpPr>
        <p:spPr>
          <a:xfrm>
            <a:off x="228600" y="2133600"/>
            <a:ext cx="2514600" cy="1828800"/>
          </a:xfrm>
        </p:spPr>
        <p:txBody>
          <a:bodyPr/>
          <a:lstStyle/>
          <a:p>
            <a:pPr eaLnBrk="1" hangingPunct="1">
              <a:lnSpc>
                <a:spcPct val="90000"/>
              </a:lnSpc>
            </a:pPr>
            <a:r>
              <a:rPr lang="en-US" altLang="en-US" sz="2000"/>
              <a:t>Fetch</a:t>
            </a:r>
          </a:p>
          <a:p>
            <a:pPr eaLnBrk="1" hangingPunct="1">
              <a:lnSpc>
                <a:spcPct val="90000"/>
              </a:lnSpc>
            </a:pPr>
            <a:r>
              <a:rPr lang="en-US" altLang="en-US" sz="2000"/>
              <a:t>Decode</a:t>
            </a:r>
          </a:p>
          <a:p>
            <a:pPr eaLnBrk="1" hangingPunct="1">
              <a:lnSpc>
                <a:spcPct val="90000"/>
              </a:lnSpc>
            </a:pPr>
            <a:r>
              <a:rPr lang="en-US" altLang="en-US" sz="2000"/>
              <a:t>Fetch operands</a:t>
            </a:r>
          </a:p>
          <a:p>
            <a:pPr eaLnBrk="1" hangingPunct="1">
              <a:lnSpc>
                <a:spcPct val="90000"/>
              </a:lnSpc>
            </a:pPr>
            <a:r>
              <a:rPr lang="en-US" altLang="en-US" sz="2000"/>
              <a:t>Execute </a:t>
            </a:r>
          </a:p>
          <a:p>
            <a:pPr eaLnBrk="1" hangingPunct="1">
              <a:lnSpc>
                <a:spcPct val="90000"/>
              </a:lnSpc>
            </a:pPr>
            <a:r>
              <a:rPr lang="en-US" altLang="en-US" sz="2000"/>
              <a:t>Store output</a:t>
            </a:r>
          </a:p>
        </p:txBody>
      </p:sp>
      <p:sp>
        <p:nvSpPr>
          <p:cNvPr id="15366" name="Rectangle 5"/>
          <p:cNvSpPr>
            <a:spLocks noChangeArrowheads="1"/>
          </p:cNvSpPr>
          <p:nvPr/>
        </p:nvSpPr>
        <p:spPr bwMode="auto">
          <a:xfrm>
            <a:off x="4267200" y="1066800"/>
            <a:ext cx="426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lnSpc>
                <a:spcPct val="90000"/>
              </a:lnSpc>
              <a:spcBef>
                <a:spcPct val="20000"/>
              </a:spcBef>
              <a:buClr>
                <a:schemeClr val="tx1"/>
              </a:buClr>
              <a:buFontTx/>
              <a:buChar char="•"/>
            </a:pPr>
            <a:endParaRPr lang="en-US" altLang="en-US" sz="2000"/>
          </a:p>
        </p:txBody>
      </p:sp>
      <p:sp>
        <p:nvSpPr>
          <p:cNvPr id="77830" name="Rectangle 6"/>
          <p:cNvSpPr>
            <a:spLocks noChangeArrowheads="1"/>
          </p:cNvSpPr>
          <p:nvPr/>
        </p:nvSpPr>
        <p:spPr bwMode="auto">
          <a:xfrm>
            <a:off x="685800" y="228600"/>
            <a:ext cx="7772400" cy="609600"/>
          </a:xfrm>
          <a:prstGeom prst="rect">
            <a:avLst/>
          </a:prstGeom>
          <a:noFill/>
          <a:ln>
            <a:noFill/>
          </a:ln>
          <a:effectLst/>
        </p:spPr>
        <p:txBody>
          <a:bodyPr lIns="92075" tIns="46038" rIns="92075" bIns="46038" anchor="ctr"/>
          <a:lstStyle>
            <a:lvl1pPr algn="ctr">
              <a:defRPr sz="3200">
                <a:solidFill>
                  <a:schemeClr val="tx2"/>
                </a:solidFill>
                <a:effectLst>
                  <a:outerShdw blurRad="38100" dist="38100" dir="2700000" algn="tl">
                    <a:srgbClr val="000000"/>
                  </a:outerShdw>
                </a:effectLst>
                <a:latin typeface="Arial" charset="0"/>
              </a:defRPr>
            </a:lvl1pPr>
            <a:lvl2pPr algn="ctr">
              <a:defRPr sz="3200">
                <a:solidFill>
                  <a:schemeClr val="tx2"/>
                </a:solidFill>
                <a:effectLst>
                  <a:outerShdw blurRad="38100" dist="38100" dir="2700000" algn="tl">
                    <a:srgbClr val="000000"/>
                  </a:outerShdw>
                </a:effectLst>
                <a:latin typeface="Arial" charset="0"/>
              </a:defRPr>
            </a:lvl2pPr>
            <a:lvl3pPr algn="ctr">
              <a:defRPr sz="3200">
                <a:solidFill>
                  <a:schemeClr val="tx2"/>
                </a:solidFill>
                <a:effectLst>
                  <a:outerShdw blurRad="38100" dist="38100" dir="2700000" algn="tl">
                    <a:srgbClr val="000000"/>
                  </a:outerShdw>
                </a:effectLst>
                <a:latin typeface="Arial" charset="0"/>
              </a:defRPr>
            </a:lvl3pPr>
            <a:lvl4pPr algn="ctr">
              <a:defRPr sz="3200">
                <a:solidFill>
                  <a:schemeClr val="tx2"/>
                </a:solidFill>
                <a:effectLst>
                  <a:outerShdw blurRad="38100" dist="38100" dir="2700000" algn="tl">
                    <a:srgbClr val="000000"/>
                  </a:outerShdw>
                </a:effectLst>
                <a:latin typeface="Arial" charset="0"/>
              </a:defRPr>
            </a:lvl4pPr>
            <a:lvl5pPr algn="ctr">
              <a:defRPr sz="3200">
                <a:solidFill>
                  <a:schemeClr val="tx2"/>
                </a:solidFill>
                <a:effectLst>
                  <a:outerShdw blurRad="38100" dist="38100" dir="2700000" algn="tl">
                    <a:srgbClr val="000000"/>
                  </a:outerShdw>
                </a:effectLst>
                <a:latin typeface="Arial" charset="0"/>
              </a:defRPr>
            </a:lvl5pPr>
            <a:lvl6pPr marL="4572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fontAlgn="base">
              <a:spcBef>
                <a:spcPct val="0"/>
              </a:spcBef>
              <a:spcAft>
                <a:spcPct val="0"/>
              </a:spcAft>
              <a:defRPr sz="3200">
                <a:solidFill>
                  <a:schemeClr val="tx2"/>
                </a:solidFill>
                <a:effectLst>
                  <a:outerShdw blurRad="38100" dist="38100" dir="2700000" algn="tl">
                    <a:srgbClr val="000000"/>
                  </a:outerShdw>
                </a:effectLst>
                <a:latin typeface="Arial" charset="0"/>
              </a:defRPr>
            </a:lvl9pPr>
          </a:lstStyle>
          <a:p>
            <a:pPr>
              <a:defRPr/>
            </a:pPr>
            <a:r>
              <a:rPr lang="en-US" altLang="en-US"/>
              <a:t>Instruction Execution Cycle</a:t>
            </a:r>
          </a:p>
        </p:txBody>
      </p:sp>
      <p:sp>
        <p:nvSpPr>
          <p:cNvPr id="15368" name="Rectangle 8"/>
          <p:cNvSpPr>
            <a:spLocks noChangeArrowheads="1"/>
          </p:cNvSpPr>
          <p:nvPr/>
        </p:nvSpPr>
        <p:spPr bwMode="auto">
          <a:xfrm>
            <a:off x="4267200" y="1066800"/>
            <a:ext cx="426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a:lnSpc>
                <a:spcPct val="90000"/>
              </a:lnSpc>
              <a:spcBef>
                <a:spcPct val="20000"/>
              </a:spcBef>
              <a:buClr>
                <a:schemeClr val="tx1"/>
              </a:buClr>
              <a:buFontTx/>
              <a:buChar char="•"/>
            </a:pPr>
            <a:endParaRPr lang="en-US" altLang="en-US" sz="2000"/>
          </a:p>
        </p:txBody>
      </p:sp>
      <p:pic>
        <p:nvPicPr>
          <p:cNvPr id="153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066800"/>
            <a:ext cx="6172200" cy="4826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6387"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2BA5734-2CFB-4157-B345-055C771C2C1B}" type="slidenum">
              <a:rPr lang="en-US" altLang="en-US" sz="1600">
                <a:latin typeface="Times New Roman" pitchFamily="18" charset="0"/>
              </a:rPr>
              <a:pPr eaLnBrk="1" hangingPunct="1"/>
              <a:t>7</a:t>
            </a:fld>
            <a:endParaRPr lang="en-US" altLang="en-US" sz="1600">
              <a:latin typeface="Times New Roman" pitchFamily="18" charset="0"/>
            </a:endParaRPr>
          </a:p>
        </p:txBody>
      </p:sp>
      <p:sp>
        <p:nvSpPr>
          <p:cNvPr id="78850" name="Rectangle 2"/>
          <p:cNvSpPr>
            <a:spLocks noGrp="1" noChangeArrowheads="1"/>
          </p:cNvSpPr>
          <p:nvPr>
            <p:ph type="title"/>
          </p:nvPr>
        </p:nvSpPr>
        <p:spPr/>
        <p:txBody>
          <a:bodyPr/>
          <a:lstStyle/>
          <a:p>
            <a:pPr eaLnBrk="1" hangingPunct="1">
              <a:defRPr/>
            </a:pPr>
            <a:r>
              <a:rPr lang="en-US" altLang="en-US"/>
              <a:t>Reading from Memory</a:t>
            </a:r>
          </a:p>
        </p:txBody>
      </p:sp>
      <p:sp>
        <p:nvSpPr>
          <p:cNvPr id="16389" name="Rectangle 3"/>
          <p:cNvSpPr>
            <a:spLocks noGrp="1" noChangeArrowheads="1"/>
          </p:cNvSpPr>
          <p:nvPr>
            <p:ph type="body" idx="1"/>
          </p:nvPr>
        </p:nvSpPr>
        <p:spPr>
          <a:xfrm>
            <a:off x="685800" y="1143000"/>
            <a:ext cx="7772400" cy="3200400"/>
          </a:xfrm>
        </p:spPr>
        <p:txBody>
          <a:bodyPr/>
          <a:lstStyle/>
          <a:p>
            <a:pPr marL="0" indent="0" eaLnBrk="1" hangingPunct="1">
              <a:lnSpc>
                <a:spcPct val="90000"/>
              </a:lnSpc>
              <a:buFontTx/>
              <a:buNone/>
            </a:pPr>
            <a:r>
              <a:rPr lang="en-US" altLang="en-US" sz="2200" dirty="0"/>
              <a:t>Multiple machine cycles are required when reading from memory, because it responds much more slowly than the CPU. The steps are:</a:t>
            </a:r>
          </a:p>
          <a:p>
            <a:pPr marL="800100" lvl="1" indent="-342900" eaLnBrk="1" hangingPunct="1">
              <a:lnSpc>
                <a:spcPct val="90000"/>
              </a:lnSpc>
              <a:buFontTx/>
              <a:buAutoNum type="arabicPeriod"/>
            </a:pPr>
            <a:r>
              <a:rPr lang="en-US" altLang="en-US" dirty="0"/>
              <a:t>Place the address of the value you want to read on the address bus.</a:t>
            </a:r>
          </a:p>
          <a:p>
            <a:pPr marL="800100" lvl="1" indent="-342900" eaLnBrk="1" hangingPunct="1">
              <a:lnSpc>
                <a:spcPct val="90000"/>
              </a:lnSpc>
              <a:buFontTx/>
              <a:buAutoNum type="arabicPeriod"/>
            </a:pPr>
            <a:r>
              <a:rPr lang="en-US" altLang="en-US" dirty="0"/>
              <a:t>Assert (changing the value of) the processor’s RD (read) pin.</a:t>
            </a:r>
          </a:p>
          <a:p>
            <a:pPr marL="800100" lvl="1" indent="-342900" eaLnBrk="1" hangingPunct="1">
              <a:lnSpc>
                <a:spcPct val="90000"/>
              </a:lnSpc>
              <a:buFontTx/>
              <a:buAutoNum type="arabicPeriod"/>
            </a:pPr>
            <a:r>
              <a:rPr lang="en-US" altLang="en-US" dirty="0"/>
              <a:t>Wait one clock cycle for the memory chips to respond.</a:t>
            </a:r>
          </a:p>
          <a:p>
            <a:pPr marL="800100" lvl="1" indent="-342900" eaLnBrk="1" hangingPunct="1">
              <a:lnSpc>
                <a:spcPct val="90000"/>
              </a:lnSpc>
              <a:buFontTx/>
              <a:buAutoNum type="arabicPeriod"/>
            </a:pPr>
            <a:r>
              <a:rPr lang="en-US" altLang="en-US" dirty="0"/>
              <a:t>Copy the data from the data bus into the destination operand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17411"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56975FE3-6256-424D-AA58-59F1FBB4B1BA}" type="slidenum">
              <a:rPr lang="en-US" altLang="en-US" sz="1600">
                <a:latin typeface="Times New Roman" pitchFamily="18" charset="0"/>
              </a:rPr>
              <a:pPr eaLnBrk="1" hangingPunct="1"/>
              <a:t>8</a:t>
            </a:fld>
            <a:endParaRPr lang="en-US" altLang="en-US" sz="1600">
              <a:latin typeface="Times New Roman" pitchFamily="18" charset="0"/>
            </a:endParaRPr>
          </a:p>
        </p:txBody>
      </p:sp>
      <p:sp>
        <p:nvSpPr>
          <p:cNvPr id="106498" name="Rectangle 2"/>
          <p:cNvSpPr>
            <a:spLocks noGrp="1" noChangeArrowheads="1"/>
          </p:cNvSpPr>
          <p:nvPr>
            <p:ph type="title"/>
          </p:nvPr>
        </p:nvSpPr>
        <p:spPr/>
        <p:txBody>
          <a:bodyPr/>
          <a:lstStyle/>
          <a:p>
            <a:pPr eaLnBrk="1" hangingPunct="1">
              <a:defRPr/>
            </a:pPr>
            <a:r>
              <a:rPr lang="en-US" altLang="en-US"/>
              <a:t>Cache Memory</a:t>
            </a:r>
          </a:p>
        </p:txBody>
      </p:sp>
      <p:sp>
        <p:nvSpPr>
          <p:cNvPr id="17413" name="Rectangle 3"/>
          <p:cNvSpPr>
            <a:spLocks noGrp="1" noChangeArrowheads="1"/>
          </p:cNvSpPr>
          <p:nvPr>
            <p:ph type="body" idx="1"/>
          </p:nvPr>
        </p:nvSpPr>
        <p:spPr>
          <a:xfrm>
            <a:off x="685800" y="1447800"/>
            <a:ext cx="7772400" cy="3505200"/>
          </a:xfrm>
        </p:spPr>
        <p:txBody>
          <a:bodyPr/>
          <a:lstStyle/>
          <a:p>
            <a:pPr eaLnBrk="1" hangingPunct="1"/>
            <a:r>
              <a:rPr lang="en-US" altLang="en-US"/>
              <a:t>High-speed expensive static RAM both inside and outside the CPU.</a:t>
            </a:r>
          </a:p>
          <a:p>
            <a:pPr lvl="1" eaLnBrk="1" hangingPunct="1"/>
            <a:r>
              <a:rPr lang="en-US" altLang="en-US"/>
              <a:t>Level-1 cache: inside the CPU</a:t>
            </a:r>
          </a:p>
          <a:p>
            <a:pPr lvl="1" eaLnBrk="1" hangingPunct="1"/>
            <a:r>
              <a:rPr lang="en-US" altLang="en-US"/>
              <a:t>Level-2 cache: outside the CPU</a:t>
            </a:r>
          </a:p>
          <a:p>
            <a:pPr eaLnBrk="1" hangingPunct="1"/>
            <a:r>
              <a:rPr lang="en-US" altLang="en-US"/>
              <a:t>Cache hit: when data to be read is already in cache memory</a:t>
            </a:r>
          </a:p>
          <a:p>
            <a:pPr eaLnBrk="1" hangingPunct="1"/>
            <a:r>
              <a:rPr lang="en-US" altLang="en-US"/>
              <a:t>Cache miss: when data to be read is not in cache memory.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3"/>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r>
              <a:rPr lang="en-US" altLang="en-US" sz="1000"/>
              <a:t>Irvine, Kip R. Assembly Language for x86 Processors 7/e, 2015.</a:t>
            </a:r>
          </a:p>
        </p:txBody>
      </p:sp>
      <p:sp>
        <p:nvSpPr>
          <p:cNvPr id="307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fld id="{4A32D4A6-7CBA-49C4-8032-B206A615229E}" type="slidenum">
              <a:rPr lang="en-US" altLang="en-US" sz="1600">
                <a:latin typeface="Times New Roman" pitchFamily="18" charset="0"/>
              </a:rPr>
              <a:pPr eaLnBrk="1" hangingPunct="1"/>
              <a:t>9</a:t>
            </a:fld>
            <a:endParaRPr lang="en-US" altLang="en-US" sz="1600">
              <a:latin typeface="Times New Roman" pitchFamily="18" charset="0"/>
            </a:endParaRPr>
          </a:p>
        </p:txBody>
      </p:sp>
      <p:sp>
        <p:nvSpPr>
          <p:cNvPr id="131079" name="Rectangle 2055"/>
          <p:cNvSpPr>
            <a:spLocks noGrp="1" noChangeArrowheads="1"/>
          </p:cNvSpPr>
          <p:nvPr>
            <p:ph type="title"/>
          </p:nvPr>
        </p:nvSpPr>
        <p:spPr/>
        <p:txBody>
          <a:bodyPr/>
          <a:lstStyle/>
          <a:p>
            <a:pPr eaLnBrk="1" hangingPunct="1">
              <a:defRPr/>
            </a:pPr>
            <a:r>
              <a:rPr lang="en-US" altLang="en-US"/>
              <a:t>How a Program Runs</a:t>
            </a:r>
          </a:p>
        </p:txBody>
      </p:sp>
      <p:graphicFrame>
        <p:nvGraphicFramePr>
          <p:cNvPr id="3074" name="Object 2056"/>
          <p:cNvGraphicFramePr>
            <a:graphicFrameLocks noChangeAspect="1"/>
          </p:cNvGraphicFramePr>
          <p:nvPr/>
        </p:nvGraphicFramePr>
        <p:xfrm>
          <a:off x="1828800" y="1143000"/>
          <a:ext cx="5410200" cy="4419600"/>
        </p:xfrm>
        <a:graphic>
          <a:graphicData uri="http://schemas.openxmlformats.org/presentationml/2006/ole">
            <mc:AlternateContent xmlns:mc="http://schemas.openxmlformats.org/markup-compatibility/2006">
              <mc:Choice xmlns:v="urn:schemas-microsoft-com:vml" Requires="v">
                <p:oleObj spid="_x0000_s7185" name="VISIO" r:id="rId3" imgW="3066288" imgH="2470404" progId="Visio.Drawing.6">
                  <p:embed/>
                </p:oleObj>
              </mc:Choice>
              <mc:Fallback>
                <p:oleObj name="VISIO" r:id="rId3" imgW="3066288" imgH="2470404" progId="Visio.Drawing.6">
                  <p:embed/>
                  <p:pic>
                    <p:nvPicPr>
                      <p:cNvPr id="0" name="Object 2056"/>
                      <p:cNvPicPr>
                        <a:picLocks noChangeAspect="1" noChangeArrowheads="1"/>
                      </p:cNvPicPr>
                      <p:nvPr/>
                    </p:nvPicPr>
                    <p:blipFill>
                      <a:blip r:embed="rId4">
                        <a:extLst>
                          <a:ext uri="{28A0092B-C50C-407E-A947-70E740481C1C}">
                            <a14:useLocalDpi xmlns:a14="http://schemas.microsoft.com/office/drawing/2010/main" val="0"/>
                          </a:ext>
                        </a:extLst>
                      </a:blip>
                      <a:srcRect l="-1450" t="-1794" r="-1450" b="-2319"/>
                      <a:stretch>
                        <a:fillRect/>
                      </a:stretch>
                    </p:blipFill>
                    <p:spPr bwMode="auto">
                      <a:xfrm>
                        <a:off x="1828800" y="1143000"/>
                        <a:ext cx="5410200" cy="4419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10712</TotalTime>
  <Words>2427</Words>
  <Application>Microsoft Office PowerPoint</Application>
  <PresentationFormat>如螢幕大小 (4:3)</PresentationFormat>
  <Paragraphs>471</Paragraphs>
  <Slides>45</Slides>
  <Notes>3</Notes>
  <HiddenSlides>1</HiddenSlides>
  <MMClips>0</MMClips>
  <ScaleCrop>false</ScaleCrop>
  <HeadingPairs>
    <vt:vector size="10"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45</vt:i4>
      </vt:variant>
      <vt:variant>
        <vt:lpstr>自訂放映</vt:lpstr>
      </vt:variant>
      <vt:variant>
        <vt:i4>30</vt:i4>
      </vt:variant>
    </vt:vector>
  </HeadingPairs>
  <TitlesOfParts>
    <vt:vector size="86" baseType="lpstr">
      <vt:lpstr>微軟正黑體</vt:lpstr>
      <vt:lpstr>新細明體</vt:lpstr>
      <vt:lpstr>Arial</vt:lpstr>
      <vt:lpstr>Calibri</vt:lpstr>
      <vt:lpstr>Consolas</vt:lpstr>
      <vt:lpstr>Times New Roman</vt:lpstr>
      <vt:lpstr>Verdana</vt:lpstr>
      <vt:lpstr>Viner Hand ITC</vt:lpstr>
      <vt:lpstr>Soaring</vt:lpstr>
      <vt:lpstr>VISIO</vt:lpstr>
      <vt:lpstr>Clip</vt:lpstr>
      <vt:lpstr>Assembly Language for x86 Processors 7th Edition, Global Edition </vt:lpstr>
      <vt:lpstr>Chapter Overview</vt:lpstr>
      <vt:lpstr>General Concepts</vt:lpstr>
      <vt:lpstr>Basic Microcomputer Design</vt:lpstr>
      <vt:lpstr>Clock</vt:lpstr>
      <vt:lpstr>Instruction Execution Cycle</vt:lpstr>
      <vt:lpstr>Reading from Memory</vt:lpstr>
      <vt:lpstr>Cache Memory</vt:lpstr>
      <vt:lpstr>How a Program Runs</vt:lpstr>
      <vt:lpstr>What's Next</vt:lpstr>
      <vt:lpstr>IA-32 Processor Architecture</vt:lpstr>
      <vt:lpstr>Modes of Operation</vt:lpstr>
      <vt:lpstr>Basic Execution Environment</vt:lpstr>
      <vt:lpstr>General-Purpose Registers</vt:lpstr>
      <vt:lpstr>Accessing Parts of Registers</vt:lpstr>
      <vt:lpstr>Index and Base Registers</vt:lpstr>
      <vt:lpstr>Some Specialized Register Uses (1 of 2)</vt:lpstr>
      <vt:lpstr>Some Specialized Register Uses (2 of 2)</vt:lpstr>
      <vt:lpstr>Status Flags</vt:lpstr>
      <vt:lpstr>Floating-Point, MMX, XMM Registers</vt:lpstr>
      <vt:lpstr>What's Next</vt:lpstr>
      <vt:lpstr>IA-32 Memory Management</vt:lpstr>
      <vt:lpstr>Real-address mode</vt:lpstr>
      <vt:lpstr>Protected Mode</vt:lpstr>
      <vt:lpstr>PowerPoint 簡報</vt:lpstr>
      <vt:lpstr>What's Next</vt:lpstr>
      <vt:lpstr>64-Bit Processors</vt:lpstr>
      <vt:lpstr>64-Bit General Purpose Registers</vt:lpstr>
      <vt:lpstr>What's Next</vt:lpstr>
      <vt:lpstr>Components of an IA-32 Microcomputer</vt:lpstr>
      <vt:lpstr>Motherboard</vt:lpstr>
      <vt:lpstr>Intel D850MD Motherboard</vt:lpstr>
      <vt:lpstr>Intel 965 Express Chipset</vt:lpstr>
      <vt:lpstr>Video Output</vt:lpstr>
      <vt:lpstr>Sample Video Controller (ATI Corp.)</vt:lpstr>
      <vt:lpstr>Memory</vt:lpstr>
      <vt:lpstr>Input-Output Ports</vt:lpstr>
      <vt:lpstr>Input-Output Ports (cont)</vt:lpstr>
      <vt:lpstr>Device Interfaces</vt:lpstr>
      <vt:lpstr>What's Next</vt:lpstr>
      <vt:lpstr>Levels of Input-Output</vt:lpstr>
      <vt:lpstr>Displaying a String of Characters</vt:lpstr>
      <vt:lpstr>Programming levels</vt:lpstr>
      <vt:lpstr>Summary</vt:lpstr>
      <vt:lpstr>42 69 6E 61 72 79</vt:lpstr>
      <vt:lpstr>General Concepts</vt:lpstr>
      <vt:lpstr>IA-32 Processor Architecture</vt:lpstr>
      <vt:lpstr>IA-32 Memory Management</vt:lpstr>
      <vt:lpstr>64-bit Processors</vt:lpstr>
      <vt:lpstr>Components of an IA-32 Microcom</vt:lpstr>
      <vt:lpstr>Input-Output System</vt:lpstr>
      <vt:lpstr>Basic microcomputer design</vt:lpstr>
      <vt:lpstr>Instruction execution cycle</vt:lpstr>
      <vt:lpstr>Reading from memory</vt:lpstr>
      <vt:lpstr>How programs run</vt:lpstr>
      <vt:lpstr>Addressable memory</vt:lpstr>
      <vt:lpstr>General-purpose registers</vt:lpstr>
      <vt:lpstr>Floating-point, MMX, XMM regist</vt:lpstr>
      <vt:lpstr>EAX,ECX</vt:lpstr>
      <vt:lpstr>ESI,EDI,EBP,ESP</vt:lpstr>
      <vt:lpstr>EIP</vt:lpstr>
      <vt:lpstr>EFLAGS</vt:lpstr>
      <vt:lpstr>Segment Rigisters</vt:lpstr>
      <vt:lpstr>EBX,EDX</vt:lpstr>
      <vt:lpstr>Protected Mode</vt:lpstr>
      <vt:lpstr>Motherboard</vt:lpstr>
      <vt:lpstr>Video output</vt:lpstr>
      <vt:lpstr>Memory</vt:lpstr>
      <vt:lpstr>Input-output ports</vt:lpstr>
      <vt:lpstr>Modes of operation</vt:lpstr>
      <vt:lpstr>Basic execution environment</vt:lpstr>
      <vt:lpstr>自訂放映 1</vt:lpstr>
      <vt:lpstr>自訂放映 2</vt:lpstr>
      <vt:lpstr>Real-Address mode</vt:lpstr>
      <vt:lpstr>Protected mode1</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IA-32 Processor Architecture</dc:subject>
  <dc:creator>Kip Irvine</dc:creator>
  <cp:lastModifiedBy>奕廷 陳</cp:lastModifiedBy>
  <cp:revision>554</cp:revision>
  <cp:lastPrinted>1601-01-01T00:00:00Z</cp:lastPrinted>
  <dcterms:created xsi:type="dcterms:W3CDTF">2002-05-30T02:31:33Z</dcterms:created>
  <dcterms:modified xsi:type="dcterms:W3CDTF">2019-08-27T12:52:39Z</dcterms:modified>
</cp:coreProperties>
</file>