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7"/>
  </p:notesMasterIdLst>
  <p:handoutMasterIdLst>
    <p:handoutMasterId r:id="rId58"/>
  </p:handoutMasterIdLst>
  <p:sldIdLst>
    <p:sldId id="256" r:id="rId2"/>
    <p:sldId id="261" r:id="rId3"/>
    <p:sldId id="314" r:id="rId4"/>
    <p:sldId id="331" r:id="rId5"/>
    <p:sldId id="262" r:id="rId6"/>
    <p:sldId id="263" r:id="rId7"/>
    <p:sldId id="264" r:id="rId8"/>
    <p:sldId id="265" r:id="rId9"/>
    <p:sldId id="315" r:id="rId10"/>
    <p:sldId id="266" r:id="rId11"/>
    <p:sldId id="269" r:id="rId12"/>
    <p:sldId id="267" r:id="rId13"/>
    <p:sldId id="268" r:id="rId14"/>
    <p:sldId id="270" r:id="rId15"/>
    <p:sldId id="322" r:id="rId16"/>
    <p:sldId id="332" r:id="rId17"/>
    <p:sldId id="333" r:id="rId18"/>
    <p:sldId id="280" r:id="rId19"/>
    <p:sldId id="281" r:id="rId20"/>
    <p:sldId id="283" r:id="rId21"/>
    <p:sldId id="334" r:id="rId22"/>
    <p:sldId id="326" r:id="rId23"/>
    <p:sldId id="328" r:id="rId24"/>
    <p:sldId id="329" r:id="rId25"/>
    <p:sldId id="330" r:id="rId26"/>
    <p:sldId id="323" r:id="rId27"/>
    <p:sldId id="316" r:id="rId28"/>
    <p:sldId id="285" r:id="rId29"/>
    <p:sldId id="324" r:id="rId30"/>
    <p:sldId id="317" r:id="rId31"/>
    <p:sldId id="290" r:id="rId32"/>
    <p:sldId id="291" r:id="rId33"/>
    <p:sldId id="318" r:id="rId34"/>
    <p:sldId id="277" r:id="rId35"/>
    <p:sldId id="292" r:id="rId36"/>
    <p:sldId id="294" r:id="rId37"/>
    <p:sldId id="321" r:id="rId38"/>
    <p:sldId id="295" r:id="rId39"/>
    <p:sldId id="296" r:id="rId40"/>
    <p:sldId id="293" r:id="rId41"/>
    <p:sldId id="278" r:id="rId42"/>
    <p:sldId id="299" r:id="rId43"/>
    <p:sldId id="300" r:id="rId44"/>
    <p:sldId id="297" r:id="rId45"/>
    <p:sldId id="319" r:id="rId46"/>
    <p:sldId id="325" r:id="rId47"/>
    <p:sldId id="320" r:id="rId48"/>
    <p:sldId id="305" r:id="rId49"/>
    <p:sldId id="306" r:id="rId50"/>
    <p:sldId id="307" r:id="rId51"/>
    <p:sldId id="308" r:id="rId52"/>
    <p:sldId id="309" r:id="rId53"/>
    <p:sldId id="310" r:id="rId54"/>
    <p:sldId id="327" r:id="rId55"/>
    <p:sldId id="260" r:id="rId56"/>
  </p:sldIdLst>
  <p:sldSz cx="9144000" cy="6858000" type="screen4x3"/>
  <p:notesSz cx="6858000" cy="9144000"/>
  <p:custShowLst>
    <p:custShow name="Basic Elements" id="0">
      <p:sldLst>
        <p:sld r:id="rId4"/>
      </p:sldLst>
    </p:custShow>
    <p:custShow name="Example: AddSub" id="1">
      <p:sldLst>
        <p:sld r:id="rId17"/>
        <p:sld r:id="rId18"/>
        <p:sld r:id="rId19"/>
      </p:sldLst>
    </p:custShow>
    <p:custShow name="64-bit Programming" id="2">
      <p:sldLst>
        <p:sld r:id="rId24"/>
        <p:sld r:id="rId25"/>
        <p:sld r:id="rId26"/>
      </p:sldLst>
    </p:custShow>
    <p:custShow name="Assemble-Link Execute" id="3">
      <p:sldLst>
        <p:sld r:id="rId29"/>
      </p:sldLst>
    </p:custShow>
    <p:custShow name="Defining Data" id="4">
      <p:sldLst>
        <p:sld r:id="rId31"/>
      </p:sldLst>
    </p:custShow>
    <p:custShow name="Symbolic Constants" id="5">
      <p:sldLst>
        <p:sld r:id="rId48"/>
      </p:sldLst>
    </p:custShow>
    <p:custShow name="Example Program" id="6">
      <p:sldLst>
        <p:sld r:id="rId5"/>
      </p:sldLst>
    </p:custShow>
    <p:custShow name="Integer constants" id="7">
      <p:sldLst>
        <p:sld r:id="rId6"/>
        <p:sld r:id="rId7"/>
      </p:sldLst>
    </p:custShow>
    <p:custShow name="Character and string constants" id="8">
      <p:sldLst>
        <p:sld r:id="rId8"/>
      </p:sldLst>
    </p:custShow>
    <p:custShow name="Reserved words and identifiers" id="9">
      <p:sldLst>
        <p:sld r:id="rId9"/>
      </p:sldLst>
    </p:custShow>
    <p:custShow name="Directives and instructions" id="10">
      <p:sldLst>
        <p:sld r:id="rId10"/>
        <p:sld r:id="rId11"/>
      </p:sldLst>
    </p:custShow>
    <p:custShow name="Label" id="11">
      <p:sldLst>
        <p:sld r:id="rId13"/>
      </p:sldLst>
    </p:custShow>
    <p:custShow name="Mnemonics and Operands" id="12">
      <p:sldLst>
        <p:sld r:id="rId14"/>
      </p:sldLst>
    </p:custShow>
    <p:custShow name="Comments" id="13">
      <p:sldLst>
        <p:sld r:id="rId15"/>
      </p:sldLst>
    </p:custShow>
    <p:custShow name="Instruction Format Examples" id="14">
      <p:sldLst>
        <p:sld r:id="rId12"/>
      </p:sldLst>
    </p:custShow>
    <p:custShow name="Directives" id="15">
      <p:sldLst>
        <p:sld r:id="rId10"/>
      </p:sldLst>
    </p:custShow>
    <p:custShow name="Instructions" id="16">
      <p:sldLst>
        <p:sld r:id="rId11"/>
        <p:sld r:id="rId12"/>
      </p:sldLst>
    </p:custShow>
    <p:custShow name="Intrinsic Data Types" id="17">
      <p:sldLst>
        <p:sld r:id="rId32"/>
        <p:sld r:id="rId33"/>
      </p:sldLst>
    </p:custShow>
    <p:custShow name="Data Definition Statement" id="18">
      <p:sldLst>
        <p:sld r:id="rId34"/>
      </p:sldLst>
    </p:custShow>
    <p:custShow name="BYTE and SBYTE" id="19">
      <p:sldLst>
        <p:sld r:id="rId35"/>
        <p:sld r:id="rId36"/>
        <p:sld r:id="rId37"/>
        <p:sld r:id="rId38"/>
        <p:sld r:id="rId39"/>
        <p:sld r:id="rId40"/>
      </p:sldLst>
    </p:custShow>
    <p:custShow name="WORD and SWORD" id="20">
      <p:sldLst>
        <p:sld r:id="rId41"/>
      </p:sldLst>
    </p:custShow>
    <p:custShow name="DWORD and SDWORD" id="21">
      <p:sldLst>
        <p:sld r:id="rId42"/>
      </p:sldLst>
    </p:custShow>
    <p:custShow name="QWORD, TBYTE, Real" id="22">
      <p:sldLst>
        <p:sld r:id="rId43"/>
      </p:sldLst>
    </p:custShow>
    <p:custShow name="Little Endian" id="23">
      <p:sldLst>
        <p:sld r:id="rId44"/>
      </p:sldLst>
    </p:custShow>
    <p:custShow name="Adding Variables to the AddSub" id="24">
      <p:sldLst>
        <p:sld r:id="rId45"/>
      </p:sldLst>
    </p:custShow>
    <p:custShow name="Declaring Uninitialized Data" id="25">
      <p:sldLst>
        <p:sld r:id="rId46"/>
      </p:sldLst>
    </p:custShow>
    <p:custShow name="Equal-Sign" id="26">
      <p:sldLst>
        <p:sld r:id="rId49"/>
      </p:sldLst>
    </p:custShow>
    <p:custShow name="Calculating Array Size" id="27">
      <p:sldLst>
        <p:sld r:id="rId50"/>
        <p:sld r:id="rId51"/>
        <p:sld r:id="rId52"/>
      </p:sldLst>
    </p:custShow>
    <p:custShow name="EQU" id="28">
      <p:sldLst>
        <p:sld r:id="rId53"/>
      </p:sldLst>
    </p:custShow>
    <p:custShow name="TEXTEQU" id="29">
      <p:sldLst>
        <p:sld r:id="rId54"/>
      </p:sldLst>
    </p:custShow>
    <p:custShow name="Coding Standards" id="30">
      <p:sldLst>
        <p:sld r:id="rId20"/>
        <p:sld r:id="rId21"/>
        <p:sld r:id="rId22"/>
      </p:sldLst>
    </p:custShow>
    <p:custShow name="our code standard" id="31">
      <p:sldLst>
        <p:sld r:id="rId22"/>
      </p:sldLst>
    </p:custShow>
  </p:custShowLst>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74C95114-0B34-4478-A63E-867181FFD6D7}">
          <p14:sldIdLst>
            <p14:sldId id="256"/>
            <p14:sldId id="261"/>
          </p14:sldIdLst>
        </p14:section>
        <p14:section name="Basic Element" id="{F5E5C6FE-CD01-4080-B9FB-619FCB1CDD17}">
          <p14:sldIdLst>
            <p14:sldId id="314"/>
            <p14:sldId id="331"/>
            <p14:sldId id="262"/>
            <p14:sldId id="263"/>
            <p14:sldId id="264"/>
            <p14:sldId id="265"/>
            <p14:sldId id="315"/>
            <p14:sldId id="266"/>
            <p14:sldId id="269"/>
            <p14:sldId id="267"/>
            <p14:sldId id="268"/>
            <p14:sldId id="270"/>
          </p14:sldIdLst>
        </p14:section>
        <p14:section name="Example: Add and Sub" id="{FAA3B1AB-F76D-43EC-9D4E-3EDFA5FD5B3C}">
          <p14:sldIdLst>
            <p14:sldId id="322"/>
            <p14:sldId id="332"/>
            <p14:sldId id="333"/>
            <p14:sldId id="280"/>
            <p14:sldId id="281"/>
            <p14:sldId id="283"/>
            <p14:sldId id="334"/>
          </p14:sldIdLst>
        </p14:section>
        <p14:section name="64-Bit Programming" id="{6C540AC5-3FA7-44CE-988F-0605E01B7B61}">
          <p14:sldIdLst>
            <p14:sldId id="326"/>
            <p14:sldId id="328"/>
            <p14:sldId id="329"/>
            <p14:sldId id="330"/>
          </p14:sldIdLst>
        </p14:section>
        <p14:section name="Assembling, Linking and Running" id="{935F07A8-F3F7-44AA-A4C9-D961A9E6E503}">
          <p14:sldIdLst>
            <p14:sldId id="323"/>
            <p14:sldId id="316"/>
            <p14:sldId id="285"/>
          </p14:sldIdLst>
        </p14:section>
        <p14:section name="Defining Data" id="{4371892B-EEDE-4028-830F-894D0F6E14F7}">
          <p14:sldIdLst>
            <p14:sldId id="324"/>
            <p14:sldId id="317"/>
            <p14:sldId id="290"/>
            <p14:sldId id="291"/>
            <p14:sldId id="318"/>
            <p14:sldId id="277"/>
            <p14:sldId id="292"/>
            <p14:sldId id="294"/>
            <p14:sldId id="321"/>
            <p14:sldId id="295"/>
            <p14:sldId id="296"/>
            <p14:sldId id="293"/>
            <p14:sldId id="278"/>
            <p14:sldId id="299"/>
            <p14:sldId id="300"/>
            <p14:sldId id="297"/>
            <p14:sldId id="319"/>
          </p14:sldIdLst>
        </p14:section>
        <p14:section name="Symblic Constants" id="{60F72EFE-B71F-4B59-B948-69C2DC3BE713}">
          <p14:sldIdLst>
            <p14:sldId id="325"/>
            <p14:sldId id="320"/>
            <p14:sldId id="305"/>
            <p14:sldId id="306"/>
            <p14:sldId id="307"/>
            <p14:sldId id="308"/>
            <p14:sldId id="309"/>
            <p14:sldId id="310"/>
          </p14:sldIdLst>
        </p14:section>
        <p14:section name="Summary" id="{AA31F453-332F-4F09-87B4-73D939E68EB3}">
          <p14:sldIdLst>
            <p14:sldId id="327"/>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10" autoAdjust="0"/>
    <p:restoredTop sz="90929"/>
  </p:normalViewPr>
  <p:slideViewPr>
    <p:cSldViewPr>
      <p:cViewPr varScale="1">
        <p:scale>
          <a:sx n="105" d="100"/>
          <a:sy n="105" d="100"/>
        </p:scale>
        <p:origin x="20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A7E86D28-0488-4862-8AA2-407003916292}" type="slidenum">
              <a:rPr lang="en-US" altLang="en-US"/>
              <a:pPr/>
              <a:t>‹#›</a:t>
            </a:fld>
            <a:endParaRPr lang="en-US" altLang="en-US"/>
          </a:p>
        </p:txBody>
      </p:sp>
    </p:spTree>
    <p:extLst>
      <p:ext uri="{BB962C8B-B14F-4D97-AF65-F5344CB8AC3E}">
        <p14:creationId xmlns:p14="http://schemas.microsoft.com/office/powerpoint/2010/main" val="1113720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EADEE613-AEC1-49C1-A2DA-5D1631841F56}" type="slidenum">
              <a:rPr lang="en-US" altLang="en-US"/>
              <a:pPr/>
              <a:t>‹#›</a:t>
            </a:fld>
            <a:endParaRPr lang="en-US" altLang="en-US"/>
          </a:p>
        </p:txBody>
      </p:sp>
    </p:spTree>
    <p:extLst>
      <p:ext uri="{BB962C8B-B14F-4D97-AF65-F5344CB8AC3E}">
        <p14:creationId xmlns:p14="http://schemas.microsoft.com/office/powerpoint/2010/main" val="3140656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圖像版面配置區 1"/>
          <p:cNvSpPr>
            <a:spLocks noGrp="1" noRot="1" noChangeAspect="1" noTextEdit="1"/>
          </p:cNvSpPr>
          <p:nvPr>
            <p:ph type="sldImg"/>
          </p:nvPr>
        </p:nvSpPr>
        <p:spPr>
          <a:ln/>
        </p:spPr>
      </p:sp>
      <p:sp>
        <p:nvSpPr>
          <p:cNvPr id="532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32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7CE9286-6074-4AA4-8911-BA6E2FAB81EA}" type="slidenum">
              <a:rPr lang="zh-TW" altLang="en-US" sz="1200"/>
              <a:pPr eaLnBrk="1" hangingPunct="1"/>
              <a:t>4</a:t>
            </a:fld>
            <a:endParaRPr lang="en-US" altLang="zh-TW" sz="1200"/>
          </a:p>
        </p:txBody>
      </p:sp>
    </p:spTree>
    <p:extLst>
      <p:ext uri="{BB962C8B-B14F-4D97-AF65-F5344CB8AC3E}">
        <p14:creationId xmlns:p14="http://schemas.microsoft.com/office/powerpoint/2010/main" val="67961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a:ln/>
        </p:spPr>
      </p:sp>
      <p:sp>
        <p:nvSpPr>
          <p:cNvPr id="634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634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658584E-6EF3-41CA-9029-BD41C21DB536}" type="slidenum">
              <a:rPr lang="zh-TW" altLang="en-US" sz="1200"/>
              <a:pPr eaLnBrk="1" hangingPunct="1"/>
              <a:t>16</a:t>
            </a:fld>
            <a:endParaRPr lang="en-US" altLang="zh-TW" sz="1200"/>
          </a:p>
        </p:txBody>
      </p:sp>
    </p:spTree>
    <p:extLst>
      <p:ext uri="{BB962C8B-B14F-4D97-AF65-F5344CB8AC3E}">
        <p14:creationId xmlns:p14="http://schemas.microsoft.com/office/powerpoint/2010/main" val="50080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ADEE613-AEC1-49C1-A2DA-5D1631841F56}" type="slidenum">
              <a:rPr lang="en-US" altLang="en-US" smtClean="0"/>
              <a:pPr/>
              <a:t>24</a:t>
            </a:fld>
            <a:endParaRPr lang="en-US" altLang="en-US"/>
          </a:p>
        </p:txBody>
      </p:sp>
    </p:spTree>
    <p:extLst>
      <p:ext uri="{BB962C8B-B14F-4D97-AF65-F5344CB8AC3E}">
        <p14:creationId xmlns:p14="http://schemas.microsoft.com/office/powerpoint/2010/main" val="200862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sp>
          <p:nvSpPr>
            <p:cNvPr id="6" name="Arc 4"/>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74135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51671A1A-E3A4-403E-8B70-9FF82301F19C}" type="slidenum">
              <a:rPr lang="en-US" altLang="en-US"/>
              <a:pPr/>
              <a:t>‹#›</a:t>
            </a:fld>
            <a:endParaRPr lang="en-US" altLang="en-US"/>
          </a:p>
        </p:txBody>
      </p:sp>
    </p:spTree>
    <p:extLst>
      <p:ext uri="{BB962C8B-B14F-4D97-AF65-F5344CB8AC3E}">
        <p14:creationId xmlns:p14="http://schemas.microsoft.com/office/powerpoint/2010/main" val="427524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A3F02692-8B5B-47DC-A166-FCE8368BFD57}" type="slidenum">
              <a:rPr lang="en-US" altLang="en-US"/>
              <a:pPr/>
              <a:t>‹#›</a:t>
            </a:fld>
            <a:endParaRPr lang="en-US" altLang="en-US"/>
          </a:p>
        </p:txBody>
      </p:sp>
    </p:spTree>
    <p:extLst>
      <p:ext uri="{BB962C8B-B14F-4D97-AF65-F5344CB8AC3E}">
        <p14:creationId xmlns:p14="http://schemas.microsoft.com/office/powerpoint/2010/main" val="237987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9B4A33A8-8ACC-4364-876B-DC15F580ADFC}" type="slidenum">
              <a:rPr lang="en-US" altLang="en-US"/>
              <a:pPr/>
              <a:t>‹#›</a:t>
            </a:fld>
            <a:endParaRPr lang="en-US" altLang="en-US"/>
          </a:p>
        </p:txBody>
      </p:sp>
    </p:spTree>
    <p:extLst>
      <p:ext uri="{BB962C8B-B14F-4D97-AF65-F5344CB8AC3E}">
        <p14:creationId xmlns:p14="http://schemas.microsoft.com/office/powerpoint/2010/main" val="16400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7B749C16-BE80-45CF-9067-8AD3B6FF5C83}" type="slidenum">
              <a:rPr lang="en-US" altLang="en-US"/>
              <a:pPr/>
              <a:t>‹#›</a:t>
            </a:fld>
            <a:endParaRPr lang="en-US" altLang="en-US"/>
          </a:p>
        </p:txBody>
      </p:sp>
    </p:spTree>
    <p:extLst>
      <p:ext uri="{BB962C8B-B14F-4D97-AF65-F5344CB8AC3E}">
        <p14:creationId xmlns:p14="http://schemas.microsoft.com/office/powerpoint/2010/main" val="345641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FF29254E-8C02-49FD-A145-070E50706967}" type="slidenum">
              <a:rPr lang="en-US" altLang="en-US"/>
              <a:pPr/>
              <a:t>‹#›</a:t>
            </a:fld>
            <a:endParaRPr lang="en-US" altLang="en-US"/>
          </a:p>
        </p:txBody>
      </p:sp>
    </p:spTree>
    <p:extLst>
      <p:ext uri="{BB962C8B-B14F-4D97-AF65-F5344CB8AC3E}">
        <p14:creationId xmlns:p14="http://schemas.microsoft.com/office/powerpoint/2010/main" val="224589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FD7A78DA-4DD7-4C90-85D2-B830DA1D2EB7}" type="slidenum">
              <a:rPr lang="en-US" altLang="en-US"/>
              <a:pPr/>
              <a:t>‹#›</a:t>
            </a:fld>
            <a:endParaRPr lang="en-US" altLang="en-US"/>
          </a:p>
        </p:txBody>
      </p:sp>
    </p:spTree>
    <p:extLst>
      <p:ext uri="{BB962C8B-B14F-4D97-AF65-F5344CB8AC3E}">
        <p14:creationId xmlns:p14="http://schemas.microsoft.com/office/powerpoint/2010/main" val="167480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35DC4E01-9F1B-4C92-86E3-D0C5B6D3C8C3}" type="slidenum">
              <a:rPr lang="en-US" altLang="en-US"/>
              <a:pPr/>
              <a:t>‹#›</a:t>
            </a:fld>
            <a:endParaRPr lang="en-US" altLang="en-US"/>
          </a:p>
        </p:txBody>
      </p:sp>
    </p:spTree>
    <p:extLst>
      <p:ext uri="{BB962C8B-B14F-4D97-AF65-F5344CB8AC3E}">
        <p14:creationId xmlns:p14="http://schemas.microsoft.com/office/powerpoint/2010/main" val="276786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6753D34A-9322-4F2D-BB7B-EEBEBEC2D94F}" type="slidenum">
              <a:rPr lang="en-US" altLang="en-US"/>
              <a:pPr/>
              <a:t>‹#›</a:t>
            </a:fld>
            <a:endParaRPr lang="en-US" altLang="en-US"/>
          </a:p>
        </p:txBody>
      </p:sp>
    </p:spTree>
    <p:extLst>
      <p:ext uri="{BB962C8B-B14F-4D97-AF65-F5344CB8AC3E}">
        <p14:creationId xmlns:p14="http://schemas.microsoft.com/office/powerpoint/2010/main" val="197782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E04FD489-7E6B-4A1D-ADD9-73F8F9CEF306}" type="slidenum">
              <a:rPr lang="en-US" altLang="en-US"/>
              <a:pPr/>
              <a:t>‹#›</a:t>
            </a:fld>
            <a:endParaRPr lang="en-US" altLang="en-US"/>
          </a:p>
        </p:txBody>
      </p:sp>
    </p:spTree>
    <p:extLst>
      <p:ext uri="{BB962C8B-B14F-4D97-AF65-F5344CB8AC3E}">
        <p14:creationId xmlns:p14="http://schemas.microsoft.com/office/powerpoint/2010/main" val="376535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70B54CF-E457-4D49-BC08-97301E53535C}" type="slidenum">
              <a:rPr lang="en-US" altLang="en-US"/>
              <a:pPr/>
              <a:t>‹#›</a:t>
            </a:fld>
            <a:endParaRPr lang="en-US" altLang="en-US"/>
          </a:p>
        </p:txBody>
      </p:sp>
    </p:spTree>
    <p:extLst>
      <p:ext uri="{BB962C8B-B14F-4D97-AF65-F5344CB8AC3E}">
        <p14:creationId xmlns:p14="http://schemas.microsoft.com/office/powerpoint/2010/main" val="15107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477000"/>
            <a:ext cx="47244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vl1pPr>
          </a:lstStyle>
          <a:p>
            <a:pPr>
              <a:defRPr/>
            </a:pPr>
            <a:r>
              <a:rPr lang="en-US" altLang="en-US"/>
              <a:t>Irvine, Kip R. Assembly Language for x86 Processors 7/e, 2015.</a:t>
            </a:r>
          </a:p>
        </p:txBody>
      </p:sp>
      <p:sp>
        <p:nvSpPr>
          <p:cNvPr id="3076"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4770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5DDEE94-FD09-4AE1-BD13-4F5C6EC0E54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dirty="0" smtClean="0"/>
              <a:t>Assembly Language for x86 Processors </a:t>
            </a:r>
            <a:r>
              <a:rPr lang="en-US" altLang="en-US" sz="2800" dirty="0" smtClean="0"/>
              <a:t>7th Edition</a:t>
            </a:r>
            <a:r>
              <a:rPr lang="en-US" altLang="en-US" dirty="0" smtClean="0"/>
              <a:t> , Global Edition</a:t>
            </a:r>
          </a:p>
        </p:txBody>
      </p:sp>
      <p:sp>
        <p:nvSpPr>
          <p:cNvPr id="5123"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3: Assembly Language Fundamentals</a:t>
            </a:r>
          </a:p>
        </p:txBody>
      </p:sp>
      <p:sp>
        <p:nvSpPr>
          <p:cNvPr id="5124"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5125" name="Text Box 6"/>
          <p:cNvSpPr txBox="1">
            <a:spLocks noChangeArrowheads="1"/>
          </p:cNvSpPr>
          <p:nvPr/>
        </p:nvSpPr>
        <p:spPr bwMode="auto">
          <a:xfrm>
            <a:off x="533400" y="4953000"/>
            <a:ext cx="5181600" cy="123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dirty="0"/>
              <a:t>Slides prepared by the author</a:t>
            </a:r>
          </a:p>
          <a:p>
            <a:pPr eaLnBrk="1" hangingPunct="1">
              <a:spcBef>
                <a:spcPct val="50000"/>
              </a:spcBef>
            </a:pPr>
            <a:r>
              <a:rPr lang="en-US" altLang="en-US" sz="1700" i="1" dirty="0"/>
              <a:t>Revision date: </a:t>
            </a:r>
            <a:r>
              <a:rPr lang="en-US" altLang="en-US" sz="1700" i="1" dirty="0" smtClean="0"/>
              <a:t>1/15/2014</a:t>
            </a:r>
            <a:br>
              <a:rPr lang="en-US" altLang="en-US" sz="1700" i="1" dirty="0" smtClean="0"/>
            </a:br>
            <a:r>
              <a:rPr lang="en-US" altLang="zh-TW" sz="1600" i="1" dirty="0"/>
              <a:t>Modified by: Liang, 2016 </a:t>
            </a:r>
            <a:r>
              <a:rPr lang="en-US" altLang="zh-TW" sz="1600" i="1" dirty="0" smtClean="0"/>
              <a:t>Spring</a:t>
            </a:r>
            <a:endParaRPr lang="en-US" altLang="zh-TW" sz="1600" dirty="0"/>
          </a:p>
        </p:txBody>
      </p:sp>
      <p:sp>
        <p:nvSpPr>
          <p:cNvPr id="5126"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A55AC17-AAC0-4564-98A0-BE2BC0BC6B78}"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80898" name="Rectangle 2"/>
          <p:cNvSpPr>
            <a:spLocks noGrp="1" noChangeArrowheads="1"/>
          </p:cNvSpPr>
          <p:nvPr>
            <p:ph type="title"/>
          </p:nvPr>
        </p:nvSpPr>
        <p:spPr/>
        <p:txBody>
          <a:bodyPr/>
          <a:lstStyle/>
          <a:p>
            <a:pPr eaLnBrk="1" hangingPunct="1">
              <a:defRPr/>
            </a:pPr>
            <a:r>
              <a:rPr lang="en-US" altLang="en-US" smtClean="0"/>
              <a:t>Instructions</a:t>
            </a:r>
          </a:p>
        </p:txBody>
      </p:sp>
      <p:sp>
        <p:nvSpPr>
          <p:cNvPr id="13317" name="Rectangle 3"/>
          <p:cNvSpPr>
            <a:spLocks noGrp="1" noChangeArrowheads="1"/>
          </p:cNvSpPr>
          <p:nvPr>
            <p:ph type="body" idx="1"/>
          </p:nvPr>
        </p:nvSpPr>
        <p:spPr>
          <a:xfrm>
            <a:off x="1143000" y="1447800"/>
            <a:ext cx="7010400" cy="4876800"/>
          </a:xfrm>
        </p:spPr>
        <p:txBody>
          <a:bodyPr/>
          <a:lstStyle/>
          <a:p>
            <a:pPr eaLnBrk="1" hangingPunct="1"/>
            <a:r>
              <a:rPr lang="en-US" altLang="en-US" dirty="0" smtClean="0"/>
              <a:t>Assembled into machine code by assembler</a:t>
            </a:r>
          </a:p>
          <a:p>
            <a:pPr eaLnBrk="1" hangingPunct="1"/>
            <a:r>
              <a:rPr lang="en-US" altLang="en-US" dirty="0" smtClean="0"/>
              <a:t>Executed at runtime by the CPU</a:t>
            </a:r>
          </a:p>
          <a:p>
            <a:pPr eaLnBrk="1" hangingPunct="1"/>
            <a:r>
              <a:rPr lang="en-US" altLang="en-US" dirty="0" smtClean="0"/>
              <a:t>We use the Intel IA-32 instruction set</a:t>
            </a:r>
          </a:p>
          <a:p>
            <a:pPr eaLnBrk="1" hangingPunct="1"/>
            <a:r>
              <a:rPr lang="en-US" altLang="en-US" dirty="0" smtClean="0"/>
              <a:t>An instruction contains:</a:t>
            </a:r>
          </a:p>
          <a:p>
            <a:pPr lvl="1" eaLnBrk="1" hangingPunct="1"/>
            <a:r>
              <a:rPr lang="en-US" altLang="en-US" dirty="0" smtClean="0"/>
              <a:t>Label		(optional)</a:t>
            </a:r>
          </a:p>
          <a:p>
            <a:pPr lvl="1" eaLnBrk="1" hangingPunct="1"/>
            <a:r>
              <a:rPr lang="en-US" altLang="en-US" dirty="0" smtClean="0"/>
              <a:t>Mnemonic	(required)</a:t>
            </a:r>
          </a:p>
          <a:p>
            <a:pPr lvl="1" eaLnBrk="1" hangingPunct="1"/>
            <a:r>
              <a:rPr lang="en-US" altLang="en-US" dirty="0" smtClean="0"/>
              <a:t>Operand	(depends on the instruction)</a:t>
            </a:r>
          </a:p>
          <a:p>
            <a:pPr lvl="1" eaLnBrk="1" hangingPunct="1"/>
            <a:r>
              <a:rPr lang="en-US" altLang="en-US" dirty="0" smtClean="0"/>
              <a:t>Comment	(optional)</a:t>
            </a:r>
          </a:p>
          <a:p>
            <a:pPr lvl="1" eaLnBrk="1" hangingPunct="1">
              <a:buFontTx/>
              <a:buNone/>
            </a:pPr>
            <a:r>
              <a:rPr lang="en-US" altLang="zh-TW" sz="2000" dirty="0">
                <a:ea typeface="新細明體" charset="-120"/>
              </a:rPr>
              <a:t>Examples:</a:t>
            </a:r>
          </a:p>
          <a:p>
            <a:pPr eaLnBrk="1" hangingPunct="1">
              <a:buFontTx/>
              <a:buNone/>
            </a:pPr>
            <a:r>
              <a:rPr lang="en-US" altLang="zh-TW" sz="2000" b="1" dirty="0">
                <a:ea typeface="新細明體" charset="-120"/>
              </a:rPr>
              <a:t>		</a:t>
            </a:r>
            <a:r>
              <a:rPr lang="en-US" altLang="zh-TW" sz="2000" b="1" dirty="0" err="1">
                <a:ea typeface="新細明體" charset="-120"/>
              </a:rPr>
              <a:t>mov</a:t>
            </a:r>
            <a:r>
              <a:rPr lang="en-US" altLang="zh-TW" sz="2000" b="1" dirty="0">
                <a:ea typeface="新細明體" charset="-120"/>
              </a:rPr>
              <a:t> eax,val1 </a:t>
            </a:r>
          </a:p>
          <a:p>
            <a:pPr lvl="1" eaLnBrk="1" hangingPunct="1">
              <a:buFontTx/>
              <a:buNone/>
            </a:pPr>
            <a:r>
              <a:rPr lang="en-US" altLang="zh-TW" sz="2000" b="1" dirty="0">
                <a:ea typeface="新細明體" charset="-120"/>
              </a:rPr>
              <a:t>		add eax,val2 </a:t>
            </a:r>
          </a:p>
          <a:p>
            <a:pPr lvl="1" eaLnBrk="1" hangingPunct="1">
              <a:buFontTx/>
              <a:buNone/>
            </a:pPr>
            <a:r>
              <a:rPr lang="en-US" altLang="zh-TW" sz="2000" b="1" dirty="0">
                <a:ea typeface="新細明體" charset="-120"/>
              </a:rPr>
              <a:t>		</a:t>
            </a:r>
            <a:r>
              <a:rPr lang="en-US" altLang="zh-TW" sz="2000" b="1" dirty="0" err="1">
                <a:ea typeface="新細明體" charset="-120"/>
              </a:rPr>
              <a:t>mov</a:t>
            </a:r>
            <a:r>
              <a:rPr lang="en-US" altLang="zh-TW" sz="2000" b="1" dirty="0">
                <a:ea typeface="新細明體" charset="-120"/>
              </a:rPr>
              <a:t> </a:t>
            </a:r>
            <a:r>
              <a:rPr lang="en-US" altLang="zh-TW" sz="2000" b="1" dirty="0" err="1">
                <a:ea typeface="新細明體" charset="-120"/>
              </a:rPr>
              <a:t>finalVal,eax</a:t>
            </a:r>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74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409E70F-4033-4224-AAE1-3AA34BE07787}"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83970" name="Rectangle 2"/>
          <p:cNvSpPr>
            <a:spLocks noGrp="1" noChangeArrowheads="1"/>
          </p:cNvSpPr>
          <p:nvPr>
            <p:ph type="title"/>
          </p:nvPr>
        </p:nvSpPr>
        <p:spPr/>
        <p:txBody>
          <a:bodyPr/>
          <a:lstStyle/>
          <a:p>
            <a:pPr eaLnBrk="1" hangingPunct="1">
              <a:defRPr/>
            </a:pPr>
            <a:r>
              <a:rPr lang="en-US" altLang="en-US" dirty="0" smtClean="0"/>
              <a:t>Instruction Format Examples</a:t>
            </a:r>
          </a:p>
        </p:txBody>
      </p:sp>
      <p:sp>
        <p:nvSpPr>
          <p:cNvPr id="17413" name="Rectangle 3"/>
          <p:cNvSpPr>
            <a:spLocks noGrp="1" noChangeArrowheads="1"/>
          </p:cNvSpPr>
          <p:nvPr>
            <p:ph type="body" idx="1"/>
          </p:nvPr>
        </p:nvSpPr>
        <p:spPr>
          <a:xfrm>
            <a:off x="762000" y="1371600"/>
            <a:ext cx="7772400" cy="4495800"/>
          </a:xfrm>
        </p:spPr>
        <p:txBody>
          <a:bodyPr/>
          <a:lstStyle/>
          <a:p>
            <a:pPr eaLnBrk="1" hangingPunct="1"/>
            <a:r>
              <a:rPr lang="en-US" altLang="en-US" smtClean="0"/>
              <a:t>No operands</a:t>
            </a:r>
          </a:p>
          <a:p>
            <a:pPr lvl="1" eaLnBrk="1" hangingPunct="1"/>
            <a:r>
              <a:rPr lang="en-US" altLang="en-US" smtClean="0"/>
              <a:t>stc			; set Carry flag</a:t>
            </a:r>
          </a:p>
          <a:p>
            <a:pPr eaLnBrk="1" hangingPunct="1"/>
            <a:r>
              <a:rPr lang="en-US" altLang="en-US" smtClean="0"/>
              <a:t>One operand</a:t>
            </a:r>
          </a:p>
          <a:p>
            <a:pPr lvl="1" eaLnBrk="1" hangingPunct="1"/>
            <a:r>
              <a:rPr lang="en-US" altLang="en-US" smtClean="0"/>
              <a:t>inc eax			; register</a:t>
            </a:r>
          </a:p>
          <a:p>
            <a:pPr lvl="1" eaLnBrk="1" hangingPunct="1"/>
            <a:r>
              <a:rPr lang="en-US" altLang="en-US" smtClean="0"/>
              <a:t>inc myByte		; memory</a:t>
            </a:r>
          </a:p>
          <a:p>
            <a:pPr eaLnBrk="1" hangingPunct="1"/>
            <a:r>
              <a:rPr lang="en-US" altLang="en-US" smtClean="0"/>
              <a:t>Two operands</a:t>
            </a:r>
          </a:p>
          <a:p>
            <a:pPr lvl="1" eaLnBrk="1" hangingPunct="1"/>
            <a:r>
              <a:rPr lang="en-US" altLang="en-US" smtClean="0"/>
              <a:t>add ebx,ecx		; register, register</a:t>
            </a:r>
          </a:p>
          <a:p>
            <a:pPr lvl="1" eaLnBrk="1" hangingPunct="1"/>
            <a:r>
              <a:rPr lang="en-US" altLang="en-US" smtClean="0"/>
              <a:t>sub myByte,25		; memory, constant</a:t>
            </a:r>
          </a:p>
          <a:p>
            <a:pPr lvl="1" eaLnBrk="1" hangingPunct="1"/>
            <a:r>
              <a:rPr lang="en-US" altLang="en-US" smtClean="0"/>
              <a:t>add eax,36 * 25		; register, constant-expression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24DB528-CD3A-48B4-BC0E-126922F3FC41}" type="slidenum">
              <a:rPr lang="en-US" altLang="en-US" sz="1600">
                <a:latin typeface="Times New Roman" pitchFamily="18" charset="0"/>
              </a:rPr>
              <a:pPr eaLnBrk="1" hangingPunct="1"/>
              <a:t>12</a:t>
            </a:fld>
            <a:endParaRPr lang="en-US" altLang="en-US" sz="1600">
              <a:latin typeface="Times New Roman"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smtClean="0"/>
              <a:t>Labels</a:t>
            </a:r>
          </a:p>
        </p:txBody>
      </p:sp>
      <p:sp>
        <p:nvSpPr>
          <p:cNvPr id="14341" name="Rectangle 3"/>
          <p:cNvSpPr>
            <a:spLocks noGrp="1" noChangeArrowheads="1"/>
          </p:cNvSpPr>
          <p:nvPr>
            <p:ph type="body" idx="1"/>
          </p:nvPr>
        </p:nvSpPr>
        <p:spPr>
          <a:xfrm>
            <a:off x="685800" y="1447800"/>
            <a:ext cx="7772400" cy="3886200"/>
          </a:xfrm>
        </p:spPr>
        <p:txBody>
          <a:bodyPr/>
          <a:lstStyle/>
          <a:p>
            <a:pPr eaLnBrk="1" hangingPunct="1"/>
            <a:r>
              <a:rPr lang="en-US" altLang="en-US" smtClean="0"/>
              <a:t>Act as place markers</a:t>
            </a:r>
          </a:p>
          <a:p>
            <a:pPr lvl="1" eaLnBrk="1" hangingPunct="1"/>
            <a:r>
              <a:rPr lang="en-US" altLang="en-US" smtClean="0"/>
              <a:t>marks the address (offset) of code and data</a:t>
            </a:r>
          </a:p>
          <a:p>
            <a:pPr eaLnBrk="1" hangingPunct="1"/>
            <a:r>
              <a:rPr lang="en-US" altLang="en-US" smtClean="0"/>
              <a:t>Follow identifer rules</a:t>
            </a:r>
          </a:p>
          <a:p>
            <a:pPr eaLnBrk="1" hangingPunct="1"/>
            <a:r>
              <a:rPr lang="en-US" altLang="en-US" smtClean="0"/>
              <a:t>Data label</a:t>
            </a:r>
          </a:p>
          <a:p>
            <a:pPr lvl="1" eaLnBrk="1" hangingPunct="1"/>
            <a:r>
              <a:rPr lang="en-US" altLang="en-US" smtClean="0"/>
              <a:t>must be unique</a:t>
            </a:r>
          </a:p>
          <a:p>
            <a:pPr lvl="1" eaLnBrk="1" hangingPunct="1"/>
            <a:r>
              <a:rPr lang="en-US" altLang="en-US" smtClean="0"/>
              <a:t>example:  </a:t>
            </a:r>
            <a:r>
              <a:rPr lang="en-US" altLang="en-US" b="1" smtClean="0">
                <a:solidFill>
                  <a:schemeClr val="tx2"/>
                </a:solidFill>
              </a:rPr>
              <a:t>myArray</a:t>
            </a:r>
            <a:r>
              <a:rPr lang="en-US" altLang="en-US" smtClean="0"/>
              <a:t>		</a:t>
            </a:r>
            <a:r>
              <a:rPr lang="en-US" altLang="en-US" sz="1800" smtClean="0"/>
              <a:t>(not followed by colon)</a:t>
            </a:r>
          </a:p>
          <a:p>
            <a:pPr eaLnBrk="1" hangingPunct="1"/>
            <a:r>
              <a:rPr lang="en-US" altLang="en-US" smtClean="0"/>
              <a:t>Code label</a:t>
            </a:r>
          </a:p>
          <a:p>
            <a:pPr lvl="1" eaLnBrk="1" hangingPunct="1"/>
            <a:r>
              <a:rPr lang="en-US" altLang="en-US" smtClean="0"/>
              <a:t>target of jump and loop instructions</a:t>
            </a:r>
          </a:p>
          <a:p>
            <a:pPr lvl="1" eaLnBrk="1" hangingPunct="1"/>
            <a:r>
              <a:rPr lang="en-US" altLang="en-US" smtClean="0"/>
              <a:t>example:   </a:t>
            </a:r>
            <a:r>
              <a:rPr lang="en-US" altLang="en-US" b="1" smtClean="0">
                <a:solidFill>
                  <a:schemeClr val="tx2"/>
                </a:solidFill>
              </a:rPr>
              <a:t>L1:			</a:t>
            </a:r>
            <a:r>
              <a:rPr lang="en-US" altLang="en-US" sz="1800" smtClean="0"/>
              <a:t>(followed by colon)</a:t>
            </a:r>
            <a:endParaRPr lang="en-US" altLang="en-US" sz="1800" b="1" smtClean="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93420C3-C727-433A-B35F-06BF179015D9}"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smtClean="0"/>
              <a:t>Mnemonics and Operands</a:t>
            </a:r>
          </a:p>
        </p:txBody>
      </p:sp>
      <p:sp>
        <p:nvSpPr>
          <p:cNvPr id="15365" name="Rectangle 3"/>
          <p:cNvSpPr>
            <a:spLocks noGrp="1" noChangeArrowheads="1"/>
          </p:cNvSpPr>
          <p:nvPr>
            <p:ph type="body" idx="1"/>
          </p:nvPr>
        </p:nvSpPr>
        <p:spPr>
          <a:xfrm>
            <a:off x="1143000" y="1600200"/>
            <a:ext cx="7010400" cy="4495800"/>
          </a:xfrm>
        </p:spPr>
        <p:txBody>
          <a:bodyPr/>
          <a:lstStyle/>
          <a:p>
            <a:pPr marL="227013" indent="-227013" eaLnBrk="1" hangingPunct="1"/>
            <a:r>
              <a:rPr lang="en-US" altLang="en-US" smtClean="0"/>
              <a:t>Instruction Mnemonics</a:t>
            </a:r>
          </a:p>
          <a:p>
            <a:pPr lvl="1" eaLnBrk="1" hangingPunct="1"/>
            <a:r>
              <a:rPr lang="en-US" altLang="en-US" smtClean="0"/>
              <a:t>memory aid</a:t>
            </a:r>
          </a:p>
          <a:p>
            <a:pPr lvl="1" eaLnBrk="1" hangingPunct="1"/>
            <a:r>
              <a:rPr lang="en-US" altLang="en-US" smtClean="0"/>
              <a:t>examples: MOV, ADD, SUB, MUL, INC, DEC</a:t>
            </a:r>
          </a:p>
          <a:p>
            <a:pPr marL="227013" indent="-227013" eaLnBrk="1" hangingPunct="1"/>
            <a:r>
              <a:rPr lang="en-US" altLang="en-US" smtClean="0"/>
              <a:t>Operands</a:t>
            </a:r>
          </a:p>
          <a:p>
            <a:pPr lvl="1" eaLnBrk="1" hangingPunct="1"/>
            <a:r>
              <a:rPr lang="en-US" altLang="en-US" smtClean="0"/>
              <a:t>constant</a:t>
            </a:r>
          </a:p>
          <a:p>
            <a:pPr lvl="1" eaLnBrk="1" hangingPunct="1"/>
            <a:r>
              <a:rPr lang="en-US" altLang="en-US" smtClean="0"/>
              <a:t>constant expression</a:t>
            </a:r>
          </a:p>
          <a:p>
            <a:pPr lvl="1" eaLnBrk="1" hangingPunct="1"/>
            <a:r>
              <a:rPr lang="en-US" altLang="en-US" smtClean="0"/>
              <a:t>register</a:t>
            </a:r>
          </a:p>
          <a:p>
            <a:pPr lvl="1" eaLnBrk="1" hangingPunct="1"/>
            <a:r>
              <a:rPr lang="en-US" altLang="en-US" smtClean="0"/>
              <a:t>memory (data label)</a:t>
            </a:r>
          </a:p>
          <a:p>
            <a:pPr marL="227013" indent="-227013" eaLnBrk="1" hangingPunct="1">
              <a:buFontTx/>
              <a:buNone/>
            </a:pPr>
            <a:endParaRPr lang="en-US" altLang="en-US" sz="2000" smtClean="0"/>
          </a:p>
          <a:p>
            <a:pPr marL="227013" indent="-227013" eaLnBrk="1" hangingPunct="1">
              <a:buFontTx/>
              <a:buNone/>
            </a:pPr>
            <a:r>
              <a:rPr lang="en-US" altLang="en-US" sz="2000" smtClean="0"/>
              <a:t>Constants and constant expressions are often called </a:t>
            </a:r>
            <a:r>
              <a:rPr lang="en-US" altLang="en-US" sz="2000" smtClean="0">
                <a:solidFill>
                  <a:schemeClr val="tx2"/>
                </a:solidFill>
              </a:rPr>
              <a:t>immediate values</a:t>
            </a:r>
            <a:endParaRPr lang="en-US" altLang="en-US"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63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B4F61A4-E85F-45AE-BF4F-8B76BB96B13C}"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84994" name="Rectangle 2"/>
          <p:cNvSpPr>
            <a:spLocks noGrp="1" noChangeArrowheads="1"/>
          </p:cNvSpPr>
          <p:nvPr>
            <p:ph type="title"/>
          </p:nvPr>
        </p:nvSpPr>
        <p:spPr/>
        <p:txBody>
          <a:bodyPr/>
          <a:lstStyle/>
          <a:p>
            <a:pPr eaLnBrk="1" hangingPunct="1">
              <a:defRPr/>
            </a:pPr>
            <a:r>
              <a:rPr lang="en-US" altLang="en-US" smtClean="0"/>
              <a:t>Comments</a:t>
            </a:r>
          </a:p>
        </p:txBody>
      </p:sp>
      <p:sp>
        <p:nvSpPr>
          <p:cNvPr id="16389" name="Rectangle 3"/>
          <p:cNvSpPr>
            <a:spLocks noGrp="1" noChangeArrowheads="1"/>
          </p:cNvSpPr>
          <p:nvPr>
            <p:ph type="body" idx="1"/>
          </p:nvPr>
        </p:nvSpPr>
        <p:spPr>
          <a:xfrm>
            <a:off x="762000" y="914400"/>
            <a:ext cx="7772400" cy="5181600"/>
          </a:xfrm>
        </p:spPr>
        <p:txBody>
          <a:bodyPr/>
          <a:lstStyle/>
          <a:p>
            <a:pPr eaLnBrk="1" hangingPunct="1"/>
            <a:r>
              <a:rPr lang="en-US" altLang="en-US" smtClean="0"/>
              <a:t>Comments are good!</a:t>
            </a:r>
          </a:p>
          <a:p>
            <a:pPr lvl="1" eaLnBrk="1" hangingPunct="1"/>
            <a:r>
              <a:rPr lang="en-US" altLang="en-US" smtClean="0"/>
              <a:t>explain the program's purpose</a:t>
            </a:r>
          </a:p>
          <a:p>
            <a:pPr lvl="1" eaLnBrk="1" hangingPunct="1"/>
            <a:r>
              <a:rPr lang="en-US" altLang="en-US" smtClean="0"/>
              <a:t>when it was written, and by whom</a:t>
            </a:r>
          </a:p>
          <a:p>
            <a:pPr lvl="1" eaLnBrk="1" hangingPunct="1"/>
            <a:r>
              <a:rPr lang="en-US" altLang="en-US" smtClean="0"/>
              <a:t>revision information</a:t>
            </a:r>
          </a:p>
          <a:p>
            <a:pPr lvl="1" eaLnBrk="1" hangingPunct="1"/>
            <a:r>
              <a:rPr lang="en-US" altLang="en-US" smtClean="0"/>
              <a:t>tricky coding techniques</a:t>
            </a:r>
          </a:p>
          <a:p>
            <a:pPr lvl="1" eaLnBrk="1" hangingPunct="1"/>
            <a:r>
              <a:rPr lang="en-US" altLang="en-US" smtClean="0"/>
              <a:t>application-specific explanations</a:t>
            </a:r>
          </a:p>
          <a:p>
            <a:pPr eaLnBrk="1" hangingPunct="1"/>
            <a:r>
              <a:rPr lang="en-US" altLang="en-US" smtClean="0"/>
              <a:t>Single-line comments</a:t>
            </a:r>
          </a:p>
          <a:p>
            <a:pPr lvl="1" eaLnBrk="1" hangingPunct="1"/>
            <a:r>
              <a:rPr lang="en-US" altLang="en-US" smtClean="0"/>
              <a:t>begin with semicolon (;)</a:t>
            </a:r>
          </a:p>
          <a:p>
            <a:pPr eaLnBrk="1" hangingPunct="1"/>
            <a:r>
              <a:rPr lang="en-US" altLang="en-US" smtClean="0"/>
              <a:t>Multi-line comments</a:t>
            </a:r>
          </a:p>
          <a:p>
            <a:pPr lvl="1" eaLnBrk="1" hangingPunct="1"/>
            <a:r>
              <a:rPr lang="en-US" altLang="en-US" smtClean="0"/>
              <a:t>begin with COMMENT directive and a programmer-chosen character</a:t>
            </a:r>
          </a:p>
          <a:p>
            <a:pPr lvl="1" eaLnBrk="1" hangingPunct="1"/>
            <a:r>
              <a:rPr lang="en-US" altLang="en-US" smtClean="0"/>
              <a:t>end with the same programmer-chosen character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A2E8906-9C3E-4823-80F6-059B4A6CB2D3}"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smtClean="0"/>
              <a:t>What's Next</a:t>
            </a:r>
          </a:p>
        </p:txBody>
      </p:sp>
      <p:sp>
        <p:nvSpPr>
          <p:cNvPr id="18437" name="Rectangle 3"/>
          <p:cNvSpPr>
            <a:spLocks noGrp="1" noChangeArrowheads="1"/>
          </p:cNvSpPr>
          <p:nvPr>
            <p:ph type="body" idx="1"/>
          </p:nvPr>
        </p:nvSpPr>
        <p:spPr>
          <a:xfrm>
            <a:off x="533400" y="1524000"/>
            <a:ext cx="8153400" cy="3276600"/>
          </a:xfrm>
        </p:spPr>
        <p:txBody>
          <a:bodyPr/>
          <a:lstStyle/>
          <a:p>
            <a:pPr eaLnBrk="1" hangingPunct="1"/>
            <a:r>
              <a:rPr lang="en-US" altLang="en-US" dirty="0" smtClean="0"/>
              <a:t>Basic Elements of Assembly Language</a:t>
            </a:r>
          </a:p>
          <a:p>
            <a:pPr eaLnBrk="1" hangingPunct="1"/>
            <a:r>
              <a:rPr lang="en-US" altLang="en-US" b="1" dirty="0" smtClean="0">
                <a:solidFill>
                  <a:schemeClr val="tx2"/>
                </a:solidFill>
              </a:rPr>
              <a:t>Example: Adding and Subtracting Integers</a:t>
            </a:r>
          </a:p>
          <a:p>
            <a:pPr eaLnBrk="1" hangingPunct="1"/>
            <a:r>
              <a:rPr lang="en-US" altLang="en-US" dirty="0" smtClean="0"/>
              <a:t>Assembling, Linking, and Running Programs</a:t>
            </a:r>
          </a:p>
          <a:p>
            <a:pPr eaLnBrk="1" hangingPunct="1"/>
            <a:r>
              <a:rPr lang="en-US" altLang="en-US" dirty="0" smtClean="0"/>
              <a:t>Defining Data</a:t>
            </a:r>
          </a:p>
          <a:p>
            <a:pPr eaLnBrk="1" hangingPunct="1"/>
            <a:r>
              <a:rPr lang="en-US" altLang="en-US" dirty="0" smtClean="0"/>
              <a:t>Symbolic Constants</a:t>
            </a:r>
          </a:p>
          <a:p>
            <a:pPr eaLnBrk="1" hangingPunct="1"/>
            <a:r>
              <a:rPr lang="en-US" altLang="en-US" dirty="0" smtClean="0"/>
              <a:t>64-Bit Programming</a:t>
            </a:r>
            <a:endParaRPr lang="en-US" altLang="en-US" sz="2600" i="1"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t>Irvine, Kip R. Assembly Language for Intel-Based Computers, 2007.</a:t>
            </a:r>
          </a:p>
        </p:txBody>
      </p:sp>
      <p:sp>
        <p:nvSpPr>
          <p:cNvPr id="1741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980626B-06D8-4FF7-B567-F1523E133ED0}" type="slidenum">
              <a:rPr lang="zh-TW" altLang="en-US" sz="1600">
                <a:latin typeface="Times New Roman" pitchFamily="18" charset="0"/>
              </a:rPr>
              <a:pPr eaLnBrk="1" hangingPunct="1"/>
              <a:t>16</a:t>
            </a:fld>
            <a:endParaRPr lang="en-US" altLang="zh-TW" sz="1600">
              <a:latin typeface="Times New Roman" pitchFamily="18" charset="0"/>
            </a:endParaRPr>
          </a:p>
        </p:txBody>
      </p:sp>
      <p:sp>
        <p:nvSpPr>
          <p:cNvPr id="89090" name="Rectangle 2"/>
          <p:cNvSpPr>
            <a:spLocks noGrp="1" noChangeArrowheads="1"/>
          </p:cNvSpPr>
          <p:nvPr>
            <p:ph type="title"/>
          </p:nvPr>
        </p:nvSpPr>
        <p:spPr>
          <a:xfrm>
            <a:off x="533400" y="228600"/>
            <a:ext cx="8001000" cy="609600"/>
          </a:xfrm>
        </p:spPr>
        <p:txBody>
          <a:bodyPr/>
          <a:lstStyle/>
          <a:p>
            <a:pPr eaLnBrk="1" hangingPunct="1">
              <a:defRPr/>
            </a:pPr>
            <a:r>
              <a:rPr lang="en-US" altLang="zh-TW" dirty="0" smtClean="0">
                <a:ea typeface="新細明體" charset="-120"/>
              </a:rPr>
              <a:t>Example: Adding and Subtracting Integers</a:t>
            </a:r>
          </a:p>
        </p:txBody>
      </p:sp>
      <p:sp>
        <p:nvSpPr>
          <p:cNvPr id="17413" name="Text Box 3"/>
          <p:cNvSpPr txBox="1">
            <a:spLocks noChangeArrowheads="1"/>
          </p:cNvSpPr>
          <p:nvPr/>
        </p:nvSpPr>
        <p:spPr bwMode="auto">
          <a:xfrm>
            <a:off x="762000" y="1219200"/>
            <a:ext cx="7696200" cy="464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zh-TW" sz="1800" b="1" dirty="0">
                <a:latin typeface="Courier New" pitchFamily="49" charset="0"/>
                <a:ea typeface="新細明體" charset="-120"/>
              </a:rPr>
              <a:t>TITLE Add and Subtract           (AddSub.asm)</a:t>
            </a:r>
          </a:p>
          <a:p>
            <a:pPr eaLnBrk="1" hangingPunct="1">
              <a:lnSpc>
                <a:spcPct val="60000"/>
              </a:lnSpc>
              <a:spcBef>
                <a:spcPct val="50000"/>
              </a:spcBef>
            </a:pPr>
            <a:r>
              <a:rPr lang="en-US" altLang="zh-TW" sz="1800" b="1" dirty="0" smtClean="0">
                <a:latin typeface="Courier New" pitchFamily="49" charset="0"/>
                <a:ea typeface="新細明體" charset="-120"/>
              </a:rPr>
              <a:t>; </a:t>
            </a:r>
            <a:r>
              <a:rPr lang="en-US" altLang="zh-TW" sz="1800" b="1" dirty="0">
                <a:latin typeface="Courier New" pitchFamily="49" charset="0"/>
                <a:ea typeface="新細明體" charset="-120"/>
              </a:rPr>
              <a:t>This program adds and subtracts 32-bit integers.</a:t>
            </a:r>
          </a:p>
          <a:p>
            <a:pPr eaLnBrk="1" hangingPunct="1">
              <a:lnSpc>
                <a:spcPct val="60000"/>
              </a:lnSpc>
              <a:spcBef>
                <a:spcPct val="50000"/>
              </a:spcBef>
            </a:pPr>
            <a:endParaRPr lang="en-US" altLang="zh-TW" sz="1800" b="1" dirty="0">
              <a:latin typeface="Courier New" pitchFamily="49" charset="0"/>
              <a:ea typeface="新細明體" charset="-120"/>
            </a:endParaRPr>
          </a:p>
          <a:p>
            <a:pPr eaLnBrk="1" hangingPunct="1">
              <a:lnSpc>
                <a:spcPct val="60000"/>
              </a:lnSpc>
              <a:spcBef>
                <a:spcPct val="50000"/>
              </a:spcBef>
            </a:pPr>
            <a:r>
              <a:rPr lang="en-US" altLang="zh-TW" sz="1800" b="1" dirty="0">
                <a:latin typeface="Courier New" pitchFamily="49" charset="0"/>
                <a:ea typeface="新細明體" charset="-120"/>
              </a:rPr>
              <a:t>INCLUDE Irvine32.inc</a:t>
            </a:r>
          </a:p>
          <a:p>
            <a:pPr eaLnBrk="1" hangingPunct="1">
              <a:lnSpc>
                <a:spcPct val="60000"/>
              </a:lnSpc>
              <a:spcBef>
                <a:spcPct val="50000"/>
              </a:spcBef>
            </a:pPr>
            <a:r>
              <a:rPr lang="en-US" altLang="zh-TW" sz="1800" b="1" dirty="0">
                <a:latin typeface="Courier New" pitchFamily="49" charset="0"/>
                <a:ea typeface="新細明體" charset="-120"/>
              </a:rPr>
              <a:t>.code</a:t>
            </a:r>
          </a:p>
          <a:p>
            <a:pPr eaLnBrk="1" hangingPunct="1">
              <a:lnSpc>
                <a:spcPct val="60000"/>
              </a:lnSpc>
              <a:spcBef>
                <a:spcPct val="50000"/>
              </a:spcBef>
            </a:pPr>
            <a:r>
              <a:rPr lang="en-US" altLang="zh-TW" sz="1800" b="1" dirty="0">
                <a:latin typeface="Courier New" pitchFamily="49" charset="0"/>
                <a:ea typeface="新細明體" charset="-120"/>
              </a:rPr>
              <a:t>main PROC</a:t>
            </a:r>
          </a:p>
          <a:p>
            <a:pPr eaLnBrk="1" hangingPunct="1">
              <a:lnSpc>
                <a:spcPct val="60000"/>
              </a:lnSpc>
              <a:spcBef>
                <a:spcPct val="50000"/>
              </a:spcBef>
            </a:pP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eax,10000h		; EAX = 10000h</a:t>
            </a:r>
          </a:p>
          <a:p>
            <a:pPr eaLnBrk="1" hangingPunct="1">
              <a:lnSpc>
                <a:spcPct val="60000"/>
              </a:lnSpc>
              <a:spcBef>
                <a:spcPct val="50000"/>
              </a:spcBef>
            </a:pPr>
            <a:r>
              <a:rPr lang="en-US" altLang="zh-TW" sz="1800" b="1" dirty="0">
                <a:latin typeface="Courier New" pitchFamily="49" charset="0"/>
                <a:ea typeface="新細明體" charset="-120"/>
              </a:rPr>
              <a:t>	add eax,40000h		; EAX = 50000h</a:t>
            </a:r>
          </a:p>
          <a:p>
            <a:pPr eaLnBrk="1" hangingPunct="1">
              <a:lnSpc>
                <a:spcPct val="60000"/>
              </a:lnSpc>
              <a:spcBef>
                <a:spcPct val="50000"/>
              </a:spcBef>
            </a:pPr>
            <a:r>
              <a:rPr lang="en-US" altLang="zh-TW" sz="1800" b="1" dirty="0">
                <a:latin typeface="Courier New" pitchFamily="49" charset="0"/>
                <a:ea typeface="新細明體" charset="-120"/>
              </a:rPr>
              <a:t>	sub eax,20000h		; EAX = </a:t>
            </a:r>
            <a:r>
              <a:rPr lang="en-US" altLang="zh-TW" sz="1800" b="1" dirty="0" smtClean="0">
                <a:latin typeface="Courier New" pitchFamily="49" charset="0"/>
                <a:ea typeface="新細明體" charset="-120"/>
              </a:rPr>
              <a:t>30000h</a:t>
            </a:r>
          </a:p>
          <a:p>
            <a:pPr eaLnBrk="1" hangingPunct="1">
              <a:lnSpc>
                <a:spcPct val="60000"/>
              </a:lnSpc>
              <a:spcBef>
                <a:spcPct val="50000"/>
              </a:spcBef>
            </a:pPr>
            <a:endParaRPr lang="en-US" altLang="zh-TW" sz="1800" b="1" dirty="0">
              <a:latin typeface="Courier New" pitchFamily="49" charset="0"/>
              <a:ea typeface="新細明體" charset="-120"/>
            </a:endParaRPr>
          </a:p>
          <a:p>
            <a:pPr eaLnBrk="1" hangingPunct="1">
              <a:lnSpc>
                <a:spcPct val="60000"/>
              </a:lnSpc>
              <a:spcBef>
                <a:spcPct val="50000"/>
              </a:spcBef>
            </a:pPr>
            <a:r>
              <a:rPr lang="en-US" altLang="zh-TW" sz="1800" b="1" dirty="0">
                <a:latin typeface="Courier New" pitchFamily="49" charset="0"/>
                <a:ea typeface="新細明體" charset="-120"/>
              </a:rPr>
              <a:t>	call </a:t>
            </a:r>
            <a:r>
              <a:rPr lang="en-US" altLang="zh-TW" sz="1800" b="1" dirty="0" err="1">
                <a:latin typeface="Courier New" pitchFamily="49" charset="0"/>
                <a:ea typeface="新細明體" charset="-120"/>
              </a:rPr>
              <a:t>DumpRegs</a:t>
            </a:r>
            <a:r>
              <a:rPr lang="en-US" altLang="zh-TW" sz="1800" b="1" dirty="0">
                <a:latin typeface="Courier New" pitchFamily="49" charset="0"/>
                <a:ea typeface="新細明體" charset="-120"/>
              </a:rPr>
              <a:t>		; display registers</a:t>
            </a:r>
          </a:p>
          <a:p>
            <a:pPr eaLnBrk="1" hangingPunct="1">
              <a:lnSpc>
                <a:spcPct val="60000"/>
              </a:lnSpc>
              <a:spcBef>
                <a:spcPct val="50000"/>
              </a:spcBef>
            </a:pPr>
            <a:r>
              <a:rPr lang="en-US" altLang="zh-TW" sz="1800" b="1" dirty="0">
                <a:latin typeface="Courier New" pitchFamily="49" charset="0"/>
                <a:ea typeface="新細明體" charset="-120"/>
              </a:rPr>
              <a:t>	exit</a:t>
            </a:r>
          </a:p>
          <a:p>
            <a:pPr eaLnBrk="1" hangingPunct="1">
              <a:lnSpc>
                <a:spcPct val="60000"/>
              </a:lnSpc>
              <a:spcBef>
                <a:spcPct val="50000"/>
              </a:spcBef>
            </a:pPr>
            <a:r>
              <a:rPr lang="en-US" altLang="zh-TW" sz="1800" b="1" dirty="0">
                <a:latin typeface="Courier New" pitchFamily="49" charset="0"/>
                <a:ea typeface="新細明體" charset="-120"/>
              </a:rPr>
              <a:t>main ENDP</a:t>
            </a:r>
          </a:p>
          <a:p>
            <a:pPr eaLnBrk="1" hangingPunct="1">
              <a:lnSpc>
                <a:spcPct val="60000"/>
              </a:lnSpc>
              <a:spcBef>
                <a:spcPct val="50000"/>
              </a:spcBef>
            </a:pPr>
            <a:r>
              <a:rPr lang="en-US" altLang="zh-TW" sz="1800" b="1" dirty="0">
                <a:latin typeface="Courier New" pitchFamily="49" charset="0"/>
                <a:ea typeface="新細明體" charset="-120"/>
              </a:rPr>
              <a:t>END main</a:t>
            </a:r>
          </a:p>
        </p:txBody>
      </p:sp>
    </p:spTree>
    <p:extLst>
      <p:ext uri="{BB962C8B-B14F-4D97-AF65-F5344CB8AC3E}">
        <p14:creationId xmlns:p14="http://schemas.microsoft.com/office/powerpoint/2010/main" val="1896407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609600"/>
          </a:xfrm>
        </p:spPr>
        <p:txBody>
          <a:bodyPr/>
          <a:lstStyle/>
          <a:p>
            <a:r>
              <a:rPr lang="en-US" altLang="zh-TW" dirty="0"/>
              <a:t>Example: Adding and Subtracting Integers</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2007.</a:t>
            </a:r>
            <a:endParaRPr lang="en-US" altLang="zh-TW"/>
          </a:p>
        </p:txBody>
      </p:sp>
      <p:sp>
        <p:nvSpPr>
          <p:cNvPr id="5" name="Text Box 3"/>
          <p:cNvSpPr txBox="1">
            <a:spLocks noChangeArrowheads="1"/>
          </p:cNvSpPr>
          <p:nvPr/>
        </p:nvSpPr>
        <p:spPr bwMode="auto">
          <a:xfrm>
            <a:off x="762000" y="1219200"/>
            <a:ext cx="3048000" cy="464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zh-TW" sz="1800" b="1" dirty="0" smtClean="0">
                <a:latin typeface="Courier New" pitchFamily="49" charset="0"/>
                <a:ea typeface="新細明體" charset="-120"/>
              </a:rPr>
              <a:t>……</a:t>
            </a:r>
          </a:p>
          <a:p>
            <a:pPr eaLnBrk="1" hangingPunct="1">
              <a:lnSpc>
                <a:spcPct val="60000"/>
              </a:lnSpc>
              <a:spcBef>
                <a:spcPct val="50000"/>
              </a:spcBef>
            </a:pPr>
            <a:r>
              <a:rPr lang="en-US" altLang="zh-TW" sz="1800" b="1" dirty="0" smtClean="0">
                <a:latin typeface="Courier New" pitchFamily="49" charset="0"/>
                <a:ea typeface="新細明體" charset="-120"/>
              </a:rPr>
              <a:t>.</a:t>
            </a:r>
            <a:r>
              <a:rPr lang="en-US" altLang="zh-TW" sz="1800" b="1" dirty="0">
                <a:latin typeface="Courier New" pitchFamily="49" charset="0"/>
                <a:ea typeface="新細明體" charset="-120"/>
              </a:rPr>
              <a:t>code</a:t>
            </a:r>
          </a:p>
          <a:p>
            <a:pPr eaLnBrk="1" hangingPunct="1">
              <a:lnSpc>
                <a:spcPct val="60000"/>
              </a:lnSpc>
              <a:spcBef>
                <a:spcPct val="50000"/>
              </a:spcBef>
            </a:pPr>
            <a:r>
              <a:rPr lang="en-US" altLang="zh-TW" sz="1800" b="1" dirty="0">
                <a:latin typeface="Courier New" pitchFamily="49" charset="0"/>
                <a:ea typeface="新細明體" charset="-120"/>
              </a:rPr>
              <a:t>main PROC</a:t>
            </a:r>
          </a:p>
          <a:p>
            <a:pPr eaLnBrk="1" hangingPunct="1">
              <a:lnSpc>
                <a:spcPct val="60000"/>
              </a:lnSpc>
              <a:spcBef>
                <a:spcPct val="50000"/>
              </a:spcBef>
            </a:pP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t>
            </a:r>
            <a:r>
              <a:rPr lang="en-US" altLang="zh-TW" sz="1800" b="1" dirty="0" smtClean="0">
                <a:latin typeface="Courier New" pitchFamily="49" charset="0"/>
                <a:ea typeface="新細明體" charset="-120"/>
              </a:rPr>
              <a:t>eax,10000h</a:t>
            </a:r>
          </a:p>
          <a:p>
            <a:pPr eaLnBrk="1" hangingPunct="1">
              <a:lnSpc>
                <a:spcPct val="60000"/>
              </a:lnSpc>
              <a:spcBef>
                <a:spcPct val="50000"/>
              </a:spcBef>
            </a:pPr>
            <a:r>
              <a:rPr lang="en-US" altLang="zh-TW" sz="1800" b="1" dirty="0">
                <a:latin typeface="Courier New" pitchFamily="49" charset="0"/>
                <a:ea typeface="新細明體" charset="-120"/>
              </a:rPr>
              <a:t>	add </a:t>
            </a:r>
            <a:r>
              <a:rPr lang="en-US" altLang="zh-TW" sz="1800" b="1" dirty="0" smtClean="0">
                <a:latin typeface="Courier New" pitchFamily="49" charset="0"/>
                <a:ea typeface="新細明體" charset="-120"/>
              </a:rPr>
              <a:t>eax,40000h</a:t>
            </a:r>
          </a:p>
          <a:p>
            <a:pPr eaLnBrk="1" hangingPunct="1">
              <a:lnSpc>
                <a:spcPct val="60000"/>
              </a:lnSpc>
              <a:spcBef>
                <a:spcPct val="50000"/>
              </a:spcBef>
            </a:pPr>
            <a:r>
              <a:rPr lang="en-US" altLang="zh-TW" sz="1800" b="1" dirty="0">
                <a:latin typeface="Courier New" pitchFamily="49" charset="0"/>
                <a:ea typeface="新細明體" charset="-120"/>
              </a:rPr>
              <a:t>	sub </a:t>
            </a:r>
            <a:r>
              <a:rPr lang="en-US" altLang="zh-TW" sz="1800" b="1" dirty="0" smtClean="0">
                <a:latin typeface="Courier New" pitchFamily="49" charset="0"/>
                <a:ea typeface="新細明體" charset="-120"/>
              </a:rPr>
              <a:t>eax,20000h</a:t>
            </a:r>
          </a:p>
          <a:p>
            <a:pPr eaLnBrk="1" hangingPunct="1">
              <a:lnSpc>
                <a:spcPct val="60000"/>
              </a:lnSpc>
              <a:spcBef>
                <a:spcPct val="50000"/>
              </a:spcBef>
            </a:pPr>
            <a:r>
              <a:rPr lang="en-US" altLang="zh-TW" sz="1800" b="1" dirty="0">
                <a:latin typeface="Courier New" pitchFamily="49" charset="0"/>
                <a:ea typeface="新細明體" charset="-120"/>
              </a:rPr>
              <a:t>	call </a:t>
            </a:r>
            <a:r>
              <a:rPr lang="en-US" altLang="zh-TW" sz="1800" b="1" dirty="0" err="1" smtClean="0">
                <a:latin typeface="Courier New" pitchFamily="49" charset="0"/>
                <a:ea typeface="新細明體" charset="-120"/>
              </a:rPr>
              <a:t>DumpRegs</a:t>
            </a:r>
            <a:endParaRPr lang="en-US" altLang="zh-TW" sz="1800" b="1" dirty="0" smtClean="0">
              <a:latin typeface="Courier New" pitchFamily="49" charset="0"/>
              <a:ea typeface="新細明體" charset="-120"/>
            </a:endParaRPr>
          </a:p>
          <a:p>
            <a:pPr eaLnBrk="1" hangingPunct="1">
              <a:lnSpc>
                <a:spcPct val="60000"/>
              </a:lnSpc>
              <a:spcBef>
                <a:spcPct val="50000"/>
              </a:spcBef>
            </a:pPr>
            <a:r>
              <a:rPr lang="en-US" altLang="zh-TW" sz="1800" b="1" dirty="0">
                <a:latin typeface="Courier New" pitchFamily="49" charset="0"/>
                <a:ea typeface="新細明體" charset="-120"/>
              </a:rPr>
              <a:t>	exit</a:t>
            </a:r>
          </a:p>
          <a:p>
            <a:pPr eaLnBrk="1" hangingPunct="1">
              <a:lnSpc>
                <a:spcPct val="60000"/>
              </a:lnSpc>
              <a:spcBef>
                <a:spcPct val="50000"/>
              </a:spcBef>
            </a:pPr>
            <a:r>
              <a:rPr lang="en-US" altLang="zh-TW" sz="1800" b="1" dirty="0">
                <a:latin typeface="Courier New" pitchFamily="49" charset="0"/>
                <a:ea typeface="新細明體" charset="-120"/>
              </a:rPr>
              <a:t>main ENDP</a:t>
            </a:r>
          </a:p>
          <a:p>
            <a:pPr eaLnBrk="1" hangingPunct="1">
              <a:lnSpc>
                <a:spcPct val="60000"/>
              </a:lnSpc>
              <a:spcBef>
                <a:spcPct val="50000"/>
              </a:spcBef>
            </a:pPr>
            <a:r>
              <a:rPr lang="en-US" altLang="zh-TW" sz="1800" b="1" dirty="0">
                <a:latin typeface="Courier New" pitchFamily="49" charset="0"/>
                <a:ea typeface="新細明體" charset="-120"/>
              </a:rPr>
              <a:t>END main</a:t>
            </a:r>
          </a:p>
        </p:txBody>
      </p:sp>
      <p:sp>
        <p:nvSpPr>
          <p:cNvPr id="7" name="Rectangle 6"/>
          <p:cNvSpPr/>
          <p:nvPr/>
        </p:nvSpPr>
        <p:spPr>
          <a:xfrm>
            <a:off x="600641" y="1693779"/>
            <a:ext cx="7848600" cy="4332717"/>
          </a:xfrm>
          <a:prstGeom prst="rect">
            <a:avLst/>
          </a:prstGeom>
        </p:spPr>
      </p:sp>
      <p:grpSp>
        <p:nvGrpSpPr>
          <p:cNvPr id="68" name="Group 67"/>
          <p:cNvGrpSpPr/>
          <p:nvPr/>
        </p:nvGrpSpPr>
        <p:grpSpPr>
          <a:xfrm>
            <a:off x="4038601" y="1117591"/>
            <a:ext cx="4783742" cy="4706221"/>
            <a:chOff x="2683400" y="1524000"/>
            <a:chExt cx="4783742" cy="4469454"/>
          </a:xfrm>
        </p:grpSpPr>
        <p:sp>
          <p:nvSpPr>
            <p:cNvPr id="8" name="Rectangle 7"/>
            <p:cNvSpPr/>
            <p:nvPr/>
          </p:nvSpPr>
          <p:spPr>
            <a:xfrm>
              <a:off x="2683400" y="1524000"/>
              <a:ext cx="4783742" cy="4469454"/>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onsolas"/>
                <a:ea typeface="微軟正黑體"/>
                <a:cs typeface="+mn-cs"/>
              </a:endParaRPr>
            </a:p>
          </p:txBody>
        </p:sp>
        <p:sp>
          <p:nvSpPr>
            <p:cNvPr id="9" name="Text Box 17"/>
            <p:cNvSpPr txBox="1"/>
            <p:nvPr/>
          </p:nvSpPr>
          <p:spPr>
            <a:xfrm>
              <a:off x="2773087" y="2470745"/>
              <a:ext cx="2272512" cy="3457644"/>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1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算術邏輯單</a:t>
              </a:r>
              <a:r>
                <a:rPr kumimoji="0" lang="zh-TW" altLang="en-US" sz="1400" b="0" i="0" u="none" strike="noStrike" kern="100" cap="none" spc="0" normalizeH="0" baseline="0" noProof="0" dirty="0" smtClean="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元</a:t>
              </a:r>
              <a:endParaRPr kumimoji="0" lang="en-US" altLang="zh-TW" sz="1400" b="0" i="0" u="none" strike="noStrike" kern="100" cap="none" spc="0" normalizeH="0" baseline="0" noProof="0" dirty="0" smtClean="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smtClean="0">
                  <a:ln>
                    <a:noFill/>
                  </a:ln>
                  <a:solidFill>
                    <a:sysClr val="windowText" lastClr="000000"/>
                  </a:solidFill>
                  <a:effectLst/>
                  <a:uLnTx/>
                  <a:uFillTx/>
                  <a:latin typeface="Consolas"/>
                  <a:ea typeface="新細明體"/>
                  <a:cs typeface="Times New Roman"/>
                </a:rPr>
                <a:t>(</a:t>
              </a:r>
              <a:r>
                <a:rPr kumimoji="0" lang="en-US" sz="1400" b="0" i="0" u="none" strike="noStrike" kern="100" cap="none" spc="0" normalizeH="0" baseline="0" noProof="0" dirty="0">
                  <a:ln>
                    <a:noFill/>
                  </a:ln>
                  <a:solidFill>
                    <a:sysClr val="windowText" lastClr="000000"/>
                  </a:solidFill>
                  <a:effectLst/>
                  <a:uLnTx/>
                  <a:uFillTx/>
                  <a:latin typeface="Consolas"/>
                  <a:ea typeface="新細明體"/>
                  <a:cs typeface="Times New Roman"/>
                </a:rPr>
                <a:t>ALU)</a:t>
              </a:r>
              <a:endParaRPr kumimoji="0" lang="zh-TW" altLang="en-US" sz="14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sp>
          <p:nvSpPr>
            <p:cNvPr id="10" name="Text Box 8"/>
            <p:cNvSpPr txBox="1"/>
            <p:nvPr/>
          </p:nvSpPr>
          <p:spPr>
            <a:xfrm>
              <a:off x="3587301" y="2073524"/>
              <a:ext cx="3799681" cy="197804"/>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新細明體"/>
                </a:rPr>
                <a:t>System bus</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1" name="Text Box 19"/>
            <p:cNvSpPr txBox="1"/>
            <p:nvPr/>
          </p:nvSpPr>
          <p:spPr>
            <a:xfrm>
              <a:off x="3587301" y="1603362"/>
              <a:ext cx="3799681" cy="302058"/>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Times New Roman"/>
                </a:rPr>
                <a:t>控制單元</a:t>
              </a:r>
              <a:r>
                <a:rPr kumimoji="0" lang="en-US" sz="1400" b="0" i="0" u="none" strike="noStrike" kern="0" cap="none" spc="0" normalizeH="0" baseline="0" noProof="0" dirty="0">
                  <a:ln>
                    <a:noFill/>
                  </a:ln>
                  <a:solidFill>
                    <a:sysClr val="windowText" lastClr="000000"/>
                  </a:solidFill>
                  <a:effectLst/>
                  <a:uLnTx/>
                  <a:uFillTx/>
                  <a:latin typeface="新細明體"/>
                  <a:ea typeface="微軟正黑體"/>
                  <a:cs typeface="Times New Roman"/>
                </a:rPr>
                <a:t> (</a:t>
              </a: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新細明體"/>
                </a:rPr>
                <a:t>Control Unit)</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2" name="Text Box 8"/>
            <p:cNvSpPr txBox="1"/>
            <p:nvPr/>
          </p:nvSpPr>
          <p:spPr>
            <a:xfrm>
              <a:off x="5216982" y="2470745"/>
              <a:ext cx="2170000" cy="345764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ysClr val="windowText" lastClr="000000"/>
                  </a:solidFill>
                  <a:effectLst/>
                  <a:uLnTx/>
                  <a:uFillTx/>
                  <a:latin typeface="Consolas"/>
                  <a:ea typeface="微軟正黑體"/>
                  <a:cs typeface="Times New Roman"/>
                </a:rPr>
                <a:t>暫存器</a:t>
              </a: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Times New Roman"/>
                </a:rPr>
                <a:t>Register</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ysClr val="windowText" lastClr="000000"/>
                  </a:solidFill>
                  <a:effectLst/>
                  <a:uLnTx/>
                  <a:uFillTx/>
                  <a:latin typeface="Consolas"/>
                  <a:ea typeface="新細明體"/>
                  <a:cs typeface="Times New Roman"/>
                </a:rPr>
                <a:t> </a:t>
              </a:r>
              <a:endParaRPr kumimoji="0" lang="zh-TW" altLang="en-US" sz="12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cxnSp>
          <p:nvCxnSpPr>
            <p:cNvPr id="13" name="Straight Arrow Connector 12"/>
            <p:cNvCxnSpPr>
              <a:stCxn id="9" idx="3"/>
              <a:endCxn id="12" idx="1"/>
            </p:cNvCxnSpPr>
            <p:nvPr/>
          </p:nvCxnSpPr>
          <p:spPr>
            <a:xfrm>
              <a:off x="5045599" y="4199567"/>
              <a:ext cx="171383" cy="0"/>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4" name="Elbow Connector 13"/>
            <p:cNvCxnSpPr>
              <a:stCxn id="12" idx="0"/>
              <a:endCxn id="10" idx="2"/>
            </p:cNvCxnSpPr>
            <p:nvPr/>
          </p:nvCxnSpPr>
          <p:spPr>
            <a:xfrm rot="16200000" flipV="1">
              <a:off x="5794854" y="1963617"/>
              <a:ext cx="199416" cy="814840"/>
            </a:xfrm>
            <a:prstGeom prst="bentConnector3">
              <a:avLst>
                <a:gd name="adj1" fmla="val 50000"/>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5" name="Straight Arrow Connector 14"/>
            <p:cNvCxnSpPr>
              <a:stCxn id="11" idx="2"/>
              <a:endCxn id="10" idx="0"/>
            </p:cNvCxnSpPr>
            <p:nvPr/>
          </p:nvCxnSpPr>
          <p:spPr>
            <a:xfrm>
              <a:off x="5487142" y="1905420"/>
              <a:ext cx="0" cy="168105"/>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sp>
          <p:nvSpPr>
            <p:cNvPr id="16" name="Text Box 16"/>
            <p:cNvSpPr txBox="1"/>
            <p:nvPr/>
          </p:nvSpPr>
          <p:spPr>
            <a:xfrm>
              <a:off x="2828945" y="1572370"/>
              <a:ext cx="583464" cy="364041"/>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a:ea typeface="微軟正黑體"/>
                  <a:cs typeface="新細明體"/>
                </a:rPr>
                <a:t>CPU</a:t>
              </a:r>
              <a:endParaRPr kumimoji="0" lang="zh-TW" altLang="en-US" sz="18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grpSp>
      <p:sp>
        <p:nvSpPr>
          <p:cNvPr id="74" name="TextBox 73"/>
          <p:cNvSpPr txBox="1"/>
          <p:nvPr/>
        </p:nvSpPr>
        <p:spPr>
          <a:xfrm>
            <a:off x="7010400" y="3459621"/>
            <a:ext cx="1300558" cy="415498"/>
          </a:xfrm>
          <a:prstGeom prst="rect">
            <a:avLst/>
          </a:prstGeom>
          <a:solidFill>
            <a:schemeClr val="tx1"/>
          </a:solidFill>
          <a:ln>
            <a:solidFill>
              <a:schemeClr val="bg2"/>
            </a:solidFill>
          </a:ln>
        </p:spPr>
        <p:txBody>
          <a:bodyPr wrap="square" rtlCol="0">
            <a:spAutoFit/>
          </a:bodyPr>
          <a:lstStyle/>
          <a:p>
            <a:pPr algn="ctr"/>
            <a:r>
              <a:rPr lang="en-US" altLang="zh-TW" dirty="0" smtClean="0">
                <a:solidFill>
                  <a:schemeClr val="bg2"/>
                </a:solidFill>
              </a:rPr>
              <a:t>10000h</a:t>
            </a:r>
            <a:endParaRPr lang="zh-TW" altLang="en-US" dirty="0">
              <a:solidFill>
                <a:schemeClr val="bg2"/>
              </a:solidFill>
            </a:endParaRPr>
          </a:p>
        </p:txBody>
      </p:sp>
      <p:sp>
        <p:nvSpPr>
          <p:cNvPr id="82" name="TextBox 81"/>
          <p:cNvSpPr txBox="1"/>
          <p:nvPr/>
        </p:nvSpPr>
        <p:spPr>
          <a:xfrm>
            <a:off x="4170956" y="2834769"/>
            <a:ext cx="1079142" cy="415498"/>
          </a:xfrm>
          <a:prstGeom prst="rect">
            <a:avLst/>
          </a:prstGeom>
          <a:solidFill>
            <a:schemeClr val="tx1"/>
          </a:solidFill>
        </p:spPr>
        <p:txBody>
          <a:bodyPr wrap="none" rtlCol="0">
            <a:spAutoFit/>
          </a:bodyPr>
          <a:lstStyle/>
          <a:p>
            <a:r>
              <a:rPr lang="en-US" altLang="zh-TW" dirty="0" smtClean="0">
                <a:solidFill>
                  <a:schemeClr val="bg2"/>
                </a:solidFill>
              </a:rPr>
              <a:t>40000h</a:t>
            </a:r>
            <a:endParaRPr lang="zh-TW" altLang="en-US" dirty="0">
              <a:solidFill>
                <a:schemeClr val="bg2"/>
              </a:solidFill>
            </a:endParaRPr>
          </a:p>
        </p:txBody>
      </p:sp>
      <p:sp>
        <p:nvSpPr>
          <p:cNvPr id="83" name="TextBox 82"/>
          <p:cNvSpPr txBox="1"/>
          <p:nvPr/>
        </p:nvSpPr>
        <p:spPr>
          <a:xfrm>
            <a:off x="5226614" y="2844287"/>
            <a:ext cx="1174186" cy="415498"/>
          </a:xfrm>
          <a:prstGeom prst="rect">
            <a:avLst/>
          </a:prstGeom>
          <a:solidFill>
            <a:schemeClr val="tx1"/>
          </a:solidFill>
        </p:spPr>
        <p:txBody>
          <a:bodyPr wrap="square" rtlCol="0">
            <a:spAutoFit/>
          </a:bodyPr>
          <a:lstStyle/>
          <a:p>
            <a:r>
              <a:rPr lang="en-US" altLang="zh-TW" dirty="0" smtClean="0">
                <a:solidFill>
                  <a:schemeClr val="bg2"/>
                </a:solidFill>
              </a:rPr>
              <a:t>10000h</a:t>
            </a:r>
            <a:endParaRPr lang="zh-TW" altLang="en-US" dirty="0">
              <a:solidFill>
                <a:schemeClr val="bg2"/>
              </a:solidFill>
            </a:endParaRPr>
          </a:p>
        </p:txBody>
      </p:sp>
      <p:cxnSp>
        <p:nvCxnSpPr>
          <p:cNvPr id="94" name="Elbow Connector 93"/>
          <p:cNvCxnSpPr/>
          <p:nvPr/>
        </p:nvCxnSpPr>
        <p:spPr bwMode="auto">
          <a:xfrm rot="16200000" flipV="1">
            <a:off x="5729508" y="3182844"/>
            <a:ext cx="428184" cy="152400"/>
          </a:xfrm>
          <a:prstGeom prst="bentConnector3">
            <a:avLst/>
          </a:prstGeom>
          <a:solidFill>
            <a:schemeClr val="accent1"/>
          </a:solidFill>
          <a:ln w="9525" cap="flat" cmpd="sng" algn="ctr">
            <a:noFill/>
            <a:prstDash val="solid"/>
            <a:round/>
            <a:headEnd type="none" w="med" len="med"/>
            <a:tailEnd type="arrow"/>
          </a:ln>
          <a:effectLst/>
        </p:spPr>
      </p:cxnSp>
      <p:cxnSp>
        <p:nvCxnSpPr>
          <p:cNvPr id="96" name="Elbow Connector 95"/>
          <p:cNvCxnSpPr/>
          <p:nvPr/>
        </p:nvCxnSpPr>
        <p:spPr bwMode="auto">
          <a:xfrm rot="5400000" flipH="1" flipV="1">
            <a:off x="6752171" y="3364873"/>
            <a:ext cx="211659" cy="12700"/>
          </a:xfrm>
          <a:prstGeom prst="bentConnector3">
            <a:avLst/>
          </a:prstGeom>
          <a:solidFill>
            <a:schemeClr val="accent1"/>
          </a:solidFill>
          <a:ln w="9525" cap="flat" cmpd="sng" algn="ctr">
            <a:noFill/>
            <a:prstDash val="solid"/>
            <a:round/>
            <a:headEnd type="none" w="med" len="med"/>
            <a:tailEnd type="arrow"/>
          </a:ln>
          <a:effectLst/>
        </p:spPr>
      </p:cxnSp>
      <p:sp>
        <p:nvSpPr>
          <p:cNvPr id="105" name="Plus 104"/>
          <p:cNvSpPr/>
          <p:nvPr/>
        </p:nvSpPr>
        <p:spPr bwMode="auto">
          <a:xfrm>
            <a:off x="4969876" y="3250865"/>
            <a:ext cx="563508" cy="559463"/>
          </a:xfrm>
          <a:prstGeom prst="mathPlus">
            <a:avLst/>
          </a:prstGeom>
          <a:solidFill>
            <a:srgbClr val="FFC000"/>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09" name="Down Arrow 108"/>
          <p:cNvSpPr/>
          <p:nvPr/>
        </p:nvSpPr>
        <p:spPr bwMode="auto">
          <a:xfrm>
            <a:off x="5004890" y="3886200"/>
            <a:ext cx="493479" cy="457200"/>
          </a:xfrm>
          <a:prstGeom prst="downArrow">
            <a:avLst/>
          </a:prstGeom>
          <a:solidFill>
            <a:srgbClr val="FFC000"/>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11" name="TextBox 110"/>
          <p:cNvSpPr txBox="1"/>
          <p:nvPr/>
        </p:nvSpPr>
        <p:spPr>
          <a:xfrm>
            <a:off x="4712058" y="4377186"/>
            <a:ext cx="1079142" cy="415498"/>
          </a:xfrm>
          <a:prstGeom prst="rect">
            <a:avLst/>
          </a:prstGeom>
          <a:solidFill>
            <a:schemeClr val="tx1"/>
          </a:solidFill>
        </p:spPr>
        <p:txBody>
          <a:bodyPr wrap="none" rtlCol="0">
            <a:spAutoFit/>
          </a:bodyPr>
          <a:lstStyle/>
          <a:p>
            <a:r>
              <a:rPr lang="en-US" altLang="zh-TW" dirty="0">
                <a:solidFill>
                  <a:schemeClr val="bg2"/>
                </a:solidFill>
              </a:rPr>
              <a:t>5</a:t>
            </a:r>
            <a:r>
              <a:rPr lang="en-US" altLang="zh-TW" dirty="0" smtClean="0">
                <a:solidFill>
                  <a:schemeClr val="bg2"/>
                </a:solidFill>
              </a:rPr>
              <a:t>0000h</a:t>
            </a:r>
            <a:endParaRPr lang="zh-TW" altLang="en-US" dirty="0">
              <a:solidFill>
                <a:schemeClr val="bg2"/>
              </a:solidFill>
            </a:endParaRPr>
          </a:p>
        </p:txBody>
      </p:sp>
      <p:sp>
        <p:nvSpPr>
          <p:cNvPr id="115" name="TextBox 114"/>
          <p:cNvSpPr txBox="1"/>
          <p:nvPr/>
        </p:nvSpPr>
        <p:spPr>
          <a:xfrm>
            <a:off x="7010400" y="3459621"/>
            <a:ext cx="1300559" cy="415498"/>
          </a:xfrm>
          <a:prstGeom prst="rect">
            <a:avLst/>
          </a:prstGeom>
          <a:solidFill>
            <a:schemeClr val="tx1"/>
          </a:solidFill>
          <a:ln>
            <a:solidFill>
              <a:schemeClr val="bg2"/>
            </a:solidFill>
          </a:ln>
        </p:spPr>
        <p:txBody>
          <a:bodyPr wrap="square" rtlCol="0">
            <a:spAutoFit/>
          </a:bodyPr>
          <a:lstStyle/>
          <a:p>
            <a:pPr algn="ctr"/>
            <a:r>
              <a:rPr lang="en-US" altLang="zh-TW" dirty="0" smtClean="0">
                <a:solidFill>
                  <a:schemeClr val="bg2"/>
                </a:solidFill>
              </a:rPr>
              <a:t>50000h</a:t>
            </a:r>
            <a:endParaRPr lang="zh-TW" altLang="en-US" dirty="0">
              <a:solidFill>
                <a:schemeClr val="bg2"/>
              </a:solidFill>
            </a:endParaRPr>
          </a:p>
        </p:txBody>
      </p:sp>
      <p:sp>
        <p:nvSpPr>
          <p:cNvPr id="116" name="TextBox 115"/>
          <p:cNvSpPr txBox="1"/>
          <p:nvPr/>
        </p:nvSpPr>
        <p:spPr>
          <a:xfrm>
            <a:off x="7238462" y="3075865"/>
            <a:ext cx="723275" cy="415498"/>
          </a:xfrm>
          <a:prstGeom prst="rect">
            <a:avLst/>
          </a:prstGeom>
          <a:noFill/>
        </p:spPr>
        <p:txBody>
          <a:bodyPr wrap="none" rtlCol="0">
            <a:spAutoFit/>
          </a:bodyPr>
          <a:lstStyle/>
          <a:p>
            <a:r>
              <a:rPr lang="en-US" altLang="zh-TW" dirty="0" smtClean="0">
                <a:solidFill>
                  <a:schemeClr val="bg2"/>
                </a:solidFill>
              </a:rPr>
              <a:t>EAX</a:t>
            </a:r>
            <a:endParaRPr lang="zh-TW" altLang="en-US" dirty="0">
              <a:solidFill>
                <a:schemeClr val="bg2"/>
              </a:solidFill>
            </a:endParaRPr>
          </a:p>
        </p:txBody>
      </p:sp>
      <p:sp>
        <p:nvSpPr>
          <p:cNvPr id="136" name="TextBox 135"/>
          <p:cNvSpPr txBox="1"/>
          <p:nvPr/>
        </p:nvSpPr>
        <p:spPr>
          <a:xfrm>
            <a:off x="4170956" y="2834769"/>
            <a:ext cx="1079142" cy="415498"/>
          </a:xfrm>
          <a:prstGeom prst="rect">
            <a:avLst/>
          </a:prstGeom>
          <a:solidFill>
            <a:schemeClr val="tx1"/>
          </a:solidFill>
        </p:spPr>
        <p:txBody>
          <a:bodyPr wrap="none" rtlCol="0">
            <a:spAutoFit/>
          </a:bodyPr>
          <a:lstStyle/>
          <a:p>
            <a:r>
              <a:rPr lang="en-US" altLang="zh-TW" dirty="0">
                <a:solidFill>
                  <a:schemeClr val="bg2"/>
                </a:solidFill>
              </a:rPr>
              <a:t>2</a:t>
            </a:r>
            <a:r>
              <a:rPr lang="en-US" altLang="zh-TW" dirty="0" smtClean="0">
                <a:solidFill>
                  <a:schemeClr val="bg2"/>
                </a:solidFill>
              </a:rPr>
              <a:t>0000h</a:t>
            </a:r>
            <a:endParaRPr lang="zh-TW" altLang="en-US" dirty="0">
              <a:solidFill>
                <a:schemeClr val="bg2"/>
              </a:solidFill>
            </a:endParaRPr>
          </a:p>
        </p:txBody>
      </p:sp>
      <p:sp>
        <p:nvSpPr>
          <p:cNvPr id="137" name="TextBox 136"/>
          <p:cNvSpPr txBox="1"/>
          <p:nvPr/>
        </p:nvSpPr>
        <p:spPr>
          <a:xfrm>
            <a:off x="5226614" y="2844287"/>
            <a:ext cx="1174186" cy="415498"/>
          </a:xfrm>
          <a:prstGeom prst="rect">
            <a:avLst/>
          </a:prstGeom>
          <a:solidFill>
            <a:schemeClr val="tx1"/>
          </a:solidFill>
        </p:spPr>
        <p:txBody>
          <a:bodyPr wrap="square" rtlCol="0">
            <a:spAutoFit/>
          </a:bodyPr>
          <a:lstStyle/>
          <a:p>
            <a:r>
              <a:rPr lang="en-US" altLang="zh-TW" dirty="0" smtClean="0">
                <a:solidFill>
                  <a:schemeClr val="bg2"/>
                </a:solidFill>
              </a:rPr>
              <a:t>50000h</a:t>
            </a:r>
            <a:endParaRPr lang="zh-TW" altLang="en-US" dirty="0">
              <a:solidFill>
                <a:schemeClr val="bg2"/>
              </a:solidFill>
            </a:endParaRPr>
          </a:p>
        </p:txBody>
      </p:sp>
      <p:cxnSp>
        <p:nvCxnSpPr>
          <p:cNvPr id="98" name="Elbow Connector 97"/>
          <p:cNvCxnSpPr/>
          <p:nvPr/>
        </p:nvCxnSpPr>
        <p:spPr bwMode="auto">
          <a:xfrm rot="10800000">
            <a:off x="6248400" y="3052037"/>
            <a:ext cx="990062" cy="407597"/>
          </a:xfrm>
          <a:prstGeom prst="bentConnector3">
            <a:avLst>
              <a:gd name="adj1" fmla="val -2776"/>
            </a:avLst>
          </a:prstGeom>
          <a:ln w="38100">
            <a:solidFill>
              <a:schemeClr val="tx2">
                <a:lumMod val="75000"/>
              </a:schemeClr>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138" name="Minus 137"/>
          <p:cNvSpPr/>
          <p:nvPr/>
        </p:nvSpPr>
        <p:spPr bwMode="auto">
          <a:xfrm>
            <a:off x="4979136" y="3238365"/>
            <a:ext cx="583464" cy="609870"/>
          </a:xfrm>
          <a:prstGeom prst="mathMinus">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39" name="TextBox 138"/>
          <p:cNvSpPr txBox="1"/>
          <p:nvPr/>
        </p:nvSpPr>
        <p:spPr>
          <a:xfrm>
            <a:off x="4712058" y="4377186"/>
            <a:ext cx="1079142" cy="415498"/>
          </a:xfrm>
          <a:prstGeom prst="rect">
            <a:avLst/>
          </a:prstGeom>
          <a:solidFill>
            <a:schemeClr val="tx1"/>
          </a:solidFill>
        </p:spPr>
        <p:txBody>
          <a:bodyPr wrap="none" rtlCol="0">
            <a:spAutoFit/>
          </a:bodyPr>
          <a:lstStyle/>
          <a:p>
            <a:r>
              <a:rPr lang="en-US" altLang="zh-TW" dirty="0" smtClean="0">
                <a:solidFill>
                  <a:schemeClr val="bg2"/>
                </a:solidFill>
              </a:rPr>
              <a:t>30000h</a:t>
            </a:r>
            <a:endParaRPr lang="zh-TW" altLang="en-US" dirty="0">
              <a:solidFill>
                <a:schemeClr val="bg2"/>
              </a:solidFill>
            </a:endParaRPr>
          </a:p>
        </p:txBody>
      </p:sp>
      <p:cxnSp>
        <p:nvCxnSpPr>
          <p:cNvPr id="113" name="Elbow Connector 112"/>
          <p:cNvCxnSpPr>
            <a:stCxn id="111" idx="3"/>
            <a:endCxn id="115" idx="2"/>
          </p:cNvCxnSpPr>
          <p:nvPr/>
        </p:nvCxnSpPr>
        <p:spPr bwMode="auto">
          <a:xfrm flipV="1">
            <a:off x="5791200" y="3875119"/>
            <a:ext cx="1869480" cy="709816"/>
          </a:xfrm>
          <a:prstGeom prst="bentConnector2">
            <a:avLst/>
          </a:prstGeom>
          <a:solidFill>
            <a:schemeClr val="accent1"/>
          </a:solidFill>
          <a:ln w="38100" cap="flat" cmpd="sng" algn="ctr">
            <a:solidFill>
              <a:srgbClr val="FFC000"/>
            </a:solidFill>
            <a:prstDash val="solid"/>
            <a:round/>
            <a:headEnd type="none" w="med" len="med"/>
            <a:tailEnd type="arrow"/>
          </a:ln>
          <a:effectLst/>
        </p:spPr>
      </p:cxnSp>
      <p:sp>
        <p:nvSpPr>
          <p:cNvPr id="140" name="TextBox 139"/>
          <p:cNvSpPr txBox="1"/>
          <p:nvPr/>
        </p:nvSpPr>
        <p:spPr>
          <a:xfrm>
            <a:off x="7010400" y="3459621"/>
            <a:ext cx="1300559" cy="415498"/>
          </a:xfrm>
          <a:prstGeom prst="rect">
            <a:avLst/>
          </a:prstGeom>
          <a:solidFill>
            <a:schemeClr val="tx1"/>
          </a:solidFill>
          <a:ln>
            <a:solidFill>
              <a:schemeClr val="bg2"/>
            </a:solidFill>
          </a:ln>
        </p:spPr>
        <p:txBody>
          <a:bodyPr wrap="square" rtlCol="0">
            <a:spAutoFit/>
          </a:bodyPr>
          <a:lstStyle/>
          <a:p>
            <a:pPr algn="ctr"/>
            <a:r>
              <a:rPr lang="en-US" altLang="zh-TW" dirty="0" smtClean="0">
                <a:solidFill>
                  <a:schemeClr val="bg2"/>
                </a:solidFill>
              </a:rPr>
              <a:t>30000h</a:t>
            </a:r>
            <a:endParaRPr lang="zh-TW" altLang="en-US" dirty="0">
              <a:solidFill>
                <a:schemeClr val="bg2"/>
              </a:solidFill>
            </a:endParaRPr>
          </a:p>
        </p:txBody>
      </p:sp>
    </p:spTree>
    <p:extLst>
      <p:ext uri="{BB962C8B-B14F-4D97-AF65-F5344CB8AC3E}">
        <p14:creationId xmlns:p14="http://schemas.microsoft.com/office/powerpoint/2010/main" val="2963693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wipe(right)">
                                      <p:cBhvr>
                                        <p:cTn id="12" dur="500"/>
                                        <p:tgtEl>
                                          <p:spTgt spid="98"/>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anim calcmode="lin" valueType="num">
                                      <p:cBhvr>
                                        <p:cTn id="16" dur="500" fill="hold"/>
                                        <p:tgtEl>
                                          <p:spTgt spid="82"/>
                                        </p:tgtEl>
                                        <p:attrNameLst>
                                          <p:attrName>ppt_x</p:attrName>
                                        </p:attrNameLst>
                                      </p:cBhvr>
                                      <p:tavLst>
                                        <p:tav tm="0">
                                          <p:val>
                                            <p:strVal val="#ppt_x"/>
                                          </p:val>
                                        </p:tav>
                                        <p:tav tm="100000">
                                          <p:val>
                                            <p:strVal val="#ppt_x"/>
                                          </p:val>
                                        </p:tav>
                                      </p:tavLst>
                                    </p:anim>
                                    <p:anim calcmode="lin" valueType="num">
                                      <p:cBhvr>
                                        <p:cTn id="17" dur="500" fill="hold"/>
                                        <p:tgtEl>
                                          <p:spTgt spid="82"/>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right)">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8"/>
                                        </p:tgtEl>
                                      </p:cBhvr>
                                    </p:animEffect>
                                    <p:set>
                                      <p:cBhvr>
                                        <p:cTn id="26" dur="1" fill="hold">
                                          <p:stCondLst>
                                            <p:cond delay="499"/>
                                          </p:stCondLst>
                                        </p:cTn>
                                        <p:tgtEl>
                                          <p:spTgt spid="9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wipe(up)">
                                      <p:cBhvr>
                                        <p:cTn id="31" dur="500"/>
                                        <p:tgtEl>
                                          <p:spTgt spid="10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1" nodeType="clickEffect">
                                  <p:stCondLst>
                                    <p:cond delay="0"/>
                                  </p:stCondLst>
                                  <p:childTnLst>
                                    <p:animEffect transition="out" filter="fade">
                                      <p:cBhvr>
                                        <p:cTn id="35" dur="1000"/>
                                        <p:tgtEl>
                                          <p:spTgt spid="83"/>
                                        </p:tgtEl>
                                      </p:cBhvr>
                                    </p:animEffect>
                                    <p:anim calcmode="lin" valueType="num">
                                      <p:cBhvr>
                                        <p:cTn id="36" dur="1000"/>
                                        <p:tgtEl>
                                          <p:spTgt spid="83"/>
                                        </p:tgtEl>
                                        <p:attrNameLst>
                                          <p:attrName>ppt_x</p:attrName>
                                        </p:attrNameLst>
                                      </p:cBhvr>
                                      <p:tavLst>
                                        <p:tav tm="0">
                                          <p:val>
                                            <p:strVal val="ppt_x"/>
                                          </p:val>
                                        </p:tav>
                                        <p:tav tm="100000">
                                          <p:val>
                                            <p:strVal val="ppt_x"/>
                                          </p:val>
                                        </p:tav>
                                      </p:tavLst>
                                    </p:anim>
                                    <p:anim calcmode="lin" valueType="num">
                                      <p:cBhvr>
                                        <p:cTn id="37" dur="1000"/>
                                        <p:tgtEl>
                                          <p:spTgt spid="83"/>
                                        </p:tgtEl>
                                        <p:attrNameLst>
                                          <p:attrName>ppt_y</p:attrName>
                                        </p:attrNameLst>
                                      </p:cBhvr>
                                      <p:tavLst>
                                        <p:tav tm="0">
                                          <p:val>
                                            <p:strVal val="ppt_y"/>
                                          </p:val>
                                        </p:tav>
                                        <p:tav tm="100000">
                                          <p:val>
                                            <p:strVal val="ppt_y+.1"/>
                                          </p:val>
                                        </p:tav>
                                      </p:tavLst>
                                    </p:anim>
                                    <p:set>
                                      <p:cBhvr>
                                        <p:cTn id="38" dur="1" fill="hold">
                                          <p:stCondLst>
                                            <p:cond delay="999"/>
                                          </p:stCondLst>
                                        </p:cTn>
                                        <p:tgtEl>
                                          <p:spTgt spid="83"/>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82"/>
                                        </p:tgtEl>
                                      </p:cBhvr>
                                    </p:animEffect>
                                    <p:anim calcmode="lin" valueType="num">
                                      <p:cBhvr>
                                        <p:cTn id="41" dur="1000"/>
                                        <p:tgtEl>
                                          <p:spTgt spid="82"/>
                                        </p:tgtEl>
                                        <p:attrNameLst>
                                          <p:attrName>ppt_x</p:attrName>
                                        </p:attrNameLst>
                                      </p:cBhvr>
                                      <p:tavLst>
                                        <p:tav tm="0">
                                          <p:val>
                                            <p:strVal val="ppt_x"/>
                                          </p:val>
                                        </p:tav>
                                        <p:tav tm="100000">
                                          <p:val>
                                            <p:strVal val="ppt_x"/>
                                          </p:val>
                                        </p:tav>
                                      </p:tavLst>
                                    </p:anim>
                                    <p:anim calcmode="lin" valueType="num">
                                      <p:cBhvr>
                                        <p:cTn id="42" dur="1000"/>
                                        <p:tgtEl>
                                          <p:spTgt spid="82"/>
                                        </p:tgtEl>
                                        <p:attrNameLst>
                                          <p:attrName>ppt_y</p:attrName>
                                        </p:attrNameLst>
                                      </p:cBhvr>
                                      <p:tavLst>
                                        <p:tav tm="0">
                                          <p:val>
                                            <p:strVal val="ppt_y"/>
                                          </p:val>
                                        </p:tav>
                                        <p:tav tm="100000">
                                          <p:val>
                                            <p:strVal val="ppt_y+.1"/>
                                          </p:val>
                                        </p:tav>
                                      </p:tavLst>
                                    </p:anim>
                                    <p:set>
                                      <p:cBhvr>
                                        <p:cTn id="43" dur="1" fill="hold">
                                          <p:stCondLst>
                                            <p:cond delay="999"/>
                                          </p:stCondLst>
                                        </p:cTn>
                                        <p:tgtEl>
                                          <p:spTgt spid="82"/>
                                        </p:tgtEl>
                                        <p:attrNameLst>
                                          <p:attrName>style.visibility</p:attrName>
                                        </p:attrNameLst>
                                      </p:cBhvr>
                                      <p:to>
                                        <p:strVal val="hidden"/>
                                      </p:to>
                                    </p:se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wipe(up)">
                                      <p:cBhvr>
                                        <p:cTn id="47" dur="500"/>
                                        <p:tgtEl>
                                          <p:spTgt spid="109"/>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05"/>
                                        </p:tgtEl>
                                      </p:cBhvr>
                                    </p:animEffect>
                                    <p:set>
                                      <p:cBhvr>
                                        <p:cTn id="56" dur="1" fill="hold">
                                          <p:stCondLst>
                                            <p:cond delay="499"/>
                                          </p:stCondLst>
                                        </p:cTn>
                                        <p:tgtEl>
                                          <p:spTgt spid="10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9"/>
                                        </p:tgtEl>
                                      </p:cBhvr>
                                    </p:animEffect>
                                    <p:set>
                                      <p:cBhvr>
                                        <p:cTn id="59" dur="1" fill="hold">
                                          <p:stCondLst>
                                            <p:cond delay="499"/>
                                          </p:stCondLst>
                                        </p:cTn>
                                        <p:tgtEl>
                                          <p:spTgt spid="109"/>
                                        </p:tgtEl>
                                        <p:attrNameLst>
                                          <p:attrName>style.visibility</p:attrName>
                                        </p:attrNameLst>
                                      </p:cBhvr>
                                      <p:to>
                                        <p:strVal val="hidden"/>
                                      </p:to>
                                    </p:set>
                                  </p:childTnLst>
                                </p:cTn>
                              </p:par>
                              <p:par>
                                <p:cTn id="60" presetID="22" presetClass="entr" presetSubtype="4" fill="hold" nodeType="withEffect">
                                  <p:stCondLst>
                                    <p:cond delay="0"/>
                                  </p:stCondLst>
                                  <p:childTnLst>
                                    <p:set>
                                      <p:cBhvr>
                                        <p:cTn id="61" dur="1" fill="hold">
                                          <p:stCondLst>
                                            <p:cond delay="0"/>
                                          </p:stCondLst>
                                        </p:cTn>
                                        <p:tgtEl>
                                          <p:spTgt spid="113"/>
                                        </p:tgtEl>
                                        <p:attrNameLst>
                                          <p:attrName>style.visibility</p:attrName>
                                        </p:attrNameLst>
                                      </p:cBhvr>
                                      <p:to>
                                        <p:strVal val="visible"/>
                                      </p:to>
                                    </p:set>
                                    <p:animEffect transition="in" filter="wipe(down)">
                                      <p:cBhvr>
                                        <p:cTn id="62" dur="500"/>
                                        <p:tgtEl>
                                          <p:spTgt spid="113"/>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15"/>
                                        </p:tgtEl>
                                        <p:attrNameLst>
                                          <p:attrName>style.visibility</p:attrName>
                                        </p:attrNameLst>
                                      </p:cBhvr>
                                      <p:to>
                                        <p:strVal val="visible"/>
                                      </p:to>
                                    </p:set>
                                    <p:animEffect transition="in" filter="wipe(down)">
                                      <p:cBhvr>
                                        <p:cTn id="66" dur="500"/>
                                        <p:tgtEl>
                                          <p:spTgt spid="1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1"/>
                                        </p:tgtEl>
                                      </p:cBhvr>
                                    </p:animEffect>
                                    <p:set>
                                      <p:cBhvr>
                                        <p:cTn id="71" dur="1" fill="hold">
                                          <p:stCondLst>
                                            <p:cond delay="499"/>
                                          </p:stCondLst>
                                        </p:cTn>
                                        <p:tgtEl>
                                          <p:spTgt spid="1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13"/>
                                        </p:tgtEl>
                                      </p:cBhvr>
                                    </p:animEffect>
                                    <p:set>
                                      <p:cBhvr>
                                        <p:cTn id="74" dur="1" fill="hold">
                                          <p:stCondLst>
                                            <p:cond delay="499"/>
                                          </p:stCondLst>
                                        </p:cTn>
                                        <p:tgtEl>
                                          <p:spTgt spid="1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right)">
                                      <p:cBhvr>
                                        <p:cTn id="79" dur="500"/>
                                        <p:tgtEl>
                                          <p:spTgt spid="98"/>
                                        </p:tgtEl>
                                      </p:cBhvr>
                                    </p:animEffect>
                                  </p:childTnLst>
                                </p:cTn>
                              </p:par>
                              <p:par>
                                <p:cTn id="80" presetID="47" presetClass="entr" presetSubtype="0"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Effect transition="in" filter="fade">
                                      <p:cBhvr>
                                        <p:cTn id="82" dur="500"/>
                                        <p:tgtEl>
                                          <p:spTgt spid="136"/>
                                        </p:tgtEl>
                                      </p:cBhvr>
                                    </p:animEffect>
                                    <p:anim calcmode="lin" valueType="num">
                                      <p:cBhvr>
                                        <p:cTn id="83" dur="500" fill="hold"/>
                                        <p:tgtEl>
                                          <p:spTgt spid="136"/>
                                        </p:tgtEl>
                                        <p:attrNameLst>
                                          <p:attrName>ppt_x</p:attrName>
                                        </p:attrNameLst>
                                      </p:cBhvr>
                                      <p:tavLst>
                                        <p:tav tm="0">
                                          <p:val>
                                            <p:strVal val="#ppt_x"/>
                                          </p:val>
                                        </p:tav>
                                        <p:tav tm="100000">
                                          <p:val>
                                            <p:strVal val="#ppt_x"/>
                                          </p:val>
                                        </p:tav>
                                      </p:tavLst>
                                    </p:anim>
                                    <p:anim calcmode="lin" valueType="num">
                                      <p:cBhvr>
                                        <p:cTn id="84" dur="500" fill="hold"/>
                                        <p:tgtEl>
                                          <p:spTgt spid="136"/>
                                        </p:tgtEl>
                                        <p:attrNameLst>
                                          <p:attrName>ppt_y</p:attrName>
                                        </p:attrNameLst>
                                      </p:cBhvr>
                                      <p:tavLst>
                                        <p:tav tm="0">
                                          <p:val>
                                            <p:strVal val="#ppt_y-.1"/>
                                          </p:val>
                                        </p:tav>
                                        <p:tav tm="100000">
                                          <p:val>
                                            <p:strVal val="#ppt_y"/>
                                          </p:val>
                                        </p:tav>
                                      </p:tavLst>
                                    </p:anim>
                                  </p:childTnLst>
                                </p:cTn>
                              </p:par>
                            </p:childTnLst>
                          </p:cTn>
                        </p:par>
                        <p:par>
                          <p:cTn id="85" fill="hold">
                            <p:stCondLst>
                              <p:cond delay="500"/>
                            </p:stCondLst>
                            <p:childTnLst>
                              <p:par>
                                <p:cTn id="86" presetID="22" presetClass="entr" presetSubtype="2" fill="hold" grpId="0" nodeType="afterEffect">
                                  <p:stCondLst>
                                    <p:cond delay="0"/>
                                  </p:stCondLst>
                                  <p:childTnLst>
                                    <p:set>
                                      <p:cBhvr>
                                        <p:cTn id="87" dur="1" fill="hold">
                                          <p:stCondLst>
                                            <p:cond delay="0"/>
                                          </p:stCondLst>
                                        </p:cTn>
                                        <p:tgtEl>
                                          <p:spTgt spid="137"/>
                                        </p:tgtEl>
                                        <p:attrNameLst>
                                          <p:attrName>style.visibility</p:attrName>
                                        </p:attrNameLst>
                                      </p:cBhvr>
                                      <p:to>
                                        <p:strVal val="visible"/>
                                      </p:to>
                                    </p:set>
                                    <p:animEffect transition="in" filter="wipe(right)">
                                      <p:cBhvr>
                                        <p:cTn id="88" dur="500"/>
                                        <p:tgtEl>
                                          <p:spTgt spid="13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98"/>
                                        </p:tgtEl>
                                      </p:cBhvr>
                                    </p:animEffect>
                                    <p:set>
                                      <p:cBhvr>
                                        <p:cTn id="93" dur="1" fill="hold">
                                          <p:stCondLst>
                                            <p:cond delay="499"/>
                                          </p:stCondLst>
                                        </p:cTn>
                                        <p:tgtEl>
                                          <p:spTgt spid="98"/>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wipe(up)">
                                      <p:cBhvr>
                                        <p:cTn id="98" dur="500"/>
                                        <p:tgtEl>
                                          <p:spTgt spid="138"/>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xit" presetSubtype="0" fill="hold" grpId="1" nodeType="clickEffect">
                                  <p:stCondLst>
                                    <p:cond delay="0"/>
                                  </p:stCondLst>
                                  <p:childTnLst>
                                    <p:animEffect transition="out" filter="fade">
                                      <p:cBhvr>
                                        <p:cTn id="102" dur="1000"/>
                                        <p:tgtEl>
                                          <p:spTgt spid="137"/>
                                        </p:tgtEl>
                                      </p:cBhvr>
                                    </p:animEffect>
                                    <p:anim calcmode="lin" valueType="num">
                                      <p:cBhvr>
                                        <p:cTn id="103" dur="1000"/>
                                        <p:tgtEl>
                                          <p:spTgt spid="137"/>
                                        </p:tgtEl>
                                        <p:attrNameLst>
                                          <p:attrName>ppt_x</p:attrName>
                                        </p:attrNameLst>
                                      </p:cBhvr>
                                      <p:tavLst>
                                        <p:tav tm="0">
                                          <p:val>
                                            <p:strVal val="ppt_x"/>
                                          </p:val>
                                        </p:tav>
                                        <p:tav tm="100000">
                                          <p:val>
                                            <p:strVal val="ppt_x"/>
                                          </p:val>
                                        </p:tav>
                                      </p:tavLst>
                                    </p:anim>
                                    <p:anim calcmode="lin" valueType="num">
                                      <p:cBhvr>
                                        <p:cTn id="104" dur="1000"/>
                                        <p:tgtEl>
                                          <p:spTgt spid="137"/>
                                        </p:tgtEl>
                                        <p:attrNameLst>
                                          <p:attrName>ppt_y</p:attrName>
                                        </p:attrNameLst>
                                      </p:cBhvr>
                                      <p:tavLst>
                                        <p:tav tm="0">
                                          <p:val>
                                            <p:strVal val="ppt_y"/>
                                          </p:val>
                                        </p:tav>
                                        <p:tav tm="100000">
                                          <p:val>
                                            <p:strVal val="ppt_y+.1"/>
                                          </p:val>
                                        </p:tav>
                                      </p:tavLst>
                                    </p:anim>
                                    <p:set>
                                      <p:cBhvr>
                                        <p:cTn id="105" dur="1" fill="hold">
                                          <p:stCondLst>
                                            <p:cond delay="999"/>
                                          </p:stCondLst>
                                        </p:cTn>
                                        <p:tgtEl>
                                          <p:spTgt spid="137"/>
                                        </p:tgtEl>
                                        <p:attrNameLst>
                                          <p:attrName>style.visibility</p:attrName>
                                        </p:attrNameLst>
                                      </p:cBhvr>
                                      <p:to>
                                        <p:strVal val="hidden"/>
                                      </p:to>
                                    </p:set>
                                  </p:childTnLst>
                                </p:cTn>
                              </p:par>
                              <p:par>
                                <p:cTn id="106" presetID="42" presetClass="exit" presetSubtype="0" fill="hold" grpId="1" nodeType="withEffect">
                                  <p:stCondLst>
                                    <p:cond delay="0"/>
                                  </p:stCondLst>
                                  <p:childTnLst>
                                    <p:animEffect transition="out" filter="fade">
                                      <p:cBhvr>
                                        <p:cTn id="107" dur="1000"/>
                                        <p:tgtEl>
                                          <p:spTgt spid="136"/>
                                        </p:tgtEl>
                                      </p:cBhvr>
                                    </p:animEffect>
                                    <p:anim calcmode="lin" valueType="num">
                                      <p:cBhvr>
                                        <p:cTn id="108" dur="1000"/>
                                        <p:tgtEl>
                                          <p:spTgt spid="136"/>
                                        </p:tgtEl>
                                        <p:attrNameLst>
                                          <p:attrName>ppt_x</p:attrName>
                                        </p:attrNameLst>
                                      </p:cBhvr>
                                      <p:tavLst>
                                        <p:tav tm="0">
                                          <p:val>
                                            <p:strVal val="ppt_x"/>
                                          </p:val>
                                        </p:tav>
                                        <p:tav tm="100000">
                                          <p:val>
                                            <p:strVal val="ppt_x"/>
                                          </p:val>
                                        </p:tav>
                                      </p:tavLst>
                                    </p:anim>
                                    <p:anim calcmode="lin" valueType="num">
                                      <p:cBhvr>
                                        <p:cTn id="109" dur="1000"/>
                                        <p:tgtEl>
                                          <p:spTgt spid="136"/>
                                        </p:tgtEl>
                                        <p:attrNameLst>
                                          <p:attrName>ppt_y</p:attrName>
                                        </p:attrNameLst>
                                      </p:cBhvr>
                                      <p:tavLst>
                                        <p:tav tm="0">
                                          <p:val>
                                            <p:strVal val="ppt_y"/>
                                          </p:val>
                                        </p:tav>
                                        <p:tav tm="100000">
                                          <p:val>
                                            <p:strVal val="ppt_y+.1"/>
                                          </p:val>
                                        </p:tav>
                                      </p:tavLst>
                                    </p:anim>
                                    <p:set>
                                      <p:cBhvr>
                                        <p:cTn id="110" dur="1" fill="hold">
                                          <p:stCondLst>
                                            <p:cond delay="999"/>
                                          </p:stCondLst>
                                        </p:cTn>
                                        <p:tgtEl>
                                          <p:spTgt spid="136"/>
                                        </p:tgtEl>
                                        <p:attrNameLst>
                                          <p:attrName>style.visibility</p:attrName>
                                        </p:attrNameLst>
                                      </p:cBhvr>
                                      <p:to>
                                        <p:strVal val="hidden"/>
                                      </p:to>
                                    </p:set>
                                  </p:childTnLst>
                                </p:cTn>
                              </p:par>
                            </p:childTnLst>
                          </p:cTn>
                        </p:par>
                        <p:par>
                          <p:cTn id="111" fill="hold">
                            <p:stCondLst>
                              <p:cond delay="1000"/>
                            </p:stCondLst>
                            <p:childTnLst>
                              <p:par>
                                <p:cTn id="112" presetID="22" presetClass="entr" presetSubtype="1" fill="hold" grpId="2" nodeType="after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wipe(up)">
                                      <p:cBhvr>
                                        <p:cTn id="114" dur="500"/>
                                        <p:tgtEl>
                                          <p:spTgt spid="109"/>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Effect transition="in" filter="fade">
                                      <p:cBhvr>
                                        <p:cTn id="118" dur="500"/>
                                        <p:tgtEl>
                                          <p:spTgt spid="13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3" nodeType="clickEffect">
                                  <p:stCondLst>
                                    <p:cond delay="0"/>
                                  </p:stCondLst>
                                  <p:childTnLst>
                                    <p:animEffect transition="out" filter="fade">
                                      <p:cBhvr>
                                        <p:cTn id="122" dur="500"/>
                                        <p:tgtEl>
                                          <p:spTgt spid="109"/>
                                        </p:tgtEl>
                                      </p:cBhvr>
                                    </p:animEffect>
                                    <p:set>
                                      <p:cBhvr>
                                        <p:cTn id="123" dur="1" fill="hold">
                                          <p:stCondLst>
                                            <p:cond delay="499"/>
                                          </p:stCondLst>
                                        </p:cTn>
                                        <p:tgtEl>
                                          <p:spTgt spid="109"/>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138"/>
                                        </p:tgtEl>
                                      </p:cBhvr>
                                    </p:animEffect>
                                    <p:set>
                                      <p:cBhvr>
                                        <p:cTn id="126" dur="1" fill="hold">
                                          <p:stCondLst>
                                            <p:cond delay="499"/>
                                          </p:stCondLst>
                                        </p:cTn>
                                        <p:tgtEl>
                                          <p:spTgt spid="138"/>
                                        </p:tgtEl>
                                        <p:attrNameLst>
                                          <p:attrName>style.visibility</p:attrName>
                                        </p:attrNameLst>
                                      </p:cBhvr>
                                      <p:to>
                                        <p:strVal val="hidden"/>
                                      </p:to>
                                    </p:set>
                                  </p:childTnLst>
                                </p:cTn>
                              </p:par>
                              <p:par>
                                <p:cTn id="127" presetID="22" presetClass="entr" presetSubtype="4" fill="hold" nodeType="withEffect">
                                  <p:stCondLst>
                                    <p:cond delay="0"/>
                                  </p:stCondLst>
                                  <p:childTnLst>
                                    <p:set>
                                      <p:cBhvr>
                                        <p:cTn id="128" dur="1" fill="hold">
                                          <p:stCondLst>
                                            <p:cond delay="0"/>
                                          </p:stCondLst>
                                        </p:cTn>
                                        <p:tgtEl>
                                          <p:spTgt spid="113"/>
                                        </p:tgtEl>
                                        <p:attrNameLst>
                                          <p:attrName>style.visibility</p:attrName>
                                        </p:attrNameLst>
                                      </p:cBhvr>
                                      <p:to>
                                        <p:strVal val="visible"/>
                                      </p:to>
                                    </p:set>
                                    <p:animEffect transition="in" filter="wipe(down)">
                                      <p:cBhvr>
                                        <p:cTn id="129" dur="500"/>
                                        <p:tgtEl>
                                          <p:spTgt spid="113"/>
                                        </p:tgtEl>
                                      </p:cBhvr>
                                    </p:animEffect>
                                  </p:childTnLst>
                                </p:cTn>
                              </p:par>
                            </p:childTnLst>
                          </p:cTn>
                        </p:par>
                        <p:par>
                          <p:cTn id="130" fill="hold">
                            <p:stCondLst>
                              <p:cond delay="500"/>
                            </p:stCondLst>
                            <p:childTnLst>
                              <p:par>
                                <p:cTn id="131" presetID="22" presetClass="entr" presetSubtype="4" fill="hold" grpId="0" nodeType="afterEffect">
                                  <p:stCondLst>
                                    <p:cond delay="0"/>
                                  </p:stCondLst>
                                  <p:childTnLst>
                                    <p:set>
                                      <p:cBhvr>
                                        <p:cTn id="132" dur="1" fill="hold">
                                          <p:stCondLst>
                                            <p:cond delay="0"/>
                                          </p:stCondLst>
                                        </p:cTn>
                                        <p:tgtEl>
                                          <p:spTgt spid="140"/>
                                        </p:tgtEl>
                                        <p:attrNameLst>
                                          <p:attrName>style.visibility</p:attrName>
                                        </p:attrNameLst>
                                      </p:cBhvr>
                                      <p:to>
                                        <p:strVal val="visible"/>
                                      </p:to>
                                    </p:set>
                                    <p:animEffect transition="in" filter="wipe(down)">
                                      <p:cBhvr>
                                        <p:cTn id="133" dur="500"/>
                                        <p:tgtEl>
                                          <p:spTgt spid="140"/>
                                        </p:tgtEl>
                                      </p:cBhvr>
                                    </p:animEffect>
                                  </p:childTnLst>
                                </p:cTn>
                              </p:par>
                            </p:childTnLst>
                          </p:cTn>
                        </p:par>
                        <p:par>
                          <p:cTn id="134" fill="hold">
                            <p:stCondLst>
                              <p:cond delay="1000"/>
                            </p:stCondLst>
                            <p:childTnLst>
                              <p:par>
                                <p:cTn id="135" presetID="10" presetClass="exit" presetSubtype="0" fill="hold" grpId="1" nodeType="afterEffect">
                                  <p:stCondLst>
                                    <p:cond delay="0"/>
                                  </p:stCondLst>
                                  <p:childTnLst>
                                    <p:animEffect transition="out" filter="fade">
                                      <p:cBhvr>
                                        <p:cTn id="136" dur="500"/>
                                        <p:tgtEl>
                                          <p:spTgt spid="139"/>
                                        </p:tgtEl>
                                      </p:cBhvr>
                                    </p:animEffect>
                                    <p:set>
                                      <p:cBhvr>
                                        <p:cTn id="137" dur="1" fill="hold">
                                          <p:stCondLst>
                                            <p:cond delay="499"/>
                                          </p:stCondLst>
                                        </p:cTn>
                                        <p:tgtEl>
                                          <p:spTgt spid="139"/>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113"/>
                                        </p:tgtEl>
                                      </p:cBhvr>
                                    </p:animEffect>
                                    <p:set>
                                      <p:cBhvr>
                                        <p:cTn id="140" dur="1" fill="hold">
                                          <p:stCondLst>
                                            <p:cond delay="499"/>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2" grpId="0" animBg="1"/>
      <p:bldP spid="82" grpId="1" animBg="1"/>
      <p:bldP spid="83" grpId="0" animBg="1"/>
      <p:bldP spid="83" grpId="1" animBg="1"/>
      <p:bldP spid="105" grpId="0" animBg="1"/>
      <p:bldP spid="105" grpId="1" animBg="1"/>
      <p:bldP spid="109" grpId="0" animBg="1"/>
      <p:bldP spid="109" grpId="1" animBg="1"/>
      <p:bldP spid="109" grpId="2" animBg="1"/>
      <p:bldP spid="109" grpId="3" animBg="1"/>
      <p:bldP spid="111" grpId="0" animBg="1"/>
      <p:bldP spid="111" grpId="1" animBg="1"/>
      <p:bldP spid="115" grpId="0" animBg="1"/>
      <p:bldP spid="136" grpId="0" animBg="1"/>
      <p:bldP spid="136" grpId="1" animBg="1"/>
      <p:bldP spid="137" grpId="0" animBg="1"/>
      <p:bldP spid="137" grpId="1" animBg="1"/>
      <p:bldP spid="138" grpId="0" animBg="1"/>
      <p:bldP spid="138" grpId="1" animBg="1"/>
      <p:bldP spid="139" grpId="0" animBg="1"/>
      <p:bldP spid="139" grpId="1" animBg="1"/>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04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432550C-99FF-4679-9E9E-C224C3A15CC1}"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95234" name="Rectangle 1026"/>
          <p:cNvSpPr>
            <a:spLocks noGrp="1" noChangeArrowheads="1"/>
          </p:cNvSpPr>
          <p:nvPr>
            <p:ph type="title"/>
          </p:nvPr>
        </p:nvSpPr>
        <p:spPr/>
        <p:txBody>
          <a:bodyPr/>
          <a:lstStyle/>
          <a:p>
            <a:pPr eaLnBrk="1" hangingPunct="1">
              <a:defRPr/>
            </a:pPr>
            <a:r>
              <a:rPr lang="en-US" altLang="en-US" smtClean="0"/>
              <a:t>Example Output</a:t>
            </a:r>
          </a:p>
        </p:txBody>
      </p:sp>
      <p:sp>
        <p:nvSpPr>
          <p:cNvPr id="20485" name="Text Box 1028"/>
          <p:cNvSpPr txBox="1">
            <a:spLocks noChangeArrowheads="1"/>
          </p:cNvSpPr>
          <p:nvPr/>
        </p:nvSpPr>
        <p:spPr bwMode="auto">
          <a:xfrm>
            <a:off x="1143000" y="1371600"/>
            <a:ext cx="6705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2500"/>
              <a:t>Showing registers and flags in the debugger:</a:t>
            </a:r>
          </a:p>
        </p:txBody>
      </p:sp>
      <p:sp>
        <p:nvSpPr>
          <p:cNvPr id="20486" name="Text Box 1029"/>
          <p:cNvSpPr txBox="1">
            <a:spLocks noChangeArrowheads="1"/>
          </p:cNvSpPr>
          <p:nvPr/>
        </p:nvSpPr>
        <p:spPr bwMode="auto">
          <a:xfrm>
            <a:off x="762000" y="2286000"/>
            <a:ext cx="74676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80000"/>
              </a:lnSpc>
              <a:spcBef>
                <a:spcPct val="50000"/>
              </a:spcBef>
            </a:pPr>
            <a:r>
              <a:rPr lang="en-US" altLang="en-US" sz="1700" b="1">
                <a:solidFill>
                  <a:schemeClr val="tx2"/>
                </a:solidFill>
                <a:latin typeface="Courier New" pitchFamily="49" charset="0"/>
              </a:rPr>
              <a:t>EAX=00030000</a:t>
            </a:r>
            <a:r>
              <a:rPr lang="en-US" altLang="en-US" sz="1700" b="1">
                <a:latin typeface="Courier New" pitchFamily="49" charset="0"/>
              </a:rPr>
              <a:t>  EBX=7FFDF000  ECX=00000101  EDX=FFFFFFFF</a:t>
            </a:r>
          </a:p>
          <a:p>
            <a:pPr eaLnBrk="1" hangingPunct="1">
              <a:lnSpc>
                <a:spcPct val="80000"/>
              </a:lnSpc>
              <a:spcBef>
                <a:spcPct val="50000"/>
              </a:spcBef>
            </a:pPr>
            <a:r>
              <a:rPr lang="en-US" altLang="en-US" sz="1700" b="1">
                <a:latin typeface="Courier New" pitchFamily="49" charset="0"/>
              </a:rPr>
              <a:t>ESI=00000000  EDI=00000000  EBP=0012FFF0  ESP=0012FFC4</a:t>
            </a:r>
          </a:p>
          <a:p>
            <a:pPr eaLnBrk="1" hangingPunct="1">
              <a:lnSpc>
                <a:spcPct val="80000"/>
              </a:lnSpc>
              <a:spcBef>
                <a:spcPct val="50000"/>
              </a:spcBef>
            </a:pPr>
            <a:r>
              <a:rPr lang="en-US" altLang="en-US" sz="1700" b="1">
                <a:latin typeface="Courier New" pitchFamily="49" charset="0"/>
              </a:rPr>
              <a:t>EIP=00401024  EFL=00000206  CF=0  SF=0  ZF=0  OF=0</a:t>
            </a:r>
          </a:p>
          <a:p>
            <a:pPr eaLnBrk="1" hangingPunct="1">
              <a:spcBef>
                <a:spcPct val="50000"/>
              </a:spcBef>
            </a:pPr>
            <a:endParaRPr lang="en-US" altLang="en-US" sz="1700" b="1">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3A5018B-EBD0-4AD2-8DBD-8CC790E9F42D}"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dirty="0" smtClean="0"/>
              <a:t>Suggested Coding Standards</a:t>
            </a:r>
            <a:r>
              <a:rPr lang="en-US" altLang="en-US" sz="2400" dirty="0" smtClean="0"/>
              <a:t>  (1 of 3)</a:t>
            </a:r>
          </a:p>
        </p:txBody>
      </p:sp>
      <p:sp>
        <p:nvSpPr>
          <p:cNvPr id="21509" name="Rectangle 3"/>
          <p:cNvSpPr>
            <a:spLocks noGrp="1" noChangeArrowheads="1"/>
          </p:cNvSpPr>
          <p:nvPr>
            <p:ph type="body" idx="1"/>
          </p:nvPr>
        </p:nvSpPr>
        <p:spPr>
          <a:xfrm>
            <a:off x="990600" y="1219200"/>
            <a:ext cx="7543800" cy="4343400"/>
          </a:xfrm>
        </p:spPr>
        <p:txBody>
          <a:bodyPr/>
          <a:lstStyle/>
          <a:p>
            <a:pPr eaLnBrk="1" hangingPunct="1"/>
            <a:r>
              <a:rPr lang="en-US" altLang="en-US" dirty="0" smtClean="0"/>
              <a:t>Some approaches to capitalization</a:t>
            </a:r>
          </a:p>
          <a:p>
            <a:pPr lvl="1" eaLnBrk="1" hangingPunct="1"/>
            <a:r>
              <a:rPr lang="en-US" altLang="en-US" dirty="0" smtClean="0">
                <a:solidFill>
                  <a:schemeClr val="tx1">
                    <a:lumMod val="65000"/>
                  </a:schemeClr>
                </a:solidFill>
              </a:rPr>
              <a:t>capitalize nothing</a:t>
            </a:r>
          </a:p>
          <a:p>
            <a:pPr lvl="1" eaLnBrk="1" hangingPunct="1"/>
            <a:r>
              <a:rPr lang="en-US" altLang="en-US" dirty="0" smtClean="0">
                <a:solidFill>
                  <a:schemeClr val="tx1">
                    <a:lumMod val="65000"/>
                  </a:schemeClr>
                </a:solidFill>
              </a:rPr>
              <a:t>capitalize everything</a:t>
            </a:r>
          </a:p>
          <a:p>
            <a:pPr lvl="1" eaLnBrk="1" hangingPunct="1"/>
            <a:r>
              <a:rPr lang="en-US" altLang="en-US" dirty="0" smtClean="0">
                <a:solidFill>
                  <a:schemeClr val="tx1">
                    <a:lumMod val="65000"/>
                  </a:schemeClr>
                </a:solidFill>
              </a:rPr>
              <a:t>capitalize all reserved words, including instruction mnemonics and register names</a:t>
            </a:r>
          </a:p>
          <a:p>
            <a:pPr lvl="1" eaLnBrk="1" hangingPunct="1"/>
            <a:r>
              <a:rPr lang="en-US" altLang="en-US" dirty="0" smtClean="0">
                <a:hlinkClick r:id="" action="ppaction://customshow?id=31&amp;return=true"/>
              </a:rPr>
              <a:t>capitalize only directives and operators</a:t>
            </a:r>
            <a:endParaRPr lang="en-US" altLang="en-US" dirty="0" smtClean="0"/>
          </a:p>
          <a:p>
            <a:pPr eaLnBrk="1" hangingPunct="1"/>
            <a:r>
              <a:rPr lang="en-US" altLang="en-US" dirty="0" smtClean="0"/>
              <a:t>Other suggestions</a:t>
            </a:r>
          </a:p>
          <a:p>
            <a:pPr lvl="1" eaLnBrk="1" hangingPunct="1"/>
            <a:r>
              <a:rPr lang="en-US" altLang="en-US" dirty="0">
                <a:hlinkClick r:id="" action="ppaction://customshow?id=31&amp;return=true"/>
              </a:rPr>
              <a:t>descriptive identifier names</a:t>
            </a:r>
          </a:p>
          <a:p>
            <a:pPr lvl="1" eaLnBrk="1" hangingPunct="1"/>
            <a:r>
              <a:rPr lang="en-US" altLang="en-US" dirty="0">
                <a:hlinkClick r:id="" action="ppaction://customshow?id=31&amp;return=true"/>
              </a:rPr>
              <a:t>spaces surrounding arithmetic operators</a:t>
            </a:r>
          </a:p>
          <a:p>
            <a:pPr lvl="1" eaLnBrk="1" hangingPunct="1"/>
            <a:r>
              <a:rPr lang="en-US" altLang="en-US" dirty="0">
                <a:hlinkClick r:id="" action="ppaction://customshow?id=31&amp;return=true"/>
              </a:rPr>
              <a:t>blank lines between procedures</a:t>
            </a: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61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3C3F1A2-8AA5-4EFD-A56E-82C5F4DD64BE}"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37890" name="Rectangle 1026"/>
          <p:cNvSpPr>
            <a:spLocks noGrp="1" noChangeArrowheads="1"/>
          </p:cNvSpPr>
          <p:nvPr>
            <p:ph type="title"/>
          </p:nvPr>
        </p:nvSpPr>
        <p:spPr/>
        <p:txBody>
          <a:bodyPr/>
          <a:lstStyle/>
          <a:p>
            <a:pPr eaLnBrk="1" hangingPunct="1">
              <a:defRPr/>
            </a:pPr>
            <a:r>
              <a:rPr lang="en-US" altLang="en-US" smtClean="0"/>
              <a:t>Chapter Overview</a:t>
            </a:r>
          </a:p>
        </p:txBody>
      </p:sp>
      <p:sp>
        <p:nvSpPr>
          <p:cNvPr id="6149" name="Rectangle 1027"/>
          <p:cNvSpPr>
            <a:spLocks noGrp="1" noChangeArrowheads="1"/>
          </p:cNvSpPr>
          <p:nvPr>
            <p:ph type="body" idx="1"/>
          </p:nvPr>
        </p:nvSpPr>
        <p:spPr>
          <a:xfrm>
            <a:off x="1066800" y="1600200"/>
            <a:ext cx="7086600" cy="3276600"/>
          </a:xfrm>
        </p:spPr>
        <p:txBody>
          <a:bodyPr/>
          <a:lstStyle/>
          <a:p>
            <a:pPr eaLnBrk="1" hangingPunct="1"/>
            <a:r>
              <a:rPr lang="en-US" altLang="en-US" dirty="0" smtClean="0">
                <a:hlinkClick r:id="" action="ppaction://customshow?id=0&amp;return=true"/>
              </a:rPr>
              <a:t>Basic Elements of Assembly Language</a:t>
            </a:r>
            <a:endParaRPr lang="en-US" altLang="en-US" dirty="0" smtClean="0"/>
          </a:p>
          <a:p>
            <a:pPr eaLnBrk="1" hangingPunct="1"/>
            <a:r>
              <a:rPr lang="en-US" altLang="en-US" dirty="0" smtClean="0">
                <a:hlinkClick r:id="" action="ppaction://customshow?id=1&amp;return=true"/>
              </a:rPr>
              <a:t>Example: Adding and Subtracting Integers</a:t>
            </a:r>
            <a:endParaRPr lang="en-US" altLang="en-US" dirty="0" smtClean="0"/>
          </a:p>
          <a:p>
            <a:pPr lvl="1" eaLnBrk="1" hangingPunct="1"/>
            <a:r>
              <a:rPr lang="en-US" altLang="en-US" dirty="0">
                <a:hlinkClick r:id="" action="ppaction://customshow?id=30&amp;return=true"/>
              </a:rPr>
              <a:t>Suggested Coding Standards</a:t>
            </a:r>
            <a:endParaRPr lang="en-US" altLang="en-US" dirty="0" smtClean="0"/>
          </a:p>
          <a:p>
            <a:pPr eaLnBrk="1" hangingPunct="1"/>
            <a:r>
              <a:rPr lang="en-US" altLang="en-US" dirty="0">
                <a:hlinkClick r:id="" action="ppaction://customshow?id=2&amp;return=true"/>
              </a:rPr>
              <a:t>64-Bit Programming</a:t>
            </a:r>
            <a:endParaRPr lang="en-US" altLang="en-US" sz="2600" i="1" dirty="0"/>
          </a:p>
          <a:p>
            <a:pPr eaLnBrk="1" hangingPunct="1"/>
            <a:r>
              <a:rPr lang="en-US" altLang="en-US" dirty="0" smtClean="0">
                <a:hlinkClick r:id="" action="ppaction://customshow?id=3&amp;return=true"/>
              </a:rPr>
              <a:t>Assembling, Linking, and Running Programs</a:t>
            </a:r>
            <a:endParaRPr lang="en-US" altLang="en-US" dirty="0" smtClean="0"/>
          </a:p>
          <a:p>
            <a:pPr eaLnBrk="1" hangingPunct="1"/>
            <a:r>
              <a:rPr lang="en-US" altLang="en-US" dirty="0" smtClean="0">
                <a:hlinkClick r:id="" action="ppaction://customshow?id=4&amp;return=true"/>
              </a:rPr>
              <a:t>Defining Data</a:t>
            </a:r>
            <a:endParaRPr lang="en-US" altLang="en-US" dirty="0" smtClean="0"/>
          </a:p>
          <a:p>
            <a:pPr eaLnBrk="1" hangingPunct="1"/>
            <a:r>
              <a:rPr lang="en-US" altLang="en-US" dirty="0" smtClean="0">
                <a:hlinkClick r:id="" action="ppaction://customshow?id=5&amp;return=true"/>
              </a:rPr>
              <a:t>Symbolic Constants</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716868C-76FA-491C-99D1-9BA2330F50F9}"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dirty="0" smtClean="0"/>
              <a:t>Suggested Coding Standards</a:t>
            </a:r>
            <a:r>
              <a:rPr lang="en-US" altLang="en-US" sz="2400" dirty="0" smtClean="0"/>
              <a:t>  (2 of 3)</a:t>
            </a:r>
          </a:p>
        </p:txBody>
      </p:sp>
      <p:sp>
        <p:nvSpPr>
          <p:cNvPr id="22533" name="Rectangle 3"/>
          <p:cNvSpPr>
            <a:spLocks noGrp="1" noChangeArrowheads="1"/>
          </p:cNvSpPr>
          <p:nvPr>
            <p:ph type="body" idx="1"/>
          </p:nvPr>
        </p:nvSpPr>
        <p:spPr>
          <a:xfrm>
            <a:off x="990600" y="1524000"/>
            <a:ext cx="7543800" cy="3429000"/>
          </a:xfrm>
        </p:spPr>
        <p:txBody>
          <a:bodyPr/>
          <a:lstStyle/>
          <a:p>
            <a:pPr eaLnBrk="1" hangingPunct="1"/>
            <a:r>
              <a:rPr lang="en-US" altLang="en-US" dirty="0" smtClean="0"/>
              <a:t>Indentation and spacing</a:t>
            </a:r>
          </a:p>
          <a:p>
            <a:pPr lvl="1" eaLnBrk="1" hangingPunct="1"/>
            <a:r>
              <a:rPr lang="en-US" altLang="en-US" dirty="0" smtClean="0">
                <a:hlinkClick r:id="" action="ppaction://customshow?id=31&amp;return=true"/>
              </a:rPr>
              <a:t>code and data labels – no indentation</a:t>
            </a:r>
          </a:p>
          <a:p>
            <a:pPr lvl="1" eaLnBrk="1" hangingPunct="1"/>
            <a:r>
              <a:rPr lang="en-US" altLang="en-US" dirty="0" smtClean="0">
                <a:hlinkClick r:id="" action="ppaction://customshow?id=31&amp;return=true"/>
              </a:rPr>
              <a:t>executable instructions – indent 4-5 spaces</a:t>
            </a:r>
          </a:p>
          <a:p>
            <a:pPr lvl="1" eaLnBrk="1" hangingPunct="1"/>
            <a:r>
              <a:rPr lang="en-US" altLang="en-US" dirty="0" smtClean="0">
                <a:hlinkClick r:id="" action="ppaction://customshow?id=31&amp;return=true"/>
              </a:rPr>
              <a:t>comments: right side of page, aligned vertically</a:t>
            </a:r>
          </a:p>
          <a:p>
            <a:pPr lvl="1" eaLnBrk="1" hangingPunct="1"/>
            <a:r>
              <a:rPr lang="en-US" altLang="en-US" dirty="0" smtClean="0">
                <a:hlinkClick r:id="" action="ppaction://customshow?id=31&amp;return=true"/>
              </a:rPr>
              <a:t>1-3 spaces between instruction and its operands</a:t>
            </a:r>
          </a:p>
          <a:p>
            <a:pPr lvl="2" eaLnBrk="1" hangingPunct="1"/>
            <a:r>
              <a:rPr lang="en-US" altLang="en-US" dirty="0" smtClean="0">
                <a:hlinkClick r:id="" action="ppaction://customshow?id=31&amp;return=true"/>
              </a:rPr>
              <a:t>ex:   </a:t>
            </a:r>
            <a:r>
              <a:rPr lang="en-US" altLang="en-US" dirty="0" err="1" smtClean="0">
                <a:hlinkClick r:id="" action="ppaction://customshow?id=31&amp;return=true"/>
              </a:rPr>
              <a:t>mov</a:t>
            </a:r>
            <a:r>
              <a:rPr lang="en-US" altLang="en-US" dirty="0" smtClean="0">
                <a:hlinkClick r:id="" action="ppaction://customshow?id=31&amp;return=true"/>
              </a:rPr>
              <a:t>  </a:t>
            </a:r>
            <a:r>
              <a:rPr lang="en-US" altLang="en-US" dirty="0" err="1" smtClean="0">
                <a:hlinkClick r:id="" action="ppaction://customshow?id=31&amp;return=true"/>
              </a:rPr>
              <a:t>ax,bx</a:t>
            </a:r>
            <a:endParaRPr lang="en-US" altLang="en-US" dirty="0" smtClean="0">
              <a:hlinkClick r:id="" action="ppaction://customshow?id=31&amp;return=true"/>
            </a:endParaRPr>
          </a:p>
          <a:p>
            <a:pPr lvl="1" eaLnBrk="1" hangingPunct="1"/>
            <a:r>
              <a:rPr lang="en-US" altLang="en-US" dirty="0" smtClean="0">
                <a:hlinkClick r:id="" action="ppaction://customshow?id=31&amp;return=true"/>
              </a:rPr>
              <a:t>1-2 blank lines between procedures</a:t>
            </a:r>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a:xfrm>
            <a:off x="251621" y="6553200"/>
            <a:ext cx="4724400" cy="304800"/>
          </a:xfrm>
        </p:spPr>
        <p:txBody>
          <a:bodyPr/>
          <a:lstStyle/>
          <a:p>
            <a:pPr>
              <a:defRPr/>
            </a:pPr>
            <a:r>
              <a:rPr lang="en-US" altLang="en-US" dirty="0" smtClean="0"/>
              <a:t>Irvine, Kip R. Assembly Language for x86 Processors 7/e, 2015.</a:t>
            </a:r>
            <a:endParaRPr lang="en-US" altLang="en-US" dirty="0"/>
          </a:p>
        </p:txBody>
      </p:sp>
      <p:sp>
        <p:nvSpPr>
          <p:cNvPr id="5" name="投影片編號版面配置區 4"/>
          <p:cNvSpPr>
            <a:spLocks noGrp="1"/>
          </p:cNvSpPr>
          <p:nvPr>
            <p:ph type="sldNum" sz="quarter" idx="11"/>
          </p:nvPr>
        </p:nvSpPr>
        <p:spPr/>
        <p:txBody>
          <a:bodyPr/>
          <a:lstStyle/>
          <a:p>
            <a:fld id="{9B4A33A8-8ACC-4364-876B-DC15F580ADFC}" type="slidenum">
              <a:rPr lang="en-US" altLang="en-US" smtClean="0"/>
              <a:pPr/>
              <a:t>21</a:t>
            </a:fld>
            <a:endParaRPr lang="en-US" altLang="en-US"/>
          </a:p>
        </p:txBody>
      </p:sp>
      <p:grpSp>
        <p:nvGrpSpPr>
          <p:cNvPr id="27" name="群組 26"/>
          <p:cNvGrpSpPr/>
          <p:nvPr/>
        </p:nvGrpSpPr>
        <p:grpSpPr>
          <a:xfrm>
            <a:off x="242910" y="228600"/>
            <a:ext cx="8640971" cy="6324600"/>
            <a:chOff x="-1525721" y="219075"/>
            <a:chExt cx="9997516" cy="5943600"/>
          </a:xfrm>
        </p:grpSpPr>
        <p:sp>
          <p:nvSpPr>
            <p:cNvPr id="6" name="Rectangle 2"/>
            <p:cNvSpPr txBox="1">
              <a:spLocks noChangeArrowheads="1"/>
            </p:cNvSpPr>
            <p:nvPr/>
          </p:nvSpPr>
          <p:spPr bwMode="auto">
            <a:xfrm>
              <a:off x="495300" y="219075"/>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altLang="en-US" dirty="0"/>
                <a:t>Suggested Coding Standards</a:t>
              </a:r>
              <a:r>
                <a:rPr lang="en-US" altLang="en-US" sz="2400" dirty="0"/>
                <a:t>  </a:t>
              </a:r>
              <a:r>
                <a:rPr lang="en-US" altLang="en-US" sz="2400" dirty="0" smtClean="0"/>
                <a:t>(3 </a:t>
              </a:r>
              <a:r>
                <a:rPr lang="en-US" altLang="en-US" sz="2400" dirty="0"/>
                <a:t>of 3)</a:t>
              </a:r>
              <a:endParaRPr lang="en-US" altLang="zh-TW" kern="0" dirty="0" smtClean="0">
                <a:ea typeface="新細明體" charset="-120"/>
              </a:endParaRPr>
            </a:p>
          </p:txBody>
        </p:sp>
        <p:sp>
          <p:nvSpPr>
            <p:cNvPr id="7" name="Text Box 3"/>
            <p:cNvSpPr txBox="1">
              <a:spLocks noChangeArrowheads="1"/>
            </p:cNvSpPr>
            <p:nvPr/>
          </p:nvSpPr>
          <p:spPr bwMode="auto">
            <a:xfrm>
              <a:off x="1562100" y="752475"/>
              <a:ext cx="6858000" cy="541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TITLE</a:t>
              </a:r>
              <a:r>
                <a:rPr lang="en-US" altLang="zh-TW" sz="1600" b="1" dirty="0">
                  <a:solidFill>
                    <a:srgbClr val="FFFFFF"/>
                  </a:solidFill>
                  <a:latin typeface="Courier New" pitchFamily="49" charset="0"/>
                  <a:ea typeface="新細明體" charset="-120"/>
                </a:rPr>
                <a:t> Add and Subtract, Version 2      </a:t>
              </a:r>
              <a:r>
                <a:rPr lang="en-US" altLang="zh-TW" sz="1600" b="1" dirty="0" smtClean="0">
                  <a:solidFill>
                    <a:srgbClr val="FFFFFF"/>
                  </a:solidFill>
                  <a:latin typeface="Courier New" pitchFamily="49" charset="0"/>
                  <a:ea typeface="新細明體" charset="-120"/>
                </a:rPr>
                <a:t>(a.asm)</a:t>
              </a:r>
              <a:endParaRPr lang="en-US" altLang="zh-TW" sz="1600" b="1" dirty="0">
                <a:solidFill>
                  <a:srgbClr val="FFFFFF"/>
                </a:solidFill>
                <a:latin typeface="Courier New" pitchFamily="49" charset="0"/>
                <a:ea typeface="新細明體" charset="-120"/>
              </a:endParaRPr>
            </a:p>
            <a:p>
              <a:pPr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INCLUDE</a:t>
              </a:r>
              <a:r>
                <a:rPr lang="en-US" altLang="zh-TW" sz="1600" b="1" dirty="0">
                  <a:solidFill>
                    <a:srgbClr val="FFFFFF"/>
                  </a:solidFill>
                  <a:latin typeface="Courier New" pitchFamily="49" charset="0"/>
                  <a:ea typeface="新細明體" charset="-120"/>
                </a:rPr>
                <a:t> Irvine32.inc</a:t>
              </a:r>
            </a:p>
            <a:p>
              <a:pPr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.data</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val1 </a:t>
              </a:r>
              <a:r>
                <a:rPr lang="en-US" altLang="zh-TW" sz="1600" b="1" dirty="0">
                  <a:solidFill>
                    <a:srgbClr val="FFCC66">
                      <a:lumMod val="75000"/>
                    </a:srgbClr>
                  </a:solidFill>
                  <a:latin typeface="Courier New" pitchFamily="49" charset="0"/>
                  <a:ea typeface="新細明體" charset="-120"/>
                </a:rPr>
                <a:t>DWORD</a:t>
              </a:r>
              <a:r>
                <a:rPr lang="en-US" altLang="zh-TW" sz="1600" b="1" dirty="0">
                  <a:solidFill>
                    <a:srgbClr val="FFFFFF"/>
                  </a:solidFill>
                  <a:latin typeface="Courier New" pitchFamily="49" charset="0"/>
                  <a:ea typeface="新細明體" charset="-120"/>
                </a:rPr>
                <a:t> </a:t>
              </a:r>
              <a:r>
                <a:rPr lang="en-US" altLang="zh-TW" sz="1600" b="1" dirty="0">
                  <a:solidFill>
                    <a:srgbClr val="2D5CE7">
                      <a:lumMod val="20000"/>
                      <a:lumOff val="80000"/>
                    </a:srgbClr>
                  </a:solidFill>
                  <a:latin typeface="Courier New" pitchFamily="49" charset="0"/>
                  <a:ea typeface="新細明體" charset="-120"/>
                </a:rPr>
                <a:t>10000h</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val2 </a:t>
              </a:r>
              <a:r>
                <a:rPr lang="en-US" altLang="zh-TW" sz="1600" b="1" dirty="0">
                  <a:solidFill>
                    <a:srgbClr val="FFCC66">
                      <a:lumMod val="75000"/>
                    </a:srgbClr>
                  </a:solidFill>
                  <a:latin typeface="Courier New" pitchFamily="49" charset="0"/>
                  <a:ea typeface="新細明體" charset="-120"/>
                </a:rPr>
                <a:t>DWORD</a:t>
              </a:r>
              <a:r>
                <a:rPr lang="en-US" altLang="zh-TW" sz="1600" b="1" dirty="0">
                  <a:solidFill>
                    <a:srgbClr val="FFFFFF"/>
                  </a:solidFill>
                  <a:latin typeface="Courier New" pitchFamily="49" charset="0"/>
                  <a:ea typeface="新細明體" charset="-120"/>
                </a:rPr>
                <a:t> </a:t>
              </a:r>
              <a:r>
                <a:rPr lang="en-US" altLang="zh-TW" sz="1600" b="1" dirty="0">
                  <a:solidFill>
                    <a:srgbClr val="2D5CE7">
                      <a:lumMod val="20000"/>
                      <a:lumOff val="80000"/>
                    </a:srgbClr>
                  </a:solidFill>
                  <a:latin typeface="Courier New" pitchFamily="49" charset="0"/>
                  <a:ea typeface="新細明體" charset="-120"/>
                </a:rPr>
                <a:t>40000h</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val3 </a:t>
              </a:r>
              <a:r>
                <a:rPr lang="en-US" altLang="zh-TW" sz="1600" b="1" dirty="0">
                  <a:solidFill>
                    <a:srgbClr val="FFCC66">
                      <a:lumMod val="75000"/>
                    </a:srgbClr>
                  </a:solidFill>
                  <a:latin typeface="Courier New" pitchFamily="49" charset="0"/>
                  <a:ea typeface="新細明體" charset="-120"/>
                </a:rPr>
                <a:t>DWORD</a:t>
              </a:r>
              <a:r>
                <a:rPr lang="en-US" altLang="zh-TW" sz="1600" b="1" dirty="0">
                  <a:solidFill>
                    <a:srgbClr val="FFFFFF"/>
                  </a:solidFill>
                  <a:latin typeface="Courier New" pitchFamily="49" charset="0"/>
                  <a:ea typeface="新細明體" charset="-120"/>
                </a:rPr>
                <a:t> </a:t>
              </a:r>
              <a:r>
                <a:rPr lang="en-US" altLang="zh-TW" sz="1600" b="1" dirty="0">
                  <a:solidFill>
                    <a:srgbClr val="2D5CE7">
                      <a:lumMod val="20000"/>
                      <a:lumOff val="80000"/>
                    </a:srgbClr>
                  </a:solidFill>
                  <a:latin typeface="Courier New" pitchFamily="49" charset="0"/>
                  <a:ea typeface="新細明體" charset="-120"/>
                </a:rPr>
                <a:t>20000h</a:t>
              </a:r>
            </a:p>
            <a:p>
              <a:pPr eaLnBrk="1" fontAlgn="base" hangingPunct="1">
                <a:lnSpc>
                  <a:spcPct val="50000"/>
                </a:lnSpc>
                <a:spcBef>
                  <a:spcPct val="50000"/>
                </a:spcBef>
                <a:spcAft>
                  <a:spcPct val="0"/>
                </a:spcAft>
              </a:pPr>
              <a:r>
                <a:rPr lang="en-US" altLang="zh-TW" sz="1600" b="1" dirty="0" err="1">
                  <a:solidFill>
                    <a:srgbClr val="FFFFFF"/>
                  </a:solidFill>
                  <a:latin typeface="Courier New" pitchFamily="49" charset="0"/>
                  <a:ea typeface="新細明體" charset="-120"/>
                </a:rPr>
                <a:t>myStr</a:t>
              </a:r>
              <a:r>
                <a:rPr lang="en-US" altLang="zh-TW" sz="1600" b="1" dirty="0">
                  <a:solidFill>
                    <a:srgbClr val="FFFFFF"/>
                  </a:solidFill>
                  <a:latin typeface="Courier New" pitchFamily="49" charset="0"/>
                  <a:ea typeface="新細明體" charset="-120"/>
                </a:rPr>
                <a:t> </a:t>
              </a:r>
              <a:r>
                <a:rPr lang="en-US" altLang="zh-TW" sz="1600" b="1" dirty="0">
                  <a:solidFill>
                    <a:srgbClr val="FFCC66">
                      <a:lumMod val="75000"/>
                    </a:srgbClr>
                  </a:solidFill>
                  <a:latin typeface="Courier New" pitchFamily="49" charset="0"/>
                  <a:ea typeface="新細明體" charset="-120"/>
                </a:rPr>
                <a:t>BYTE</a:t>
              </a:r>
              <a:r>
                <a:rPr lang="en-US" altLang="zh-TW" sz="1600" b="1" dirty="0">
                  <a:solidFill>
                    <a:srgbClr val="2D5CE7">
                      <a:lumMod val="20000"/>
                      <a:lumOff val="80000"/>
                    </a:srgbClr>
                  </a:solidFill>
                  <a:latin typeface="Courier New" pitchFamily="49" charset="0"/>
                  <a:ea typeface="新細明體" charset="-120"/>
                </a:rPr>
                <a:t> "Hello!"</a:t>
              </a:r>
            </a:p>
            <a:p>
              <a:pPr eaLnBrk="1" fontAlgn="base" hangingPunct="1">
                <a:lnSpc>
                  <a:spcPct val="50000"/>
                </a:lnSpc>
                <a:spcBef>
                  <a:spcPct val="50000"/>
                </a:spcBef>
                <a:spcAft>
                  <a:spcPct val="0"/>
                </a:spcAft>
              </a:pPr>
              <a:r>
                <a:rPr lang="en-US" altLang="zh-TW" sz="1600" b="1" dirty="0" err="1">
                  <a:solidFill>
                    <a:srgbClr val="FFFFFF"/>
                  </a:solidFill>
                  <a:latin typeface="Courier New" pitchFamily="49" charset="0"/>
                  <a:ea typeface="新細明體" charset="-120"/>
                </a:rPr>
                <a:t>finalVal</a:t>
              </a:r>
              <a:r>
                <a:rPr lang="en-US" altLang="zh-TW" sz="1600" b="1" dirty="0">
                  <a:solidFill>
                    <a:srgbClr val="FFFFFF"/>
                  </a:solidFill>
                  <a:latin typeface="Courier New" pitchFamily="49" charset="0"/>
                  <a:ea typeface="新細明體" charset="-120"/>
                </a:rPr>
                <a:t> </a:t>
              </a:r>
              <a:r>
                <a:rPr lang="en-US" altLang="zh-TW" sz="1600" b="1" dirty="0">
                  <a:solidFill>
                    <a:srgbClr val="FFCC66">
                      <a:lumMod val="75000"/>
                    </a:srgbClr>
                  </a:solidFill>
                  <a:latin typeface="Courier New" pitchFamily="49" charset="0"/>
                  <a:ea typeface="新細明體" charset="-120"/>
                </a:rPr>
                <a:t>DWORD</a:t>
              </a:r>
              <a:r>
                <a:rPr lang="en-US" altLang="zh-TW" sz="1600" b="1" dirty="0">
                  <a:solidFill>
                    <a:srgbClr val="FFFFFF"/>
                  </a:solidFill>
                  <a:latin typeface="Courier New" pitchFamily="49" charset="0"/>
                  <a:ea typeface="新細明體" charset="-120"/>
                </a:rPr>
                <a:t> ?</a:t>
              </a:r>
            </a:p>
            <a:p>
              <a:pPr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.code</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Main </a:t>
              </a:r>
              <a:r>
                <a:rPr lang="en-US" altLang="zh-TW" sz="1600" b="1" dirty="0" smtClean="0">
                  <a:solidFill>
                    <a:srgbClr val="FFCC66">
                      <a:lumMod val="75000"/>
                    </a:srgbClr>
                  </a:solidFill>
                  <a:latin typeface="Courier New" pitchFamily="49" charset="0"/>
                  <a:ea typeface="新細明體" charset="-120"/>
                </a:rPr>
                <a:t>PROC	</a:t>
              </a:r>
              <a:endParaRPr lang="en-US" altLang="zh-TW" sz="1600" b="1" dirty="0">
                <a:solidFill>
                  <a:srgbClr val="FFCC66">
                    <a:lumMod val="75000"/>
                  </a:srgbClr>
                </a:solidFill>
                <a:latin typeface="Courier New" pitchFamily="49" charset="0"/>
                <a:ea typeface="新細明體" charset="-120"/>
              </a:endParaRP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    .</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    .</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L1:	</a:t>
              </a:r>
              <a:r>
                <a:rPr lang="en-US" altLang="zh-TW" sz="1600" b="1" dirty="0" err="1">
                  <a:solidFill>
                    <a:srgbClr val="FFCC66">
                      <a:lumMod val="75000"/>
                    </a:srgbClr>
                  </a:solidFill>
                  <a:latin typeface="Courier New" pitchFamily="49" charset="0"/>
                  <a:ea typeface="新細明體" charset="-120"/>
                </a:rPr>
                <a:t>mov</a:t>
              </a:r>
              <a:r>
                <a:rPr lang="en-US" altLang="zh-TW" sz="1600" b="1" dirty="0">
                  <a:solidFill>
                    <a:srgbClr val="FFCC66">
                      <a:lumMod val="75000"/>
                    </a:srgbClr>
                  </a:solidFill>
                  <a:latin typeface="Courier New" pitchFamily="49" charset="0"/>
                  <a:ea typeface="新細明體" charset="-120"/>
                </a:rPr>
                <a:t> </a:t>
              </a:r>
              <a:r>
                <a:rPr lang="en-US" altLang="zh-TW" sz="1600" b="1" dirty="0" smtClean="0">
                  <a:solidFill>
                    <a:srgbClr val="FFFFFF"/>
                  </a:solidFill>
                  <a:latin typeface="Courier New" pitchFamily="49" charset="0"/>
                  <a:ea typeface="新細明體" charset="-120"/>
                </a:rPr>
                <a:t>eax,val1        ; </a:t>
              </a:r>
              <a:r>
                <a:rPr lang="en-US" altLang="zh-TW" sz="1600" b="1" dirty="0">
                  <a:solidFill>
                    <a:srgbClr val="FFFFFF"/>
                  </a:solidFill>
                  <a:latin typeface="Courier New" pitchFamily="49" charset="0"/>
                  <a:ea typeface="新細明體" charset="-120"/>
                </a:rPr>
                <a:t>get first value</a:t>
              </a:r>
            </a:p>
            <a:p>
              <a:pPr lvl="1"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add</a:t>
              </a:r>
              <a:r>
                <a:rPr lang="en-US" altLang="zh-TW" sz="1600" b="1" dirty="0">
                  <a:solidFill>
                    <a:srgbClr val="FFFFFF"/>
                  </a:solidFill>
                  <a:latin typeface="Courier New" pitchFamily="49" charset="0"/>
                  <a:ea typeface="新細明體" charset="-120"/>
                </a:rPr>
                <a:t> </a:t>
              </a:r>
              <a:r>
                <a:rPr lang="en-US" altLang="zh-TW" sz="1600" b="1" dirty="0" smtClean="0">
                  <a:solidFill>
                    <a:srgbClr val="FFFFFF"/>
                  </a:solidFill>
                  <a:latin typeface="Courier New" pitchFamily="49" charset="0"/>
                  <a:ea typeface="新細明體" charset="-120"/>
                </a:rPr>
                <a:t>eax,val2        ; </a:t>
              </a:r>
              <a:r>
                <a:rPr lang="en-US" altLang="zh-TW" sz="1600" b="1" dirty="0">
                  <a:solidFill>
                    <a:srgbClr val="FFFFFF"/>
                  </a:solidFill>
                  <a:latin typeface="Courier New" pitchFamily="49" charset="0"/>
                  <a:ea typeface="新細明體" charset="-120"/>
                </a:rPr>
                <a:t>add second value</a:t>
              </a:r>
            </a:p>
            <a:p>
              <a:pPr lvl="1"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sub</a:t>
              </a:r>
              <a:r>
                <a:rPr lang="en-US" altLang="zh-TW" sz="1600" b="1" dirty="0">
                  <a:solidFill>
                    <a:srgbClr val="FFFFFF"/>
                  </a:solidFill>
                  <a:latin typeface="Courier New" pitchFamily="49" charset="0"/>
                  <a:ea typeface="新細明體" charset="-120"/>
                </a:rPr>
                <a:t> </a:t>
              </a:r>
              <a:r>
                <a:rPr lang="en-US" altLang="zh-TW" sz="1600" b="1" dirty="0" smtClean="0">
                  <a:solidFill>
                    <a:srgbClr val="FFFFFF"/>
                  </a:solidFill>
                  <a:latin typeface="Courier New" pitchFamily="49" charset="0"/>
                  <a:ea typeface="新細明體" charset="-120"/>
                </a:rPr>
                <a:t>eax,val3        ; </a:t>
              </a:r>
              <a:r>
                <a:rPr lang="en-US" altLang="zh-TW" sz="1600" b="1" dirty="0">
                  <a:solidFill>
                    <a:srgbClr val="FFFFFF"/>
                  </a:solidFill>
                  <a:latin typeface="Courier New" pitchFamily="49" charset="0"/>
                  <a:ea typeface="新細明體" charset="-120"/>
                </a:rPr>
                <a:t>subtract third value</a:t>
              </a:r>
            </a:p>
            <a:p>
              <a:pPr lvl="1" eaLnBrk="1" fontAlgn="base" hangingPunct="1">
                <a:lnSpc>
                  <a:spcPct val="50000"/>
                </a:lnSpc>
                <a:spcBef>
                  <a:spcPct val="50000"/>
                </a:spcBef>
                <a:spcAft>
                  <a:spcPct val="0"/>
                </a:spcAft>
              </a:pPr>
              <a:r>
                <a:rPr lang="en-US" altLang="zh-TW" sz="1600" b="1" dirty="0" err="1">
                  <a:solidFill>
                    <a:srgbClr val="FFCC66">
                      <a:lumMod val="75000"/>
                    </a:srgbClr>
                  </a:solidFill>
                  <a:latin typeface="Courier New" pitchFamily="49" charset="0"/>
                  <a:ea typeface="新細明體" charset="-120"/>
                </a:rPr>
                <a:t>mov</a:t>
              </a:r>
              <a:r>
                <a:rPr lang="en-US" altLang="zh-TW" sz="1600" b="1" dirty="0">
                  <a:solidFill>
                    <a:srgbClr val="FFCC66">
                      <a:lumMod val="75000"/>
                    </a:srgbClr>
                  </a:solidFill>
                  <a:latin typeface="Courier New" pitchFamily="49" charset="0"/>
                  <a:ea typeface="新細明體" charset="-120"/>
                </a:rPr>
                <a:t> </a:t>
              </a:r>
              <a:r>
                <a:rPr lang="en-US" altLang="zh-TW" sz="1600" b="1" dirty="0" err="1">
                  <a:solidFill>
                    <a:srgbClr val="FFFFFF"/>
                  </a:solidFill>
                  <a:latin typeface="Courier New" pitchFamily="49" charset="0"/>
                  <a:ea typeface="新細明體" charset="-120"/>
                </a:rPr>
                <a:t>finalVal,eax</a:t>
              </a:r>
              <a:endParaRPr lang="en-US" altLang="zh-TW" sz="1600" b="1" dirty="0">
                <a:solidFill>
                  <a:srgbClr val="FFFFFF"/>
                </a:solidFill>
                <a:latin typeface="Courier New" pitchFamily="49" charset="0"/>
                <a:ea typeface="新細明體" charset="-120"/>
              </a:endParaRPr>
            </a:p>
            <a:p>
              <a:pPr lvl="1"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a:t>
              </a:r>
            </a:p>
            <a:p>
              <a:pPr lvl="1"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a:t>
              </a:r>
            </a:p>
            <a:p>
              <a:pPr lvl="1" eaLnBrk="1" fontAlgn="base" hangingPunct="1">
                <a:lnSpc>
                  <a:spcPct val="50000"/>
                </a:lnSpc>
                <a:spcBef>
                  <a:spcPct val="50000"/>
                </a:spcBef>
                <a:spcAft>
                  <a:spcPct val="0"/>
                </a:spcAft>
              </a:pPr>
              <a:r>
                <a:rPr lang="en-US" altLang="zh-TW" sz="1600" b="1" dirty="0" err="1">
                  <a:solidFill>
                    <a:srgbClr val="FFCC66">
                      <a:lumMod val="75000"/>
                    </a:srgbClr>
                  </a:solidFill>
                  <a:latin typeface="Courier New" pitchFamily="49" charset="0"/>
                  <a:ea typeface="新細明體" charset="-120"/>
                </a:rPr>
                <a:t>jmp</a:t>
              </a:r>
              <a:r>
                <a:rPr lang="en-US" altLang="zh-TW" sz="1600" b="1" dirty="0">
                  <a:solidFill>
                    <a:srgbClr val="FFCC66">
                      <a:lumMod val="75000"/>
                    </a:srgbClr>
                  </a:solidFill>
                  <a:latin typeface="Courier New" pitchFamily="49" charset="0"/>
                  <a:ea typeface="新細明體" charset="-120"/>
                </a:rPr>
                <a:t> </a:t>
              </a:r>
              <a:r>
                <a:rPr lang="en-US" altLang="zh-TW" sz="1600" b="1" dirty="0">
                  <a:solidFill>
                    <a:srgbClr val="FFFFFF"/>
                  </a:solidFill>
                  <a:latin typeface="Courier New" pitchFamily="49" charset="0"/>
                  <a:ea typeface="新細明體" charset="-120"/>
                </a:rPr>
                <a:t>L1	 </a:t>
              </a:r>
            </a:p>
            <a:p>
              <a:pPr lvl="1"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a:t>
              </a:r>
            </a:p>
            <a:p>
              <a:pPr eaLnBrk="1" fontAlgn="base" hangingPunct="1">
                <a:lnSpc>
                  <a:spcPct val="50000"/>
                </a:lnSpc>
                <a:spcBef>
                  <a:spcPct val="50000"/>
                </a:spcBef>
                <a:spcAft>
                  <a:spcPct val="0"/>
                </a:spcAft>
              </a:pPr>
              <a:r>
                <a:rPr lang="en-US" altLang="zh-TW" sz="1600" b="1" dirty="0">
                  <a:solidFill>
                    <a:srgbClr val="FFFFFF"/>
                  </a:solidFill>
                  <a:latin typeface="Courier New" pitchFamily="49" charset="0"/>
                  <a:ea typeface="新細明體" charset="-120"/>
                </a:rPr>
                <a:t>Main </a:t>
              </a:r>
              <a:r>
                <a:rPr lang="en-US" altLang="zh-TW" sz="1600" b="1" dirty="0" smtClean="0">
                  <a:solidFill>
                    <a:srgbClr val="FFCC66">
                      <a:lumMod val="75000"/>
                    </a:srgbClr>
                  </a:solidFill>
                  <a:latin typeface="Courier New" pitchFamily="49" charset="0"/>
                  <a:ea typeface="新細明體" charset="-120"/>
                </a:rPr>
                <a:t>ENDP</a:t>
              </a:r>
              <a:endParaRPr lang="en-US" altLang="zh-TW" sz="1600" b="1" dirty="0">
                <a:solidFill>
                  <a:srgbClr val="FFCC66">
                    <a:lumMod val="75000"/>
                  </a:srgbClr>
                </a:solidFill>
                <a:latin typeface="Courier New" pitchFamily="49" charset="0"/>
                <a:ea typeface="新細明體" charset="-120"/>
              </a:endParaRPr>
            </a:p>
            <a:p>
              <a:pPr eaLnBrk="1" fontAlgn="base" hangingPunct="1">
                <a:lnSpc>
                  <a:spcPct val="50000"/>
                </a:lnSpc>
                <a:spcBef>
                  <a:spcPct val="50000"/>
                </a:spcBef>
                <a:spcAft>
                  <a:spcPct val="0"/>
                </a:spcAft>
              </a:pPr>
              <a:r>
                <a:rPr lang="en-US" altLang="zh-TW" sz="1600" b="1" dirty="0">
                  <a:solidFill>
                    <a:srgbClr val="FFCC66">
                      <a:lumMod val="75000"/>
                    </a:srgbClr>
                  </a:solidFill>
                  <a:latin typeface="Courier New" pitchFamily="49" charset="0"/>
                  <a:ea typeface="新細明體" charset="-120"/>
                </a:rPr>
                <a:t>END</a:t>
              </a:r>
              <a:r>
                <a:rPr lang="en-US" altLang="zh-TW" sz="1600" b="1" dirty="0">
                  <a:solidFill>
                    <a:srgbClr val="FFFFFF"/>
                  </a:solidFill>
                  <a:latin typeface="Courier New" pitchFamily="49" charset="0"/>
                  <a:ea typeface="新細明體" charset="-120"/>
                </a:rPr>
                <a:t> main</a:t>
              </a:r>
            </a:p>
          </p:txBody>
        </p:sp>
        <p:sp>
          <p:nvSpPr>
            <p:cNvPr id="8" name="Right Bracket 1"/>
            <p:cNvSpPr/>
            <p:nvPr/>
          </p:nvSpPr>
          <p:spPr bwMode="auto">
            <a:xfrm>
              <a:off x="4038603" y="1590678"/>
              <a:ext cx="267689" cy="611773"/>
            </a:xfrm>
            <a:prstGeom prst="rightBracket">
              <a:avLst/>
            </a:prstGeom>
            <a:noFill/>
            <a:ln w="38100">
              <a:solidFill>
                <a:schemeClr val="accent6">
                  <a:lumMod val="20000"/>
                  <a:lumOff val="80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square" lIns="91440" tIns="137160" rIns="91440" bIns="137160" numCol="1" rtlCol="0" anchor="t" anchorCtr="0" compatLnSpc="1">
              <a:prstTxWarp prst="textNoShape">
                <a:avLst/>
              </a:prstTxWarp>
              <a:spAutoFit/>
            </a:bodyPr>
            <a:lstStyle/>
            <a:p>
              <a:pPr fontAlgn="base">
                <a:spcBef>
                  <a:spcPct val="0"/>
                </a:spcBef>
                <a:spcAft>
                  <a:spcPct val="0"/>
                </a:spcAft>
              </a:pPr>
              <a:endParaRPr lang="zh-TW" altLang="en-US" sz="2100">
                <a:solidFill>
                  <a:srgbClr val="FFFFFF"/>
                </a:solidFill>
              </a:endParaRPr>
            </a:p>
          </p:txBody>
        </p:sp>
        <p:sp>
          <p:nvSpPr>
            <p:cNvPr id="9" name="TextBox 2"/>
            <p:cNvSpPr txBox="1"/>
            <p:nvPr/>
          </p:nvSpPr>
          <p:spPr>
            <a:xfrm>
              <a:off x="4667860" y="1575057"/>
              <a:ext cx="3390672" cy="830997"/>
            </a:xfrm>
            <a:prstGeom prst="rect">
              <a:avLst/>
            </a:prstGeom>
            <a:noFill/>
          </p:spPr>
          <p:txBody>
            <a:bodyPr wrap="none" rtlCol="0">
              <a:spAutoFit/>
            </a:bodyPr>
            <a:lstStyle/>
            <a:p>
              <a:pPr fontAlgn="base">
                <a:spcBef>
                  <a:spcPct val="0"/>
                </a:spcBef>
                <a:spcAft>
                  <a:spcPct val="0"/>
                </a:spcAft>
              </a:pPr>
              <a:r>
                <a:rPr lang="en-US" altLang="zh-TW" sz="2000" dirty="0">
                  <a:solidFill>
                    <a:srgbClr val="FFFFFF"/>
                  </a:solidFill>
                  <a:ea typeface="新細明體" charset="-120"/>
                </a:rPr>
                <a:t>Descriptive Identifier Names</a:t>
              </a:r>
            </a:p>
            <a:p>
              <a:pPr fontAlgn="base">
                <a:spcBef>
                  <a:spcPct val="0"/>
                </a:spcBef>
                <a:spcAft>
                  <a:spcPct val="0"/>
                </a:spcAft>
              </a:pPr>
              <a:r>
                <a:rPr lang="en-US" altLang="zh-TW" sz="1400" dirty="0">
                  <a:solidFill>
                    <a:srgbClr val="FFFFFF"/>
                  </a:solidFill>
                  <a:ea typeface="新細明體" charset="-120"/>
                </a:rPr>
                <a:t>*avoid undescriptive like </a:t>
              </a:r>
              <a:r>
                <a:rPr lang="en-US" altLang="zh-TW" sz="1400" dirty="0" err="1">
                  <a:solidFill>
                    <a:srgbClr val="FFFFFF"/>
                  </a:solidFill>
                  <a:ea typeface="新細明體" charset="-120"/>
                </a:rPr>
                <a:t>i,j</a:t>
              </a:r>
              <a:r>
                <a:rPr lang="en-US" altLang="zh-TW" sz="1400" dirty="0">
                  <a:solidFill>
                    <a:srgbClr val="FFFFFF"/>
                  </a:solidFill>
                  <a:ea typeface="新細明體" charset="-120"/>
                </a:rPr>
                <a:t>, and k</a:t>
              </a:r>
            </a:p>
            <a:p>
              <a:pPr fontAlgn="base">
                <a:spcBef>
                  <a:spcPct val="0"/>
                </a:spcBef>
                <a:spcAft>
                  <a:spcPct val="0"/>
                </a:spcAft>
              </a:pPr>
              <a:r>
                <a:rPr lang="en-US" altLang="zh-TW" sz="1400" dirty="0">
                  <a:solidFill>
                    <a:srgbClr val="FFFFFF"/>
                  </a:solidFill>
                  <a:ea typeface="新細明體" charset="-120"/>
                </a:rPr>
                <a:t>and don’t  be too long*</a:t>
              </a:r>
            </a:p>
          </p:txBody>
        </p:sp>
        <p:cxnSp>
          <p:nvCxnSpPr>
            <p:cNvPr id="10" name="Straight Connector 4"/>
            <p:cNvCxnSpPr/>
            <p:nvPr/>
          </p:nvCxnSpPr>
          <p:spPr bwMode="auto">
            <a:xfrm flipV="1">
              <a:off x="4356241" y="2080144"/>
              <a:ext cx="203444" cy="7695"/>
            </a:xfrm>
            <a:prstGeom prst="line">
              <a:avLst/>
            </a:prstGeom>
            <a:solidFill>
              <a:schemeClr val="accent1"/>
            </a:solidFill>
            <a:ln w="38100" cap="flat" cmpd="sng" algn="ctr">
              <a:solidFill>
                <a:schemeClr val="accent6">
                  <a:lumMod val="20000"/>
                  <a:lumOff val="80000"/>
                </a:schemeClr>
              </a:solidFill>
              <a:prstDash val="solid"/>
              <a:round/>
              <a:headEnd type="none" w="med" len="med"/>
              <a:tailEnd type="none" w="med" len="med"/>
            </a:ln>
            <a:effectLst/>
          </p:spPr>
        </p:cxnSp>
        <p:sp>
          <p:nvSpPr>
            <p:cNvPr id="11" name="Left Bracket 23"/>
            <p:cNvSpPr/>
            <p:nvPr/>
          </p:nvSpPr>
          <p:spPr bwMode="auto">
            <a:xfrm>
              <a:off x="1379253" y="854247"/>
              <a:ext cx="129099" cy="605969"/>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fontAlgn="base">
                <a:spcBef>
                  <a:spcPct val="0"/>
                </a:spcBef>
                <a:spcAft>
                  <a:spcPct val="0"/>
                </a:spcAft>
              </a:pPr>
              <a:endParaRPr lang="zh-TW" altLang="en-US" sz="2100">
                <a:solidFill>
                  <a:srgbClr val="FFCC66">
                    <a:lumMod val="75000"/>
                  </a:srgbClr>
                </a:solidFill>
              </a:endParaRPr>
            </a:p>
          </p:txBody>
        </p:sp>
        <p:sp>
          <p:nvSpPr>
            <p:cNvPr id="12" name="TextBox 24"/>
            <p:cNvSpPr txBox="1"/>
            <p:nvPr/>
          </p:nvSpPr>
          <p:spPr>
            <a:xfrm>
              <a:off x="-74433" y="780741"/>
              <a:ext cx="1313180" cy="400110"/>
            </a:xfrm>
            <a:prstGeom prst="rect">
              <a:avLst/>
            </a:prstGeom>
            <a:noFill/>
          </p:spPr>
          <p:txBody>
            <a:bodyPr wrap="none" rtlCol="0">
              <a:spAutoFit/>
            </a:bodyPr>
            <a:lstStyle/>
            <a:p>
              <a:pPr fontAlgn="base">
                <a:spcBef>
                  <a:spcPct val="0"/>
                </a:spcBef>
                <a:spcAft>
                  <a:spcPct val="0"/>
                </a:spcAft>
              </a:pPr>
              <a:r>
                <a:rPr lang="en-US" altLang="zh-TW" sz="2000" dirty="0">
                  <a:solidFill>
                    <a:srgbClr val="FFFFFF"/>
                  </a:solidFill>
                  <a:ea typeface="新細明體" charset="-120"/>
                </a:rPr>
                <a:t>Capitalize</a:t>
              </a:r>
              <a:endParaRPr lang="zh-TW" altLang="en-US" sz="2000" dirty="0">
                <a:solidFill>
                  <a:srgbClr val="FFFFFF"/>
                </a:solidFill>
              </a:endParaRPr>
            </a:p>
          </p:txBody>
        </p:sp>
        <p:grpSp>
          <p:nvGrpSpPr>
            <p:cNvPr id="13" name="Group 6"/>
            <p:cNvGrpSpPr/>
            <p:nvPr/>
          </p:nvGrpSpPr>
          <p:grpSpPr>
            <a:xfrm>
              <a:off x="-502488" y="3743328"/>
              <a:ext cx="2075814" cy="1105131"/>
              <a:chOff x="-311989" y="3505200"/>
              <a:chExt cx="2075813" cy="1105130"/>
            </a:xfrm>
          </p:grpSpPr>
          <p:sp>
            <p:nvSpPr>
              <p:cNvPr id="14" name="Left Bracket 29"/>
              <p:cNvSpPr/>
              <p:nvPr/>
            </p:nvSpPr>
            <p:spPr bwMode="auto">
              <a:xfrm>
                <a:off x="1698848" y="3505200"/>
                <a:ext cx="64976" cy="600164"/>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fontAlgn="base">
                  <a:spcBef>
                    <a:spcPct val="0"/>
                  </a:spcBef>
                  <a:spcAft>
                    <a:spcPct val="0"/>
                  </a:spcAft>
                </a:pPr>
                <a:endParaRPr lang="zh-TW" altLang="en-US" sz="2100">
                  <a:solidFill>
                    <a:srgbClr val="FFCC66">
                      <a:lumMod val="75000"/>
                    </a:srgbClr>
                  </a:solidFill>
                </a:endParaRPr>
              </a:p>
            </p:txBody>
          </p:sp>
          <p:sp>
            <p:nvSpPr>
              <p:cNvPr id="15" name="TextBox 30"/>
              <p:cNvSpPr txBox="1"/>
              <p:nvPr/>
            </p:nvSpPr>
            <p:spPr>
              <a:xfrm>
                <a:off x="-311989" y="3964000"/>
                <a:ext cx="1531188" cy="646330"/>
              </a:xfrm>
              <a:prstGeom prst="rect">
                <a:avLst/>
              </a:prstGeom>
              <a:noFill/>
            </p:spPr>
            <p:txBody>
              <a:bodyPr wrap="none" rtlCol="0">
                <a:spAutoFit/>
              </a:bodyPr>
              <a:lstStyle/>
              <a:p>
                <a:pPr algn="r" fontAlgn="base">
                  <a:spcBef>
                    <a:spcPct val="0"/>
                  </a:spcBef>
                  <a:spcAft>
                    <a:spcPct val="0"/>
                  </a:spcAft>
                </a:pPr>
                <a:r>
                  <a:rPr lang="en-US" altLang="zh-TW" sz="2000" dirty="0">
                    <a:solidFill>
                      <a:srgbClr val="FFFFFF"/>
                    </a:solidFill>
                    <a:ea typeface="新細明體" charset="-120"/>
                    <a:hlinkClick r:id="" action="ppaction://noaction"/>
                  </a:rPr>
                  <a:t>Instructions</a:t>
                </a:r>
                <a:endParaRPr lang="en-US" altLang="zh-TW" sz="2000" dirty="0">
                  <a:solidFill>
                    <a:srgbClr val="FFFFFF"/>
                  </a:solidFill>
                  <a:ea typeface="新細明體" charset="-120"/>
                </a:endParaRPr>
              </a:p>
              <a:p>
                <a:pPr algn="r" fontAlgn="base">
                  <a:spcBef>
                    <a:spcPct val="0"/>
                  </a:spcBef>
                  <a:spcAft>
                    <a:spcPct val="0"/>
                  </a:spcAft>
                </a:pPr>
                <a:r>
                  <a:rPr lang="en-US" altLang="zh-TW" sz="1600" dirty="0">
                    <a:solidFill>
                      <a:srgbClr val="FFFFFF"/>
                    </a:solidFill>
                    <a:ea typeface="新細明體" charset="-120"/>
                  </a:rPr>
                  <a:t>Indent </a:t>
                </a:r>
                <a:r>
                  <a:rPr lang="en-US" altLang="zh-TW" sz="1600" dirty="0" smtClean="0">
                    <a:solidFill>
                      <a:srgbClr val="FFFFFF"/>
                    </a:solidFill>
                    <a:ea typeface="新細明體" charset="-120"/>
                  </a:rPr>
                  <a:t>4 </a:t>
                </a:r>
                <a:r>
                  <a:rPr lang="en-US" altLang="zh-TW" sz="1600" dirty="0">
                    <a:solidFill>
                      <a:srgbClr val="FFFFFF"/>
                    </a:solidFill>
                    <a:ea typeface="新細明體" charset="-120"/>
                  </a:rPr>
                  <a:t>space</a:t>
                </a:r>
                <a:endParaRPr lang="en-US" altLang="zh-TW" sz="2000" dirty="0">
                  <a:solidFill>
                    <a:srgbClr val="FFFFFF"/>
                  </a:solidFill>
                  <a:ea typeface="新細明體" charset="-120"/>
                </a:endParaRPr>
              </a:p>
            </p:txBody>
          </p:sp>
          <p:cxnSp>
            <p:nvCxnSpPr>
              <p:cNvPr id="16" name="Straight Connector 28"/>
              <p:cNvCxnSpPr>
                <a:stCxn id="15" idx="3"/>
                <a:endCxn id="14" idx="1"/>
              </p:cNvCxnSpPr>
              <p:nvPr/>
            </p:nvCxnSpPr>
            <p:spPr bwMode="auto">
              <a:xfrm flipV="1">
                <a:off x="1219199" y="3805283"/>
                <a:ext cx="479649" cy="481883"/>
              </a:xfrm>
              <a:prstGeom prst="line">
                <a:avLst/>
              </a:prstGeom>
              <a:solidFill>
                <a:schemeClr val="accent1"/>
              </a:solidFill>
              <a:ln w="38100" cap="flat" cmpd="sng" algn="ctr">
                <a:solidFill>
                  <a:srgbClr val="FFC000"/>
                </a:solidFill>
                <a:prstDash val="solid"/>
                <a:round/>
                <a:headEnd type="none" w="med" len="med"/>
                <a:tailEnd type="none" w="med" len="med"/>
              </a:ln>
              <a:effectLst/>
            </p:spPr>
          </p:cxnSp>
        </p:grpSp>
        <p:sp>
          <p:nvSpPr>
            <p:cNvPr id="17" name="TextBox 33"/>
            <p:cNvSpPr txBox="1"/>
            <p:nvPr/>
          </p:nvSpPr>
          <p:spPr>
            <a:xfrm>
              <a:off x="-161019" y="3162313"/>
              <a:ext cx="2762295" cy="400110"/>
            </a:xfrm>
            <a:prstGeom prst="rect">
              <a:avLst/>
            </a:prstGeom>
            <a:noFill/>
          </p:spPr>
          <p:txBody>
            <a:bodyPr wrap="square" rtlCol="0">
              <a:spAutoFit/>
            </a:bodyPr>
            <a:lstStyle/>
            <a:p>
              <a:pPr fontAlgn="base">
                <a:spcBef>
                  <a:spcPct val="0"/>
                </a:spcBef>
                <a:spcAft>
                  <a:spcPct val="0"/>
                </a:spcAft>
              </a:pPr>
              <a:r>
                <a:rPr lang="en-US" altLang="zh-TW" sz="2000" dirty="0">
                  <a:solidFill>
                    <a:srgbClr val="FFFFFF"/>
                  </a:solidFill>
                  <a:ea typeface="新細明體" charset="-120"/>
                </a:rPr>
                <a:t>Label : No Indentation</a:t>
              </a:r>
            </a:p>
          </p:txBody>
        </p:sp>
        <p:cxnSp>
          <p:nvCxnSpPr>
            <p:cNvPr id="18" name="Elbow Connector 35"/>
            <p:cNvCxnSpPr/>
            <p:nvPr/>
          </p:nvCxnSpPr>
          <p:spPr bwMode="auto">
            <a:xfrm>
              <a:off x="1502679" y="3435769"/>
              <a:ext cx="179771" cy="290529"/>
            </a:xfrm>
            <a:prstGeom prst="bentConnector2">
              <a:avLst/>
            </a:prstGeom>
            <a:solidFill>
              <a:schemeClr val="accent1"/>
            </a:solidFill>
            <a:ln w="38100" cap="flat" cmpd="sng" algn="ctr">
              <a:solidFill>
                <a:schemeClr val="tx1"/>
              </a:solidFill>
              <a:prstDash val="solid"/>
              <a:round/>
              <a:headEnd type="none" w="med" len="med"/>
              <a:tailEnd type="none" w="med" len="med"/>
            </a:ln>
            <a:effectLst/>
          </p:spPr>
        </p:cxnSp>
        <p:sp>
          <p:nvSpPr>
            <p:cNvPr id="19" name="TextBox 55"/>
            <p:cNvSpPr txBox="1"/>
            <p:nvPr/>
          </p:nvSpPr>
          <p:spPr>
            <a:xfrm>
              <a:off x="3716720" y="4664368"/>
              <a:ext cx="4301177" cy="338554"/>
            </a:xfrm>
            <a:prstGeom prst="rect">
              <a:avLst/>
            </a:prstGeom>
            <a:noFill/>
          </p:spPr>
          <p:txBody>
            <a:bodyPr wrap="none" rtlCol="0">
              <a:spAutoFit/>
            </a:bodyPr>
            <a:lstStyle/>
            <a:p>
              <a:pPr fontAlgn="base">
                <a:spcBef>
                  <a:spcPct val="0"/>
                </a:spcBef>
                <a:spcAft>
                  <a:spcPct val="0"/>
                </a:spcAft>
              </a:pPr>
              <a:r>
                <a:rPr lang="en-US" altLang="zh-TW" sz="1600" dirty="0">
                  <a:solidFill>
                    <a:srgbClr val="FFFFFF"/>
                  </a:solidFill>
                  <a:ea typeface="新細明體" charset="-120"/>
                </a:rPr>
                <a:t>Space between instruction and its operand(s)</a:t>
              </a:r>
            </a:p>
          </p:txBody>
        </p:sp>
        <p:cxnSp>
          <p:nvCxnSpPr>
            <p:cNvPr id="20" name="Straight Connector 7175"/>
            <p:cNvCxnSpPr/>
            <p:nvPr/>
          </p:nvCxnSpPr>
          <p:spPr bwMode="auto">
            <a:xfrm>
              <a:off x="2601276" y="4444044"/>
              <a:ext cx="2057400"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Elbow Connector 7177"/>
            <p:cNvCxnSpPr/>
            <p:nvPr/>
          </p:nvCxnSpPr>
          <p:spPr bwMode="auto">
            <a:xfrm rot="10800000">
              <a:off x="2137121" y="4442240"/>
              <a:ext cx="1676400" cy="352452"/>
            </a:xfrm>
            <a:prstGeom prst="bentConnector3">
              <a:avLst>
                <a:gd name="adj1"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7184"/>
            <p:cNvSpPr txBox="1"/>
            <p:nvPr/>
          </p:nvSpPr>
          <p:spPr>
            <a:xfrm>
              <a:off x="5246245" y="2636382"/>
              <a:ext cx="3225550" cy="780937"/>
            </a:xfrm>
            <a:prstGeom prst="rect">
              <a:avLst/>
            </a:prstGeom>
            <a:noFill/>
          </p:spPr>
          <p:txBody>
            <a:bodyPr wrap="square" rtlCol="0">
              <a:spAutoFit/>
            </a:bodyPr>
            <a:lstStyle/>
            <a:p>
              <a:pPr fontAlgn="base">
                <a:spcBef>
                  <a:spcPct val="0"/>
                </a:spcBef>
                <a:spcAft>
                  <a:spcPct val="0"/>
                </a:spcAft>
              </a:pPr>
              <a:r>
                <a:rPr lang="en-US" altLang="zh-TW" sz="1600" dirty="0">
                  <a:solidFill>
                    <a:srgbClr val="FFFFFF"/>
                  </a:solidFill>
                  <a:ea typeface="新細明體" charset="-120"/>
                </a:rPr>
                <a:t>Comments are </a:t>
              </a:r>
              <a:r>
                <a:rPr lang="en-US" altLang="zh-TW" sz="1600" dirty="0" smtClean="0">
                  <a:solidFill>
                    <a:srgbClr val="FFFFFF"/>
                  </a:solidFill>
                  <a:ea typeface="新細明體" charset="-120"/>
                </a:rPr>
                <a:t>good</a:t>
              </a:r>
            </a:p>
            <a:p>
              <a:pPr fontAlgn="base">
                <a:spcBef>
                  <a:spcPct val="0"/>
                </a:spcBef>
                <a:spcAft>
                  <a:spcPct val="0"/>
                </a:spcAft>
              </a:pPr>
              <a:r>
                <a:rPr lang="en-US" altLang="zh-TW" sz="1600" dirty="0" smtClean="0">
                  <a:solidFill>
                    <a:srgbClr val="FFFFFF"/>
                  </a:solidFill>
                  <a:ea typeface="新細明體" charset="-120"/>
                </a:rPr>
                <a:t>(instruction and command align with tab)</a:t>
              </a:r>
              <a:endParaRPr lang="en-US" altLang="zh-TW" sz="1600" dirty="0">
                <a:solidFill>
                  <a:srgbClr val="FFFFFF"/>
                </a:solidFill>
                <a:ea typeface="新細明體" charset="-120"/>
              </a:endParaRPr>
            </a:p>
          </p:txBody>
        </p:sp>
        <p:sp>
          <p:nvSpPr>
            <p:cNvPr id="23" name="Left Bracket 34"/>
            <p:cNvSpPr/>
            <p:nvPr/>
          </p:nvSpPr>
          <p:spPr bwMode="auto">
            <a:xfrm>
              <a:off x="-215118" y="940996"/>
              <a:ext cx="155830" cy="1736017"/>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fontAlgn="base">
                <a:spcBef>
                  <a:spcPct val="0"/>
                </a:spcBef>
                <a:spcAft>
                  <a:spcPct val="0"/>
                </a:spcAft>
              </a:pPr>
              <a:endParaRPr lang="zh-TW" altLang="en-US" sz="2100" dirty="0">
                <a:solidFill>
                  <a:srgbClr val="FFCC66">
                    <a:lumMod val="75000"/>
                  </a:srgbClr>
                </a:solidFill>
              </a:endParaRPr>
            </a:p>
          </p:txBody>
        </p:sp>
        <p:sp>
          <p:nvSpPr>
            <p:cNvPr id="24" name="TextBox 36"/>
            <p:cNvSpPr txBox="1"/>
            <p:nvPr/>
          </p:nvSpPr>
          <p:spPr>
            <a:xfrm>
              <a:off x="-1525721" y="990282"/>
              <a:ext cx="1199366" cy="584775"/>
            </a:xfrm>
            <a:prstGeom prst="rect">
              <a:avLst/>
            </a:prstGeom>
            <a:noFill/>
          </p:spPr>
          <p:txBody>
            <a:bodyPr wrap="none" rtlCol="0">
              <a:spAutoFit/>
            </a:bodyPr>
            <a:lstStyle/>
            <a:p>
              <a:pPr algn="r" fontAlgn="base">
                <a:spcBef>
                  <a:spcPct val="0"/>
                </a:spcBef>
                <a:spcAft>
                  <a:spcPct val="0"/>
                </a:spcAft>
              </a:pPr>
              <a:r>
                <a:rPr lang="en-US" altLang="zh-TW" sz="1600" dirty="0">
                  <a:solidFill>
                    <a:srgbClr val="FFFFFF"/>
                  </a:solidFill>
                  <a:ea typeface="新細明體" charset="-120"/>
                </a:rPr>
                <a:t>No </a:t>
              </a:r>
            </a:p>
            <a:p>
              <a:pPr algn="r" fontAlgn="base">
                <a:spcBef>
                  <a:spcPct val="0"/>
                </a:spcBef>
                <a:spcAft>
                  <a:spcPct val="0"/>
                </a:spcAft>
              </a:pPr>
              <a:r>
                <a:rPr lang="en-US" altLang="zh-TW" sz="1600" dirty="0">
                  <a:solidFill>
                    <a:srgbClr val="FFFFFF"/>
                  </a:solidFill>
                  <a:ea typeface="新細明體" charset="-120"/>
                </a:rPr>
                <a:t>Indentation</a:t>
              </a:r>
              <a:endParaRPr lang="zh-TW" altLang="en-US" sz="1600" dirty="0">
                <a:solidFill>
                  <a:srgbClr val="FFFFFF"/>
                </a:solidFill>
              </a:endParaRPr>
            </a:p>
          </p:txBody>
        </p:sp>
        <p:sp>
          <p:nvSpPr>
            <p:cNvPr id="25" name="Left Bracket 37"/>
            <p:cNvSpPr/>
            <p:nvPr/>
          </p:nvSpPr>
          <p:spPr bwMode="auto">
            <a:xfrm>
              <a:off x="1376671" y="1624106"/>
              <a:ext cx="126009" cy="605969"/>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fontAlgn="base">
                <a:spcBef>
                  <a:spcPct val="0"/>
                </a:spcBef>
                <a:spcAft>
                  <a:spcPct val="0"/>
                </a:spcAft>
              </a:pPr>
              <a:endParaRPr lang="zh-TW" altLang="en-US" sz="2100">
                <a:solidFill>
                  <a:srgbClr val="FFCC66">
                    <a:lumMod val="75000"/>
                  </a:srgbClr>
                </a:solidFill>
              </a:endParaRPr>
            </a:p>
          </p:txBody>
        </p:sp>
        <p:sp>
          <p:nvSpPr>
            <p:cNvPr id="26" name="TextBox 38"/>
            <p:cNvSpPr txBox="1"/>
            <p:nvPr/>
          </p:nvSpPr>
          <p:spPr>
            <a:xfrm>
              <a:off x="156399" y="1769163"/>
              <a:ext cx="1082348" cy="584775"/>
            </a:xfrm>
            <a:prstGeom prst="rect">
              <a:avLst/>
            </a:prstGeom>
            <a:noFill/>
          </p:spPr>
          <p:txBody>
            <a:bodyPr wrap="none" rtlCol="0">
              <a:spAutoFit/>
            </a:bodyPr>
            <a:lstStyle/>
            <a:p>
              <a:pPr algn="r" fontAlgn="base">
                <a:spcBef>
                  <a:spcPct val="0"/>
                </a:spcBef>
                <a:spcAft>
                  <a:spcPct val="0"/>
                </a:spcAft>
              </a:pPr>
              <a:r>
                <a:rPr lang="en-US" altLang="zh-TW" sz="1600" dirty="0">
                  <a:solidFill>
                    <a:srgbClr val="FFFFFF"/>
                  </a:solidFill>
                  <a:ea typeface="新細明體" charset="-120"/>
                </a:rPr>
                <a:t>Capitalize</a:t>
              </a:r>
            </a:p>
            <a:p>
              <a:pPr algn="r" fontAlgn="base">
                <a:spcBef>
                  <a:spcPct val="0"/>
                </a:spcBef>
                <a:spcAft>
                  <a:spcPct val="0"/>
                </a:spcAft>
              </a:pPr>
              <a:r>
                <a:rPr lang="en-US" altLang="zh-TW" sz="1600" dirty="0">
                  <a:solidFill>
                    <a:srgbClr val="FFFFFF"/>
                  </a:solidFill>
                  <a:ea typeface="新細明體" charset="-120"/>
                </a:rPr>
                <a:t>the size</a:t>
              </a:r>
              <a:endParaRPr lang="zh-TW" altLang="en-US" sz="1600" dirty="0">
                <a:solidFill>
                  <a:srgbClr val="FFFFFF"/>
                </a:solidFill>
              </a:endParaRPr>
            </a:p>
          </p:txBody>
        </p:sp>
      </p:grpSp>
    </p:spTree>
    <p:extLst>
      <p:ext uri="{BB962C8B-B14F-4D97-AF65-F5344CB8AC3E}">
        <p14:creationId xmlns:p14="http://schemas.microsoft.com/office/powerpoint/2010/main" val="1485268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42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B6E8D5E-B23C-4E5F-80BE-88713AEEB429}" type="slidenum">
              <a:rPr lang="en-US" altLang="en-US" sz="1600">
                <a:latin typeface="Times New Roman" pitchFamily="18" charset="0"/>
              </a:rPr>
              <a:pPr eaLnBrk="1" hangingPunct="1"/>
              <a:t>22</a:t>
            </a:fld>
            <a:endParaRPr lang="en-US" altLang="en-US" sz="1600">
              <a:latin typeface="Times New Roman"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smtClean="0"/>
              <a:t>What's Next</a:t>
            </a:r>
          </a:p>
        </p:txBody>
      </p:sp>
      <p:sp>
        <p:nvSpPr>
          <p:cNvPr id="54277" name="Rectangle 3"/>
          <p:cNvSpPr>
            <a:spLocks noGrp="1" noChangeArrowheads="1"/>
          </p:cNvSpPr>
          <p:nvPr>
            <p:ph type="body" idx="1"/>
          </p:nvPr>
        </p:nvSpPr>
        <p:spPr>
          <a:xfrm>
            <a:off x="1066800" y="1600200"/>
            <a:ext cx="7086600" cy="3276600"/>
          </a:xfrm>
        </p:spPr>
        <p:txBody>
          <a:bodyPr/>
          <a:lstStyle/>
          <a:p>
            <a:pPr eaLnBrk="1" hangingPunct="1"/>
            <a:r>
              <a:rPr lang="en-US" altLang="en-US" dirty="0" smtClean="0"/>
              <a:t>Basic Elements of Assembly Language</a:t>
            </a:r>
          </a:p>
          <a:p>
            <a:pPr eaLnBrk="1" hangingPunct="1"/>
            <a:r>
              <a:rPr lang="en-US" altLang="en-US" dirty="0" smtClean="0"/>
              <a:t>Example: Adding and Subtracting Integers</a:t>
            </a:r>
          </a:p>
          <a:p>
            <a:pPr eaLnBrk="1" hangingPunct="1"/>
            <a:r>
              <a:rPr lang="en-US" altLang="en-US" b="1" dirty="0">
                <a:solidFill>
                  <a:schemeClr val="tx2"/>
                </a:solidFill>
              </a:rPr>
              <a:t>64-Bit Programming</a:t>
            </a:r>
            <a:endParaRPr lang="en-US" altLang="en-US" sz="2600" b="1" i="1" dirty="0">
              <a:solidFill>
                <a:schemeClr val="tx2"/>
              </a:solidFill>
            </a:endParaRPr>
          </a:p>
          <a:p>
            <a:pPr eaLnBrk="1" hangingPunct="1"/>
            <a:r>
              <a:rPr lang="en-US" altLang="en-US" dirty="0" smtClean="0"/>
              <a:t>Assembling, Linking, and Running Programs</a:t>
            </a:r>
          </a:p>
          <a:p>
            <a:pPr eaLnBrk="1" hangingPunct="1"/>
            <a:r>
              <a:rPr lang="en-US" altLang="en-US" dirty="0" smtClean="0"/>
              <a:t>Defining Data</a:t>
            </a:r>
          </a:p>
          <a:p>
            <a:pPr eaLnBrk="1" hangingPunct="1"/>
            <a:r>
              <a:rPr lang="en-US" altLang="en-US" dirty="0" smtClean="0"/>
              <a:t>Symbolic Constants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64-Bit Programming</a:t>
            </a:r>
            <a:endParaRPr lang="en-US"/>
          </a:p>
        </p:txBody>
      </p:sp>
      <p:sp>
        <p:nvSpPr>
          <p:cNvPr id="55299" name="Content Placeholder 2"/>
          <p:cNvSpPr>
            <a:spLocks noGrp="1"/>
          </p:cNvSpPr>
          <p:nvPr>
            <p:ph idx="1"/>
          </p:nvPr>
        </p:nvSpPr>
        <p:spPr/>
        <p:txBody>
          <a:bodyPr/>
          <a:lstStyle/>
          <a:p>
            <a:r>
              <a:rPr lang="en-US" altLang="en-US" smtClean="0"/>
              <a:t>MASM supports 64-bit programming, although the following directives are not permitted:</a:t>
            </a:r>
          </a:p>
          <a:p>
            <a:pPr lvl="1"/>
            <a:r>
              <a:rPr lang="en-US" altLang="en-US" smtClean="0"/>
              <a:t>INVOKE, ADDR, .model, .386, .stack</a:t>
            </a:r>
          </a:p>
          <a:p>
            <a:pPr lvl="1"/>
            <a:r>
              <a:rPr lang="en-US" altLang="en-US" smtClean="0"/>
              <a:t>(Other non-permitted directives will be introduced in later chapters)</a:t>
            </a:r>
          </a:p>
          <a:p>
            <a:endParaRPr lang="en-US" altLang="en-US" smtClean="0"/>
          </a:p>
        </p:txBody>
      </p:sp>
      <p:sp>
        <p:nvSpPr>
          <p:cNvPr id="553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53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6B9ED12-DE3F-426B-A3EA-F83819C23628}" type="slidenum">
              <a:rPr lang="en-US" altLang="en-US" sz="1600">
                <a:latin typeface="Times New Roman" pitchFamily="18" charset="0"/>
              </a:rPr>
              <a:pPr eaLnBrk="1" hangingPunct="1"/>
              <a:t>23</a:t>
            </a:fld>
            <a:endParaRPr lang="en-US" altLang="en-US" sz="160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64-Bit Version of AddTwoSum</a:t>
            </a:r>
            <a:endParaRPr lang="en-US"/>
          </a:p>
        </p:txBody>
      </p:sp>
      <p:sp>
        <p:nvSpPr>
          <p:cNvPr id="56323" name="Content Placeholder 2"/>
          <p:cNvSpPr>
            <a:spLocks noGrp="1"/>
          </p:cNvSpPr>
          <p:nvPr>
            <p:ph idx="1"/>
          </p:nvPr>
        </p:nvSpPr>
        <p:spPr>
          <a:xfrm>
            <a:off x="543959" y="1219200"/>
            <a:ext cx="6629400" cy="5257800"/>
          </a:xfrm>
          <a:ln>
            <a:solidFill>
              <a:schemeClr val="tx1"/>
            </a:solidFill>
          </a:ln>
        </p:spPr>
        <p:txBody>
          <a:bodyPr/>
          <a:lstStyle/>
          <a:p>
            <a:pPr marL="0" indent="0">
              <a:buFontTx/>
              <a:buNone/>
            </a:pPr>
            <a:r>
              <a:rPr lang="en-US" altLang="en-US" sz="1800" b="1" dirty="0" err="1" smtClean="0">
                <a:latin typeface="Courier New" pitchFamily="49" charset="0"/>
                <a:cs typeface="Courier New" pitchFamily="49" charset="0"/>
              </a:rPr>
              <a:t>ExitProcess</a:t>
            </a:r>
            <a:r>
              <a:rPr lang="en-US" altLang="en-US" sz="1800" b="1" dirty="0" smtClean="0">
                <a:latin typeface="Courier New" pitchFamily="49" charset="0"/>
                <a:cs typeface="Courier New" pitchFamily="49" charset="0"/>
              </a:rPr>
              <a:t> PROTO</a:t>
            </a:r>
          </a:p>
          <a:p>
            <a:pPr marL="0" indent="0">
              <a:buFontTx/>
              <a:buNone/>
            </a:pPr>
            <a:r>
              <a:rPr lang="en-US" altLang="en-US" sz="1800" b="1" dirty="0" smtClean="0">
                <a:latin typeface="Courier New" pitchFamily="49" charset="0"/>
                <a:cs typeface="Courier New" pitchFamily="49" charset="0"/>
              </a:rPr>
              <a:t>.data</a:t>
            </a:r>
          </a:p>
          <a:p>
            <a:pPr marL="0" indent="0">
              <a:buFontTx/>
              <a:buNone/>
            </a:pPr>
            <a:r>
              <a:rPr lang="en-US" altLang="en-US" sz="1800" b="1" dirty="0" smtClean="0">
                <a:latin typeface="Courier New" pitchFamily="49" charset="0"/>
                <a:cs typeface="Courier New" pitchFamily="49" charset="0"/>
              </a:rPr>
              <a:t>  sum DWORD 0</a:t>
            </a:r>
          </a:p>
          <a:p>
            <a:pPr marL="0" indent="0">
              <a:buFontTx/>
              <a:buNone/>
            </a:pPr>
            <a:r>
              <a:rPr lang="en-US" altLang="en-US" sz="1800" b="1" dirty="0" smtClean="0">
                <a:latin typeface="Courier New" pitchFamily="49" charset="0"/>
                <a:cs typeface="Courier New" pitchFamily="49" charset="0"/>
              </a:rPr>
              <a:t>.code</a:t>
            </a:r>
          </a:p>
          <a:p>
            <a:pPr marL="0" indent="0">
              <a:buFontTx/>
              <a:buNone/>
            </a:pPr>
            <a:r>
              <a:rPr lang="en-US" altLang="en-US" sz="1800" b="1" dirty="0" smtClean="0">
                <a:latin typeface="Courier New" pitchFamily="49" charset="0"/>
                <a:cs typeface="Courier New" pitchFamily="49" charset="0"/>
              </a:rPr>
              <a:t>main  PROC</a:t>
            </a:r>
          </a:p>
          <a:p>
            <a:pPr marL="0" indent="0">
              <a:buFontTx/>
              <a:buNone/>
            </a:pPr>
            <a:r>
              <a:rPr lang="en-US" altLang="en-US" sz="1800" b="1" dirty="0" smtClean="0">
                <a:latin typeface="Courier New" pitchFamily="49" charset="0"/>
                <a:cs typeface="Courier New" pitchFamily="49" charset="0"/>
              </a:rPr>
              <a:t>  </a:t>
            </a:r>
            <a:r>
              <a:rPr lang="en-US" altLang="en-US" sz="1800" b="1" dirty="0" err="1" smtClean="0">
                <a:latin typeface="Courier New" pitchFamily="49" charset="0"/>
                <a:cs typeface="Courier New" pitchFamily="49" charset="0"/>
              </a:rPr>
              <a:t>mov</a:t>
            </a:r>
            <a:r>
              <a:rPr lang="en-US" altLang="en-US" sz="1800" b="1" dirty="0" smtClean="0">
                <a:latin typeface="Courier New" pitchFamily="49" charset="0"/>
                <a:cs typeface="Courier New" pitchFamily="49" charset="0"/>
              </a:rPr>
              <a:t>  eax,5</a:t>
            </a:r>
          </a:p>
          <a:p>
            <a:pPr marL="0" indent="0">
              <a:buFontTx/>
              <a:buNone/>
            </a:pPr>
            <a:r>
              <a:rPr lang="en-US" altLang="en-US" sz="1800" b="1" dirty="0" smtClean="0">
                <a:latin typeface="Courier New" pitchFamily="49" charset="0"/>
                <a:cs typeface="Courier New" pitchFamily="49" charset="0"/>
              </a:rPr>
              <a:t>  add  eax,6</a:t>
            </a:r>
          </a:p>
          <a:p>
            <a:pPr marL="0" indent="0">
              <a:buFontTx/>
              <a:buNone/>
            </a:pPr>
            <a:r>
              <a:rPr lang="en-US" altLang="en-US" sz="1800" b="1" dirty="0" smtClean="0">
                <a:latin typeface="Courier New" pitchFamily="49" charset="0"/>
                <a:cs typeface="Courier New" pitchFamily="49" charset="0"/>
              </a:rPr>
              <a:t>  </a:t>
            </a:r>
            <a:r>
              <a:rPr lang="en-US" altLang="en-US" sz="1800" b="1" dirty="0" err="1" smtClean="0">
                <a:latin typeface="Courier New" pitchFamily="49" charset="0"/>
                <a:cs typeface="Courier New" pitchFamily="49" charset="0"/>
              </a:rPr>
              <a:t>mov</a:t>
            </a:r>
            <a:r>
              <a:rPr lang="en-US" altLang="en-US" sz="1800" b="1" dirty="0" smtClean="0">
                <a:latin typeface="Courier New" pitchFamily="49" charset="0"/>
                <a:cs typeface="Courier New" pitchFamily="49" charset="0"/>
              </a:rPr>
              <a:t>  </a:t>
            </a:r>
            <a:r>
              <a:rPr lang="en-US" altLang="en-US" sz="1800" b="1" dirty="0" err="1" smtClean="0">
                <a:latin typeface="Courier New" pitchFamily="49" charset="0"/>
                <a:cs typeface="Courier New" pitchFamily="49" charset="0"/>
              </a:rPr>
              <a:t>sum,eax</a:t>
            </a:r>
            <a:endParaRPr lang="en-US" altLang="en-US" sz="1800" b="1" dirty="0" smtClean="0">
              <a:latin typeface="Courier New" pitchFamily="49" charset="0"/>
              <a:cs typeface="Courier New" pitchFamily="49" charset="0"/>
            </a:endParaRPr>
          </a:p>
          <a:p>
            <a:pPr marL="0" indent="0">
              <a:buFontTx/>
              <a:buNone/>
            </a:pPr>
            <a:endParaRPr lang="en-US" altLang="en-US" sz="1800" b="1" dirty="0" smtClean="0">
              <a:latin typeface="Courier New" pitchFamily="49" charset="0"/>
              <a:cs typeface="Courier New" pitchFamily="49" charset="0"/>
            </a:endParaRPr>
          </a:p>
          <a:p>
            <a:pPr marL="0" indent="0">
              <a:buFontTx/>
              <a:buNone/>
            </a:pPr>
            <a:r>
              <a:rPr lang="en-US" altLang="en-US" sz="1800" b="1" dirty="0" smtClean="0">
                <a:latin typeface="Courier New" pitchFamily="49" charset="0"/>
                <a:cs typeface="Courier New" pitchFamily="49" charset="0"/>
              </a:rPr>
              <a:t>  </a:t>
            </a:r>
            <a:r>
              <a:rPr lang="en-US" altLang="en-US" sz="1800" b="1" dirty="0" err="1" smtClean="0">
                <a:latin typeface="Courier New" pitchFamily="49" charset="0"/>
                <a:cs typeface="Courier New" pitchFamily="49" charset="0"/>
              </a:rPr>
              <a:t>mov</a:t>
            </a:r>
            <a:r>
              <a:rPr lang="en-US" altLang="en-US" sz="1800" b="1" dirty="0" smtClean="0">
                <a:latin typeface="Courier New" pitchFamily="49" charset="0"/>
                <a:cs typeface="Courier New" pitchFamily="49" charset="0"/>
              </a:rPr>
              <a:t>  ecx,0</a:t>
            </a:r>
          </a:p>
          <a:p>
            <a:pPr marL="0" indent="0">
              <a:buFontTx/>
              <a:buNone/>
            </a:pPr>
            <a:r>
              <a:rPr lang="en-US" altLang="en-US" sz="1800" b="1" dirty="0" smtClean="0">
                <a:latin typeface="Courier New" pitchFamily="49" charset="0"/>
                <a:cs typeface="Courier New" pitchFamily="49" charset="0"/>
              </a:rPr>
              <a:t>  call </a:t>
            </a:r>
            <a:r>
              <a:rPr lang="en-US" altLang="en-US" sz="1800" b="1" dirty="0" err="1" smtClean="0">
                <a:latin typeface="Courier New" pitchFamily="49" charset="0"/>
                <a:cs typeface="Courier New" pitchFamily="49" charset="0"/>
              </a:rPr>
              <a:t>ExitProcess</a:t>
            </a:r>
            <a:endParaRPr lang="en-US" altLang="en-US" sz="1800" b="1" dirty="0" smtClean="0">
              <a:latin typeface="Courier New" pitchFamily="49" charset="0"/>
              <a:cs typeface="Courier New" pitchFamily="49" charset="0"/>
            </a:endParaRPr>
          </a:p>
          <a:p>
            <a:pPr marL="0" indent="0">
              <a:buFontTx/>
              <a:buNone/>
            </a:pPr>
            <a:r>
              <a:rPr lang="en-US" altLang="en-US" sz="1800" b="1" dirty="0" smtClean="0">
                <a:latin typeface="Courier New" pitchFamily="49" charset="0"/>
                <a:cs typeface="Courier New" pitchFamily="49" charset="0"/>
              </a:rPr>
              <a:t>main ENDP</a:t>
            </a:r>
          </a:p>
          <a:p>
            <a:pPr marL="0" indent="0">
              <a:buFontTx/>
              <a:buNone/>
            </a:pPr>
            <a:r>
              <a:rPr lang="en-US" altLang="en-US" sz="1800" b="1" dirty="0" smtClean="0">
                <a:latin typeface="Courier New" pitchFamily="49" charset="0"/>
                <a:cs typeface="Courier New" pitchFamily="49" charset="0"/>
              </a:rPr>
              <a:t>END</a:t>
            </a:r>
          </a:p>
        </p:txBody>
      </p:sp>
      <p:sp>
        <p:nvSpPr>
          <p:cNvPr id="56324" name="Footer Placeholder 3"/>
          <p:cNvSpPr>
            <a:spLocks noGrp="1"/>
          </p:cNvSpPr>
          <p:nvPr>
            <p:ph type="ftr" sz="quarter" idx="10"/>
          </p:nvPr>
        </p:nvSpPr>
        <p:spPr>
          <a:xfrm>
            <a:off x="304800" y="6553200"/>
            <a:ext cx="47244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smtClean="0"/>
              <a:t>Irvine, Kip R. Assembly Language for x86 Processors 7/e, 2015.</a:t>
            </a:r>
          </a:p>
        </p:txBody>
      </p:sp>
      <p:sp>
        <p:nvSpPr>
          <p:cNvPr id="563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2AC8237-3833-4F52-A078-3B7699511097}"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6" name="Content Placeholder 2"/>
          <p:cNvSpPr txBox="1">
            <a:spLocks/>
          </p:cNvSpPr>
          <p:nvPr/>
        </p:nvSpPr>
        <p:spPr bwMode="auto">
          <a:xfrm>
            <a:off x="4049159" y="1219200"/>
            <a:ext cx="3124200" cy="5257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.386</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.model </a:t>
            </a:r>
            <a:r>
              <a:rPr lang="en-US" altLang="en-US" sz="1800" b="1" kern="0" dirty="0" err="1" smtClean="0">
                <a:solidFill>
                  <a:schemeClr val="accent6">
                    <a:lumMod val="40000"/>
                    <a:lumOff val="60000"/>
                  </a:schemeClr>
                </a:solidFill>
                <a:latin typeface="Courier New" pitchFamily="49" charset="0"/>
                <a:cs typeface="Courier New" pitchFamily="49" charset="0"/>
              </a:rPr>
              <a:t>flat,stdcall</a:t>
            </a:r>
            <a:endParaRPr lang="en-US" altLang="en-US" sz="1800" b="1" kern="0" dirty="0" smtClean="0">
              <a:solidFill>
                <a:schemeClr val="accent6">
                  <a:lumMod val="40000"/>
                  <a:lumOff val="60000"/>
                </a:schemeClr>
              </a:solidFill>
              <a:latin typeface="Courier New" pitchFamily="49" charset="0"/>
              <a:cs typeface="Courier New" pitchFamily="49" charset="0"/>
            </a:endParaRP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.stack 4096</a:t>
            </a:r>
          </a:p>
          <a:p>
            <a:pPr marL="0" indent="0">
              <a:buNone/>
            </a:pPr>
            <a:r>
              <a:rPr lang="en-US" altLang="en-US" sz="1800" b="1" kern="0" dirty="0" err="1">
                <a:solidFill>
                  <a:schemeClr val="accent6">
                    <a:lumMod val="40000"/>
                    <a:lumOff val="60000"/>
                  </a:schemeClr>
                </a:solidFill>
                <a:latin typeface="Courier New" pitchFamily="49" charset="0"/>
                <a:cs typeface="Courier New" pitchFamily="49" charset="0"/>
              </a:rPr>
              <a:t>ExitProcess</a:t>
            </a:r>
            <a:r>
              <a:rPr lang="en-US" altLang="en-US" sz="1800" b="1" kern="0" dirty="0">
                <a:solidFill>
                  <a:schemeClr val="accent6">
                    <a:lumMod val="40000"/>
                    <a:lumOff val="60000"/>
                  </a:schemeClr>
                </a:solidFill>
                <a:latin typeface="Courier New" pitchFamily="49" charset="0"/>
                <a:cs typeface="Courier New" pitchFamily="49" charset="0"/>
              </a:rPr>
              <a:t> </a:t>
            </a:r>
            <a:r>
              <a:rPr lang="en-US" altLang="en-US" sz="1800" b="1" kern="0" dirty="0" smtClean="0">
                <a:solidFill>
                  <a:schemeClr val="accent6">
                    <a:lumMod val="40000"/>
                    <a:lumOff val="60000"/>
                  </a:schemeClr>
                </a:solidFill>
                <a:latin typeface="Courier New" pitchFamily="49" charset="0"/>
                <a:cs typeface="Courier New" pitchFamily="49" charset="0"/>
              </a:rPr>
              <a:t>PROTO,</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     </a:t>
            </a:r>
            <a:r>
              <a:rPr lang="en-US" altLang="en-US" sz="1800" b="1" kern="0" dirty="0" err="1" smtClean="0">
                <a:solidFill>
                  <a:schemeClr val="accent6">
                    <a:lumMod val="40000"/>
                    <a:lumOff val="60000"/>
                  </a:schemeClr>
                </a:solidFill>
                <a:latin typeface="Courier New" pitchFamily="49" charset="0"/>
                <a:cs typeface="Courier New" pitchFamily="49" charset="0"/>
              </a:rPr>
              <a:t>dwExitCode:DWORD</a:t>
            </a:r>
            <a:endParaRPr lang="en-US" altLang="en-US" sz="1800" b="1" kern="0" dirty="0" smtClean="0">
              <a:solidFill>
                <a:schemeClr val="accent6">
                  <a:lumMod val="40000"/>
                  <a:lumOff val="60000"/>
                </a:schemeClr>
              </a:solidFill>
              <a:latin typeface="Courier New" pitchFamily="49" charset="0"/>
              <a:cs typeface="Courier New" pitchFamily="49" charset="0"/>
            </a:endParaRP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.data</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  sum DWORD 0</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.code</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main  PROC</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  </a:t>
            </a:r>
            <a:r>
              <a:rPr lang="en-US" altLang="en-US" sz="1800" b="1" kern="0" dirty="0" err="1" smtClean="0">
                <a:solidFill>
                  <a:schemeClr val="accent6">
                    <a:lumMod val="40000"/>
                    <a:lumOff val="60000"/>
                  </a:schemeClr>
                </a:solidFill>
                <a:latin typeface="Courier New" pitchFamily="49" charset="0"/>
                <a:cs typeface="Courier New" pitchFamily="49" charset="0"/>
              </a:rPr>
              <a:t>mov</a:t>
            </a:r>
            <a:r>
              <a:rPr lang="en-US" altLang="en-US" sz="1800" b="1" kern="0" dirty="0" smtClean="0">
                <a:solidFill>
                  <a:schemeClr val="accent6">
                    <a:lumMod val="40000"/>
                    <a:lumOff val="60000"/>
                  </a:schemeClr>
                </a:solidFill>
                <a:latin typeface="Courier New" pitchFamily="49" charset="0"/>
                <a:cs typeface="Courier New" pitchFamily="49" charset="0"/>
              </a:rPr>
              <a:t>  eax,5</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  add  eax,6</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  </a:t>
            </a:r>
            <a:r>
              <a:rPr lang="en-US" altLang="en-US" sz="1800" b="1" kern="0" dirty="0" err="1" smtClean="0">
                <a:solidFill>
                  <a:schemeClr val="accent6">
                    <a:lumMod val="40000"/>
                    <a:lumOff val="60000"/>
                  </a:schemeClr>
                </a:solidFill>
                <a:latin typeface="Courier New" pitchFamily="49" charset="0"/>
                <a:cs typeface="Courier New" pitchFamily="49" charset="0"/>
              </a:rPr>
              <a:t>mov</a:t>
            </a:r>
            <a:r>
              <a:rPr lang="en-US" altLang="en-US" sz="1800" b="1" kern="0" dirty="0" smtClean="0">
                <a:solidFill>
                  <a:schemeClr val="accent6">
                    <a:lumMod val="40000"/>
                    <a:lumOff val="60000"/>
                  </a:schemeClr>
                </a:solidFill>
                <a:latin typeface="Courier New" pitchFamily="49" charset="0"/>
                <a:cs typeface="Courier New" pitchFamily="49" charset="0"/>
              </a:rPr>
              <a:t>  </a:t>
            </a:r>
            <a:r>
              <a:rPr lang="en-US" altLang="en-US" sz="1800" b="1" kern="0" dirty="0" err="1" smtClean="0">
                <a:solidFill>
                  <a:schemeClr val="accent6">
                    <a:lumMod val="40000"/>
                    <a:lumOff val="60000"/>
                  </a:schemeClr>
                </a:solidFill>
                <a:latin typeface="Courier New" pitchFamily="49" charset="0"/>
                <a:cs typeface="Courier New" pitchFamily="49" charset="0"/>
              </a:rPr>
              <a:t>sum,eax</a:t>
            </a:r>
            <a:endParaRPr lang="en-US" altLang="en-US" sz="1800" b="1" kern="0" dirty="0" smtClean="0">
              <a:solidFill>
                <a:schemeClr val="accent6">
                  <a:lumMod val="40000"/>
                  <a:lumOff val="60000"/>
                </a:schemeClr>
              </a:solidFill>
              <a:latin typeface="Courier New" pitchFamily="49" charset="0"/>
              <a:cs typeface="Courier New" pitchFamily="49" charset="0"/>
            </a:endParaRPr>
          </a:p>
          <a:p>
            <a:pPr marL="0" indent="0">
              <a:buFontTx/>
              <a:buNone/>
            </a:pPr>
            <a:endParaRPr lang="en-US" altLang="en-US" sz="1800" b="1" kern="0" dirty="0" smtClean="0">
              <a:solidFill>
                <a:schemeClr val="accent6">
                  <a:lumMod val="40000"/>
                  <a:lumOff val="60000"/>
                </a:schemeClr>
              </a:solidFill>
              <a:latin typeface="Courier New" pitchFamily="49" charset="0"/>
              <a:cs typeface="Courier New" pitchFamily="49" charset="0"/>
            </a:endParaRP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INVOKE </a:t>
            </a:r>
            <a:r>
              <a:rPr lang="en-US" altLang="en-US" sz="1800" b="1" kern="0" dirty="0">
                <a:solidFill>
                  <a:schemeClr val="accent6">
                    <a:lumMod val="40000"/>
                    <a:lumOff val="60000"/>
                  </a:schemeClr>
                </a:solidFill>
                <a:latin typeface="Courier New" pitchFamily="49" charset="0"/>
                <a:cs typeface="Courier New" pitchFamily="49" charset="0"/>
              </a:rPr>
              <a:t>ExitProcess,0</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main ENDP</a:t>
            </a:r>
          </a:p>
          <a:p>
            <a:pPr marL="0" indent="0">
              <a:buFontTx/>
              <a:buNone/>
            </a:pPr>
            <a:r>
              <a:rPr lang="en-US" altLang="en-US" sz="1800" b="1" kern="0" dirty="0" smtClean="0">
                <a:solidFill>
                  <a:schemeClr val="accent6">
                    <a:lumMod val="40000"/>
                    <a:lumOff val="60000"/>
                  </a:schemeClr>
                </a:solidFill>
                <a:latin typeface="Courier New" pitchFamily="49" charset="0"/>
                <a:cs typeface="Courier New" pitchFamily="49" charset="0"/>
              </a:rPr>
              <a:t>END</a:t>
            </a:r>
          </a:p>
        </p:txBody>
      </p:sp>
      <p:sp>
        <p:nvSpPr>
          <p:cNvPr id="7" name="Right Bracket 6"/>
          <p:cNvSpPr/>
          <p:nvPr/>
        </p:nvSpPr>
        <p:spPr bwMode="auto">
          <a:xfrm>
            <a:off x="7162800" y="1287706"/>
            <a:ext cx="76200" cy="1455494"/>
          </a:xfrm>
          <a:prstGeom prst="rightBracket">
            <a:avLst/>
          </a:prstGeom>
          <a:noFill/>
          <a:ln w="38100">
            <a:solidFill>
              <a:schemeClr val="tx2">
                <a:lumMod val="7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 name="TextBox 7"/>
          <p:cNvSpPr txBox="1"/>
          <p:nvPr/>
        </p:nvSpPr>
        <p:spPr>
          <a:xfrm>
            <a:off x="7401959" y="1775750"/>
            <a:ext cx="1665841" cy="492443"/>
          </a:xfrm>
          <a:prstGeom prst="rect">
            <a:avLst/>
          </a:prstGeom>
          <a:noFill/>
        </p:spPr>
        <p:txBody>
          <a:bodyPr wrap="none" rtlCol="0">
            <a:spAutoFit/>
          </a:bodyPr>
          <a:lstStyle/>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INCLUDE</a:t>
            </a:r>
            <a:r>
              <a:rPr lang="en-US" altLang="zh-TW" sz="1600" b="1" dirty="0">
                <a:latin typeface="Courier New" pitchFamily="49" charset="0"/>
                <a:ea typeface="新細明體" charset="-120"/>
              </a:rPr>
              <a:t> </a:t>
            </a:r>
            <a:endParaRPr lang="en-US" altLang="zh-TW" sz="1600" b="1" dirty="0" smtClean="0">
              <a:latin typeface="Courier New" pitchFamily="49" charset="0"/>
              <a:ea typeface="新細明體" charset="-120"/>
            </a:endParaRPr>
          </a:p>
          <a:p>
            <a:pPr eaLnBrk="1" hangingPunct="1">
              <a:lnSpc>
                <a:spcPct val="50000"/>
              </a:lnSpc>
              <a:spcBef>
                <a:spcPct val="50000"/>
              </a:spcBef>
            </a:pPr>
            <a:r>
              <a:rPr lang="en-US" altLang="zh-TW" sz="1600" b="1" dirty="0" smtClean="0">
                <a:latin typeface="Courier New" pitchFamily="49" charset="0"/>
                <a:ea typeface="新細明體" charset="-120"/>
              </a:rPr>
              <a:t>Irvine32.inc</a:t>
            </a:r>
            <a:endParaRPr lang="en-US" altLang="zh-TW" sz="1600" b="1" dirty="0">
              <a:latin typeface="Courier New" pitchFamily="49" charset="0"/>
              <a:ea typeface="新細明體" charset="-120"/>
            </a:endParaRPr>
          </a:p>
        </p:txBody>
      </p:sp>
      <p:cxnSp>
        <p:nvCxnSpPr>
          <p:cNvPr id="9" name="Straight Connector 8"/>
          <p:cNvCxnSpPr>
            <a:stCxn id="7" idx="2"/>
            <a:endCxn id="8" idx="1"/>
          </p:cNvCxnSpPr>
          <p:nvPr/>
        </p:nvCxnSpPr>
        <p:spPr bwMode="auto">
          <a:xfrm>
            <a:off x="7239000" y="2015453"/>
            <a:ext cx="162959" cy="6519"/>
          </a:xfrm>
          <a:prstGeom prst="line">
            <a:avLst/>
          </a:prstGeom>
          <a:solidFill>
            <a:schemeClr val="accent1"/>
          </a:solidFill>
          <a:ln w="38100" cap="flat" cmpd="sng" algn="ctr">
            <a:solidFill>
              <a:schemeClr val="tx2">
                <a:lumMod val="75000"/>
              </a:schemeClr>
            </a:solidFill>
            <a:prstDash val="solid"/>
            <a:round/>
            <a:headEnd type="none" w="med" len="med"/>
            <a:tailEnd type="none" w="med" len="med"/>
          </a:ln>
          <a:effectLst/>
        </p:spPr>
      </p:cxnSp>
      <p:sp>
        <p:nvSpPr>
          <p:cNvPr id="10" name="TextBox 9"/>
          <p:cNvSpPr txBox="1"/>
          <p:nvPr/>
        </p:nvSpPr>
        <p:spPr>
          <a:xfrm>
            <a:off x="543959" y="819090"/>
            <a:ext cx="1781513" cy="400110"/>
          </a:xfrm>
          <a:prstGeom prst="rect">
            <a:avLst/>
          </a:prstGeom>
          <a:noFill/>
        </p:spPr>
        <p:txBody>
          <a:bodyPr wrap="none" rtlCol="0">
            <a:spAutoFit/>
          </a:bodyPr>
          <a:lstStyle/>
          <a:p>
            <a:pPr eaLnBrk="1" hangingPunct="1"/>
            <a:r>
              <a:rPr lang="en-US" altLang="zh-TW" sz="2000" dirty="0" smtClean="0">
                <a:ea typeface="新細明體" charset="-120"/>
              </a:rPr>
              <a:t>64-Bit Version</a:t>
            </a:r>
            <a:endParaRPr lang="en-US" altLang="zh-TW" sz="2000" dirty="0">
              <a:ea typeface="新細明體" charset="-120"/>
            </a:endParaRPr>
          </a:p>
        </p:txBody>
      </p:sp>
      <p:sp>
        <p:nvSpPr>
          <p:cNvPr id="11" name="TextBox 10"/>
          <p:cNvSpPr txBox="1"/>
          <p:nvPr/>
        </p:nvSpPr>
        <p:spPr>
          <a:xfrm>
            <a:off x="3972959" y="819090"/>
            <a:ext cx="1781513" cy="400110"/>
          </a:xfrm>
          <a:prstGeom prst="rect">
            <a:avLst/>
          </a:prstGeom>
          <a:noFill/>
        </p:spPr>
        <p:txBody>
          <a:bodyPr wrap="none" rtlCol="0">
            <a:spAutoFit/>
          </a:bodyPr>
          <a:lstStyle/>
          <a:p>
            <a:pPr eaLnBrk="1" hangingPunct="1"/>
            <a:r>
              <a:rPr lang="en-US" altLang="zh-TW" sz="2000" dirty="0" smtClean="0">
                <a:ea typeface="新細明體" charset="-120"/>
              </a:rPr>
              <a:t>32-Bit Version</a:t>
            </a:r>
            <a:endParaRPr lang="en-US" altLang="zh-TW" sz="2000" dirty="0">
              <a:ea typeface="新細明體"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Things to Notice About the Previous Slide</a:t>
            </a:r>
            <a:endParaRPr lang="en-US"/>
          </a:p>
        </p:txBody>
      </p:sp>
      <p:sp>
        <p:nvSpPr>
          <p:cNvPr id="3" name="Content Placeholder 2"/>
          <p:cNvSpPr>
            <a:spLocks noGrp="1"/>
          </p:cNvSpPr>
          <p:nvPr>
            <p:ph idx="1"/>
          </p:nvPr>
        </p:nvSpPr>
        <p:spPr/>
        <p:txBody>
          <a:bodyPr/>
          <a:lstStyle/>
          <a:p>
            <a:r>
              <a:rPr lang="en-US" altLang="zh-TW" smtClean="0">
                <a:ea typeface="新細明體" charset="-120"/>
              </a:rPr>
              <a:t>The following lines are not needed:</a:t>
            </a:r>
          </a:p>
          <a:p>
            <a:pPr>
              <a:buFontTx/>
              <a:buNone/>
            </a:pPr>
            <a:r>
              <a:rPr lang="sv-SE" altLang="zh-TW" sz="2000" b="1" smtClean="0">
                <a:latin typeface="Courier New" pitchFamily="49" charset="0"/>
                <a:cs typeface="Courier New" pitchFamily="49" charset="0"/>
              </a:rPr>
              <a:t>	.386</a:t>
            </a:r>
          </a:p>
          <a:p>
            <a:pPr>
              <a:buFontTx/>
              <a:buNone/>
            </a:pPr>
            <a:r>
              <a:rPr lang="sv-SE" altLang="zh-TW" sz="2000" b="1" smtClean="0">
                <a:latin typeface="Courier New" pitchFamily="49" charset="0"/>
                <a:cs typeface="Courier New" pitchFamily="49" charset="0"/>
              </a:rPr>
              <a:t>	.model flat,stdcall</a:t>
            </a:r>
          </a:p>
          <a:p>
            <a:pPr>
              <a:buFontTx/>
              <a:buNone/>
            </a:pPr>
            <a:r>
              <a:rPr lang="sv-SE" altLang="zh-TW" sz="2000" b="1" smtClean="0">
                <a:latin typeface="Courier New" pitchFamily="49" charset="0"/>
                <a:cs typeface="Courier New" pitchFamily="49" charset="0"/>
              </a:rPr>
              <a:t>	.stack 4096</a:t>
            </a:r>
            <a:endParaRPr lang="en-US" altLang="zh-TW" sz="2000" b="1" smtClean="0">
              <a:latin typeface="Courier New" pitchFamily="49" charset="0"/>
              <a:ea typeface="新細明體" charset="-120"/>
              <a:cs typeface="Courier New" pitchFamily="49" charset="0"/>
            </a:endParaRPr>
          </a:p>
          <a:p>
            <a:r>
              <a:rPr lang="en-US" altLang="zh-TW" smtClean="0">
                <a:ea typeface="新細明體" charset="-120"/>
              </a:rPr>
              <a:t>INVOKE is not supported. </a:t>
            </a:r>
          </a:p>
          <a:p>
            <a:r>
              <a:rPr lang="en-US" altLang="zh-TW" smtClean="0">
                <a:ea typeface="新細明體" charset="-120"/>
              </a:rPr>
              <a:t>CALL instruction cannot receive arguments</a:t>
            </a:r>
          </a:p>
          <a:p>
            <a:r>
              <a:rPr lang="en-US" altLang="zh-TW" smtClean="0">
                <a:ea typeface="新細明體" charset="-120"/>
              </a:rPr>
              <a:t>Use 64-bit registers when possible</a:t>
            </a:r>
          </a:p>
        </p:txBody>
      </p:sp>
      <p:sp>
        <p:nvSpPr>
          <p:cNvPr id="5734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73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2AD3797-9F17-44CB-85FF-F02524BD4F13}" type="slidenum">
              <a:rPr lang="en-US" altLang="en-US" sz="1600">
                <a:latin typeface="Times New Roman" pitchFamily="18" charset="0"/>
              </a:rPr>
              <a:pPr eaLnBrk="1" hangingPunct="1"/>
              <a:t>25</a:t>
            </a:fld>
            <a:endParaRPr lang="en-US" altLang="en-US" sz="160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A99A2C4-8C24-4A08-9EA5-E82E9B379279}" type="slidenum">
              <a:rPr lang="en-US" altLang="en-US" sz="1600">
                <a:latin typeface="Times New Roman" pitchFamily="18" charset="0"/>
              </a:rPr>
              <a:pPr eaLnBrk="1" hangingPunct="1"/>
              <a:t>26</a:t>
            </a:fld>
            <a:endParaRPr lang="en-US" altLang="en-US" sz="1600">
              <a:latin typeface="Times New Roman"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smtClean="0"/>
              <a:t>What's Next</a:t>
            </a:r>
          </a:p>
        </p:txBody>
      </p:sp>
      <p:sp>
        <p:nvSpPr>
          <p:cNvPr id="25605" name="Rectangle 3"/>
          <p:cNvSpPr>
            <a:spLocks noGrp="1" noChangeArrowheads="1"/>
          </p:cNvSpPr>
          <p:nvPr>
            <p:ph type="body" idx="1"/>
          </p:nvPr>
        </p:nvSpPr>
        <p:spPr>
          <a:xfrm>
            <a:off x="1066800" y="1600200"/>
            <a:ext cx="7086600" cy="3276600"/>
          </a:xfrm>
        </p:spPr>
        <p:txBody>
          <a:bodyPr/>
          <a:lstStyle/>
          <a:p>
            <a:pPr eaLnBrk="1" hangingPunct="1"/>
            <a:r>
              <a:rPr lang="en-US" altLang="en-US" dirty="0" smtClean="0"/>
              <a:t>Basic Elements of Assembly Language</a:t>
            </a:r>
          </a:p>
          <a:p>
            <a:pPr eaLnBrk="1" hangingPunct="1"/>
            <a:r>
              <a:rPr lang="en-US" altLang="en-US" dirty="0" smtClean="0"/>
              <a:t>Example: Adding and Subtracting Integers</a:t>
            </a:r>
          </a:p>
          <a:p>
            <a:pPr eaLnBrk="1" hangingPunct="1"/>
            <a:r>
              <a:rPr lang="en-US" altLang="en-US" dirty="0"/>
              <a:t>64-Bit Programming</a:t>
            </a:r>
            <a:endParaRPr lang="en-US" altLang="en-US" sz="2600" i="1" dirty="0"/>
          </a:p>
          <a:p>
            <a:pPr eaLnBrk="1" hangingPunct="1"/>
            <a:r>
              <a:rPr lang="en-US" altLang="en-US" b="1" dirty="0" smtClean="0">
                <a:solidFill>
                  <a:schemeClr val="tx2"/>
                </a:solidFill>
              </a:rPr>
              <a:t>Assembling, Linking, and Running Programs</a:t>
            </a:r>
          </a:p>
          <a:p>
            <a:pPr eaLnBrk="1" hangingPunct="1"/>
            <a:r>
              <a:rPr lang="en-US" altLang="en-US" dirty="0" smtClean="0"/>
              <a:t>Defining Data</a:t>
            </a:r>
          </a:p>
          <a:p>
            <a:pPr eaLnBrk="1" hangingPunct="1"/>
            <a:r>
              <a:rPr lang="en-US" altLang="en-US" dirty="0" smtClean="0"/>
              <a:t>Symbolic Constants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17341DB-472F-424C-95F8-2E9FD76D357F}" type="slidenum">
              <a:rPr lang="en-US" altLang="en-US" sz="1600">
                <a:latin typeface="Times New Roman" pitchFamily="18" charset="0"/>
              </a:rPr>
              <a:pPr eaLnBrk="1" hangingPunct="1"/>
              <a:t>27</a:t>
            </a:fld>
            <a:endParaRPr lang="en-US" altLang="en-US" sz="1600">
              <a:latin typeface="Times New Roman" pitchFamily="18" charset="0"/>
            </a:endParaRPr>
          </a:p>
        </p:txBody>
      </p:sp>
      <p:sp>
        <p:nvSpPr>
          <p:cNvPr id="132098" name="Rectangle 1026"/>
          <p:cNvSpPr>
            <a:spLocks noGrp="1" noChangeArrowheads="1"/>
          </p:cNvSpPr>
          <p:nvPr>
            <p:ph type="title"/>
          </p:nvPr>
        </p:nvSpPr>
        <p:spPr>
          <a:xfrm>
            <a:off x="609600" y="304800"/>
            <a:ext cx="8153400" cy="609600"/>
          </a:xfrm>
        </p:spPr>
        <p:txBody>
          <a:bodyPr/>
          <a:lstStyle/>
          <a:p>
            <a:pPr eaLnBrk="1" hangingPunct="1">
              <a:defRPr/>
            </a:pPr>
            <a:r>
              <a:rPr lang="en-US" altLang="en-US" sz="3100" smtClean="0"/>
              <a:t>Assembling, Linking, and Running Programs</a:t>
            </a:r>
          </a:p>
        </p:txBody>
      </p:sp>
      <p:sp>
        <p:nvSpPr>
          <p:cNvPr id="26629" name="Rectangle 1027"/>
          <p:cNvSpPr>
            <a:spLocks noGrp="1" noChangeArrowheads="1"/>
          </p:cNvSpPr>
          <p:nvPr>
            <p:ph type="body" idx="1"/>
          </p:nvPr>
        </p:nvSpPr>
        <p:spPr>
          <a:xfrm>
            <a:off x="1828800" y="1676400"/>
            <a:ext cx="5562600" cy="2438400"/>
          </a:xfrm>
        </p:spPr>
        <p:txBody>
          <a:bodyPr/>
          <a:lstStyle/>
          <a:p>
            <a:pPr eaLnBrk="1" hangingPunct="1"/>
            <a:r>
              <a:rPr lang="en-US" altLang="en-US" dirty="0" smtClean="0"/>
              <a:t>Assemble-Link-Execute Cycle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02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DC8E4FA-3BD9-40B0-A50E-0A17DEA4A373}" type="slidenum">
              <a:rPr lang="en-US" altLang="en-US" sz="1600">
                <a:latin typeface="Times New Roman" pitchFamily="18" charset="0"/>
              </a:rPr>
              <a:pPr eaLnBrk="1" hangingPunct="1"/>
              <a:t>28</a:t>
            </a:fld>
            <a:endParaRPr lang="en-US" altLang="en-US" sz="1600">
              <a:latin typeface="Times New Roman"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smtClean="0"/>
              <a:t>Assemble-Link Execute Cycle</a:t>
            </a:r>
          </a:p>
        </p:txBody>
      </p:sp>
      <p:sp>
        <p:nvSpPr>
          <p:cNvPr id="1030" name="Rectangle 3"/>
          <p:cNvSpPr>
            <a:spLocks noGrp="1" noChangeArrowheads="1"/>
          </p:cNvSpPr>
          <p:nvPr>
            <p:ph type="body" idx="1"/>
          </p:nvPr>
        </p:nvSpPr>
        <p:spPr>
          <a:xfrm>
            <a:off x="685800" y="1143000"/>
            <a:ext cx="7772400" cy="1524000"/>
          </a:xfrm>
        </p:spPr>
        <p:txBody>
          <a:bodyPr/>
          <a:lstStyle/>
          <a:p>
            <a:pPr eaLnBrk="1" hangingPunct="1"/>
            <a:r>
              <a:rPr lang="en-US" altLang="en-US" sz="2000" smtClean="0"/>
              <a:t>The following diagram describes the steps from creating a source program through executing the compiled program.</a:t>
            </a:r>
          </a:p>
          <a:p>
            <a:pPr eaLnBrk="1" hangingPunct="1"/>
            <a:r>
              <a:rPr lang="en-US" altLang="en-US" sz="2000" smtClean="0"/>
              <a:t>If the source code is modified, Steps 2 through 4 must be repeated.</a:t>
            </a:r>
          </a:p>
        </p:txBody>
      </p:sp>
      <p:graphicFrame>
        <p:nvGraphicFramePr>
          <p:cNvPr id="1026" name="Object 4"/>
          <p:cNvGraphicFramePr>
            <a:graphicFrameLocks noChangeAspect="1"/>
          </p:cNvGraphicFramePr>
          <p:nvPr/>
        </p:nvGraphicFramePr>
        <p:xfrm>
          <a:off x="609600" y="2743200"/>
          <a:ext cx="8153400" cy="2362200"/>
        </p:xfrm>
        <a:graphic>
          <a:graphicData uri="http://schemas.openxmlformats.org/presentationml/2006/ole">
            <mc:AlternateContent xmlns:mc="http://schemas.openxmlformats.org/markup-compatibility/2006">
              <mc:Choice xmlns:v="urn:schemas-microsoft-com:vml" Requires="v">
                <p:oleObj spid="_x0000_s1065" name="VISIO" r:id="rId3" imgW="4828032" imgH="1298448" progId="Visio.Drawing.6">
                  <p:embed/>
                </p:oleObj>
              </mc:Choice>
              <mc:Fallback>
                <p:oleObj name="VISIO" r:id="rId3" imgW="4828032" imgH="12984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534" r="-1904" b="-6038"/>
                      <a:stretch>
                        <a:fillRect/>
                      </a:stretch>
                    </p:blipFill>
                    <p:spPr bwMode="auto">
                      <a:xfrm>
                        <a:off x="609600" y="2743200"/>
                        <a:ext cx="8153400" cy="2362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1FD90FB-40B1-4EE3-97E6-4A979204E96C}" type="slidenum">
              <a:rPr lang="en-US" altLang="en-US" sz="1600">
                <a:latin typeface="Times New Roman" pitchFamily="18" charset="0"/>
              </a:rPr>
              <a:pPr eaLnBrk="1" hangingPunct="1"/>
              <a:t>29</a:t>
            </a:fld>
            <a:endParaRPr lang="en-US" altLang="en-US" sz="1600">
              <a:latin typeface="Times New Roman" pitchFamily="18" charset="0"/>
            </a:endParaRPr>
          </a:p>
        </p:txBody>
      </p:sp>
      <p:sp>
        <p:nvSpPr>
          <p:cNvPr id="140290" name="Rectangle 2"/>
          <p:cNvSpPr>
            <a:spLocks noGrp="1" noChangeArrowheads="1"/>
          </p:cNvSpPr>
          <p:nvPr>
            <p:ph type="title"/>
          </p:nvPr>
        </p:nvSpPr>
        <p:spPr/>
        <p:txBody>
          <a:bodyPr/>
          <a:lstStyle/>
          <a:p>
            <a:pPr eaLnBrk="1" hangingPunct="1">
              <a:defRPr/>
            </a:pPr>
            <a:r>
              <a:rPr lang="en-US" altLang="en-US" smtClean="0"/>
              <a:t>What's Next</a:t>
            </a:r>
          </a:p>
        </p:txBody>
      </p:sp>
      <p:sp>
        <p:nvSpPr>
          <p:cNvPr id="28677" name="Rectangle 3"/>
          <p:cNvSpPr>
            <a:spLocks noGrp="1" noChangeArrowheads="1"/>
          </p:cNvSpPr>
          <p:nvPr>
            <p:ph type="body" idx="1"/>
          </p:nvPr>
        </p:nvSpPr>
        <p:spPr>
          <a:xfrm>
            <a:off x="1066800" y="1600200"/>
            <a:ext cx="7086600" cy="3276600"/>
          </a:xfrm>
        </p:spPr>
        <p:txBody>
          <a:bodyPr/>
          <a:lstStyle/>
          <a:p>
            <a:pPr eaLnBrk="1" hangingPunct="1"/>
            <a:r>
              <a:rPr lang="en-US" altLang="en-US" dirty="0" smtClean="0"/>
              <a:t>Basic Elements of Assembly Language</a:t>
            </a:r>
          </a:p>
          <a:p>
            <a:pPr eaLnBrk="1" hangingPunct="1"/>
            <a:r>
              <a:rPr lang="en-US" altLang="en-US" dirty="0" smtClean="0"/>
              <a:t>Example: Adding and Subtracting Integers</a:t>
            </a:r>
          </a:p>
          <a:p>
            <a:pPr eaLnBrk="1" hangingPunct="1"/>
            <a:r>
              <a:rPr lang="en-US" altLang="en-US" dirty="0"/>
              <a:t>64-Bit Programming</a:t>
            </a:r>
            <a:endParaRPr lang="en-US" altLang="en-US" sz="2600" i="1" dirty="0"/>
          </a:p>
          <a:p>
            <a:pPr eaLnBrk="1" hangingPunct="1"/>
            <a:r>
              <a:rPr lang="en-US" altLang="en-US" dirty="0" smtClean="0"/>
              <a:t>Assembling, Linking, and Running Programs</a:t>
            </a:r>
          </a:p>
          <a:p>
            <a:pPr eaLnBrk="1" hangingPunct="1"/>
            <a:r>
              <a:rPr lang="en-US" altLang="en-US" b="1" dirty="0" smtClean="0">
                <a:solidFill>
                  <a:schemeClr val="tx2"/>
                </a:solidFill>
              </a:rPr>
              <a:t>Defining Data</a:t>
            </a:r>
          </a:p>
          <a:p>
            <a:pPr eaLnBrk="1" hangingPunct="1"/>
            <a:r>
              <a:rPr lang="en-US" altLang="en-US" dirty="0" smtClean="0"/>
              <a:t>Symbolic Constants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71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5FF7BC4-849C-4DB0-9F5A-6869D10CA14A}"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Basic Elements of Assembly Language</a:t>
            </a:r>
          </a:p>
        </p:txBody>
      </p:sp>
      <p:sp>
        <p:nvSpPr>
          <p:cNvPr id="7173" name="Rectangle 3"/>
          <p:cNvSpPr>
            <a:spLocks noGrp="1" noChangeArrowheads="1"/>
          </p:cNvSpPr>
          <p:nvPr>
            <p:ph type="body" idx="1"/>
          </p:nvPr>
        </p:nvSpPr>
        <p:spPr>
          <a:xfrm>
            <a:off x="1752600" y="1295400"/>
            <a:ext cx="6248400" cy="4191000"/>
          </a:xfrm>
        </p:spPr>
        <p:txBody>
          <a:bodyPr/>
          <a:lstStyle/>
          <a:p>
            <a:pPr eaLnBrk="1" hangingPunct="1"/>
            <a:r>
              <a:rPr lang="en-US" altLang="en-US" dirty="0" smtClean="0">
                <a:hlinkClick r:id="" action="ppaction://customshow?id=6&amp;return=true"/>
              </a:rPr>
              <a:t>Example</a:t>
            </a:r>
            <a:endParaRPr lang="en-US" altLang="en-US" dirty="0" smtClean="0"/>
          </a:p>
          <a:p>
            <a:pPr eaLnBrk="1" hangingPunct="1"/>
            <a:r>
              <a:rPr lang="en-US" altLang="en-US" dirty="0" smtClean="0">
                <a:hlinkClick r:id="" action="ppaction://customshow?id=7&amp;return=true"/>
              </a:rPr>
              <a:t>Integer constants</a:t>
            </a:r>
            <a:endParaRPr lang="en-US" altLang="en-US" dirty="0" smtClean="0"/>
          </a:p>
          <a:p>
            <a:pPr eaLnBrk="1" hangingPunct="1"/>
            <a:r>
              <a:rPr lang="en-US" altLang="en-US" dirty="0" smtClean="0">
                <a:hlinkClick r:id="" action="ppaction://customshow?id=8&amp;return=true"/>
              </a:rPr>
              <a:t>Character and string constants</a:t>
            </a:r>
            <a:endParaRPr lang="en-US" altLang="en-US" dirty="0" smtClean="0"/>
          </a:p>
          <a:p>
            <a:pPr eaLnBrk="1" hangingPunct="1"/>
            <a:r>
              <a:rPr lang="en-US" altLang="en-US" dirty="0" smtClean="0">
                <a:hlinkClick r:id="" action="ppaction://customshow?id=9&amp;return=true"/>
              </a:rPr>
              <a:t>Reserved words and identifiers</a:t>
            </a:r>
            <a:endParaRPr lang="en-US" altLang="en-US" dirty="0" smtClean="0"/>
          </a:p>
          <a:p>
            <a:pPr eaLnBrk="1" hangingPunct="1"/>
            <a:r>
              <a:rPr lang="en-US" altLang="en-US" dirty="0" smtClean="0">
                <a:hlinkClick r:id="" action="ppaction://customshow?id=10&amp;return=true"/>
              </a:rPr>
              <a:t>Directives and instructions</a:t>
            </a:r>
            <a:endParaRPr lang="en-US" altLang="en-US" dirty="0" smtClean="0"/>
          </a:p>
          <a:p>
            <a:pPr lvl="1" eaLnBrk="1" hangingPunct="1"/>
            <a:r>
              <a:rPr lang="en-US" altLang="en-US" dirty="0" smtClean="0">
                <a:hlinkClick r:id="" action="ppaction://customshow?id=11&amp;return=true"/>
              </a:rPr>
              <a:t>Labels</a:t>
            </a:r>
            <a:endParaRPr lang="en-US" altLang="en-US" dirty="0" smtClean="0"/>
          </a:p>
          <a:p>
            <a:pPr lvl="1" eaLnBrk="1" hangingPunct="1"/>
            <a:r>
              <a:rPr lang="en-US" altLang="en-US" dirty="0" smtClean="0">
                <a:hlinkClick r:id="" action="ppaction://customshow?id=12&amp;return=true"/>
              </a:rPr>
              <a:t>Mnemonics and Operands</a:t>
            </a:r>
            <a:endParaRPr lang="en-US" altLang="en-US" dirty="0" smtClean="0"/>
          </a:p>
          <a:p>
            <a:pPr lvl="1" eaLnBrk="1" hangingPunct="1"/>
            <a:r>
              <a:rPr lang="en-US" altLang="en-US" dirty="0" smtClean="0">
                <a:hlinkClick r:id="" action="ppaction://customshow?id=13&amp;return=true"/>
              </a:rPr>
              <a:t>Comments</a:t>
            </a:r>
            <a:endParaRPr lang="en-US" altLang="en-US" dirty="0" smtClean="0"/>
          </a:p>
          <a:p>
            <a:pPr lvl="1" eaLnBrk="1" hangingPunct="1"/>
            <a:r>
              <a:rPr lang="en-US" altLang="en-US" dirty="0">
                <a:hlinkClick r:id="" action="ppaction://customshow?id=14"/>
              </a:rPr>
              <a:t>Instruction Format Examples</a:t>
            </a: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E63D251-763F-425F-84D6-47E810369DA1}" type="slidenum">
              <a:rPr lang="en-US" altLang="en-US" sz="1600">
                <a:latin typeface="Times New Roman" pitchFamily="18" charset="0"/>
              </a:rPr>
              <a:pPr eaLnBrk="1" hangingPunct="1"/>
              <a:t>30</a:t>
            </a:fld>
            <a:endParaRPr lang="en-US" altLang="en-US" sz="1600">
              <a:latin typeface="Times New Roman" pitchFamily="18" charset="0"/>
            </a:endParaRPr>
          </a:p>
        </p:txBody>
      </p:sp>
      <p:sp>
        <p:nvSpPr>
          <p:cNvPr id="133122" name="Rectangle 1026"/>
          <p:cNvSpPr>
            <a:spLocks noGrp="1" noChangeArrowheads="1"/>
          </p:cNvSpPr>
          <p:nvPr>
            <p:ph type="title"/>
          </p:nvPr>
        </p:nvSpPr>
        <p:spPr/>
        <p:txBody>
          <a:bodyPr/>
          <a:lstStyle/>
          <a:p>
            <a:pPr eaLnBrk="1" hangingPunct="1">
              <a:defRPr/>
            </a:pPr>
            <a:r>
              <a:rPr lang="en-US" altLang="en-US" smtClean="0"/>
              <a:t>Defining Data</a:t>
            </a:r>
          </a:p>
        </p:txBody>
      </p:sp>
      <p:sp>
        <p:nvSpPr>
          <p:cNvPr id="29701" name="Rectangle 1027"/>
          <p:cNvSpPr>
            <a:spLocks noGrp="1" noChangeArrowheads="1"/>
          </p:cNvSpPr>
          <p:nvPr>
            <p:ph type="body" idx="1"/>
          </p:nvPr>
        </p:nvSpPr>
        <p:spPr>
          <a:xfrm>
            <a:off x="1295400" y="1143000"/>
            <a:ext cx="7086600" cy="4648200"/>
          </a:xfrm>
        </p:spPr>
        <p:txBody>
          <a:bodyPr/>
          <a:lstStyle/>
          <a:p>
            <a:pPr eaLnBrk="1" hangingPunct="1">
              <a:lnSpc>
                <a:spcPct val="90000"/>
              </a:lnSpc>
            </a:pPr>
            <a:r>
              <a:rPr lang="en-US" altLang="en-US" dirty="0" smtClean="0">
                <a:hlinkClick r:id="" action="ppaction://customshow?id=17&amp;return=true"/>
              </a:rPr>
              <a:t>Intrinsic Data Types</a:t>
            </a:r>
            <a:endParaRPr lang="en-US" altLang="en-US" dirty="0" smtClean="0"/>
          </a:p>
          <a:p>
            <a:pPr eaLnBrk="1" hangingPunct="1">
              <a:lnSpc>
                <a:spcPct val="90000"/>
              </a:lnSpc>
            </a:pPr>
            <a:r>
              <a:rPr lang="en-US" altLang="en-US" dirty="0" smtClean="0">
                <a:hlinkClick r:id="" action="ppaction://customshow?id=18&amp;return=true"/>
              </a:rPr>
              <a:t>Data Definition Statement</a:t>
            </a:r>
            <a:endParaRPr lang="en-US" altLang="en-US" dirty="0" smtClean="0"/>
          </a:p>
          <a:p>
            <a:pPr eaLnBrk="1" hangingPunct="1">
              <a:lnSpc>
                <a:spcPct val="90000"/>
              </a:lnSpc>
            </a:pPr>
            <a:r>
              <a:rPr lang="en-US" altLang="en-US" dirty="0" smtClean="0">
                <a:hlinkClick r:id="" action="ppaction://customshow?id=19&amp;return=true"/>
              </a:rPr>
              <a:t>Defining BYTE and SBYTE Data</a:t>
            </a:r>
            <a:endParaRPr lang="en-US" altLang="en-US" dirty="0" smtClean="0">
              <a:hlinkClick r:id="" action="ppaction://customshow?id=20&amp;return=true"/>
            </a:endParaRPr>
          </a:p>
          <a:p>
            <a:pPr eaLnBrk="1" hangingPunct="1">
              <a:lnSpc>
                <a:spcPct val="90000"/>
              </a:lnSpc>
            </a:pPr>
            <a:r>
              <a:rPr lang="en-US" altLang="en-US" dirty="0" smtClean="0">
                <a:hlinkClick r:id="" action="ppaction://customshow?id=20&amp;return=true"/>
              </a:rPr>
              <a:t>Defining WORD and SWORD Data</a:t>
            </a:r>
            <a:endParaRPr lang="en-US" altLang="en-US" dirty="0" smtClean="0"/>
          </a:p>
          <a:p>
            <a:pPr eaLnBrk="1" hangingPunct="1">
              <a:lnSpc>
                <a:spcPct val="90000"/>
              </a:lnSpc>
            </a:pPr>
            <a:r>
              <a:rPr lang="en-US" altLang="en-US" dirty="0" smtClean="0">
                <a:hlinkClick r:id="" action="ppaction://customshow?id=21&amp;return=true"/>
              </a:rPr>
              <a:t>Defining DWORD and SDWORD Data</a:t>
            </a:r>
            <a:endParaRPr lang="en-US" altLang="en-US" dirty="0" smtClean="0"/>
          </a:p>
          <a:p>
            <a:pPr eaLnBrk="1" hangingPunct="1">
              <a:lnSpc>
                <a:spcPct val="90000"/>
              </a:lnSpc>
            </a:pPr>
            <a:r>
              <a:rPr lang="en-US" altLang="en-US" dirty="0" smtClean="0">
                <a:hlinkClick r:id="" action="ppaction://customshow?id=22&amp;return=true"/>
              </a:rPr>
              <a:t>Defining QWORD, TBYTE, Real Number Data</a:t>
            </a:r>
            <a:endParaRPr lang="en-US" altLang="en-US" dirty="0" smtClean="0"/>
          </a:p>
          <a:p>
            <a:pPr eaLnBrk="1" hangingPunct="1">
              <a:lnSpc>
                <a:spcPct val="90000"/>
              </a:lnSpc>
            </a:pPr>
            <a:r>
              <a:rPr lang="en-US" altLang="en-US" dirty="0" smtClean="0">
                <a:hlinkClick r:id="" action="ppaction://customshow?id=23&amp;return=true"/>
              </a:rPr>
              <a:t>Little Endian Order</a:t>
            </a:r>
            <a:endParaRPr lang="en-US" altLang="en-US" dirty="0" smtClean="0"/>
          </a:p>
          <a:p>
            <a:pPr eaLnBrk="1" hangingPunct="1">
              <a:lnSpc>
                <a:spcPct val="90000"/>
              </a:lnSpc>
            </a:pPr>
            <a:r>
              <a:rPr lang="en-US" altLang="en-US" dirty="0" smtClean="0">
                <a:hlinkClick r:id="" action="ppaction://customshow?id=24&amp;return=true"/>
              </a:rPr>
              <a:t>Adding Variables to the </a:t>
            </a:r>
            <a:r>
              <a:rPr lang="en-US" altLang="en-US" dirty="0" err="1" smtClean="0">
                <a:hlinkClick r:id="" action="ppaction://customshow?id=24&amp;return=true"/>
              </a:rPr>
              <a:t>AddSub</a:t>
            </a:r>
            <a:r>
              <a:rPr lang="en-US" altLang="en-US" dirty="0" smtClean="0">
                <a:hlinkClick r:id="" action="ppaction://customshow?id=24&amp;return=true"/>
              </a:rPr>
              <a:t> Program</a:t>
            </a:r>
            <a:endParaRPr lang="en-US" altLang="en-US" dirty="0" smtClean="0"/>
          </a:p>
          <a:p>
            <a:pPr eaLnBrk="1" hangingPunct="1">
              <a:lnSpc>
                <a:spcPct val="90000"/>
              </a:lnSpc>
            </a:pPr>
            <a:r>
              <a:rPr lang="en-US" altLang="en-US" dirty="0" smtClean="0">
                <a:hlinkClick r:id="" action="ppaction://customshow?id=25&amp;return=true"/>
              </a:rPr>
              <a:t>Declaring Uninitialized Data</a:t>
            </a:r>
            <a:endParaRPr lang="en-US"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3D975CA-34C4-46BD-A25C-E9EF0AD49D64}" type="slidenum">
              <a:rPr lang="en-US" altLang="en-US" sz="1600">
                <a:latin typeface="Times New Roman" pitchFamily="18" charset="0"/>
              </a:rPr>
              <a:pPr eaLnBrk="1" hangingPunct="1"/>
              <a:t>31</a:t>
            </a:fld>
            <a:endParaRPr lang="en-US" altLang="en-US" sz="1600">
              <a:latin typeface="Times New Roman" pitchFamily="18" charset="0"/>
            </a:endParaRPr>
          </a:p>
        </p:txBody>
      </p:sp>
      <p:sp>
        <p:nvSpPr>
          <p:cNvPr id="105474" name="Rectangle 2"/>
          <p:cNvSpPr>
            <a:spLocks noGrp="1" noChangeArrowheads="1"/>
          </p:cNvSpPr>
          <p:nvPr>
            <p:ph type="title"/>
          </p:nvPr>
        </p:nvSpPr>
        <p:spPr/>
        <p:txBody>
          <a:bodyPr/>
          <a:lstStyle/>
          <a:p>
            <a:pPr eaLnBrk="1" hangingPunct="1"/>
            <a:r>
              <a:rPr lang="en-US" altLang="en-US" smtClean="0"/>
              <a:t>Intrinsic Data Types </a:t>
            </a:r>
            <a:r>
              <a:rPr lang="en-US" altLang="en-US" sz="2400" smtClean="0"/>
              <a:t>(1 of 2)</a:t>
            </a:r>
            <a:endParaRPr lang="en-US" altLang="en-US" smtClean="0"/>
          </a:p>
        </p:txBody>
      </p:sp>
      <p:sp>
        <p:nvSpPr>
          <p:cNvPr id="30725" name="Rectangle 3"/>
          <p:cNvSpPr>
            <a:spLocks noGrp="1" noChangeArrowheads="1"/>
          </p:cNvSpPr>
          <p:nvPr>
            <p:ph type="body" idx="1"/>
          </p:nvPr>
        </p:nvSpPr>
        <p:spPr>
          <a:xfrm>
            <a:off x="1524000" y="1219200"/>
            <a:ext cx="7086600" cy="4495800"/>
          </a:xfrm>
        </p:spPr>
        <p:txBody>
          <a:bodyPr/>
          <a:lstStyle/>
          <a:p>
            <a:pPr eaLnBrk="1" hangingPunct="1"/>
            <a:r>
              <a:rPr lang="en-US" altLang="en-US" dirty="0" smtClean="0"/>
              <a:t>BYTE, SBYTE</a:t>
            </a:r>
          </a:p>
          <a:p>
            <a:pPr lvl="1" eaLnBrk="1" hangingPunct="1"/>
            <a:r>
              <a:rPr lang="en-US" altLang="en-US" dirty="0" smtClean="0"/>
              <a:t>8-bit unsigned integer; 8-bit signed integer</a:t>
            </a:r>
          </a:p>
          <a:p>
            <a:pPr eaLnBrk="1" hangingPunct="1"/>
            <a:r>
              <a:rPr lang="en-US" altLang="en-US" dirty="0" smtClean="0"/>
              <a:t>WORD, SWORD</a:t>
            </a:r>
          </a:p>
          <a:p>
            <a:pPr lvl="1" eaLnBrk="1" hangingPunct="1"/>
            <a:r>
              <a:rPr lang="en-US" altLang="en-US" dirty="0" smtClean="0"/>
              <a:t>16-bit unsigned &amp; signed integer</a:t>
            </a:r>
          </a:p>
          <a:p>
            <a:pPr eaLnBrk="1" hangingPunct="1"/>
            <a:r>
              <a:rPr lang="en-US" altLang="en-US" dirty="0" smtClean="0"/>
              <a:t>DWORD, SDWORD</a:t>
            </a:r>
          </a:p>
          <a:p>
            <a:pPr lvl="1" eaLnBrk="1" hangingPunct="1"/>
            <a:r>
              <a:rPr lang="en-US" altLang="en-US" dirty="0" smtClean="0"/>
              <a:t>32-bit unsigned &amp; signed integer</a:t>
            </a:r>
          </a:p>
          <a:p>
            <a:pPr eaLnBrk="1" hangingPunct="1"/>
            <a:r>
              <a:rPr lang="en-US" altLang="en-US" dirty="0" smtClean="0"/>
              <a:t>QWORD</a:t>
            </a:r>
          </a:p>
          <a:p>
            <a:pPr lvl="1" eaLnBrk="1" hangingPunct="1"/>
            <a:r>
              <a:rPr lang="en-US" altLang="en-US" dirty="0" smtClean="0"/>
              <a:t>64-bit integer</a:t>
            </a:r>
          </a:p>
          <a:p>
            <a:pPr eaLnBrk="1" hangingPunct="1"/>
            <a:r>
              <a:rPr lang="en-US" altLang="en-US" dirty="0" smtClean="0"/>
              <a:t>TBYTE</a:t>
            </a:r>
          </a:p>
          <a:p>
            <a:pPr lvl="1" eaLnBrk="1" hangingPunct="1"/>
            <a:r>
              <a:rPr lang="en-US" altLang="en-US" dirty="0" smtClean="0"/>
              <a:t>80-bit integer</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1" y="4143375"/>
            <a:ext cx="4114800" cy="1952625"/>
          </a:xfrm>
          <a:prstGeom prst="rect">
            <a:avLst/>
          </a:prstGeom>
        </p:spPr>
      </p:pic>
      <p:sp>
        <p:nvSpPr>
          <p:cNvPr id="11" name="左-右雙向箭號 10"/>
          <p:cNvSpPr/>
          <p:nvPr/>
        </p:nvSpPr>
        <p:spPr bwMode="auto">
          <a:xfrm>
            <a:off x="7239000" y="3962400"/>
            <a:ext cx="990600" cy="76200"/>
          </a:xfrm>
          <a:prstGeom prst="leftRightArrow">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2" name="文字方塊 11"/>
          <p:cNvSpPr txBox="1"/>
          <p:nvPr/>
        </p:nvSpPr>
        <p:spPr>
          <a:xfrm>
            <a:off x="7391400" y="3537377"/>
            <a:ext cx="990600" cy="415498"/>
          </a:xfrm>
          <a:prstGeom prst="rect">
            <a:avLst/>
          </a:prstGeom>
          <a:noFill/>
        </p:spPr>
        <p:txBody>
          <a:bodyPr wrap="square" rtlCol="0">
            <a:spAutoFit/>
          </a:bodyPr>
          <a:lstStyle/>
          <a:p>
            <a:r>
              <a:rPr lang="en-US" altLang="zh-TW" dirty="0" smtClean="0"/>
              <a:t>8-bit</a:t>
            </a:r>
            <a:endParaRPr lang="zh-TW"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17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248F02E-AC66-432E-A4F6-25BE4A05695D}" type="slidenum">
              <a:rPr lang="en-US" altLang="en-US" sz="1600">
                <a:latin typeface="Times New Roman" pitchFamily="18" charset="0"/>
              </a:rPr>
              <a:pPr eaLnBrk="1" hangingPunct="1"/>
              <a:t>32</a:t>
            </a:fld>
            <a:endParaRPr lang="en-US" altLang="en-US" sz="1600">
              <a:latin typeface="Times New Roman"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smtClean="0"/>
              <a:t>Intrinsic Data Types </a:t>
            </a:r>
            <a:r>
              <a:rPr lang="en-US" altLang="en-US" sz="2400" smtClean="0"/>
              <a:t>(2 of 2)</a:t>
            </a:r>
          </a:p>
        </p:txBody>
      </p:sp>
      <p:sp>
        <p:nvSpPr>
          <p:cNvPr id="31749" name="Rectangle 3"/>
          <p:cNvSpPr>
            <a:spLocks noGrp="1" noChangeArrowheads="1"/>
          </p:cNvSpPr>
          <p:nvPr>
            <p:ph type="body" idx="1"/>
          </p:nvPr>
        </p:nvSpPr>
        <p:spPr>
          <a:xfrm>
            <a:off x="1828800" y="1752600"/>
            <a:ext cx="5791200" cy="3200400"/>
          </a:xfrm>
        </p:spPr>
        <p:txBody>
          <a:bodyPr/>
          <a:lstStyle/>
          <a:p>
            <a:pPr eaLnBrk="1" hangingPunct="1"/>
            <a:r>
              <a:rPr lang="en-US" altLang="en-US" smtClean="0"/>
              <a:t>REAL4</a:t>
            </a:r>
          </a:p>
          <a:p>
            <a:pPr lvl="1" eaLnBrk="1" hangingPunct="1"/>
            <a:r>
              <a:rPr lang="en-US" altLang="en-US" smtClean="0"/>
              <a:t>4-byte IEEE short real</a:t>
            </a:r>
          </a:p>
          <a:p>
            <a:pPr eaLnBrk="1" hangingPunct="1"/>
            <a:r>
              <a:rPr lang="en-US" altLang="en-US" smtClean="0"/>
              <a:t>REAL8</a:t>
            </a:r>
          </a:p>
          <a:p>
            <a:pPr lvl="1" eaLnBrk="1" hangingPunct="1"/>
            <a:r>
              <a:rPr lang="en-US" altLang="en-US" smtClean="0"/>
              <a:t>8-byte IEEE long real</a:t>
            </a:r>
          </a:p>
          <a:p>
            <a:pPr eaLnBrk="1" hangingPunct="1"/>
            <a:r>
              <a:rPr lang="en-US" altLang="en-US" smtClean="0"/>
              <a:t>REAL10</a:t>
            </a:r>
          </a:p>
          <a:p>
            <a:pPr lvl="1" eaLnBrk="1" hangingPunct="1"/>
            <a:r>
              <a:rPr lang="en-US" altLang="en-US" smtClean="0"/>
              <a:t>10-byte IEEE extended real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584DCB6-D76D-4806-8AFB-290D8024480C}" type="slidenum">
              <a:rPr lang="en-US" altLang="en-US" sz="1600">
                <a:latin typeface="Times New Roman" pitchFamily="18" charset="0"/>
              </a:rPr>
              <a:pPr eaLnBrk="1" hangingPunct="1"/>
              <a:t>33</a:t>
            </a:fld>
            <a:endParaRPr lang="en-US" altLang="en-US" sz="1600">
              <a:latin typeface="Times New Roman" pitchFamily="18" charset="0"/>
            </a:endParaRPr>
          </a:p>
        </p:txBody>
      </p:sp>
      <p:sp>
        <p:nvSpPr>
          <p:cNvPr id="134146" name="Rectangle 2"/>
          <p:cNvSpPr>
            <a:spLocks noGrp="1" noChangeArrowheads="1"/>
          </p:cNvSpPr>
          <p:nvPr>
            <p:ph type="title"/>
          </p:nvPr>
        </p:nvSpPr>
        <p:spPr/>
        <p:txBody>
          <a:bodyPr/>
          <a:lstStyle/>
          <a:p>
            <a:pPr eaLnBrk="1" hangingPunct="1">
              <a:defRPr/>
            </a:pPr>
            <a:r>
              <a:rPr lang="en-US" altLang="en-US" smtClean="0"/>
              <a:t>Data Definition Statement</a:t>
            </a:r>
          </a:p>
        </p:txBody>
      </p:sp>
      <p:sp>
        <p:nvSpPr>
          <p:cNvPr id="32773" name="Rectangle 3"/>
          <p:cNvSpPr>
            <a:spLocks noGrp="1" noChangeArrowheads="1"/>
          </p:cNvSpPr>
          <p:nvPr>
            <p:ph type="body" idx="1"/>
          </p:nvPr>
        </p:nvSpPr>
        <p:spPr>
          <a:xfrm>
            <a:off x="762000" y="1600200"/>
            <a:ext cx="7772400" cy="3276600"/>
          </a:xfrm>
        </p:spPr>
        <p:txBody>
          <a:bodyPr/>
          <a:lstStyle/>
          <a:p>
            <a:pPr eaLnBrk="1" hangingPunct="1">
              <a:lnSpc>
                <a:spcPct val="90000"/>
              </a:lnSpc>
            </a:pPr>
            <a:r>
              <a:rPr lang="en-US" altLang="en-US" sz="2000" smtClean="0"/>
              <a:t>A data definition statement sets aside storage in memory for a variable.</a:t>
            </a:r>
          </a:p>
          <a:p>
            <a:pPr eaLnBrk="1" hangingPunct="1">
              <a:lnSpc>
                <a:spcPct val="90000"/>
              </a:lnSpc>
            </a:pPr>
            <a:r>
              <a:rPr lang="en-US" altLang="en-US" sz="2000" smtClean="0"/>
              <a:t>May optionally assign a name (label) to the data</a:t>
            </a:r>
          </a:p>
          <a:p>
            <a:pPr eaLnBrk="1" hangingPunct="1">
              <a:lnSpc>
                <a:spcPct val="90000"/>
              </a:lnSpc>
            </a:pPr>
            <a:r>
              <a:rPr lang="en-US" altLang="en-US" sz="2000" smtClean="0"/>
              <a:t>Syntax:</a:t>
            </a:r>
          </a:p>
          <a:p>
            <a:pPr lvl="1" eaLnBrk="1" hangingPunct="1">
              <a:lnSpc>
                <a:spcPct val="90000"/>
              </a:lnSpc>
              <a:buFontTx/>
              <a:buNone/>
            </a:pPr>
            <a:r>
              <a:rPr lang="en-US" altLang="en-US" sz="2000" smtClean="0"/>
              <a:t>[</a:t>
            </a:r>
            <a:r>
              <a:rPr lang="en-US" altLang="en-US" sz="2000" i="1" smtClean="0"/>
              <a:t>name</a:t>
            </a:r>
            <a:r>
              <a:rPr lang="en-US" altLang="en-US" sz="2000" smtClean="0"/>
              <a:t>] </a:t>
            </a:r>
            <a:r>
              <a:rPr lang="en-US" altLang="en-US" sz="2000" i="1" smtClean="0"/>
              <a:t>directive</a:t>
            </a:r>
            <a:r>
              <a:rPr lang="en-US" altLang="en-US" sz="2000" smtClean="0"/>
              <a:t> </a:t>
            </a:r>
            <a:r>
              <a:rPr lang="en-US" altLang="en-US" sz="2000" i="1" smtClean="0"/>
              <a:t>initializer</a:t>
            </a:r>
            <a:r>
              <a:rPr lang="en-US" altLang="en-US" sz="2000" smtClean="0"/>
              <a:t> [,</a:t>
            </a:r>
            <a:r>
              <a:rPr lang="en-US" altLang="en-US" sz="2000" i="1" smtClean="0"/>
              <a:t>initializer</a:t>
            </a:r>
            <a:r>
              <a:rPr lang="en-US" altLang="en-US" sz="2000" smtClean="0"/>
              <a:t>] . . .</a:t>
            </a:r>
          </a:p>
          <a:p>
            <a:pPr lvl="1" eaLnBrk="1" hangingPunct="1">
              <a:lnSpc>
                <a:spcPct val="90000"/>
              </a:lnSpc>
              <a:buFontTx/>
              <a:buNone/>
            </a:pPr>
            <a:endParaRPr lang="en-US" altLang="en-US" sz="2000" smtClean="0"/>
          </a:p>
          <a:p>
            <a:pPr lvl="1" eaLnBrk="1" hangingPunct="1">
              <a:lnSpc>
                <a:spcPct val="90000"/>
              </a:lnSpc>
              <a:buFontTx/>
              <a:buNone/>
            </a:pPr>
            <a:endParaRPr lang="en-US" altLang="en-US" sz="2000" smtClean="0"/>
          </a:p>
          <a:p>
            <a:pPr lvl="1" eaLnBrk="1" hangingPunct="1">
              <a:lnSpc>
                <a:spcPct val="90000"/>
              </a:lnSpc>
              <a:buFontTx/>
              <a:buNone/>
            </a:pPr>
            <a:r>
              <a:rPr lang="en-US" altLang="en-US" sz="2000" smtClean="0"/>
              <a:t>	</a:t>
            </a:r>
            <a:r>
              <a:rPr lang="en-US" altLang="en-US" sz="2000" b="1" smtClean="0">
                <a:latin typeface="Courier New" pitchFamily="49" charset="0"/>
              </a:rPr>
              <a:t>value1 BYTE 10</a:t>
            </a:r>
          </a:p>
          <a:p>
            <a:pPr lvl="1" eaLnBrk="1" hangingPunct="1">
              <a:lnSpc>
                <a:spcPct val="90000"/>
              </a:lnSpc>
              <a:buFontTx/>
              <a:buNone/>
            </a:pPr>
            <a:endParaRPr lang="en-US" altLang="en-US" sz="2000" b="1" smtClean="0">
              <a:latin typeface="Courier New" pitchFamily="49" charset="0"/>
            </a:endParaRPr>
          </a:p>
          <a:p>
            <a:pPr eaLnBrk="1" hangingPunct="1">
              <a:lnSpc>
                <a:spcPct val="90000"/>
              </a:lnSpc>
            </a:pPr>
            <a:r>
              <a:rPr lang="en-US" altLang="en-US" sz="2000" smtClean="0"/>
              <a:t>All initializers become binary data in memory</a:t>
            </a:r>
          </a:p>
        </p:txBody>
      </p:sp>
      <p:sp>
        <p:nvSpPr>
          <p:cNvPr id="32774" name="Line 4"/>
          <p:cNvSpPr>
            <a:spLocks noChangeShapeType="1"/>
          </p:cNvSpPr>
          <p:nvPr/>
        </p:nvSpPr>
        <p:spPr bwMode="auto">
          <a:xfrm>
            <a:off x="1676400" y="3200400"/>
            <a:ext cx="228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2775" name="Line 5"/>
          <p:cNvSpPr>
            <a:spLocks noChangeShapeType="1"/>
          </p:cNvSpPr>
          <p:nvPr/>
        </p:nvSpPr>
        <p:spPr bwMode="auto">
          <a:xfrm>
            <a:off x="2743200" y="3200400"/>
            <a:ext cx="152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2776" name="Line 6"/>
          <p:cNvSpPr>
            <a:spLocks noChangeShapeType="1"/>
          </p:cNvSpPr>
          <p:nvPr/>
        </p:nvSpPr>
        <p:spPr bwMode="auto">
          <a:xfrm flipH="1">
            <a:off x="3581400" y="3200400"/>
            <a:ext cx="762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71A1065-793A-4C48-877F-677A283CE967}" type="slidenum">
              <a:rPr lang="en-US" altLang="en-US" sz="1600">
                <a:latin typeface="Times New Roman" pitchFamily="18" charset="0"/>
              </a:rPr>
              <a:pPr eaLnBrk="1" hangingPunct="1"/>
              <a:t>34</a:t>
            </a:fld>
            <a:endParaRPr lang="en-US" altLang="en-US" sz="1600">
              <a:latin typeface="Times New Roman"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smtClean="0"/>
              <a:t>Defining BYTE and SBYTE Data</a:t>
            </a:r>
          </a:p>
        </p:txBody>
      </p:sp>
      <p:sp>
        <p:nvSpPr>
          <p:cNvPr id="33797" name="Text Box 3"/>
          <p:cNvSpPr txBox="1">
            <a:spLocks noChangeArrowheads="1"/>
          </p:cNvSpPr>
          <p:nvPr/>
        </p:nvSpPr>
        <p:spPr bwMode="auto">
          <a:xfrm>
            <a:off x="762000" y="1828800"/>
            <a:ext cx="7696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value1 BYTE </a:t>
            </a:r>
            <a:r>
              <a:rPr lang="en-US" altLang="en-US" sz="1800" b="1" dirty="0" smtClean="0">
                <a:latin typeface="Courier New" pitchFamily="49" charset="0"/>
              </a:rPr>
              <a:t>'A‘    ; </a:t>
            </a:r>
            <a:r>
              <a:rPr lang="en-US" altLang="en-US" sz="1800" b="1" dirty="0">
                <a:latin typeface="Courier New" pitchFamily="49" charset="0"/>
              </a:rPr>
              <a:t>character constant</a:t>
            </a:r>
          </a:p>
          <a:p>
            <a:pPr eaLnBrk="1" hangingPunct="1">
              <a:lnSpc>
                <a:spcPct val="80000"/>
              </a:lnSpc>
              <a:spcBef>
                <a:spcPct val="50000"/>
              </a:spcBef>
            </a:pPr>
            <a:r>
              <a:rPr lang="en-US" altLang="en-US" sz="1800" b="1" dirty="0">
                <a:latin typeface="Courier New" pitchFamily="49" charset="0"/>
              </a:rPr>
              <a:t>value2 BYTE </a:t>
            </a:r>
            <a:r>
              <a:rPr lang="en-US" altLang="en-US" sz="1800" b="1" dirty="0" smtClean="0">
                <a:latin typeface="Courier New" pitchFamily="49" charset="0"/>
              </a:rPr>
              <a:t>0      ; </a:t>
            </a:r>
            <a:r>
              <a:rPr lang="en-US" altLang="en-US" sz="1800" b="1" dirty="0">
                <a:latin typeface="Courier New" pitchFamily="49" charset="0"/>
              </a:rPr>
              <a:t>smallest unsigned byte</a:t>
            </a:r>
          </a:p>
          <a:p>
            <a:pPr eaLnBrk="1" hangingPunct="1">
              <a:lnSpc>
                <a:spcPct val="80000"/>
              </a:lnSpc>
              <a:spcBef>
                <a:spcPct val="50000"/>
              </a:spcBef>
            </a:pPr>
            <a:r>
              <a:rPr lang="en-US" altLang="en-US" sz="1800" b="1" dirty="0">
                <a:latin typeface="Courier New" pitchFamily="49" charset="0"/>
              </a:rPr>
              <a:t>value3 BYTE </a:t>
            </a:r>
            <a:r>
              <a:rPr lang="en-US" altLang="en-US" sz="1800" b="1" dirty="0" smtClean="0">
                <a:latin typeface="Courier New" pitchFamily="49" charset="0"/>
              </a:rPr>
              <a:t>255    ; </a:t>
            </a:r>
            <a:r>
              <a:rPr lang="en-US" altLang="en-US" sz="1800" b="1" dirty="0">
                <a:latin typeface="Courier New" pitchFamily="49" charset="0"/>
              </a:rPr>
              <a:t>largest unsigned byte</a:t>
            </a:r>
          </a:p>
          <a:p>
            <a:pPr eaLnBrk="1" hangingPunct="1">
              <a:lnSpc>
                <a:spcPct val="80000"/>
              </a:lnSpc>
              <a:spcBef>
                <a:spcPct val="50000"/>
              </a:spcBef>
            </a:pPr>
            <a:r>
              <a:rPr lang="en-US" altLang="en-US" sz="1800" b="1" dirty="0">
                <a:latin typeface="Courier New" pitchFamily="49" charset="0"/>
              </a:rPr>
              <a:t>value4 SBYTE -</a:t>
            </a:r>
            <a:r>
              <a:rPr lang="en-US" altLang="en-US" sz="1800" b="1" dirty="0" smtClean="0">
                <a:latin typeface="Courier New" pitchFamily="49" charset="0"/>
              </a:rPr>
              <a:t>128  ; </a:t>
            </a:r>
            <a:r>
              <a:rPr lang="en-US" altLang="en-US" sz="1800" b="1" dirty="0">
                <a:latin typeface="Courier New" pitchFamily="49" charset="0"/>
              </a:rPr>
              <a:t>smallest signed byte</a:t>
            </a:r>
          </a:p>
          <a:p>
            <a:pPr eaLnBrk="1" hangingPunct="1">
              <a:lnSpc>
                <a:spcPct val="80000"/>
              </a:lnSpc>
              <a:spcBef>
                <a:spcPct val="50000"/>
              </a:spcBef>
            </a:pPr>
            <a:r>
              <a:rPr lang="en-US" altLang="en-US" sz="1800" b="1" dirty="0">
                <a:latin typeface="Courier New" pitchFamily="49" charset="0"/>
              </a:rPr>
              <a:t>value5 SBYTE +</a:t>
            </a:r>
            <a:r>
              <a:rPr lang="en-US" altLang="en-US" sz="1800" b="1" dirty="0" smtClean="0">
                <a:latin typeface="Courier New" pitchFamily="49" charset="0"/>
              </a:rPr>
              <a:t>127  ; </a:t>
            </a:r>
            <a:r>
              <a:rPr lang="en-US" altLang="en-US" sz="1800" b="1" dirty="0">
                <a:latin typeface="Courier New" pitchFamily="49" charset="0"/>
              </a:rPr>
              <a:t>largest signed byte</a:t>
            </a:r>
          </a:p>
          <a:p>
            <a:pPr eaLnBrk="1" hangingPunct="1">
              <a:lnSpc>
                <a:spcPct val="80000"/>
              </a:lnSpc>
              <a:spcBef>
                <a:spcPct val="50000"/>
              </a:spcBef>
            </a:pPr>
            <a:r>
              <a:rPr lang="en-US" altLang="en-US" sz="1800" b="1" dirty="0">
                <a:latin typeface="Courier New" pitchFamily="49" charset="0"/>
              </a:rPr>
              <a:t>value6 BYTE </a:t>
            </a:r>
            <a:r>
              <a:rPr lang="en-US" altLang="en-US" sz="1800" b="1" dirty="0" smtClean="0">
                <a:latin typeface="Courier New" pitchFamily="49" charset="0"/>
              </a:rPr>
              <a:t>?      ; </a:t>
            </a:r>
            <a:r>
              <a:rPr lang="en-US" altLang="en-US" sz="1800" b="1" dirty="0">
                <a:latin typeface="Courier New" pitchFamily="49" charset="0"/>
              </a:rPr>
              <a:t>uninitialized byte</a:t>
            </a:r>
          </a:p>
        </p:txBody>
      </p:sp>
      <p:sp>
        <p:nvSpPr>
          <p:cNvPr id="33798" name="Text Box 4"/>
          <p:cNvSpPr txBox="1">
            <a:spLocks noChangeArrowheads="1"/>
          </p:cNvSpPr>
          <p:nvPr/>
        </p:nvSpPr>
        <p:spPr bwMode="auto">
          <a:xfrm>
            <a:off x="914400" y="1066800"/>
            <a:ext cx="7391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Each of the following defines a single byte of storage:</a:t>
            </a:r>
          </a:p>
        </p:txBody>
      </p:sp>
      <p:sp>
        <p:nvSpPr>
          <p:cNvPr id="92165" name="Text Box 5"/>
          <p:cNvSpPr txBox="1">
            <a:spLocks noChangeArrowheads="1"/>
          </p:cNvSpPr>
          <p:nvPr/>
        </p:nvSpPr>
        <p:spPr bwMode="auto">
          <a:xfrm>
            <a:off x="457200" y="4391434"/>
            <a:ext cx="6257490" cy="188513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tIns="137160" bIns="137160">
            <a:spAutoFit/>
          </a:bodyPr>
          <a:lstStyle>
            <a:lvl1pPr marL="227013" indent="-227013"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sz="1900"/>
              <a:t>MASM does not prevent you from initializing a BYTE with a negative value, but it's considered poor style.</a:t>
            </a:r>
          </a:p>
          <a:p>
            <a:pPr eaLnBrk="1" hangingPunct="1">
              <a:spcBef>
                <a:spcPct val="50000"/>
              </a:spcBef>
              <a:buFontTx/>
              <a:buChar char="•"/>
            </a:pPr>
            <a:r>
              <a:rPr lang="en-US" altLang="en-US" sz="1900"/>
              <a:t>If you declare a SBYTE variable, the Microsoft debugger will automatically display its value in decimal with a leading sign.</a:t>
            </a:r>
          </a:p>
        </p:txBody>
      </p:sp>
      <p:graphicFrame>
        <p:nvGraphicFramePr>
          <p:cNvPr id="3" name="表格 2"/>
          <p:cNvGraphicFramePr>
            <a:graphicFrameLocks noGrp="1"/>
          </p:cNvGraphicFramePr>
          <p:nvPr>
            <p:extLst>
              <p:ext uri="{D42A27DB-BD31-4B8C-83A1-F6EECF244321}">
                <p14:modId xmlns:p14="http://schemas.microsoft.com/office/powerpoint/2010/main" val="4151635885"/>
              </p:ext>
            </p:extLst>
          </p:nvPr>
        </p:nvGraphicFramePr>
        <p:xfrm>
          <a:off x="6858000" y="2171192"/>
          <a:ext cx="2133600" cy="3924807"/>
        </p:xfrm>
        <a:graphic>
          <a:graphicData uri="http://schemas.openxmlformats.org/drawingml/2006/table">
            <a:tbl>
              <a:tblPr firstRow="1" firstCol="1" bandRow="1">
                <a:tableStyleId>{5C22544A-7EE6-4342-B048-85BDC9FD1C3A}</a:tableStyleId>
              </a:tblPr>
              <a:tblGrid>
                <a:gridCol w="711200">
                  <a:extLst>
                    <a:ext uri="{9D8B030D-6E8A-4147-A177-3AD203B41FA5}">
                      <a16:colId xmlns:a16="http://schemas.microsoft.com/office/drawing/2014/main" val="1887517269"/>
                    </a:ext>
                  </a:extLst>
                </a:gridCol>
                <a:gridCol w="711200">
                  <a:extLst>
                    <a:ext uri="{9D8B030D-6E8A-4147-A177-3AD203B41FA5}">
                      <a16:colId xmlns:a16="http://schemas.microsoft.com/office/drawing/2014/main" val="4226421776"/>
                    </a:ext>
                  </a:extLst>
                </a:gridCol>
                <a:gridCol w="711200">
                  <a:extLst>
                    <a:ext uri="{9D8B030D-6E8A-4147-A177-3AD203B41FA5}">
                      <a16:colId xmlns:a16="http://schemas.microsoft.com/office/drawing/2014/main" val="2580619341"/>
                    </a:ext>
                  </a:extLst>
                </a:gridCol>
              </a:tblGrid>
              <a:tr h="472807">
                <a:tc>
                  <a:txBody>
                    <a:bodyPr/>
                    <a:lstStyle/>
                    <a:p>
                      <a:pPr algn="ctr">
                        <a:spcAft>
                          <a:spcPts val="0"/>
                        </a:spcAft>
                      </a:pPr>
                      <a:r>
                        <a:rPr lang="en-US" sz="1200" kern="0" dirty="0">
                          <a:solidFill>
                            <a:schemeClr val="bg2"/>
                          </a:solidFill>
                          <a:effectLst/>
                        </a:rPr>
                        <a:t>BYTE</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sz="1200" kern="0" dirty="0">
                          <a:solidFill>
                            <a:schemeClr val="bg2"/>
                          </a:solidFill>
                          <a:effectLst/>
                        </a:rPr>
                        <a:t>SBYTE</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257583353"/>
                  </a:ext>
                </a:extLst>
              </a:tr>
              <a:tr h="431500">
                <a:tc>
                  <a:txBody>
                    <a:bodyPr/>
                    <a:lstStyle/>
                    <a:p>
                      <a:pPr algn="ctr">
                        <a:spcAft>
                          <a:spcPts val="0"/>
                        </a:spcAft>
                      </a:pPr>
                      <a:r>
                        <a:rPr lang="en-US" sz="1200" kern="0" dirty="0">
                          <a:solidFill>
                            <a:schemeClr val="bg2"/>
                          </a:solidFill>
                          <a:effectLst/>
                        </a:rPr>
                        <a:t>255</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altLang="zh-TW" sz="1200" kern="0" dirty="0" smtClean="0">
                          <a:solidFill>
                            <a:schemeClr val="bg2"/>
                          </a:solidFill>
                          <a:effectLst/>
                        </a:rPr>
                        <a:t>11111111</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sz="1200" b="1" kern="0" dirty="0" smtClean="0">
                          <a:solidFill>
                            <a:schemeClr val="bg2"/>
                          </a:solidFill>
                          <a:effectLst/>
                        </a:rPr>
                        <a:t>-1</a:t>
                      </a:r>
                      <a:endParaRPr lang="zh-TW" sz="12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647910447"/>
                  </a:ext>
                </a:extLst>
              </a:tr>
              <a:tr h="431500">
                <a:tc>
                  <a:txBody>
                    <a:bodyPr/>
                    <a:lstStyle/>
                    <a:p>
                      <a:pPr algn="ct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pPr algn="ctr">
                        <a:spcAft>
                          <a:spcPts val="0"/>
                        </a:spcAft>
                      </a:pPr>
                      <a:r>
                        <a:rPr lang="zh-TW" sz="1200" kern="0" dirty="0">
                          <a:solidFill>
                            <a:schemeClr val="bg2"/>
                          </a:solidFill>
                          <a:effectLst/>
                        </a:rPr>
                        <a:t>　</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pPr algn="ct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001012914"/>
                  </a:ext>
                </a:extLst>
              </a:tr>
              <a:tr h="431500">
                <a:tc>
                  <a:txBody>
                    <a:bodyPr/>
                    <a:lstStyle/>
                    <a:p>
                      <a:pPr algn="ct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zh-TW" sz="1200" kern="0" dirty="0">
                          <a:solidFill>
                            <a:schemeClr val="bg2"/>
                          </a:solidFill>
                          <a:effectLst/>
                        </a:rPr>
                        <a:t>　</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tc>
                  <a:txBody>
                    <a:bodyPr/>
                    <a:lstStyle/>
                    <a:p>
                      <a:pPr algn="ct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376176393"/>
                  </a:ext>
                </a:extLst>
              </a:tr>
              <a:tr h="431500">
                <a:tc>
                  <a:txBody>
                    <a:bodyPr/>
                    <a:lstStyle/>
                    <a:p>
                      <a:pPr algn="ctr"/>
                      <a:r>
                        <a:rPr lang="en-US" altLang="zh-TW" sz="1200" kern="100" dirty="0" smtClean="0">
                          <a:solidFill>
                            <a:schemeClr val="bg2"/>
                          </a:solidFill>
                          <a:effectLst/>
                          <a:latin typeface="Calibri" panose="020F0502020204030204" pitchFamily="34" charset="0"/>
                          <a:cs typeface="Times New Roman" panose="02020603050405020304" pitchFamily="18" charset="0"/>
                        </a:rPr>
                        <a:t> 128</a:t>
                      </a: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altLang="zh-TW" sz="1200" kern="0" dirty="0" smtClean="0">
                          <a:solidFill>
                            <a:schemeClr val="bg2"/>
                          </a:solidFill>
                          <a:effectLst/>
                        </a:rPr>
                        <a:t>10000000</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ltLang="zh-TW" sz="1200" b="1" kern="100" dirty="0" smtClean="0">
                          <a:solidFill>
                            <a:schemeClr val="bg2"/>
                          </a:solidFill>
                          <a:effectLst/>
                          <a:latin typeface="Calibri" panose="020F0502020204030204" pitchFamily="34" charset="0"/>
                          <a:cs typeface="Times New Roman" panose="02020603050405020304" pitchFamily="18" charset="0"/>
                        </a:rPr>
                        <a:t>-128</a:t>
                      </a: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091751570"/>
                  </a:ext>
                </a:extLst>
              </a:tr>
              <a:tr h="431500">
                <a:tc>
                  <a:txBody>
                    <a:bodyPr/>
                    <a:lstStyle/>
                    <a:p>
                      <a:pPr algn="ctr"/>
                      <a:r>
                        <a:rPr lang="en-US" altLang="zh-TW" sz="1200" kern="100" dirty="0" smtClean="0">
                          <a:solidFill>
                            <a:schemeClr val="bg2"/>
                          </a:solidFill>
                          <a:effectLst/>
                          <a:latin typeface="Calibri" panose="020F0502020204030204" pitchFamily="34" charset="0"/>
                          <a:cs typeface="Times New Roman" panose="02020603050405020304" pitchFamily="18" charset="0"/>
                        </a:rPr>
                        <a:t>127</a:t>
                      </a: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altLang="zh-TW" sz="1200" kern="0" dirty="0" smtClean="0">
                          <a:solidFill>
                            <a:schemeClr val="bg2"/>
                          </a:solidFill>
                          <a:effectLst/>
                        </a:rPr>
                        <a:t>01111111</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ltLang="zh-TW" sz="1200" b="1" kern="100" dirty="0" smtClean="0">
                          <a:solidFill>
                            <a:schemeClr val="bg2"/>
                          </a:solidFill>
                          <a:effectLst/>
                          <a:latin typeface="Calibri" panose="020F0502020204030204" pitchFamily="34" charset="0"/>
                          <a:cs typeface="Times New Roman" panose="02020603050405020304" pitchFamily="18" charset="0"/>
                        </a:rPr>
                        <a:t>127</a:t>
                      </a: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781953500"/>
                  </a:ext>
                </a:extLst>
              </a:tr>
              <a:tr h="431500">
                <a:tc>
                  <a:txBody>
                    <a:bodyPr/>
                    <a:lstStyle/>
                    <a:p>
                      <a:pPr algn="ct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pPr algn="ctr">
                        <a:spcAft>
                          <a:spcPts val="0"/>
                        </a:spcAft>
                      </a:pPr>
                      <a:r>
                        <a:rPr lang="zh-TW" sz="1200" kern="0" dirty="0">
                          <a:solidFill>
                            <a:schemeClr val="bg2"/>
                          </a:solidFill>
                          <a:effectLst/>
                        </a:rPr>
                        <a:t>　</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pPr algn="ct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576441671"/>
                  </a:ext>
                </a:extLst>
              </a:tr>
              <a:tr h="431500">
                <a:tc>
                  <a:txBody>
                    <a:bodyPr/>
                    <a:lstStyle/>
                    <a:p>
                      <a:pPr algn="ctr"/>
                      <a:endParaRPr lang="zh-TW" sz="1200"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zh-TW" sz="1200" kern="0" dirty="0">
                          <a:solidFill>
                            <a:schemeClr val="bg2"/>
                          </a:solidFill>
                          <a:effectLst/>
                        </a:rPr>
                        <a:t>　</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tc>
                  <a:txBody>
                    <a:bodyPr/>
                    <a:lstStyle/>
                    <a:p>
                      <a:pPr algn="ctr"/>
                      <a:endParaRPr lang="zh-TW" sz="1200" b="1" kern="100" dirty="0">
                        <a:solidFill>
                          <a:schemeClr val="bg2"/>
                        </a:solidFill>
                        <a:effectLst/>
                        <a:latin typeface="Calibri" panose="020F0502020204030204" pitchFamily="34" charset="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58449106"/>
                  </a:ext>
                </a:extLst>
              </a:tr>
              <a:tr h="431500">
                <a:tc>
                  <a:txBody>
                    <a:bodyPr/>
                    <a:lstStyle/>
                    <a:p>
                      <a:pPr algn="ctr">
                        <a:spcAft>
                          <a:spcPts val="0"/>
                        </a:spcAft>
                      </a:pPr>
                      <a:r>
                        <a:rPr lang="en-US" sz="1200" kern="0" dirty="0">
                          <a:solidFill>
                            <a:schemeClr val="bg2"/>
                          </a:solidFill>
                          <a:effectLst/>
                        </a:rPr>
                        <a:t>0</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altLang="zh-TW" sz="1200" kern="0" dirty="0" smtClean="0">
                          <a:solidFill>
                            <a:schemeClr val="bg2"/>
                          </a:solidFill>
                          <a:effectLst/>
                        </a:rPr>
                        <a:t>00000000</a:t>
                      </a: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spcAft>
                          <a:spcPts val="0"/>
                        </a:spcAft>
                      </a:pPr>
                      <a:r>
                        <a:rPr lang="en-US" altLang="zh-TW" sz="1200" b="1" kern="0" dirty="0" smtClean="0">
                          <a:solidFill>
                            <a:schemeClr val="bg2"/>
                          </a:solidFill>
                          <a:effectLst/>
                          <a:latin typeface="+mn-lt"/>
                          <a:ea typeface="+mn-ea"/>
                          <a:cs typeface="+mn-cs"/>
                        </a:rPr>
                        <a:t>0</a:t>
                      </a:r>
                      <a:endParaRPr lang="zh-TW" sz="12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46658008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37B60D5-BF57-4813-82C6-EE5B62512EDC}" type="slidenum">
              <a:rPr lang="en-US" altLang="en-US" sz="1600">
                <a:latin typeface="Times New Roman" pitchFamily="18" charset="0"/>
              </a:rPr>
              <a:pPr eaLnBrk="1" hangingPunct="1"/>
              <a:t>35</a:t>
            </a:fld>
            <a:endParaRPr lang="en-US" altLang="en-US" sz="1600">
              <a:latin typeface="Times New Roman" pitchFamily="18" charset="0"/>
            </a:endParaRPr>
          </a:p>
        </p:txBody>
      </p:sp>
      <p:sp>
        <p:nvSpPr>
          <p:cNvPr id="107522" name="Rectangle 1026"/>
          <p:cNvSpPr>
            <a:spLocks noGrp="1" noChangeArrowheads="1"/>
          </p:cNvSpPr>
          <p:nvPr>
            <p:ph type="title"/>
          </p:nvPr>
        </p:nvSpPr>
        <p:spPr/>
        <p:txBody>
          <a:bodyPr/>
          <a:lstStyle/>
          <a:p>
            <a:pPr eaLnBrk="1" hangingPunct="1">
              <a:defRPr/>
            </a:pPr>
            <a:r>
              <a:rPr lang="en-US" altLang="en-US" smtClean="0"/>
              <a:t>Defining Byte Arrays</a:t>
            </a:r>
          </a:p>
        </p:txBody>
      </p:sp>
      <p:sp>
        <p:nvSpPr>
          <p:cNvPr id="34821" name="Text Box 1027"/>
          <p:cNvSpPr txBox="1">
            <a:spLocks noChangeArrowheads="1"/>
          </p:cNvSpPr>
          <p:nvPr/>
        </p:nvSpPr>
        <p:spPr bwMode="auto">
          <a:xfrm>
            <a:off x="1524000" y="2209800"/>
            <a:ext cx="5943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a:latin typeface="Courier New" pitchFamily="49" charset="0"/>
              </a:rPr>
              <a:t>list1 BYTE 10,20,30,40</a:t>
            </a:r>
          </a:p>
          <a:p>
            <a:pPr eaLnBrk="1" hangingPunct="1">
              <a:spcBef>
                <a:spcPct val="50000"/>
              </a:spcBef>
            </a:pPr>
            <a:r>
              <a:rPr lang="en-US" altLang="en-US" sz="1800" b="1">
                <a:latin typeface="Courier New" pitchFamily="49" charset="0"/>
              </a:rPr>
              <a:t>list2 BYTE 10,20,30,40</a:t>
            </a:r>
          </a:p>
          <a:p>
            <a:pPr eaLnBrk="1" hangingPunct="1">
              <a:spcBef>
                <a:spcPct val="50000"/>
              </a:spcBef>
            </a:pPr>
            <a:r>
              <a:rPr lang="en-US" altLang="en-US" sz="1800" b="1">
                <a:latin typeface="Courier New" pitchFamily="49" charset="0"/>
              </a:rPr>
              <a:t>      BYTE 50,60,70,80</a:t>
            </a:r>
          </a:p>
          <a:p>
            <a:pPr eaLnBrk="1" hangingPunct="1">
              <a:spcBef>
                <a:spcPct val="50000"/>
              </a:spcBef>
            </a:pPr>
            <a:r>
              <a:rPr lang="en-US" altLang="en-US" sz="1800" b="1">
                <a:latin typeface="Courier New" pitchFamily="49" charset="0"/>
              </a:rPr>
              <a:t>      BYTE 81,82,83,84</a:t>
            </a:r>
          </a:p>
          <a:p>
            <a:pPr eaLnBrk="1" hangingPunct="1">
              <a:spcBef>
                <a:spcPct val="50000"/>
              </a:spcBef>
            </a:pPr>
            <a:r>
              <a:rPr lang="en-US" altLang="en-US" sz="1800" b="1">
                <a:latin typeface="Courier New" pitchFamily="49" charset="0"/>
              </a:rPr>
              <a:t>list3 BYTE ?,32,41h,00100010b</a:t>
            </a:r>
          </a:p>
          <a:p>
            <a:pPr eaLnBrk="1" hangingPunct="1">
              <a:spcBef>
                <a:spcPct val="50000"/>
              </a:spcBef>
            </a:pPr>
            <a:r>
              <a:rPr lang="en-US" altLang="en-US" sz="1800" b="1">
                <a:latin typeface="Courier New" pitchFamily="49" charset="0"/>
              </a:rPr>
              <a:t>list4 BYTE 0Ah,20h,‘A’,22h</a:t>
            </a:r>
          </a:p>
        </p:txBody>
      </p:sp>
      <p:sp>
        <p:nvSpPr>
          <p:cNvPr id="34822" name="Text Box 1028"/>
          <p:cNvSpPr txBox="1">
            <a:spLocks noChangeArrowheads="1"/>
          </p:cNvSpPr>
          <p:nvPr/>
        </p:nvSpPr>
        <p:spPr bwMode="auto">
          <a:xfrm>
            <a:off x="914400" y="1295400"/>
            <a:ext cx="7391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500"/>
              <a:t>Examples that use multiple initializers: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3B7312B-B7BC-4E13-BF8F-18B3B7ECCC2C}" type="slidenum">
              <a:rPr lang="en-US" altLang="en-US" sz="1600">
                <a:latin typeface="Times New Roman" pitchFamily="18" charset="0"/>
              </a:rPr>
              <a:pPr eaLnBrk="1" hangingPunct="1"/>
              <a:t>36</a:t>
            </a:fld>
            <a:endParaRPr lang="en-US" altLang="en-US" sz="1600">
              <a:latin typeface="Times New Roman"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smtClean="0"/>
              <a:t>Defining Strings</a:t>
            </a:r>
            <a:r>
              <a:rPr lang="en-US" altLang="en-US" sz="2400" smtClean="0"/>
              <a:t>  (1 of 3)</a:t>
            </a:r>
          </a:p>
        </p:txBody>
      </p:sp>
      <p:sp>
        <p:nvSpPr>
          <p:cNvPr id="35845" name="Rectangle 3"/>
          <p:cNvSpPr>
            <a:spLocks noGrp="1" noChangeArrowheads="1"/>
          </p:cNvSpPr>
          <p:nvPr>
            <p:ph type="body" idx="1"/>
          </p:nvPr>
        </p:nvSpPr>
        <p:spPr>
          <a:xfrm>
            <a:off x="685800" y="1143000"/>
            <a:ext cx="7772400" cy="1828800"/>
          </a:xfrm>
        </p:spPr>
        <p:txBody>
          <a:bodyPr/>
          <a:lstStyle/>
          <a:p>
            <a:pPr eaLnBrk="1" hangingPunct="1"/>
            <a:r>
              <a:rPr lang="en-US" altLang="en-US" smtClean="0"/>
              <a:t>A string is implemented as an array of characters</a:t>
            </a:r>
          </a:p>
          <a:p>
            <a:pPr lvl="1" eaLnBrk="1" hangingPunct="1"/>
            <a:r>
              <a:rPr lang="en-US" altLang="en-US" sz="2000" smtClean="0"/>
              <a:t>For convenience, it is usually enclosed in quotation marks</a:t>
            </a:r>
          </a:p>
          <a:p>
            <a:pPr lvl="1" eaLnBrk="1" hangingPunct="1"/>
            <a:r>
              <a:rPr lang="en-US" altLang="en-US" sz="2000" smtClean="0"/>
              <a:t>It often will be </a:t>
            </a:r>
            <a:r>
              <a:rPr lang="en-US" altLang="en-US" sz="2000" smtClean="0">
                <a:solidFill>
                  <a:schemeClr val="tx2"/>
                </a:solidFill>
              </a:rPr>
              <a:t>null-terminated</a:t>
            </a:r>
          </a:p>
          <a:p>
            <a:pPr eaLnBrk="1" hangingPunct="1"/>
            <a:r>
              <a:rPr lang="en-US" altLang="en-US" smtClean="0"/>
              <a:t>Examples:</a:t>
            </a:r>
          </a:p>
        </p:txBody>
      </p:sp>
      <p:sp>
        <p:nvSpPr>
          <p:cNvPr id="35846" name="Text Box 4"/>
          <p:cNvSpPr txBox="1">
            <a:spLocks noChangeArrowheads="1"/>
          </p:cNvSpPr>
          <p:nvPr/>
        </p:nvSpPr>
        <p:spPr bwMode="auto">
          <a:xfrm>
            <a:off x="914400" y="3048000"/>
            <a:ext cx="7315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600" b="1">
                <a:latin typeface="Courier New" pitchFamily="49" charset="0"/>
              </a:rPr>
              <a:t>str1 BYTE "Enter your name",0</a:t>
            </a:r>
          </a:p>
          <a:p>
            <a:pPr eaLnBrk="1" hangingPunct="1">
              <a:lnSpc>
                <a:spcPct val="70000"/>
              </a:lnSpc>
              <a:spcBef>
                <a:spcPct val="50000"/>
              </a:spcBef>
            </a:pPr>
            <a:r>
              <a:rPr lang="en-US" altLang="en-US" sz="1600" b="1">
                <a:latin typeface="Courier New" pitchFamily="49" charset="0"/>
              </a:rPr>
              <a:t>str2 BYTE 'Error: halting program',0</a:t>
            </a:r>
          </a:p>
          <a:p>
            <a:pPr eaLnBrk="1" hangingPunct="1">
              <a:lnSpc>
                <a:spcPct val="70000"/>
              </a:lnSpc>
              <a:spcBef>
                <a:spcPct val="50000"/>
              </a:spcBef>
            </a:pPr>
            <a:r>
              <a:rPr lang="en-US" altLang="en-US" sz="1600" b="1">
                <a:latin typeface="Courier New" pitchFamily="49" charset="0"/>
              </a:rPr>
              <a:t>str3 BYTE 'A','E','I','O','U'</a:t>
            </a:r>
          </a:p>
          <a:p>
            <a:pPr eaLnBrk="1" hangingPunct="1">
              <a:lnSpc>
                <a:spcPct val="70000"/>
              </a:lnSpc>
              <a:spcBef>
                <a:spcPct val="50000"/>
              </a:spcBef>
            </a:pPr>
            <a:r>
              <a:rPr lang="en-US" altLang="en-US" sz="1600" b="1">
                <a:latin typeface="Courier New" pitchFamily="49" charset="0"/>
              </a:rPr>
              <a:t>greeting  BYTE "Welcome to the Encryption Demo program "</a:t>
            </a:r>
          </a:p>
          <a:p>
            <a:pPr eaLnBrk="1" hangingPunct="1">
              <a:lnSpc>
                <a:spcPct val="70000"/>
              </a:lnSpc>
              <a:spcBef>
                <a:spcPct val="50000"/>
              </a:spcBef>
            </a:pPr>
            <a:r>
              <a:rPr lang="en-US" altLang="en-US" sz="1600" b="1">
                <a:latin typeface="Courier New" pitchFamily="49" charset="0"/>
              </a:rPr>
              <a:t>          BYTE "created by Kip Irvine.",0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A6F8D83-1633-40D3-8D93-DA2DE20BD7DD}" type="slidenum">
              <a:rPr lang="en-US" altLang="en-US" sz="1600">
                <a:latin typeface="Times New Roman" pitchFamily="18" charset="0"/>
              </a:rPr>
              <a:pPr eaLnBrk="1" hangingPunct="1"/>
              <a:t>37</a:t>
            </a:fld>
            <a:endParaRPr lang="en-US" altLang="en-US" sz="1600">
              <a:latin typeface="Times New Roman"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smtClean="0"/>
              <a:t>Defining Strings</a:t>
            </a:r>
            <a:r>
              <a:rPr lang="en-US" altLang="en-US" sz="2400" smtClean="0"/>
              <a:t>  (2 of 3)</a:t>
            </a:r>
          </a:p>
        </p:txBody>
      </p:sp>
      <p:sp>
        <p:nvSpPr>
          <p:cNvPr id="36869" name="Rectangle 3"/>
          <p:cNvSpPr>
            <a:spLocks noGrp="1" noChangeArrowheads="1"/>
          </p:cNvSpPr>
          <p:nvPr>
            <p:ph type="body" idx="1"/>
          </p:nvPr>
        </p:nvSpPr>
        <p:spPr>
          <a:xfrm>
            <a:off x="685800" y="1143000"/>
            <a:ext cx="7772400" cy="990600"/>
          </a:xfrm>
        </p:spPr>
        <p:txBody>
          <a:bodyPr/>
          <a:lstStyle/>
          <a:p>
            <a:pPr eaLnBrk="1" hangingPunct="1"/>
            <a:r>
              <a:rPr lang="en-US" altLang="en-US" smtClean="0"/>
              <a:t>To continue a single string across multiple lines, end each line with a comma:</a:t>
            </a:r>
          </a:p>
        </p:txBody>
      </p:sp>
      <p:sp>
        <p:nvSpPr>
          <p:cNvPr id="36870" name="Text Box 4"/>
          <p:cNvSpPr txBox="1">
            <a:spLocks noChangeArrowheads="1"/>
          </p:cNvSpPr>
          <p:nvPr/>
        </p:nvSpPr>
        <p:spPr bwMode="auto">
          <a:xfrm>
            <a:off x="1143000" y="2286000"/>
            <a:ext cx="7086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a:latin typeface="Courier New" pitchFamily="49" charset="0"/>
              </a:rPr>
              <a:t>menu BYTE "Checking Account",0dh,0ah,0dh,0ah,</a:t>
            </a:r>
          </a:p>
          <a:p>
            <a:pPr eaLnBrk="1" hangingPunct="1">
              <a:lnSpc>
                <a:spcPct val="70000"/>
              </a:lnSpc>
              <a:spcBef>
                <a:spcPct val="50000"/>
              </a:spcBef>
            </a:pPr>
            <a:r>
              <a:rPr lang="en-US" altLang="en-US" sz="1800" b="1">
                <a:latin typeface="Courier New" pitchFamily="49" charset="0"/>
              </a:rPr>
              <a:t>	"1. Create a new account",0dh,0ah,</a:t>
            </a:r>
          </a:p>
          <a:p>
            <a:pPr eaLnBrk="1" hangingPunct="1">
              <a:lnSpc>
                <a:spcPct val="70000"/>
              </a:lnSpc>
              <a:spcBef>
                <a:spcPct val="50000"/>
              </a:spcBef>
            </a:pPr>
            <a:r>
              <a:rPr lang="en-US" altLang="en-US" sz="1800" b="1">
                <a:latin typeface="Courier New" pitchFamily="49" charset="0"/>
              </a:rPr>
              <a:t>	"2. Open an existing account",0dh,0ah,</a:t>
            </a:r>
          </a:p>
          <a:p>
            <a:pPr eaLnBrk="1" hangingPunct="1">
              <a:lnSpc>
                <a:spcPct val="70000"/>
              </a:lnSpc>
              <a:spcBef>
                <a:spcPct val="50000"/>
              </a:spcBef>
            </a:pPr>
            <a:r>
              <a:rPr lang="en-US" altLang="en-US" sz="1800" b="1">
                <a:latin typeface="Courier New" pitchFamily="49" charset="0"/>
              </a:rPr>
              <a:t>	"3. Credit the account",0dh,0ah,</a:t>
            </a:r>
          </a:p>
          <a:p>
            <a:pPr eaLnBrk="1" hangingPunct="1">
              <a:lnSpc>
                <a:spcPct val="70000"/>
              </a:lnSpc>
              <a:spcBef>
                <a:spcPct val="50000"/>
              </a:spcBef>
            </a:pPr>
            <a:r>
              <a:rPr lang="en-US" altLang="en-US" sz="1800" b="1">
                <a:latin typeface="Courier New" pitchFamily="49" charset="0"/>
              </a:rPr>
              <a:t>	"4. Debit the account",0dh,0ah,</a:t>
            </a:r>
          </a:p>
          <a:p>
            <a:pPr eaLnBrk="1" hangingPunct="1">
              <a:lnSpc>
                <a:spcPct val="70000"/>
              </a:lnSpc>
              <a:spcBef>
                <a:spcPct val="50000"/>
              </a:spcBef>
            </a:pPr>
            <a:r>
              <a:rPr lang="en-US" altLang="en-US" sz="1800" b="1">
                <a:latin typeface="Courier New" pitchFamily="49" charset="0"/>
              </a:rPr>
              <a:t>	"5. Exit",0ah,0ah,</a:t>
            </a:r>
          </a:p>
          <a:p>
            <a:pPr eaLnBrk="1" hangingPunct="1">
              <a:lnSpc>
                <a:spcPct val="70000"/>
              </a:lnSpc>
              <a:spcBef>
                <a:spcPct val="50000"/>
              </a:spcBef>
            </a:pPr>
            <a:r>
              <a:rPr lang="en-US" altLang="en-US" sz="1800" b="1">
                <a:latin typeface="Courier New" pitchFamily="49" charset="0"/>
              </a:rPr>
              <a:t>	"Choice&gt; ",0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A778638-42C2-4514-93D4-C4E56675348F}" type="slidenum">
              <a:rPr lang="en-US" altLang="en-US" sz="1600">
                <a:latin typeface="Times New Roman" pitchFamily="18" charset="0"/>
              </a:rPr>
              <a:pPr eaLnBrk="1" hangingPunct="1"/>
              <a:t>38</a:t>
            </a:fld>
            <a:endParaRPr lang="en-US" altLang="en-US" sz="1600">
              <a:latin typeface="Times New Roman"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Defining Strings</a:t>
            </a:r>
            <a:r>
              <a:rPr lang="en-US" altLang="en-US" sz="2400" smtClean="0"/>
              <a:t>  (3 of 3)</a:t>
            </a:r>
          </a:p>
        </p:txBody>
      </p:sp>
      <p:sp>
        <p:nvSpPr>
          <p:cNvPr id="37893" name="Rectangle 3"/>
          <p:cNvSpPr>
            <a:spLocks noGrp="1" noChangeArrowheads="1"/>
          </p:cNvSpPr>
          <p:nvPr>
            <p:ph type="body" idx="1"/>
          </p:nvPr>
        </p:nvSpPr>
        <p:spPr>
          <a:xfrm>
            <a:off x="685800" y="1143000"/>
            <a:ext cx="7772400" cy="1295400"/>
          </a:xfrm>
        </p:spPr>
        <p:txBody>
          <a:bodyPr/>
          <a:lstStyle/>
          <a:p>
            <a:pPr eaLnBrk="1" hangingPunct="1"/>
            <a:r>
              <a:rPr lang="en-US" altLang="en-US" smtClean="0"/>
              <a:t>End-of-line character sequence:</a:t>
            </a:r>
          </a:p>
          <a:p>
            <a:pPr lvl="1" eaLnBrk="1" hangingPunct="1"/>
            <a:r>
              <a:rPr lang="en-US" altLang="en-US" smtClean="0"/>
              <a:t>0Dh = carriage return</a:t>
            </a:r>
          </a:p>
          <a:p>
            <a:pPr lvl="1" eaLnBrk="1" hangingPunct="1"/>
            <a:r>
              <a:rPr lang="en-US" altLang="en-US" smtClean="0"/>
              <a:t>0Ah = line feed</a:t>
            </a:r>
          </a:p>
        </p:txBody>
      </p:sp>
      <p:sp>
        <p:nvSpPr>
          <p:cNvPr id="37894" name="Text Box 4"/>
          <p:cNvSpPr txBox="1">
            <a:spLocks noChangeArrowheads="1"/>
          </p:cNvSpPr>
          <p:nvPr/>
        </p:nvSpPr>
        <p:spPr bwMode="auto">
          <a:xfrm>
            <a:off x="1600200" y="2667000"/>
            <a:ext cx="5943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a:latin typeface="Courier New" pitchFamily="49" charset="0"/>
              </a:rPr>
              <a:t>str1 BYTE "Enter your name:    ",0Dh,0Ah</a:t>
            </a:r>
          </a:p>
          <a:p>
            <a:pPr eaLnBrk="1" hangingPunct="1">
              <a:lnSpc>
                <a:spcPct val="70000"/>
              </a:lnSpc>
              <a:spcBef>
                <a:spcPct val="50000"/>
              </a:spcBef>
            </a:pPr>
            <a:r>
              <a:rPr lang="en-US" altLang="en-US" sz="1800" b="1">
                <a:latin typeface="Courier New" pitchFamily="49" charset="0"/>
              </a:rPr>
              <a:t>     BYTE "Enter your address: ",0</a:t>
            </a:r>
          </a:p>
          <a:p>
            <a:pPr eaLnBrk="1" hangingPunct="1">
              <a:lnSpc>
                <a:spcPct val="70000"/>
              </a:lnSpc>
              <a:spcBef>
                <a:spcPct val="50000"/>
              </a:spcBef>
            </a:pPr>
            <a:endParaRPr lang="en-US" altLang="en-US" sz="1800" b="1">
              <a:latin typeface="Courier New" pitchFamily="49" charset="0"/>
            </a:endParaRPr>
          </a:p>
          <a:p>
            <a:pPr eaLnBrk="1" hangingPunct="1">
              <a:lnSpc>
                <a:spcPct val="70000"/>
              </a:lnSpc>
              <a:spcBef>
                <a:spcPct val="50000"/>
              </a:spcBef>
            </a:pPr>
            <a:r>
              <a:rPr lang="en-US" altLang="en-US" sz="1800" b="1">
                <a:latin typeface="Courier New" pitchFamily="49" charset="0"/>
              </a:rPr>
              <a:t>newLine BYTE 0Dh,0Ah,0</a:t>
            </a:r>
          </a:p>
        </p:txBody>
      </p:sp>
      <p:sp>
        <p:nvSpPr>
          <p:cNvPr id="110597" name="Text Box 5"/>
          <p:cNvSpPr txBox="1">
            <a:spLocks noChangeArrowheads="1"/>
          </p:cNvSpPr>
          <p:nvPr/>
        </p:nvSpPr>
        <p:spPr bwMode="auto">
          <a:xfrm>
            <a:off x="1066800" y="4800600"/>
            <a:ext cx="70104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Idea:</a:t>
            </a:r>
            <a:r>
              <a:rPr lang="en-US" altLang="en-US"/>
              <a:t> Define all strings used by your program in the same area of the data segment.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ox(in)">
                                      <p:cBhvr>
                                        <p:cTn id="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6536F77-7B52-4AC4-AA48-CD4759A3C510}" type="slidenum">
              <a:rPr lang="en-US" altLang="en-US" sz="1600">
                <a:latin typeface="Times New Roman" pitchFamily="18" charset="0"/>
              </a:rPr>
              <a:pPr eaLnBrk="1" hangingPunct="1"/>
              <a:t>39</a:t>
            </a:fld>
            <a:endParaRPr lang="en-US" altLang="en-US" sz="1600">
              <a:latin typeface="Times New Roman"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smtClean="0"/>
              <a:t>Using the DUP Operator</a:t>
            </a:r>
          </a:p>
        </p:txBody>
      </p:sp>
      <p:sp>
        <p:nvSpPr>
          <p:cNvPr id="38917" name="Rectangle 3"/>
          <p:cNvSpPr>
            <a:spLocks noGrp="1" noChangeArrowheads="1"/>
          </p:cNvSpPr>
          <p:nvPr>
            <p:ph type="body" idx="1"/>
          </p:nvPr>
        </p:nvSpPr>
        <p:spPr>
          <a:xfrm>
            <a:off x="685800" y="1143000"/>
            <a:ext cx="7772400" cy="1752600"/>
          </a:xfrm>
        </p:spPr>
        <p:txBody>
          <a:bodyPr/>
          <a:lstStyle/>
          <a:p>
            <a:pPr eaLnBrk="1" hangingPunct="1"/>
            <a:r>
              <a:rPr lang="en-US" altLang="en-US" smtClean="0"/>
              <a:t>Use DUP to allocate (create space for) an array or string. Syntax: </a:t>
            </a:r>
            <a:r>
              <a:rPr lang="en-US" altLang="en-US" i="1" smtClean="0">
                <a:solidFill>
                  <a:schemeClr val="tx2"/>
                </a:solidFill>
              </a:rPr>
              <a:t>counter</a:t>
            </a:r>
            <a:r>
              <a:rPr lang="en-US" altLang="en-US" smtClean="0">
                <a:solidFill>
                  <a:schemeClr val="tx2"/>
                </a:solidFill>
              </a:rPr>
              <a:t> DUP ( </a:t>
            </a:r>
            <a:r>
              <a:rPr lang="en-US" altLang="en-US" i="1" smtClean="0">
                <a:solidFill>
                  <a:schemeClr val="tx2"/>
                </a:solidFill>
              </a:rPr>
              <a:t>argument</a:t>
            </a:r>
            <a:r>
              <a:rPr lang="en-US" altLang="en-US" smtClean="0">
                <a:solidFill>
                  <a:schemeClr val="tx2"/>
                </a:solidFill>
              </a:rPr>
              <a:t> )</a:t>
            </a:r>
          </a:p>
          <a:p>
            <a:pPr eaLnBrk="1" hangingPunct="1"/>
            <a:r>
              <a:rPr lang="en-US" altLang="en-US" i="1" smtClean="0"/>
              <a:t>Counter</a:t>
            </a:r>
            <a:r>
              <a:rPr lang="en-US" altLang="en-US" smtClean="0"/>
              <a:t> and </a:t>
            </a:r>
            <a:r>
              <a:rPr lang="en-US" altLang="en-US" i="1" smtClean="0"/>
              <a:t>argument</a:t>
            </a:r>
            <a:r>
              <a:rPr lang="en-US" altLang="en-US" smtClean="0"/>
              <a:t> must be constants or constant expressions</a:t>
            </a:r>
          </a:p>
        </p:txBody>
      </p:sp>
      <p:sp>
        <p:nvSpPr>
          <p:cNvPr id="38918" name="Text Box 4"/>
          <p:cNvSpPr txBox="1">
            <a:spLocks noChangeArrowheads="1"/>
          </p:cNvSpPr>
          <p:nvPr/>
        </p:nvSpPr>
        <p:spPr bwMode="auto">
          <a:xfrm>
            <a:off x="533400" y="30480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spcBef>
                <a:spcPct val="50000"/>
              </a:spcBef>
            </a:pPr>
            <a:r>
              <a:rPr lang="en-US" altLang="en-US" sz="1600" b="1">
                <a:latin typeface="Courier New" pitchFamily="49" charset="0"/>
              </a:rPr>
              <a:t>var1 BYTE 20 DUP(0)	; 20 bytes, all equal to zero</a:t>
            </a:r>
          </a:p>
          <a:p>
            <a:pPr eaLnBrk="1" hangingPunct="1">
              <a:spcBef>
                <a:spcPct val="50000"/>
              </a:spcBef>
            </a:pPr>
            <a:r>
              <a:rPr lang="en-US" altLang="en-US" sz="1600" b="1">
                <a:latin typeface="Courier New" pitchFamily="49" charset="0"/>
              </a:rPr>
              <a:t>var2 BYTE 20 DUP(?)	; 20 bytes, uninitialized</a:t>
            </a:r>
          </a:p>
          <a:p>
            <a:pPr eaLnBrk="1" hangingPunct="1">
              <a:spcBef>
                <a:spcPct val="50000"/>
              </a:spcBef>
            </a:pPr>
            <a:r>
              <a:rPr lang="en-US" altLang="en-US" sz="1600" b="1">
                <a:latin typeface="Courier New" pitchFamily="49" charset="0"/>
              </a:rPr>
              <a:t>var3 BYTE 4 DUP("STACK")      ; 20 bytes: "STACKSTACKSTACKSTACK"</a:t>
            </a:r>
          </a:p>
          <a:p>
            <a:pPr eaLnBrk="1" hangingPunct="1">
              <a:spcBef>
                <a:spcPct val="50000"/>
              </a:spcBef>
            </a:pPr>
            <a:r>
              <a:rPr lang="en-US" altLang="en-US" sz="1600" b="1">
                <a:latin typeface="Courier New" pitchFamily="49" charset="0"/>
              </a:rPr>
              <a:t>var4 BYTE 10,3 DUP(0),20	; 5 bytes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t>Irvine, Kip R. Assembly Language for Intel-Based Computers, 2007.</a:t>
            </a:r>
          </a:p>
        </p:txBody>
      </p:sp>
      <p:sp>
        <p:nvSpPr>
          <p:cNvPr id="717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18FE71F-217F-4968-AC29-836F39CE4683}" type="slidenum">
              <a:rPr lang="zh-TW" altLang="en-US" sz="1600">
                <a:latin typeface="Times New Roman" pitchFamily="18" charset="0"/>
              </a:rPr>
              <a:pPr eaLnBrk="1" hangingPunct="1"/>
              <a:t>4</a:t>
            </a:fld>
            <a:endParaRPr lang="en-US" altLang="zh-TW" sz="1600">
              <a:latin typeface="Times New Roman"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zh-TW" smtClean="0">
                <a:ea typeface="新細明體" charset="-120"/>
              </a:rPr>
              <a:t>Add and Subtract </a:t>
            </a:r>
          </a:p>
        </p:txBody>
      </p:sp>
      <p:sp>
        <p:nvSpPr>
          <p:cNvPr id="8" name="Text Box 3"/>
          <p:cNvSpPr txBox="1">
            <a:spLocks noChangeArrowheads="1"/>
          </p:cNvSpPr>
          <p:nvPr/>
        </p:nvSpPr>
        <p:spPr bwMode="auto">
          <a:xfrm>
            <a:off x="1752600" y="762000"/>
            <a:ext cx="6858000" cy="541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22860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TITLE</a:t>
            </a:r>
            <a:r>
              <a:rPr lang="en-US" altLang="zh-TW" sz="1600" b="1" dirty="0">
                <a:latin typeface="Courier New" pitchFamily="49" charset="0"/>
                <a:ea typeface="新細明體" charset="-120"/>
              </a:rPr>
              <a:t> Add and Subtract, Version 2      (AddSub2r.asm)</a:t>
            </a:r>
          </a:p>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INCLUDE</a:t>
            </a:r>
            <a:r>
              <a:rPr lang="en-US" altLang="zh-TW" sz="1600" b="1" dirty="0">
                <a:latin typeface="Courier New" pitchFamily="49" charset="0"/>
                <a:ea typeface="新細明體" charset="-120"/>
              </a:rPr>
              <a:t> </a:t>
            </a:r>
            <a:r>
              <a:rPr lang="en-US" altLang="zh-TW" sz="1600" b="1" dirty="0" smtClean="0">
                <a:latin typeface="Courier New" pitchFamily="49" charset="0"/>
                <a:ea typeface="新細明體" charset="-120"/>
              </a:rPr>
              <a:t>Irvine32.inc</a:t>
            </a:r>
            <a:endParaRPr lang="en-US" altLang="zh-TW" sz="1600" b="1" dirty="0">
              <a:latin typeface="Courier New" pitchFamily="49" charset="0"/>
              <a:ea typeface="新細明體" charset="-120"/>
            </a:endParaRPr>
          </a:p>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.data</a:t>
            </a:r>
          </a:p>
          <a:p>
            <a:pPr eaLnBrk="1" hangingPunct="1">
              <a:lnSpc>
                <a:spcPct val="50000"/>
              </a:lnSpc>
              <a:spcBef>
                <a:spcPct val="50000"/>
              </a:spcBef>
            </a:pPr>
            <a:r>
              <a:rPr lang="en-US" altLang="zh-TW" sz="1600" b="1" dirty="0">
                <a:latin typeface="Courier New" pitchFamily="49" charset="0"/>
                <a:ea typeface="新細明體" charset="-120"/>
              </a:rPr>
              <a:t>val1 </a:t>
            </a:r>
            <a:r>
              <a:rPr lang="en-US" altLang="zh-TW" sz="1600" b="1" dirty="0">
                <a:solidFill>
                  <a:schemeClr val="tx2">
                    <a:lumMod val="75000"/>
                  </a:schemeClr>
                </a:solidFill>
                <a:latin typeface="Courier New" pitchFamily="49" charset="0"/>
                <a:ea typeface="新細明體" charset="-120"/>
              </a:rPr>
              <a:t>DWORD</a:t>
            </a:r>
            <a:r>
              <a:rPr lang="en-US" altLang="zh-TW" sz="1600" b="1" dirty="0">
                <a:latin typeface="Courier New" pitchFamily="49" charset="0"/>
                <a:ea typeface="新細明體" charset="-120"/>
              </a:rPr>
              <a:t> </a:t>
            </a:r>
            <a:r>
              <a:rPr lang="en-US" altLang="zh-TW" sz="1600" b="1" dirty="0" smtClean="0">
                <a:solidFill>
                  <a:schemeClr val="accent6">
                    <a:lumMod val="20000"/>
                    <a:lumOff val="80000"/>
                  </a:schemeClr>
                </a:solidFill>
                <a:latin typeface="Courier New" pitchFamily="49" charset="0"/>
                <a:ea typeface="新細明體" charset="-120"/>
              </a:rPr>
              <a:t>10000h</a:t>
            </a:r>
            <a:endParaRPr lang="en-US" altLang="zh-TW" sz="1600" b="1" dirty="0">
              <a:solidFill>
                <a:schemeClr val="accent6">
                  <a:lumMod val="20000"/>
                  <a:lumOff val="80000"/>
                </a:schemeClr>
              </a:solidFill>
              <a:latin typeface="Courier New" pitchFamily="49" charset="0"/>
              <a:ea typeface="新細明體" charset="-120"/>
            </a:endParaRPr>
          </a:p>
          <a:p>
            <a:pPr eaLnBrk="1" hangingPunct="1">
              <a:lnSpc>
                <a:spcPct val="50000"/>
              </a:lnSpc>
              <a:spcBef>
                <a:spcPct val="50000"/>
              </a:spcBef>
            </a:pPr>
            <a:r>
              <a:rPr lang="en-US" altLang="zh-TW" sz="1600" b="1" dirty="0">
                <a:latin typeface="Courier New" pitchFamily="49" charset="0"/>
                <a:ea typeface="新細明體" charset="-120"/>
              </a:rPr>
              <a:t>val2 </a:t>
            </a:r>
            <a:r>
              <a:rPr lang="en-US" altLang="zh-TW" sz="1600" b="1" dirty="0">
                <a:solidFill>
                  <a:schemeClr val="tx2">
                    <a:lumMod val="75000"/>
                  </a:schemeClr>
                </a:solidFill>
                <a:latin typeface="Courier New" pitchFamily="49" charset="0"/>
                <a:ea typeface="新細明體" charset="-120"/>
              </a:rPr>
              <a:t>DWORD</a:t>
            </a:r>
            <a:r>
              <a:rPr lang="en-US" altLang="zh-TW" sz="1600" b="1" dirty="0">
                <a:latin typeface="Courier New" pitchFamily="49" charset="0"/>
                <a:ea typeface="新細明體" charset="-120"/>
              </a:rPr>
              <a:t> </a:t>
            </a:r>
            <a:r>
              <a:rPr lang="en-US" altLang="zh-TW" sz="1600" b="1" dirty="0">
                <a:solidFill>
                  <a:schemeClr val="accent6">
                    <a:lumMod val="20000"/>
                    <a:lumOff val="80000"/>
                  </a:schemeClr>
                </a:solidFill>
                <a:latin typeface="Courier New" pitchFamily="49" charset="0"/>
                <a:ea typeface="新細明體" charset="-120"/>
              </a:rPr>
              <a:t>40000h</a:t>
            </a:r>
          </a:p>
          <a:p>
            <a:pPr eaLnBrk="1" hangingPunct="1">
              <a:lnSpc>
                <a:spcPct val="50000"/>
              </a:lnSpc>
              <a:spcBef>
                <a:spcPct val="50000"/>
              </a:spcBef>
            </a:pPr>
            <a:r>
              <a:rPr lang="en-US" altLang="zh-TW" sz="1600" b="1" dirty="0">
                <a:latin typeface="Courier New" pitchFamily="49" charset="0"/>
                <a:ea typeface="新細明體" charset="-120"/>
              </a:rPr>
              <a:t>val3 </a:t>
            </a:r>
            <a:r>
              <a:rPr lang="en-US" altLang="zh-TW" sz="1600" b="1" dirty="0">
                <a:solidFill>
                  <a:schemeClr val="tx2">
                    <a:lumMod val="75000"/>
                  </a:schemeClr>
                </a:solidFill>
                <a:latin typeface="Courier New" pitchFamily="49" charset="0"/>
                <a:ea typeface="新細明體" charset="-120"/>
              </a:rPr>
              <a:t>DWORD</a:t>
            </a:r>
            <a:r>
              <a:rPr lang="en-US" altLang="zh-TW" sz="1600" b="1" dirty="0">
                <a:latin typeface="Courier New" pitchFamily="49" charset="0"/>
                <a:ea typeface="新細明體" charset="-120"/>
              </a:rPr>
              <a:t> </a:t>
            </a:r>
            <a:r>
              <a:rPr lang="en-US" altLang="zh-TW" sz="1600" b="1" dirty="0" smtClean="0">
                <a:solidFill>
                  <a:schemeClr val="accent6">
                    <a:lumMod val="20000"/>
                    <a:lumOff val="80000"/>
                  </a:schemeClr>
                </a:solidFill>
                <a:latin typeface="Courier New" pitchFamily="49" charset="0"/>
                <a:ea typeface="新細明體" charset="-120"/>
              </a:rPr>
              <a:t>20000h</a:t>
            </a:r>
          </a:p>
          <a:p>
            <a:pPr eaLnBrk="1" hangingPunct="1">
              <a:lnSpc>
                <a:spcPct val="50000"/>
              </a:lnSpc>
              <a:spcBef>
                <a:spcPct val="50000"/>
              </a:spcBef>
            </a:pPr>
            <a:r>
              <a:rPr lang="en-US" altLang="zh-TW" sz="1600" b="1" dirty="0" err="1" smtClean="0">
                <a:latin typeface="Courier New" pitchFamily="49" charset="0"/>
                <a:ea typeface="新細明體" charset="-120"/>
              </a:rPr>
              <a:t>myStr</a:t>
            </a:r>
            <a:r>
              <a:rPr lang="en-US" altLang="zh-TW" sz="1600" b="1" dirty="0">
                <a:latin typeface="Courier New" pitchFamily="49" charset="0"/>
                <a:ea typeface="新細明體" charset="-120"/>
              </a:rPr>
              <a:t> </a:t>
            </a:r>
            <a:r>
              <a:rPr lang="en-US" altLang="zh-TW" sz="1600" b="1" dirty="0">
                <a:solidFill>
                  <a:schemeClr val="tx2">
                    <a:lumMod val="75000"/>
                  </a:schemeClr>
                </a:solidFill>
                <a:latin typeface="Courier New" pitchFamily="49" charset="0"/>
                <a:ea typeface="新細明體" charset="-120"/>
              </a:rPr>
              <a:t>BYTE</a:t>
            </a:r>
            <a:r>
              <a:rPr lang="en-US" altLang="zh-TW" sz="1600" b="1" dirty="0">
                <a:solidFill>
                  <a:schemeClr val="accent6">
                    <a:lumMod val="20000"/>
                    <a:lumOff val="80000"/>
                  </a:schemeClr>
                </a:solidFill>
                <a:latin typeface="Courier New" pitchFamily="49" charset="0"/>
                <a:ea typeface="新細明體" charset="-120"/>
              </a:rPr>
              <a:t> "Hello!"</a:t>
            </a:r>
          </a:p>
          <a:p>
            <a:pPr eaLnBrk="1" hangingPunct="1">
              <a:lnSpc>
                <a:spcPct val="50000"/>
              </a:lnSpc>
              <a:spcBef>
                <a:spcPct val="50000"/>
              </a:spcBef>
            </a:pPr>
            <a:r>
              <a:rPr lang="en-US" altLang="zh-TW" sz="1600" b="1" dirty="0" err="1">
                <a:latin typeface="Courier New" pitchFamily="49" charset="0"/>
                <a:ea typeface="新細明體" charset="-120"/>
              </a:rPr>
              <a:t>finalVal</a:t>
            </a:r>
            <a:r>
              <a:rPr lang="en-US" altLang="zh-TW" sz="1600" b="1" dirty="0">
                <a:latin typeface="Courier New" pitchFamily="49" charset="0"/>
                <a:ea typeface="新細明體" charset="-120"/>
              </a:rPr>
              <a:t> </a:t>
            </a:r>
            <a:r>
              <a:rPr lang="en-US" altLang="zh-TW" sz="1600" b="1" dirty="0">
                <a:solidFill>
                  <a:schemeClr val="tx2">
                    <a:lumMod val="75000"/>
                  </a:schemeClr>
                </a:solidFill>
                <a:latin typeface="Courier New" pitchFamily="49" charset="0"/>
                <a:ea typeface="新細明體" charset="-120"/>
              </a:rPr>
              <a:t>DWORD</a:t>
            </a:r>
            <a:r>
              <a:rPr lang="en-US" altLang="zh-TW" sz="1600" b="1" dirty="0">
                <a:latin typeface="Courier New" pitchFamily="49" charset="0"/>
                <a:ea typeface="新細明體" charset="-120"/>
              </a:rPr>
              <a:t> ?</a:t>
            </a:r>
          </a:p>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.code</a:t>
            </a:r>
          </a:p>
          <a:p>
            <a:pPr eaLnBrk="1" hangingPunct="1">
              <a:lnSpc>
                <a:spcPct val="50000"/>
              </a:lnSpc>
              <a:spcBef>
                <a:spcPct val="50000"/>
              </a:spcBef>
            </a:pPr>
            <a:r>
              <a:rPr lang="en-US" altLang="zh-TW" sz="1600" b="1" dirty="0">
                <a:latin typeface="Courier New" pitchFamily="49" charset="0"/>
                <a:ea typeface="新細明體" charset="-120"/>
              </a:rPr>
              <a:t>Main </a:t>
            </a:r>
            <a:r>
              <a:rPr lang="en-US" altLang="zh-TW" sz="1600" b="1" dirty="0">
                <a:solidFill>
                  <a:schemeClr val="tx2">
                    <a:lumMod val="75000"/>
                  </a:schemeClr>
                </a:solidFill>
                <a:latin typeface="Courier New" pitchFamily="49" charset="0"/>
                <a:ea typeface="新細明體" charset="-120"/>
              </a:rPr>
              <a:t>PROC</a:t>
            </a:r>
          </a:p>
          <a:p>
            <a:pPr eaLnBrk="1" hangingPunct="1">
              <a:lnSpc>
                <a:spcPct val="50000"/>
              </a:lnSpc>
              <a:spcBef>
                <a:spcPct val="50000"/>
              </a:spcBef>
            </a:pPr>
            <a:r>
              <a:rPr lang="en-US" altLang="zh-TW" sz="1600" b="1" dirty="0">
                <a:latin typeface="Courier New" pitchFamily="49" charset="0"/>
                <a:ea typeface="新細明體" charset="-120"/>
              </a:rPr>
              <a:t>    .</a:t>
            </a:r>
          </a:p>
          <a:p>
            <a:pPr eaLnBrk="1" hangingPunct="1">
              <a:lnSpc>
                <a:spcPct val="50000"/>
              </a:lnSpc>
              <a:spcBef>
                <a:spcPct val="50000"/>
              </a:spcBef>
            </a:pPr>
            <a:r>
              <a:rPr lang="en-US" altLang="zh-TW" sz="1600" b="1" dirty="0">
                <a:latin typeface="Courier New" pitchFamily="49" charset="0"/>
                <a:ea typeface="新細明體" charset="-120"/>
              </a:rPr>
              <a:t>    .</a:t>
            </a:r>
          </a:p>
          <a:p>
            <a:pPr eaLnBrk="1" hangingPunct="1">
              <a:lnSpc>
                <a:spcPct val="50000"/>
              </a:lnSpc>
              <a:spcBef>
                <a:spcPct val="50000"/>
              </a:spcBef>
            </a:pPr>
            <a:r>
              <a:rPr lang="en-US" altLang="zh-TW" sz="1600" b="1" dirty="0">
                <a:latin typeface="Courier New" pitchFamily="49" charset="0"/>
                <a:ea typeface="新細明體" charset="-120"/>
              </a:rPr>
              <a:t>L1:	</a:t>
            </a:r>
            <a:r>
              <a:rPr lang="en-US" altLang="zh-TW" sz="1600" b="1" dirty="0" err="1">
                <a:solidFill>
                  <a:schemeClr val="tx2">
                    <a:lumMod val="75000"/>
                  </a:schemeClr>
                </a:solidFill>
                <a:latin typeface="Courier New" pitchFamily="49" charset="0"/>
                <a:ea typeface="新細明體" charset="-120"/>
              </a:rPr>
              <a:t>mov</a:t>
            </a:r>
            <a:r>
              <a:rPr lang="en-US" altLang="zh-TW" sz="1600" b="1" dirty="0">
                <a:solidFill>
                  <a:schemeClr val="tx2">
                    <a:lumMod val="75000"/>
                  </a:schemeClr>
                </a:solidFill>
                <a:latin typeface="Courier New" pitchFamily="49" charset="0"/>
                <a:ea typeface="新細明體" charset="-120"/>
              </a:rPr>
              <a:t> </a:t>
            </a:r>
            <a:r>
              <a:rPr lang="en-US" altLang="zh-TW" sz="1600" b="1" dirty="0">
                <a:latin typeface="Courier New" pitchFamily="49" charset="0"/>
                <a:ea typeface="新細明體" charset="-120"/>
              </a:rPr>
              <a:t>eax,val1	; get first value</a:t>
            </a:r>
          </a:p>
          <a:p>
            <a:pPr lvl="1"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add</a:t>
            </a:r>
            <a:r>
              <a:rPr lang="en-US" altLang="zh-TW" sz="1600" b="1" dirty="0">
                <a:latin typeface="Courier New" pitchFamily="49" charset="0"/>
                <a:ea typeface="新細明體" charset="-120"/>
              </a:rPr>
              <a:t> eax,val2	; add second value</a:t>
            </a:r>
          </a:p>
          <a:p>
            <a:pPr lvl="1"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sub</a:t>
            </a:r>
            <a:r>
              <a:rPr lang="en-US" altLang="zh-TW" sz="1600" b="1" dirty="0">
                <a:latin typeface="Courier New" pitchFamily="49" charset="0"/>
                <a:ea typeface="新細明體" charset="-120"/>
              </a:rPr>
              <a:t> eax,val3	; subtract third value</a:t>
            </a:r>
          </a:p>
          <a:p>
            <a:pPr lvl="1" eaLnBrk="1" hangingPunct="1">
              <a:lnSpc>
                <a:spcPct val="50000"/>
              </a:lnSpc>
              <a:spcBef>
                <a:spcPct val="50000"/>
              </a:spcBef>
            </a:pPr>
            <a:r>
              <a:rPr lang="en-US" altLang="zh-TW" sz="1600" b="1" dirty="0" err="1">
                <a:solidFill>
                  <a:schemeClr val="tx2">
                    <a:lumMod val="75000"/>
                  </a:schemeClr>
                </a:solidFill>
                <a:latin typeface="Courier New" pitchFamily="49" charset="0"/>
                <a:ea typeface="新細明體" charset="-120"/>
              </a:rPr>
              <a:t>mov</a:t>
            </a:r>
            <a:r>
              <a:rPr lang="en-US" altLang="zh-TW" sz="1600" b="1" dirty="0">
                <a:solidFill>
                  <a:schemeClr val="tx2">
                    <a:lumMod val="75000"/>
                  </a:schemeClr>
                </a:solidFill>
                <a:latin typeface="Courier New" pitchFamily="49" charset="0"/>
                <a:ea typeface="新細明體" charset="-120"/>
              </a:rPr>
              <a:t> </a:t>
            </a:r>
            <a:r>
              <a:rPr lang="en-US" altLang="zh-TW" sz="1600" b="1" dirty="0" err="1">
                <a:latin typeface="Courier New" pitchFamily="49" charset="0"/>
                <a:ea typeface="新細明體" charset="-120"/>
              </a:rPr>
              <a:t>finalVal,eax</a:t>
            </a:r>
            <a:endParaRPr lang="en-US" altLang="zh-TW" sz="1600" b="1" dirty="0">
              <a:latin typeface="Courier New" pitchFamily="49" charset="0"/>
              <a:ea typeface="新細明體" charset="-120"/>
            </a:endParaRPr>
          </a:p>
          <a:p>
            <a:pPr lvl="1" eaLnBrk="1" hangingPunct="1">
              <a:lnSpc>
                <a:spcPct val="50000"/>
              </a:lnSpc>
              <a:spcBef>
                <a:spcPct val="50000"/>
              </a:spcBef>
            </a:pPr>
            <a:r>
              <a:rPr lang="en-US" altLang="zh-TW" sz="1600" b="1" dirty="0">
                <a:latin typeface="Courier New" pitchFamily="49" charset="0"/>
                <a:ea typeface="新細明體" charset="-120"/>
              </a:rPr>
              <a:t>.</a:t>
            </a:r>
          </a:p>
          <a:p>
            <a:pPr lvl="1" eaLnBrk="1" hangingPunct="1">
              <a:lnSpc>
                <a:spcPct val="50000"/>
              </a:lnSpc>
              <a:spcBef>
                <a:spcPct val="50000"/>
              </a:spcBef>
            </a:pPr>
            <a:r>
              <a:rPr lang="en-US" altLang="zh-TW" sz="1600" b="1" dirty="0">
                <a:latin typeface="Courier New" pitchFamily="49" charset="0"/>
                <a:ea typeface="新細明體" charset="-120"/>
              </a:rPr>
              <a:t>.</a:t>
            </a:r>
          </a:p>
          <a:p>
            <a:pPr lvl="1" eaLnBrk="1" hangingPunct="1">
              <a:lnSpc>
                <a:spcPct val="50000"/>
              </a:lnSpc>
              <a:spcBef>
                <a:spcPct val="50000"/>
              </a:spcBef>
            </a:pPr>
            <a:r>
              <a:rPr lang="en-US" altLang="zh-TW" sz="1600" b="1" dirty="0" err="1">
                <a:solidFill>
                  <a:schemeClr val="tx2">
                    <a:lumMod val="75000"/>
                  </a:schemeClr>
                </a:solidFill>
                <a:latin typeface="Courier New" pitchFamily="49" charset="0"/>
                <a:ea typeface="新細明體" charset="-120"/>
              </a:rPr>
              <a:t>jmp</a:t>
            </a:r>
            <a:r>
              <a:rPr lang="en-US" altLang="zh-TW" sz="1600" b="1" dirty="0">
                <a:solidFill>
                  <a:schemeClr val="tx2">
                    <a:lumMod val="75000"/>
                  </a:schemeClr>
                </a:solidFill>
                <a:latin typeface="Courier New" pitchFamily="49" charset="0"/>
                <a:ea typeface="新細明體" charset="-120"/>
              </a:rPr>
              <a:t> </a:t>
            </a:r>
            <a:r>
              <a:rPr lang="en-US" altLang="zh-TW" sz="1600" b="1" dirty="0">
                <a:latin typeface="Courier New" pitchFamily="49" charset="0"/>
                <a:ea typeface="新細明體" charset="-120"/>
              </a:rPr>
              <a:t>L1	 </a:t>
            </a:r>
          </a:p>
          <a:p>
            <a:pPr lvl="1" eaLnBrk="1" hangingPunct="1">
              <a:lnSpc>
                <a:spcPct val="50000"/>
              </a:lnSpc>
              <a:spcBef>
                <a:spcPct val="50000"/>
              </a:spcBef>
            </a:pPr>
            <a:r>
              <a:rPr lang="en-US" altLang="zh-TW" sz="1600" b="1" dirty="0" smtClean="0">
                <a:latin typeface="Courier New" pitchFamily="49" charset="0"/>
                <a:ea typeface="新細明體" charset="-120"/>
              </a:rPr>
              <a:t>.</a:t>
            </a:r>
            <a:endParaRPr lang="en-US" altLang="zh-TW" sz="1600" b="1" dirty="0">
              <a:latin typeface="Courier New" pitchFamily="49" charset="0"/>
              <a:ea typeface="新細明體" charset="-120"/>
            </a:endParaRPr>
          </a:p>
          <a:p>
            <a:pPr eaLnBrk="1" hangingPunct="1">
              <a:lnSpc>
                <a:spcPct val="50000"/>
              </a:lnSpc>
              <a:spcBef>
                <a:spcPct val="50000"/>
              </a:spcBef>
            </a:pPr>
            <a:r>
              <a:rPr lang="en-US" altLang="zh-TW" sz="1600" b="1" dirty="0">
                <a:latin typeface="Courier New" pitchFamily="49" charset="0"/>
                <a:ea typeface="新細明體" charset="-120"/>
              </a:rPr>
              <a:t>Main </a:t>
            </a:r>
            <a:r>
              <a:rPr lang="en-US" altLang="zh-TW" sz="1600" b="1" dirty="0">
                <a:solidFill>
                  <a:schemeClr val="tx2">
                    <a:lumMod val="75000"/>
                  </a:schemeClr>
                </a:solidFill>
                <a:latin typeface="Courier New" pitchFamily="49" charset="0"/>
                <a:ea typeface="新細明體" charset="-120"/>
              </a:rPr>
              <a:t>ENDP</a:t>
            </a:r>
          </a:p>
          <a:p>
            <a:pPr eaLnBrk="1" hangingPunct="1">
              <a:lnSpc>
                <a:spcPct val="50000"/>
              </a:lnSpc>
              <a:spcBef>
                <a:spcPct val="50000"/>
              </a:spcBef>
            </a:pPr>
            <a:r>
              <a:rPr lang="en-US" altLang="zh-TW" sz="1600" b="1" dirty="0">
                <a:solidFill>
                  <a:schemeClr val="tx2">
                    <a:lumMod val="75000"/>
                  </a:schemeClr>
                </a:solidFill>
                <a:latin typeface="Courier New" pitchFamily="49" charset="0"/>
                <a:ea typeface="新細明體" charset="-120"/>
              </a:rPr>
              <a:t>END</a:t>
            </a:r>
            <a:r>
              <a:rPr lang="en-US" altLang="zh-TW" sz="1600" b="1" dirty="0">
                <a:latin typeface="Courier New" pitchFamily="49" charset="0"/>
                <a:ea typeface="新細明體" charset="-120"/>
              </a:rPr>
              <a:t> main</a:t>
            </a:r>
          </a:p>
        </p:txBody>
      </p:sp>
      <p:sp>
        <p:nvSpPr>
          <p:cNvPr id="2" name="Right Bracket 1"/>
          <p:cNvSpPr/>
          <p:nvPr/>
        </p:nvSpPr>
        <p:spPr bwMode="auto">
          <a:xfrm>
            <a:off x="3962400" y="1600200"/>
            <a:ext cx="228600" cy="609600"/>
          </a:xfrm>
          <a:prstGeom prst="rightBracket">
            <a:avLst/>
          </a:prstGeom>
          <a:noFill/>
          <a:ln w="38100">
            <a:solidFill>
              <a:schemeClr val="accent6">
                <a:lumMod val="20000"/>
                <a:lumOff val="80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3" name="TextBox 2"/>
          <p:cNvSpPr txBox="1"/>
          <p:nvPr/>
        </p:nvSpPr>
        <p:spPr>
          <a:xfrm>
            <a:off x="4800600" y="1697251"/>
            <a:ext cx="2206053" cy="400110"/>
          </a:xfrm>
          <a:prstGeom prst="rect">
            <a:avLst/>
          </a:prstGeom>
          <a:noFill/>
        </p:spPr>
        <p:txBody>
          <a:bodyPr wrap="none" rtlCol="0">
            <a:spAutoFit/>
          </a:bodyPr>
          <a:lstStyle/>
          <a:p>
            <a:pPr eaLnBrk="1" hangingPunct="1"/>
            <a:r>
              <a:rPr lang="en-US" altLang="zh-TW" sz="2000" dirty="0" smtClean="0">
                <a:ea typeface="新細明體" charset="-120"/>
                <a:hlinkClick r:id="" action="ppaction://customshow?id=7&amp;return=true"/>
              </a:rPr>
              <a:t>Integer constants</a:t>
            </a:r>
            <a:endParaRPr lang="en-US" altLang="zh-TW" sz="2000" dirty="0">
              <a:ea typeface="新細明體" charset="-120"/>
            </a:endParaRPr>
          </a:p>
        </p:txBody>
      </p:sp>
      <p:cxnSp>
        <p:nvCxnSpPr>
          <p:cNvPr id="5" name="Straight Connector 4"/>
          <p:cNvCxnSpPr>
            <a:stCxn id="2" idx="2"/>
            <a:endCxn id="3" idx="1"/>
          </p:cNvCxnSpPr>
          <p:nvPr/>
        </p:nvCxnSpPr>
        <p:spPr bwMode="auto">
          <a:xfrm flipV="1">
            <a:off x="4191000" y="1897306"/>
            <a:ext cx="609600" cy="7694"/>
          </a:xfrm>
          <a:prstGeom prst="line">
            <a:avLst/>
          </a:prstGeom>
          <a:solidFill>
            <a:schemeClr val="accent1"/>
          </a:solidFill>
          <a:ln w="38100" cap="flat" cmpd="sng" algn="ctr">
            <a:solidFill>
              <a:schemeClr val="accent6">
                <a:lumMod val="20000"/>
                <a:lumOff val="80000"/>
              </a:schemeClr>
            </a:solidFill>
            <a:prstDash val="solid"/>
            <a:round/>
            <a:headEnd type="none" w="med" len="med"/>
            <a:tailEnd type="none" w="med" len="med"/>
          </a:ln>
          <a:effectLst/>
        </p:spPr>
      </p:cxnSp>
      <p:grpSp>
        <p:nvGrpSpPr>
          <p:cNvPr id="4" name="Group 3"/>
          <p:cNvGrpSpPr/>
          <p:nvPr/>
        </p:nvGrpSpPr>
        <p:grpSpPr>
          <a:xfrm>
            <a:off x="2590800" y="2743200"/>
            <a:ext cx="6096000" cy="415498"/>
            <a:chOff x="2590800" y="2438400"/>
            <a:chExt cx="6096000" cy="415498"/>
          </a:xfrm>
        </p:grpSpPr>
        <p:sp>
          <p:nvSpPr>
            <p:cNvPr id="6" name="TextBox 5"/>
            <p:cNvSpPr txBox="1"/>
            <p:nvPr/>
          </p:nvSpPr>
          <p:spPr>
            <a:xfrm>
              <a:off x="4800600" y="2438400"/>
              <a:ext cx="3886200" cy="415498"/>
            </a:xfrm>
            <a:prstGeom prst="rect">
              <a:avLst/>
            </a:prstGeom>
            <a:noFill/>
          </p:spPr>
          <p:txBody>
            <a:bodyPr wrap="square" rtlCol="0">
              <a:spAutoFit/>
            </a:bodyPr>
            <a:lstStyle/>
            <a:p>
              <a:r>
                <a:rPr lang="en-US" altLang="zh-TW" sz="2000" dirty="0" smtClean="0">
                  <a:ea typeface="新細明體" charset="-120"/>
                  <a:hlinkClick r:id="" action="ppaction://customshow?id=9&amp;return=true"/>
                </a:rPr>
                <a:t>Reserved words and Identifiers</a:t>
              </a:r>
              <a:endParaRPr lang="en-US" altLang="zh-TW" sz="2000" dirty="0">
                <a:ea typeface="新細明體" charset="-120"/>
              </a:endParaRPr>
            </a:p>
          </p:txBody>
        </p:sp>
        <p:cxnSp>
          <p:nvCxnSpPr>
            <p:cNvPr id="9" name="Elbow Connector 8"/>
            <p:cNvCxnSpPr>
              <a:endCxn id="6" idx="1"/>
            </p:cNvCxnSpPr>
            <p:nvPr/>
          </p:nvCxnSpPr>
          <p:spPr bwMode="auto">
            <a:xfrm>
              <a:off x="2590800" y="2438400"/>
              <a:ext cx="2209800" cy="207749"/>
            </a:xfrm>
            <a:prstGeom prst="bentConnector3">
              <a:avLst>
                <a:gd name="adj1" fmla="val -515"/>
              </a:avLst>
            </a:prstGeom>
            <a:solidFill>
              <a:schemeClr val="accent1"/>
            </a:solidFill>
            <a:ln w="38100" cap="flat" cmpd="sng" algn="ctr">
              <a:solidFill>
                <a:srgbClr val="FFC000"/>
              </a:solidFill>
              <a:prstDash val="solid"/>
              <a:round/>
              <a:headEnd type="none" w="med" len="med"/>
              <a:tailEnd type="none" w="med" len="med"/>
            </a:ln>
            <a:effectLst/>
          </p:spPr>
        </p:cxnSp>
        <p:cxnSp>
          <p:nvCxnSpPr>
            <p:cNvPr id="19" name="Elbow Connector 18"/>
            <p:cNvCxnSpPr>
              <a:endCxn id="6" idx="1"/>
            </p:cNvCxnSpPr>
            <p:nvPr/>
          </p:nvCxnSpPr>
          <p:spPr bwMode="auto">
            <a:xfrm>
              <a:off x="3200400" y="2438400"/>
              <a:ext cx="1600200" cy="207749"/>
            </a:xfrm>
            <a:prstGeom prst="bentConnector3">
              <a:avLst>
                <a:gd name="adj1" fmla="val -464"/>
              </a:avLst>
            </a:prstGeom>
            <a:solidFill>
              <a:schemeClr val="accent1"/>
            </a:solidFill>
            <a:ln w="38100" cap="flat" cmpd="sng" algn="ctr">
              <a:solidFill>
                <a:srgbClr val="FFC000"/>
              </a:solidFill>
              <a:prstDash val="solid"/>
              <a:round/>
              <a:headEnd type="none" w="med" len="med"/>
              <a:tailEnd type="none" w="med" len="med"/>
            </a:ln>
            <a:effectLst/>
          </p:spPr>
        </p:cxnSp>
      </p:grpSp>
      <p:grpSp>
        <p:nvGrpSpPr>
          <p:cNvPr id="11" name="Group 10"/>
          <p:cNvGrpSpPr/>
          <p:nvPr/>
        </p:nvGrpSpPr>
        <p:grpSpPr>
          <a:xfrm>
            <a:off x="311924" y="838200"/>
            <a:ext cx="1440676" cy="609600"/>
            <a:chOff x="311924" y="838200"/>
            <a:chExt cx="1440676" cy="609600"/>
          </a:xfrm>
        </p:grpSpPr>
        <p:sp>
          <p:nvSpPr>
            <p:cNvPr id="24" name="Left Bracket 23"/>
            <p:cNvSpPr/>
            <p:nvPr/>
          </p:nvSpPr>
          <p:spPr bwMode="auto">
            <a:xfrm>
              <a:off x="1638300" y="838200"/>
              <a:ext cx="114300" cy="609600"/>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2">
                    <a:lumMod val="75000"/>
                  </a:schemeClr>
                </a:solidFill>
                <a:effectLst/>
                <a:latin typeface="Arial" charset="0"/>
              </a:endParaRPr>
            </a:p>
          </p:txBody>
        </p:sp>
        <p:sp>
          <p:nvSpPr>
            <p:cNvPr id="25" name="TextBox 24"/>
            <p:cNvSpPr txBox="1"/>
            <p:nvPr/>
          </p:nvSpPr>
          <p:spPr>
            <a:xfrm>
              <a:off x="311924" y="914400"/>
              <a:ext cx="1311578" cy="400110"/>
            </a:xfrm>
            <a:prstGeom prst="rect">
              <a:avLst/>
            </a:prstGeom>
            <a:noFill/>
          </p:spPr>
          <p:txBody>
            <a:bodyPr wrap="none" rtlCol="0">
              <a:spAutoFit/>
            </a:bodyPr>
            <a:lstStyle/>
            <a:p>
              <a:r>
                <a:rPr lang="en-US" altLang="zh-TW" sz="2000" dirty="0">
                  <a:ea typeface="新細明體" charset="-120"/>
                  <a:hlinkClick r:id="" action="ppaction://customshow?id=15&amp;return=true"/>
                </a:rPr>
                <a:t>Directives</a:t>
              </a:r>
              <a:endParaRPr lang="zh-TW" altLang="en-US" sz="2000" dirty="0"/>
            </a:p>
          </p:txBody>
        </p:sp>
      </p:grpSp>
      <p:grpSp>
        <p:nvGrpSpPr>
          <p:cNvPr id="7" name="Group 6"/>
          <p:cNvGrpSpPr/>
          <p:nvPr/>
        </p:nvGrpSpPr>
        <p:grpSpPr>
          <a:xfrm>
            <a:off x="65723" y="3752850"/>
            <a:ext cx="1698101" cy="1066800"/>
            <a:chOff x="65723" y="3505200"/>
            <a:chExt cx="1698101" cy="1066800"/>
          </a:xfrm>
        </p:grpSpPr>
        <p:sp>
          <p:nvSpPr>
            <p:cNvPr id="30" name="Left Bracket 29"/>
            <p:cNvSpPr/>
            <p:nvPr/>
          </p:nvSpPr>
          <p:spPr bwMode="auto">
            <a:xfrm>
              <a:off x="1698848" y="3505200"/>
              <a:ext cx="64976" cy="1066800"/>
            </a:xfrm>
            <a:prstGeom prst="leftBracket">
              <a:avLst/>
            </a:prstGeom>
            <a:ln w="38100">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2">
                    <a:lumMod val="75000"/>
                  </a:schemeClr>
                </a:solidFill>
                <a:effectLst/>
                <a:latin typeface="Arial" charset="0"/>
              </a:endParaRPr>
            </a:p>
          </p:txBody>
        </p:sp>
        <p:sp>
          <p:nvSpPr>
            <p:cNvPr id="31" name="TextBox 30"/>
            <p:cNvSpPr txBox="1"/>
            <p:nvPr/>
          </p:nvSpPr>
          <p:spPr>
            <a:xfrm>
              <a:off x="65723" y="3830851"/>
              <a:ext cx="1494319" cy="400110"/>
            </a:xfrm>
            <a:prstGeom prst="rect">
              <a:avLst/>
            </a:prstGeom>
            <a:noFill/>
          </p:spPr>
          <p:txBody>
            <a:bodyPr wrap="none" rtlCol="0">
              <a:spAutoFit/>
            </a:bodyPr>
            <a:lstStyle/>
            <a:p>
              <a:pPr algn="r"/>
              <a:r>
                <a:rPr lang="en-US" altLang="zh-TW" sz="2000" dirty="0" smtClean="0">
                  <a:ea typeface="新細明體" charset="-120"/>
                  <a:hlinkClick r:id="" action="ppaction://customshow?id=16&amp;return=true"/>
                </a:rPr>
                <a:t>Instructions</a:t>
              </a:r>
              <a:endParaRPr lang="en-US" altLang="zh-TW" sz="2000" dirty="0">
                <a:ea typeface="新細明體" charset="-120"/>
              </a:endParaRPr>
            </a:p>
          </p:txBody>
        </p:sp>
        <p:cxnSp>
          <p:nvCxnSpPr>
            <p:cNvPr id="29" name="Straight Connector 28"/>
            <p:cNvCxnSpPr>
              <a:stCxn id="31" idx="3"/>
              <a:endCxn id="30" idx="1"/>
            </p:cNvCxnSpPr>
            <p:nvPr/>
          </p:nvCxnSpPr>
          <p:spPr bwMode="auto">
            <a:xfrm>
              <a:off x="1560042" y="4030906"/>
              <a:ext cx="138806" cy="7694"/>
            </a:xfrm>
            <a:prstGeom prst="line">
              <a:avLst/>
            </a:prstGeom>
            <a:solidFill>
              <a:schemeClr val="accent1"/>
            </a:solidFill>
            <a:ln w="38100" cap="flat" cmpd="sng" algn="ctr">
              <a:solidFill>
                <a:srgbClr val="FFC000"/>
              </a:solidFill>
              <a:prstDash val="solid"/>
              <a:round/>
              <a:headEnd type="none" w="med" len="med"/>
              <a:tailEnd type="none" w="med" len="med"/>
            </a:ln>
            <a:effectLst/>
          </p:spPr>
        </p:cxnSp>
      </p:grpSp>
      <p:grpSp>
        <p:nvGrpSpPr>
          <p:cNvPr id="10" name="Group 9"/>
          <p:cNvGrpSpPr/>
          <p:nvPr/>
        </p:nvGrpSpPr>
        <p:grpSpPr>
          <a:xfrm>
            <a:off x="533400" y="3261152"/>
            <a:ext cx="1447800" cy="453598"/>
            <a:chOff x="533400" y="3013502"/>
            <a:chExt cx="1447800" cy="453598"/>
          </a:xfrm>
        </p:grpSpPr>
        <p:sp>
          <p:nvSpPr>
            <p:cNvPr id="34" name="TextBox 33"/>
            <p:cNvSpPr txBox="1"/>
            <p:nvPr/>
          </p:nvSpPr>
          <p:spPr>
            <a:xfrm>
              <a:off x="533400" y="3013502"/>
              <a:ext cx="813043" cy="400110"/>
            </a:xfrm>
            <a:prstGeom prst="rect">
              <a:avLst/>
            </a:prstGeom>
            <a:noFill/>
          </p:spPr>
          <p:txBody>
            <a:bodyPr wrap="none" rtlCol="0">
              <a:spAutoFit/>
            </a:bodyPr>
            <a:lstStyle/>
            <a:p>
              <a:r>
                <a:rPr lang="en-US" altLang="zh-TW" sz="2000" dirty="0" smtClean="0">
                  <a:ea typeface="新細明體" charset="-120"/>
                  <a:hlinkClick r:id="" action="ppaction://customshow?id=11&amp;return=true"/>
                </a:rPr>
                <a:t>Label</a:t>
              </a:r>
              <a:endParaRPr lang="en-US" altLang="zh-TW" sz="2000" dirty="0">
                <a:ea typeface="新細明體" charset="-120"/>
              </a:endParaRPr>
            </a:p>
          </p:txBody>
        </p:sp>
        <p:cxnSp>
          <p:nvCxnSpPr>
            <p:cNvPr id="36" name="Elbow Connector 35"/>
            <p:cNvCxnSpPr>
              <a:stCxn id="34" idx="3"/>
            </p:cNvCxnSpPr>
            <p:nvPr/>
          </p:nvCxnSpPr>
          <p:spPr bwMode="auto">
            <a:xfrm>
              <a:off x="1346443" y="3213557"/>
              <a:ext cx="634757" cy="253543"/>
            </a:xfrm>
            <a:prstGeom prst="bentConnector3">
              <a:avLst>
                <a:gd name="adj1" fmla="val 101058"/>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2" name="Group 11"/>
          <p:cNvGrpSpPr/>
          <p:nvPr/>
        </p:nvGrpSpPr>
        <p:grpSpPr>
          <a:xfrm>
            <a:off x="2286000" y="4667250"/>
            <a:ext cx="5704897" cy="552510"/>
            <a:chOff x="2286000" y="4419600"/>
            <a:chExt cx="5704897" cy="552510"/>
          </a:xfrm>
        </p:grpSpPr>
        <p:sp>
          <p:nvSpPr>
            <p:cNvPr id="56" name="TextBox 55"/>
            <p:cNvSpPr txBox="1"/>
            <p:nvPr/>
          </p:nvSpPr>
          <p:spPr>
            <a:xfrm>
              <a:off x="4800600" y="4572000"/>
              <a:ext cx="3190297" cy="400110"/>
            </a:xfrm>
            <a:prstGeom prst="rect">
              <a:avLst/>
            </a:prstGeom>
            <a:noFill/>
          </p:spPr>
          <p:txBody>
            <a:bodyPr wrap="none" rtlCol="0">
              <a:spAutoFit/>
            </a:bodyPr>
            <a:lstStyle/>
            <a:p>
              <a:r>
                <a:rPr lang="en-US" altLang="zh-TW" sz="2000" dirty="0">
                  <a:ea typeface="新細明體" charset="-120"/>
                  <a:hlinkClick r:id="" action="ppaction://customshow?id=12&amp;return=true"/>
                </a:rPr>
                <a:t>Mnemonics and </a:t>
              </a:r>
              <a:r>
                <a:rPr lang="en-US" altLang="zh-TW" sz="2000" dirty="0" smtClean="0">
                  <a:ea typeface="新細明體" charset="-120"/>
                  <a:hlinkClick r:id="" action="ppaction://customshow?id=12&amp;return=true"/>
                </a:rPr>
                <a:t>Operands</a:t>
              </a:r>
              <a:endParaRPr lang="en-US" altLang="zh-TW" sz="2000" dirty="0">
                <a:ea typeface="新細明體" charset="-120"/>
              </a:endParaRPr>
            </a:p>
          </p:txBody>
        </p:sp>
        <p:cxnSp>
          <p:nvCxnSpPr>
            <p:cNvPr id="7176" name="Straight Connector 7175"/>
            <p:cNvCxnSpPr/>
            <p:nvPr/>
          </p:nvCxnSpPr>
          <p:spPr bwMode="auto">
            <a:xfrm>
              <a:off x="2286000" y="4419600"/>
              <a:ext cx="2057400"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78" name="Elbow Connector 7177"/>
            <p:cNvCxnSpPr>
              <a:stCxn id="56" idx="1"/>
            </p:cNvCxnSpPr>
            <p:nvPr/>
          </p:nvCxnSpPr>
          <p:spPr bwMode="auto">
            <a:xfrm rot="10800000">
              <a:off x="3124200" y="4419603"/>
              <a:ext cx="1676400" cy="352452"/>
            </a:xfrm>
            <a:prstGeom prst="bentConnector3">
              <a:avLst>
                <a:gd name="adj1" fmla="val 99587"/>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185" name="TextBox 7184"/>
          <p:cNvSpPr txBox="1"/>
          <p:nvPr/>
        </p:nvSpPr>
        <p:spPr>
          <a:xfrm>
            <a:off x="5888950" y="3295650"/>
            <a:ext cx="1295547" cy="400110"/>
          </a:xfrm>
          <a:prstGeom prst="rect">
            <a:avLst/>
          </a:prstGeom>
          <a:noFill/>
        </p:spPr>
        <p:txBody>
          <a:bodyPr wrap="none" rtlCol="0">
            <a:spAutoFit/>
          </a:bodyPr>
          <a:lstStyle/>
          <a:p>
            <a:r>
              <a:rPr lang="en-US" altLang="zh-TW" sz="2000" dirty="0" smtClean="0">
                <a:ea typeface="新細明體" charset="-120"/>
                <a:hlinkClick r:id="" action="ppaction://customshow?id=13&amp;return=true"/>
              </a:rPr>
              <a:t>Comment</a:t>
            </a:r>
            <a:endParaRPr lang="en-US" altLang="zh-TW" sz="2000" dirty="0">
              <a:ea typeface="新細明體" charset="-120"/>
            </a:endParaRPr>
          </a:p>
        </p:txBody>
      </p:sp>
      <p:sp>
        <p:nvSpPr>
          <p:cNvPr id="32" name="TextBox 31"/>
          <p:cNvSpPr txBox="1"/>
          <p:nvPr/>
        </p:nvSpPr>
        <p:spPr>
          <a:xfrm>
            <a:off x="4800600" y="2209800"/>
            <a:ext cx="3773790" cy="400110"/>
          </a:xfrm>
          <a:prstGeom prst="rect">
            <a:avLst/>
          </a:prstGeom>
          <a:noFill/>
        </p:spPr>
        <p:txBody>
          <a:bodyPr wrap="none" rtlCol="0">
            <a:spAutoFit/>
          </a:bodyPr>
          <a:lstStyle/>
          <a:p>
            <a:pPr eaLnBrk="1" hangingPunct="1"/>
            <a:r>
              <a:rPr lang="en-US" altLang="zh-TW" sz="2000" dirty="0">
                <a:ea typeface="新細明體" charset="-120"/>
                <a:hlinkClick r:id="" action="ppaction://customshow?id=8&amp;return=true"/>
              </a:rPr>
              <a:t>Character and String Constants</a:t>
            </a:r>
            <a:endParaRPr lang="en-US" altLang="zh-TW" sz="2000" dirty="0">
              <a:ea typeface="新細明體" charset="-120"/>
            </a:endParaRPr>
          </a:p>
        </p:txBody>
      </p:sp>
      <p:cxnSp>
        <p:nvCxnSpPr>
          <p:cNvPr id="33" name="Straight Connector 32"/>
          <p:cNvCxnSpPr>
            <a:endCxn id="32" idx="1"/>
          </p:cNvCxnSpPr>
          <p:nvPr/>
        </p:nvCxnSpPr>
        <p:spPr bwMode="auto">
          <a:xfrm flipV="1">
            <a:off x="4191000" y="2409855"/>
            <a:ext cx="609600" cy="7694"/>
          </a:xfrm>
          <a:prstGeom prst="line">
            <a:avLst/>
          </a:prstGeom>
          <a:solidFill>
            <a:schemeClr val="accent1"/>
          </a:solidFill>
          <a:ln w="38100" cap="flat" cmpd="sng" algn="ctr">
            <a:solidFill>
              <a:schemeClr val="accent6">
                <a:lumMod val="20000"/>
                <a:lumOff val="80000"/>
              </a:schemeClr>
            </a:solidFill>
            <a:prstDash val="solid"/>
            <a:round/>
            <a:headEnd type="none" w="med" len="med"/>
            <a:tailEnd type="none" w="med" len="med"/>
          </a:ln>
          <a:effectLst/>
        </p:spPr>
      </p:cxnSp>
    </p:spTree>
    <p:extLst>
      <p:ext uri="{BB962C8B-B14F-4D97-AF65-F5344CB8AC3E}">
        <p14:creationId xmlns:p14="http://schemas.microsoft.com/office/powerpoint/2010/main" val="3932268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399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939E3AC-E28C-4419-8795-62310A74850A}" type="slidenum">
              <a:rPr lang="en-US" altLang="en-US" sz="1600">
                <a:latin typeface="Times New Roman" pitchFamily="18" charset="0"/>
              </a:rPr>
              <a:pPr eaLnBrk="1" hangingPunct="1"/>
              <a:t>40</a:t>
            </a:fld>
            <a:endParaRPr lang="en-US" altLang="en-US" sz="1600">
              <a:latin typeface="Times New Roman"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Defining WORD and SWORD Data</a:t>
            </a:r>
          </a:p>
        </p:txBody>
      </p:sp>
      <p:sp>
        <p:nvSpPr>
          <p:cNvPr id="39941" name="Rectangle 3"/>
          <p:cNvSpPr>
            <a:spLocks noGrp="1" noChangeArrowheads="1"/>
          </p:cNvSpPr>
          <p:nvPr>
            <p:ph type="body" idx="1"/>
          </p:nvPr>
        </p:nvSpPr>
        <p:spPr>
          <a:xfrm>
            <a:off x="1143000" y="1219200"/>
            <a:ext cx="7391400" cy="1371600"/>
          </a:xfrm>
        </p:spPr>
        <p:txBody>
          <a:bodyPr/>
          <a:lstStyle/>
          <a:p>
            <a:pPr eaLnBrk="1" hangingPunct="1"/>
            <a:r>
              <a:rPr lang="en-US" altLang="en-US" smtClean="0"/>
              <a:t>Define storage for 16-bit integers</a:t>
            </a:r>
          </a:p>
          <a:p>
            <a:pPr lvl="1" eaLnBrk="1" hangingPunct="1"/>
            <a:r>
              <a:rPr lang="en-US" altLang="en-US" sz="2400" smtClean="0"/>
              <a:t>or double characters</a:t>
            </a:r>
          </a:p>
          <a:p>
            <a:pPr lvl="1" eaLnBrk="1" hangingPunct="1"/>
            <a:r>
              <a:rPr lang="en-US" altLang="en-US" sz="2400" smtClean="0"/>
              <a:t>single value or multiple values</a:t>
            </a:r>
          </a:p>
        </p:txBody>
      </p:sp>
      <p:sp>
        <p:nvSpPr>
          <p:cNvPr id="39942" name="Text Box 4"/>
          <p:cNvSpPr txBox="1">
            <a:spLocks noChangeArrowheads="1"/>
          </p:cNvSpPr>
          <p:nvPr/>
        </p:nvSpPr>
        <p:spPr bwMode="auto">
          <a:xfrm>
            <a:off x="762000" y="28194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a:latin typeface="Courier New" pitchFamily="49" charset="0"/>
              </a:rPr>
              <a:t>word1  WORD  65535 	; largest unsigned value</a:t>
            </a:r>
          </a:p>
          <a:p>
            <a:pPr eaLnBrk="1" hangingPunct="1">
              <a:lnSpc>
                <a:spcPct val="70000"/>
              </a:lnSpc>
              <a:spcBef>
                <a:spcPct val="50000"/>
              </a:spcBef>
            </a:pPr>
            <a:r>
              <a:rPr lang="en-US" altLang="en-US" sz="1800" b="1">
                <a:latin typeface="Courier New" pitchFamily="49" charset="0"/>
              </a:rPr>
              <a:t>word2  SWORD –32768	; smallest signed value</a:t>
            </a:r>
          </a:p>
          <a:p>
            <a:pPr eaLnBrk="1" hangingPunct="1">
              <a:lnSpc>
                <a:spcPct val="70000"/>
              </a:lnSpc>
              <a:spcBef>
                <a:spcPct val="50000"/>
              </a:spcBef>
            </a:pPr>
            <a:r>
              <a:rPr lang="en-US" altLang="en-US" sz="1800" b="1">
                <a:latin typeface="Courier New" pitchFamily="49" charset="0"/>
              </a:rPr>
              <a:t>word3  WORD  ?	; uninitialized, unsigned</a:t>
            </a:r>
          </a:p>
          <a:p>
            <a:pPr eaLnBrk="1" hangingPunct="1">
              <a:lnSpc>
                <a:spcPct val="70000"/>
              </a:lnSpc>
              <a:spcBef>
                <a:spcPct val="50000"/>
              </a:spcBef>
            </a:pPr>
            <a:r>
              <a:rPr lang="en-US" altLang="en-US" sz="1800" b="1">
                <a:latin typeface="Courier New" pitchFamily="49" charset="0"/>
              </a:rPr>
              <a:t>word4  WORD  "AB"	; double characters</a:t>
            </a:r>
          </a:p>
          <a:p>
            <a:pPr eaLnBrk="1" hangingPunct="1">
              <a:lnSpc>
                <a:spcPct val="70000"/>
              </a:lnSpc>
              <a:spcBef>
                <a:spcPct val="50000"/>
              </a:spcBef>
            </a:pPr>
            <a:r>
              <a:rPr lang="en-US" altLang="en-US" sz="1800" b="1">
                <a:latin typeface="Courier New" pitchFamily="49" charset="0"/>
              </a:rPr>
              <a:t>myList WORD  1,2,3,4,5	; array of words</a:t>
            </a:r>
          </a:p>
          <a:p>
            <a:pPr eaLnBrk="1" hangingPunct="1">
              <a:lnSpc>
                <a:spcPct val="70000"/>
              </a:lnSpc>
              <a:spcBef>
                <a:spcPct val="50000"/>
              </a:spcBef>
            </a:pPr>
            <a:r>
              <a:rPr lang="en-US" altLang="en-US" sz="1800" b="1">
                <a:latin typeface="Courier New" pitchFamily="49" charset="0"/>
              </a:rPr>
              <a:t>array  WORD  5 DUP(?)	; uninitialized array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09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464C605-DB1E-4F7F-8D66-3A7C4327CFA6}" type="slidenum">
              <a:rPr lang="en-US" altLang="en-US" sz="1600">
                <a:latin typeface="Times New Roman" pitchFamily="18" charset="0"/>
              </a:rPr>
              <a:pPr eaLnBrk="1" hangingPunct="1"/>
              <a:t>41</a:t>
            </a:fld>
            <a:endParaRPr lang="en-US" altLang="en-US" sz="1600">
              <a:latin typeface="Times New Roman"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smtClean="0"/>
              <a:t>Defining DWORD and SDWORD Data</a:t>
            </a:r>
          </a:p>
        </p:txBody>
      </p:sp>
      <p:sp>
        <p:nvSpPr>
          <p:cNvPr id="40965" name="Text Box 3"/>
          <p:cNvSpPr txBox="1">
            <a:spLocks noChangeArrowheads="1"/>
          </p:cNvSpPr>
          <p:nvPr/>
        </p:nvSpPr>
        <p:spPr bwMode="auto">
          <a:xfrm>
            <a:off x="914400" y="2667000"/>
            <a:ext cx="7696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a:latin typeface="Courier New" pitchFamily="49" charset="0"/>
              </a:rPr>
              <a:t>val1 DWORD  12345678h 		; unsigned</a:t>
            </a:r>
          </a:p>
          <a:p>
            <a:pPr eaLnBrk="1" hangingPunct="1">
              <a:lnSpc>
                <a:spcPct val="70000"/>
              </a:lnSpc>
              <a:spcBef>
                <a:spcPct val="50000"/>
              </a:spcBef>
            </a:pPr>
            <a:r>
              <a:rPr lang="en-US" altLang="en-US" sz="1800" b="1">
                <a:latin typeface="Courier New" pitchFamily="49" charset="0"/>
              </a:rPr>
              <a:t>val2 SDWORD –2147483648 		; signed</a:t>
            </a:r>
          </a:p>
          <a:p>
            <a:pPr eaLnBrk="1" hangingPunct="1">
              <a:lnSpc>
                <a:spcPct val="70000"/>
              </a:lnSpc>
              <a:spcBef>
                <a:spcPct val="50000"/>
              </a:spcBef>
            </a:pPr>
            <a:r>
              <a:rPr lang="en-US" altLang="en-US" sz="1800" b="1">
                <a:latin typeface="Courier New" pitchFamily="49" charset="0"/>
              </a:rPr>
              <a:t>val3 DWORD  20 DUP(?) 		; unsigned array</a:t>
            </a:r>
          </a:p>
          <a:p>
            <a:pPr eaLnBrk="1" hangingPunct="1">
              <a:lnSpc>
                <a:spcPct val="70000"/>
              </a:lnSpc>
              <a:spcBef>
                <a:spcPct val="50000"/>
              </a:spcBef>
            </a:pPr>
            <a:r>
              <a:rPr lang="en-US" altLang="en-US" sz="1800" b="1">
                <a:latin typeface="Courier New" pitchFamily="49" charset="0"/>
              </a:rPr>
              <a:t>val4 SDWORD –3,–2,–1,0,1		; signed array</a:t>
            </a:r>
          </a:p>
        </p:txBody>
      </p:sp>
      <p:sp>
        <p:nvSpPr>
          <p:cNvPr id="40966" name="Text Box 4"/>
          <p:cNvSpPr txBox="1">
            <a:spLocks noChangeArrowheads="1"/>
          </p:cNvSpPr>
          <p:nvPr/>
        </p:nvSpPr>
        <p:spPr bwMode="auto">
          <a:xfrm>
            <a:off x="685800" y="1371600"/>
            <a:ext cx="7696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400"/>
              <a:t>Storage definitions for signed and unsigned 32-bit integers: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19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90EAD15-3A2D-4CEB-846B-2227DBE1D9AB}" type="slidenum">
              <a:rPr lang="en-US" altLang="en-US" sz="1600">
                <a:latin typeface="Times New Roman" pitchFamily="18" charset="0"/>
              </a:rPr>
              <a:pPr eaLnBrk="1" hangingPunct="1"/>
              <a:t>42</a:t>
            </a:fld>
            <a:endParaRPr lang="en-US" altLang="en-US" sz="1600">
              <a:latin typeface="Times New Roman"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Defining QWORD, TBYTE, Real Data</a:t>
            </a:r>
          </a:p>
        </p:txBody>
      </p:sp>
      <p:sp>
        <p:nvSpPr>
          <p:cNvPr id="41989" name="Text Box 3"/>
          <p:cNvSpPr txBox="1">
            <a:spLocks noChangeArrowheads="1"/>
          </p:cNvSpPr>
          <p:nvPr/>
        </p:nvSpPr>
        <p:spPr bwMode="auto">
          <a:xfrm>
            <a:off x="762000" y="2438400"/>
            <a:ext cx="7620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28600" bIns="228600"/>
          <a:lstStyle>
            <a:lvl1pPr eaLnBrk="0" hangingPunct="0">
              <a:tabLst>
                <a:tab pos="457200" algn="l"/>
                <a:tab pos="1773238" algn="l"/>
                <a:tab pos="3657600" algn="l"/>
                <a:tab pos="4114800" algn="l"/>
              </a:tabLst>
              <a:defRPr sz="2100">
                <a:solidFill>
                  <a:schemeClr val="tx1"/>
                </a:solidFill>
                <a:latin typeface="Arial" charset="0"/>
              </a:defRPr>
            </a:lvl1pPr>
            <a:lvl2pPr marL="742950" indent="-285750" eaLnBrk="0" hangingPunct="0">
              <a:tabLst>
                <a:tab pos="457200" algn="l"/>
                <a:tab pos="1773238" algn="l"/>
                <a:tab pos="3657600" algn="l"/>
                <a:tab pos="4114800" algn="l"/>
              </a:tabLst>
              <a:defRPr sz="2100">
                <a:solidFill>
                  <a:schemeClr val="tx1"/>
                </a:solidFill>
                <a:latin typeface="Arial" charset="0"/>
              </a:defRPr>
            </a:lvl2pPr>
            <a:lvl3pPr marL="1143000" indent="-228600" eaLnBrk="0" hangingPunct="0">
              <a:tabLst>
                <a:tab pos="457200" algn="l"/>
                <a:tab pos="1773238" algn="l"/>
                <a:tab pos="3657600" algn="l"/>
                <a:tab pos="4114800" algn="l"/>
              </a:tabLst>
              <a:defRPr sz="2100">
                <a:solidFill>
                  <a:schemeClr val="tx1"/>
                </a:solidFill>
                <a:latin typeface="Arial" charset="0"/>
              </a:defRPr>
            </a:lvl3pPr>
            <a:lvl4pPr marL="1600200" indent="-228600" eaLnBrk="0" hangingPunct="0">
              <a:tabLst>
                <a:tab pos="457200" algn="l"/>
                <a:tab pos="1773238" algn="l"/>
                <a:tab pos="3657600" algn="l"/>
                <a:tab pos="4114800" algn="l"/>
              </a:tabLst>
              <a:defRPr sz="2100">
                <a:solidFill>
                  <a:schemeClr val="tx1"/>
                </a:solidFill>
                <a:latin typeface="Arial" charset="0"/>
              </a:defRPr>
            </a:lvl4pPr>
            <a:lvl5pPr marL="2057400" indent="-228600" eaLnBrk="0" hangingPunct="0">
              <a:tabLst>
                <a:tab pos="457200" algn="l"/>
                <a:tab pos="1773238"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1773238" algn="l"/>
                <a:tab pos="3657600" algn="l"/>
                <a:tab pos="4114800" algn="l"/>
              </a:tabLst>
              <a:defRPr sz="2100">
                <a:solidFill>
                  <a:schemeClr val="tx1"/>
                </a:solidFill>
                <a:latin typeface="Arial" charset="0"/>
              </a:defRPr>
            </a:lvl9pPr>
          </a:lstStyle>
          <a:p>
            <a:pPr eaLnBrk="1" hangingPunct="1">
              <a:lnSpc>
                <a:spcPct val="70000"/>
              </a:lnSpc>
              <a:spcBef>
                <a:spcPct val="50000"/>
              </a:spcBef>
            </a:pPr>
            <a:r>
              <a:rPr lang="en-US" altLang="en-US" sz="1800" b="1">
                <a:latin typeface="Courier New" pitchFamily="49" charset="0"/>
              </a:rPr>
              <a:t>quad1 QWORD  1234567812345678h</a:t>
            </a:r>
          </a:p>
          <a:p>
            <a:pPr eaLnBrk="1" hangingPunct="1">
              <a:lnSpc>
                <a:spcPct val="70000"/>
              </a:lnSpc>
              <a:spcBef>
                <a:spcPct val="50000"/>
              </a:spcBef>
            </a:pPr>
            <a:r>
              <a:rPr lang="en-US" altLang="en-US" sz="1800" b="1">
                <a:latin typeface="Courier New" pitchFamily="49" charset="0"/>
              </a:rPr>
              <a:t>val1  TBYTE  1000000000123456789Ah</a:t>
            </a:r>
          </a:p>
          <a:p>
            <a:pPr eaLnBrk="1" hangingPunct="1">
              <a:lnSpc>
                <a:spcPct val="70000"/>
              </a:lnSpc>
              <a:spcBef>
                <a:spcPct val="50000"/>
              </a:spcBef>
            </a:pPr>
            <a:r>
              <a:rPr lang="en-US" altLang="en-US" sz="1800" b="1">
                <a:latin typeface="Courier New" pitchFamily="49" charset="0"/>
              </a:rPr>
              <a:t>rVal1 REAL4  -2.1</a:t>
            </a:r>
          </a:p>
          <a:p>
            <a:pPr eaLnBrk="1" hangingPunct="1">
              <a:lnSpc>
                <a:spcPct val="70000"/>
              </a:lnSpc>
              <a:spcBef>
                <a:spcPct val="50000"/>
              </a:spcBef>
            </a:pPr>
            <a:r>
              <a:rPr lang="en-US" altLang="en-US" sz="1800" b="1">
                <a:latin typeface="Courier New" pitchFamily="49" charset="0"/>
              </a:rPr>
              <a:t>rVal2 REAL8  3.2E-260</a:t>
            </a:r>
          </a:p>
          <a:p>
            <a:pPr eaLnBrk="1" hangingPunct="1">
              <a:lnSpc>
                <a:spcPct val="70000"/>
              </a:lnSpc>
              <a:spcBef>
                <a:spcPct val="50000"/>
              </a:spcBef>
            </a:pPr>
            <a:r>
              <a:rPr lang="en-US" altLang="en-US" sz="1800" b="1">
                <a:latin typeface="Courier New" pitchFamily="49" charset="0"/>
              </a:rPr>
              <a:t>rVal3 REAL10 4.6E+4096</a:t>
            </a:r>
          </a:p>
          <a:p>
            <a:pPr eaLnBrk="1" hangingPunct="1">
              <a:lnSpc>
                <a:spcPct val="70000"/>
              </a:lnSpc>
              <a:spcBef>
                <a:spcPct val="50000"/>
              </a:spcBef>
            </a:pPr>
            <a:r>
              <a:rPr lang="en-US" altLang="en-US" sz="1800" b="1">
                <a:latin typeface="Courier New" pitchFamily="49" charset="0"/>
              </a:rPr>
              <a:t>ShortArray REAL4 20 DUP(0.0)</a:t>
            </a:r>
          </a:p>
        </p:txBody>
      </p:sp>
      <p:sp>
        <p:nvSpPr>
          <p:cNvPr id="41990" name="Text Box 4"/>
          <p:cNvSpPr txBox="1">
            <a:spLocks noChangeArrowheads="1"/>
          </p:cNvSpPr>
          <p:nvPr/>
        </p:nvSpPr>
        <p:spPr bwMode="auto">
          <a:xfrm>
            <a:off x="685800" y="1066800"/>
            <a:ext cx="76962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2500"/>
              <a:t>Storage definitions for quadwords, tenbyte values, and real numbers: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103F378-8FE7-4FC0-87AC-FB9D41E4015A}" type="slidenum">
              <a:rPr lang="en-US" altLang="en-US" sz="1600">
                <a:latin typeface="Times New Roman" pitchFamily="18" charset="0"/>
              </a:rPr>
              <a:pPr eaLnBrk="1" hangingPunct="1"/>
              <a:t>43</a:t>
            </a:fld>
            <a:endParaRPr lang="en-US" altLang="en-US" sz="1600">
              <a:latin typeface="Times New Roman"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Little Endian Order</a:t>
            </a:r>
          </a:p>
        </p:txBody>
      </p:sp>
      <p:sp>
        <p:nvSpPr>
          <p:cNvPr id="43013" name="Rectangle 3"/>
          <p:cNvSpPr>
            <a:spLocks noGrp="1" noChangeArrowheads="1"/>
          </p:cNvSpPr>
          <p:nvPr>
            <p:ph type="body" idx="1"/>
          </p:nvPr>
        </p:nvSpPr>
        <p:spPr>
          <a:xfrm>
            <a:off x="304800" y="1371600"/>
            <a:ext cx="8153400" cy="2667000"/>
          </a:xfrm>
        </p:spPr>
        <p:txBody>
          <a:bodyPr/>
          <a:lstStyle/>
          <a:p>
            <a:pPr eaLnBrk="1" hangingPunct="1"/>
            <a:r>
              <a:rPr lang="en-US" altLang="en-US" dirty="0" smtClean="0"/>
              <a:t>All data types larger than a byte store their individual bytes in reverse order. The least significant byte occurs at the first (lowest) memory address.</a:t>
            </a:r>
          </a:p>
          <a:p>
            <a:pPr eaLnBrk="1" hangingPunct="1"/>
            <a:endParaRPr lang="en-US" altLang="en-US" dirty="0" smtClean="0"/>
          </a:p>
          <a:p>
            <a:pPr eaLnBrk="1" hangingPunct="1"/>
            <a:r>
              <a:rPr lang="en-US" altLang="en-US" dirty="0" smtClean="0"/>
              <a:t>Example:</a:t>
            </a:r>
          </a:p>
          <a:p>
            <a:pPr eaLnBrk="1" hangingPunct="1">
              <a:buFontTx/>
              <a:buNone/>
            </a:pPr>
            <a:r>
              <a:rPr lang="en-US" altLang="en-US" dirty="0" smtClean="0"/>
              <a:t>		</a:t>
            </a:r>
            <a:r>
              <a:rPr lang="en-US" altLang="en-US" sz="2000" b="1" dirty="0" smtClean="0">
                <a:latin typeface="Courier New" pitchFamily="49" charset="0"/>
              </a:rPr>
              <a:t>val1 DWORD 12345678h</a:t>
            </a:r>
          </a:p>
        </p:txBody>
      </p:sp>
      <p:pic>
        <p:nvPicPr>
          <p:cNvPr id="43014" name="Picture 5"/>
          <p:cNvPicPr>
            <a:picLocks noChangeAspect="1" noChangeArrowheads="1"/>
          </p:cNvPicPr>
          <p:nvPr/>
        </p:nvPicPr>
        <p:blipFill>
          <a:blip r:embed="rId2">
            <a:extLst>
              <a:ext uri="{28A0092B-C50C-407E-A947-70E740481C1C}">
                <a14:useLocalDpi xmlns:a14="http://schemas.microsoft.com/office/drawing/2010/main" val="0"/>
              </a:ext>
            </a:extLst>
          </a:blip>
          <a:srcRect l="50262"/>
          <a:stretch>
            <a:fillRect/>
          </a:stretch>
        </p:blipFill>
        <p:spPr bwMode="auto">
          <a:xfrm>
            <a:off x="5562600" y="3124200"/>
            <a:ext cx="150812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7A24FCB-497F-4291-B4C6-EDB2BC4CC3EB}" type="slidenum">
              <a:rPr lang="en-US" altLang="en-US" sz="1600">
                <a:latin typeface="Times New Roman" pitchFamily="18" charset="0"/>
              </a:rPr>
              <a:pPr eaLnBrk="1" hangingPunct="1"/>
              <a:t>44</a:t>
            </a:fld>
            <a:endParaRPr lang="en-US" altLang="en-US" sz="1600">
              <a:latin typeface="Times New Roman"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smtClean="0"/>
              <a:t>Adding Variables to AddSub</a:t>
            </a:r>
          </a:p>
        </p:txBody>
      </p:sp>
      <p:sp>
        <p:nvSpPr>
          <p:cNvPr id="44037" name="Text Box 3"/>
          <p:cNvSpPr txBox="1">
            <a:spLocks noChangeArrowheads="1"/>
          </p:cNvSpPr>
          <p:nvPr/>
        </p:nvSpPr>
        <p:spPr bwMode="auto">
          <a:xfrm>
            <a:off x="685800" y="990600"/>
            <a:ext cx="78486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dirty="0">
                <a:latin typeface="Courier New" pitchFamily="49" charset="0"/>
              </a:rPr>
              <a:t>TITLE Add and Subtract, Version 2            (AddSub2.asm)</a:t>
            </a:r>
          </a:p>
          <a:p>
            <a:pPr eaLnBrk="1" hangingPunct="1">
              <a:lnSpc>
                <a:spcPct val="50000"/>
              </a:lnSpc>
              <a:spcBef>
                <a:spcPct val="50000"/>
              </a:spcBef>
            </a:pPr>
            <a:r>
              <a:rPr lang="en-US" altLang="en-US" sz="1600" b="1" dirty="0">
                <a:latin typeface="Courier New" pitchFamily="49" charset="0"/>
              </a:rPr>
              <a:t>; This program adds and subtracts 32-bit unsigned</a:t>
            </a:r>
          </a:p>
          <a:p>
            <a:pPr eaLnBrk="1" hangingPunct="1">
              <a:lnSpc>
                <a:spcPct val="50000"/>
              </a:lnSpc>
              <a:spcBef>
                <a:spcPct val="50000"/>
              </a:spcBef>
            </a:pPr>
            <a:r>
              <a:rPr lang="en-US" altLang="en-US" sz="1600" b="1" dirty="0">
                <a:latin typeface="Courier New" pitchFamily="49" charset="0"/>
              </a:rPr>
              <a:t>; integers and stores the sum in a variable.</a:t>
            </a:r>
          </a:p>
          <a:p>
            <a:pPr eaLnBrk="1" hangingPunct="1">
              <a:lnSpc>
                <a:spcPct val="50000"/>
              </a:lnSpc>
              <a:spcBef>
                <a:spcPct val="50000"/>
              </a:spcBef>
            </a:pPr>
            <a:r>
              <a:rPr lang="en-US" altLang="en-US" sz="1600" b="1" dirty="0">
                <a:latin typeface="Courier New" pitchFamily="49" charset="0"/>
              </a:rPr>
              <a:t>INCLUDE Irvine32.inc</a:t>
            </a:r>
          </a:p>
          <a:p>
            <a:pPr eaLnBrk="1" hangingPunct="1">
              <a:lnSpc>
                <a:spcPct val="50000"/>
              </a:lnSpc>
              <a:spcBef>
                <a:spcPct val="50000"/>
              </a:spcBef>
            </a:pPr>
            <a:r>
              <a:rPr lang="en-US" altLang="en-US" sz="1600" b="1" dirty="0">
                <a:latin typeface="Courier New" pitchFamily="49" charset="0"/>
              </a:rPr>
              <a:t>.data</a:t>
            </a:r>
          </a:p>
          <a:p>
            <a:pPr eaLnBrk="1" hangingPunct="1">
              <a:lnSpc>
                <a:spcPct val="50000"/>
              </a:lnSpc>
              <a:spcBef>
                <a:spcPct val="50000"/>
              </a:spcBef>
            </a:pPr>
            <a:r>
              <a:rPr lang="en-US" altLang="en-US" sz="1600" b="1" dirty="0">
                <a:solidFill>
                  <a:schemeClr val="tx2"/>
                </a:solidFill>
                <a:latin typeface="Courier New" pitchFamily="49" charset="0"/>
              </a:rPr>
              <a:t>val1 DWORD 10000h</a:t>
            </a:r>
          </a:p>
          <a:p>
            <a:pPr eaLnBrk="1" hangingPunct="1">
              <a:lnSpc>
                <a:spcPct val="50000"/>
              </a:lnSpc>
              <a:spcBef>
                <a:spcPct val="50000"/>
              </a:spcBef>
            </a:pPr>
            <a:r>
              <a:rPr lang="en-US" altLang="en-US" sz="1600" b="1" dirty="0">
                <a:solidFill>
                  <a:schemeClr val="tx2"/>
                </a:solidFill>
                <a:latin typeface="Courier New" pitchFamily="49" charset="0"/>
              </a:rPr>
              <a:t>val2 DWORD 40000h</a:t>
            </a:r>
          </a:p>
          <a:p>
            <a:pPr eaLnBrk="1" hangingPunct="1">
              <a:lnSpc>
                <a:spcPct val="50000"/>
              </a:lnSpc>
              <a:spcBef>
                <a:spcPct val="50000"/>
              </a:spcBef>
            </a:pPr>
            <a:r>
              <a:rPr lang="en-US" altLang="en-US" sz="1600" b="1" dirty="0">
                <a:solidFill>
                  <a:schemeClr val="tx2"/>
                </a:solidFill>
                <a:latin typeface="Courier New" pitchFamily="49" charset="0"/>
              </a:rPr>
              <a:t>val3 DWORD 20000h</a:t>
            </a:r>
          </a:p>
          <a:p>
            <a:pPr eaLnBrk="1" hangingPunct="1">
              <a:lnSpc>
                <a:spcPct val="50000"/>
              </a:lnSpc>
              <a:spcBef>
                <a:spcPct val="50000"/>
              </a:spcBef>
            </a:pPr>
            <a:r>
              <a:rPr lang="en-US" altLang="en-US" sz="1600" b="1" dirty="0" err="1">
                <a:solidFill>
                  <a:schemeClr val="tx2"/>
                </a:solidFill>
                <a:latin typeface="Courier New" pitchFamily="49" charset="0"/>
              </a:rPr>
              <a:t>finalVal</a:t>
            </a:r>
            <a:r>
              <a:rPr lang="en-US" altLang="en-US" sz="1600" b="1" dirty="0">
                <a:solidFill>
                  <a:schemeClr val="tx2"/>
                </a:solidFill>
                <a:latin typeface="Courier New" pitchFamily="49" charset="0"/>
              </a:rPr>
              <a:t> DWORD ?</a:t>
            </a:r>
          </a:p>
          <a:p>
            <a:pPr eaLnBrk="1" hangingPunct="1">
              <a:lnSpc>
                <a:spcPct val="50000"/>
              </a:lnSpc>
              <a:spcBef>
                <a:spcPct val="50000"/>
              </a:spcBef>
            </a:pPr>
            <a:r>
              <a:rPr lang="en-US" altLang="en-US" sz="1600" b="1" dirty="0">
                <a:latin typeface="Courier New" pitchFamily="49" charset="0"/>
              </a:rPr>
              <a:t>.code</a:t>
            </a:r>
          </a:p>
          <a:p>
            <a:pPr eaLnBrk="1" hangingPunct="1">
              <a:lnSpc>
                <a:spcPct val="50000"/>
              </a:lnSpc>
              <a:spcBef>
                <a:spcPct val="50000"/>
              </a:spcBef>
            </a:pPr>
            <a:r>
              <a:rPr lang="en-US" altLang="en-US" sz="1600" b="1" dirty="0">
                <a:latin typeface="Courier New" pitchFamily="49" charset="0"/>
              </a:rPr>
              <a:t>main PROC</a:t>
            </a:r>
          </a:p>
          <a:p>
            <a:pPr eaLnBrk="1" hangingPunct="1">
              <a:lnSpc>
                <a:spcPct val="50000"/>
              </a:lnSpc>
              <a:spcBef>
                <a:spcPct val="50000"/>
              </a:spcBef>
            </a:pPr>
            <a:r>
              <a:rPr lang="en-US" altLang="en-US" sz="1600" b="1" dirty="0">
                <a:latin typeface="Courier New" pitchFamily="49" charset="0"/>
              </a:rPr>
              <a:t>	</a:t>
            </a:r>
            <a:r>
              <a:rPr lang="en-US" altLang="en-US" sz="1600" b="1" dirty="0" err="1">
                <a:latin typeface="Courier New" pitchFamily="49" charset="0"/>
              </a:rPr>
              <a:t>mov</a:t>
            </a:r>
            <a:r>
              <a:rPr lang="en-US" altLang="en-US" sz="1600" b="1" dirty="0">
                <a:latin typeface="Courier New" pitchFamily="49" charset="0"/>
              </a:rPr>
              <a:t> eax,val1	; start with 10000h</a:t>
            </a:r>
          </a:p>
          <a:p>
            <a:pPr lvl="1" eaLnBrk="1" hangingPunct="1">
              <a:lnSpc>
                <a:spcPct val="50000"/>
              </a:lnSpc>
              <a:spcBef>
                <a:spcPct val="50000"/>
              </a:spcBef>
            </a:pPr>
            <a:r>
              <a:rPr lang="en-US" altLang="en-US" sz="1600" b="1" dirty="0">
                <a:latin typeface="Courier New" pitchFamily="49" charset="0"/>
              </a:rPr>
              <a:t>add eax,val2	; add 40000h</a:t>
            </a:r>
          </a:p>
          <a:p>
            <a:pPr lvl="1" eaLnBrk="1" hangingPunct="1">
              <a:lnSpc>
                <a:spcPct val="50000"/>
              </a:lnSpc>
              <a:spcBef>
                <a:spcPct val="50000"/>
              </a:spcBef>
            </a:pPr>
            <a:r>
              <a:rPr lang="en-US" altLang="en-US" sz="1600" b="1" dirty="0">
                <a:latin typeface="Courier New" pitchFamily="49" charset="0"/>
              </a:rPr>
              <a:t>sub eax,val3	; subtract 20000h</a:t>
            </a:r>
          </a:p>
          <a:p>
            <a:pPr lvl="1" eaLnBrk="1" hangingPunct="1">
              <a:lnSpc>
                <a:spcPct val="50000"/>
              </a:lnSpc>
              <a:spcBef>
                <a:spcPct val="50000"/>
              </a:spcBef>
            </a:pPr>
            <a:r>
              <a:rPr lang="en-US" altLang="en-US" sz="1600" b="1" dirty="0" err="1">
                <a:latin typeface="Courier New" pitchFamily="49" charset="0"/>
              </a:rPr>
              <a:t>mov</a:t>
            </a:r>
            <a:r>
              <a:rPr lang="en-US" altLang="en-US" sz="1600" b="1" dirty="0">
                <a:latin typeface="Courier New" pitchFamily="49" charset="0"/>
              </a:rPr>
              <a:t> </a:t>
            </a:r>
            <a:r>
              <a:rPr lang="en-US" altLang="en-US" sz="1600" b="1" dirty="0" err="1">
                <a:latin typeface="Courier New" pitchFamily="49" charset="0"/>
              </a:rPr>
              <a:t>finalVal,eax</a:t>
            </a:r>
            <a:r>
              <a:rPr lang="en-US" altLang="en-US" sz="1600" b="1" dirty="0">
                <a:latin typeface="Courier New" pitchFamily="49" charset="0"/>
              </a:rPr>
              <a:t>	; store the result (30000h)</a:t>
            </a:r>
          </a:p>
          <a:p>
            <a:pPr lvl="1" eaLnBrk="1" hangingPunct="1">
              <a:lnSpc>
                <a:spcPct val="50000"/>
              </a:lnSpc>
              <a:spcBef>
                <a:spcPct val="50000"/>
              </a:spcBef>
            </a:pPr>
            <a:r>
              <a:rPr lang="en-US" altLang="en-US" sz="1600" b="1" dirty="0">
                <a:latin typeface="Courier New" pitchFamily="49" charset="0"/>
              </a:rPr>
              <a:t>call </a:t>
            </a:r>
            <a:r>
              <a:rPr lang="en-US" altLang="en-US" sz="1600" b="1" dirty="0" err="1">
                <a:latin typeface="Courier New" pitchFamily="49" charset="0"/>
              </a:rPr>
              <a:t>DumpRegs</a:t>
            </a:r>
            <a:r>
              <a:rPr lang="en-US" altLang="en-US" sz="1600" b="1" dirty="0">
                <a:latin typeface="Courier New" pitchFamily="49" charset="0"/>
              </a:rPr>
              <a:t>	; display the registers</a:t>
            </a:r>
          </a:p>
          <a:p>
            <a:pPr lvl="1" eaLnBrk="1" hangingPunct="1">
              <a:lnSpc>
                <a:spcPct val="50000"/>
              </a:lnSpc>
              <a:spcBef>
                <a:spcPct val="50000"/>
              </a:spcBef>
            </a:pPr>
            <a:r>
              <a:rPr lang="en-US" altLang="en-US" sz="1600" b="1" dirty="0">
                <a:latin typeface="Courier New" pitchFamily="49" charset="0"/>
              </a:rPr>
              <a:t>exit</a:t>
            </a:r>
          </a:p>
          <a:p>
            <a:pPr eaLnBrk="1" hangingPunct="1">
              <a:lnSpc>
                <a:spcPct val="50000"/>
              </a:lnSpc>
              <a:spcBef>
                <a:spcPct val="50000"/>
              </a:spcBef>
            </a:pPr>
            <a:r>
              <a:rPr lang="en-US" altLang="en-US" sz="1600" b="1" dirty="0">
                <a:latin typeface="Courier New" pitchFamily="49" charset="0"/>
              </a:rPr>
              <a:t>main ENDP</a:t>
            </a:r>
          </a:p>
          <a:p>
            <a:pPr eaLnBrk="1" hangingPunct="1">
              <a:lnSpc>
                <a:spcPct val="50000"/>
              </a:lnSpc>
              <a:spcBef>
                <a:spcPct val="50000"/>
              </a:spcBef>
            </a:pPr>
            <a:r>
              <a:rPr lang="en-US" altLang="en-US" sz="1600" b="1" dirty="0">
                <a:latin typeface="Courier New" pitchFamily="49" charset="0"/>
              </a:rPr>
              <a:t>END main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50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DB7D951-2363-43AC-9AA8-63CFEE84AD69}" type="slidenum">
              <a:rPr lang="en-US" altLang="en-US" sz="1600">
                <a:latin typeface="Times New Roman" pitchFamily="18" charset="0"/>
              </a:rPr>
              <a:pPr eaLnBrk="1" hangingPunct="1"/>
              <a:t>45</a:t>
            </a:fld>
            <a:endParaRPr lang="en-US" altLang="en-US" sz="1600">
              <a:latin typeface="Times New Roman" pitchFamily="18" charset="0"/>
            </a:endParaRPr>
          </a:p>
        </p:txBody>
      </p:sp>
      <p:sp>
        <p:nvSpPr>
          <p:cNvPr id="135170" name="Rectangle 2"/>
          <p:cNvSpPr>
            <a:spLocks noGrp="1" noChangeArrowheads="1"/>
          </p:cNvSpPr>
          <p:nvPr>
            <p:ph type="title"/>
          </p:nvPr>
        </p:nvSpPr>
        <p:spPr/>
        <p:txBody>
          <a:bodyPr/>
          <a:lstStyle/>
          <a:p>
            <a:pPr eaLnBrk="1" hangingPunct="1">
              <a:defRPr/>
            </a:pPr>
            <a:r>
              <a:rPr lang="en-US" altLang="en-US" smtClean="0"/>
              <a:t>Declaring Unitialized Data</a:t>
            </a:r>
          </a:p>
        </p:txBody>
      </p:sp>
      <p:sp>
        <p:nvSpPr>
          <p:cNvPr id="45061" name="Rectangle 3"/>
          <p:cNvSpPr>
            <a:spLocks noGrp="1" noChangeArrowheads="1"/>
          </p:cNvSpPr>
          <p:nvPr>
            <p:ph type="body" idx="1"/>
          </p:nvPr>
        </p:nvSpPr>
        <p:spPr>
          <a:xfrm>
            <a:off x="762000" y="1600200"/>
            <a:ext cx="7772400" cy="2819400"/>
          </a:xfrm>
        </p:spPr>
        <p:txBody>
          <a:bodyPr/>
          <a:lstStyle/>
          <a:p>
            <a:pPr eaLnBrk="1" hangingPunct="1"/>
            <a:r>
              <a:rPr lang="en-US" altLang="en-US" dirty="0" smtClean="0"/>
              <a:t>Use the .data? directive to declare an </a:t>
            </a:r>
            <a:r>
              <a:rPr lang="en-US" altLang="en-US" dirty="0" err="1" smtClean="0"/>
              <a:t>unintialized</a:t>
            </a:r>
            <a:r>
              <a:rPr lang="en-US" altLang="en-US" dirty="0" smtClean="0"/>
              <a:t> data segment:</a:t>
            </a:r>
          </a:p>
          <a:p>
            <a:pPr lvl="1" eaLnBrk="1" hangingPunct="1">
              <a:buFontTx/>
              <a:buNone/>
            </a:pPr>
            <a:r>
              <a:rPr lang="en-US" altLang="en-US" b="1" dirty="0" smtClean="0">
                <a:latin typeface="Courier New" pitchFamily="49" charset="0"/>
              </a:rPr>
              <a:t>	.data?</a:t>
            </a:r>
          </a:p>
          <a:p>
            <a:pPr eaLnBrk="1" hangingPunct="1"/>
            <a:r>
              <a:rPr lang="en-US" altLang="en-US" dirty="0" smtClean="0"/>
              <a:t>Within the segment, declare variables with "?" initializers:</a:t>
            </a:r>
          </a:p>
          <a:p>
            <a:pPr lvl="1" eaLnBrk="1" hangingPunct="1">
              <a:buFontTx/>
              <a:buNone/>
            </a:pPr>
            <a:r>
              <a:rPr lang="en-US" altLang="en-US" b="1" dirty="0" smtClean="0">
                <a:latin typeface="Courier New" pitchFamily="49" charset="0"/>
              </a:rPr>
              <a:t>	</a:t>
            </a:r>
            <a:r>
              <a:rPr lang="en-US" altLang="en-US" b="1" dirty="0" err="1" smtClean="0">
                <a:latin typeface="Courier New" pitchFamily="49" charset="0"/>
              </a:rPr>
              <a:t>smallArray</a:t>
            </a:r>
            <a:r>
              <a:rPr lang="en-US" altLang="en-US" b="1" dirty="0" smtClean="0">
                <a:latin typeface="Courier New" pitchFamily="49" charset="0"/>
              </a:rPr>
              <a:t> DWORD 10 DUP(?)</a:t>
            </a:r>
          </a:p>
        </p:txBody>
      </p:sp>
      <p:sp>
        <p:nvSpPr>
          <p:cNvPr id="135172" name="Text Box 4"/>
          <p:cNvSpPr txBox="1">
            <a:spLocks noChangeArrowheads="1"/>
          </p:cNvSpPr>
          <p:nvPr/>
        </p:nvSpPr>
        <p:spPr bwMode="auto">
          <a:xfrm>
            <a:off x="990600" y="4648200"/>
            <a:ext cx="69342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Advantage: the program's EXE file size is reduced.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dissolve">
                                      <p:cBhvr>
                                        <p:cTn id="7"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9B5D0DE-0070-4D30-8EF0-A209988ACF73}" type="slidenum">
              <a:rPr lang="en-US" altLang="en-US" sz="1600">
                <a:latin typeface="Times New Roman" pitchFamily="18" charset="0"/>
              </a:rPr>
              <a:pPr eaLnBrk="1" hangingPunct="1"/>
              <a:t>46</a:t>
            </a:fld>
            <a:endParaRPr lang="en-US" altLang="en-US" sz="1600">
              <a:latin typeface="Times New Roman"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smtClean="0"/>
              <a:t>What's Next</a:t>
            </a:r>
          </a:p>
        </p:txBody>
      </p:sp>
      <p:sp>
        <p:nvSpPr>
          <p:cNvPr id="46085" name="Rectangle 3"/>
          <p:cNvSpPr>
            <a:spLocks noGrp="1" noChangeArrowheads="1"/>
          </p:cNvSpPr>
          <p:nvPr>
            <p:ph type="body" idx="1"/>
          </p:nvPr>
        </p:nvSpPr>
        <p:spPr>
          <a:xfrm>
            <a:off x="1066800" y="1600200"/>
            <a:ext cx="7086600" cy="3276600"/>
          </a:xfrm>
        </p:spPr>
        <p:txBody>
          <a:bodyPr/>
          <a:lstStyle/>
          <a:p>
            <a:pPr eaLnBrk="1" hangingPunct="1"/>
            <a:r>
              <a:rPr lang="en-US" altLang="en-US" dirty="0" smtClean="0"/>
              <a:t>Basic Elements of Assembly Language</a:t>
            </a:r>
          </a:p>
          <a:p>
            <a:pPr eaLnBrk="1" hangingPunct="1"/>
            <a:r>
              <a:rPr lang="en-US" altLang="en-US" dirty="0" smtClean="0"/>
              <a:t>Example: Adding and Subtracting Integers</a:t>
            </a:r>
          </a:p>
          <a:p>
            <a:pPr eaLnBrk="1" hangingPunct="1"/>
            <a:r>
              <a:rPr lang="en-US" altLang="en-US" dirty="0"/>
              <a:t>64-Bit Programming</a:t>
            </a:r>
            <a:endParaRPr lang="en-US" altLang="en-US" sz="2600" i="1" dirty="0"/>
          </a:p>
          <a:p>
            <a:pPr eaLnBrk="1" hangingPunct="1"/>
            <a:r>
              <a:rPr lang="en-US" altLang="en-US" dirty="0" smtClean="0"/>
              <a:t>Assembling, Linking, and Running Programs</a:t>
            </a:r>
          </a:p>
          <a:p>
            <a:pPr eaLnBrk="1" hangingPunct="1"/>
            <a:r>
              <a:rPr lang="en-US" altLang="en-US" dirty="0" smtClean="0"/>
              <a:t>Defining Data</a:t>
            </a:r>
          </a:p>
          <a:p>
            <a:pPr eaLnBrk="1" hangingPunct="1"/>
            <a:r>
              <a:rPr lang="en-US" altLang="en-US" b="1" dirty="0" smtClean="0">
                <a:solidFill>
                  <a:schemeClr val="tx2"/>
                </a:solidFill>
              </a:rPr>
              <a:t>Symbolic Constants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2CF7B02-7BEB-4FE0-87EA-EF2E010AC522}" type="slidenum">
              <a:rPr lang="en-US" altLang="en-US" sz="1600">
                <a:latin typeface="Times New Roman" pitchFamily="18" charset="0"/>
              </a:rPr>
              <a:pPr eaLnBrk="1" hangingPunct="1"/>
              <a:t>47</a:t>
            </a:fld>
            <a:endParaRPr lang="en-US" altLang="en-US" sz="1600">
              <a:latin typeface="Times New Roman" pitchFamily="18" charset="0"/>
            </a:endParaRPr>
          </a:p>
        </p:txBody>
      </p:sp>
      <p:sp>
        <p:nvSpPr>
          <p:cNvPr id="136194" name="Rectangle 2"/>
          <p:cNvSpPr>
            <a:spLocks noGrp="1" noChangeArrowheads="1"/>
          </p:cNvSpPr>
          <p:nvPr>
            <p:ph type="title"/>
          </p:nvPr>
        </p:nvSpPr>
        <p:spPr/>
        <p:txBody>
          <a:bodyPr/>
          <a:lstStyle/>
          <a:p>
            <a:pPr eaLnBrk="1" hangingPunct="1">
              <a:defRPr/>
            </a:pPr>
            <a:r>
              <a:rPr lang="en-US" altLang="en-US" smtClean="0"/>
              <a:t>Symbolic Constants</a:t>
            </a:r>
          </a:p>
        </p:txBody>
      </p:sp>
      <p:sp>
        <p:nvSpPr>
          <p:cNvPr id="47109" name="Rectangle 3"/>
          <p:cNvSpPr>
            <a:spLocks noGrp="1" noChangeArrowheads="1"/>
          </p:cNvSpPr>
          <p:nvPr>
            <p:ph type="body" idx="1"/>
          </p:nvPr>
        </p:nvSpPr>
        <p:spPr>
          <a:xfrm>
            <a:off x="1143000" y="1600200"/>
            <a:ext cx="6934200" cy="3124200"/>
          </a:xfrm>
        </p:spPr>
        <p:txBody>
          <a:bodyPr/>
          <a:lstStyle/>
          <a:p>
            <a:pPr eaLnBrk="1" hangingPunct="1"/>
            <a:r>
              <a:rPr lang="en-US" altLang="en-US" dirty="0" smtClean="0">
                <a:hlinkClick r:id="" action="ppaction://customshow?id=26&amp;return=true"/>
              </a:rPr>
              <a:t>Equal-Sign Directive</a:t>
            </a:r>
            <a:endParaRPr lang="en-US" altLang="en-US" dirty="0" smtClean="0"/>
          </a:p>
          <a:p>
            <a:pPr eaLnBrk="1" hangingPunct="1"/>
            <a:r>
              <a:rPr lang="en-US" altLang="en-US" dirty="0" smtClean="0">
                <a:hlinkClick r:id="" action="ppaction://customshow?id=27&amp;return=true"/>
              </a:rPr>
              <a:t>Calculating the Sizes of Arrays and Strings</a:t>
            </a:r>
            <a:endParaRPr lang="en-US" altLang="en-US" dirty="0" smtClean="0"/>
          </a:p>
          <a:p>
            <a:pPr eaLnBrk="1" hangingPunct="1"/>
            <a:r>
              <a:rPr lang="en-US" altLang="en-US" dirty="0" smtClean="0">
                <a:hlinkClick r:id="" action="ppaction://customshow?id=28&amp;return=true"/>
              </a:rPr>
              <a:t>EQU Directive</a:t>
            </a:r>
            <a:endParaRPr lang="en-US" altLang="en-US" dirty="0" smtClean="0"/>
          </a:p>
          <a:p>
            <a:pPr eaLnBrk="1" hangingPunct="1"/>
            <a:r>
              <a:rPr lang="en-US" altLang="en-US" dirty="0" smtClean="0">
                <a:hlinkClick r:id="" action="ppaction://customshow?id=29&amp;return=true"/>
              </a:rPr>
              <a:t>TEXTEQU Directive</a:t>
            </a:r>
            <a:endParaRPr lang="en-US"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81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6657349-FB09-4497-B02B-54E1F3654189}" type="slidenum">
              <a:rPr lang="en-US" altLang="en-US" sz="1600">
                <a:latin typeface="Times New Roman" pitchFamily="18" charset="0"/>
              </a:rPr>
              <a:pPr eaLnBrk="1" hangingPunct="1"/>
              <a:t>48</a:t>
            </a:fld>
            <a:endParaRPr lang="en-US" altLang="en-US" sz="1600">
              <a:latin typeface="Times New Roman"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smtClean="0"/>
              <a:t>Equal-Sign Directive</a:t>
            </a:r>
          </a:p>
        </p:txBody>
      </p:sp>
      <p:sp>
        <p:nvSpPr>
          <p:cNvPr id="48133" name="Rectangle 3"/>
          <p:cNvSpPr>
            <a:spLocks noGrp="1" noChangeArrowheads="1"/>
          </p:cNvSpPr>
          <p:nvPr>
            <p:ph type="body" idx="1"/>
          </p:nvPr>
        </p:nvSpPr>
        <p:spPr/>
        <p:txBody>
          <a:bodyPr/>
          <a:lstStyle/>
          <a:p>
            <a:pPr eaLnBrk="1" hangingPunct="1"/>
            <a:r>
              <a:rPr lang="en-US" altLang="en-US" i="1" dirty="0" smtClean="0"/>
              <a:t>name</a:t>
            </a:r>
            <a:r>
              <a:rPr lang="en-US" altLang="en-US" dirty="0" smtClean="0"/>
              <a:t> = </a:t>
            </a:r>
            <a:r>
              <a:rPr lang="en-US" altLang="en-US" i="1" dirty="0" smtClean="0"/>
              <a:t>expression</a:t>
            </a:r>
          </a:p>
          <a:p>
            <a:pPr lvl="1" eaLnBrk="1" hangingPunct="1"/>
            <a:r>
              <a:rPr lang="en-US" altLang="en-US" dirty="0" smtClean="0"/>
              <a:t>expression is a 32-bit integer (expression or constant)</a:t>
            </a:r>
          </a:p>
          <a:p>
            <a:pPr lvl="1" eaLnBrk="1" hangingPunct="1"/>
            <a:r>
              <a:rPr lang="en-US" altLang="en-US" dirty="0" smtClean="0"/>
              <a:t>may be redefined</a:t>
            </a:r>
          </a:p>
          <a:p>
            <a:pPr lvl="1" eaLnBrk="1" hangingPunct="1"/>
            <a:r>
              <a:rPr lang="en-US" altLang="en-US" i="1" dirty="0" smtClean="0"/>
              <a:t>name</a:t>
            </a:r>
            <a:r>
              <a:rPr lang="en-US" altLang="en-US" dirty="0" smtClean="0"/>
              <a:t> is called a </a:t>
            </a:r>
            <a:r>
              <a:rPr lang="en-US" altLang="en-US" dirty="0" smtClean="0">
                <a:solidFill>
                  <a:schemeClr val="tx2"/>
                </a:solidFill>
              </a:rPr>
              <a:t>symbolic constant</a:t>
            </a:r>
          </a:p>
          <a:p>
            <a:pPr eaLnBrk="1" hangingPunct="1"/>
            <a:r>
              <a:rPr lang="en-US" altLang="en-US" dirty="0" smtClean="0"/>
              <a:t>good programming style to use symbols</a:t>
            </a:r>
          </a:p>
        </p:txBody>
      </p:sp>
      <p:sp>
        <p:nvSpPr>
          <p:cNvPr id="48134" name="Text Box 4"/>
          <p:cNvSpPr txBox="1">
            <a:spLocks noChangeArrowheads="1"/>
          </p:cNvSpPr>
          <p:nvPr/>
        </p:nvSpPr>
        <p:spPr bwMode="auto">
          <a:xfrm>
            <a:off x="2286000" y="3581400"/>
            <a:ext cx="44196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spcBef>
                <a:spcPct val="50000"/>
              </a:spcBef>
            </a:pPr>
            <a:r>
              <a:rPr lang="en-US" altLang="en-US" sz="1800" b="1" dirty="0">
                <a:latin typeface="Courier New" pitchFamily="49" charset="0"/>
              </a:rPr>
              <a:t>COUNT = 500</a:t>
            </a:r>
          </a:p>
          <a:p>
            <a:pPr eaLnBrk="1" hangingPunct="1">
              <a:spcBef>
                <a:spcPct val="50000"/>
              </a:spcBef>
            </a:pPr>
            <a:r>
              <a:rPr lang="en-US" altLang="en-US" sz="1800" b="1" dirty="0">
                <a:latin typeface="Courier New" pitchFamily="49" charset="0"/>
              </a:rPr>
              <a:t>.</a:t>
            </a:r>
          </a:p>
          <a:p>
            <a:pPr eaLnBrk="1" hangingPunct="1">
              <a:spcBef>
                <a:spcPct val="50000"/>
              </a:spcBef>
            </a:pPr>
            <a:r>
              <a:rPr lang="en-US" altLang="en-US" sz="1800" b="1" dirty="0">
                <a:latin typeface="Courier New" pitchFamily="49" charset="0"/>
              </a:rPr>
              <a:t>.</a:t>
            </a:r>
          </a:p>
          <a:p>
            <a:pPr eaLnBrk="1" hangingPunct="1">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ax,COUNT</a:t>
            </a:r>
            <a:endParaRPr lang="en-US" altLang="en-US" sz="1800" b="1" dirty="0">
              <a:latin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491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44E8E31-FFD9-4A3B-80B0-E30A42A691F5}" type="slidenum">
              <a:rPr lang="en-US" altLang="en-US" sz="1600">
                <a:latin typeface="Times New Roman" pitchFamily="18" charset="0"/>
              </a:rPr>
              <a:pPr eaLnBrk="1" hangingPunct="1"/>
              <a:t>49</a:t>
            </a:fld>
            <a:endParaRPr lang="en-US" altLang="en-US" sz="1600">
              <a:latin typeface="Times New Roman" pitchFamily="18" charset="0"/>
            </a:endParaRPr>
          </a:p>
        </p:txBody>
      </p:sp>
      <p:sp>
        <p:nvSpPr>
          <p:cNvPr id="121858" name="Rectangle 2"/>
          <p:cNvSpPr>
            <a:spLocks noGrp="1" noChangeArrowheads="1"/>
          </p:cNvSpPr>
          <p:nvPr>
            <p:ph type="title"/>
          </p:nvPr>
        </p:nvSpPr>
        <p:spPr/>
        <p:txBody>
          <a:bodyPr/>
          <a:lstStyle/>
          <a:p>
            <a:pPr eaLnBrk="1" hangingPunct="1">
              <a:defRPr/>
            </a:pPr>
            <a:r>
              <a:rPr lang="en-US" altLang="en-US" smtClean="0"/>
              <a:t>Calculating the Size of a Byte Array</a:t>
            </a:r>
          </a:p>
        </p:txBody>
      </p:sp>
      <p:sp>
        <p:nvSpPr>
          <p:cNvPr id="49157" name="Rectangle 3"/>
          <p:cNvSpPr>
            <a:spLocks noGrp="1" noChangeArrowheads="1"/>
          </p:cNvSpPr>
          <p:nvPr>
            <p:ph type="body" idx="1"/>
          </p:nvPr>
        </p:nvSpPr>
        <p:spPr>
          <a:xfrm>
            <a:off x="990600" y="1524000"/>
            <a:ext cx="6477000" cy="1600200"/>
          </a:xfrm>
        </p:spPr>
        <p:txBody>
          <a:bodyPr/>
          <a:lstStyle/>
          <a:p>
            <a:pPr eaLnBrk="1" hangingPunct="1"/>
            <a:r>
              <a:rPr lang="en-US" altLang="en-US" smtClean="0"/>
              <a:t>current location counter: $</a:t>
            </a:r>
          </a:p>
          <a:p>
            <a:pPr lvl="1" eaLnBrk="1" hangingPunct="1"/>
            <a:r>
              <a:rPr lang="en-US" altLang="en-US" smtClean="0"/>
              <a:t>subtract address of list</a:t>
            </a:r>
          </a:p>
          <a:p>
            <a:pPr lvl="1" eaLnBrk="1" hangingPunct="1"/>
            <a:r>
              <a:rPr lang="en-US" altLang="en-US" smtClean="0"/>
              <a:t>difference is the number of bytes</a:t>
            </a:r>
          </a:p>
        </p:txBody>
      </p:sp>
      <p:sp>
        <p:nvSpPr>
          <p:cNvPr id="49158" name="Text Box 4"/>
          <p:cNvSpPr txBox="1">
            <a:spLocks noChangeArrowheads="1"/>
          </p:cNvSpPr>
          <p:nvPr/>
        </p:nvSpPr>
        <p:spPr bwMode="auto">
          <a:xfrm>
            <a:off x="1219200" y="2895600"/>
            <a:ext cx="4419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en-US" sz="1800" b="1">
                <a:latin typeface="Courier New" pitchFamily="49" charset="0"/>
              </a:rPr>
              <a:t>list BYTE 10,20,30,40</a:t>
            </a:r>
          </a:p>
          <a:p>
            <a:pPr eaLnBrk="1" hangingPunct="1">
              <a:lnSpc>
                <a:spcPct val="60000"/>
              </a:lnSpc>
              <a:spcBef>
                <a:spcPct val="50000"/>
              </a:spcBef>
            </a:pPr>
            <a:r>
              <a:rPr lang="en-US" altLang="en-US" sz="1800" b="1">
                <a:latin typeface="Courier New" pitchFamily="49" charset="0"/>
              </a:rPr>
              <a:t>ListSize = ($ - list)</a:t>
            </a:r>
          </a:p>
        </p:txBody>
      </p:sp>
      <p:graphicFrame>
        <p:nvGraphicFramePr>
          <p:cNvPr id="7" name="Table 6"/>
          <p:cNvGraphicFramePr>
            <a:graphicFrameLocks noGrp="1"/>
          </p:cNvGraphicFramePr>
          <p:nvPr>
            <p:extLst>
              <p:ext uri="{D42A27DB-BD31-4B8C-83A1-F6EECF244321}">
                <p14:modId xmlns:p14="http://schemas.microsoft.com/office/powerpoint/2010/main" val="3028980199"/>
              </p:ext>
            </p:extLst>
          </p:nvPr>
        </p:nvGraphicFramePr>
        <p:xfrm>
          <a:off x="6553200" y="2971800"/>
          <a:ext cx="2209800" cy="1854200"/>
        </p:xfrm>
        <a:graphic>
          <a:graphicData uri="http://schemas.openxmlformats.org/drawingml/2006/table">
            <a:tbl>
              <a:tblPr bandRow="1">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r"/>
                      <a:r>
                        <a:rPr lang="en-US" altLang="zh-TW" dirty="0" smtClean="0">
                          <a:solidFill>
                            <a:schemeClr val="tx1"/>
                          </a:solidFill>
                        </a:rPr>
                        <a:t>0000</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10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pPr algn="r"/>
                      <a:r>
                        <a:rPr lang="en-US" altLang="zh-TW" dirty="0" smtClean="0">
                          <a:solidFill>
                            <a:schemeClr val="tx1"/>
                          </a:solidFill>
                        </a:rPr>
                        <a:t>0001</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20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70840">
                <a:tc>
                  <a:txBody>
                    <a:bodyPr/>
                    <a:lstStyle/>
                    <a:p>
                      <a:pPr algn="r"/>
                      <a:r>
                        <a:rPr lang="en-US" altLang="zh-TW" dirty="0" smtClean="0">
                          <a:solidFill>
                            <a:schemeClr val="tx1"/>
                          </a:solidFill>
                        </a:rPr>
                        <a:t>0002</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30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370840">
                <a:tc>
                  <a:txBody>
                    <a:bodyPr/>
                    <a:lstStyle/>
                    <a:p>
                      <a:pPr algn="r"/>
                      <a:r>
                        <a:rPr lang="en-US" altLang="zh-TW" dirty="0" smtClean="0">
                          <a:solidFill>
                            <a:schemeClr val="tx1"/>
                          </a:solidFill>
                        </a:rPr>
                        <a:t>0003</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370840">
                <a:tc>
                  <a:txBody>
                    <a:bodyPr/>
                    <a:lstStyle/>
                    <a:p>
                      <a:pPr algn="r"/>
                      <a:r>
                        <a:rPr lang="en-US" altLang="zh-TW" dirty="0" smtClean="0">
                          <a:solidFill>
                            <a:schemeClr val="tx1"/>
                          </a:solidFill>
                        </a:rPr>
                        <a:t>0004</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5888537" y="2937302"/>
            <a:ext cx="1176925" cy="415498"/>
          </a:xfrm>
          <a:prstGeom prst="rect">
            <a:avLst/>
          </a:prstGeom>
          <a:noFill/>
        </p:spPr>
        <p:txBody>
          <a:bodyPr wrap="none" rtlCol="0">
            <a:spAutoFit/>
          </a:bodyPr>
          <a:lstStyle/>
          <a:p>
            <a:r>
              <a:rPr lang="en-US" altLang="zh-TW" b="1" dirty="0" smtClean="0">
                <a:latin typeface="Courier New" pitchFamily="49" charset="0"/>
                <a:cs typeface="Courier New" pitchFamily="49" charset="0"/>
              </a:rPr>
              <a:t>list</a:t>
            </a:r>
            <a:r>
              <a:rPr lang="en-US" altLang="zh-TW" dirty="0" smtClean="0"/>
              <a:t> </a:t>
            </a:r>
            <a:r>
              <a:rPr lang="zh-TW" altLang="en-US" dirty="0" smtClean="0"/>
              <a:t>→</a:t>
            </a:r>
            <a:endParaRPr lang="zh-TW" altLang="en-US" dirty="0"/>
          </a:p>
        </p:txBody>
      </p:sp>
      <p:sp>
        <p:nvSpPr>
          <p:cNvPr id="9" name="TextBox 8"/>
          <p:cNvSpPr txBox="1"/>
          <p:nvPr/>
        </p:nvSpPr>
        <p:spPr>
          <a:xfrm>
            <a:off x="6324600" y="4461302"/>
            <a:ext cx="691215" cy="415498"/>
          </a:xfrm>
          <a:prstGeom prst="rect">
            <a:avLst/>
          </a:prstGeom>
          <a:noFill/>
        </p:spPr>
        <p:txBody>
          <a:bodyPr wrap="none" rtlCol="0">
            <a:spAutoFit/>
          </a:bodyPr>
          <a:lstStyle/>
          <a:p>
            <a:pPr algn="r"/>
            <a:r>
              <a:rPr lang="en-US" altLang="zh-TW" b="1" dirty="0">
                <a:latin typeface="Courier New" pitchFamily="49" charset="0"/>
                <a:cs typeface="Courier New" pitchFamily="49" charset="0"/>
              </a:rPr>
              <a:t>$</a:t>
            </a:r>
            <a:r>
              <a:rPr lang="en-US" altLang="zh-TW" dirty="0" smtClean="0"/>
              <a:t> </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81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979BB6E-5D0F-4244-BC5E-A3E9ADEC558D}"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smtClean="0"/>
              <a:t>Integer Constants</a:t>
            </a:r>
          </a:p>
        </p:txBody>
      </p:sp>
      <p:sp>
        <p:nvSpPr>
          <p:cNvPr id="8197" name="Rectangle 3"/>
          <p:cNvSpPr>
            <a:spLocks noGrp="1" noChangeArrowheads="1"/>
          </p:cNvSpPr>
          <p:nvPr>
            <p:ph type="body" idx="1"/>
          </p:nvPr>
        </p:nvSpPr>
        <p:spPr>
          <a:xfrm>
            <a:off x="1295400" y="1143000"/>
            <a:ext cx="6858000" cy="4495800"/>
          </a:xfrm>
        </p:spPr>
        <p:txBody>
          <a:bodyPr/>
          <a:lstStyle/>
          <a:p>
            <a:pPr eaLnBrk="1" hangingPunct="1"/>
            <a:r>
              <a:rPr lang="en-US" altLang="en-US" dirty="0" smtClean="0"/>
              <a:t>Optional leading + or – sign</a:t>
            </a:r>
          </a:p>
          <a:p>
            <a:pPr eaLnBrk="1" hangingPunct="1"/>
            <a:r>
              <a:rPr lang="en-US" altLang="en-US" dirty="0" smtClean="0"/>
              <a:t>binary, decimal, hexadecimal, or octal digits</a:t>
            </a:r>
          </a:p>
          <a:p>
            <a:pPr eaLnBrk="1" hangingPunct="1"/>
            <a:r>
              <a:rPr lang="en-US" altLang="en-US" dirty="0" smtClean="0"/>
              <a:t>Common radix characters:</a:t>
            </a:r>
          </a:p>
          <a:p>
            <a:pPr lvl="1" eaLnBrk="1" hangingPunct="1"/>
            <a:r>
              <a:rPr lang="en-US" altLang="en-US" dirty="0" smtClean="0"/>
              <a:t>h – hexadecimal</a:t>
            </a:r>
          </a:p>
          <a:p>
            <a:pPr lvl="1" eaLnBrk="1" hangingPunct="1"/>
            <a:r>
              <a:rPr lang="en-US" altLang="en-US" dirty="0" smtClean="0"/>
              <a:t>d – decimal</a:t>
            </a:r>
          </a:p>
          <a:p>
            <a:pPr lvl="1" eaLnBrk="1" hangingPunct="1"/>
            <a:r>
              <a:rPr lang="en-US" altLang="en-US" dirty="0" smtClean="0"/>
              <a:t>b – binary</a:t>
            </a:r>
          </a:p>
          <a:p>
            <a:pPr lvl="1" eaLnBrk="1" hangingPunct="1"/>
            <a:r>
              <a:rPr lang="en-US" altLang="en-US" dirty="0" smtClean="0"/>
              <a:t>r – encoded real</a:t>
            </a:r>
          </a:p>
          <a:p>
            <a:pPr lvl="1" eaLnBrk="1" hangingPunct="1">
              <a:buFontTx/>
              <a:buNone/>
            </a:pPr>
            <a:endParaRPr lang="en-US" altLang="en-US" dirty="0" smtClean="0"/>
          </a:p>
          <a:p>
            <a:pPr eaLnBrk="1" hangingPunct="1">
              <a:buFontTx/>
              <a:buNone/>
            </a:pPr>
            <a:r>
              <a:rPr lang="en-US" altLang="en-US" dirty="0" smtClean="0"/>
              <a:t>Examples: 30d, 6Ah, 42, 1101b</a:t>
            </a:r>
          </a:p>
          <a:p>
            <a:pPr eaLnBrk="1" hangingPunct="1">
              <a:buFontTx/>
              <a:buNone/>
            </a:pPr>
            <a:r>
              <a:rPr lang="en-US" altLang="en-US" dirty="0" smtClean="0"/>
              <a:t>Hexadecimal beginning with letter: 0A5h</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01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D4433A7-5196-428B-B7CC-92F392758E10}" type="slidenum">
              <a:rPr lang="en-US" altLang="en-US" sz="1600">
                <a:latin typeface="Times New Roman" pitchFamily="18" charset="0"/>
              </a:rPr>
              <a:pPr eaLnBrk="1" hangingPunct="1"/>
              <a:t>50</a:t>
            </a:fld>
            <a:endParaRPr lang="en-US" altLang="en-US" sz="1600">
              <a:latin typeface="Times New Roman"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smtClean="0"/>
              <a:t>Calculating the Size of a Word Array</a:t>
            </a:r>
          </a:p>
        </p:txBody>
      </p:sp>
      <p:sp>
        <p:nvSpPr>
          <p:cNvPr id="50181" name="Rectangle 3"/>
          <p:cNvSpPr>
            <a:spLocks noGrp="1" noChangeArrowheads="1"/>
          </p:cNvSpPr>
          <p:nvPr>
            <p:ph type="body" idx="1"/>
          </p:nvPr>
        </p:nvSpPr>
        <p:spPr>
          <a:xfrm>
            <a:off x="685800" y="1600200"/>
            <a:ext cx="7772400" cy="838200"/>
          </a:xfrm>
        </p:spPr>
        <p:txBody>
          <a:bodyPr/>
          <a:lstStyle/>
          <a:p>
            <a:pPr eaLnBrk="1" hangingPunct="1">
              <a:buFontTx/>
              <a:buNone/>
            </a:pPr>
            <a:r>
              <a:rPr lang="en-US" altLang="en-US" smtClean="0"/>
              <a:t>Divide total number of bytes by 2 (the size of a word)</a:t>
            </a:r>
          </a:p>
        </p:txBody>
      </p:sp>
      <p:sp>
        <p:nvSpPr>
          <p:cNvPr id="50182" name="Text Box 4"/>
          <p:cNvSpPr txBox="1">
            <a:spLocks noChangeArrowheads="1"/>
          </p:cNvSpPr>
          <p:nvPr/>
        </p:nvSpPr>
        <p:spPr bwMode="auto">
          <a:xfrm>
            <a:off x="990600" y="2895600"/>
            <a:ext cx="472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en-US" sz="1800" b="1">
                <a:latin typeface="Courier New" pitchFamily="49" charset="0"/>
              </a:rPr>
              <a:t>list WORD 1000h,2000h,3000h,4000h</a:t>
            </a:r>
          </a:p>
          <a:p>
            <a:pPr eaLnBrk="1" hangingPunct="1">
              <a:lnSpc>
                <a:spcPct val="60000"/>
              </a:lnSpc>
              <a:spcBef>
                <a:spcPct val="50000"/>
              </a:spcBef>
            </a:pPr>
            <a:r>
              <a:rPr lang="en-US" altLang="en-US" sz="1800" b="1">
                <a:latin typeface="Courier New" pitchFamily="49" charset="0"/>
              </a:rPr>
              <a:t>ListSize = ($ - list) / 2</a:t>
            </a:r>
          </a:p>
        </p:txBody>
      </p:sp>
      <p:graphicFrame>
        <p:nvGraphicFramePr>
          <p:cNvPr id="7" name="Table 6"/>
          <p:cNvGraphicFramePr>
            <a:graphicFrameLocks noGrp="1"/>
          </p:cNvGraphicFramePr>
          <p:nvPr>
            <p:extLst>
              <p:ext uri="{D42A27DB-BD31-4B8C-83A1-F6EECF244321}">
                <p14:modId xmlns:p14="http://schemas.microsoft.com/office/powerpoint/2010/main" val="3922297357"/>
              </p:ext>
            </p:extLst>
          </p:nvPr>
        </p:nvGraphicFramePr>
        <p:xfrm>
          <a:off x="6441607" y="2320498"/>
          <a:ext cx="2209800" cy="3337560"/>
        </p:xfrm>
        <a:graphic>
          <a:graphicData uri="http://schemas.openxmlformats.org/drawingml/2006/table">
            <a:tbl>
              <a:tblPr bandRow="1">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r"/>
                      <a:r>
                        <a:rPr lang="en-US" altLang="zh-TW" dirty="0" smtClean="0">
                          <a:solidFill>
                            <a:schemeClr val="tx1"/>
                          </a:solidFill>
                        </a:rPr>
                        <a:t>0000</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pPr algn="r"/>
                      <a:r>
                        <a:rPr lang="en-US" altLang="zh-TW" dirty="0" smtClean="0">
                          <a:solidFill>
                            <a:schemeClr val="tx1"/>
                          </a:solidFill>
                        </a:rPr>
                        <a:t>0001</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10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70840">
                <a:tc>
                  <a:txBody>
                    <a:bodyPr/>
                    <a:lstStyle/>
                    <a:p>
                      <a:pPr algn="r"/>
                      <a:r>
                        <a:rPr lang="en-US" altLang="zh-TW" dirty="0" smtClean="0">
                          <a:solidFill>
                            <a:schemeClr val="tx1"/>
                          </a:solidFill>
                        </a:rPr>
                        <a:t>0002</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370840">
                <a:tc>
                  <a:txBody>
                    <a:bodyPr/>
                    <a:lstStyle/>
                    <a:p>
                      <a:pPr algn="r"/>
                      <a:r>
                        <a:rPr lang="en-US" altLang="zh-TW" dirty="0" smtClean="0">
                          <a:solidFill>
                            <a:schemeClr val="tx1"/>
                          </a:solidFill>
                        </a:rPr>
                        <a:t>0003</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20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370840">
                <a:tc>
                  <a:txBody>
                    <a:bodyPr/>
                    <a:lstStyle/>
                    <a:p>
                      <a:pPr algn="r"/>
                      <a:r>
                        <a:rPr lang="en-US" altLang="zh-TW" dirty="0" smtClean="0">
                          <a:solidFill>
                            <a:schemeClr val="tx1"/>
                          </a:solidFill>
                        </a:rPr>
                        <a:t>0004</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370840">
                <a:tc>
                  <a:txBody>
                    <a:bodyPr/>
                    <a:lstStyle/>
                    <a:p>
                      <a:pPr algn="r"/>
                      <a:r>
                        <a:rPr lang="en-US" altLang="zh-TW" dirty="0" smtClean="0">
                          <a:solidFill>
                            <a:schemeClr val="tx1"/>
                          </a:solidFill>
                        </a:rPr>
                        <a:t>0005</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30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370840">
                <a:tc>
                  <a:txBody>
                    <a:bodyPr/>
                    <a:lstStyle/>
                    <a:p>
                      <a:pPr algn="r"/>
                      <a:r>
                        <a:rPr lang="en-US" altLang="zh-TW" dirty="0" smtClean="0">
                          <a:solidFill>
                            <a:schemeClr val="tx1"/>
                          </a:solidFill>
                        </a:rPr>
                        <a:t>0006</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370840">
                <a:tc>
                  <a:txBody>
                    <a:bodyPr/>
                    <a:lstStyle/>
                    <a:p>
                      <a:pPr algn="r"/>
                      <a:r>
                        <a:rPr lang="en-US" altLang="zh-TW" dirty="0" smtClean="0">
                          <a:solidFill>
                            <a:schemeClr val="tx1"/>
                          </a:solidFill>
                        </a:rPr>
                        <a:t>0007</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370840">
                <a:tc>
                  <a:txBody>
                    <a:bodyPr/>
                    <a:lstStyle/>
                    <a:p>
                      <a:pPr algn="r"/>
                      <a:r>
                        <a:rPr lang="en-US" altLang="zh-TW" dirty="0" smtClean="0">
                          <a:solidFill>
                            <a:schemeClr val="tx1"/>
                          </a:solidFill>
                        </a:rPr>
                        <a:t>0008</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bl>
          </a:graphicData>
        </a:graphic>
      </p:graphicFrame>
      <p:sp>
        <p:nvSpPr>
          <p:cNvPr id="8" name="TextBox 7"/>
          <p:cNvSpPr txBox="1"/>
          <p:nvPr/>
        </p:nvSpPr>
        <p:spPr>
          <a:xfrm>
            <a:off x="5776944" y="2286000"/>
            <a:ext cx="1176925" cy="415498"/>
          </a:xfrm>
          <a:prstGeom prst="rect">
            <a:avLst/>
          </a:prstGeom>
          <a:noFill/>
        </p:spPr>
        <p:txBody>
          <a:bodyPr wrap="none" rtlCol="0">
            <a:spAutoFit/>
          </a:bodyPr>
          <a:lstStyle/>
          <a:p>
            <a:r>
              <a:rPr lang="en-US" altLang="zh-TW" b="1" dirty="0" smtClean="0">
                <a:latin typeface="Courier New" pitchFamily="49" charset="0"/>
                <a:cs typeface="Courier New" pitchFamily="49" charset="0"/>
              </a:rPr>
              <a:t>list</a:t>
            </a:r>
            <a:r>
              <a:rPr lang="en-US" altLang="zh-TW" dirty="0" smtClean="0"/>
              <a:t> </a:t>
            </a:r>
            <a:r>
              <a:rPr lang="zh-TW" altLang="en-US" dirty="0" smtClean="0"/>
              <a:t>→</a:t>
            </a:r>
            <a:endParaRPr lang="zh-TW" altLang="en-US" dirty="0"/>
          </a:p>
        </p:txBody>
      </p:sp>
      <p:sp>
        <p:nvSpPr>
          <p:cNvPr id="9" name="TextBox 8"/>
          <p:cNvSpPr txBox="1"/>
          <p:nvPr/>
        </p:nvSpPr>
        <p:spPr>
          <a:xfrm>
            <a:off x="6213006" y="5302332"/>
            <a:ext cx="691215" cy="415498"/>
          </a:xfrm>
          <a:prstGeom prst="rect">
            <a:avLst/>
          </a:prstGeom>
          <a:noFill/>
        </p:spPr>
        <p:txBody>
          <a:bodyPr wrap="none" rtlCol="0">
            <a:spAutoFit/>
          </a:bodyPr>
          <a:lstStyle/>
          <a:p>
            <a:pPr algn="r"/>
            <a:r>
              <a:rPr lang="en-US" altLang="zh-TW" b="1" dirty="0">
                <a:latin typeface="Courier New" pitchFamily="49" charset="0"/>
                <a:cs typeface="Courier New" pitchFamily="49" charset="0"/>
              </a:rPr>
              <a:t>$</a:t>
            </a:r>
            <a:r>
              <a:rPr lang="en-US" altLang="zh-TW" dirty="0" smtClean="0"/>
              <a:t> </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DE6AC9F-10B8-48DF-8712-CFA2C87F6149}" type="slidenum">
              <a:rPr lang="en-US" altLang="en-US" sz="1600">
                <a:latin typeface="Times New Roman" pitchFamily="18" charset="0"/>
              </a:rPr>
              <a:pPr eaLnBrk="1" hangingPunct="1"/>
              <a:t>51</a:t>
            </a:fld>
            <a:endParaRPr lang="en-US" altLang="en-US" sz="1600">
              <a:latin typeface="Times New Roman" pitchFamily="18" charset="0"/>
            </a:endParaRPr>
          </a:p>
        </p:txBody>
      </p:sp>
      <p:sp>
        <p:nvSpPr>
          <p:cNvPr id="123906" name="Rectangle 2"/>
          <p:cNvSpPr>
            <a:spLocks noGrp="1" noChangeArrowheads="1"/>
          </p:cNvSpPr>
          <p:nvPr>
            <p:ph type="title"/>
          </p:nvPr>
        </p:nvSpPr>
        <p:spPr>
          <a:xfrm>
            <a:off x="533400" y="228600"/>
            <a:ext cx="8153400" cy="609600"/>
          </a:xfrm>
        </p:spPr>
        <p:txBody>
          <a:bodyPr/>
          <a:lstStyle/>
          <a:p>
            <a:pPr eaLnBrk="1" hangingPunct="1">
              <a:defRPr/>
            </a:pPr>
            <a:r>
              <a:rPr lang="en-US" altLang="en-US" smtClean="0"/>
              <a:t>Calculating the Size of a Doubleword Array</a:t>
            </a:r>
          </a:p>
        </p:txBody>
      </p:sp>
      <p:sp>
        <p:nvSpPr>
          <p:cNvPr id="51205" name="Rectangle 3"/>
          <p:cNvSpPr>
            <a:spLocks noGrp="1" noChangeArrowheads="1"/>
          </p:cNvSpPr>
          <p:nvPr>
            <p:ph type="body" idx="1"/>
          </p:nvPr>
        </p:nvSpPr>
        <p:spPr>
          <a:xfrm>
            <a:off x="762000" y="1524000"/>
            <a:ext cx="7772400" cy="990600"/>
          </a:xfrm>
        </p:spPr>
        <p:txBody>
          <a:bodyPr/>
          <a:lstStyle/>
          <a:p>
            <a:pPr marL="0" indent="0" eaLnBrk="1" hangingPunct="1">
              <a:buFontTx/>
              <a:buNone/>
            </a:pPr>
            <a:r>
              <a:rPr lang="en-US" altLang="en-US" smtClean="0"/>
              <a:t>Divide total number of bytes by 4 (the size of a doubleword)</a:t>
            </a:r>
          </a:p>
        </p:txBody>
      </p:sp>
      <p:sp>
        <p:nvSpPr>
          <p:cNvPr id="51206" name="Text Box 4"/>
          <p:cNvSpPr txBox="1">
            <a:spLocks noChangeArrowheads="1"/>
          </p:cNvSpPr>
          <p:nvPr/>
        </p:nvSpPr>
        <p:spPr bwMode="auto">
          <a:xfrm>
            <a:off x="914400" y="2895600"/>
            <a:ext cx="518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60000"/>
              </a:lnSpc>
              <a:spcBef>
                <a:spcPct val="50000"/>
              </a:spcBef>
            </a:pPr>
            <a:r>
              <a:rPr lang="en-US" altLang="en-US" sz="1800" b="1" dirty="0">
                <a:latin typeface="Courier New" pitchFamily="49" charset="0"/>
              </a:rPr>
              <a:t>list DWORD 1,2,3,4</a:t>
            </a:r>
          </a:p>
          <a:p>
            <a:pPr eaLnBrk="1" hangingPunct="1">
              <a:lnSpc>
                <a:spcPct val="60000"/>
              </a:lnSpc>
              <a:spcBef>
                <a:spcPct val="50000"/>
              </a:spcBef>
            </a:pPr>
            <a:r>
              <a:rPr lang="en-US" altLang="en-US" sz="1800" b="1" dirty="0" err="1">
                <a:latin typeface="Courier New" pitchFamily="49" charset="0"/>
              </a:rPr>
              <a:t>ListSize</a:t>
            </a:r>
            <a:r>
              <a:rPr lang="en-US" altLang="en-US" sz="1800" b="1" dirty="0">
                <a:latin typeface="Courier New" pitchFamily="49" charset="0"/>
              </a:rPr>
              <a:t> = ($ - list) / 4</a:t>
            </a:r>
          </a:p>
        </p:txBody>
      </p:sp>
      <p:graphicFrame>
        <p:nvGraphicFramePr>
          <p:cNvPr id="7" name="Table 6"/>
          <p:cNvGraphicFramePr>
            <a:graphicFrameLocks noGrp="1"/>
          </p:cNvGraphicFramePr>
          <p:nvPr>
            <p:extLst>
              <p:ext uri="{D42A27DB-BD31-4B8C-83A1-F6EECF244321}">
                <p14:modId xmlns:p14="http://schemas.microsoft.com/office/powerpoint/2010/main" val="3803723174"/>
              </p:ext>
            </p:extLst>
          </p:nvPr>
        </p:nvGraphicFramePr>
        <p:xfrm>
          <a:off x="6441607" y="2015698"/>
          <a:ext cx="2209800" cy="4079240"/>
        </p:xfrm>
        <a:graphic>
          <a:graphicData uri="http://schemas.openxmlformats.org/drawingml/2006/table">
            <a:tbl>
              <a:tblPr bandRow="1">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r"/>
                      <a:r>
                        <a:rPr lang="en-US" altLang="zh-TW" dirty="0" smtClean="0">
                          <a:solidFill>
                            <a:schemeClr val="tx1"/>
                          </a:solidFill>
                        </a:rPr>
                        <a:t>0000</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pPr algn="r"/>
                      <a:r>
                        <a:rPr lang="en-US" altLang="zh-TW" dirty="0" smtClean="0">
                          <a:solidFill>
                            <a:schemeClr val="tx1"/>
                          </a:solidFill>
                        </a:rPr>
                        <a:t>0001</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70840">
                <a:tc>
                  <a:txBody>
                    <a:bodyPr/>
                    <a:lstStyle/>
                    <a:p>
                      <a:pPr algn="r"/>
                      <a:r>
                        <a:rPr lang="en-US" altLang="zh-TW" dirty="0" smtClean="0">
                          <a:solidFill>
                            <a:schemeClr val="tx1"/>
                          </a:solidFill>
                        </a:rPr>
                        <a:t>0002</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370840">
                <a:tc>
                  <a:txBody>
                    <a:bodyPr/>
                    <a:lstStyle/>
                    <a:p>
                      <a:pPr algn="r"/>
                      <a:r>
                        <a:rPr lang="en-US" altLang="zh-TW" dirty="0" smtClean="0">
                          <a:solidFill>
                            <a:schemeClr val="tx1"/>
                          </a:solidFill>
                        </a:rPr>
                        <a:t>0003</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370840">
                <a:tc>
                  <a:txBody>
                    <a:bodyPr/>
                    <a:lstStyle/>
                    <a:p>
                      <a:pPr algn="r"/>
                      <a:r>
                        <a:rPr lang="en-US" altLang="zh-TW" dirty="0" smtClean="0">
                          <a:solidFill>
                            <a:schemeClr val="tx1"/>
                          </a:solidFill>
                        </a:rPr>
                        <a:t>0004</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02</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370840">
                <a:tc>
                  <a:txBody>
                    <a:bodyPr/>
                    <a:lstStyle/>
                    <a:p>
                      <a:pPr algn="r"/>
                      <a:r>
                        <a:rPr lang="en-US" altLang="zh-TW" dirty="0" smtClean="0">
                          <a:solidFill>
                            <a:schemeClr val="tx1"/>
                          </a:solidFill>
                        </a:rPr>
                        <a:t>0005</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370840">
                <a:tc>
                  <a:txBody>
                    <a:bodyPr/>
                    <a:lstStyle/>
                    <a:p>
                      <a:pPr algn="r"/>
                      <a:r>
                        <a:rPr lang="en-US" altLang="zh-TW" dirty="0" smtClean="0">
                          <a:solidFill>
                            <a:schemeClr val="tx1"/>
                          </a:solidFill>
                        </a:rPr>
                        <a:t>0006</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370840">
                <a:tc>
                  <a:txBody>
                    <a:bodyPr/>
                    <a:lstStyle/>
                    <a:p>
                      <a:pPr algn="r"/>
                      <a:r>
                        <a:rPr lang="en-US" altLang="zh-TW" dirty="0" smtClean="0">
                          <a:solidFill>
                            <a:schemeClr val="tx1"/>
                          </a:solidFill>
                        </a:rPr>
                        <a:t>0007</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370840">
                <a:tc>
                  <a:txBody>
                    <a:bodyPr/>
                    <a:lstStyle/>
                    <a:p>
                      <a:pPr algn="r"/>
                      <a:r>
                        <a:rPr lang="en-US" altLang="zh-TW" dirty="0" smtClean="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370840">
                <a:tc>
                  <a:txBody>
                    <a:bodyPr/>
                    <a:lstStyle/>
                    <a:p>
                      <a:pPr algn="r"/>
                      <a:r>
                        <a:rPr lang="en-US" altLang="zh-TW" dirty="0" smtClean="0">
                          <a:solidFill>
                            <a:schemeClr val="tx1"/>
                          </a:solidFill>
                        </a:rPr>
                        <a:t>000F</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00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370840">
                <a:tc>
                  <a:txBody>
                    <a:bodyPr/>
                    <a:lstStyle/>
                    <a:p>
                      <a:pPr algn="r"/>
                      <a:r>
                        <a:rPr lang="en-US" altLang="zh-TW" dirty="0" smtClean="0">
                          <a:solidFill>
                            <a:schemeClr val="tx1"/>
                          </a:solidFill>
                        </a:rPr>
                        <a:t>0010</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smtClean="0"/>
                        <a:t>?</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bl>
          </a:graphicData>
        </a:graphic>
      </p:graphicFrame>
      <p:sp>
        <p:nvSpPr>
          <p:cNvPr id="8" name="TextBox 7"/>
          <p:cNvSpPr txBox="1"/>
          <p:nvPr/>
        </p:nvSpPr>
        <p:spPr>
          <a:xfrm>
            <a:off x="5776944" y="1981200"/>
            <a:ext cx="1176925" cy="415498"/>
          </a:xfrm>
          <a:prstGeom prst="rect">
            <a:avLst/>
          </a:prstGeom>
          <a:noFill/>
        </p:spPr>
        <p:txBody>
          <a:bodyPr wrap="none" rtlCol="0">
            <a:spAutoFit/>
          </a:bodyPr>
          <a:lstStyle/>
          <a:p>
            <a:r>
              <a:rPr lang="en-US" altLang="zh-TW" b="1" dirty="0" smtClean="0">
                <a:latin typeface="Courier New" pitchFamily="49" charset="0"/>
                <a:cs typeface="Courier New" pitchFamily="49" charset="0"/>
              </a:rPr>
              <a:t>list</a:t>
            </a:r>
            <a:r>
              <a:rPr lang="en-US" altLang="zh-TW" dirty="0" smtClean="0"/>
              <a:t> </a:t>
            </a:r>
            <a:r>
              <a:rPr lang="zh-TW" altLang="en-US" dirty="0" smtClean="0"/>
              <a:t>→</a:t>
            </a:r>
            <a:endParaRPr lang="zh-TW" altLang="en-US" dirty="0"/>
          </a:p>
        </p:txBody>
      </p:sp>
      <p:sp>
        <p:nvSpPr>
          <p:cNvPr id="9" name="TextBox 8"/>
          <p:cNvSpPr txBox="1"/>
          <p:nvPr/>
        </p:nvSpPr>
        <p:spPr>
          <a:xfrm>
            <a:off x="6242985" y="5715000"/>
            <a:ext cx="691215" cy="415498"/>
          </a:xfrm>
          <a:prstGeom prst="rect">
            <a:avLst/>
          </a:prstGeom>
          <a:noFill/>
        </p:spPr>
        <p:txBody>
          <a:bodyPr wrap="none" rtlCol="0">
            <a:spAutoFit/>
          </a:bodyPr>
          <a:lstStyle/>
          <a:p>
            <a:pPr algn="r"/>
            <a:r>
              <a:rPr lang="en-US" altLang="zh-TW" b="1" dirty="0">
                <a:latin typeface="Courier New" pitchFamily="49" charset="0"/>
                <a:cs typeface="Courier New" pitchFamily="49" charset="0"/>
              </a:rPr>
              <a:t>$</a:t>
            </a:r>
            <a:r>
              <a:rPr lang="en-US" altLang="zh-TW" dirty="0" smtClean="0"/>
              <a:t> </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6FED85B-683A-4D56-9B38-43307C5D53C7}" type="slidenum">
              <a:rPr lang="en-US" altLang="en-US" sz="1600">
                <a:latin typeface="Times New Roman" pitchFamily="18" charset="0"/>
              </a:rPr>
              <a:pPr eaLnBrk="1" hangingPunct="1"/>
              <a:t>52</a:t>
            </a:fld>
            <a:endParaRPr lang="en-US" altLang="en-US" sz="1600">
              <a:latin typeface="Times New Roman" pitchFamily="18" charset="0"/>
            </a:endParaRPr>
          </a:p>
        </p:txBody>
      </p:sp>
      <p:sp>
        <p:nvSpPr>
          <p:cNvPr id="124930" name="Rectangle 1026"/>
          <p:cNvSpPr>
            <a:spLocks noGrp="1" noChangeArrowheads="1"/>
          </p:cNvSpPr>
          <p:nvPr>
            <p:ph type="title"/>
          </p:nvPr>
        </p:nvSpPr>
        <p:spPr/>
        <p:txBody>
          <a:bodyPr/>
          <a:lstStyle/>
          <a:p>
            <a:pPr eaLnBrk="1" hangingPunct="1">
              <a:defRPr/>
            </a:pPr>
            <a:r>
              <a:rPr lang="en-US" altLang="en-US" smtClean="0"/>
              <a:t>EQU Directive</a:t>
            </a:r>
          </a:p>
        </p:txBody>
      </p:sp>
      <p:sp>
        <p:nvSpPr>
          <p:cNvPr id="52229" name="Rectangle 1027"/>
          <p:cNvSpPr>
            <a:spLocks noGrp="1" noChangeArrowheads="1"/>
          </p:cNvSpPr>
          <p:nvPr>
            <p:ph type="body" idx="1"/>
          </p:nvPr>
        </p:nvSpPr>
        <p:spPr>
          <a:xfrm>
            <a:off x="685800" y="1447800"/>
            <a:ext cx="7772400" cy="990600"/>
          </a:xfrm>
        </p:spPr>
        <p:txBody>
          <a:bodyPr/>
          <a:lstStyle/>
          <a:p>
            <a:pPr eaLnBrk="1" hangingPunct="1">
              <a:lnSpc>
                <a:spcPct val="90000"/>
              </a:lnSpc>
            </a:pPr>
            <a:r>
              <a:rPr lang="en-US" altLang="en-US" dirty="0" smtClean="0"/>
              <a:t>Define a symbol as either an integer or text expression.</a:t>
            </a:r>
          </a:p>
          <a:p>
            <a:pPr eaLnBrk="1" hangingPunct="1">
              <a:lnSpc>
                <a:spcPct val="90000"/>
              </a:lnSpc>
            </a:pPr>
            <a:r>
              <a:rPr lang="en-US" altLang="en-US" dirty="0" smtClean="0"/>
              <a:t>Cannot be redefined</a:t>
            </a:r>
          </a:p>
        </p:txBody>
      </p:sp>
      <p:sp>
        <p:nvSpPr>
          <p:cNvPr id="52230" name="Text Box 1028"/>
          <p:cNvSpPr txBox="1">
            <a:spLocks noChangeArrowheads="1"/>
          </p:cNvSpPr>
          <p:nvPr/>
        </p:nvSpPr>
        <p:spPr bwMode="auto">
          <a:xfrm>
            <a:off x="1066800" y="2971800"/>
            <a:ext cx="70104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800" b="1" dirty="0">
                <a:latin typeface="Courier New" pitchFamily="49" charset="0"/>
              </a:rPr>
              <a:t>PI EQU &lt;3.1416&gt;</a:t>
            </a:r>
          </a:p>
          <a:p>
            <a:pPr eaLnBrk="1" hangingPunct="1">
              <a:lnSpc>
                <a:spcPct val="80000"/>
              </a:lnSpc>
              <a:spcBef>
                <a:spcPct val="50000"/>
              </a:spcBef>
            </a:pPr>
            <a:r>
              <a:rPr lang="en-US" altLang="en-US" sz="1800" b="1" dirty="0" err="1">
                <a:latin typeface="Courier New" pitchFamily="49" charset="0"/>
              </a:rPr>
              <a:t>pressKey</a:t>
            </a:r>
            <a:r>
              <a:rPr lang="en-US" altLang="en-US" sz="1800" b="1" dirty="0">
                <a:latin typeface="Courier New" pitchFamily="49" charset="0"/>
              </a:rPr>
              <a:t> EQU &lt;"Press any key to continue...",0&gt;</a:t>
            </a:r>
          </a:p>
          <a:p>
            <a:pPr eaLnBrk="1" hangingPunct="1">
              <a:lnSpc>
                <a:spcPct val="80000"/>
              </a:lnSpc>
              <a:spcBef>
                <a:spcPct val="50000"/>
              </a:spcBef>
            </a:pPr>
            <a:r>
              <a:rPr lang="en-US" altLang="en-US" sz="1800" b="1" dirty="0">
                <a:latin typeface="Courier New" pitchFamily="49" charset="0"/>
              </a:rPr>
              <a:t>.data</a:t>
            </a:r>
          </a:p>
          <a:p>
            <a:pPr eaLnBrk="1" hangingPunct="1">
              <a:lnSpc>
                <a:spcPct val="80000"/>
              </a:lnSpc>
              <a:spcBef>
                <a:spcPct val="50000"/>
              </a:spcBef>
            </a:pPr>
            <a:r>
              <a:rPr lang="en-US" altLang="en-US" sz="1800" b="1" dirty="0">
                <a:latin typeface="Courier New" pitchFamily="49" charset="0"/>
              </a:rPr>
              <a:t>prompt BYTE </a:t>
            </a:r>
            <a:r>
              <a:rPr lang="en-US" altLang="en-US" sz="1800" b="1" dirty="0" err="1">
                <a:latin typeface="Courier New" pitchFamily="49" charset="0"/>
              </a:rPr>
              <a:t>pressKey</a:t>
            </a:r>
            <a:endParaRPr lang="en-US" altLang="en-US" sz="1800" b="1" dirty="0">
              <a:latin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BA0790D-2693-4595-B662-A79D41E33510}" type="slidenum">
              <a:rPr lang="en-US" altLang="en-US" sz="1600">
                <a:latin typeface="Times New Roman" pitchFamily="18" charset="0"/>
              </a:rPr>
              <a:pPr eaLnBrk="1" hangingPunct="1"/>
              <a:t>53</a:t>
            </a:fld>
            <a:endParaRPr lang="en-US" altLang="en-US" sz="1600">
              <a:latin typeface="Times New Roman" pitchFamily="18" charset="0"/>
            </a:endParaRPr>
          </a:p>
        </p:txBody>
      </p:sp>
      <p:sp>
        <p:nvSpPr>
          <p:cNvPr id="125954" name="Rectangle 2"/>
          <p:cNvSpPr>
            <a:spLocks noGrp="1" noChangeArrowheads="1"/>
          </p:cNvSpPr>
          <p:nvPr>
            <p:ph type="title"/>
          </p:nvPr>
        </p:nvSpPr>
        <p:spPr/>
        <p:txBody>
          <a:bodyPr/>
          <a:lstStyle/>
          <a:p>
            <a:pPr eaLnBrk="1" hangingPunct="1">
              <a:defRPr/>
            </a:pPr>
            <a:r>
              <a:rPr lang="en-US" altLang="en-US" smtClean="0"/>
              <a:t>TEXTEQU Directive</a:t>
            </a:r>
          </a:p>
        </p:txBody>
      </p:sp>
      <p:sp>
        <p:nvSpPr>
          <p:cNvPr id="53253" name="Rectangle 3"/>
          <p:cNvSpPr>
            <a:spLocks noGrp="1" noChangeArrowheads="1"/>
          </p:cNvSpPr>
          <p:nvPr>
            <p:ph type="body" idx="1"/>
          </p:nvPr>
        </p:nvSpPr>
        <p:spPr>
          <a:xfrm>
            <a:off x="685800" y="1143000"/>
            <a:ext cx="7772400" cy="990600"/>
          </a:xfrm>
        </p:spPr>
        <p:txBody>
          <a:bodyPr/>
          <a:lstStyle/>
          <a:p>
            <a:pPr eaLnBrk="1" hangingPunct="1">
              <a:lnSpc>
                <a:spcPct val="90000"/>
              </a:lnSpc>
            </a:pPr>
            <a:r>
              <a:rPr lang="en-US" altLang="en-US" sz="2000" smtClean="0"/>
              <a:t>Define a symbol as either an integer or text expression.</a:t>
            </a:r>
          </a:p>
          <a:p>
            <a:pPr eaLnBrk="1" hangingPunct="1">
              <a:lnSpc>
                <a:spcPct val="90000"/>
              </a:lnSpc>
            </a:pPr>
            <a:r>
              <a:rPr lang="en-US" altLang="en-US" sz="2000" smtClean="0"/>
              <a:t>Called a </a:t>
            </a:r>
            <a:r>
              <a:rPr lang="en-US" altLang="en-US" sz="2000" smtClean="0">
                <a:solidFill>
                  <a:schemeClr val="tx2"/>
                </a:solidFill>
              </a:rPr>
              <a:t>text macro</a:t>
            </a:r>
          </a:p>
          <a:p>
            <a:pPr eaLnBrk="1" hangingPunct="1">
              <a:lnSpc>
                <a:spcPct val="90000"/>
              </a:lnSpc>
            </a:pPr>
            <a:r>
              <a:rPr lang="en-US" altLang="en-US" sz="2000" smtClean="0"/>
              <a:t>Can be redefined</a:t>
            </a:r>
          </a:p>
        </p:txBody>
      </p:sp>
      <p:sp>
        <p:nvSpPr>
          <p:cNvPr id="53254" name="Text Box 4"/>
          <p:cNvSpPr txBox="1">
            <a:spLocks noChangeArrowheads="1"/>
          </p:cNvSpPr>
          <p:nvPr/>
        </p:nvSpPr>
        <p:spPr bwMode="auto">
          <a:xfrm>
            <a:off x="685800" y="2362200"/>
            <a:ext cx="8001000" cy="3276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228600" bIns="22860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80000"/>
              </a:lnSpc>
              <a:spcBef>
                <a:spcPct val="50000"/>
              </a:spcBef>
            </a:pPr>
            <a:r>
              <a:rPr lang="en-US" altLang="en-US" sz="1600" b="1">
                <a:latin typeface="Courier New" pitchFamily="49" charset="0"/>
              </a:rPr>
              <a:t>continueMsg TEXTEQU &lt;"Do you wish to continue (Y/N)?"&gt;</a:t>
            </a:r>
          </a:p>
          <a:p>
            <a:pPr eaLnBrk="1" hangingPunct="1">
              <a:lnSpc>
                <a:spcPct val="80000"/>
              </a:lnSpc>
              <a:spcBef>
                <a:spcPct val="50000"/>
              </a:spcBef>
            </a:pPr>
            <a:r>
              <a:rPr lang="en-US" altLang="en-US" sz="1600" b="1">
                <a:latin typeface="Courier New" pitchFamily="49" charset="0"/>
              </a:rPr>
              <a:t>rowSize = 5</a:t>
            </a:r>
          </a:p>
          <a:p>
            <a:pPr eaLnBrk="1" hangingPunct="1">
              <a:lnSpc>
                <a:spcPct val="80000"/>
              </a:lnSpc>
              <a:spcBef>
                <a:spcPct val="50000"/>
              </a:spcBef>
            </a:pPr>
            <a:r>
              <a:rPr lang="en-US" altLang="en-US" sz="1600" b="1">
                <a:latin typeface="Courier New" pitchFamily="49" charset="0"/>
              </a:rPr>
              <a:t>.data</a:t>
            </a:r>
          </a:p>
          <a:p>
            <a:pPr eaLnBrk="1" hangingPunct="1">
              <a:lnSpc>
                <a:spcPct val="80000"/>
              </a:lnSpc>
              <a:spcBef>
                <a:spcPct val="50000"/>
              </a:spcBef>
            </a:pPr>
            <a:r>
              <a:rPr lang="en-US" altLang="en-US" sz="1600" b="1">
                <a:latin typeface="Courier New" pitchFamily="49" charset="0"/>
              </a:rPr>
              <a:t>prompt1 BYTE continueMsg</a:t>
            </a:r>
          </a:p>
          <a:p>
            <a:pPr eaLnBrk="1" hangingPunct="1">
              <a:lnSpc>
                <a:spcPct val="80000"/>
              </a:lnSpc>
              <a:spcBef>
                <a:spcPct val="50000"/>
              </a:spcBef>
            </a:pPr>
            <a:r>
              <a:rPr lang="en-US" altLang="en-US" sz="1600" b="1">
                <a:latin typeface="Courier New" pitchFamily="49" charset="0"/>
              </a:rPr>
              <a:t>count TEXTEQU %(rowSize * 2)		; evaluates the expression</a:t>
            </a:r>
          </a:p>
          <a:p>
            <a:pPr eaLnBrk="1" hangingPunct="1">
              <a:lnSpc>
                <a:spcPct val="80000"/>
              </a:lnSpc>
              <a:spcBef>
                <a:spcPct val="50000"/>
              </a:spcBef>
            </a:pPr>
            <a:r>
              <a:rPr lang="en-US" altLang="en-US" sz="1600" b="1">
                <a:latin typeface="Courier New" pitchFamily="49" charset="0"/>
              </a:rPr>
              <a:t>setupAL TEXTEQU &lt;mov al,count&gt;</a:t>
            </a:r>
          </a:p>
          <a:p>
            <a:pPr eaLnBrk="1" hangingPunct="1">
              <a:lnSpc>
                <a:spcPct val="80000"/>
              </a:lnSpc>
              <a:spcBef>
                <a:spcPct val="50000"/>
              </a:spcBef>
            </a:pPr>
            <a:endParaRPr lang="en-US" altLang="en-US" sz="1600" b="1">
              <a:latin typeface="Courier New" pitchFamily="49" charset="0"/>
            </a:endParaRPr>
          </a:p>
          <a:p>
            <a:pPr eaLnBrk="1" hangingPunct="1">
              <a:lnSpc>
                <a:spcPct val="80000"/>
              </a:lnSpc>
              <a:spcBef>
                <a:spcPct val="50000"/>
              </a:spcBef>
            </a:pPr>
            <a:r>
              <a:rPr lang="en-US" altLang="en-US" sz="1600" b="1">
                <a:latin typeface="Courier New" pitchFamily="49" charset="0"/>
              </a:rPr>
              <a:t>.code</a:t>
            </a:r>
          </a:p>
          <a:p>
            <a:pPr eaLnBrk="1" hangingPunct="1">
              <a:lnSpc>
                <a:spcPct val="80000"/>
              </a:lnSpc>
              <a:spcBef>
                <a:spcPct val="50000"/>
              </a:spcBef>
            </a:pPr>
            <a:r>
              <a:rPr lang="en-US" altLang="en-US" sz="1600" b="1">
                <a:latin typeface="Courier New" pitchFamily="49" charset="0"/>
              </a:rPr>
              <a:t>setupAL		; generates: "mov al,10"</a:t>
            </a:r>
          </a:p>
          <a:p>
            <a:pPr eaLnBrk="1" hangingPunct="1">
              <a:lnSpc>
                <a:spcPct val="80000"/>
              </a:lnSpc>
              <a:spcBef>
                <a:spcPct val="50000"/>
              </a:spcBef>
            </a:pPr>
            <a:r>
              <a:rPr lang="en-US" altLang="en-US" sz="1600" b="1">
                <a:latin typeface="Courier New" pitchFamily="49"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583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589C178-3673-4576-AC3A-E4CCE36269A3}" type="slidenum">
              <a:rPr lang="en-US" altLang="en-US" sz="1600">
                <a:latin typeface="Times New Roman" pitchFamily="18" charset="0"/>
              </a:rPr>
              <a:pPr eaLnBrk="1" hangingPunct="1"/>
              <a:t>54</a:t>
            </a:fld>
            <a:endParaRPr lang="en-US" altLang="en-US" sz="1600">
              <a:latin typeface="Times New Roman"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Summary</a:t>
            </a:r>
          </a:p>
        </p:txBody>
      </p:sp>
      <p:sp>
        <p:nvSpPr>
          <p:cNvPr id="58373" name="Rectangle 3"/>
          <p:cNvSpPr>
            <a:spLocks noGrp="1" noChangeArrowheads="1"/>
          </p:cNvSpPr>
          <p:nvPr>
            <p:ph type="body" idx="1"/>
          </p:nvPr>
        </p:nvSpPr>
        <p:spPr>
          <a:xfrm>
            <a:off x="685800" y="1143000"/>
            <a:ext cx="7772400" cy="4876800"/>
          </a:xfrm>
        </p:spPr>
        <p:txBody>
          <a:bodyPr/>
          <a:lstStyle/>
          <a:p>
            <a:pPr eaLnBrk="1" hangingPunct="1">
              <a:lnSpc>
                <a:spcPct val="110000"/>
              </a:lnSpc>
            </a:pPr>
            <a:r>
              <a:rPr lang="en-US" altLang="en-US" sz="2000" smtClean="0"/>
              <a:t>Integer expression, character constant</a:t>
            </a:r>
          </a:p>
          <a:p>
            <a:pPr eaLnBrk="1" hangingPunct="1">
              <a:lnSpc>
                <a:spcPct val="110000"/>
              </a:lnSpc>
            </a:pPr>
            <a:r>
              <a:rPr lang="en-US" altLang="en-US" sz="2000" smtClean="0"/>
              <a:t>directive – interpreted by the assembler</a:t>
            </a:r>
          </a:p>
          <a:p>
            <a:pPr eaLnBrk="1" hangingPunct="1">
              <a:lnSpc>
                <a:spcPct val="110000"/>
              </a:lnSpc>
            </a:pPr>
            <a:r>
              <a:rPr lang="en-US" altLang="en-US" sz="2000" smtClean="0"/>
              <a:t>instruction – executes at runtime</a:t>
            </a:r>
          </a:p>
          <a:p>
            <a:pPr eaLnBrk="1" hangingPunct="1">
              <a:lnSpc>
                <a:spcPct val="110000"/>
              </a:lnSpc>
            </a:pPr>
            <a:r>
              <a:rPr lang="en-US" altLang="en-US" sz="2000" smtClean="0"/>
              <a:t>code, data, and stack segments</a:t>
            </a:r>
          </a:p>
          <a:p>
            <a:pPr eaLnBrk="1" hangingPunct="1">
              <a:lnSpc>
                <a:spcPct val="110000"/>
              </a:lnSpc>
            </a:pPr>
            <a:r>
              <a:rPr lang="en-US" altLang="en-US" sz="2000" smtClean="0"/>
              <a:t>source, listing, object, map, executable files</a:t>
            </a:r>
          </a:p>
          <a:p>
            <a:pPr eaLnBrk="1" hangingPunct="1">
              <a:lnSpc>
                <a:spcPct val="110000"/>
              </a:lnSpc>
            </a:pPr>
            <a:r>
              <a:rPr lang="en-US" altLang="en-US" sz="2000" smtClean="0"/>
              <a:t>Data definition directives:</a:t>
            </a:r>
          </a:p>
          <a:p>
            <a:pPr lvl="1" eaLnBrk="1" hangingPunct="1">
              <a:lnSpc>
                <a:spcPct val="110000"/>
              </a:lnSpc>
            </a:pPr>
            <a:r>
              <a:rPr lang="en-US" altLang="en-US" sz="1800" smtClean="0"/>
              <a:t>BYTE, SBYTE, WORD, SWORD, DWORD, SDWORD, QWORD, TBYTE, REAL4, REAL8, and REAL10</a:t>
            </a:r>
          </a:p>
          <a:p>
            <a:pPr lvl="1" eaLnBrk="1" hangingPunct="1">
              <a:lnSpc>
                <a:spcPct val="110000"/>
              </a:lnSpc>
            </a:pPr>
            <a:r>
              <a:rPr lang="en-US" altLang="en-US" sz="2000" smtClean="0"/>
              <a:t>DUP operator, location counter ($)</a:t>
            </a:r>
          </a:p>
          <a:p>
            <a:pPr eaLnBrk="1" hangingPunct="1">
              <a:lnSpc>
                <a:spcPct val="110000"/>
              </a:lnSpc>
            </a:pPr>
            <a:r>
              <a:rPr lang="en-US" altLang="en-US" sz="2000" smtClean="0"/>
              <a:t>Symbolic constant</a:t>
            </a:r>
          </a:p>
          <a:p>
            <a:pPr lvl="1" eaLnBrk="1" hangingPunct="1">
              <a:lnSpc>
                <a:spcPct val="110000"/>
              </a:lnSpc>
            </a:pPr>
            <a:r>
              <a:rPr lang="en-US" altLang="en-US" sz="1800" smtClean="0"/>
              <a:t>EQU and TEXTEQU</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205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3205A5B-40C3-4068-996A-38B289F9085C}" type="slidenum">
              <a:rPr lang="en-US" altLang="en-US" sz="1600">
                <a:latin typeface="Times New Roman" pitchFamily="18" charset="0"/>
              </a:rPr>
              <a:pPr eaLnBrk="1" hangingPunct="1"/>
              <a:t>55</a:t>
            </a:fld>
            <a:endParaRPr lang="en-US" altLang="en-US" sz="1600">
              <a:latin typeface="Times New Roman" pitchFamily="18" charset="0"/>
            </a:endParaRPr>
          </a:p>
        </p:txBody>
      </p:sp>
      <p:sp>
        <p:nvSpPr>
          <p:cNvPr id="34818" name="Rectangle 2"/>
          <p:cNvSpPr>
            <a:spLocks noGrp="1" noChangeArrowheads="1"/>
          </p:cNvSpPr>
          <p:nvPr>
            <p:ph type="title"/>
          </p:nvPr>
        </p:nvSpPr>
        <p:spPr>
          <a:xfrm>
            <a:off x="3200400" y="3276600"/>
            <a:ext cx="2895600" cy="457200"/>
          </a:xfrm>
          <a:ln>
            <a:solidFill>
              <a:schemeClr val="tx1"/>
            </a:solidFill>
            <a:miter lim="800000"/>
            <a:headEnd/>
            <a:tailEnd/>
          </a:ln>
        </p:spPr>
        <p:txBody>
          <a:bodyPr tIns="137160"/>
          <a:lstStyle/>
          <a:p>
            <a:pPr eaLnBrk="1" hangingPunct="1">
              <a:defRPr/>
            </a:pPr>
            <a:r>
              <a:rPr lang="en-US" altLang="en-US" sz="2400" smtClean="0">
                <a:latin typeface="Viner Hand ITC" pitchFamily="66" charset="0"/>
              </a:rPr>
              <a:t>4C 61   46 69 6E</a:t>
            </a:r>
          </a:p>
        </p:txBody>
      </p:sp>
      <p:graphicFrame>
        <p:nvGraphicFramePr>
          <p:cNvPr id="2050" name="Object 5"/>
          <p:cNvGraphicFramePr>
            <a:graphicFrameLocks noChangeAspect="1"/>
          </p:cNvGraphicFramePr>
          <p:nvPr/>
        </p:nvGraphicFramePr>
        <p:xfrm>
          <a:off x="3962400" y="2362200"/>
          <a:ext cx="1295400" cy="688975"/>
        </p:xfrm>
        <a:graphic>
          <a:graphicData uri="http://schemas.openxmlformats.org/presentationml/2006/ole">
            <mc:AlternateContent xmlns:mc="http://schemas.openxmlformats.org/markup-compatibility/2006">
              <mc:Choice xmlns:v="urn:schemas-microsoft-com:vml" Requires="v">
                <p:oleObj spid="_x0000_s2088"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92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CA4A353-2B37-4C41-B5A1-4FDFAEAA76B1}" type="slidenum">
              <a:rPr lang="en-US" altLang="en-US" sz="1600">
                <a:latin typeface="Times New Roman" pitchFamily="18" charset="0"/>
              </a:rPr>
              <a:pPr eaLnBrk="1" hangingPunct="1"/>
              <a:t>6</a:t>
            </a:fld>
            <a:endParaRPr lang="en-US" altLang="en-US" sz="1600">
              <a:latin typeface="Times New Roman" pitchFamily="18" charset="0"/>
            </a:endParaRPr>
          </a:p>
        </p:txBody>
      </p:sp>
      <p:sp>
        <p:nvSpPr>
          <p:cNvPr id="77826" name="Rectangle 2"/>
          <p:cNvSpPr>
            <a:spLocks noGrp="1" noChangeArrowheads="1"/>
          </p:cNvSpPr>
          <p:nvPr>
            <p:ph type="title"/>
          </p:nvPr>
        </p:nvSpPr>
        <p:spPr/>
        <p:txBody>
          <a:bodyPr/>
          <a:lstStyle/>
          <a:p>
            <a:pPr eaLnBrk="1" hangingPunct="1">
              <a:defRPr/>
            </a:pPr>
            <a:r>
              <a:rPr lang="en-US" altLang="en-US" smtClean="0"/>
              <a:t>Integer Expressions</a:t>
            </a:r>
          </a:p>
        </p:txBody>
      </p:sp>
      <p:sp>
        <p:nvSpPr>
          <p:cNvPr id="9221" name="Rectangle 3"/>
          <p:cNvSpPr>
            <a:spLocks noGrp="1" noChangeArrowheads="1"/>
          </p:cNvSpPr>
          <p:nvPr>
            <p:ph type="body" idx="1"/>
          </p:nvPr>
        </p:nvSpPr>
        <p:spPr/>
        <p:txBody>
          <a:bodyPr/>
          <a:lstStyle/>
          <a:p>
            <a:pPr eaLnBrk="1" hangingPunct="1"/>
            <a:r>
              <a:rPr lang="en-US" altLang="en-US" smtClean="0"/>
              <a:t>Operators and precedence levels:</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Examples:</a:t>
            </a:r>
          </a:p>
        </p:txBody>
      </p:sp>
      <p:pic>
        <p:nvPicPr>
          <p:cNvPr id="92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752600"/>
            <a:ext cx="42894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4343400"/>
            <a:ext cx="33369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02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C9E37E6-A625-4989-A0E5-04C46CD9F3D9}"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dirty="0" smtClean="0"/>
              <a:t>Character and String Constants</a:t>
            </a:r>
          </a:p>
        </p:txBody>
      </p:sp>
      <p:sp>
        <p:nvSpPr>
          <p:cNvPr id="10245" name="Rectangle 3"/>
          <p:cNvSpPr>
            <a:spLocks noGrp="1" noChangeArrowheads="1"/>
          </p:cNvSpPr>
          <p:nvPr>
            <p:ph type="body" idx="1"/>
          </p:nvPr>
        </p:nvSpPr>
        <p:spPr>
          <a:xfrm>
            <a:off x="685800" y="1143000"/>
            <a:ext cx="7772400" cy="4114800"/>
          </a:xfrm>
        </p:spPr>
        <p:txBody>
          <a:bodyPr/>
          <a:lstStyle/>
          <a:p>
            <a:pPr eaLnBrk="1" hangingPunct="1"/>
            <a:r>
              <a:rPr lang="en-US" altLang="en-US" smtClean="0"/>
              <a:t>Enclose character in single or double quotes</a:t>
            </a:r>
          </a:p>
          <a:p>
            <a:pPr lvl="1" eaLnBrk="1" hangingPunct="1"/>
            <a:r>
              <a:rPr lang="en-US" altLang="en-US" smtClean="0"/>
              <a:t>'A', "x"</a:t>
            </a:r>
          </a:p>
          <a:p>
            <a:pPr lvl="1" eaLnBrk="1" hangingPunct="1"/>
            <a:r>
              <a:rPr lang="en-US" altLang="en-US" smtClean="0"/>
              <a:t>ASCII character = 1 byte</a:t>
            </a:r>
          </a:p>
          <a:p>
            <a:pPr eaLnBrk="1" hangingPunct="1"/>
            <a:r>
              <a:rPr lang="en-US" altLang="en-US" smtClean="0"/>
              <a:t>Enclose strings in single or double quotes</a:t>
            </a:r>
          </a:p>
          <a:p>
            <a:pPr lvl="1" eaLnBrk="1" hangingPunct="1"/>
            <a:r>
              <a:rPr lang="en-US" altLang="en-US" smtClean="0"/>
              <a:t>"ABC"</a:t>
            </a:r>
          </a:p>
          <a:p>
            <a:pPr lvl="1" eaLnBrk="1" hangingPunct="1"/>
            <a:r>
              <a:rPr lang="en-US" altLang="en-US" smtClean="0"/>
              <a:t>'xyz'</a:t>
            </a:r>
          </a:p>
          <a:p>
            <a:pPr lvl="1" eaLnBrk="1" hangingPunct="1"/>
            <a:r>
              <a:rPr lang="en-US" altLang="en-US" smtClean="0"/>
              <a:t>Each character occupies a single byte</a:t>
            </a:r>
          </a:p>
          <a:p>
            <a:pPr eaLnBrk="1" hangingPunct="1"/>
            <a:r>
              <a:rPr lang="en-US" altLang="en-US" smtClean="0"/>
              <a:t>Embedded quotes:</a:t>
            </a:r>
          </a:p>
          <a:p>
            <a:pPr lvl="1" eaLnBrk="1" hangingPunct="1"/>
            <a:r>
              <a:rPr lang="en-US" altLang="en-US" smtClean="0"/>
              <a:t>'Say "Goodnight," Gracie'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12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BFB4D63-9BBC-48B5-87B3-3624A1D58E36}"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smtClean="0"/>
              <a:t>Reserved Words and Identifiers</a:t>
            </a:r>
          </a:p>
        </p:txBody>
      </p:sp>
      <p:sp>
        <p:nvSpPr>
          <p:cNvPr id="11269" name="Rectangle 3"/>
          <p:cNvSpPr>
            <a:spLocks noGrp="1" noChangeArrowheads="1"/>
          </p:cNvSpPr>
          <p:nvPr>
            <p:ph type="body" idx="1"/>
          </p:nvPr>
        </p:nvSpPr>
        <p:spPr>
          <a:xfrm>
            <a:off x="685800" y="1371600"/>
            <a:ext cx="7772400" cy="4419600"/>
          </a:xfrm>
        </p:spPr>
        <p:txBody>
          <a:bodyPr/>
          <a:lstStyle/>
          <a:p>
            <a:pPr eaLnBrk="1" hangingPunct="1"/>
            <a:r>
              <a:rPr lang="en-US" altLang="en-US" dirty="0" smtClean="0"/>
              <a:t>Reserved words cannot be used as identifiers</a:t>
            </a:r>
          </a:p>
          <a:p>
            <a:pPr lvl="1" eaLnBrk="1" hangingPunct="1"/>
            <a:r>
              <a:rPr lang="en-US" altLang="en-US" dirty="0" smtClean="0"/>
              <a:t>Instruction mnemonics, directives, type attributes, operators, predefined symbols</a:t>
            </a:r>
          </a:p>
          <a:p>
            <a:pPr lvl="1" eaLnBrk="1" hangingPunct="1"/>
            <a:r>
              <a:rPr lang="en-US" altLang="en-US" dirty="0" smtClean="0"/>
              <a:t>See MASM reference in Appendix A</a:t>
            </a:r>
          </a:p>
          <a:p>
            <a:pPr lvl="1" eaLnBrk="1" hangingPunct="1"/>
            <a:r>
              <a:rPr lang="en-US" altLang="zh-TW" b="1" dirty="0">
                <a:ea typeface="新細明體" charset="-120"/>
              </a:rPr>
              <a:t>Examples: DATA, PROC, ADD, </a:t>
            </a:r>
            <a:r>
              <a:rPr lang="en-US" altLang="zh-TW" b="1" dirty="0" smtClean="0">
                <a:ea typeface="新細明體" charset="-120"/>
              </a:rPr>
              <a:t>SUB</a:t>
            </a:r>
            <a:endParaRPr lang="en-US" altLang="en-US" dirty="0" smtClean="0"/>
          </a:p>
          <a:p>
            <a:pPr eaLnBrk="1" hangingPunct="1"/>
            <a:r>
              <a:rPr lang="en-US" altLang="en-US" dirty="0" smtClean="0"/>
              <a:t>Identifiers</a:t>
            </a:r>
          </a:p>
          <a:p>
            <a:pPr lvl="1" eaLnBrk="1" hangingPunct="1"/>
            <a:r>
              <a:rPr lang="en-US" altLang="en-US" dirty="0" smtClean="0"/>
              <a:t>1-247 characters, including digits</a:t>
            </a:r>
          </a:p>
          <a:p>
            <a:pPr lvl="1" eaLnBrk="1" hangingPunct="1"/>
            <a:r>
              <a:rPr lang="en-US" altLang="en-US" dirty="0" smtClean="0">
                <a:solidFill>
                  <a:schemeClr val="tx2"/>
                </a:solidFill>
              </a:rPr>
              <a:t>not</a:t>
            </a:r>
            <a:r>
              <a:rPr lang="en-US" altLang="en-US" dirty="0" smtClean="0"/>
              <a:t> case sensitive</a:t>
            </a:r>
          </a:p>
          <a:p>
            <a:pPr lvl="1" eaLnBrk="1" hangingPunct="1"/>
            <a:r>
              <a:rPr lang="en-US" altLang="en-US" dirty="0" smtClean="0"/>
              <a:t>first character must be a letter, _, @, ?, or $</a:t>
            </a:r>
          </a:p>
          <a:p>
            <a:pPr lvl="1" eaLnBrk="1" hangingPunct="1"/>
            <a:r>
              <a:rPr lang="en-US" altLang="zh-TW" dirty="0">
                <a:ea typeface="新細明體" charset="-120"/>
              </a:rPr>
              <a:t>Examples: </a:t>
            </a:r>
            <a:r>
              <a:rPr lang="en-US" altLang="zh-TW" b="1" dirty="0">
                <a:ea typeface="新細明體" charset="-120"/>
              </a:rPr>
              <a:t>val1,</a:t>
            </a:r>
            <a:r>
              <a:rPr lang="en-US" altLang="zh-TW" dirty="0">
                <a:ea typeface="新細明體" charset="-120"/>
              </a:rPr>
              <a:t> </a:t>
            </a:r>
            <a:r>
              <a:rPr lang="en-US" altLang="zh-TW" b="1" dirty="0" err="1">
                <a:ea typeface="新細明體" charset="-120"/>
              </a:rPr>
              <a:t>finalVal</a:t>
            </a:r>
            <a:r>
              <a:rPr lang="en-US" altLang="zh-TW" b="1" dirty="0">
                <a:solidFill>
                  <a:schemeClr val="tx2"/>
                </a:solidFill>
                <a:ea typeface="新細明體" charset="-120"/>
              </a:rPr>
              <a:t>,</a:t>
            </a:r>
            <a:r>
              <a:rPr lang="en-US" altLang="zh-TW" b="1" dirty="0">
                <a:ea typeface="新細明體" charset="-120"/>
              </a:rPr>
              <a:t> </a:t>
            </a:r>
            <a:r>
              <a:rPr lang="en-US" altLang="zh-TW" b="1" dirty="0" err="1" smtClean="0">
                <a:ea typeface="新細明體" charset="-120"/>
              </a:rPr>
              <a:t>DumpRegs</a:t>
            </a:r>
            <a:endParaRPr lang="en-US" altLang="zh-TW" b="1" dirty="0">
              <a:ea typeface="新細明體"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x86 Processors 7/e, 2015.</a:t>
            </a:r>
          </a:p>
        </p:txBody>
      </p:sp>
      <p:sp>
        <p:nvSpPr>
          <p:cNvPr id="122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06E676A-0906-4A96-85C6-AD449D93ADFD}"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131074" name="Rectangle 1026"/>
          <p:cNvSpPr>
            <a:spLocks noGrp="1" noChangeArrowheads="1"/>
          </p:cNvSpPr>
          <p:nvPr>
            <p:ph type="title"/>
          </p:nvPr>
        </p:nvSpPr>
        <p:spPr/>
        <p:txBody>
          <a:bodyPr/>
          <a:lstStyle/>
          <a:p>
            <a:pPr eaLnBrk="1" hangingPunct="1">
              <a:defRPr/>
            </a:pPr>
            <a:r>
              <a:rPr lang="en-US" altLang="en-US" smtClean="0"/>
              <a:t>Directives</a:t>
            </a:r>
          </a:p>
        </p:txBody>
      </p:sp>
      <p:sp>
        <p:nvSpPr>
          <p:cNvPr id="12293" name="Rectangle 1027"/>
          <p:cNvSpPr>
            <a:spLocks noGrp="1" noChangeArrowheads="1"/>
          </p:cNvSpPr>
          <p:nvPr>
            <p:ph type="body" idx="1"/>
          </p:nvPr>
        </p:nvSpPr>
        <p:spPr>
          <a:xfrm>
            <a:off x="990600" y="1447800"/>
            <a:ext cx="6781800" cy="4724400"/>
          </a:xfrm>
        </p:spPr>
        <p:txBody>
          <a:bodyPr/>
          <a:lstStyle/>
          <a:p>
            <a:pPr eaLnBrk="1" hangingPunct="1"/>
            <a:r>
              <a:rPr lang="en-US" altLang="en-US" dirty="0" smtClean="0"/>
              <a:t>Commands that are recognized and acted upon by the assembler</a:t>
            </a:r>
          </a:p>
          <a:p>
            <a:pPr lvl="1" eaLnBrk="1" hangingPunct="1"/>
            <a:r>
              <a:rPr lang="en-US" altLang="en-US" dirty="0" smtClean="0"/>
              <a:t>Not part of the Intel instruction set</a:t>
            </a:r>
          </a:p>
          <a:p>
            <a:pPr lvl="1" eaLnBrk="1" hangingPunct="1"/>
            <a:r>
              <a:rPr lang="en-US" altLang="en-US" dirty="0" smtClean="0"/>
              <a:t>Used to declare code, data areas, select memory model, declare procedures, etc.</a:t>
            </a:r>
          </a:p>
          <a:p>
            <a:pPr lvl="1" eaLnBrk="1" hangingPunct="1"/>
            <a:r>
              <a:rPr lang="en-US" altLang="en-US" dirty="0" smtClean="0"/>
              <a:t>not case sensitive</a:t>
            </a:r>
          </a:p>
          <a:p>
            <a:pPr lvl="1" eaLnBrk="1" hangingPunct="1"/>
            <a:r>
              <a:rPr lang="en-US" altLang="en-US" dirty="0" smtClean="0"/>
              <a:t>Examples:</a:t>
            </a:r>
          </a:p>
          <a:p>
            <a:pPr lvl="2" eaLnBrk="1" hangingPunct="1"/>
            <a:r>
              <a:rPr lang="en-US" altLang="en-US" b="1" dirty="0" smtClean="0"/>
              <a:t>.data</a:t>
            </a:r>
          </a:p>
          <a:p>
            <a:pPr lvl="2" eaLnBrk="1" hangingPunct="1"/>
            <a:r>
              <a:rPr lang="en-US" altLang="en-US" b="1" dirty="0" smtClean="0"/>
              <a:t>main PROC</a:t>
            </a:r>
          </a:p>
          <a:p>
            <a:pPr lvl="2" eaLnBrk="1" hangingPunct="1"/>
            <a:r>
              <a:rPr lang="en-US" altLang="en-US" b="1" dirty="0" smtClean="0"/>
              <a:t>main </a:t>
            </a:r>
            <a:r>
              <a:rPr lang="en-US" altLang="en-US" b="1" dirty="0"/>
              <a:t>ENDP</a:t>
            </a:r>
            <a:endParaRPr lang="en-US" altLang="en-US" b="1" dirty="0" smtClean="0"/>
          </a:p>
          <a:p>
            <a:pPr eaLnBrk="1" hangingPunct="1"/>
            <a:r>
              <a:rPr lang="en-US" altLang="en-US" dirty="0" smtClean="0"/>
              <a:t>Different assemblers have different directives</a:t>
            </a:r>
          </a:p>
          <a:p>
            <a:pPr lvl="1" eaLnBrk="1" hangingPunct="1"/>
            <a:r>
              <a:rPr lang="en-US" altLang="en-US" dirty="0" smtClean="0"/>
              <a:t>NASM not the same as MASM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2892</TotalTime>
  <Words>3023</Words>
  <Application>Microsoft Office PowerPoint</Application>
  <PresentationFormat>On-screen Show (4:3)</PresentationFormat>
  <Paragraphs>743</Paragraphs>
  <Slides>55</Slides>
  <Notes>3</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55</vt:i4>
      </vt:variant>
      <vt:variant>
        <vt:lpstr>Custom Shows</vt:lpstr>
      </vt:variant>
      <vt:variant>
        <vt:i4>32</vt:i4>
      </vt:variant>
    </vt:vector>
  </HeadingPairs>
  <TitlesOfParts>
    <vt:vector size="98" baseType="lpstr">
      <vt:lpstr>微軟正黑體</vt:lpstr>
      <vt:lpstr>新細明體</vt:lpstr>
      <vt:lpstr>Arial</vt:lpstr>
      <vt:lpstr>Calibri</vt:lpstr>
      <vt:lpstr>Consolas</vt:lpstr>
      <vt:lpstr>Courier New</vt:lpstr>
      <vt:lpstr>Times New Roman</vt:lpstr>
      <vt:lpstr>Viner Hand ITC</vt:lpstr>
      <vt:lpstr>Soaring</vt:lpstr>
      <vt:lpstr>VISIO</vt:lpstr>
      <vt:lpstr>Clip</vt:lpstr>
      <vt:lpstr>Assembly Language for x86 Processors 7th Edition , Global Edition</vt:lpstr>
      <vt:lpstr>Chapter Overview</vt:lpstr>
      <vt:lpstr>Basic Elements of Assembly Language</vt:lpstr>
      <vt:lpstr>Add and Subtract </vt:lpstr>
      <vt:lpstr>Integer Constants</vt:lpstr>
      <vt:lpstr>Integer Expressions</vt:lpstr>
      <vt:lpstr>Character and String Constants</vt:lpstr>
      <vt:lpstr>Reserved Words and Identifiers</vt:lpstr>
      <vt:lpstr>Directives</vt:lpstr>
      <vt:lpstr>Instructions</vt:lpstr>
      <vt:lpstr>Instruction Format Examples</vt:lpstr>
      <vt:lpstr>Labels</vt:lpstr>
      <vt:lpstr>Mnemonics and Operands</vt:lpstr>
      <vt:lpstr>Comments</vt:lpstr>
      <vt:lpstr>What's Next</vt:lpstr>
      <vt:lpstr>Example: Adding and Subtracting Integers</vt:lpstr>
      <vt:lpstr>Example: Adding and Subtracting Integers</vt:lpstr>
      <vt:lpstr>Example Output</vt:lpstr>
      <vt:lpstr>Suggested Coding Standards  (1 of 3)</vt:lpstr>
      <vt:lpstr>Suggested Coding Standards  (2 of 3)</vt:lpstr>
      <vt:lpstr>PowerPoint Presentation</vt:lpstr>
      <vt:lpstr>What's Next</vt:lpstr>
      <vt:lpstr>64-Bit Programming</vt:lpstr>
      <vt:lpstr>64-Bit Version of AddTwoSum</vt:lpstr>
      <vt:lpstr>Things to Notice About the Previous Slide</vt:lpstr>
      <vt:lpstr>What's Next</vt:lpstr>
      <vt:lpstr>Assembling, Linking, and Running Programs</vt:lpstr>
      <vt:lpstr>Assemble-Link Execute Cycle</vt:lpstr>
      <vt:lpstr>What's Next</vt:lpstr>
      <vt:lpstr>Defining Data</vt:lpstr>
      <vt:lpstr>Intrinsic Data Types (1 of 2)</vt:lpstr>
      <vt:lpstr>Intrinsic Data Types (2 of 2)</vt:lpstr>
      <vt:lpstr>Data Definition Statement</vt:lpstr>
      <vt:lpstr>Defining BYTE and SBYTE Data</vt:lpstr>
      <vt:lpstr>Defining Byte Arrays</vt:lpstr>
      <vt:lpstr>Defining Strings  (1 of 3)</vt:lpstr>
      <vt:lpstr>Defining Strings  (2 of 3)</vt:lpstr>
      <vt:lpstr>Defining Strings  (3 of 3)</vt:lpstr>
      <vt:lpstr>Using the DUP Operator</vt:lpstr>
      <vt:lpstr>Defining WORD and SWORD Data</vt:lpstr>
      <vt:lpstr>Defining DWORD and SDWORD Data</vt:lpstr>
      <vt:lpstr>Defining QWORD, TBYTE, Real Data</vt:lpstr>
      <vt:lpstr>Little Endian Order</vt:lpstr>
      <vt:lpstr>Adding Variables to AddSub</vt:lpstr>
      <vt:lpstr>Declaring Unitialized Data</vt:lpstr>
      <vt:lpstr>What's Next</vt:lpstr>
      <vt:lpstr>Symbolic Constants</vt:lpstr>
      <vt:lpstr>Equal-Sign Directive</vt:lpstr>
      <vt:lpstr>Calculating the Size of a Byte Array</vt:lpstr>
      <vt:lpstr>Calculating the Size of a Word Array</vt:lpstr>
      <vt:lpstr>Calculating the Size of a Doubleword Array</vt:lpstr>
      <vt:lpstr>EQU Directive</vt:lpstr>
      <vt:lpstr>TEXTEQU Directive</vt:lpstr>
      <vt:lpstr>Summary</vt:lpstr>
      <vt:lpstr>4C 61   46 69 6E</vt:lpstr>
      <vt:lpstr>Basic Elements</vt:lpstr>
      <vt:lpstr>Example: AddSub</vt:lpstr>
      <vt:lpstr>64-bit Programming</vt:lpstr>
      <vt:lpstr>Assemble-Link Execute</vt:lpstr>
      <vt:lpstr>Defining Data</vt:lpstr>
      <vt:lpstr>Symbolic Constants</vt:lpstr>
      <vt:lpstr>Example Program</vt:lpstr>
      <vt:lpstr>Integer constants</vt:lpstr>
      <vt:lpstr>Character and string constants</vt:lpstr>
      <vt:lpstr>Reserved words and identifiers</vt:lpstr>
      <vt:lpstr>Directives and instructions</vt:lpstr>
      <vt:lpstr>Label</vt:lpstr>
      <vt:lpstr>Mnemonics and Operands</vt:lpstr>
      <vt:lpstr>Comments</vt:lpstr>
      <vt:lpstr>Instruction Format Examples</vt:lpstr>
      <vt:lpstr>Directives</vt:lpstr>
      <vt:lpstr>Instructions</vt:lpstr>
      <vt:lpstr>Intrinsic Data Types</vt:lpstr>
      <vt:lpstr>Data Definition Statement</vt:lpstr>
      <vt:lpstr>BYTE and SBYTE</vt:lpstr>
      <vt:lpstr>WORD and SWORD</vt:lpstr>
      <vt:lpstr>DWORD and SDWORD</vt:lpstr>
      <vt:lpstr>QWORD, TBYTE, Real</vt:lpstr>
      <vt:lpstr>Little Endian</vt:lpstr>
      <vt:lpstr>Adding Variables to the AddSub</vt:lpstr>
      <vt:lpstr>Declaring Uninitialized Data</vt:lpstr>
      <vt:lpstr>Equal-Sign</vt:lpstr>
      <vt:lpstr>Calculating Array Size</vt:lpstr>
      <vt:lpstr>EQU</vt:lpstr>
      <vt:lpstr>TEXTEQU</vt:lpstr>
      <vt:lpstr>Coding Standards</vt:lpstr>
      <vt:lpstr>our code standard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Assembly Language Fundamentals</dc:subject>
  <dc:creator>Kip Irvine</dc:creator>
  <cp:lastModifiedBy>劉雅文</cp:lastModifiedBy>
  <cp:revision>543</cp:revision>
  <cp:lastPrinted>1601-01-01T00:00:00Z</cp:lastPrinted>
  <dcterms:created xsi:type="dcterms:W3CDTF">2002-05-30T02:31:33Z</dcterms:created>
  <dcterms:modified xsi:type="dcterms:W3CDTF">2017-10-02T04:59:17Z</dcterms:modified>
</cp:coreProperties>
</file>