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5"/>
  </p:notesMasterIdLst>
  <p:handoutMasterIdLst>
    <p:handoutMasterId r:id="rId86"/>
  </p:handoutMasterIdLst>
  <p:sldIdLst>
    <p:sldId id="256" r:id="rId2"/>
    <p:sldId id="261" r:id="rId3"/>
    <p:sldId id="356" r:id="rId4"/>
    <p:sldId id="357" r:id="rId5"/>
    <p:sldId id="332" r:id="rId6"/>
    <p:sldId id="338" r:id="rId7"/>
    <p:sldId id="339" r:id="rId8"/>
    <p:sldId id="264" r:id="rId9"/>
    <p:sldId id="262" r:id="rId10"/>
    <p:sldId id="326" r:id="rId11"/>
    <p:sldId id="265" r:id="rId12"/>
    <p:sldId id="271" r:id="rId13"/>
    <p:sldId id="266" r:id="rId14"/>
    <p:sldId id="270" r:id="rId15"/>
    <p:sldId id="278" r:id="rId16"/>
    <p:sldId id="272" r:id="rId17"/>
    <p:sldId id="279" r:id="rId18"/>
    <p:sldId id="280" r:id="rId19"/>
    <p:sldId id="346" r:id="rId20"/>
    <p:sldId id="333" r:id="rId21"/>
    <p:sldId id="285" r:id="rId22"/>
    <p:sldId id="328" r:id="rId23"/>
    <p:sldId id="287" r:id="rId24"/>
    <p:sldId id="273" r:id="rId25"/>
    <p:sldId id="329" r:id="rId26"/>
    <p:sldId id="274" r:id="rId27"/>
    <p:sldId id="344" r:id="rId28"/>
    <p:sldId id="275" r:id="rId29"/>
    <p:sldId id="291" r:id="rId30"/>
    <p:sldId id="292" r:id="rId31"/>
    <p:sldId id="293" r:id="rId32"/>
    <p:sldId id="288" r:id="rId33"/>
    <p:sldId id="294" r:id="rId34"/>
    <p:sldId id="342" r:id="rId35"/>
    <p:sldId id="343" r:id="rId36"/>
    <p:sldId id="295" r:id="rId37"/>
    <p:sldId id="289" r:id="rId38"/>
    <p:sldId id="296" r:id="rId39"/>
    <p:sldId id="297" r:id="rId40"/>
    <p:sldId id="360" r:id="rId41"/>
    <p:sldId id="361" r:id="rId42"/>
    <p:sldId id="290" r:id="rId43"/>
    <p:sldId id="347" r:id="rId44"/>
    <p:sldId id="334" r:id="rId45"/>
    <p:sldId id="300" r:id="rId46"/>
    <p:sldId id="298" r:id="rId47"/>
    <p:sldId id="299" r:id="rId48"/>
    <p:sldId id="301" r:id="rId49"/>
    <p:sldId id="327" r:id="rId50"/>
    <p:sldId id="304" r:id="rId51"/>
    <p:sldId id="305" r:id="rId52"/>
    <p:sldId id="302" r:id="rId53"/>
    <p:sldId id="306" r:id="rId54"/>
    <p:sldId id="303" r:id="rId55"/>
    <p:sldId id="310" r:id="rId56"/>
    <p:sldId id="340" r:id="rId57"/>
    <p:sldId id="341" r:id="rId58"/>
    <p:sldId id="335" r:id="rId59"/>
    <p:sldId id="348" r:id="rId60"/>
    <p:sldId id="336" r:id="rId61"/>
    <p:sldId id="307" r:id="rId62"/>
    <p:sldId id="358" r:id="rId63"/>
    <p:sldId id="308" r:id="rId64"/>
    <p:sldId id="309" r:id="rId65"/>
    <p:sldId id="311" r:id="rId66"/>
    <p:sldId id="345" r:id="rId67"/>
    <p:sldId id="312" r:id="rId68"/>
    <p:sldId id="349" r:id="rId69"/>
    <p:sldId id="337" r:id="rId70"/>
    <p:sldId id="314" r:id="rId71"/>
    <p:sldId id="315" r:id="rId72"/>
    <p:sldId id="359" r:id="rId73"/>
    <p:sldId id="331" r:id="rId74"/>
    <p:sldId id="319" r:id="rId75"/>
    <p:sldId id="320" r:id="rId76"/>
    <p:sldId id="321" r:id="rId77"/>
    <p:sldId id="325" r:id="rId78"/>
    <p:sldId id="322" r:id="rId79"/>
    <p:sldId id="323" r:id="rId80"/>
    <p:sldId id="351" r:id="rId81"/>
    <p:sldId id="352" r:id="rId82"/>
    <p:sldId id="353" r:id="rId83"/>
    <p:sldId id="354" r:id="rId84"/>
  </p:sldIdLst>
  <p:sldSz cx="9144000" cy="6858000" type="screen4x3"/>
  <p:notesSz cx="6797675" cy="9874250"/>
  <p:custShowLst>
    <p:custShow name="Data Transfer Instruction" id="0">
      <p:sldLst>
        <p:sld r:id="rId6"/>
      </p:sldLst>
    </p:custShow>
    <p:custShow name="Addition and Subtraction" id="1">
      <p:sldLst>
        <p:sld r:id="rId21"/>
      </p:sldLst>
    </p:custShow>
    <p:custShow name="Data-Related Operators and Directives" id="2">
      <p:sldLst>
        <p:sld r:id="rId45"/>
      </p:sldLst>
    </p:custShow>
    <p:custShow name="Indirect Addressing" id="3">
      <p:sldLst>
        <p:sld r:id="rId61"/>
      </p:sldLst>
    </p:custShow>
    <p:custShow name="JMP and LOOP Instructions" id="4">
      <p:sldLst>
        <p:sld r:id="rId70"/>
      </p:sldLst>
    </p:custShow>
    <p:custShow name="64-Bit Programming" id="5">
      <p:sldLst>
        <p:sld r:id="rId82"/>
        <p:sld r:id="rId83"/>
        <p:sld r:id="rId84"/>
      </p:sldLst>
    </p:custShow>
    <p:custShow name="Operand Types" id="6">
      <p:sldLst>
        <p:sld r:id="rId7"/>
      </p:sldLst>
    </p:custShow>
    <p:custShow name="Instruction Operand Notation" id="7">
      <p:sldLst>
        <p:sld r:id="rId8"/>
      </p:sldLst>
    </p:custShow>
    <p:custShow name="Diret Memory Operands" id="8">
      <p:sldLst>
        <p:sld r:id="rId9"/>
      </p:sldLst>
    </p:custShow>
    <p:custShow name="MOV Instruction" id="9">
      <p:sldLst>
        <p:sld r:id="rId10"/>
        <p:sld r:id="rId11"/>
      </p:sldLst>
    </p:custShow>
    <p:custShow name="Zero &amp; Sign Extension" id="10">
      <p:sldLst>
        <p:sld r:id="rId12"/>
        <p:sld r:id="rId13"/>
      </p:sldLst>
    </p:custShow>
    <p:custShow name="XCHG Instruction" id="11">
      <p:sldLst>
        <p:sld r:id="rId14"/>
      </p:sldLst>
    </p:custShow>
    <p:custShow name="Direct-Offset Instructions" id="12">
      <p:sldLst>
        <p:sld r:id="rId15"/>
        <p:sld r:id="rId16"/>
        <p:sld r:id="rId17"/>
        <p:sld r:id="rId18"/>
        <p:sld r:id="rId19"/>
      </p:sldLst>
    </p:custShow>
    <p:custShow name="INC and DEC Instructions" id="13">
      <p:sldLst>
        <p:sld r:id="rId22"/>
        <p:sld r:id="rId23"/>
        <p:sld r:id="rId24"/>
      </p:sldLst>
    </p:custShow>
    <p:custShow name="ADD and SUB Instructions" id="14">
      <p:sldLst>
        <p:sld r:id="rId25"/>
        <p:sld r:id="rId26"/>
      </p:sldLst>
    </p:custShow>
    <p:custShow name="NEG Instruction" id="15">
      <p:sldLst>
        <p:sld r:id="rId27"/>
        <p:sld r:id="rId28"/>
      </p:sldLst>
    </p:custShow>
    <p:custShow name="Implementing Arithmetic Expressions" id="16">
      <p:sldLst>
        <p:sld r:id="rId29"/>
        <p:sld r:id="rId30"/>
      </p:sldLst>
    </p:custShow>
    <p:custShow name="Flags Affected by Arithmetic" id="17">
      <p:sldLst>
        <p:sld r:id="rId31"/>
        <p:sld r:id="rId32"/>
      </p:sldLst>
    </p:custShow>
    <p:custShow name="Zero" id="18">
      <p:sldLst>
        <p:sld r:id="rId33"/>
      </p:sldLst>
    </p:custShow>
    <p:custShow name="Sign" id="19">
      <p:sldLst>
        <p:sld r:id="rId34"/>
        <p:sld r:id="rId35"/>
      </p:sldLst>
    </p:custShow>
    <p:custShow name="Carry" id="20">
      <p:sldLst>
        <p:sld r:id="rId37"/>
        <p:sld r:id="rId38"/>
      </p:sldLst>
    </p:custShow>
    <p:custShow name="Overflow" id="21">
      <p:sldLst>
        <p:sld r:id="rId39"/>
        <p:sld r:id="rId40"/>
        <p:sld r:id="rId43"/>
      </p:sldLst>
    </p:custShow>
    <p:custShow name="Indirect Operands" id="22">
      <p:sldLst>
        <p:sld r:id="rId62"/>
        <p:sld r:id="rId63"/>
        <p:sld r:id="rId64"/>
      </p:sldLst>
    </p:custShow>
    <p:custShow name="Array Sum Example" id="23">
      <p:sldLst>
        <p:sld r:id="rId65"/>
      </p:sldLst>
    </p:custShow>
    <p:custShow name="Indexed Operands" id="24">
      <p:sldLst>
        <p:sld r:id="rId66"/>
        <p:sld r:id="rId67"/>
      </p:sldLst>
    </p:custShow>
    <p:custShow name="Pointers" id="25">
      <p:sldLst>
        <p:sld r:id="rId68"/>
      </p:sldLst>
    </p:custShow>
    <p:custShow name="OFFSET Operator" id="26">
      <p:sldLst>
        <p:sld r:id="rId46"/>
        <p:sld r:id="rId47"/>
        <p:sld r:id="rId48"/>
      </p:sldLst>
    </p:custShow>
    <p:custShow name="PTR Operator" id="27">
      <p:sldLst>
        <p:sld r:id="rId49"/>
        <p:sld r:id="rId50"/>
        <p:sld r:id="rId51"/>
        <p:sld r:id="rId52"/>
        <p:sld r:id="rId53"/>
      </p:sldLst>
    </p:custShow>
    <p:custShow name="TYPE Operator" id="28">
      <p:sldLst>
        <p:sld r:id="rId54"/>
      </p:sldLst>
    </p:custShow>
    <p:custShow name="LENGTHOF Operator" id="29">
      <p:sldLst>
        <p:sld r:id="rId55"/>
      </p:sldLst>
    </p:custShow>
    <p:custShow name="SIZEOF Operator" id="30">
      <p:sldLst>
        <p:sld r:id="rId56"/>
        <p:sld r:id="rId57"/>
        <p:sld r:id="rId58"/>
      </p:sldLst>
    </p:custShow>
    <p:custShow name="LABEL Directive" id="31">
      <p:sldLst>
        <p:sld r:id="rId59"/>
      </p:sldLst>
    </p:custShow>
    <p:custShow name="JMP Instruction" id="32">
      <p:sldLst>
        <p:sld r:id="rId71"/>
      </p:sldLst>
    </p:custShow>
    <p:custShow name="LOOP Instuction" id="33">
      <p:sldLst>
        <p:sld r:id="rId72"/>
      </p:sldLst>
    </p:custShow>
    <p:custShow name="LOOP Example" id="34">
      <p:sldLst>
        <p:sld r:id="rId73"/>
        <p:sld r:id="rId74"/>
        <p:sld r:id="rId75"/>
        <p:sld r:id="rId76"/>
      </p:sldLst>
    </p:custShow>
    <p:custShow name="Summing an Integer Array" id="35">
      <p:sldLst>
        <p:sld r:id="rId77"/>
        <p:sld r:id="rId78"/>
      </p:sldLst>
    </p:custShow>
    <p:custShow name="Copying a String" id="36">
      <p:sldLst>
        <p:sld r:id="rId79"/>
        <p:sld r:id="rId80"/>
      </p:sldLst>
    </p:custShow>
    <p:custShow name="Overflow and Carry Flags" id="37">
      <p:sldLst>
        <p:sld r:id="rId36"/>
      </p:sldLst>
    </p:custShow>
  </p:custShowLst>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封面" id="{5EF980E6-509E-409D-B2F6-F7CA8E856B11}">
          <p14:sldIdLst>
            <p14:sldId id="256"/>
          </p14:sldIdLst>
        </p14:section>
        <p14:section name="overview" id="{1680EA99-D6BC-41CF-9B9A-B53ABBE69A51}">
          <p14:sldIdLst>
            <p14:sldId id="261"/>
            <p14:sldId id="356"/>
            <p14:sldId id="357"/>
          </p14:sldIdLst>
        </p14:section>
        <p14:section name="data transfer" id="{19B70331-ECCA-4546-96B5-7441C9A1C17B}">
          <p14:sldIdLst>
            <p14:sldId id="332"/>
            <p14:sldId id="338"/>
            <p14:sldId id="339"/>
            <p14:sldId id="264"/>
            <p14:sldId id="262"/>
            <p14:sldId id="326"/>
            <p14:sldId id="265"/>
            <p14:sldId id="271"/>
            <p14:sldId id="266"/>
            <p14:sldId id="270"/>
            <p14:sldId id="278"/>
            <p14:sldId id="272"/>
            <p14:sldId id="279"/>
            <p14:sldId id="280"/>
          </p14:sldIdLst>
        </p14:section>
        <p14:section name="Addition and Subtraction" id="{697AA45F-C99D-4DDD-8306-CC71F76B92FC}">
          <p14:sldIdLst>
            <p14:sldId id="346"/>
            <p14:sldId id="333"/>
            <p14:sldId id="285"/>
            <p14:sldId id="328"/>
            <p14:sldId id="287"/>
            <p14:sldId id="273"/>
            <p14:sldId id="329"/>
            <p14:sldId id="274"/>
            <p14:sldId id="344"/>
            <p14:sldId id="275"/>
            <p14:sldId id="291"/>
            <p14:sldId id="292"/>
            <p14:sldId id="293"/>
            <p14:sldId id="288"/>
            <p14:sldId id="294"/>
            <p14:sldId id="342"/>
            <p14:sldId id="343"/>
            <p14:sldId id="295"/>
            <p14:sldId id="289"/>
            <p14:sldId id="296"/>
            <p14:sldId id="297"/>
            <p14:sldId id="360"/>
            <p14:sldId id="361"/>
            <p14:sldId id="290"/>
          </p14:sldIdLst>
        </p14:section>
        <p14:section name="Data-Related Operators and Directives" id="{B71E204C-DB3A-4EF7-AB13-FE0F15E6C6BB}">
          <p14:sldIdLst>
            <p14:sldId id="347"/>
            <p14:sldId id="334"/>
            <p14:sldId id="300"/>
            <p14:sldId id="298"/>
            <p14:sldId id="299"/>
            <p14:sldId id="301"/>
            <p14:sldId id="327"/>
            <p14:sldId id="304"/>
            <p14:sldId id="305"/>
            <p14:sldId id="302"/>
            <p14:sldId id="306"/>
            <p14:sldId id="303"/>
            <p14:sldId id="310"/>
            <p14:sldId id="340"/>
            <p14:sldId id="341"/>
            <p14:sldId id="335"/>
          </p14:sldIdLst>
        </p14:section>
        <p14:section name="Indirect Addressing" id="{4F95E6A5-E9DD-4C72-82B6-73B5FE9183A2}">
          <p14:sldIdLst>
            <p14:sldId id="348"/>
            <p14:sldId id="336"/>
            <p14:sldId id="307"/>
            <p14:sldId id="358"/>
            <p14:sldId id="308"/>
            <p14:sldId id="309"/>
            <p14:sldId id="311"/>
            <p14:sldId id="345"/>
            <p14:sldId id="312"/>
          </p14:sldIdLst>
        </p14:section>
        <p14:section name="JMP and LOOP Instructions" id="{06C800E7-8AF7-45B7-84E9-9C0F2D6748C3}">
          <p14:sldIdLst>
            <p14:sldId id="349"/>
            <p14:sldId id="337"/>
            <p14:sldId id="314"/>
            <p14:sldId id="315"/>
            <p14:sldId id="359"/>
            <p14:sldId id="331"/>
            <p14:sldId id="319"/>
            <p14:sldId id="320"/>
            <p14:sldId id="321"/>
            <p14:sldId id="325"/>
            <p14:sldId id="322"/>
            <p14:sldId id="323"/>
          </p14:sldIdLst>
        </p14:section>
        <p14:section name="64-Bit Programming" id="{116C979D-4248-4328-8966-2A18A02E33E2}">
          <p14:sldIdLst>
            <p14:sldId id="351"/>
            <p14:sldId id="352"/>
            <p14:sldId id="353"/>
            <p14:sldId id="35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6353" autoAdjust="0"/>
  </p:normalViewPr>
  <p:slideViewPr>
    <p:cSldViewPr>
      <p:cViewPr varScale="1">
        <p:scale>
          <a:sx n="114" d="100"/>
          <a:sy n="114" d="100"/>
        </p:scale>
        <p:origin x="1896" y="96"/>
      </p:cViewPr>
      <p:guideLst>
        <p:guide orient="horz" pos="2160"/>
        <p:guide pos="2880"/>
      </p:guideLst>
    </p:cSldViewPr>
  </p:slideViewPr>
  <p:outlineViewPr>
    <p:cViewPr>
      <p:scale>
        <a:sx n="33" d="100"/>
        <a:sy n="33" d="100"/>
      </p:scale>
      <p:origin x="0" y="-20587"/>
    </p:cViewPr>
  </p:outlineViewPr>
  <p:notesTextViewPr>
    <p:cViewPr>
      <p:scale>
        <a:sx n="100" d="100"/>
        <a:sy n="100" d="100"/>
      </p:scale>
      <p:origin x="0" y="0"/>
    </p:cViewPr>
  </p:notesTextViewPr>
  <p:sorterViewPr>
    <p:cViewPr>
      <p:scale>
        <a:sx n="66" d="100"/>
        <a:sy n="66" d="100"/>
      </p:scale>
      <p:origin x="0" y="7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2945955"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51722" y="1"/>
            <a:ext cx="2945954"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9381191"/>
            <a:ext cx="2945955"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51722" y="9381191"/>
            <a:ext cx="2945954"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BD6C77F3-E420-4E14-95F0-67EF55881D39}" type="slidenum">
              <a:rPr lang="en-US" altLang="en-US"/>
              <a:pPr/>
              <a:t>‹#›</a:t>
            </a:fld>
            <a:endParaRPr lang="en-US" altLang="en-US"/>
          </a:p>
        </p:txBody>
      </p:sp>
    </p:spTree>
    <p:extLst>
      <p:ext uri="{BB962C8B-B14F-4D97-AF65-F5344CB8AC3E}">
        <p14:creationId xmlns:p14="http://schemas.microsoft.com/office/powerpoint/2010/main" val="3549829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45955"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51722" y="1"/>
            <a:ext cx="2945954" cy="493059"/>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ltLang="en-US"/>
          </a:p>
        </p:txBody>
      </p:sp>
      <p:sp>
        <p:nvSpPr>
          <p:cNvPr id="84996"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5767" y="4690597"/>
            <a:ext cx="4986142" cy="4442432"/>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9381191"/>
            <a:ext cx="2945955"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51722" y="9381191"/>
            <a:ext cx="2945954" cy="493059"/>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vl1pPr>
          </a:lstStyle>
          <a:p>
            <a:fld id="{7B6D7D3B-E3FA-4A08-B5FD-83D1338D4BC8}" type="slidenum">
              <a:rPr lang="en-US" altLang="en-US"/>
              <a:pPr/>
              <a:t>‹#›</a:t>
            </a:fld>
            <a:endParaRPr lang="en-US" altLang="en-US"/>
          </a:p>
        </p:txBody>
      </p:sp>
    </p:spTree>
    <p:extLst>
      <p:ext uri="{BB962C8B-B14F-4D97-AF65-F5344CB8AC3E}">
        <p14:creationId xmlns:p14="http://schemas.microsoft.com/office/powerpoint/2010/main" val="3882131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修改超連結：移除</a:t>
            </a:r>
            <a:r>
              <a:rPr lang="en-US" altLang="zh-TW" dirty="0"/>
              <a:t>sign</a:t>
            </a:r>
            <a:r>
              <a:rPr lang="zh-TW" altLang="en-US" dirty="0"/>
              <a:t>中 </a:t>
            </a:r>
            <a:r>
              <a:rPr lang="en-US" altLang="zh-TW" dirty="0"/>
              <a:t>overflow and carry</a:t>
            </a:r>
            <a:r>
              <a:rPr lang="en-US" altLang="zh-TW" baseline="0" dirty="0"/>
              <a:t> flag</a:t>
            </a:r>
            <a:r>
              <a:rPr lang="zh-TW" altLang="en-US" baseline="0" dirty="0"/>
              <a:t>部分，增加獨立超連結</a:t>
            </a:r>
            <a:endParaRPr lang="zh-TW" altLang="en-US" dirty="0"/>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20</a:t>
            </a:fld>
            <a:endParaRPr lang="en-US" altLang="en-US"/>
          </a:p>
        </p:txBody>
      </p:sp>
    </p:spTree>
    <p:extLst>
      <p:ext uri="{BB962C8B-B14F-4D97-AF65-F5344CB8AC3E}">
        <p14:creationId xmlns:p14="http://schemas.microsoft.com/office/powerpoint/2010/main" val="161601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pPr>
              <a:defRPr/>
            </a:pPr>
            <a:fld id="{2B69C25C-E489-441F-9985-97DDBF7AA121}" type="slidenum">
              <a:rPr lang="zh-TW" altLang="en-US" smtClean="0"/>
              <a:pPr>
                <a:defRPr/>
              </a:pPr>
              <a:t>72</a:t>
            </a:fld>
            <a:endParaRPr lang="en-US" altLang="zh-TW"/>
          </a:p>
        </p:txBody>
      </p:sp>
    </p:spTree>
    <p:extLst>
      <p:ext uri="{BB962C8B-B14F-4D97-AF65-F5344CB8AC3E}">
        <p14:creationId xmlns:p14="http://schemas.microsoft.com/office/powerpoint/2010/main" val="230439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上面的那一個，是邏輯上的意思</a:t>
            </a:r>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27</a:t>
            </a:fld>
            <a:endParaRPr lang="en-US" altLang="en-US"/>
          </a:p>
        </p:txBody>
      </p:sp>
    </p:spTree>
    <p:extLst>
      <p:ext uri="{BB962C8B-B14F-4D97-AF65-F5344CB8AC3E}">
        <p14:creationId xmlns:p14="http://schemas.microsoft.com/office/powerpoint/2010/main" val="60459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MOV</a:t>
            </a:r>
            <a:r>
              <a:rPr lang="zh-TW" altLang="en-US" dirty="0"/>
              <a:t>不影響</a:t>
            </a:r>
            <a:r>
              <a:rPr lang="en-US" altLang="zh-TW" dirty="0"/>
              <a:t>flag—</a:t>
            </a:r>
            <a:r>
              <a:rPr lang="zh-TW" altLang="en-US" dirty="0"/>
              <a:t>加上強調閃爍</a:t>
            </a:r>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30</a:t>
            </a:fld>
            <a:endParaRPr lang="en-US" altLang="en-US"/>
          </a:p>
        </p:txBody>
      </p:sp>
    </p:spTree>
    <p:extLst>
      <p:ext uri="{BB962C8B-B14F-4D97-AF65-F5344CB8AC3E}">
        <p14:creationId xmlns:p14="http://schemas.microsoft.com/office/powerpoint/2010/main" val="83053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7B6D7D3B-E3FA-4A08-B5FD-83D1338D4BC8}" type="slidenum">
              <a:rPr lang="en-US" altLang="en-US" smtClean="0"/>
              <a:pPr/>
              <a:t>32</a:t>
            </a:fld>
            <a:endParaRPr lang="en-US" altLang="en-US"/>
          </a:p>
        </p:txBody>
      </p:sp>
    </p:spTree>
    <p:extLst>
      <p:ext uri="{BB962C8B-B14F-4D97-AF65-F5344CB8AC3E}">
        <p14:creationId xmlns:p14="http://schemas.microsoft.com/office/powerpoint/2010/main" val="283701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Carry Out</a:t>
            </a:r>
            <a:r>
              <a:rPr lang="en-US" altLang="zh-TW" baseline="0" dirty="0"/>
              <a:t> / Carry Into</a:t>
            </a:r>
            <a:endParaRPr lang="zh-TW" altLang="en-US" dirty="0"/>
          </a:p>
        </p:txBody>
      </p:sp>
      <p:sp>
        <p:nvSpPr>
          <p:cNvPr id="4" name="Slide Number Placeholder 3"/>
          <p:cNvSpPr>
            <a:spLocks noGrp="1"/>
          </p:cNvSpPr>
          <p:nvPr>
            <p:ph type="sldNum" sz="quarter" idx="10"/>
          </p:nvPr>
        </p:nvSpPr>
        <p:spPr/>
        <p:txBody>
          <a:bodyPr/>
          <a:lstStyle/>
          <a:p>
            <a:pPr>
              <a:defRPr/>
            </a:pPr>
            <a:fld id="{2B69C25C-E489-441F-9985-97DDBF7AA121}" type="slidenum">
              <a:rPr lang="zh-TW" altLang="en-US" smtClean="0"/>
              <a:pPr>
                <a:defRPr/>
              </a:pPr>
              <a:t>40</a:t>
            </a:fld>
            <a:endParaRPr lang="en-US" altLang="zh-TW"/>
          </a:p>
        </p:txBody>
      </p:sp>
    </p:spTree>
    <p:extLst>
      <p:ext uri="{BB962C8B-B14F-4D97-AF65-F5344CB8AC3E}">
        <p14:creationId xmlns:p14="http://schemas.microsoft.com/office/powerpoint/2010/main" val="66665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a:solidFill>
                  <a:schemeClr val="tx1"/>
                </a:solidFill>
                <a:effectLst/>
                <a:latin typeface="Times New Roman" pitchFamily="18" charset="0"/>
                <a:ea typeface="+mn-ea"/>
                <a:cs typeface="+mn-cs"/>
              </a:rPr>
              <a:t>因為</a:t>
            </a:r>
            <a:r>
              <a:rPr kumimoji="1" lang="en-US" altLang="zh-TW" sz="1200" b="0" i="0" kern="1200" dirty="0">
                <a:solidFill>
                  <a:schemeClr val="tx1"/>
                </a:solidFill>
                <a:effectLst/>
                <a:latin typeface="Times New Roman" pitchFamily="18" charset="0"/>
                <a:ea typeface="+mn-ea"/>
                <a:cs typeface="+mn-cs"/>
              </a:rPr>
              <a:t>32 bit</a:t>
            </a:r>
            <a:r>
              <a:rPr kumimoji="1" lang="zh-TW" altLang="en-US" sz="1200" b="0" i="0" kern="1200" dirty="0">
                <a:solidFill>
                  <a:schemeClr val="tx1"/>
                </a:solidFill>
                <a:effectLst/>
                <a:latin typeface="Times New Roman" pitchFamily="18" charset="0"/>
                <a:ea typeface="+mn-ea"/>
                <a:cs typeface="+mn-cs"/>
              </a:rPr>
              <a:t>的定旨模式是</a:t>
            </a:r>
            <a:r>
              <a:rPr kumimoji="1" lang="en-US" altLang="zh-TW" sz="1200" b="0" i="0" kern="1200" dirty="0">
                <a:solidFill>
                  <a:schemeClr val="tx1"/>
                </a:solidFill>
                <a:effectLst/>
                <a:latin typeface="Times New Roman" pitchFamily="18" charset="0"/>
                <a:ea typeface="+mn-ea"/>
                <a:cs typeface="+mn-cs"/>
              </a:rPr>
              <a:t>protect mode</a:t>
            </a:r>
          </a:p>
          <a:p>
            <a:endParaRPr kumimoji="1" lang="en-US" altLang="zh-TW" sz="1200" b="0" i="0" kern="1200" dirty="0">
              <a:solidFill>
                <a:schemeClr val="tx1"/>
              </a:solidFill>
              <a:effectLst/>
              <a:latin typeface="Times New Roman" pitchFamily="18" charset="0"/>
              <a:ea typeface="+mn-ea"/>
              <a:cs typeface="+mn-cs"/>
            </a:endParaRPr>
          </a:p>
          <a:p>
            <a:r>
              <a:rPr kumimoji="1" lang="en-US" altLang="zh-TW" sz="1200" b="0" i="0" kern="1200" dirty="0">
                <a:solidFill>
                  <a:schemeClr val="tx1"/>
                </a:solidFill>
                <a:effectLst/>
                <a:latin typeface="Times New Roman" pitchFamily="18" charset="0"/>
                <a:ea typeface="+mn-ea"/>
                <a:cs typeface="+mn-cs"/>
              </a:rPr>
              <a:t>Returns the offset into the relevant segment of </a:t>
            </a:r>
            <a:r>
              <a:rPr kumimoji="1" lang="en-US" altLang="zh-TW" sz="1200" b="0" i="1" kern="1200" dirty="0">
                <a:solidFill>
                  <a:schemeClr val="tx1"/>
                </a:solidFill>
                <a:effectLst/>
                <a:latin typeface="Times New Roman" pitchFamily="18" charset="0"/>
                <a:ea typeface="+mn-ea"/>
                <a:cs typeface="+mn-cs"/>
              </a:rPr>
              <a:t>expression</a:t>
            </a:r>
          </a:p>
          <a:p>
            <a:r>
              <a:rPr lang="sv-SE" altLang="zh-TW" dirty="0"/>
              <a:t>MASM expression	Debugger expression’</a:t>
            </a:r>
          </a:p>
          <a:p>
            <a:pPr marL="0" marR="0" indent="0" algn="l" defTabSz="914400" rtl="0" eaLnBrk="0" fontAlgn="base" latinLnBrk="0" hangingPunct="0">
              <a:lnSpc>
                <a:spcPct val="100000"/>
              </a:lnSpc>
              <a:spcBef>
                <a:spcPct val="30000"/>
              </a:spcBef>
              <a:spcAft>
                <a:spcPct val="0"/>
              </a:spcAft>
              <a:buClrTx/>
              <a:buSzTx/>
              <a:buFontTx/>
              <a:buNone/>
              <a:tabLst/>
              <a:defRPr/>
            </a:pPr>
            <a:r>
              <a:rPr lang="sv-SE" altLang="zh-TW" dirty="0"/>
              <a:t>OFFSET Var  &amp;Var</a:t>
            </a:r>
          </a:p>
          <a:p>
            <a:pPr marL="0" marR="0" indent="0" algn="l" defTabSz="914400" rtl="0" eaLnBrk="0" fontAlgn="base" latinLnBrk="0" hangingPunct="0">
              <a:lnSpc>
                <a:spcPct val="100000"/>
              </a:lnSpc>
              <a:spcBef>
                <a:spcPct val="30000"/>
              </a:spcBef>
              <a:spcAft>
                <a:spcPct val="0"/>
              </a:spcAft>
              <a:buClrTx/>
              <a:buSzTx/>
              <a:buFontTx/>
              <a:buNone/>
              <a:tabLst/>
              <a:defRPr/>
            </a:pPr>
            <a:endParaRPr lang="sv-SE" altLang="zh-TW" dirty="0"/>
          </a:p>
          <a:p>
            <a:r>
              <a:rPr kumimoji="1" lang="en-US" altLang="zh-TW" sz="1200" b="0" i="0" kern="1200" dirty="0">
                <a:solidFill>
                  <a:schemeClr val="tx1"/>
                </a:solidFill>
                <a:effectLst/>
                <a:latin typeface="Times New Roman" pitchFamily="18" charset="0"/>
                <a:ea typeface="+mn-ea"/>
                <a:cs typeface="+mn-cs"/>
              </a:rPr>
              <a:t>An </a:t>
            </a:r>
            <a:r>
              <a:rPr kumimoji="1" lang="en-US" altLang="zh-TW" sz="1200" b="0" i="1" kern="1200" dirty="0">
                <a:solidFill>
                  <a:schemeClr val="tx1"/>
                </a:solidFill>
                <a:effectLst/>
                <a:latin typeface="Times New Roman" pitchFamily="18" charset="0"/>
                <a:ea typeface="+mn-ea"/>
                <a:cs typeface="+mn-cs"/>
              </a:rPr>
              <a:t>address constant</a:t>
            </a:r>
            <a:r>
              <a:rPr kumimoji="1" lang="en-US" altLang="zh-TW" sz="1200" b="0" i="0" kern="1200" dirty="0">
                <a:solidFill>
                  <a:schemeClr val="tx1"/>
                </a:solidFill>
                <a:effectLst/>
                <a:latin typeface="Times New Roman" pitchFamily="18" charset="0"/>
                <a:ea typeface="+mn-ea"/>
                <a:cs typeface="+mn-cs"/>
              </a:rPr>
              <a:t> is a special type of </a:t>
            </a:r>
            <a:r>
              <a:rPr kumimoji="1" lang="en-US" altLang="zh-TW" sz="1200" b="1" i="0" kern="1200" dirty="0">
                <a:solidFill>
                  <a:schemeClr val="tx1"/>
                </a:solidFill>
                <a:effectLst/>
                <a:latin typeface="Times New Roman" pitchFamily="18" charset="0"/>
                <a:ea typeface="+mn-ea"/>
                <a:cs typeface="+mn-cs"/>
              </a:rPr>
              <a:t>immediate operand</a:t>
            </a:r>
            <a:r>
              <a:rPr kumimoji="1" lang="en-US" altLang="zh-TW" sz="1200" b="0" i="0" kern="1200" dirty="0">
                <a:solidFill>
                  <a:schemeClr val="tx1"/>
                </a:solidFill>
                <a:effectLst/>
                <a:latin typeface="Times New Roman" pitchFamily="18" charset="0"/>
                <a:ea typeface="+mn-ea"/>
                <a:cs typeface="+mn-cs"/>
              </a:rPr>
              <a:t> that consists of an offset or segment value.</a:t>
            </a:r>
          </a:p>
          <a:p>
            <a:r>
              <a:rPr kumimoji="1" lang="en-US" altLang="zh-TW" sz="1200" b="0" i="0" kern="1200" dirty="0">
                <a:solidFill>
                  <a:schemeClr val="tx1"/>
                </a:solidFill>
                <a:effectLst/>
                <a:latin typeface="Times New Roman" pitchFamily="18" charset="0"/>
                <a:ea typeface="+mn-ea"/>
                <a:cs typeface="+mn-cs"/>
              </a:rPr>
              <a:t>The OFFSET operator returns the offset of a memory location relative to the beginning of the segment to which the location belongs:</a:t>
            </a:r>
          </a:p>
          <a:p>
            <a:r>
              <a:rPr kumimoji="1" lang="en-US" altLang="zh-TW" sz="1200" b="0" i="0" kern="1200" dirty="0" err="1">
                <a:solidFill>
                  <a:schemeClr val="tx1"/>
                </a:solidFill>
                <a:effectLst/>
                <a:latin typeface="Times New Roman" pitchFamily="18" charset="0"/>
                <a:ea typeface="+mn-ea"/>
                <a:cs typeface="+mn-cs"/>
              </a:rPr>
              <a:t>mov</a:t>
            </a:r>
            <a:r>
              <a:rPr kumimoji="1" lang="en-US" altLang="zh-TW" sz="1200" b="0" i="0" kern="1200" dirty="0">
                <a:solidFill>
                  <a:schemeClr val="tx1"/>
                </a:solidFill>
                <a:effectLst/>
                <a:latin typeface="Times New Roman" pitchFamily="18" charset="0"/>
                <a:ea typeface="+mn-ea"/>
                <a:cs typeface="+mn-cs"/>
              </a:rPr>
              <a:t> </a:t>
            </a:r>
            <a:r>
              <a:rPr kumimoji="1" lang="en-US" altLang="zh-TW" sz="1200" b="0" i="0" kern="1200" dirty="0" err="1">
                <a:solidFill>
                  <a:schemeClr val="tx1"/>
                </a:solidFill>
                <a:effectLst/>
                <a:latin typeface="Times New Roman" pitchFamily="18" charset="0"/>
                <a:ea typeface="+mn-ea"/>
                <a:cs typeface="+mn-cs"/>
              </a:rPr>
              <a:t>bx</a:t>
            </a:r>
            <a:r>
              <a:rPr kumimoji="1" lang="en-US" altLang="zh-TW" sz="1200" b="0" i="0" kern="1200" dirty="0">
                <a:solidFill>
                  <a:schemeClr val="tx1"/>
                </a:solidFill>
                <a:effectLst/>
                <a:latin typeface="Times New Roman" pitchFamily="18" charset="0"/>
                <a:ea typeface="+mn-ea"/>
                <a:cs typeface="+mn-cs"/>
              </a:rPr>
              <a:t>, OFFSET </a:t>
            </a:r>
            <a:r>
              <a:rPr kumimoji="1" lang="en-US" altLang="zh-TW" sz="1200" b="0" i="0" kern="1200" dirty="0" err="1">
                <a:solidFill>
                  <a:schemeClr val="tx1"/>
                </a:solidFill>
                <a:effectLst/>
                <a:latin typeface="Times New Roman" pitchFamily="18" charset="0"/>
                <a:ea typeface="+mn-ea"/>
                <a:cs typeface="+mn-cs"/>
              </a:rPr>
              <a:t>var</a:t>
            </a:r>
            <a:r>
              <a:rPr kumimoji="1" lang="en-US" altLang="zh-TW" sz="1200" b="0" i="0" kern="1200" dirty="0">
                <a:solidFill>
                  <a:schemeClr val="tx1"/>
                </a:solidFill>
                <a:effectLst/>
                <a:latin typeface="Times New Roman" pitchFamily="18" charset="0"/>
                <a:ea typeface="+mn-ea"/>
                <a:cs typeface="+mn-cs"/>
              </a:rPr>
              <a:t> ; Load offset address </a:t>
            </a:r>
          </a:p>
          <a:p>
            <a:r>
              <a:rPr kumimoji="1" lang="en-US" altLang="zh-TW" sz="1200" b="0" i="0" kern="1200" dirty="0">
                <a:solidFill>
                  <a:schemeClr val="tx1"/>
                </a:solidFill>
                <a:effectLst/>
                <a:latin typeface="Times New Roman" pitchFamily="18" charset="0"/>
                <a:ea typeface="+mn-ea"/>
                <a:cs typeface="+mn-cs"/>
              </a:rPr>
              <a:t>Since data in different modules may belong to a single segment, the assembler cannot know for each module the true offsets within a segment.</a:t>
            </a:r>
          </a:p>
          <a:p>
            <a:r>
              <a:rPr kumimoji="1" lang="en-US" altLang="zh-TW" sz="1200" b="0" i="0" kern="1200" dirty="0">
                <a:solidFill>
                  <a:schemeClr val="tx1"/>
                </a:solidFill>
                <a:effectLst/>
                <a:latin typeface="Times New Roman" pitchFamily="18" charset="0"/>
                <a:ea typeface="+mn-ea"/>
                <a:cs typeface="+mn-cs"/>
              </a:rPr>
              <a:t>Thus, the offset for </a:t>
            </a:r>
            <a:r>
              <a:rPr kumimoji="1" lang="en-US" altLang="zh-TW" sz="1200" b="1" i="0" kern="1200" dirty="0" err="1">
                <a:solidFill>
                  <a:schemeClr val="tx1"/>
                </a:solidFill>
                <a:effectLst/>
                <a:latin typeface="Times New Roman" pitchFamily="18" charset="0"/>
                <a:ea typeface="+mn-ea"/>
                <a:cs typeface="+mn-cs"/>
              </a:rPr>
              <a:t>var</a:t>
            </a:r>
            <a:r>
              <a:rPr kumimoji="1" lang="en-US" altLang="zh-TW" sz="1200" b="0" i="0" kern="1200" dirty="0">
                <a:solidFill>
                  <a:schemeClr val="tx1"/>
                </a:solidFill>
                <a:effectLst/>
                <a:latin typeface="Times New Roman" pitchFamily="18" charset="0"/>
                <a:ea typeface="+mn-ea"/>
                <a:cs typeface="+mn-cs"/>
              </a:rPr>
              <a:t>, although an immediate value, is not determined until link time.</a:t>
            </a:r>
          </a:p>
          <a:p>
            <a:endParaRPr lang="sv-SE" altLang="zh-TW" dirty="0"/>
          </a:p>
          <a:p>
            <a:endParaRPr lang="zh-TW" altLang="en-US" dirty="0"/>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45</a:t>
            </a:fld>
            <a:endParaRPr lang="en-US" altLang="en-US"/>
          </a:p>
        </p:txBody>
      </p:sp>
    </p:spTree>
    <p:extLst>
      <p:ext uri="{BB962C8B-B14F-4D97-AF65-F5344CB8AC3E}">
        <p14:creationId xmlns:p14="http://schemas.microsoft.com/office/powerpoint/2010/main" val="39145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400" dirty="0" err="1"/>
              <a:t>Mov</a:t>
            </a:r>
            <a:r>
              <a:rPr lang="en-US" altLang="zh-TW" sz="2400" dirty="0"/>
              <a:t> ax, </a:t>
            </a:r>
            <a:r>
              <a:rPr lang="en-US" altLang="zh-TW" sz="2400" dirty="0" err="1"/>
              <a:t>mydouble</a:t>
            </a:r>
            <a:r>
              <a:rPr lang="en-US" altLang="zh-TW" sz="2400" dirty="0"/>
              <a:t> </a:t>
            </a:r>
            <a:r>
              <a:rPr lang="zh-TW" altLang="en-US" sz="2400" dirty="0"/>
              <a:t>因為大小不一致，會在組譯皆段就產生</a:t>
            </a:r>
            <a:r>
              <a:rPr lang="en-US" altLang="zh-TW" sz="2400" dirty="0"/>
              <a:t>error</a:t>
            </a:r>
          </a:p>
          <a:p>
            <a:r>
              <a:rPr lang="zh-TW" altLang="en-US" sz="2400" dirty="0"/>
              <a:t>第二行</a:t>
            </a:r>
            <a:r>
              <a:rPr lang="en-US" altLang="zh-TW" sz="2400" dirty="0"/>
              <a:t>ok</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2400" dirty="0"/>
              <a:t>第三行，如果沒有指定位置，且大小不對等（等三行旨令），</a:t>
            </a:r>
            <a:r>
              <a:rPr lang="en-US" altLang="zh-TW" sz="2400" dirty="0"/>
              <a:t>assembler</a:t>
            </a:r>
            <a:r>
              <a:rPr lang="zh-TW" altLang="en-US" sz="2400" dirty="0"/>
              <a:t>會將常數擴充至相同大小（</a:t>
            </a:r>
            <a:r>
              <a:rPr lang="en-US" altLang="zh-TW" sz="2400" dirty="0"/>
              <a:t>00004321h</a:t>
            </a:r>
            <a:r>
              <a:rPr lang="zh-TW" altLang="en-US" sz="2400" dirty="0"/>
              <a:t>）</a:t>
            </a:r>
          </a:p>
          <a:p>
            <a:endParaRPr lang="en-US" altLang="zh-TW" sz="2400" dirty="0"/>
          </a:p>
          <a:p>
            <a:r>
              <a:rPr lang="zh-TW" altLang="en-US" sz="2400" dirty="0"/>
              <a:t>括胡在此沒有影響</a:t>
            </a:r>
            <a:endParaRPr lang="en-US" altLang="zh-TW" sz="2400" dirty="0"/>
          </a:p>
          <a:p>
            <a:r>
              <a:rPr lang="en-US" altLang="zh-TW" sz="2400" dirty="0"/>
              <a:t>+</a:t>
            </a:r>
            <a:r>
              <a:rPr lang="zh-TW" altLang="en-US" sz="2400" dirty="0"/>
              <a:t>常數以</a:t>
            </a:r>
            <a:r>
              <a:rPr lang="en-US" altLang="zh-TW" sz="2400" dirty="0"/>
              <a:t>byte</a:t>
            </a:r>
            <a:r>
              <a:rPr lang="zh-TW" altLang="en-US" sz="2400" dirty="0"/>
              <a:t>為單位</a:t>
            </a:r>
            <a:endParaRPr lang="en-US" altLang="zh-TW" sz="2400" dirty="0"/>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48</a:t>
            </a:fld>
            <a:endParaRPr lang="en-US" altLang="en-US"/>
          </a:p>
        </p:txBody>
      </p:sp>
    </p:spTree>
    <p:extLst>
      <p:ext uri="{BB962C8B-B14F-4D97-AF65-F5344CB8AC3E}">
        <p14:creationId xmlns:p14="http://schemas.microsoft.com/office/powerpoint/2010/main" val="108072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如果不加 </a:t>
            </a:r>
            <a:r>
              <a:rPr lang="en-US" altLang="zh-TW" dirty="0"/>
              <a:t>word </a:t>
            </a:r>
            <a:r>
              <a:rPr lang="en-US" altLang="zh-TW" dirty="0" err="1"/>
              <a:t>ptr</a:t>
            </a:r>
            <a:r>
              <a:rPr lang="zh-TW" altLang="en-US" dirty="0"/>
              <a:t>，會在組譯時就產生</a:t>
            </a:r>
            <a:r>
              <a:rPr lang="en-US" altLang="zh-TW" dirty="0"/>
              <a:t>error</a:t>
            </a:r>
            <a:endParaRPr lang="zh-TW" altLang="en-US" dirty="0"/>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50</a:t>
            </a:fld>
            <a:endParaRPr lang="en-US" altLang="en-US"/>
          </a:p>
        </p:txBody>
      </p:sp>
    </p:spTree>
    <p:extLst>
      <p:ext uri="{BB962C8B-B14F-4D97-AF65-F5344CB8AC3E}">
        <p14:creationId xmlns:p14="http://schemas.microsoft.com/office/powerpoint/2010/main" val="86810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kern="1200" dirty="0">
                <a:solidFill>
                  <a:schemeClr val="tx1"/>
                </a:solidFill>
                <a:latin typeface="Times New Roman" pitchFamily="18" charset="0"/>
                <a:ea typeface="+mn-ea"/>
                <a:cs typeface="+mn-cs"/>
              </a:rPr>
              <a:t>Error instruction operands must be the same size </a:t>
            </a:r>
          </a:p>
          <a:p>
            <a:r>
              <a:rPr lang="en-US" altLang="zh-TW" dirty="0" err="1"/>
              <a:t>inderect</a:t>
            </a:r>
            <a:r>
              <a:rPr lang="zh-TW" altLang="en-US" dirty="0"/>
              <a:t>時不會知道型態，但是會根據暫存器的大小去抓值</a:t>
            </a:r>
            <a:endParaRPr lang="en-US" altLang="zh-TW" dirty="0"/>
          </a:p>
          <a:p>
            <a:r>
              <a:rPr lang="zh-TW" altLang="en-US" dirty="0"/>
              <a:t>當</a:t>
            </a:r>
            <a:r>
              <a:rPr lang="en-US" altLang="zh-TW" dirty="0" err="1"/>
              <a:t>mov</a:t>
            </a:r>
            <a:r>
              <a:rPr lang="zh-TW" altLang="en-US" dirty="0"/>
              <a:t>是 </a:t>
            </a:r>
            <a:r>
              <a:rPr lang="en-US" altLang="zh-TW" dirty="0"/>
              <a:t>register </a:t>
            </a:r>
            <a:r>
              <a:rPr lang="zh-TW" altLang="en-US" dirty="0"/>
              <a:t>到 </a:t>
            </a:r>
            <a:r>
              <a:rPr lang="en-US" altLang="zh-TW" dirty="0"/>
              <a:t>register</a:t>
            </a:r>
            <a:r>
              <a:rPr lang="zh-TW" altLang="en-US" dirty="0"/>
              <a:t>時，括弧代表</a:t>
            </a:r>
            <a:r>
              <a:rPr lang="en-US" altLang="zh-TW" dirty="0"/>
              <a:t>dereference</a:t>
            </a:r>
          </a:p>
          <a:p>
            <a:r>
              <a:rPr lang="zh-TW" altLang="en-US" dirty="0"/>
              <a:t>當</a:t>
            </a:r>
            <a:r>
              <a:rPr lang="en-US" altLang="zh-TW" dirty="0" err="1"/>
              <a:t>mov</a:t>
            </a:r>
            <a:r>
              <a:rPr lang="zh-TW" altLang="en-US" dirty="0"/>
              <a:t>是 </a:t>
            </a:r>
            <a:r>
              <a:rPr lang="en-US" altLang="zh-TW" dirty="0"/>
              <a:t>memory </a:t>
            </a:r>
            <a:r>
              <a:rPr lang="zh-TW" altLang="en-US" dirty="0"/>
              <a:t>到 </a:t>
            </a:r>
            <a:r>
              <a:rPr lang="en-US" altLang="zh-TW" dirty="0"/>
              <a:t>register or register</a:t>
            </a:r>
            <a:r>
              <a:rPr lang="zh-TW" altLang="en-US" dirty="0"/>
              <a:t>到 </a:t>
            </a:r>
            <a:r>
              <a:rPr lang="en-US" altLang="zh-TW" dirty="0"/>
              <a:t>memory</a:t>
            </a:r>
            <a:r>
              <a:rPr lang="zh-TW" altLang="en-US" dirty="0"/>
              <a:t>時，</a:t>
            </a:r>
            <a:r>
              <a:rPr lang="en-US" altLang="zh-TW" dirty="0"/>
              <a:t>memory</a:t>
            </a:r>
            <a:r>
              <a:rPr lang="zh-TW" altLang="en-US" dirty="0"/>
              <a:t>有沒有括號沒有影響</a:t>
            </a:r>
            <a:endParaRPr lang="en-US" altLang="zh-TW" dirty="0"/>
          </a:p>
          <a:p>
            <a:r>
              <a:rPr lang="en-US" altLang="zh-TW" dirty="0"/>
              <a:t>REGISTER</a:t>
            </a:r>
            <a:r>
              <a:rPr lang="zh-TW" altLang="en-US" dirty="0"/>
              <a:t>則有影響</a:t>
            </a:r>
          </a:p>
        </p:txBody>
      </p:sp>
      <p:sp>
        <p:nvSpPr>
          <p:cNvPr id="4" name="投影片編號版面配置區 3"/>
          <p:cNvSpPr>
            <a:spLocks noGrp="1"/>
          </p:cNvSpPr>
          <p:nvPr>
            <p:ph type="sldNum" sz="quarter" idx="10"/>
          </p:nvPr>
        </p:nvSpPr>
        <p:spPr/>
        <p:txBody>
          <a:bodyPr/>
          <a:lstStyle/>
          <a:p>
            <a:fld id="{7B6D7D3B-E3FA-4A08-B5FD-83D1338D4BC8}" type="slidenum">
              <a:rPr lang="en-US" altLang="en-US" smtClean="0"/>
              <a:pPr/>
              <a:t>61</a:t>
            </a:fld>
            <a:endParaRPr lang="en-US" altLang="en-US"/>
          </a:p>
        </p:txBody>
      </p:sp>
    </p:spTree>
    <p:extLst>
      <p:ext uri="{BB962C8B-B14F-4D97-AF65-F5344CB8AC3E}">
        <p14:creationId xmlns:p14="http://schemas.microsoft.com/office/powerpoint/2010/main" val="84659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39349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53F0B9EC-BC42-4A7F-8248-260F54F2FE3D}" type="slidenum">
              <a:rPr lang="en-US" altLang="en-US"/>
              <a:pPr/>
              <a:t>‹#›</a:t>
            </a:fld>
            <a:endParaRPr lang="en-US" altLang="en-US"/>
          </a:p>
        </p:txBody>
      </p:sp>
    </p:spTree>
    <p:extLst>
      <p:ext uri="{BB962C8B-B14F-4D97-AF65-F5344CB8AC3E}">
        <p14:creationId xmlns:p14="http://schemas.microsoft.com/office/powerpoint/2010/main" val="29151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A3FD7611-64CA-444F-8D59-4FF2EF2308D5}" type="slidenum">
              <a:rPr lang="en-US" altLang="en-US"/>
              <a:pPr/>
              <a:t>‹#›</a:t>
            </a:fld>
            <a:endParaRPr lang="en-US" altLang="en-US"/>
          </a:p>
        </p:txBody>
      </p:sp>
    </p:spTree>
    <p:extLst>
      <p:ext uri="{BB962C8B-B14F-4D97-AF65-F5344CB8AC3E}">
        <p14:creationId xmlns:p14="http://schemas.microsoft.com/office/powerpoint/2010/main" val="97548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1AE0E574-3D39-4046-A451-CB9362B20C74}" type="slidenum">
              <a:rPr lang="en-US" altLang="en-US"/>
              <a:pPr/>
              <a:t>‹#›</a:t>
            </a:fld>
            <a:endParaRPr lang="en-US" altLang="en-US"/>
          </a:p>
        </p:txBody>
      </p:sp>
    </p:spTree>
    <p:extLst>
      <p:ext uri="{BB962C8B-B14F-4D97-AF65-F5344CB8AC3E}">
        <p14:creationId xmlns:p14="http://schemas.microsoft.com/office/powerpoint/2010/main" val="298454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46B0FE97-C0E6-4520-8795-C52924B9270D}" type="slidenum">
              <a:rPr lang="en-US" altLang="en-US"/>
              <a:pPr/>
              <a:t>‹#›</a:t>
            </a:fld>
            <a:endParaRPr lang="en-US" altLang="en-US"/>
          </a:p>
        </p:txBody>
      </p:sp>
    </p:spTree>
    <p:extLst>
      <p:ext uri="{BB962C8B-B14F-4D97-AF65-F5344CB8AC3E}">
        <p14:creationId xmlns:p14="http://schemas.microsoft.com/office/powerpoint/2010/main" val="418462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03467816-896E-4B39-B191-435B3D4CDF46}" type="slidenum">
              <a:rPr lang="en-US" altLang="en-US"/>
              <a:pPr/>
              <a:t>‹#›</a:t>
            </a:fld>
            <a:endParaRPr lang="en-US" altLang="en-US"/>
          </a:p>
        </p:txBody>
      </p:sp>
    </p:spTree>
    <p:extLst>
      <p:ext uri="{BB962C8B-B14F-4D97-AF65-F5344CB8AC3E}">
        <p14:creationId xmlns:p14="http://schemas.microsoft.com/office/powerpoint/2010/main" val="47158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F6FFC6CA-77C0-4E5F-8553-0D4E555B3BB4}" type="slidenum">
              <a:rPr lang="en-US" altLang="en-US"/>
              <a:pPr/>
              <a:t>‹#›</a:t>
            </a:fld>
            <a:endParaRPr lang="en-US" altLang="en-US"/>
          </a:p>
        </p:txBody>
      </p:sp>
    </p:spTree>
    <p:extLst>
      <p:ext uri="{BB962C8B-B14F-4D97-AF65-F5344CB8AC3E}">
        <p14:creationId xmlns:p14="http://schemas.microsoft.com/office/powerpoint/2010/main" val="111570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649FFF56-E9A6-47BA-ACDC-0F3834E84A8E}" type="slidenum">
              <a:rPr lang="en-US" altLang="en-US"/>
              <a:pPr/>
              <a:t>‹#›</a:t>
            </a:fld>
            <a:endParaRPr lang="en-US" altLang="en-US"/>
          </a:p>
        </p:txBody>
      </p:sp>
    </p:spTree>
    <p:extLst>
      <p:ext uri="{BB962C8B-B14F-4D97-AF65-F5344CB8AC3E}">
        <p14:creationId xmlns:p14="http://schemas.microsoft.com/office/powerpoint/2010/main" val="18382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DC373B69-7DBE-4C92-97FF-216144134CB2}" type="slidenum">
              <a:rPr lang="en-US" altLang="en-US"/>
              <a:pPr/>
              <a:t>‹#›</a:t>
            </a:fld>
            <a:endParaRPr lang="en-US" altLang="en-US"/>
          </a:p>
        </p:txBody>
      </p:sp>
    </p:spTree>
    <p:extLst>
      <p:ext uri="{BB962C8B-B14F-4D97-AF65-F5344CB8AC3E}">
        <p14:creationId xmlns:p14="http://schemas.microsoft.com/office/powerpoint/2010/main" val="106156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853CBB5E-AEB8-4112-BDFD-68399940EC22}" type="slidenum">
              <a:rPr lang="en-US" altLang="en-US"/>
              <a:pPr/>
              <a:t>‹#›</a:t>
            </a:fld>
            <a:endParaRPr lang="en-US" altLang="en-US"/>
          </a:p>
        </p:txBody>
      </p:sp>
    </p:spTree>
    <p:extLst>
      <p:ext uri="{BB962C8B-B14F-4D97-AF65-F5344CB8AC3E}">
        <p14:creationId xmlns:p14="http://schemas.microsoft.com/office/powerpoint/2010/main" val="68624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F7EE1C20-DF1D-4703-A203-4EF55A4D694E}" type="slidenum">
              <a:rPr lang="en-US" altLang="en-US"/>
              <a:pPr/>
              <a:t>‹#›</a:t>
            </a:fld>
            <a:endParaRPr lang="en-US" altLang="en-US"/>
          </a:p>
        </p:txBody>
      </p:sp>
    </p:spTree>
    <p:extLst>
      <p:ext uri="{BB962C8B-B14F-4D97-AF65-F5344CB8AC3E}">
        <p14:creationId xmlns:p14="http://schemas.microsoft.com/office/powerpoint/2010/main" val="284190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Irvine, Kip R. Assembly Language for x86 Processors 7/e, 2015.</a:t>
            </a:r>
          </a:p>
        </p:txBody>
      </p:sp>
      <p:sp>
        <p:nvSpPr>
          <p:cNvPr id="7172"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68A47596-F593-4CAE-B8F1-2DFD9417497C}"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800"/>
              <a:t>7th Edition, Global Edition  </a:t>
            </a:r>
          </a:p>
        </p:txBody>
      </p:sp>
      <p:sp>
        <p:nvSpPr>
          <p:cNvPr id="9219" name="Rectangle 3"/>
          <p:cNvSpPr>
            <a:spLocks noGrp="1" noChangeArrowheads="1"/>
          </p:cNvSpPr>
          <p:nvPr>
            <p:ph type="subTitle" idx="1"/>
          </p:nvPr>
        </p:nvSpPr>
        <p:spPr>
          <a:xfrm>
            <a:off x="1447800" y="2209800"/>
            <a:ext cx="6400800" cy="1752600"/>
          </a:xfrm>
        </p:spPr>
        <p:txBody>
          <a:bodyPr/>
          <a:lstStyle/>
          <a:p>
            <a:pPr eaLnBrk="1" hangingPunct="1"/>
            <a:r>
              <a:rPr lang="en-US" altLang="en-US" sz="3200"/>
              <a:t>Chapter 4: Data Transfers, Addressing, and Arithmetic</a:t>
            </a:r>
          </a:p>
        </p:txBody>
      </p:sp>
      <p:sp>
        <p:nvSpPr>
          <p:cNvPr id="9220"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9221" name="Text Box 6"/>
          <p:cNvSpPr txBox="1">
            <a:spLocks noChangeArrowheads="1"/>
          </p:cNvSpPr>
          <p:nvPr/>
        </p:nvSpPr>
        <p:spPr bwMode="auto">
          <a:xfrm>
            <a:off x="533400" y="49530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1/15/2014</a:t>
            </a:r>
          </a:p>
        </p:txBody>
      </p:sp>
      <p:sp>
        <p:nvSpPr>
          <p:cNvPr id="9222"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63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0F54CF5-C6C2-487D-B45C-5BB026D3E111}" type="slidenum">
              <a:rPr lang="en-US" altLang="en-US" sz="1600">
                <a:latin typeface="Times New Roman" panose="02020603050405020304" pitchFamily="18" charset="0"/>
              </a:rPr>
              <a:pPr eaLnBrk="1" hangingPunct="1"/>
              <a:t>10</a:t>
            </a:fld>
            <a:endParaRPr lang="en-US" altLang="en-US" sz="1600">
              <a:latin typeface="Times New Roman" panose="02020603050405020304" pitchFamily="18" charset="0"/>
            </a:endParaRPr>
          </a:p>
        </p:txBody>
      </p:sp>
      <p:sp>
        <p:nvSpPr>
          <p:cNvPr id="151554" name="Rectangle 2"/>
          <p:cNvSpPr>
            <a:spLocks noGrp="1" noChangeArrowheads="1"/>
          </p:cNvSpPr>
          <p:nvPr>
            <p:ph type="title"/>
          </p:nvPr>
        </p:nvSpPr>
        <p:spPr/>
        <p:txBody>
          <a:bodyPr/>
          <a:lstStyle/>
          <a:p>
            <a:pPr eaLnBrk="1" hangingPunct="1">
              <a:defRPr/>
            </a:pPr>
            <a:r>
              <a:rPr lang="en-US" altLang="en-US"/>
              <a:t>Your turn . . .</a:t>
            </a:r>
          </a:p>
        </p:txBody>
      </p:sp>
      <p:sp>
        <p:nvSpPr>
          <p:cNvPr id="16389" name="Text Box 3"/>
          <p:cNvSpPr txBox="1">
            <a:spLocks noChangeArrowheads="1"/>
          </p:cNvSpPr>
          <p:nvPr/>
        </p:nvSpPr>
        <p:spPr bwMode="auto">
          <a:xfrm>
            <a:off x="685800" y="1905000"/>
            <a:ext cx="8077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40000"/>
              </a:lnSpc>
              <a:spcBef>
                <a:spcPct val="50000"/>
              </a:spcBef>
            </a:pPr>
            <a:r>
              <a:rPr lang="en-US" altLang="en-US" sz="1800" b="1">
                <a:latin typeface="Courier New" panose="02070309020205020404" pitchFamily="49" charset="0"/>
              </a:rPr>
              <a:t>.data</a:t>
            </a:r>
          </a:p>
          <a:p>
            <a:pPr eaLnBrk="1" hangingPunct="1">
              <a:lnSpc>
                <a:spcPct val="40000"/>
              </a:lnSpc>
              <a:spcBef>
                <a:spcPct val="50000"/>
              </a:spcBef>
            </a:pPr>
            <a:r>
              <a:rPr lang="en-US" altLang="en-US" sz="1800" b="1">
                <a:latin typeface="Courier New" panose="02070309020205020404" pitchFamily="49" charset="0"/>
              </a:rPr>
              <a:t>bVal  BYTE   100</a:t>
            </a:r>
          </a:p>
          <a:p>
            <a:pPr eaLnBrk="1" hangingPunct="1">
              <a:lnSpc>
                <a:spcPct val="40000"/>
              </a:lnSpc>
              <a:spcBef>
                <a:spcPct val="50000"/>
              </a:spcBef>
            </a:pPr>
            <a:r>
              <a:rPr lang="en-US" altLang="en-US" sz="1800" b="1">
                <a:latin typeface="Courier New" panose="02070309020205020404" pitchFamily="49" charset="0"/>
              </a:rPr>
              <a:t>bVal2 BYTE   ?</a:t>
            </a:r>
          </a:p>
          <a:p>
            <a:pPr eaLnBrk="1" hangingPunct="1">
              <a:lnSpc>
                <a:spcPct val="40000"/>
              </a:lnSpc>
              <a:spcBef>
                <a:spcPct val="50000"/>
              </a:spcBef>
            </a:pPr>
            <a:r>
              <a:rPr lang="en-US" altLang="en-US" sz="1800" b="1">
                <a:latin typeface="Courier New" panose="02070309020205020404" pitchFamily="49" charset="0"/>
              </a:rPr>
              <a:t>wVal  WORD   2</a:t>
            </a:r>
          </a:p>
          <a:p>
            <a:pPr eaLnBrk="1" hangingPunct="1">
              <a:lnSpc>
                <a:spcPct val="40000"/>
              </a:lnSpc>
              <a:spcBef>
                <a:spcPct val="50000"/>
              </a:spcBef>
            </a:pPr>
            <a:r>
              <a:rPr lang="en-US" altLang="en-US" sz="1800" b="1">
                <a:latin typeface="Courier New" panose="02070309020205020404" pitchFamily="49" charset="0"/>
              </a:rPr>
              <a:t>dVal  DWORD  5</a:t>
            </a:r>
          </a:p>
          <a:p>
            <a:pPr eaLnBrk="1" hangingPunct="1">
              <a:lnSpc>
                <a:spcPct val="4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ds,45</a:t>
            </a:r>
          </a:p>
          <a:p>
            <a:pPr eaLnBrk="1" hangingPunct="1">
              <a:lnSpc>
                <a:spcPct val="50000"/>
              </a:lnSpc>
              <a:spcBef>
                <a:spcPct val="50000"/>
              </a:spcBef>
            </a:pPr>
            <a:r>
              <a:rPr lang="en-US" altLang="en-US" sz="1800" b="1">
                <a:latin typeface="Courier New" panose="02070309020205020404" pitchFamily="49" charset="0"/>
              </a:rPr>
              <a:t>	mov esi,wVal</a:t>
            </a:r>
          </a:p>
          <a:p>
            <a:pPr eaLnBrk="1" hangingPunct="1">
              <a:lnSpc>
                <a:spcPct val="50000"/>
              </a:lnSpc>
              <a:spcBef>
                <a:spcPct val="50000"/>
              </a:spcBef>
            </a:pPr>
            <a:r>
              <a:rPr lang="en-US" altLang="en-US" sz="1800" b="1">
                <a:latin typeface="Courier New" panose="02070309020205020404" pitchFamily="49" charset="0"/>
              </a:rPr>
              <a:t>	mov eip,dVal</a:t>
            </a:r>
          </a:p>
          <a:p>
            <a:pPr eaLnBrk="1" hangingPunct="1">
              <a:lnSpc>
                <a:spcPct val="50000"/>
              </a:lnSpc>
              <a:spcBef>
                <a:spcPct val="50000"/>
              </a:spcBef>
            </a:pPr>
            <a:r>
              <a:rPr lang="en-US" altLang="en-US" sz="1800" b="1">
                <a:latin typeface="Courier New" panose="02070309020205020404" pitchFamily="49" charset="0"/>
              </a:rPr>
              <a:t>	mov 25,bVal</a:t>
            </a:r>
          </a:p>
          <a:p>
            <a:pPr eaLnBrk="1" hangingPunct="1">
              <a:lnSpc>
                <a:spcPct val="50000"/>
              </a:lnSpc>
              <a:spcBef>
                <a:spcPct val="50000"/>
              </a:spcBef>
            </a:pPr>
            <a:r>
              <a:rPr lang="en-US" altLang="en-US" sz="1800" b="1">
                <a:latin typeface="Courier New" panose="02070309020205020404" pitchFamily="49" charset="0"/>
              </a:rPr>
              <a:t>	mov bVal2,bVal</a:t>
            </a:r>
          </a:p>
        </p:txBody>
      </p:sp>
      <p:sp>
        <p:nvSpPr>
          <p:cNvPr id="16390" name="Text Box 4"/>
          <p:cNvSpPr txBox="1">
            <a:spLocks noChangeArrowheads="1"/>
          </p:cNvSpPr>
          <p:nvPr/>
        </p:nvSpPr>
        <p:spPr bwMode="auto">
          <a:xfrm>
            <a:off x="609600" y="9906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Explain why each of the following MOV statements are invalid:</a:t>
            </a:r>
          </a:p>
        </p:txBody>
      </p:sp>
      <p:sp>
        <p:nvSpPr>
          <p:cNvPr id="151559" name="Text Box 7"/>
          <p:cNvSpPr txBox="1">
            <a:spLocks noChangeArrowheads="1"/>
          </p:cNvSpPr>
          <p:nvPr/>
        </p:nvSpPr>
        <p:spPr bwMode="auto">
          <a:xfrm>
            <a:off x="3276600" y="3352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immediate move to DS not permitted</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p:txBody>
      </p:sp>
      <p:sp>
        <p:nvSpPr>
          <p:cNvPr id="151560" name="Text Box 8"/>
          <p:cNvSpPr txBox="1">
            <a:spLocks noChangeArrowheads="1"/>
          </p:cNvSpPr>
          <p:nvPr/>
        </p:nvSpPr>
        <p:spPr bwMode="auto">
          <a:xfrm>
            <a:off x="3276600" y="363855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size mismatch</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p:txBody>
      </p:sp>
      <p:sp>
        <p:nvSpPr>
          <p:cNvPr id="151561" name="Text Box 9"/>
          <p:cNvSpPr txBox="1">
            <a:spLocks noChangeArrowheads="1"/>
          </p:cNvSpPr>
          <p:nvPr/>
        </p:nvSpPr>
        <p:spPr bwMode="auto">
          <a:xfrm>
            <a:off x="3276600" y="39243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EIP cannot be the destination</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p:txBody>
      </p:sp>
      <p:sp>
        <p:nvSpPr>
          <p:cNvPr id="151562" name="Text Box 10"/>
          <p:cNvSpPr txBox="1">
            <a:spLocks noChangeArrowheads="1"/>
          </p:cNvSpPr>
          <p:nvPr/>
        </p:nvSpPr>
        <p:spPr bwMode="auto">
          <a:xfrm>
            <a:off x="3276600" y="4191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immediate value cannot be destination</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p:txBody>
      </p:sp>
      <p:sp>
        <p:nvSpPr>
          <p:cNvPr id="151563" name="Text Box 11"/>
          <p:cNvSpPr txBox="1">
            <a:spLocks noChangeArrowheads="1"/>
          </p:cNvSpPr>
          <p:nvPr/>
        </p:nvSpPr>
        <p:spPr bwMode="auto">
          <a:xfrm>
            <a:off x="3276600" y="4495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memory-to-memory move not permitted</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028"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E5F7CFE-6B5F-4B0B-8C75-0D44498E8C2F}" type="slidenum">
              <a:rPr lang="en-US" altLang="en-US" sz="1600">
                <a:latin typeface="Times New Roman" panose="02020603050405020304" pitchFamily="18" charset="0"/>
              </a:rPr>
              <a:pPr eaLnBrk="1" hangingPunct="1"/>
              <a:t>11</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a:t>Zero Extension</a:t>
            </a:r>
          </a:p>
        </p:txBody>
      </p:sp>
      <p:sp>
        <p:nvSpPr>
          <p:cNvPr id="1030" name="Text Box 3"/>
          <p:cNvSpPr txBox="1">
            <a:spLocks noChangeArrowheads="1"/>
          </p:cNvSpPr>
          <p:nvPr/>
        </p:nvSpPr>
        <p:spPr bwMode="auto">
          <a:xfrm>
            <a:off x="1447800" y="4191000"/>
            <a:ext cx="647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80000"/>
              </a:lnSpc>
              <a:spcBef>
                <a:spcPct val="50000"/>
              </a:spcBef>
            </a:pPr>
            <a:r>
              <a:rPr lang="en-US" altLang="en-US" sz="1800" b="1">
                <a:latin typeface="Courier New" panose="02070309020205020404" pitchFamily="49" charset="0"/>
              </a:rPr>
              <a:t>mov bl,10001111b</a:t>
            </a:r>
          </a:p>
          <a:p>
            <a:pPr eaLnBrk="1" hangingPunct="1">
              <a:lnSpc>
                <a:spcPct val="80000"/>
              </a:lnSpc>
              <a:spcBef>
                <a:spcPct val="50000"/>
              </a:spcBef>
            </a:pPr>
            <a:r>
              <a:rPr lang="en-US" altLang="en-US" sz="1800" b="1">
                <a:solidFill>
                  <a:schemeClr val="tx2"/>
                </a:solidFill>
                <a:latin typeface="Courier New" panose="02070309020205020404" pitchFamily="49" charset="0"/>
              </a:rPr>
              <a:t>movzx</a:t>
            </a:r>
            <a:r>
              <a:rPr lang="en-US" altLang="en-US" sz="1800" b="1">
                <a:latin typeface="Courier New" panose="02070309020205020404" pitchFamily="49" charset="0"/>
              </a:rPr>
              <a:t> ax,bl	; zero-extension</a:t>
            </a:r>
          </a:p>
        </p:txBody>
      </p:sp>
      <p:sp>
        <p:nvSpPr>
          <p:cNvPr id="1031" name="Text Box 4"/>
          <p:cNvSpPr txBox="1">
            <a:spLocks noChangeArrowheads="1"/>
          </p:cNvSpPr>
          <p:nvPr/>
        </p:nvSpPr>
        <p:spPr bwMode="auto">
          <a:xfrm>
            <a:off x="457200" y="914400"/>
            <a:ext cx="8153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When you copy a smaller value into a larger destination, the MOVZX instruction fills (extends) the upper half of the destination with zeros.</a:t>
            </a:r>
          </a:p>
        </p:txBody>
      </p:sp>
      <p:graphicFrame>
        <p:nvGraphicFramePr>
          <p:cNvPr id="1026" name="Object 5"/>
          <p:cNvGraphicFramePr>
            <a:graphicFrameLocks noChangeAspect="1"/>
          </p:cNvGraphicFramePr>
          <p:nvPr/>
        </p:nvGraphicFramePr>
        <p:xfrm>
          <a:off x="2209800" y="1981200"/>
          <a:ext cx="4495800" cy="1981200"/>
        </p:xfrm>
        <a:graphic>
          <a:graphicData uri="http://schemas.openxmlformats.org/presentationml/2006/ole">
            <mc:AlternateContent xmlns:mc="http://schemas.openxmlformats.org/markup-compatibility/2006">
              <mc:Choice xmlns:v="urn:schemas-microsoft-com:vml" Requires="v">
                <p:oleObj spid="_x0000_s1027" name="VISIO" r:id="rId3" imgW="2929128" imgH="1188720" progId="Visio.Drawing.6">
                  <p:embed/>
                </p:oleObj>
              </mc:Choice>
              <mc:Fallback>
                <p:oleObj name="VISIO" r:id="rId3" imgW="2929128" imgH="118872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209800" y="1981200"/>
                        <a:ext cx="44958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8" name="Text Box 6"/>
          <p:cNvSpPr txBox="1">
            <a:spLocks noChangeArrowheads="1"/>
          </p:cNvSpPr>
          <p:nvPr/>
        </p:nvSpPr>
        <p:spPr bwMode="auto">
          <a:xfrm>
            <a:off x="1752600" y="5257800"/>
            <a:ext cx="5562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t>The destination must be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052"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AC63B51-8417-49FC-9B8B-DCAFC93A315E}" type="slidenum">
              <a:rPr lang="en-US" altLang="en-US" sz="1600">
                <a:latin typeface="Times New Roman" panose="02020603050405020304" pitchFamily="18" charset="0"/>
              </a:rPr>
              <a:pPr eaLnBrk="1" hangingPunct="1"/>
              <a:t>12</a:t>
            </a:fld>
            <a:endParaRPr lang="en-US" altLang="en-US" sz="1600">
              <a:latin typeface="Times New Roman" panose="02020603050405020304"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a:t>Sign Extension</a:t>
            </a:r>
          </a:p>
        </p:txBody>
      </p:sp>
      <p:sp>
        <p:nvSpPr>
          <p:cNvPr id="2054" name="Text Box 3"/>
          <p:cNvSpPr txBox="1">
            <a:spLocks noChangeArrowheads="1"/>
          </p:cNvSpPr>
          <p:nvPr/>
        </p:nvSpPr>
        <p:spPr bwMode="auto">
          <a:xfrm>
            <a:off x="1295400" y="4267200"/>
            <a:ext cx="6400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80000"/>
              </a:lnSpc>
              <a:spcBef>
                <a:spcPct val="50000"/>
              </a:spcBef>
            </a:pPr>
            <a:r>
              <a:rPr lang="en-US" altLang="en-US" sz="1800" b="1">
                <a:latin typeface="Courier New" panose="02070309020205020404" pitchFamily="49" charset="0"/>
              </a:rPr>
              <a:t>mov bl,10001111b</a:t>
            </a:r>
          </a:p>
          <a:p>
            <a:pPr eaLnBrk="1" hangingPunct="1">
              <a:lnSpc>
                <a:spcPct val="80000"/>
              </a:lnSpc>
              <a:spcBef>
                <a:spcPct val="50000"/>
              </a:spcBef>
            </a:pPr>
            <a:r>
              <a:rPr lang="en-US" altLang="en-US" sz="1800" b="1">
                <a:solidFill>
                  <a:schemeClr val="tx2"/>
                </a:solidFill>
                <a:latin typeface="Courier New" panose="02070309020205020404" pitchFamily="49" charset="0"/>
              </a:rPr>
              <a:t>movsx</a:t>
            </a:r>
            <a:r>
              <a:rPr lang="en-US" altLang="en-US" sz="1800" b="1">
                <a:latin typeface="Courier New" panose="02070309020205020404" pitchFamily="49" charset="0"/>
              </a:rPr>
              <a:t> ax,bl	; sign extension</a:t>
            </a:r>
          </a:p>
        </p:txBody>
      </p:sp>
      <p:sp>
        <p:nvSpPr>
          <p:cNvPr id="2055" name="Text Box 4"/>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MOVSX instruction fills the upper half of the destination with a copy of the source operand's sign bit.</a:t>
            </a:r>
          </a:p>
        </p:txBody>
      </p:sp>
      <p:graphicFrame>
        <p:nvGraphicFramePr>
          <p:cNvPr id="2050" name="Object 6"/>
          <p:cNvGraphicFramePr>
            <a:graphicFrameLocks noChangeAspect="1"/>
          </p:cNvGraphicFramePr>
          <p:nvPr/>
        </p:nvGraphicFramePr>
        <p:xfrm>
          <a:off x="2209800" y="1905000"/>
          <a:ext cx="4648200" cy="1981200"/>
        </p:xfrm>
        <a:graphic>
          <a:graphicData uri="http://schemas.openxmlformats.org/presentationml/2006/ole">
            <mc:AlternateContent xmlns:mc="http://schemas.openxmlformats.org/markup-compatibility/2006">
              <mc:Choice xmlns:v="urn:schemas-microsoft-com:vml" Requires="v">
                <p:oleObj spid="_x0000_s2051" name="VISIO" r:id="rId3" imgW="2929128" imgH="1188720" progId="Visio.Drawing.6">
                  <p:embed/>
                </p:oleObj>
              </mc:Choice>
              <mc:Fallback>
                <p:oleObj name="VISIO" r:id="rId3" imgW="2929128" imgH="118872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1905000"/>
                        <a:ext cx="46482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1" name="Text Box 7"/>
          <p:cNvSpPr txBox="1">
            <a:spLocks noChangeArrowheads="1"/>
          </p:cNvSpPr>
          <p:nvPr/>
        </p:nvSpPr>
        <p:spPr bwMode="auto">
          <a:xfrm>
            <a:off x="1752600" y="5334000"/>
            <a:ext cx="5562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t>The destination must be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74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A432020-CF14-4A51-85D0-5E88266A2AA3}"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82946" name="Rectangle 2"/>
          <p:cNvSpPr>
            <a:spLocks noGrp="1" noChangeArrowheads="1"/>
          </p:cNvSpPr>
          <p:nvPr>
            <p:ph type="title"/>
          </p:nvPr>
        </p:nvSpPr>
        <p:spPr/>
        <p:txBody>
          <a:bodyPr/>
          <a:lstStyle/>
          <a:p>
            <a:pPr eaLnBrk="1" hangingPunct="1">
              <a:defRPr/>
            </a:pPr>
            <a:r>
              <a:rPr lang="en-US" altLang="en-US"/>
              <a:t>XCHG Instruction</a:t>
            </a:r>
          </a:p>
        </p:txBody>
      </p:sp>
      <p:sp>
        <p:nvSpPr>
          <p:cNvPr id="17413" name="Text Box 3"/>
          <p:cNvSpPr txBox="1">
            <a:spLocks noChangeArrowheads="1"/>
          </p:cNvSpPr>
          <p:nvPr/>
        </p:nvSpPr>
        <p:spPr bwMode="auto">
          <a:xfrm>
            <a:off x="914400" y="2362200"/>
            <a:ext cx="7620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257550" algn="l"/>
                <a:tab pos="4114800" algn="l"/>
              </a:tabLst>
              <a:defRPr sz="2100">
                <a:solidFill>
                  <a:schemeClr val="tx1"/>
                </a:solidFill>
                <a:latin typeface="Arial" panose="020B0604020202020204" pitchFamily="34" charset="0"/>
              </a:defRPr>
            </a:lvl1pPr>
            <a:lvl2pPr marL="742950" indent="-285750" eaLnBrk="0" hangingPunct="0">
              <a:tabLst>
                <a:tab pos="457200" algn="l"/>
                <a:tab pos="3257550" algn="l"/>
                <a:tab pos="4114800" algn="l"/>
              </a:tabLst>
              <a:defRPr sz="2100">
                <a:solidFill>
                  <a:schemeClr val="tx1"/>
                </a:solidFill>
                <a:latin typeface="Arial" panose="020B0604020202020204" pitchFamily="34" charset="0"/>
              </a:defRPr>
            </a:lvl2pPr>
            <a:lvl3pPr marL="1143000" indent="-228600" eaLnBrk="0" hangingPunct="0">
              <a:tabLst>
                <a:tab pos="457200" algn="l"/>
                <a:tab pos="3257550" algn="l"/>
                <a:tab pos="4114800" algn="l"/>
              </a:tabLst>
              <a:defRPr sz="2100">
                <a:solidFill>
                  <a:schemeClr val="tx1"/>
                </a:solidFill>
                <a:latin typeface="Arial" panose="020B0604020202020204" pitchFamily="34" charset="0"/>
              </a:defRPr>
            </a:lvl3pPr>
            <a:lvl4pPr marL="1600200" indent="-228600" eaLnBrk="0" hangingPunct="0">
              <a:tabLst>
                <a:tab pos="457200" algn="l"/>
                <a:tab pos="3257550" algn="l"/>
                <a:tab pos="4114800" algn="l"/>
              </a:tabLst>
              <a:defRPr sz="2100">
                <a:solidFill>
                  <a:schemeClr val="tx1"/>
                </a:solidFill>
                <a:latin typeface="Arial" panose="020B0604020202020204" pitchFamily="34" charset="0"/>
              </a:defRPr>
            </a:lvl4pPr>
            <a:lvl5pPr marL="2057400" indent="-228600" eaLnBrk="0" hangingPunct="0">
              <a:tabLst>
                <a:tab pos="457200" algn="l"/>
                <a:tab pos="325755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25755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25755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25755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257550" algn="l"/>
                <a:tab pos="4114800" algn="l"/>
              </a:tabLs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New" panose="02070309020205020404" pitchFamily="49" charset="0"/>
              </a:rPr>
              <a:t>.data</a:t>
            </a:r>
          </a:p>
          <a:p>
            <a:pPr eaLnBrk="1" hangingPunct="1">
              <a:lnSpc>
                <a:spcPct val="60000"/>
              </a:lnSpc>
              <a:spcBef>
                <a:spcPct val="50000"/>
              </a:spcBef>
            </a:pPr>
            <a:r>
              <a:rPr lang="en-US" altLang="en-US" sz="1800" b="1">
                <a:latin typeface="Courier New" panose="02070309020205020404" pitchFamily="49" charset="0"/>
              </a:rPr>
              <a:t>var1 WORD 1000h</a:t>
            </a:r>
          </a:p>
          <a:p>
            <a:pPr eaLnBrk="1" hangingPunct="1">
              <a:lnSpc>
                <a:spcPct val="60000"/>
              </a:lnSpc>
              <a:spcBef>
                <a:spcPct val="50000"/>
              </a:spcBef>
            </a:pPr>
            <a:r>
              <a:rPr lang="en-US" altLang="en-US" sz="1800" b="1">
                <a:latin typeface="Courier New" panose="02070309020205020404" pitchFamily="49" charset="0"/>
              </a:rPr>
              <a:t>var2 WORD 2000h</a:t>
            </a:r>
          </a:p>
          <a:p>
            <a:pPr eaLnBrk="1" hangingPunct="1">
              <a:lnSpc>
                <a:spcPct val="60000"/>
              </a:lnSpc>
              <a:spcBef>
                <a:spcPct val="50000"/>
              </a:spcBef>
            </a:pPr>
            <a:r>
              <a:rPr lang="en-US" altLang="en-US" sz="1800" b="1">
                <a:latin typeface="Courier New" panose="02070309020205020404" pitchFamily="49" charset="0"/>
              </a:rPr>
              <a:t>.code</a:t>
            </a:r>
          </a:p>
          <a:p>
            <a:pPr eaLnBrk="1" hangingPunct="1">
              <a:lnSpc>
                <a:spcPct val="60000"/>
              </a:lnSpc>
              <a:spcBef>
                <a:spcPct val="50000"/>
              </a:spcBef>
            </a:pPr>
            <a:r>
              <a:rPr lang="en-US" altLang="en-US" sz="1800" b="1">
                <a:latin typeface="Courier New" panose="02070309020205020404" pitchFamily="49" charset="0"/>
              </a:rPr>
              <a:t>xchg ax,bx	; exchange 16-bit regs</a:t>
            </a:r>
          </a:p>
          <a:p>
            <a:pPr eaLnBrk="1" hangingPunct="1">
              <a:lnSpc>
                <a:spcPct val="60000"/>
              </a:lnSpc>
              <a:spcBef>
                <a:spcPct val="50000"/>
              </a:spcBef>
            </a:pPr>
            <a:r>
              <a:rPr lang="en-US" altLang="en-US" sz="1800" b="1">
                <a:latin typeface="Courier New" panose="02070309020205020404" pitchFamily="49" charset="0"/>
              </a:rPr>
              <a:t>xchg ah,al	; exchange 8-bit regs</a:t>
            </a:r>
          </a:p>
          <a:p>
            <a:pPr eaLnBrk="1" hangingPunct="1">
              <a:lnSpc>
                <a:spcPct val="60000"/>
              </a:lnSpc>
              <a:spcBef>
                <a:spcPct val="50000"/>
              </a:spcBef>
            </a:pPr>
            <a:r>
              <a:rPr lang="en-US" altLang="en-US" sz="1800" b="1">
                <a:latin typeface="Courier New" panose="02070309020205020404" pitchFamily="49" charset="0"/>
              </a:rPr>
              <a:t>xchg var1,bx	; exchange mem, reg</a:t>
            </a:r>
          </a:p>
          <a:p>
            <a:pPr eaLnBrk="1" hangingPunct="1">
              <a:lnSpc>
                <a:spcPct val="60000"/>
              </a:lnSpc>
              <a:spcBef>
                <a:spcPct val="50000"/>
              </a:spcBef>
            </a:pPr>
            <a:r>
              <a:rPr lang="en-US" altLang="en-US" sz="1800" b="1">
                <a:latin typeface="Courier New" panose="02070309020205020404" pitchFamily="49" charset="0"/>
              </a:rPr>
              <a:t>xchg eax,ebx	; exchange 32-bit regs</a:t>
            </a:r>
          </a:p>
          <a:p>
            <a:pPr eaLnBrk="1" hangingPunct="1">
              <a:lnSpc>
                <a:spcPct val="60000"/>
              </a:lnSpc>
              <a:spcBef>
                <a:spcPct val="50000"/>
              </a:spcBef>
            </a:pPr>
            <a:endParaRPr lang="en-US" altLang="en-US" sz="1800" b="1">
              <a:latin typeface="Courier New" panose="02070309020205020404" pitchFamily="49" charset="0"/>
            </a:endParaRPr>
          </a:p>
          <a:p>
            <a:pPr eaLnBrk="1" hangingPunct="1">
              <a:lnSpc>
                <a:spcPct val="60000"/>
              </a:lnSpc>
              <a:spcBef>
                <a:spcPct val="50000"/>
              </a:spcBef>
            </a:pPr>
            <a:r>
              <a:rPr lang="en-US" altLang="en-US" sz="1800" b="1">
                <a:solidFill>
                  <a:schemeClr val="tx2"/>
                </a:solidFill>
                <a:latin typeface="Courier New" panose="02070309020205020404" pitchFamily="49" charset="0"/>
              </a:rPr>
              <a:t>xchg var1,var2	; error: two memory operands</a:t>
            </a:r>
          </a:p>
        </p:txBody>
      </p:sp>
      <p:sp>
        <p:nvSpPr>
          <p:cNvPr id="17414"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XCHG exchanges the values of two operands. At least one operand must be a register. No immediate operands are permitted.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84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6C7C53D-38F1-44B4-929A-A522553ECE35}"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a:t>Direct-Offset Operands</a:t>
            </a:r>
          </a:p>
        </p:txBody>
      </p:sp>
      <p:sp>
        <p:nvSpPr>
          <p:cNvPr id="18437" name="Text Box 3"/>
          <p:cNvSpPr txBox="1">
            <a:spLocks noChangeArrowheads="1"/>
          </p:cNvSpPr>
          <p:nvPr/>
        </p:nvSpPr>
        <p:spPr bwMode="auto">
          <a:xfrm>
            <a:off x="685800" y="2590800"/>
            <a:ext cx="769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arrayB BYTE 10h,20h,30h,40h</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al,arrayB+1		; AL = 20h</a:t>
            </a:r>
          </a:p>
          <a:p>
            <a:pPr eaLnBrk="1" hangingPunct="1">
              <a:lnSpc>
                <a:spcPct val="50000"/>
              </a:lnSpc>
              <a:spcBef>
                <a:spcPct val="50000"/>
              </a:spcBef>
            </a:pPr>
            <a:r>
              <a:rPr lang="en-US" altLang="en-US" sz="1800" b="1">
                <a:latin typeface="Courier New" panose="02070309020205020404" pitchFamily="49" charset="0"/>
              </a:rPr>
              <a:t>mov al,[arrayB+1]		; alternative notation</a:t>
            </a:r>
          </a:p>
        </p:txBody>
      </p:sp>
      <p:sp>
        <p:nvSpPr>
          <p:cNvPr id="18438"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constant offset is added to a data label to produce an effective address (EA). The address is dereferenced to get the value inside its memory location.</a:t>
            </a:r>
          </a:p>
        </p:txBody>
      </p:sp>
      <p:sp>
        <p:nvSpPr>
          <p:cNvPr id="87045" name="Text Box 5"/>
          <p:cNvSpPr txBox="1">
            <a:spLocks noChangeArrowheads="1"/>
          </p:cNvSpPr>
          <p:nvPr/>
        </p:nvSpPr>
        <p:spPr bwMode="auto">
          <a:xfrm>
            <a:off x="1981200" y="4800600"/>
            <a:ext cx="55626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Q: Why doesn't </a:t>
            </a:r>
            <a:r>
              <a:rPr lang="en-US" altLang="en-US">
                <a:solidFill>
                  <a:schemeClr val="tx2"/>
                </a:solidFill>
              </a:rPr>
              <a:t>arrayB+1</a:t>
            </a:r>
            <a:r>
              <a:rPr lang="en-US" altLang="en-US"/>
              <a:t> produce 11h?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94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9EC1C9B-F5B6-4CD6-A77F-BCA10CE87739}" type="slidenum">
              <a:rPr lang="en-US" altLang="en-US" sz="1600">
                <a:latin typeface="Times New Roman" panose="02020603050405020304" pitchFamily="18" charset="0"/>
              </a:rPr>
              <a:pPr eaLnBrk="1" hangingPunct="1"/>
              <a:t>15</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a:t>Direct-Offset Operands </a:t>
            </a:r>
            <a:r>
              <a:rPr lang="en-US" altLang="en-US" sz="2400"/>
              <a:t>(cont)</a:t>
            </a:r>
          </a:p>
        </p:txBody>
      </p:sp>
      <p:sp>
        <p:nvSpPr>
          <p:cNvPr id="19461" name="Text Box 3"/>
          <p:cNvSpPr txBox="1">
            <a:spLocks noChangeArrowheads="1"/>
          </p:cNvSpPr>
          <p:nvPr/>
        </p:nvSpPr>
        <p:spPr bwMode="auto">
          <a:xfrm>
            <a:off x="990600" y="2286000"/>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arrayW  WORD 1000h,2000h,3000h</a:t>
            </a:r>
          </a:p>
          <a:p>
            <a:pPr eaLnBrk="1" hangingPunct="1">
              <a:lnSpc>
                <a:spcPct val="50000"/>
              </a:lnSpc>
              <a:spcBef>
                <a:spcPct val="50000"/>
              </a:spcBef>
            </a:pPr>
            <a:r>
              <a:rPr lang="en-US" altLang="en-US" sz="1800" b="1">
                <a:latin typeface="Courier New" panose="02070309020205020404" pitchFamily="49" charset="0"/>
              </a:rPr>
              <a:t>arrayD  DWORD 1,2,3,4</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ax,[arrayW+2]		; AX = 2000h</a:t>
            </a:r>
          </a:p>
          <a:p>
            <a:pPr eaLnBrk="1" hangingPunct="1">
              <a:lnSpc>
                <a:spcPct val="50000"/>
              </a:lnSpc>
              <a:spcBef>
                <a:spcPct val="50000"/>
              </a:spcBef>
            </a:pPr>
            <a:r>
              <a:rPr lang="en-US" altLang="en-US" sz="1800" b="1">
                <a:latin typeface="Courier New" panose="02070309020205020404" pitchFamily="49" charset="0"/>
              </a:rPr>
              <a:t>mov ax,[arrayW+4]		; AX = 3000h</a:t>
            </a:r>
          </a:p>
          <a:p>
            <a:pPr eaLnBrk="1" hangingPunct="1">
              <a:lnSpc>
                <a:spcPct val="50000"/>
              </a:lnSpc>
              <a:spcBef>
                <a:spcPct val="50000"/>
              </a:spcBef>
            </a:pPr>
            <a:r>
              <a:rPr lang="en-US" altLang="en-US" sz="1800" b="1">
                <a:latin typeface="Courier New" panose="02070309020205020404" pitchFamily="49" charset="0"/>
              </a:rPr>
              <a:t>mov eax,[arrayD+4]		; EAX = 00000002h</a:t>
            </a:r>
          </a:p>
        </p:txBody>
      </p:sp>
      <p:sp>
        <p:nvSpPr>
          <p:cNvPr id="19462" name="Text Box 4"/>
          <p:cNvSpPr txBox="1">
            <a:spLocks noChangeArrowheads="1"/>
          </p:cNvSpPr>
          <p:nvPr/>
        </p:nvSpPr>
        <p:spPr bwMode="auto">
          <a:xfrm>
            <a:off x="609600" y="9906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constant offset is added to a data label to produce an effective address (EA). The address is dereferenced to get the value inside its memory location.</a:t>
            </a:r>
          </a:p>
        </p:txBody>
      </p:sp>
      <p:sp>
        <p:nvSpPr>
          <p:cNvPr id="95237" name="Text Box 5"/>
          <p:cNvSpPr txBox="1">
            <a:spLocks noChangeArrowheads="1"/>
          </p:cNvSpPr>
          <p:nvPr/>
        </p:nvSpPr>
        <p:spPr bwMode="auto">
          <a:xfrm>
            <a:off x="914400" y="4724400"/>
            <a:ext cx="7239000" cy="973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 Will the following statements assemble?</a:t>
            </a:r>
          </a:p>
          <a:p>
            <a:pPr eaLnBrk="1" hangingPunct="1">
              <a:lnSpc>
                <a:spcPct val="50000"/>
              </a:lnSpc>
              <a:spcBef>
                <a:spcPct val="50000"/>
              </a:spcBef>
            </a:pPr>
            <a:r>
              <a:rPr lang="en-US" altLang="en-US" sz="1800" b="1">
                <a:latin typeface="Courier New" panose="02070309020205020404" pitchFamily="49" charset="0"/>
              </a:rPr>
              <a:t>mov ax,[arrayW-2]		; ??</a:t>
            </a:r>
          </a:p>
          <a:p>
            <a:pPr eaLnBrk="1" hangingPunct="1">
              <a:lnSpc>
                <a:spcPct val="50000"/>
              </a:lnSpc>
              <a:spcBef>
                <a:spcPct val="50000"/>
              </a:spcBef>
            </a:pPr>
            <a:r>
              <a:rPr lang="en-US" altLang="en-US" sz="1800" b="1">
                <a:latin typeface="Courier New" panose="02070309020205020404" pitchFamily="49" charset="0"/>
              </a:rPr>
              <a:t>mov eax,[arrayD+16]		; ??</a:t>
            </a:r>
            <a:endParaRPr lang="en-US" altLang="en-US"/>
          </a:p>
        </p:txBody>
      </p:sp>
      <p:sp>
        <p:nvSpPr>
          <p:cNvPr id="95238" name="Text Box 6"/>
          <p:cNvSpPr txBox="1">
            <a:spLocks noChangeArrowheads="1"/>
          </p:cNvSpPr>
          <p:nvPr/>
        </p:nvSpPr>
        <p:spPr bwMode="auto">
          <a:xfrm>
            <a:off x="914400" y="5578475"/>
            <a:ext cx="7162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What will happen when they run?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autoUpdateAnimBg="0"/>
      <p:bldP spid="9523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04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2AA8983-3C40-476C-B2E4-DB546F9A4B01}" type="slidenum">
              <a:rPr lang="en-US" altLang="en-US" sz="1600">
                <a:latin typeface="Times New Roman" panose="02020603050405020304" pitchFamily="18" charset="0"/>
              </a:rPr>
              <a:pPr eaLnBrk="1" hangingPunct="1"/>
              <a:t>16</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a:t>Your turn. . .</a:t>
            </a:r>
          </a:p>
        </p:txBody>
      </p:sp>
      <p:sp>
        <p:nvSpPr>
          <p:cNvPr id="20485" name="Text Box 4"/>
          <p:cNvSpPr txBox="1">
            <a:spLocks noChangeArrowheads="1"/>
          </p:cNvSpPr>
          <p:nvPr/>
        </p:nvSpPr>
        <p:spPr bwMode="auto">
          <a:xfrm>
            <a:off x="762000" y="990600"/>
            <a:ext cx="76962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Write a program that rearranges the values of three doubleword  values in the following array as: 3, 1, 2.</a:t>
            </a:r>
          </a:p>
          <a:p>
            <a:pPr lvl="1" eaLnBrk="1" hangingPunct="1">
              <a:spcBef>
                <a:spcPct val="50000"/>
              </a:spcBef>
            </a:pPr>
            <a:r>
              <a:rPr lang="en-US" altLang="en-US" sz="1700" b="1">
                <a:latin typeface="Courier New" panose="02070309020205020404" pitchFamily="49" charset="0"/>
              </a:rPr>
              <a:t>.data</a:t>
            </a:r>
          </a:p>
          <a:p>
            <a:pPr lvl="1" eaLnBrk="1" hangingPunct="1">
              <a:lnSpc>
                <a:spcPct val="50000"/>
              </a:lnSpc>
              <a:spcBef>
                <a:spcPct val="50000"/>
              </a:spcBef>
            </a:pPr>
            <a:r>
              <a:rPr lang="en-US" altLang="en-US" sz="1700" b="1">
                <a:latin typeface="Courier New" panose="02070309020205020404" pitchFamily="49" charset="0"/>
              </a:rPr>
              <a:t>arrayD DWORD 1,2,3</a:t>
            </a:r>
          </a:p>
        </p:txBody>
      </p:sp>
      <p:sp>
        <p:nvSpPr>
          <p:cNvPr id="89093" name="Text Box 5"/>
          <p:cNvSpPr txBox="1">
            <a:spLocks noChangeArrowheads="1"/>
          </p:cNvSpPr>
          <p:nvPr/>
        </p:nvSpPr>
        <p:spPr bwMode="auto">
          <a:xfrm>
            <a:off x="762000" y="4114800"/>
            <a:ext cx="7620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sz="1900"/>
              <a:t>Step 2: Exchange EAX with the third array value and copy the value in EAX to the first array position.</a:t>
            </a:r>
            <a:r>
              <a:rPr lang="en-US" altLang="en-US" sz="1900">
                <a:solidFill>
                  <a:schemeClr val="tx2"/>
                </a:solidFill>
              </a:rPr>
              <a:t>				</a:t>
            </a:r>
          </a:p>
        </p:txBody>
      </p:sp>
      <p:sp>
        <p:nvSpPr>
          <p:cNvPr id="89094" name="Text Box 6"/>
          <p:cNvSpPr txBox="1">
            <a:spLocks noChangeArrowheads="1"/>
          </p:cNvSpPr>
          <p:nvPr/>
        </p:nvSpPr>
        <p:spPr bwMode="auto">
          <a:xfrm>
            <a:off x="762000" y="2438400"/>
            <a:ext cx="7315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171450" indent="-17145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sz="1900"/>
              <a:t>Step1: copy the first value into EAX and exchange it with the value in the second position.</a:t>
            </a:r>
          </a:p>
        </p:txBody>
      </p:sp>
      <p:sp>
        <p:nvSpPr>
          <p:cNvPr id="89095" name="Text Box 7"/>
          <p:cNvSpPr txBox="1">
            <a:spLocks noChangeArrowheads="1"/>
          </p:cNvSpPr>
          <p:nvPr/>
        </p:nvSpPr>
        <p:spPr bwMode="auto">
          <a:xfrm>
            <a:off x="1905000" y="3352800"/>
            <a:ext cx="4038600" cy="67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700" b="1">
                <a:latin typeface="Courier New" panose="02070309020205020404" pitchFamily="49" charset="0"/>
              </a:rPr>
              <a:t>mov eax,arrayD</a:t>
            </a:r>
          </a:p>
          <a:p>
            <a:pPr eaLnBrk="1" hangingPunct="1">
              <a:lnSpc>
                <a:spcPct val="50000"/>
              </a:lnSpc>
              <a:spcBef>
                <a:spcPct val="50000"/>
              </a:spcBef>
            </a:pPr>
            <a:r>
              <a:rPr lang="en-US" altLang="en-US" sz="1700" b="1">
                <a:latin typeface="Courier New" panose="02070309020205020404" pitchFamily="49" charset="0"/>
              </a:rPr>
              <a:t>xchg eax,[arrayD+4]</a:t>
            </a:r>
            <a:endParaRPr lang="en-US" altLang="en-US"/>
          </a:p>
        </p:txBody>
      </p:sp>
      <p:sp>
        <p:nvSpPr>
          <p:cNvPr id="89096" name="Text Box 8"/>
          <p:cNvSpPr txBox="1">
            <a:spLocks noChangeArrowheads="1"/>
          </p:cNvSpPr>
          <p:nvPr/>
        </p:nvSpPr>
        <p:spPr bwMode="auto">
          <a:xfrm>
            <a:off x="1905000" y="5029200"/>
            <a:ext cx="4038600" cy="67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700" b="1">
                <a:latin typeface="Courier New" panose="02070309020205020404" pitchFamily="49" charset="0"/>
              </a:rPr>
              <a:t>xchg eax,[arrayD+8]</a:t>
            </a:r>
          </a:p>
          <a:p>
            <a:pPr eaLnBrk="1" hangingPunct="1">
              <a:lnSpc>
                <a:spcPct val="50000"/>
              </a:lnSpc>
              <a:spcBef>
                <a:spcPct val="50000"/>
              </a:spcBef>
            </a:pPr>
            <a:r>
              <a:rPr lang="en-US" altLang="en-US" sz="1700" b="1">
                <a:latin typeface="Courier New" panose="02070309020205020404" pitchFamily="49" charset="0"/>
              </a:rPr>
              <a:t>mov  arrayD,eax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150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232CF4A-E338-4BAE-B277-FBE7E732377B}"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a:t>Evaluate this . . . </a:t>
            </a:r>
          </a:p>
        </p:txBody>
      </p:sp>
      <p:sp>
        <p:nvSpPr>
          <p:cNvPr id="21509" name="Text Box 3"/>
          <p:cNvSpPr txBox="1">
            <a:spLocks noChangeArrowheads="1"/>
          </p:cNvSpPr>
          <p:nvPr/>
        </p:nvSpPr>
        <p:spPr bwMode="auto">
          <a:xfrm>
            <a:off x="762000" y="1066800"/>
            <a:ext cx="76962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sz="1900"/>
              <a:t>We want to write a program that adds the following three bytes:</a:t>
            </a:r>
          </a:p>
          <a:p>
            <a:pPr eaLnBrk="1" hangingPunct="1">
              <a:lnSpc>
                <a:spcPct val="50000"/>
              </a:lnSpc>
              <a:spcBef>
                <a:spcPct val="50000"/>
              </a:spcBef>
            </a:pPr>
            <a:r>
              <a:rPr lang="en-US" altLang="en-US" sz="1700" b="1">
                <a:latin typeface="Courier New" panose="02070309020205020404" pitchFamily="49" charset="0"/>
              </a:rPr>
              <a:t>		.data</a:t>
            </a:r>
          </a:p>
          <a:p>
            <a:pPr eaLnBrk="1" hangingPunct="1">
              <a:lnSpc>
                <a:spcPct val="50000"/>
              </a:lnSpc>
              <a:spcBef>
                <a:spcPct val="50000"/>
              </a:spcBef>
            </a:pPr>
            <a:r>
              <a:rPr lang="en-US" altLang="en-US" sz="1700" b="1">
                <a:latin typeface="Courier New" panose="02070309020205020404" pitchFamily="49" charset="0"/>
              </a:rPr>
              <a:t>		myBytes BYTE 80h,66h,0A5h</a:t>
            </a:r>
          </a:p>
        </p:txBody>
      </p:sp>
      <p:sp>
        <p:nvSpPr>
          <p:cNvPr id="96260" name="Text Box 4"/>
          <p:cNvSpPr txBox="1">
            <a:spLocks noChangeArrowheads="1"/>
          </p:cNvSpPr>
          <p:nvPr/>
        </p:nvSpPr>
        <p:spPr bwMode="auto">
          <a:xfrm>
            <a:off x="685800" y="2286000"/>
            <a:ext cx="76200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buFontTx/>
              <a:buChar char="•"/>
            </a:pPr>
            <a:r>
              <a:rPr lang="en-US" altLang="en-US" sz="1900"/>
              <a:t>What is your evaluation of the following code?</a:t>
            </a:r>
            <a:endParaRPr lang="en-US" altLang="en-US" sz="1700" b="1">
              <a:latin typeface="Courier New" panose="02070309020205020404" pitchFamily="49" charset="0"/>
            </a:endParaRPr>
          </a:p>
          <a:p>
            <a:pPr eaLnBrk="1" hangingPunct="1">
              <a:lnSpc>
                <a:spcPct val="50000"/>
              </a:lnSpc>
              <a:spcBef>
                <a:spcPct val="50000"/>
              </a:spcBef>
            </a:pPr>
            <a:r>
              <a:rPr lang="en-US" altLang="en-US" sz="1700" b="1">
                <a:latin typeface="Courier New" panose="02070309020205020404" pitchFamily="49" charset="0"/>
              </a:rPr>
              <a:t>	   	mov al,myBytes</a:t>
            </a:r>
          </a:p>
          <a:p>
            <a:pPr eaLnBrk="1" hangingPunct="1">
              <a:lnSpc>
                <a:spcPct val="50000"/>
              </a:lnSpc>
              <a:spcBef>
                <a:spcPct val="50000"/>
              </a:spcBef>
            </a:pPr>
            <a:r>
              <a:rPr lang="en-US" altLang="en-US" sz="1700" b="1">
                <a:latin typeface="Courier New" panose="02070309020205020404" pitchFamily="49" charset="0"/>
              </a:rPr>
              <a:t>		add al,[myBytes+1]</a:t>
            </a:r>
          </a:p>
          <a:p>
            <a:pPr eaLnBrk="1" hangingPunct="1">
              <a:lnSpc>
                <a:spcPct val="50000"/>
              </a:lnSpc>
              <a:spcBef>
                <a:spcPct val="50000"/>
              </a:spcBef>
            </a:pPr>
            <a:r>
              <a:rPr lang="en-US" altLang="en-US" sz="1700" b="1">
                <a:latin typeface="Courier New" panose="02070309020205020404" pitchFamily="49" charset="0"/>
              </a:rPr>
              <a:t>		add al,[myBytes+2]</a:t>
            </a:r>
            <a:endParaRPr lang="en-US" altLang="en-US" sz="1900">
              <a:solidFill>
                <a:schemeClr val="tx2"/>
              </a:solidFill>
            </a:endParaRPr>
          </a:p>
        </p:txBody>
      </p:sp>
      <p:sp>
        <p:nvSpPr>
          <p:cNvPr id="96262" name="Rectangle 6"/>
          <p:cNvSpPr>
            <a:spLocks noChangeArrowheads="1"/>
          </p:cNvSpPr>
          <p:nvPr/>
        </p:nvSpPr>
        <p:spPr bwMode="auto">
          <a:xfrm>
            <a:off x="685800" y="3505200"/>
            <a:ext cx="7467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sz="1900"/>
              <a:t>What is your evaluation of the following code?</a:t>
            </a:r>
            <a:endParaRPr lang="en-US" altLang="en-US" sz="1700" b="1">
              <a:latin typeface="Courier New" panose="02070309020205020404" pitchFamily="49" charset="0"/>
            </a:endParaRPr>
          </a:p>
          <a:p>
            <a:pPr eaLnBrk="1" hangingPunct="1">
              <a:lnSpc>
                <a:spcPct val="50000"/>
              </a:lnSpc>
              <a:spcBef>
                <a:spcPct val="50000"/>
              </a:spcBef>
            </a:pPr>
            <a:r>
              <a:rPr lang="en-US" altLang="en-US" sz="1700" b="1">
                <a:latin typeface="Courier New" panose="02070309020205020404" pitchFamily="49" charset="0"/>
              </a:rPr>
              <a:t>	   	mov ax,myBytes</a:t>
            </a:r>
          </a:p>
          <a:p>
            <a:pPr eaLnBrk="1" hangingPunct="1">
              <a:lnSpc>
                <a:spcPct val="50000"/>
              </a:lnSpc>
              <a:spcBef>
                <a:spcPct val="50000"/>
              </a:spcBef>
            </a:pPr>
            <a:r>
              <a:rPr lang="en-US" altLang="en-US" sz="1700" b="1">
                <a:latin typeface="Courier New" panose="02070309020205020404" pitchFamily="49" charset="0"/>
              </a:rPr>
              <a:t>		add ax,[myBytes+1]</a:t>
            </a:r>
          </a:p>
          <a:p>
            <a:pPr eaLnBrk="1" hangingPunct="1">
              <a:lnSpc>
                <a:spcPct val="50000"/>
              </a:lnSpc>
              <a:spcBef>
                <a:spcPct val="50000"/>
              </a:spcBef>
            </a:pPr>
            <a:r>
              <a:rPr lang="en-US" altLang="en-US" sz="1700" b="1">
                <a:latin typeface="Courier New" panose="02070309020205020404" pitchFamily="49" charset="0"/>
              </a:rPr>
              <a:t>		add ax,[myBytes+2]</a:t>
            </a:r>
          </a:p>
        </p:txBody>
      </p:sp>
      <p:sp>
        <p:nvSpPr>
          <p:cNvPr id="96263" name="Text Box 7"/>
          <p:cNvSpPr txBox="1">
            <a:spLocks noChangeArrowheads="1"/>
          </p:cNvSpPr>
          <p:nvPr/>
        </p:nvSpPr>
        <p:spPr bwMode="auto">
          <a:xfrm>
            <a:off x="685800" y="4953000"/>
            <a:ext cx="6705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sz="1900"/>
              <a:t>Any other possibilities?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63"/>
                                        </p:tgtEl>
                                        <p:attrNameLst>
                                          <p:attrName>style.visibility</p:attrName>
                                        </p:attrNameLst>
                                      </p:cBhvr>
                                      <p:to>
                                        <p:strVal val="visible"/>
                                      </p:to>
                                    </p:set>
                                    <p:anim calcmode="lin" valueType="num">
                                      <p:cBhvr additive="base">
                                        <p:cTn id="19" dur="500" fill="hold"/>
                                        <p:tgtEl>
                                          <p:spTgt spid="96263"/>
                                        </p:tgtEl>
                                        <p:attrNameLst>
                                          <p:attrName>ppt_x</p:attrName>
                                        </p:attrNameLst>
                                      </p:cBhvr>
                                      <p:tavLst>
                                        <p:tav tm="0">
                                          <p:val>
                                            <p:strVal val="0-#ppt_w/2"/>
                                          </p:val>
                                        </p:tav>
                                        <p:tav tm="100000">
                                          <p:val>
                                            <p:strVal val="#ppt_x"/>
                                          </p:val>
                                        </p:tav>
                                      </p:tavLst>
                                    </p:anim>
                                    <p:anim calcmode="lin" valueType="num">
                                      <p:cBhvr additive="base">
                                        <p:cTn id="20" dur="500" fill="hold"/>
                                        <p:tgtEl>
                                          <p:spTgt spid="96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P spid="9626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25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5EB6ED0-404C-434D-86A2-B17773F12D99}"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a:t>Evaluate this . . . </a:t>
            </a:r>
            <a:r>
              <a:rPr lang="en-US" altLang="en-US" sz="2400"/>
              <a:t>(cont)</a:t>
            </a:r>
          </a:p>
        </p:txBody>
      </p:sp>
      <p:sp>
        <p:nvSpPr>
          <p:cNvPr id="22533" name="Text Box 3"/>
          <p:cNvSpPr txBox="1">
            <a:spLocks noChangeArrowheads="1"/>
          </p:cNvSpPr>
          <p:nvPr/>
        </p:nvSpPr>
        <p:spPr bwMode="auto">
          <a:xfrm>
            <a:off x="762000" y="1066800"/>
            <a:ext cx="7696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700" b="1">
                <a:latin typeface="Courier New" panose="02070309020205020404" pitchFamily="49" charset="0"/>
              </a:rPr>
              <a:t>.data</a:t>
            </a:r>
          </a:p>
          <a:p>
            <a:pPr eaLnBrk="1" hangingPunct="1">
              <a:lnSpc>
                <a:spcPct val="50000"/>
              </a:lnSpc>
              <a:spcBef>
                <a:spcPct val="50000"/>
              </a:spcBef>
            </a:pPr>
            <a:r>
              <a:rPr lang="en-US" altLang="en-US" sz="1700" b="1">
                <a:latin typeface="Courier New" panose="02070309020205020404" pitchFamily="49" charset="0"/>
              </a:rPr>
              <a:t>myBytes BYTE 80h,66h,0A5h</a:t>
            </a:r>
          </a:p>
        </p:txBody>
      </p:sp>
      <p:sp>
        <p:nvSpPr>
          <p:cNvPr id="22534" name="Text Box 4"/>
          <p:cNvSpPr txBox="1">
            <a:spLocks noChangeArrowheads="1"/>
          </p:cNvSpPr>
          <p:nvPr/>
        </p:nvSpPr>
        <p:spPr bwMode="auto">
          <a:xfrm>
            <a:off x="685800" y="1905000"/>
            <a:ext cx="76200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50000"/>
              </a:lnSpc>
              <a:spcBef>
                <a:spcPct val="50000"/>
              </a:spcBef>
              <a:buFontTx/>
              <a:buChar char="•"/>
            </a:pPr>
            <a:r>
              <a:rPr lang="en-US" altLang="en-US" sz="1900"/>
              <a:t>How about the following code. Is anything missing?</a:t>
            </a:r>
          </a:p>
          <a:p>
            <a:pPr eaLnBrk="1" hangingPunct="1">
              <a:lnSpc>
                <a:spcPct val="50000"/>
              </a:lnSpc>
              <a:spcBef>
                <a:spcPct val="50000"/>
              </a:spcBef>
              <a:buFontTx/>
              <a:buChar char="•"/>
            </a:pPr>
            <a:endParaRPr lang="en-US" altLang="en-US" sz="1700" b="1">
              <a:latin typeface="Courier New" panose="02070309020205020404" pitchFamily="49" charset="0"/>
            </a:endParaRPr>
          </a:p>
          <a:p>
            <a:pPr eaLnBrk="1" hangingPunct="1">
              <a:lnSpc>
                <a:spcPct val="50000"/>
              </a:lnSpc>
              <a:spcBef>
                <a:spcPct val="50000"/>
              </a:spcBef>
            </a:pPr>
            <a:r>
              <a:rPr lang="en-US" altLang="en-US" sz="1700" b="1">
                <a:latin typeface="Courier New" panose="02070309020205020404" pitchFamily="49" charset="0"/>
              </a:rPr>
              <a:t>		movzx ax,myBytes</a:t>
            </a:r>
          </a:p>
          <a:p>
            <a:pPr eaLnBrk="1" hangingPunct="1">
              <a:lnSpc>
                <a:spcPct val="50000"/>
              </a:lnSpc>
              <a:spcBef>
                <a:spcPct val="50000"/>
              </a:spcBef>
            </a:pPr>
            <a:r>
              <a:rPr lang="en-US" altLang="en-US" sz="1700" b="1">
                <a:latin typeface="Courier New" panose="02070309020205020404" pitchFamily="49" charset="0"/>
              </a:rPr>
              <a:t>		mov   bl,[myBytes+1]</a:t>
            </a:r>
          </a:p>
          <a:p>
            <a:pPr eaLnBrk="1" hangingPunct="1">
              <a:lnSpc>
                <a:spcPct val="50000"/>
              </a:lnSpc>
              <a:spcBef>
                <a:spcPct val="50000"/>
              </a:spcBef>
            </a:pPr>
            <a:r>
              <a:rPr lang="en-US" altLang="en-US" sz="1700" b="1">
                <a:latin typeface="Courier New" panose="02070309020205020404" pitchFamily="49" charset="0"/>
              </a:rPr>
              <a:t>		add   ax,bx</a:t>
            </a:r>
          </a:p>
          <a:p>
            <a:pPr eaLnBrk="1" hangingPunct="1">
              <a:lnSpc>
                <a:spcPct val="50000"/>
              </a:lnSpc>
              <a:spcBef>
                <a:spcPct val="50000"/>
              </a:spcBef>
            </a:pPr>
            <a:r>
              <a:rPr lang="en-US" altLang="en-US" sz="1700" b="1">
                <a:latin typeface="Courier New" panose="02070309020205020404" pitchFamily="49" charset="0"/>
              </a:rPr>
              <a:t>		mov   bl,[myBytes+2]</a:t>
            </a:r>
          </a:p>
          <a:p>
            <a:pPr eaLnBrk="1" hangingPunct="1">
              <a:lnSpc>
                <a:spcPct val="50000"/>
              </a:lnSpc>
              <a:spcBef>
                <a:spcPct val="50000"/>
              </a:spcBef>
            </a:pPr>
            <a:r>
              <a:rPr lang="en-US" altLang="en-US" sz="1700" b="1">
                <a:latin typeface="Courier New" panose="02070309020205020404" pitchFamily="49" charset="0"/>
              </a:rPr>
              <a:t>		add   ax,bx			; AX = sum</a:t>
            </a:r>
            <a:endParaRPr lang="en-US" altLang="en-US" sz="1900">
              <a:solidFill>
                <a:schemeClr val="tx2"/>
              </a:solidFill>
            </a:endParaRPr>
          </a:p>
        </p:txBody>
      </p:sp>
      <p:sp>
        <p:nvSpPr>
          <p:cNvPr id="97287" name="Text Box 7"/>
          <p:cNvSpPr txBox="1">
            <a:spLocks noChangeArrowheads="1"/>
          </p:cNvSpPr>
          <p:nvPr/>
        </p:nvSpPr>
        <p:spPr bwMode="auto">
          <a:xfrm>
            <a:off x="990600" y="4419600"/>
            <a:ext cx="7010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Yes: Move zero to BX before the MOVZX instruction.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0-#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C641E11-AA48-47F7-A84F-187984846374}" type="slidenum">
              <a:rPr lang="en-US" altLang="en-US" sz="1600">
                <a:latin typeface="Times New Roman" panose="02020603050405020304" pitchFamily="18" charset="0"/>
              </a:rPr>
              <a:pPr eaLnBrk="1" hangingPunct="1"/>
              <a:t>19</a:t>
            </a:fld>
            <a:endParaRPr lang="en-US" altLang="en-US" sz="1600">
              <a:latin typeface="Times New Roman" panose="02020603050405020304" pitchFamily="18" charset="0"/>
            </a:endParaRPr>
          </a:p>
        </p:txBody>
      </p:sp>
      <p:sp>
        <p:nvSpPr>
          <p:cNvPr id="174082" name="Rectangle 2"/>
          <p:cNvSpPr>
            <a:spLocks noGrp="1" noChangeArrowheads="1"/>
          </p:cNvSpPr>
          <p:nvPr>
            <p:ph type="title"/>
          </p:nvPr>
        </p:nvSpPr>
        <p:spPr/>
        <p:txBody>
          <a:bodyPr/>
          <a:lstStyle/>
          <a:p>
            <a:pPr eaLnBrk="1" hangingPunct="1">
              <a:defRPr/>
            </a:pPr>
            <a:r>
              <a:rPr lang="en-US" altLang="en-US"/>
              <a:t>What's Next</a:t>
            </a:r>
          </a:p>
        </p:txBody>
      </p:sp>
      <p:sp>
        <p:nvSpPr>
          <p:cNvPr id="23557" name="Rectangle 3"/>
          <p:cNvSpPr>
            <a:spLocks noGrp="1" noChangeArrowheads="1"/>
          </p:cNvSpPr>
          <p:nvPr>
            <p:ph type="body" idx="1"/>
          </p:nvPr>
        </p:nvSpPr>
        <p:spPr>
          <a:xfrm>
            <a:off x="1828800" y="1600200"/>
            <a:ext cx="6248400" cy="2743200"/>
          </a:xfrm>
        </p:spPr>
        <p:txBody>
          <a:bodyPr/>
          <a:lstStyle/>
          <a:p>
            <a:pPr eaLnBrk="1" hangingPunct="1"/>
            <a:r>
              <a:rPr lang="en-US" altLang="en-US"/>
              <a:t>Data Transfer Instructions</a:t>
            </a:r>
          </a:p>
          <a:p>
            <a:pPr eaLnBrk="1" hangingPunct="1"/>
            <a:r>
              <a:rPr lang="en-US" altLang="en-US" b="1">
                <a:solidFill>
                  <a:schemeClr val="tx2"/>
                </a:solidFill>
              </a:rPr>
              <a:t>Addition and Subtraction</a:t>
            </a:r>
          </a:p>
          <a:p>
            <a:pPr eaLnBrk="1" hangingPunct="1"/>
            <a:r>
              <a:rPr lang="en-US" altLang="en-US"/>
              <a:t>Data-Related Operators and Directives</a:t>
            </a:r>
          </a:p>
          <a:p>
            <a:pPr eaLnBrk="1" hangingPunct="1"/>
            <a:r>
              <a:rPr lang="en-US" altLang="en-US"/>
              <a:t>Indirect Addressing</a:t>
            </a:r>
          </a:p>
          <a:p>
            <a:pPr eaLnBrk="1" hangingPunct="1"/>
            <a:r>
              <a:rPr lang="en-US" altLang="en-US"/>
              <a:t>JMP and LOOP Instructions</a:t>
            </a:r>
          </a:p>
          <a:p>
            <a:pPr eaLnBrk="1" hangingPunct="1"/>
            <a:r>
              <a:rPr lang="en-US" altLang="en-US"/>
              <a:t>64-Bit Programming</a:t>
            </a:r>
          </a:p>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dirty="0"/>
              <a:t>Irvine, Kip R. Assembly Language for x86 Processors 7/e, 2015.</a:t>
            </a:r>
          </a:p>
        </p:txBody>
      </p:sp>
      <p:sp>
        <p:nvSpPr>
          <p:cNvPr id="102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2BD85E2-F27F-45C8-824F-E9D1034ACC16}" type="slidenum">
              <a:rPr lang="en-US" altLang="en-US" sz="1600">
                <a:latin typeface="Times New Roman" panose="02020603050405020304" pitchFamily="18" charset="0"/>
              </a:rPr>
              <a:pPr eaLnBrk="1" hangingPunct="1"/>
              <a:t>2</a:t>
            </a:fld>
            <a:endParaRPr lang="en-US" altLang="en-US" sz="1600">
              <a:latin typeface="Times New Roman" panose="02020603050405020304" pitchFamily="18" charset="0"/>
            </a:endParaRPr>
          </a:p>
        </p:txBody>
      </p:sp>
      <p:sp>
        <p:nvSpPr>
          <p:cNvPr id="37890" name="Rectangle 2"/>
          <p:cNvSpPr>
            <a:spLocks noGrp="1" noChangeArrowheads="1"/>
          </p:cNvSpPr>
          <p:nvPr>
            <p:ph type="title"/>
          </p:nvPr>
        </p:nvSpPr>
        <p:spPr/>
        <p:txBody>
          <a:bodyPr/>
          <a:lstStyle/>
          <a:p>
            <a:pPr eaLnBrk="1" hangingPunct="1">
              <a:defRPr/>
            </a:pPr>
            <a:r>
              <a:rPr lang="en-US" altLang="en-US" dirty="0"/>
              <a:t>Chapter Overview</a:t>
            </a:r>
          </a:p>
        </p:txBody>
      </p:sp>
      <p:sp>
        <p:nvSpPr>
          <p:cNvPr id="10245" name="Rectangle 3"/>
          <p:cNvSpPr>
            <a:spLocks noGrp="1" noChangeArrowheads="1"/>
          </p:cNvSpPr>
          <p:nvPr>
            <p:ph type="body" idx="1"/>
          </p:nvPr>
        </p:nvSpPr>
        <p:spPr>
          <a:xfrm>
            <a:off x="1828800" y="1600200"/>
            <a:ext cx="6248400" cy="2743200"/>
          </a:xfrm>
        </p:spPr>
        <p:txBody>
          <a:bodyPr/>
          <a:lstStyle/>
          <a:p>
            <a:pPr eaLnBrk="1" hangingPunct="1"/>
            <a:r>
              <a:rPr lang="en-US" altLang="en-US" b="1" dirty="0">
                <a:solidFill>
                  <a:schemeClr val="tx2"/>
                </a:solidFill>
                <a:hlinkClick r:id="" action="ppaction://customshow?id=0&amp;return=true"/>
              </a:rPr>
              <a:t>Data Transfer Instructions</a:t>
            </a:r>
            <a:endParaRPr lang="en-US" altLang="en-US" b="1" dirty="0">
              <a:solidFill>
                <a:schemeClr val="tx2"/>
              </a:solidFill>
            </a:endParaRPr>
          </a:p>
          <a:p>
            <a:pPr eaLnBrk="1" hangingPunct="1"/>
            <a:r>
              <a:rPr lang="en-US" altLang="en-US" dirty="0">
                <a:hlinkClick r:id="" action="ppaction://customshow?id=1&amp;return=true"/>
              </a:rPr>
              <a:t>Addition and Subtraction</a:t>
            </a:r>
            <a:endParaRPr lang="en-US" altLang="en-US" dirty="0"/>
          </a:p>
          <a:p>
            <a:pPr eaLnBrk="1" hangingPunct="1"/>
            <a:r>
              <a:rPr lang="en-US" altLang="en-US" dirty="0">
                <a:hlinkClick r:id="" action="ppaction://customshow?id=2&amp;return=true"/>
              </a:rPr>
              <a:t>Data-Related Operators and Directives</a:t>
            </a:r>
            <a:endParaRPr lang="en-US" altLang="en-US" dirty="0"/>
          </a:p>
          <a:p>
            <a:pPr eaLnBrk="1" hangingPunct="1"/>
            <a:r>
              <a:rPr lang="en-US" altLang="en-US" dirty="0">
                <a:hlinkClick r:id="" action="ppaction://customshow?id=3&amp;return=true"/>
              </a:rPr>
              <a:t>Indirect Addressing</a:t>
            </a:r>
            <a:endParaRPr lang="en-US" altLang="en-US" dirty="0"/>
          </a:p>
          <a:p>
            <a:pPr eaLnBrk="1" hangingPunct="1"/>
            <a:r>
              <a:rPr lang="en-US" altLang="en-US" dirty="0">
                <a:hlinkClick r:id="" action="ppaction://customshow?id=4&amp;return=true"/>
              </a:rPr>
              <a:t>JMP and LOOP Instructions</a:t>
            </a:r>
            <a:endParaRPr lang="en-US" altLang="en-US" dirty="0"/>
          </a:p>
          <a:p>
            <a:pPr eaLnBrk="1" hangingPunct="1"/>
            <a:r>
              <a:rPr lang="en-US" altLang="en-US" dirty="0">
                <a:hlinkClick r:id="" action="ppaction://customshow?id=5&amp;return=true"/>
              </a:rPr>
              <a:t>64-Bit Programming</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8189AF4-42C0-42F7-9790-689DC786EFA0}" type="slidenum">
              <a:rPr lang="en-US" altLang="en-US" sz="1600">
                <a:latin typeface="Times New Roman" panose="02020603050405020304" pitchFamily="18" charset="0"/>
              </a:rPr>
              <a:pPr eaLnBrk="1" hangingPunct="1"/>
              <a:t>20</a:t>
            </a:fld>
            <a:endParaRPr lang="en-US" altLang="en-US" sz="1600">
              <a:latin typeface="Times New Roman" panose="02020603050405020304" pitchFamily="18" charset="0"/>
            </a:endParaRPr>
          </a:p>
        </p:txBody>
      </p:sp>
      <p:sp>
        <p:nvSpPr>
          <p:cNvPr id="159746" name="Rectangle 2"/>
          <p:cNvSpPr>
            <a:spLocks noGrp="1" noChangeArrowheads="1"/>
          </p:cNvSpPr>
          <p:nvPr>
            <p:ph type="title"/>
          </p:nvPr>
        </p:nvSpPr>
        <p:spPr/>
        <p:txBody>
          <a:bodyPr/>
          <a:lstStyle/>
          <a:p>
            <a:pPr eaLnBrk="1" hangingPunct="1">
              <a:defRPr/>
            </a:pPr>
            <a:r>
              <a:rPr lang="en-US" altLang="en-US" dirty="0"/>
              <a:t>Addition and Subtraction</a:t>
            </a:r>
          </a:p>
        </p:txBody>
      </p:sp>
      <p:sp>
        <p:nvSpPr>
          <p:cNvPr id="24581" name="Rectangle 3"/>
          <p:cNvSpPr>
            <a:spLocks noGrp="1" noChangeArrowheads="1"/>
          </p:cNvSpPr>
          <p:nvPr>
            <p:ph type="body" idx="1"/>
          </p:nvPr>
        </p:nvSpPr>
        <p:spPr>
          <a:xfrm>
            <a:off x="1219200" y="1295400"/>
            <a:ext cx="7162800" cy="4114800"/>
          </a:xfrm>
        </p:spPr>
        <p:txBody>
          <a:bodyPr/>
          <a:lstStyle/>
          <a:p>
            <a:pPr eaLnBrk="1" hangingPunct="1"/>
            <a:r>
              <a:rPr lang="en-US" altLang="en-US" dirty="0">
                <a:hlinkClick r:id="" action="ppaction://customshow?id=13&amp;return=true"/>
              </a:rPr>
              <a:t>INC and DEC Instructions</a:t>
            </a:r>
            <a:endParaRPr lang="en-US" altLang="en-US" dirty="0"/>
          </a:p>
          <a:p>
            <a:pPr eaLnBrk="1" hangingPunct="1"/>
            <a:r>
              <a:rPr lang="en-US" altLang="en-US" dirty="0">
                <a:hlinkClick r:id="" action="ppaction://customshow?id=14&amp;return=true"/>
              </a:rPr>
              <a:t>ADD and SUB Instructions</a:t>
            </a:r>
            <a:endParaRPr lang="en-US" altLang="en-US" dirty="0"/>
          </a:p>
          <a:p>
            <a:pPr eaLnBrk="1" hangingPunct="1"/>
            <a:r>
              <a:rPr lang="en-US" altLang="en-US" dirty="0">
                <a:hlinkClick r:id="" action="ppaction://customshow?id=15&amp;return=true"/>
              </a:rPr>
              <a:t>NEG Instruction</a:t>
            </a:r>
            <a:endParaRPr lang="en-US" altLang="en-US" dirty="0"/>
          </a:p>
          <a:p>
            <a:pPr eaLnBrk="1" hangingPunct="1"/>
            <a:r>
              <a:rPr lang="en-US" altLang="en-US" dirty="0">
                <a:hlinkClick r:id="" action="ppaction://customshow?id=16&amp;return=true"/>
              </a:rPr>
              <a:t>Implementing Arithmetic Expressions</a:t>
            </a:r>
            <a:endParaRPr lang="en-US" altLang="en-US" dirty="0"/>
          </a:p>
          <a:p>
            <a:pPr eaLnBrk="1" hangingPunct="1"/>
            <a:r>
              <a:rPr lang="en-US" altLang="en-US" dirty="0">
                <a:hlinkClick r:id="" action="ppaction://customshow?id=17&amp;return=true"/>
              </a:rPr>
              <a:t>Flags Affected by Arithmetic</a:t>
            </a:r>
            <a:endParaRPr lang="en-US" altLang="en-US" dirty="0"/>
          </a:p>
          <a:p>
            <a:pPr lvl="1" eaLnBrk="1" hangingPunct="1"/>
            <a:r>
              <a:rPr lang="en-US" altLang="en-US" dirty="0">
                <a:hlinkClick r:id="" action="ppaction://customshow?id=18&amp;return=true"/>
              </a:rPr>
              <a:t>Zero</a:t>
            </a:r>
            <a:endParaRPr lang="en-US" altLang="en-US" dirty="0"/>
          </a:p>
          <a:p>
            <a:pPr lvl="1" eaLnBrk="1" hangingPunct="1"/>
            <a:r>
              <a:rPr lang="en-US" altLang="en-US" dirty="0">
                <a:hlinkClick r:id="" action="ppaction://customshow?id=19&amp;return=true"/>
              </a:rPr>
              <a:t>Sign</a:t>
            </a:r>
            <a:endParaRPr lang="en-US" altLang="en-US" dirty="0"/>
          </a:p>
          <a:p>
            <a:pPr lvl="1" eaLnBrk="1" hangingPunct="1"/>
            <a:r>
              <a:rPr lang="en-US" altLang="en-US" dirty="0">
                <a:hlinkClick r:id="" action="ppaction://customshow?id=20&amp;return=true"/>
              </a:rPr>
              <a:t>Carry</a:t>
            </a:r>
            <a:endParaRPr lang="en-US" altLang="en-US" dirty="0"/>
          </a:p>
          <a:p>
            <a:pPr lvl="1" eaLnBrk="1" hangingPunct="1"/>
            <a:r>
              <a:rPr lang="en-US" altLang="en-US" dirty="0">
                <a:hlinkClick r:id="" action="ppaction://customshow?id=21&amp;return=true"/>
              </a:rPr>
              <a:t>Overflow</a:t>
            </a:r>
            <a:endParaRPr lang="en-US" altLang="en-US" dirty="0"/>
          </a:p>
          <a:p>
            <a:pPr lvl="1" eaLnBrk="1" hangingPunct="1"/>
            <a:r>
              <a:rPr lang="en-US" altLang="en-US" dirty="0">
                <a:hlinkClick r:id="" action="ppaction://customshow?id=37&amp;return=true"/>
              </a:rPr>
              <a:t>Overflow and Carry Flags A Hardware Viewpoint</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777947C-8309-4BCA-9ECB-AD9AAEBD6906}"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102402" name="Rectangle 2"/>
          <p:cNvSpPr>
            <a:spLocks noGrp="1" noChangeArrowheads="1"/>
          </p:cNvSpPr>
          <p:nvPr>
            <p:ph type="title"/>
          </p:nvPr>
        </p:nvSpPr>
        <p:spPr/>
        <p:txBody>
          <a:bodyPr/>
          <a:lstStyle/>
          <a:p>
            <a:pPr eaLnBrk="1" hangingPunct="1">
              <a:defRPr/>
            </a:pPr>
            <a:r>
              <a:rPr lang="en-US" altLang="en-US"/>
              <a:t>INC and DEC Instructions</a:t>
            </a:r>
            <a:endParaRPr lang="en-US" altLang="en-US" sz="2400"/>
          </a:p>
        </p:txBody>
      </p:sp>
      <p:sp>
        <p:nvSpPr>
          <p:cNvPr id="25605" name="Rectangle 3"/>
          <p:cNvSpPr>
            <a:spLocks noGrp="1" noChangeArrowheads="1"/>
          </p:cNvSpPr>
          <p:nvPr>
            <p:ph type="body" idx="1"/>
          </p:nvPr>
        </p:nvSpPr>
        <p:spPr>
          <a:xfrm>
            <a:off x="1143000" y="1600200"/>
            <a:ext cx="6858000" cy="2438400"/>
          </a:xfrm>
        </p:spPr>
        <p:txBody>
          <a:bodyPr/>
          <a:lstStyle/>
          <a:p>
            <a:pPr eaLnBrk="1" hangingPunct="1">
              <a:lnSpc>
                <a:spcPct val="90000"/>
              </a:lnSpc>
            </a:pPr>
            <a:r>
              <a:rPr lang="en-US" altLang="en-US"/>
              <a:t>Add 1, subtract 1 from destination operand</a:t>
            </a:r>
          </a:p>
          <a:p>
            <a:pPr lvl="1" eaLnBrk="1" hangingPunct="1">
              <a:lnSpc>
                <a:spcPct val="90000"/>
              </a:lnSpc>
            </a:pPr>
            <a:r>
              <a:rPr lang="en-US" altLang="en-US" sz="2000"/>
              <a:t>operand may be register or memory</a:t>
            </a:r>
          </a:p>
          <a:p>
            <a:pPr eaLnBrk="1" hangingPunct="1">
              <a:lnSpc>
                <a:spcPct val="90000"/>
              </a:lnSpc>
            </a:pPr>
            <a:r>
              <a:rPr lang="en-US" altLang="en-US" sz="2200"/>
              <a:t>INC </a:t>
            </a:r>
            <a:r>
              <a:rPr lang="en-US" altLang="en-US" sz="2000" i="1"/>
              <a:t>destination</a:t>
            </a:r>
          </a:p>
          <a:p>
            <a:pPr lvl="2" eaLnBrk="1" hangingPunct="1">
              <a:lnSpc>
                <a:spcPct val="90000"/>
              </a:lnSpc>
            </a:pPr>
            <a:r>
              <a:rPr lang="en-US" altLang="en-US" sz="1800"/>
              <a:t>Logic: </a:t>
            </a:r>
            <a:r>
              <a:rPr lang="en-US" altLang="en-US" sz="1800" i="1"/>
              <a:t>destination </a:t>
            </a:r>
            <a:r>
              <a:rPr lang="en-US" altLang="en-US">
                <a:sym typeface="Symbol" panose="05050102010706020507" pitchFamily="18" charset="2"/>
              </a:rPr>
              <a:t> </a:t>
            </a:r>
            <a:r>
              <a:rPr lang="en-US" altLang="en-US" sz="1800" i="1"/>
              <a:t>destination </a:t>
            </a:r>
            <a:r>
              <a:rPr lang="en-US" altLang="en-US" sz="1800"/>
              <a:t>+ 1</a:t>
            </a:r>
          </a:p>
          <a:p>
            <a:pPr eaLnBrk="1" hangingPunct="1">
              <a:lnSpc>
                <a:spcPct val="90000"/>
              </a:lnSpc>
            </a:pPr>
            <a:r>
              <a:rPr lang="en-US" altLang="en-US" sz="2200"/>
              <a:t>DEC </a:t>
            </a:r>
            <a:r>
              <a:rPr lang="en-US" altLang="en-US" sz="2000" i="1"/>
              <a:t>destination</a:t>
            </a:r>
          </a:p>
          <a:p>
            <a:pPr lvl="2" eaLnBrk="1" hangingPunct="1">
              <a:lnSpc>
                <a:spcPct val="90000"/>
              </a:lnSpc>
            </a:pPr>
            <a:r>
              <a:rPr lang="en-US" altLang="en-US" sz="1800"/>
              <a:t>Logic: </a:t>
            </a:r>
            <a:r>
              <a:rPr lang="en-US" altLang="en-US" sz="1800" i="1"/>
              <a:t>destination </a:t>
            </a:r>
            <a:r>
              <a:rPr lang="en-US" altLang="en-US">
                <a:sym typeface="Symbol" panose="05050102010706020507" pitchFamily="18" charset="2"/>
              </a:rPr>
              <a:t> </a:t>
            </a:r>
            <a:r>
              <a:rPr lang="en-US" altLang="en-US" sz="1800" i="1"/>
              <a:t>destination </a:t>
            </a:r>
            <a:r>
              <a:rPr lang="en-US" altLang="en-US" sz="1800"/>
              <a:t>– 1</a:t>
            </a:r>
            <a:endParaRPr lang="en-US" altLang="en-US" sz="18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8ECB3C6-30B9-4F25-AA31-C22CE7790BD3}"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153602" name="Rectangle 1026"/>
          <p:cNvSpPr>
            <a:spLocks noGrp="1" noChangeArrowheads="1"/>
          </p:cNvSpPr>
          <p:nvPr>
            <p:ph type="title"/>
          </p:nvPr>
        </p:nvSpPr>
        <p:spPr/>
        <p:txBody>
          <a:bodyPr/>
          <a:lstStyle/>
          <a:p>
            <a:pPr eaLnBrk="1" hangingPunct="1">
              <a:defRPr/>
            </a:pPr>
            <a:r>
              <a:rPr lang="en-US" altLang="en-US"/>
              <a:t>INC and DEC Examples</a:t>
            </a:r>
            <a:endParaRPr lang="en-US" altLang="en-US" sz="2400"/>
          </a:p>
        </p:txBody>
      </p:sp>
      <p:sp>
        <p:nvSpPr>
          <p:cNvPr id="26629" name="Text Box 1028"/>
          <p:cNvSpPr txBox="1">
            <a:spLocks noChangeArrowheads="1"/>
          </p:cNvSpPr>
          <p:nvPr/>
        </p:nvSpPr>
        <p:spPr bwMode="auto">
          <a:xfrm>
            <a:off x="1219200" y="1447800"/>
            <a:ext cx="6858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myWord  WORD 1000h</a:t>
            </a:r>
          </a:p>
          <a:p>
            <a:pPr eaLnBrk="1" hangingPunct="1">
              <a:lnSpc>
                <a:spcPct val="50000"/>
              </a:lnSpc>
              <a:spcBef>
                <a:spcPct val="50000"/>
              </a:spcBef>
            </a:pPr>
            <a:r>
              <a:rPr lang="en-US" altLang="en-US" sz="1800" b="1">
                <a:latin typeface="Courier New" panose="02070309020205020404" pitchFamily="49" charset="0"/>
              </a:rPr>
              <a:t>myDword DWORD 10000000h</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inc myWord 	; 1001h</a:t>
            </a:r>
          </a:p>
          <a:p>
            <a:pPr eaLnBrk="1" hangingPunct="1">
              <a:lnSpc>
                <a:spcPct val="50000"/>
              </a:lnSpc>
              <a:spcBef>
                <a:spcPct val="50000"/>
              </a:spcBef>
            </a:pPr>
            <a:r>
              <a:rPr lang="en-US" altLang="en-US" sz="1800" b="1">
                <a:latin typeface="Courier New" panose="02070309020205020404" pitchFamily="49" charset="0"/>
              </a:rPr>
              <a:t>	dec myWord	; 1000h</a:t>
            </a:r>
          </a:p>
          <a:p>
            <a:pPr eaLnBrk="1" hangingPunct="1">
              <a:lnSpc>
                <a:spcPct val="50000"/>
              </a:lnSpc>
              <a:spcBef>
                <a:spcPct val="50000"/>
              </a:spcBef>
            </a:pPr>
            <a:r>
              <a:rPr lang="en-US" altLang="en-US" sz="1800" b="1">
                <a:latin typeface="Courier New" panose="02070309020205020404" pitchFamily="49" charset="0"/>
              </a:rPr>
              <a:t>	inc myDword	; 10000001h</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	mov ax,00FFh</a:t>
            </a:r>
          </a:p>
          <a:p>
            <a:pPr eaLnBrk="1" hangingPunct="1">
              <a:lnSpc>
                <a:spcPct val="50000"/>
              </a:lnSpc>
              <a:spcBef>
                <a:spcPct val="50000"/>
              </a:spcBef>
            </a:pPr>
            <a:r>
              <a:rPr lang="en-US" altLang="en-US" sz="1800" b="1">
                <a:latin typeface="Courier New" panose="02070309020205020404" pitchFamily="49" charset="0"/>
              </a:rPr>
              <a:t>	inc ax	; AX = 0100h</a:t>
            </a:r>
          </a:p>
          <a:p>
            <a:pPr eaLnBrk="1" hangingPunct="1">
              <a:lnSpc>
                <a:spcPct val="50000"/>
              </a:lnSpc>
              <a:spcBef>
                <a:spcPct val="50000"/>
              </a:spcBef>
            </a:pPr>
            <a:r>
              <a:rPr lang="en-US" altLang="en-US" sz="1800" b="1">
                <a:latin typeface="Courier New" panose="02070309020205020404" pitchFamily="49" charset="0"/>
              </a:rPr>
              <a:t>	mov ax,00FFh</a:t>
            </a:r>
          </a:p>
          <a:p>
            <a:pPr eaLnBrk="1" hangingPunct="1">
              <a:lnSpc>
                <a:spcPct val="50000"/>
              </a:lnSpc>
              <a:spcBef>
                <a:spcPct val="50000"/>
              </a:spcBef>
            </a:pPr>
            <a:r>
              <a:rPr lang="en-US" altLang="en-US" sz="1800" b="1">
                <a:latin typeface="Courier New" panose="02070309020205020404" pitchFamily="49" charset="0"/>
              </a:rPr>
              <a:t>	inc al	; AX = 0000h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E7C1A3F-11FE-4618-A5E1-76BEFC38FC39}"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a:t>Your turn...</a:t>
            </a:r>
            <a:endParaRPr lang="en-US" altLang="en-US" sz="2400"/>
          </a:p>
        </p:txBody>
      </p:sp>
      <p:sp>
        <p:nvSpPr>
          <p:cNvPr id="27653" name="Rectangle 3"/>
          <p:cNvSpPr>
            <a:spLocks noGrp="1" noChangeArrowheads="1"/>
          </p:cNvSpPr>
          <p:nvPr>
            <p:ph type="body" idx="1"/>
          </p:nvPr>
        </p:nvSpPr>
        <p:spPr>
          <a:xfrm>
            <a:off x="685800" y="1143000"/>
            <a:ext cx="7772400" cy="609600"/>
          </a:xfrm>
        </p:spPr>
        <p:txBody>
          <a:bodyPr/>
          <a:lstStyle/>
          <a:p>
            <a:pPr marL="0" indent="0" eaLnBrk="1" hangingPunct="1">
              <a:lnSpc>
                <a:spcPct val="90000"/>
              </a:lnSpc>
              <a:buFontTx/>
              <a:buNone/>
            </a:pPr>
            <a:r>
              <a:rPr lang="en-US" altLang="en-US" sz="2000"/>
              <a:t>Show the value of the destination operand after each of the following instructions executes:</a:t>
            </a:r>
          </a:p>
        </p:txBody>
      </p:sp>
      <p:sp>
        <p:nvSpPr>
          <p:cNvPr id="27654" name="Text Box 4"/>
          <p:cNvSpPr txBox="1">
            <a:spLocks noChangeArrowheads="1"/>
          </p:cNvSpPr>
          <p:nvPr/>
        </p:nvSpPr>
        <p:spPr bwMode="auto">
          <a:xfrm>
            <a:off x="1219200" y="2209800"/>
            <a:ext cx="6096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myByte BYTE 0FFh, 0</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al,myByte	; AL =</a:t>
            </a:r>
          </a:p>
          <a:p>
            <a:pPr eaLnBrk="1" hangingPunct="1">
              <a:lnSpc>
                <a:spcPct val="50000"/>
              </a:lnSpc>
              <a:spcBef>
                <a:spcPct val="50000"/>
              </a:spcBef>
            </a:pPr>
            <a:r>
              <a:rPr lang="en-US" altLang="en-US" sz="1800" b="1">
                <a:latin typeface="Courier New" panose="02070309020205020404" pitchFamily="49" charset="0"/>
              </a:rPr>
              <a:t>	mov ah,[myByte+1]	; AH =</a:t>
            </a:r>
          </a:p>
          <a:p>
            <a:pPr eaLnBrk="1" hangingPunct="1">
              <a:lnSpc>
                <a:spcPct val="50000"/>
              </a:lnSpc>
              <a:spcBef>
                <a:spcPct val="50000"/>
              </a:spcBef>
            </a:pPr>
            <a:r>
              <a:rPr lang="en-US" altLang="en-US" sz="1800" b="1">
                <a:latin typeface="Courier New" panose="02070309020205020404" pitchFamily="49" charset="0"/>
              </a:rPr>
              <a:t>	dec ah	; AH =</a:t>
            </a:r>
          </a:p>
          <a:p>
            <a:pPr eaLnBrk="1" hangingPunct="1">
              <a:lnSpc>
                <a:spcPct val="50000"/>
              </a:lnSpc>
              <a:spcBef>
                <a:spcPct val="50000"/>
              </a:spcBef>
            </a:pPr>
            <a:r>
              <a:rPr lang="en-US" altLang="en-US" sz="1800" b="1">
                <a:latin typeface="Courier New" panose="02070309020205020404" pitchFamily="49" charset="0"/>
              </a:rPr>
              <a:t>	inc al	; AL =</a:t>
            </a:r>
          </a:p>
          <a:p>
            <a:pPr eaLnBrk="1" hangingPunct="1">
              <a:lnSpc>
                <a:spcPct val="50000"/>
              </a:lnSpc>
              <a:spcBef>
                <a:spcPct val="50000"/>
              </a:spcBef>
            </a:pPr>
            <a:r>
              <a:rPr lang="en-US" altLang="en-US" sz="1800" b="1">
                <a:latin typeface="Courier New" panose="02070309020205020404" pitchFamily="49" charset="0"/>
              </a:rPr>
              <a:t>	dec ax	; AX = </a:t>
            </a:r>
          </a:p>
        </p:txBody>
      </p:sp>
      <p:sp>
        <p:nvSpPr>
          <p:cNvPr id="104453" name="Text Box 5"/>
          <p:cNvSpPr txBox="1">
            <a:spLocks noChangeArrowheads="1"/>
          </p:cNvSpPr>
          <p:nvPr/>
        </p:nvSpPr>
        <p:spPr bwMode="auto">
          <a:xfrm>
            <a:off x="5791200" y="2209800"/>
            <a:ext cx="1828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endParaRPr lang="en-US" altLang="en-US" sz="1800" b="1">
              <a:latin typeface="Courier" pitchFamily="49" charset="0"/>
            </a:endParaRPr>
          </a:p>
          <a:p>
            <a:pPr eaLnBrk="1" hangingPunct="1">
              <a:lnSpc>
                <a:spcPct val="50000"/>
              </a:lnSpc>
              <a:spcBef>
                <a:spcPct val="50000"/>
              </a:spcBef>
            </a:pPr>
            <a:endParaRPr lang="en-US" altLang="en-US" sz="1800" b="1">
              <a:latin typeface="Courier" pitchFamily="49" charset="0"/>
            </a:endParaRPr>
          </a:p>
          <a:p>
            <a:pPr eaLnBrk="1" hangingPunct="1">
              <a:lnSpc>
                <a:spcPct val="50000"/>
              </a:lnSpc>
              <a:spcBef>
                <a:spcPct val="50000"/>
              </a:spcBef>
            </a:pPr>
            <a:endParaRPr lang="en-US" altLang="en-US" sz="1800" b="1">
              <a:latin typeface="Courier" pitchFamily="49" charset="0"/>
            </a:endParaRPr>
          </a:p>
          <a:p>
            <a:pPr eaLnBrk="1" hangingPunct="1">
              <a:lnSpc>
                <a:spcPct val="50000"/>
              </a:lnSpc>
              <a:spcBef>
                <a:spcPct val="50000"/>
              </a:spcBef>
            </a:pPr>
            <a:r>
              <a:rPr lang="en-US" altLang="en-US" sz="1800" b="1">
                <a:solidFill>
                  <a:schemeClr val="tx2"/>
                </a:solidFill>
                <a:latin typeface="Courier" pitchFamily="49" charset="0"/>
              </a:rPr>
              <a:t>FFh</a:t>
            </a:r>
          </a:p>
          <a:p>
            <a:pPr eaLnBrk="1" hangingPunct="1">
              <a:lnSpc>
                <a:spcPct val="50000"/>
              </a:lnSpc>
              <a:spcBef>
                <a:spcPct val="50000"/>
              </a:spcBef>
            </a:pPr>
            <a:r>
              <a:rPr lang="en-US" altLang="en-US" sz="1800" b="1">
                <a:solidFill>
                  <a:schemeClr val="tx2"/>
                </a:solidFill>
                <a:latin typeface="Courier" pitchFamily="49" charset="0"/>
              </a:rPr>
              <a:t>00h</a:t>
            </a:r>
          </a:p>
          <a:p>
            <a:pPr eaLnBrk="1" hangingPunct="1">
              <a:lnSpc>
                <a:spcPct val="50000"/>
              </a:lnSpc>
              <a:spcBef>
                <a:spcPct val="50000"/>
              </a:spcBef>
            </a:pPr>
            <a:r>
              <a:rPr lang="en-US" altLang="en-US" sz="1800" b="1">
                <a:solidFill>
                  <a:schemeClr val="tx2"/>
                </a:solidFill>
                <a:latin typeface="Courier" pitchFamily="49" charset="0"/>
              </a:rPr>
              <a:t>FFh</a:t>
            </a:r>
          </a:p>
          <a:p>
            <a:pPr eaLnBrk="1" hangingPunct="1">
              <a:lnSpc>
                <a:spcPct val="50000"/>
              </a:lnSpc>
              <a:spcBef>
                <a:spcPct val="50000"/>
              </a:spcBef>
            </a:pPr>
            <a:r>
              <a:rPr lang="en-US" altLang="en-US" sz="1800" b="1">
                <a:solidFill>
                  <a:schemeClr val="tx2"/>
                </a:solidFill>
                <a:latin typeface="Courier" pitchFamily="49" charset="0"/>
              </a:rPr>
              <a:t>00h</a:t>
            </a:r>
          </a:p>
          <a:p>
            <a:pPr eaLnBrk="1" hangingPunct="1">
              <a:lnSpc>
                <a:spcPct val="50000"/>
              </a:lnSpc>
              <a:spcBef>
                <a:spcPct val="50000"/>
              </a:spcBef>
            </a:pPr>
            <a:r>
              <a:rPr lang="en-US" altLang="en-US" sz="1800" b="1">
                <a:solidFill>
                  <a:schemeClr val="tx2"/>
                </a:solidFill>
                <a:latin typeface="Courier" pitchFamily="49" charset="0"/>
              </a:rPr>
              <a:t>FEFF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867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3AEB138-1B59-41FD-8269-DDE4A4AB6F22}" type="slidenum">
              <a:rPr lang="en-US" altLang="en-US" sz="1600">
                <a:latin typeface="Times New Roman" panose="02020603050405020304" pitchFamily="18" charset="0"/>
              </a:rPr>
              <a:pPr eaLnBrk="1" hangingPunct="1"/>
              <a:t>24</a:t>
            </a:fld>
            <a:endParaRPr lang="en-US" altLang="en-US" sz="1600">
              <a:latin typeface="Times New Roman" panose="02020603050405020304"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a:t>ADD and SUB Instructions</a:t>
            </a:r>
          </a:p>
        </p:txBody>
      </p:sp>
      <p:sp>
        <p:nvSpPr>
          <p:cNvPr id="28677" name="Text Box 4"/>
          <p:cNvSpPr txBox="1">
            <a:spLocks noChangeArrowheads="1"/>
          </p:cNvSpPr>
          <p:nvPr/>
        </p:nvSpPr>
        <p:spPr bwMode="auto">
          <a:xfrm>
            <a:off x="1143000" y="1295400"/>
            <a:ext cx="7010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685800" indent="-22860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buFontTx/>
              <a:buChar char="•"/>
            </a:pPr>
            <a:r>
              <a:rPr lang="en-US" altLang="en-US" sz="2500"/>
              <a:t>ADD destination, source</a:t>
            </a:r>
          </a:p>
          <a:p>
            <a:pPr lvl="1" eaLnBrk="1" hangingPunct="1">
              <a:lnSpc>
                <a:spcPct val="90000"/>
              </a:lnSpc>
              <a:spcBef>
                <a:spcPct val="20000"/>
              </a:spcBef>
              <a:buClr>
                <a:schemeClr val="tx1"/>
              </a:buClr>
              <a:buFontTx/>
              <a:buChar char="•"/>
            </a:pPr>
            <a:r>
              <a:rPr lang="en-US" altLang="en-US" sz="2000"/>
              <a:t>Logic: </a:t>
            </a:r>
            <a:r>
              <a:rPr lang="en-US" altLang="en-US" sz="2000" i="1"/>
              <a:t>destination </a:t>
            </a:r>
            <a:r>
              <a:rPr lang="en-US" altLang="en-US" sz="2400">
                <a:sym typeface="Symbol" panose="05050102010706020507" pitchFamily="18" charset="2"/>
              </a:rPr>
              <a:t> </a:t>
            </a:r>
            <a:r>
              <a:rPr lang="en-US" altLang="en-US" sz="2000" i="1"/>
              <a:t>destination </a:t>
            </a:r>
            <a:r>
              <a:rPr lang="en-US" altLang="en-US" sz="2000"/>
              <a:t>+ source</a:t>
            </a:r>
          </a:p>
          <a:p>
            <a:pPr eaLnBrk="1" hangingPunct="1">
              <a:lnSpc>
                <a:spcPct val="60000"/>
              </a:lnSpc>
              <a:spcBef>
                <a:spcPct val="50000"/>
              </a:spcBef>
              <a:buFontTx/>
              <a:buChar char="•"/>
            </a:pPr>
            <a:r>
              <a:rPr lang="en-US" altLang="en-US" sz="2500"/>
              <a:t>SUB destination, source</a:t>
            </a:r>
          </a:p>
          <a:p>
            <a:pPr lvl="1" eaLnBrk="1" hangingPunct="1">
              <a:lnSpc>
                <a:spcPct val="90000"/>
              </a:lnSpc>
              <a:spcBef>
                <a:spcPct val="20000"/>
              </a:spcBef>
              <a:buClr>
                <a:schemeClr val="tx1"/>
              </a:buClr>
              <a:buFontTx/>
              <a:buChar char="•"/>
            </a:pPr>
            <a:r>
              <a:rPr lang="en-US" altLang="en-US" sz="2000"/>
              <a:t>Logic: </a:t>
            </a:r>
            <a:r>
              <a:rPr lang="en-US" altLang="en-US" sz="2000" i="1"/>
              <a:t>destination </a:t>
            </a:r>
            <a:r>
              <a:rPr lang="en-US" altLang="en-US" sz="2400">
                <a:sym typeface="Symbol" panose="05050102010706020507" pitchFamily="18" charset="2"/>
              </a:rPr>
              <a:t> </a:t>
            </a:r>
            <a:r>
              <a:rPr lang="en-US" altLang="en-US" sz="2000" i="1"/>
              <a:t>destination </a:t>
            </a:r>
            <a:r>
              <a:rPr lang="en-US" altLang="en-US" sz="2000"/>
              <a:t>– source</a:t>
            </a:r>
          </a:p>
          <a:p>
            <a:pPr eaLnBrk="1" hangingPunct="1">
              <a:lnSpc>
                <a:spcPct val="80000"/>
              </a:lnSpc>
              <a:spcBef>
                <a:spcPct val="50000"/>
              </a:spcBef>
              <a:buFontTx/>
              <a:buChar char="•"/>
            </a:pPr>
            <a:r>
              <a:rPr lang="en-US" altLang="en-US" sz="2500"/>
              <a:t>Same operand rules as for the MOV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96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B6D190E-5EE4-4430-8853-695E74557096}" type="slidenum">
              <a:rPr lang="en-US" altLang="en-US" sz="1600">
                <a:latin typeface="Times New Roman" panose="02020603050405020304" pitchFamily="18" charset="0"/>
              </a:rPr>
              <a:pPr eaLnBrk="1" hangingPunct="1"/>
              <a:t>25</a:t>
            </a:fld>
            <a:endParaRPr lang="en-US" altLang="en-US" sz="1600">
              <a:latin typeface="Times New Roman" panose="02020603050405020304" pitchFamily="18" charset="0"/>
            </a:endParaRPr>
          </a:p>
        </p:txBody>
      </p:sp>
      <p:sp>
        <p:nvSpPr>
          <p:cNvPr id="154626" name="Rectangle 2"/>
          <p:cNvSpPr>
            <a:spLocks noGrp="1" noChangeArrowheads="1"/>
          </p:cNvSpPr>
          <p:nvPr>
            <p:ph type="title"/>
          </p:nvPr>
        </p:nvSpPr>
        <p:spPr/>
        <p:txBody>
          <a:bodyPr/>
          <a:lstStyle/>
          <a:p>
            <a:pPr eaLnBrk="1" hangingPunct="1">
              <a:defRPr/>
            </a:pPr>
            <a:r>
              <a:rPr lang="en-US" altLang="en-US"/>
              <a:t>ADD and SUB Examples</a:t>
            </a:r>
          </a:p>
        </p:txBody>
      </p:sp>
      <p:sp>
        <p:nvSpPr>
          <p:cNvPr id="29701" name="Text Box 3"/>
          <p:cNvSpPr txBox="1">
            <a:spLocks noChangeArrowheads="1"/>
          </p:cNvSpPr>
          <p:nvPr/>
        </p:nvSpPr>
        <p:spPr bwMode="auto">
          <a:xfrm>
            <a:off x="1143000" y="1752600"/>
            <a:ext cx="6629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var1 DWORD 10000h</a:t>
            </a:r>
          </a:p>
          <a:p>
            <a:pPr eaLnBrk="1" hangingPunct="1">
              <a:lnSpc>
                <a:spcPct val="50000"/>
              </a:lnSpc>
              <a:spcBef>
                <a:spcPct val="50000"/>
              </a:spcBef>
            </a:pPr>
            <a:r>
              <a:rPr lang="en-US" altLang="en-US" sz="1800" b="1">
                <a:latin typeface="Courier New" panose="02070309020205020404" pitchFamily="49" charset="0"/>
              </a:rPr>
              <a:t>var2 DWORD 20000h</a:t>
            </a:r>
          </a:p>
          <a:p>
            <a:pPr eaLnBrk="1" hangingPunct="1">
              <a:lnSpc>
                <a:spcPct val="50000"/>
              </a:lnSpc>
              <a:spcBef>
                <a:spcPct val="50000"/>
              </a:spcBef>
            </a:pPr>
            <a:r>
              <a:rPr lang="en-US" altLang="en-US" sz="1800" b="1">
                <a:latin typeface="Courier New" panose="02070309020205020404" pitchFamily="49" charset="0"/>
              </a:rPr>
              <a:t>.code	; ---EAX---</a:t>
            </a:r>
          </a:p>
          <a:p>
            <a:pPr eaLnBrk="1" hangingPunct="1">
              <a:lnSpc>
                <a:spcPct val="50000"/>
              </a:lnSpc>
              <a:spcBef>
                <a:spcPct val="50000"/>
              </a:spcBef>
            </a:pPr>
            <a:r>
              <a:rPr lang="en-US" altLang="en-US" sz="1800" b="1">
                <a:latin typeface="Courier New" panose="02070309020205020404" pitchFamily="49" charset="0"/>
              </a:rPr>
              <a:t>	mov eax,var1	; 00010000h</a:t>
            </a:r>
          </a:p>
          <a:p>
            <a:pPr eaLnBrk="1" hangingPunct="1">
              <a:lnSpc>
                <a:spcPct val="50000"/>
              </a:lnSpc>
              <a:spcBef>
                <a:spcPct val="50000"/>
              </a:spcBef>
            </a:pPr>
            <a:r>
              <a:rPr lang="en-US" altLang="en-US" sz="1800" b="1">
                <a:latin typeface="Courier New" panose="02070309020205020404" pitchFamily="49" charset="0"/>
              </a:rPr>
              <a:t>	add eax,var2 	; 00030000h</a:t>
            </a:r>
          </a:p>
          <a:p>
            <a:pPr eaLnBrk="1" hangingPunct="1">
              <a:lnSpc>
                <a:spcPct val="50000"/>
              </a:lnSpc>
              <a:spcBef>
                <a:spcPct val="50000"/>
              </a:spcBef>
            </a:pPr>
            <a:r>
              <a:rPr lang="en-US" altLang="en-US" sz="1800" b="1">
                <a:latin typeface="Courier New" panose="02070309020205020404" pitchFamily="49" charset="0"/>
              </a:rPr>
              <a:t>	add ax,0FFFFh	; 0003FFFFh</a:t>
            </a:r>
          </a:p>
          <a:p>
            <a:pPr eaLnBrk="1" hangingPunct="1">
              <a:lnSpc>
                <a:spcPct val="50000"/>
              </a:lnSpc>
              <a:spcBef>
                <a:spcPct val="50000"/>
              </a:spcBef>
            </a:pPr>
            <a:r>
              <a:rPr lang="en-US" altLang="en-US" sz="1800" b="1">
                <a:latin typeface="Courier New" panose="02070309020205020404" pitchFamily="49" charset="0"/>
              </a:rPr>
              <a:t>	add eax,1	; 00040000h</a:t>
            </a:r>
          </a:p>
          <a:p>
            <a:pPr eaLnBrk="1" hangingPunct="1">
              <a:lnSpc>
                <a:spcPct val="50000"/>
              </a:lnSpc>
              <a:spcBef>
                <a:spcPct val="50000"/>
              </a:spcBef>
            </a:pPr>
            <a:r>
              <a:rPr lang="en-US" altLang="en-US" sz="1800" b="1">
                <a:latin typeface="Courier New" panose="02070309020205020404" pitchFamily="49" charset="0"/>
              </a:rPr>
              <a:t>	sub ax,1	; 0004FFFFh</a:t>
            </a:r>
          </a:p>
          <a:p>
            <a:pPr eaLnBrk="1" hangingPunct="1">
              <a:lnSpc>
                <a:spcPct val="50000"/>
              </a:lnSpc>
              <a:spcBef>
                <a:spcPct val="50000"/>
              </a:spcBef>
            </a:pPr>
            <a:endParaRPr lang="en-US" altLang="en-US" sz="1800" b="1">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072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249FF91-B9F2-442B-8B75-0E2813C032AB}" type="slidenum">
              <a:rPr lang="en-US" altLang="en-US" sz="1600">
                <a:latin typeface="Times New Roman" panose="02020603050405020304" pitchFamily="18" charset="0"/>
              </a:rPr>
              <a:pPr eaLnBrk="1" hangingPunct="1"/>
              <a:t>26</a:t>
            </a:fld>
            <a:endParaRPr lang="en-US" altLang="en-US" sz="1600">
              <a:latin typeface="Times New Roman" panose="02020603050405020304" pitchFamily="18" charset="0"/>
            </a:endParaRPr>
          </a:p>
        </p:txBody>
      </p:sp>
      <p:sp>
        <p:nvSpPr>
          <p:cNvPr id="91138" name="Rectangle 2"/>
          <p:cNvSpPr>
            <a:spLocks noGrp="1" noChangeArrowheads="1"/>
          </p:cNvSpPr>
          <p:nvPr>
            <p:ph type="title"/>
          </p:nvPr>
        </p:nvSpPr>
        <p:spPr/>
        <p:txBody>
          <a:bodyPr/>
          <a:lstStyle/>
          <a:p>
            <a:pPr eaLnBrk="1" hangingPunct="1">
              <a:defRPr/>
            </a:pPr>
            <a:r>
              <a:rPr lang="en-US" altLang="en-US"/>
              <a:t>NEG (negate) Instruction</a:t>
            </a:r>
          </a:p>
        </p:txBody>
      </p:sp>
      <p:sp>
        <p:nvSpPr>
          <p:cNvPr id="30725" name="Text Box 3"/>
          <p:cNvSpPr txBox="1">
            <a:spLocks noChangeArrowheads="1"/>
          </p:cNvSpPr>
          <p:nvPr/>
        </p:nvSpPr>
        <p:spPr bwMode="auto">
          <a:xfrm>
            <a:off x="1371600" y="2209800"/>
            <a:ext cx="647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valB BYTE -1</a:t>
            </a:r>
          </a:p>
          <a:p>
            <a:pPr eaLnBrk="1" hangingPunct="1">
              <a:lnSpc>
                <a:spcPct val="50000"/>
              </a:lnSpc>
              <a:spcBef>
                <a:spcPct val="50000"/>
              </a:spcBef>
            </a:pPr>
            <a:r>
              <a:rPr lang="en-US" altLang="en-US" sz="1800" b="1">
                <a:latin typeface="Courier New" panose="02070309020205020404" pitchFamily="49" charset="0"/>
              </a:rPr>
              <a:t>valW WORD +32767</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al,valB	; AL = -1</a:t>
            </a:r>
          </a:p>
          <a:p>
            <a:pPr eaLnBrk="1" hangingPunct="1">
              <a:lnSpc>
                <a:spcPct val="50000"/>
              </a:lnSpc>
              <a:spcBef>
                <a:spcPct val="50000"/>
              </a:spcBef>
            </a:pPr>
            <a:r>
              <a:rPr lang="en-US" altLang="en-US" sz="1800" b="1">
                <a:latin typeface="Courier New" panose="02070309020205020404" pitchFamily="49" charset="0"/>
              </a:rPr>
              <a:t>	neg al	; AL = +1</a:t>
            </a:r>
          </a:p>
          <a:p>
            <a:pPr eaLnBrk="1" hangingPunct="1">
              <a:lnSpc>
                <a:spcPct val="50000"/>
              </a:lnSpc>
              <a:spcBef>
                <a:spcPct val="50000"/>
              </a:spcBef>
            </a:pPr>
            <a:r>
              <a:rPr lang="en-US" altLang="en-US" sz="1800" b="1">
                <a:latin typeface="Courier New" panose="02070309020205020404" pitchFamily="49" charset="0"/>
              </a:rPr>
              <a:t>	neg valW	; valW = -32767</a:t>
            </a:r>
          </a:p>
        </p:txBody>
      </p:sp>
      <p:sp>
        <p:nvSpPr>
          <p:cNvPr id="30726"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Reverses the sign of an operand. Operand can be a register or memory operand.</a:t>
            </a:r>
          </a:p>
        </p:txBody>
      </p:sp>
      <p:sp>
        <p:nvSpPr>
          <p:cNvPr id="91141" name="Text Box 5"/>
          <p:cNvSpPr txBox="1">
            <a:spLocks noChangeArrowheads="1"/>
          </p:cNvSpPr>
          <p:nvPr/>
        </p:nvSpPr>
        <p:spPr bwMode="auto">
          <a:xfrm>
            <a:off x="762000" y="4724400"/>
            <a:ext cx="754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Suppose AX contains –32,768 and we apply NEG to it. Will the result be valid?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17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108D9C8-1670-4720-93C6-732DD74F5D39}" type="slidenum">
              <a:rPr lang="en-US" altLang="en-US" sz="1600">
                <a:latin typeface="Times New Roman" panose="02020603050405020304" pitchFamily="18" charset="0"/>
              </a:rPr>
              <a:pPr eaLnBrk="1" hangingPunct="1"/>
              <a:t>27</a:t>
            </a:fld>
            <a:endParaRPr lang="en-US" altLang="en-US" sz="1600">
              <a:latin typeface="Times New Roman" panose="02020603050405020304" pitchFamily="18" charset="0"/>
            </a:endParaRPr>
          </a:p>
        </p:txBody>
      </p:sp>
      <p:sp>
        <p:nvSpPr>
          <p:cNvPr id="171010" name="Rectangle 1026"/>
          <p:cNvSpPr>
            <a:spLocks noGrp="1" noChangeArrowheads="1"/>
          </p:cNvSpPr>
          <p:nvPr>
            <p:ph type="title"/>
          </p:nvPr>
        </p:nvSpPr>
        <p:spPr/>
        <p:txBody>
          <a:bodyPr/>
          <a:lstStyle/>
          <a:p>
            <a:pPr eaLnBrk="1" hangingPunct="1">
              <a:defRPr/>
            </a:pPr>
            <a:r>
              <a:rPr lang="en-US" altLang="en-US"/>
              <a:t>NEG Instruction and the Flags</a:t>
            </a:r>
          </a:p>
        </p:txBody>
      </p:sp>
      <p:sp>
        <p:nvSpPr>
          <p:cNvPr id="31749" name="Text Box 1027"/>
          <p:cNvSpPr txBox="1">
            <a:spLocks noChangeArrowheads="1"/>
          </p:cNvSpPr>
          <p:nvPr/>
        </p:nvSpPr>
        <p:spPr bwMode="auto">
          <a:xfrm>
            <a:off x="990600" y="3352800"/>
            <a:ext cx="7162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valB BYTE 1,0</a:t>
            </a:r>
          </a:p>
          <a:p>
            <a:pPr eaLnBrk="1" hangingPunct="1">
              <a:lnSpc>
                <a:spcPct val="50000"/>
              </a:lnSpc>
              <a:spcBef>
                <a:spcPct val="50000"/>
              </a:spcBef>
            </a:pPr>
            <a:r>
              <a:rPr lang="en-US" altLang="en-US" sz="1800" b="1">
                <a:latin typeface="Courier New" panose="02070309020205020404" pitchFamily="49" charset="0"/>
              </a:rPr>
              <a:t>valC SBYTE -128</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neg valB	; CF = 1, OF = 0</a:t>
            </a:r>
          </a:p>
          <a:p>
            <a:pPr eaLnBrk="1" hangingPunct="1">
              <a:lnSpc>
                <a:spcPct val="50000"/>
              </a:lnSpc>
              <a:spcBef>
                <a:spcPct val="50000"/>
              </a:spcBef>
            </a:pPr>
            <a:r>
              <a:rPr lang="en-US" altLang="en-US" sz="1800" b="1">
                <a:latin typeface="Courier New" panose="02070309020205020404" pitchFamily="49" charset="0"/>
              </a:rPr>
              <a:t>	neg [valB + 1]	; CF = 0, OF = 0</a:t>
            </a:r>
          </a:p>
          <a:p>
            <a:pPr eaLnBrk="1" hangingPunct="1">
              <a:lnSpc>
                <a:spcPct val="50000"/>
              </a:lnSpc>
              <a:spcBef>
                <a:spcPct val="50000"/>
              </a:spcBef>
            </a:pPr>
            <a:r>
              <a:rPr lang="en-US" altLang="en-US" sz="1800" b="1">
                <a:latin typeface="Courier New" panose="02070309020205020404" pitchFamily="49" charset="0"/>
              </a:rPr>
              <a:t>	neg valC	; CF = 1, OF = 1</a:t>
            </a:r>
          </a:p>
        </p:txBody>
      </p:sp>
      <p:sp>
        <p:nvSpPr>
          <p:cNvPr id="31750" name="Text Box 1031"/>
          <p:cNvSpPr txBox="1">
            <a:spLocks noChangeArrowheads="1"/>
          </p:cNvSpPr>
          <p:nvPr/>
        </p:nvSpPr>
        <p:spPr bwMode="auto">
          <a:xfrm>
            <a:off x="762000" y="1295400"/>
            <a:ext cx="7620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The processor implements  NEG using the following internal operation:</a:t>
            </a:r>
          </a:p>
          <a:p>
            <a:pPr eaLnBrk="1" hangingPunct="1">
              <a:spcBef>
                <a:spcPct val="50000"/>
              </a:spcBef>
            </a:pPr>
            <a:r>
              <a:rPr lang="en-US" altLang="en-US" dirty="0"/>
              <a:t>	</a:t>
            </a:r>
            <a:r>
              <a:rPr lang="en-US" altLang="en-US" sz="1800" b="1" dirty="0">
                <a:latin typeface="Courier New" panose="02070309020205020404" pitchFamily="49" charset="0"/>
              </a:rPr>
              <a:t>SUB 0,</a:t>
            </a:r>
            <a:r>
              <a:rPr lang="en-US" altLang="en-US" sz="1800" b="1" i="1" dirty="0">
                <a:latin typeface="Courier New" panose="02070309020205020404" pitchFamily="49" charset="0"/>
              </a:rPr>
              <a:t>operand</a:t>
            </a:r>
          </a:p>
          <a:p>
            <a:pPr eaLnBrk="1" hangingPunct="1">
              <a:spcBef>
                <a:spcPct val="50000"/>
              </a:spcBef>
            </a:pPr>
            <a:r>
              <a:rPr lang="en-US" altLang="en-US" dirty="0"/>
              <a:t>Any nonzero operand causes the Carry flag to be set.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277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C9B12B1-0238-4984-97CB-3C556B66D14E}" type="slidenum">
              <a:rPr lang="en-US" altLang="en-US" sz="1600">
                <a:latin typeface="Times New Roman" panose="02020603050405020304" pitchFamily="18" charset="0"/>
              </a:rPr>
              <a:pPr eaLnBrk="1" hangingPunct="1"/>
              <a:t>28</a:t>
            </a:fld>
            <a:endParaRPr lang="en-US" altLang="en-US" sz="1600">
              <a:latin typeface="Times New Roman" panose="02020603050405020304"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a:t>Implementing Arithmetic Expressions</a:t>
            </a:r>
          </a:p>
        </p:txBody>
      </p:sp>
      <p:sp>
        <p:nvSpPr>
          <p:cNvPr id="32773" name="Text Box 3"/>
          <p:cNvSpPr txBox="1">
            <a:spLocks noChangeArrowheads="1"/>
          </p:cNvSpPr>
          <p:nvPr/>
        </p:nvSpPr>
        <p:spPr bwMode="auto">
          <a:xfrm>
            <a:off x="1371600" y="2514600"/>
            <a:ext cx="6019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Rval DWORD ?</a:t>
            </a:r>
          </a:p>
          <a:p>
            <a:pPr eaLnBrk="1" hangingPunct="1">
              <a:lnSpc>
                <a:spcPct val="50000"/>
              </a:lnSpc>
              <a:spcBef>
                <a:spcPct val="50000"/>
              </a:spcBef>
            </a:pPr>
            <a:r>
              <a:rPr lang="en-US" altLang="en-US" sz="1800" b="1">
                <a:latin typeface="Courier New" panose="02070309020205020404" pitchFamily="49" charset="0"/>
              </a:rPr>
              <a:t>Xval DWORD 26</a:t>
            </a:r>
          </a:p>
          <a:p>
            <a:pPr eaLnBrk="1" hangingPunct="1">
              <a:lnSpc>
                <a:spcPct val="50000"/>
              </a:lnSpc>
              <a:spcBef>
                <a:spcPct val="50000"/>
              </a:spcBef>
            </a:pPr>
            <a:r>
              <a:rPr lang="en-US" altLang="en-US" sz="1800" b="1">
                <a:latin typeface="Courier New" panose="02070309020205020404" pitchFamily="49" charset="0"/>
              </a:rPr>
              <a:t>Yval DWORD 30</a:t>
            </a:r>
          </a:p>
          <a:p>
            <a:pPr eaLnBrk="1" hangingPunct="1">
              <a:lnSpc>
                <a:spcPct val="50000"/>
              </a:lnSpc>
              <a:spcBef>
                <a:spcPct val="50000"/>
              </a:spcBef>
            </a:pPr>
            <a:r>
              <a:rPr lang="en-US" altLang="en-US" sz="1800" b="1">
                <a:latin typeface="Courier New" panose="02070309020205020404" pitchFamily="49" charset="0"/>
              </a:rPr>
              <a:t>Zval DWORD 40</a:t>
            </a:r>
          </a:p>
          <a:p>
            <a:pPr eaLnBrk="1" hangingPunct="1">
              <a:lnSpc>
                <a:spcPct val="50000"/>
              </a:lnSpc>
              <a:spcBef>
                <a:spcPct val="50000"/>
              </a:spcBef>
            </a:pPr>
            <a:r>
              <a:rPr lang="en-US" altLang="en-US" sz="1800" b="1">
                <a:latin typeface="Courier" pitchFamily="49" charset="0"/>
              </a:rPr>
              <a:t>.code</a:t>
            </a:r>
          </a:p>
          <a:p>
            <a:pPr eaLnBrk="1" hangingPunct="1">
              <a:lnSpc>
                <a:spcPct val="50000"/>
              </a:lnSpc>
              <a:spcBef>
                <a:spcPct val="50000"/>
              </a:spcBef>
            </a:pPr>
            <a:r>
              <a:rPr lang="en-US" altLang="en-US" sz="1800" b="1">
                <a:latin typeface="Courier" pitchFamily="49" charset="0"/>
              </a:rPr>
              <a:t>	mov eax,Xval		</a:t>
            </a:r>
          </a:p>
          <a:p>
            <a:pPr eaLnBrk="1" hangingPunct="1">
              <a:lnSpc>
                <a:spcPct val="50000"/>
              </a:lnSpc>
              <a:spcBef>
                <a:spcPct val="50000"/>
              </a:spcBef>
            </a:pPr>
            <a:r>
              <a:rPr lang="en-US" altLang="en-US" sz="1800" b="1">
                <a:latin typeface="Courier" pitchFamily="49" charset="0"/>
              </a:rPr>
              <a:t>	neg eax 	; EAX = -26</a:t>
            </a:r>
          </a:p>
          <a:p>
            <a:pPr eaLnBrk="1" hangingPunct="1">
              <a:lnSpc>
                <a:spcPct val="50000"/>
              </a:lnSpc>
              <a:spcBef>
                <a:spcPct val="50000"/>
              </a:spcBef>
            </a:pPr>
            <a:r>
              <a:rPr lang="en-US" altLang="en-US" sz="1800" b="1">
                <a:latin typeface="Courier" pitchFamily="49" charset="0"/>
              </a:rPr>
              <a:t>	mov ebx,Yval</a:t>
            </a:r>
          </a:p>
          <a:p>
            <a:pPr eaLnBrk="1" hangingPunct="1">
              <a:lnSpc>
                <a:spcPct val="50000"/>
              </a:lnSpc>
              <a:spcBef>
                <a:spcPct val="50000"/>
              </a:spcBef>
            </a:pPr>
            <a:r>
              <a:rPr lang="en-US" altLang="en-US" sz="1800" b="1">
                <a:latin typeface="Courier" pitchFamily="49" charset="0"/>
              </a:rPr>
              <a:t>	sub ebx,Zval 	; EBX = -10</a:t>
            </a:r>
          </a:p>
          <a:p>
            <a:pPr eaLnBrk="1" hangingPunct="1">
              <a:lnSpc>
                <a:spcPct val="50000"/>
              </a:lnSpc>
              <a:spcBef>
                <a:spcPct val="50000"/>
              </a:spcBef>
            </a:pPr>
            <a:r>
              <a:rPr lang="en-US" altLang="en-US" sz="1800" b="1">
                <a:latin typeface="Courier" pitchFamily="49" charset="0"/>
              </a:rPr>
              <a:t>	add eax,ebx</a:t>
            </a:r>
          </a:p>
          <a:p>
            <a:pPr eaLnBrk="1" hangingPunct="1">
              <a:lnSpc>
                <a:spcPct val="50000"/>
              </a:lnSpc>
              <a:spcBef>
                <a:spcPct val="50000"/>
              </a:spcBef>
            </a:pPr>
            <a:r>
              <a:rPr lang="en-US" altLang="en-US" sz="1800" b="1">
                <a:latin typeface="Courier" pitchFamily="49" charset="0"/>
              </a:rPr>
              <a:t>	mov Rval,eax 	; -36</a:t>
            </a:r>
            <a:endParaRPr lang="en-US" altLang="en-US" sz="1800" b="1">
              <a:latin typeface="Courier New" panose="02070309020205020404" pitchFamily="49" charset="0"/>
            </a:endParaRPr>
          </a:p>
        </p:txBody>
      </p:sp>
      <p:sp>
        <p:nvSpPr>
          <p:cNvPr id="32774" name="Text Box 4"/>
          <p:cNvSpPr txBox="1">
            <a:spLocks noChangeArrowheads="1"/>
          </p:cNvSpPr>
          <p:nvPr/>
        </p:nvSpPr>
        <p:spPr bwMode="auto">
          <a:xfrm>
            <a:off x="685800" y="1066800"/>
            <a:ext cx="76962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HLL compilers translate mathematical expressions into assembly language. You can do it also. For example: </a:t>
            </a:r>
          </a:p>
          <a:p>
            <a:pPr eaLnBrk="1" hangingPunct="1">
              <a:lnSpc>
                <a:spcPct val="80000"/>
              </a:lnSpc>
              <a:spcBef>
                <a:spcPct val="50000"/>
              </a:spcBef>
            </a:pPr>
            <a:r>
              <a:rPr lang="en-US" altLang="en-US"/>
              <a:t>	</a:t>
            </a:r>
            <a:r>
              <a:rPr lang="en-US" altLang="en-US" sz="1800" b="1">
                <a:latin typeface="Courier New" panose="02070309020205020404" pitchFamily="49" charset="0"/>
              </a:rPr>
              <a:t>Rval = -Xval + (Yval – Zval)</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37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0D944E6-4758-4714-9676-96C69E732ADC}" type="slidenum">
              <a:rPr lang="en-US" altLang="en-US" sz="1600">
                <a:latin typeface="Times New Roman" panose="02020603050405020304" pitchFamily="18" charset="0"/>
              </a:rPr>
              <a:pPr eaLnBrk="1" hangingPunct="1"/>
              <a:t>29</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a:t>Your turn...</a:t>
            </a:r>
          </a:p>
        </p:txBody>
      </p:sp>
      <p:sp>
        <p:nvSpPr>
          <p:cNvPr id="108547" name="Text Box 3"/>
          <p:cNvSpPr txBox="1">
            <a:spLocks noChangeArrowheads="1"/>
          </p:cNvSpPr>
          <p:nvPr/>
        </p:nvSpPr>
        <p:spPr bwMode="auto">
          <a:xfrm>
            <a:off x="2514600" y="3200400"/>
            <a:ext cx="289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600" b="1">
                <a:solidFill>
                  <a:schemeClr val="tx2"/>
                </a:solidFill>
                <a:latin typeface="Courier New" panose="02070309020205020404" pitchFamily="49" charset="0"/>
              </a:rPr>
              <a:t>	</a:t>
            </a:r>
            <a:r>
              <a:rPr lang="en-US" altLang="en-US" sz="1800" b="1">
                <a:latin typeface="Courier New" panose="02070309020205020404" pitchFamily="49" charset="0"/>
              </a:rPr>
              <a:t>mov ebx,Yval</a:t>
            </a:r>
          </a:p>
          <a:p>
            <a:pPr eaLnBrk="1" hangingPunct="1">
              <a:lnSpc>
                <a:spcPct val="60000"/>
              </a:lnSpc>
              <a:spcBef>
                <a:spcPct val="50000"/>
              </a:spcBef>
            </a:pPr>
            <a:r>
              <a:rPr lang="en-US" altLang="en-US" sz="1800" b="1">
                <a:latin typeface="Courier New" panose="02070309020205020404" pitchFamily="49" charset="0"/>
              </a:rPr>
              <a:t>	neg ebx</a:t>
            </a:r>
          </a:p>
          <a:p>
            <a:pPr eaLnBrk="1" hangingPunct="1">
              <a:lnSpc>
                <a:spcPct val="60000"/>
              </a:lnSpc>
              <a:spcBef>
                <a:spcPct val="50000"/>
              </a:spcBef>
            </a:pPr>
            <a:r>
              <a:rPr lang="en-US" altLang="en-US" sz="1800" b="1">
                <a:latin typeface="Courier New" panose="02070309020205020404" pitchFamily="49" charset="0"/>
              </a:rPr>
              <a:t>	add ebx,Zval</a:t>
            </a:r>
          </a:p>
          <a:p>
            <a:pPr eaLnBrk="1" hangingPunct="1">
              <a:lnSpc>
                <a:spcPct val="60000"/>
              </a:lnSpc>
              <a:spcBef>
                <a:spcPct val="50000"/>
              </a:spcBef>
            </a:pPr>
            <a:r>
              <a:rPr lang="en-US" altLang="en-US" sz="1800" b="1">
                <a:latin typeface="Courier New" panose="02070309020205020404" pitchFamily="49" charset="0"/>
              </a:rPr>
              <a:t>	mov eax,Xval</a:t>
            </a:r>
          </a:p>
          <a:p>
            <a:pPr eaLnBrk="1" hangingPunct="1">
              <a:lnSpc>
                <a:spcPct val="60000"/>
              </a:lnSpc>
              <a:spcBef>
                <a:spcPct val="50000"/>
              </a:spcBef>
            </a:pPr>
            <a:r>
              <a:rPr lang="en-US" altLang="en-US" sz="1800" b="1">
                <a:latin typeface="Courier New" panose="02070309020205020404" pitchFamily="49" charset="0"/>
              </a:rPr>
              <a:t>	sub eax,ebx</a:t>
            </a:r>
          </a:p>
          <a:p>
            <a:pPr eaLnBrk="1" hangingPunct="1">
              <a:lnSpc>
                <a:spcPct val="60000"/>
              </a:lnSpc>
              <a:spcBef>
                <a:spcPct val="50000"/>
              </a:spcBef>
            </a:pPr>
            <a:r>
              <a:rPr lang="en-US" altLang="en-US" sz="1800" b="1">
                <a:latin typeface="Courier New" panose="02070309020205020404" pitchFamily="49" charset="0"/>
              </a:rPr>
              <a:t>	mov Rval,eax</a:t>
            </a:r>
          </a:p>
        </p:txBody>
      </p:sp>
      <p:sp>
        <p:nvSpPr>
          <p:cNvPr id="33798" name="Text Box 4"/>
          <p:cNvSpPr txBox="1">
            <a:spLocks noChangeArrowheads="1"/>
          </p:cNvSpPr>
          <p:nvPr/>
        </p:nvSpPr>
        <p:spPr bwMode="auto">
          <a:xfrm>
            <a:off x="685800" y="1066800"/>
            <a:ext cx="76962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Translate the following expression into assembly language. </a:t>
            </a:r>
            <a:br>
              <a:rPr lang="en-US" altLang="en-US"/>
            </a:br>
            <a:r>
              <a:rPr lang="en-US" altLang="en-US" sz="2000"/>
              <a:t>Do not permit Xval, Yval, or Zval to be modified</a:t>
            </a:r>
            <a:r>
              <a:rPr lang="en-US" altLang="en-US"/>
              <a:t>: </a:t>
            </a:r>
          </a:p>
          <a:p>
            <a:pPr eaLnBrk="1" hangingPunct="1">
              <a:lnSpc>
                <a:spcPct val="80000"/>
              </a:lnSpc>
              <a:spcBef>
                <a:spcPct val="50000"/>
              </a:spcBef>
            </a:pPr>
            <a:r>
              <a:rPr lang="en-US" altLang="en-US"/>
              <a:t>	</a:t>
            </a:r>
            <a:r>
              <a:rPr lang="en-US" altLang="en-US" sz="1800" b="1">
                <a:latin typeface="Courier New" panose="02070309020205020404" pitchFamily="49" charset="0"/>
              </a:rPr>
              <a:t>Rval = Xval - (-Yval + Zval)</a:t>
            </a:r>
          </a:p>
        </p:txBody>
      </p:sp>
      <p:sp>
        <p:nvSpPr>
          <p:cNvPr id="33799" name="Text Box 5"/>
          <p:cNvSpPr txBox="1">
            <a:spLocks noChangeArrowheads="1"/>
          </p:cNvSpPr>
          <p:nvPr/>
        </p:nvSpPr>
        <p:spPr bwMode="auto">
          <a:xfrm>
            <a:off x="838200" y="2438400"/>
            <a:ext cx="708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Assume that all values are signed doublewords.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839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E1177F7-21A6-4242-B981-E8995714446D}" type="slidenum">
              <a:rPr lang="en-US" altLang="en-US" sz="1600">
                <a:latin typeface="Times New Roman" panose="02020603050405020304" pitchFamily="18" charset="0"/>
              </a:rPr>
              <a:pPr eaLnBrk="1" hangingPunct="1"/>
              <a:t>3</a:t>
            </a:fld>
            <a:endParaRPr lang="en-US" altLang="en-US" sz="1600">
              <a:latin typeface="Times New Roman" panose="02020603050405020304" pitchFamily="18" charset="0"/>
            </a:endParaRPr>
          </a:p>
        </p:txBody>
      </p:sp>
      <p:sp>
        <p:nvSpPr>
          <p:cNvPr id="178178" name="Rectangle 2"/>
          <p:cNvSpPr>
            <a:spLocks noGrp="1" noChangeArrowheads="1"/>
          </p:cNvSpPr>
          <p:nvPr>
            <p:ph type="title"/>
          </p:nvPr>
        </p:nvSpPr>
        <p:spPr/>
        <p:txBody>
          <a:bodyPr/>
          <a:lstStyle/>
          <a:p>
            <a:pPr eaLnBrk="1" hangingPunct="1">
              <a:defRPr/>
            </a:pPr>
            <a:r>
              <a:rPr lang="en-US" altLang="en-US"/>
              <a:t>Summary</a:t>
            </a:r>
          </a:p>
        </p:txBody>
      </p:sp>
      <p:sp>
        <p:nvSpPr>
          <p:cNvPr id="83973" name="Rectangle 3"/>
          <p:cNvSpPr>
            <a:spLocks noGrp="1" noChangeArrowheads="1"/>
          </p:cNvSpPr>
          <p:nvPr>
            <p:ph type="body" idx="1"/>
          </p:nvPr>
        </p:nvSpPr>
        <p:spPr>
          <a:xfrm>
            <a:off x="685800" y="1143000"/>
            <a:ext cx="7772400" cy="4800600"/>
          </a:xfrm>
        </p:spPr>
        <p:txBody>
          <a:bodyPr/>
          <a:lstStyle/>
          <a:p>
            <a:pPr eaLnBrk="1" hangingPunct="1"/>
            <a:r>
              <a:rPr lang="en-US" altLang="en-US" dirty="0"/>
              <a:t>Data Transfer</a:t>
            </a:r>
          </a:p>
          <a:p>
            <a:pPr lvl="1" eaLnBrk="1" hangingPunct="1"/>
            <a:r>
              <a:rPr lang="en-US" altLang="en-US" sz="2000" dirty="0"/>
              <a:t>MOV – data transfer from source to destination</a:t>
            </a:r>
          </a:p>
          <a:p>
            <a:pPr lvl="1" eaLnBrk="1" hangingPunct="1"/>
            <a:r>
              <a:rPr lang="en-US" altLang="en-US" sz="2000" dirty="0"/>
              <a:t>MOVSX, MOVZX, XCHG</a:t>
            </a:r>
          </a:p>
          <a:p>
            <a:pPr eaLnBrk="1" hangingPunct="1"/>
            <a:r>
              <a:rPr lang="en-US" altLang="en-US" dirty="0"/>
              <a:t>Operand types</a:t>
            </a:r>
          </a:p>
          <a:p>
            <a:pPr lvl="1" eaLnBrk="1" hangingPunct="1"/>
            <a:r>
              <a:rPr lang="en-US" altLang="en-US" sz="2000" dirty="0"/>
              <a:t>direct, direct-offset, indirect, indexed</a:t>
            </a:r>
          </a:p>
          <a:p>
            <a:pPr eaLnBrk="1" hangingPunct="1"/>
            <a:r>
              <a:rPr lang="en-US" altLang="en-US" dirty="0"/>
              <a:t>Arithmetic</a:t>
            </a:r>
          </a:p>
          <a:p>
            <a:pPr lvl="1" eaLnBrk="1" hangingPunct="1"/>
            <a:r>
              <a:rPr lang="en-US" altLang="en-US" sz="2000" dirty="0"/>
              <a:t>INC, DEC, ADD, SUB, NEG</a:t>
            </a:r>
          </a:p>
          <a:p>
            <a:pPr lvl="1" eaLnBrk="1" hangingPunct="1"/>
            <a:r>
              <a:rPr lang="en-US" altLang="en-US" sz="2000" dirty="0"/>
              <a:t>Sign, Carry, Zero, Overflow flags</a:t>
            </a:r>
          </a:p>
          <a:p>
            <a:pPr eaLnBrk="1" hangingPunct="1"/>
            <a:r>
              <a:rPr lang="en-US" altLang="en-US" dirty="0"/>
              <a:t>Operators</a:t>
            </a:r>
          </a:p>
          <a:p>
            <a:pPr lvl="1" eaLnBrk="1" hangingPunct="1"/>
            <a:r>
              <a:rPr lang="en-US" altLang="en-US" sz="2000" dirty="0"/>
              <a:t>OFFSET, PTR, TYPE, LENGTHOF, SIZEOF, TYPEDEF</a:t>
            </a:r>
          </a:p>
          <a:p>
            <a:pPr eaLnBrk="1" hangingPunct="1"/>
            <a:r>
              <a:rPr lang="en-US" altLang="en-US" dirty="0"/>
              <a:t>JMP and LOOP – branching instructions</a:t>
            </a:r>
          </a:p>
        </p:txBody>
      </p:sp>
    </p:spTree>
    <p:extLst>
      <p:ext uri="{BB962C8B-B14F-4D97-AF65-F5344CB8AC3E}">
        <p14:creationId xmlns:p14="http://schemas.microsoft.com/office/powerpoint/2010/main" val="258213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48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143F8A7-0CD0-46F6-AFD2-5F2FD795CDEB}" type="slidenum">
              <a:rPr lang="en-US" altLang="en-US" sz="1600">
                <a:latin typeface="Times New Roman" panose="02020603050405020304" pitchFamily="18" charset="0"/>
              </a:rPr>
              <a:pPr eaLnBrk="1" hangingPunct="1"/>
              <a:t>30</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a:t>Flags Affected by Arithmetic</a:t>
            </a:r>
          </a:p>
        </p:txBody>
      </p:sp>
      <p:sp>
        <p:nvSpPr>
          <p:cNvPr id="34821" name="Rectangle 3"/>
          <p:cNvSpPr>
            <a:spLocks noGrp="1" noChangeArrowheads="1"/>
          </p:cNvSpPr>
          <p:nvPr>
            <p:ph type="body" idx="1"/>
          </p:nvPr>
        </p:nvSpPr>
        <p:spPr>
          <a:xfrm>
            <a:off x="685800" y="1371600"/>
            <a:ext cx="8153400" cy="4114800"/>
          </a:xfrm>
        </p:spPr>
        <p:txBody>
          <a:bodyPr/>
          <a:lstStyle/>
          <a:p>
            <a:pPr eaLnBrk="1" hangingPunct="1"/>
            <a:r>
              <a:rPr lang="en-US" altLang="en-US" dirty="0"/>
              <a:t>The ALU has a number of status flags that reflect the outcome of arithmetic (and bitwise) operations</a:t>
            </a:r>
          </a:p>
          <a:p>
            <a:pPr lvl="1" eaLnBrk="1" hangingPunct="1"/>
            <a:r>
              <a:rPr lang="en-US" altLang="en-US" dirty="0"/>
              <a:t>based on the contents of the destination operand</a:t>
            </a:r>
          </a:p>
          <a:p>
            <a:pPr eaLnBrk="1" hangingPunct="1"/>
            <a:r>
              <a:rPr lang="en-US" altLang="en-US" dirty="0"/>
              <a:t>Essential flags:</a:t>
            </a:r>
          </a:p>
          <a:p>
            <a:pPr lvl="1" eaLnBrk="1" hangingPunct="1"/>
            <a:r>
              <a:rPr lang="en-US" altLang="en-US" dirty="0"/>
              <a:t>Zero flag – set when destination equals zero</a:t>
            </a:r>
          </a:p>
          <a:p>
            <a:pPr lvl="1" eaLnBrk="1" hangingPunct="1"/>
            <a:r>
              <a:rPr lang="en-US" altLang="en-US" dirty="0"/>
              <a:t>Sign flag – set when destination is negative</a:t>
            </a:r>
          </a:p>
          <a:p>
            <a:pPr lvl="1" eaLnBrk="1" hangingPunct="1"/>
            <a:r>
              <a:rPr lang="en-US" altLang="en-US" dirty="0"/>
              <a:t>Carry flag – set when unsigned value is out of range</a:t>
            </a:r>
          </a:p>
          <a:p>
            <a:pPr lvl="1" eaLnBrk="1" hangingPunct="1"/>
            <a:r>
              <a:rPr lang="en-US" altLang="en-US" dirty="0"/>
              <a:t>Overflow flag – set when signed value is out of range</a:t>
            </a:r>
          </a:p>
          <a:p>
            <a:pPr eaLnBrk="1" hangingPunct="1"/>
            <a:r>
              <a:rPr lang="en-US" altLang="en-US" dirty="0"/>
              <a:t>The MOV instruction never affects the flags.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2000" fill="hold"/>
                                        <p:tgtEl>
                                          <p:spTgt spid="34821">
                                            <p:txEl>
                                              <p:pRg st="7" end="7"/>
                                            </p:txEl>
                                          </p:spTgt>
                                        </p:tgtEl>
                                        <p:attrNameLst>
                                          <p:attrName>style.color</p:attrName>
                                        </p:attrNameLst>
                                      </p:cBhvr>
                                      <p:to>
                                        <a:schemeClr val="fo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584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1ED40A6-7ABD-4B17-9CDD-0C348B45390D}" type="slidenum">
              <a:rPr lang="en-US" altLang="en-US" sz="1600">
                <a:latin typeface="Times New Roman" panose="02020603050405020304" pitchFamily="18" charset="0"/>
              </a:rPr>
              <a:pPr eaLnBrk="1" hangingPunct="1"/>
              <a:t>31</a:t>
            </a:fld>
            <a:endParaRPr lang="en-US" altLang="en-US" sz="1600">
              <a:latin typeface="Times New Roman" panose="02020603050405020304"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a:t>Concept Map</a:t>
            </a:r>
          </a:p>
        </p:txBody>
      </p:sp>
      <p:sp>
        <p:nvSpPr>
          <p:cNvPr id="35845" name="Text Box 3"/>
          <p:cNvSpPr txBox="1">
            <a:spLocks noChangeArrowheads="1"/>
          </p:cNvSpPr>
          <p:nvPr/>
        </p:nvSpPr>
        <p:spPr bwMode="auto">
          <a:xfrm>
            <a:off x="3733800" y="4038600"/>
            <a:ext cx="14478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900">
                <a:solidFill>
                  <a:schemeClr val="bg2"/>
                </a:solidFill>
              </a:rPr>
              <a:t>status flags</a:t>
            </a:r>
          </a:p>
        </p:txBody>
      </p:sp>
      <p:sp>
        <p:nvSpPr>
          <p:cNvPr id="35846" name="Text Box 4"/>
          <p:cNvSpPr txBox="1">
            <a:spLocks noChangeArrowheads="1"/>
          </p:cNvSpPr>
          <p:nvPr/>
        </p:nvSpPr>
        <p:spPr bwMode="auto">
          <a:xfrm>
            <a:off x="3962400" y="2428875"/>
            <a:ext cx="914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900">
                <a:solidFill>
                  <a:schemeClr val="bg2"/>
                </a:solidFill>
              </a:rPr>
              <a:t>ALU</a:t>
            </a:r>
          </a:p>
        </p:txBody>
      </p:sp>
      <p:sp>
        <p:nvSpPr>
          <p:cNvPr id="35847" name="Text Box 5"/>
          <p:cNvSpPr txBox="1">
            <a:spLocks noChangeArrowheads="1"/>
          </p:cNvSpPr>
          <p:nvPr/>
        </p:nvSpPr>
        <p:spPr bwMode="auto">
          <a:xfrm>
            <a:off x="6400800" y="2667000"/>
            <a:ext cx="2057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900">
                <a:solidFill>
                  <a:schemeClr val="bg2"/>
                </a:solidFill>
              </a:rPr>
              <a:t>conditional jumps</a:t>
            </a:r>
          </a:p>
        </p:txBody>
      </p:sp>
      <p:sp>
        <p:nvSpPr>
          <p:cNvPr id="35848" name="Text Box 6"/>
          <p:cNvSpPr txBox="1">
            <a:spLocks noChangeArrowheads="1"/>
          </p:cNvSpPr>
          <p:nvPr/>
        </p:nvSpPr>
        <p:spPr bwMode="auto">
          <a:xfrm>
            <a:off x="6553200" y="4343400"/>
            <a:ext cx="18288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900">
                <a:solidFill>
                  <a:schemeClr val="bg2"/>
                </a:solidFill>
              </a:rPr>
              <a:t>branching logic</a:t>
            </a:r>
          </a:p>
        </p:txBody>
      </p:sp>
      <p:sp>
        <p:nvSpPr>
          <p:cNvPr id="35849" name="Text Box 8"/>
          <p:cNvSpPr txBox="1">
            <a:spLocks noChangeArrowheads="1"/>
          </p:cNvSpPr>
          <p:nvPr/>
        </p:nvSpPr>
        <p:spPr bwMode="auto">
          <a:xfrm>
            <a:off x="533400" y="2978150"/>
            <a:ext cx="2362200" cy="679450"/>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900">
                <a:solidFill>
                  <a:schemeClr val="bg2"/>
                </a:solidFill>
              </a:rPr>
              <a:t>arithmetic &amp; bitwise operations</a:t>
            </a:r>
          </a:p>
        </p:txBody>
      </p:sp>
      <p:sp>
        <p:nvSpPr>
          <p:cNvPr id="35850" name="Line 9"/>
          <p:cNvSpPr>
            <a:spLocks noChangeShapeType="1"/>
          </p:cNvSpPr>
          <p:nvPr/>
        </p:nvSpPr>
        <p:spPr bwMode="auto">
          <a:xfrm flipH="1" flipV="1">
            <a:off x="4419600" y="1524000"/>
            <a:ext cx="0" cy="914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1" name="Line 10"/>
          <p:cNvSpPr>
            <a:spLocks noChangeShapeType="1"/>
          </p:cNvSpPr>
          <p:nvPr/>
        </p:nvSpPr>
        <p:spPr bwMode="auto">
          <a:xfrm>
            <a:off x="2895600" y="3657600"/>
            <a:ext cx="83820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2" name="Line 11"/>
          <p:cNvSpPr>
            <a:spLocks noChangeShapeType="1"/>
          </p:cNvSpPr>
          <p:nvPr/>
        </p:nvSpPr>
        <p:spPr bwMode="auto">
          <a:xfrm flipH="1" flipV="1">
            <a:off x="4419600" y="2895600"/>
            <a:ext cx="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3" name="Line 12"/>
          <p:cNvSpPr>
            <a:spLocks noChangeShapeType="1"/>
          </p:cNvSpPr>
          <p:nvPr/>
        </p:nvSpPr>
        <p:spPr bwMode="auto">
          <a:xfrm flipV="1">
            <a:off x="5257800" y="3048000"/>
            <a:ext cx="1066800" cy="990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4" name="Line 14"/>
          <p:cNvSpPr>
            <a:spLocks noChangeShapeType="1"/>
          </p:cNvSpPr>
          <p:nvPr/>
        </p:nvSpPr>
        <p:spPr bwMode="auto">
          <a:xfrm flipH="1">
            <a:off x="7467600" y="3124200"/>
            <a:ext cx="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5" name="Text Box 15"/>
          <p:cNvSpPr txBox="1">
            <a:spLocks noChangeArrowheads="1"/>
          </p:cNvSpPr>
          <p:nvPr/>
        </p:nvSpPr>
        <p:spPr bwMode="auto">
          <a:xfrm>
            <a:off x="3962400" y="1676400"/>
            <a:ext cx="990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 part of</a:t>
            </a:r>
          </a:p>
        </p:txBody>
      </p:sp>
      <p:sp>
        <p:nvSpPr>
          <p:cNvPr id="35856" name="Text Box 16"/>
          <p:cNvSpPr txBox="1">
            <a:spLocks noChangeArrowheads="1"/>
          </p:cNvSpPr>
          <p:nvPr/>
        </p:nvSpPr>
        <p:spPr bwMode="auto">
          <a:xfrm>
            <a:off x="4724400" y="32766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used by</a:t>
            </a:r>
          </a:p>
        </p:txBody>
      </p:sp>
      <p:sp>
        <p:nvSpPr>
          <p:cNvPr id="35857" name="Text Box 17"/>
          <p:cNvSpPr txBox="1">
            <a:spLocks noChangeArrowheads="1"/>
          </p:cNvSpPr>
          <p:nvPr/>
        </p:nvSpPr>
        <p:spPr bwMode="auto">
          <a:xfrm>
            <a:off x="6629400" y="33528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 provide</a:t>
            </a:r>
          </a:p>
        </p:txBody>
      </p:sp>
      <p:sp>
        <p:nvSpPr>
          <p:cNvPr id="35858" name="Text Box 19"/>
          <p:cNvSpPr txBox="1">
            <a:spLocks noChangeArrowheads="1"/>
          </p:cNvSpPr>
          <p:nvPr/>
        </p:nvSpPr>
        <p:spPr bwMode="auto">
          <a:xfrm>
            <a:off x="3505200" y="32004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attached to</a:t>
            </a:r>
          </a:p>
        </p:txBody>
      </p:sp>
      <p:sp>
        <p:nvSpPr>
          <p:cNvPr id="35859" name="Text Box 20"/>
          <p:cNvSpPr txBox="1">
            <a:spLocks noChangeArrowheads="1"/>
          </p:cNvSpPr>
          <p:nvPr/>
        </p:nvSpPr>
        <p:spPr bwMode="auto">
          <a:xfrm>
            <a:off x="2133600" y="38100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affect</a:t>
            </a:r>
          </a:p>
        </p:txBody>
      </p:sp>
      <p:sp>
        <p:nvSpPr>
          <p:cNvPr id="35860" name="Text Box 21"/>
          <p:cNvSpPr txBox="1">
            <a:spLocks noChangeArrowheads="1"/>
          </p:cNvSpPr>
          <p:nvPr/>
        </p:nvSpPr>
        <p:spPr bwMode="auto">
          <a:xfrm>
            <a:off x="3962400" y="1066800"/>
            <a:ext cx="914400" cy="390525"/>
          </a:xfrm>
          <a:prstGeom prst="rect">
            <a:avLst/>
          </a:prstGeom>
          <a:solidFill>
            <a:schemeClr val="accent1"/>
          </a:solidFill>
          <a:ln w="9525">
            <a:solidFill>
              <a:schemeClr val="tx1"/>
            </a:solidFill>
            <a:miter lim="800000"/>
            <a:headEnd/>
            <a:tailEnd/>
          </a:ln>
        </p:spPr>
        <p:txBody>
          <a:bodyPr lIns="45720" rIns="4572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900">
                <a:solidFill>
                  <a:schemeClr val="bg2"/>
                </a:solidFill>
              </a:rPr>
              <a:t>CPU</a:t>
            </a:r>
          </a:p>
        </p:txBody>
      </p:sp>
      <p:sp>
        <p:nvSpPr>
          <p:cNvPr id="110614" name="Text Box 22"/>
          <p:cNvSpPr txBox="1">
            <a:spLocks noChangeArrowheads="1"/>
          </p:cNvSpPr>
          <p:nvPr/>
        </p:nvSpPr>
        <p:spPr bwMode="auto">
          <a:xfrm>
            <a:off x="762000" y="5181600"/>
            <a:ext cx="7391400"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500"/>
              <a:t>You can use diagrams such as these to express the relationships between assembly language concepts.</a:t>
            </a:r>
          </a:p>
        </p:txBody>
      </p:sp>
      <p:sp>
        <p:nvSpPr>
          <p:cNvPr id="35862" name="Line 23"/>
          <p:cNvSpPr>
            <a:spLocks noChangeShapeType="1"/>
          </p:cNvSpPr>
          <p:nvPr/>
        </p:nvSpPr>
        <p:spPr bwMode="auto">
          <a:xfrm>
            <a:off x="4876800" y="1447800"/>
            <a:ext cx="1447800" cy="1143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3" name="Text Box 24"/>
          <p:cNvSpPr txBox="1">
            <a:spLocks noChangeArrowheads="1"/>
          </p:cNvSpPr>
          <p:nvPr/>
        </p:nvSpPr>
        <p:spPr bwMode="auto">
          <a:xfrm>
            <a:off x="5105400" y="16764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executes</a:t>
            </a:r>
          </a:p>
        </p:txBody>
      </p:sp>
      <p:sp>
        <p:nvSpPr>
          <p:cNvPr id="35864" name="Line 25"/>
          <p:cNvSpPr>
            <a:spLocks noChangeShapeType="1"/>
          </p:cNvSpPr>
          <p:nvPr/>
        </p:nvSpPr>
        <p:spPr bwMode="auto">
          <a:xfrm flipH="1">
            <a:off x="2971800" y="2667000"/>
            <a:ext cx="990600" cy="304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5" name="Text Box 26"/>
          <p:cNvSpPr txBox="1">
            <a:spLocks noChangeArrowheads="1"/>
          </p:cNvSpPr>
          <p:nvPr/>
        </p:nvSpPr>
        <p:spPr bwMode="auto">
          <a:xfrm>
            <a:off x="2895600" y="228600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500"/>
              <a:t>executes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14"/>
                                        </p:tgtEl>
                                        <p:attrNameLst>
                                          <p:attrName>style.visibility</p:attrName>
                                        </p:attrNameLst>
                                      </p:cBhvr>
                                      <p:to>
                                        <p:strVal val="visible"/>
                                      </p:to>
                                    </p:set>
                                    <p:anim calcmode="lin" valueType="num">
                                      <p:cBhvr additive="base">
                                        <p:cTn id="7" dur="500" fill="hold"/>
                                        <p:tgtEl>
                                          <p:spTgt spid="110614"/>
                                        </p:tgtEl>
                                        <p:attrNameLst>
                                          <p:attrName>ppt_x</p:attrName>
                                        </p:attrNameLst>
                                      </p:cBhvr>
                                      <p:tavLst>
                                        <p:tav tm="0">
                                          <p:val>
                                            <p:strVal val="0-#ppt_w/2"/>
                                          </p:val>
                                        </p:tav>
                                        <p:tav tm="100000">
                                          <p:val>
                                            <p:strVal val="#ppt_x"/>
                                          </p:val>
                                        </p:tav>
                                      </p:tavLst>
                                    </p:anim>
                                    <p:anim calcmode="lin" valueType="num">
                                      <p:cBhvr additive="base">
                                        <p:cTn id="8" dur="500" fill="hold"/>
                                        <p:tgtEl>
                                          <p:spTgt spid="110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68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F0CA286-CE67-4993-81B3-A713B9268E13}" type="slidenum">
              <a:rPr lang="en-US" altLang="en-US" sz="1600">
                <a:latin typeface="Times New Roman" panose="02020603050405020304" pitchFamily="18" charset="0"/>
              </a:rPr>
              <a:pPr eaLnBrk="1" hangingPunct="1"/>
              <a:t>32</a:t>
            </a:fld>
            <a:endParaRPr lang="en-US" altLang="en-US" sz="1600">
              <a:latin typeface="Times New Roman" panose="02020603050405020304"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a:t>Zero Flag (ZF)</a:t>
            </a:r>
          </a:p>
        </p:txBody>
      </p:sp>
      <p:sp>
        <p:nvSpPr>
          <p:cNvPr id="36869" name="Text Box 3"/>
          <p:cNvSpPr txBox="1">
            <a:spLocks noChangeArrowheads="1"/>
          </p:cNvSpPr>
          <p:nvPr/>
        </p:nvSpPr>
        <p:spPr bwMode="auto">
          <a:xfrm>
            <a:off x="1752600" y="2286000"/>
            <a:ext cx="5562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743200" algn="l"/>
              </a:tabLst>
              <a:defRPr sz="2100">
                <a:solidFill>
                  <a:schemeClr val="tx1"/>
                </a:solidFill>
                <a:latin typeface="Arial" panose="020B0604020202020204" pitchFamily="34" charset="0"/>
              </a:defRPr>
            </a:lvl1pPr>
            <a:lvl2pPr marL="742950" indent="-285750" eaLnBrk="0" hangingPunct="0">
              <a:tabLst>
                <a:tab pos="457200" algn="l"/>
                <a:tab pos="2743200" algn="l"/>
              </a:tabLst>
              <a:defRPr sz="2100">
                <a:solidFill>
                  <a:schemeClr val="tx1"/>
                </a:solidFill>
                <a:latin typeface="Arial" panose="020B0604020202020204" pitchFamily="34" charset="0"/>
              </a:defRPr>
            </a:lvl2pPr>
            <a:lvl3pPr marL="1143000" indent="-228600" eaLnBrk="0" hangingPunct="0">
              <a:tabLst>
                <a:tab pos="457200" algn="l"/>
                <a:tab pos="2743200" algn="l"/>
              </a:tabLst>
              <a:defRPr sz="2100">
                <a:solidFill>
                  <a:schemeClr val="tx1"/>
                </a:solidFill>
                <a:latin typeface="Arial" panose="020B0604020202020204" pitchFamily="34" charset="0"/>
              </a:defRPr>
            </a:lvl3pPr>
            <a:lvl4pPr marL="1600200" indent="-228600" eaLnBrk="0" hangingPunct="0">
              <a:tabLst>
                <a:tab pos="457200" algn="l"/>
                <a:tab pos="2743200" algn="l"/>
              </a:tabLst>
              <a:defRPr sz="2100">
                <a:solidFill>
                  <a:schemeClr val="tx1"/>
                </a:solidFill>
                <a:latin typeface="Arial" panose="020B0604020202020204" pitchFamily="34" charset="0"/>
              </a:defRPr>
            </a:lvl4pPr>
            <a:lvl5pPr marL="2057400" indent="-228600" eaLnBrk="0" hangingPunct="0">
              <a:tabLst>
                <a:tab pos="457200" algn="l"/>
                <a:tab pos="2743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743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743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743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7432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cx,1</a:t>
            </a:r>
          </a:p>
          <a:p>
            <a:pPr eaLnBrk="1" hangingPunct="1">
              <a:lnSpc>
                <a:spcPct val="50000"/>
              </a:lnSpc>
              <a:spcBef>
                <a:spcPct val="50000"/>
              </a:spcBef>
            </a:pPr>
            <a:r>
              <a:rPr lang="en-US" altLang="en-US" sz="1800" b="1" dirty="0">
                <a:latin typeface="Courier New" panose="02070309020205020404" pitchFamily="49" charset="0"/>
              </a:rPr>
              <a:t>sub cx,1 	; CX = 0, ZF = 1</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al,0FFh</a:t>
            </a:r>
          </a:p>
          <a:p>
            <a:pPr eaLnBrk="1" hangingPunct="1">
              <a:lnSpc>
                <a:spcPct val="50000"/>
              </a:lnSpc>
              <a:spcBef>
                <a:spcPct val="50000"/>
              </a:spcBef>
            </a:pPr>
            <a:r>
              <a:rPr lang="en-US" altLang="en-US" sz="1800" b="1" dirty="0" err="1">
                <a:latin typeface="Courier New" panose="02070309020205020404" pitchFamily="49" charset="0"/>
              </a:rPr>
              <a:t>inc</a:t>
            </a:r>
            <a:r>
              <a:rPr lang="en-US" altLang="en-US" sz="1800" b="1" dirty="0">
                <a:latin typeface="Courier New" panose="02070309020205020404" pitchFamily="49" charset="0"/>
              </a:rPr>
              <a:t> al 	; AL = 0, ZF = 1</a:t>
            </a:r>
          </a:p>
          <a:p>
            <a:pPr eaLnBrk="1" hangingPunct="1">
              <a:lnSpc>
                <a:spcPct val="50000"/>
              </a:lnSpc>
              <a:spcBef>
                <a:spcPct val="50000"/>
              </a:spcBef>
            </a:pPr>
            <a:r>
              <a:rPr lang="en-US" altLang="en-US" sz="1800" b="1" dirty="0" err="1">
                <a:latin typeface="Courier New" panose="02070309020205020404" pitchFamily="49" charset="0"/>
              </a:rPr>
              <a:t>inc</a:t>
            </a:r>
            <a:r>
              <a:rPr lang="en-US" altLang="en-US" sz="1800" b="1" dirty="0">
                <a:latin typeface="Courier New" panose="02070309020205020404" pitchFamily="49" charset="0"/>
              </a:rPr>
              <a:t> al 	; AL = 1, ZF = 0</a:t>
            </a:r>
          </a:p>
        </p:txBody>
      </p:sp>
      <p:sp>
        <p:nvSpPr>
          <p:cNvPr id="36870" name="Text Box 4"/>
          <p:cNvSpPr txBox="1">
            <a:spLocks noChangeArrowheads="1"/>
          </p:cNvSpPr>
          <p:nvPr/>
        </p:nvSpPr>
        <p:spPr bwMode="auto">
          <a:xfrm>
            <a:off x="685800" y="12192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Zero flag is set when the result of an operation produces zero in the destination operand.  </a:t>
            </a:r>
          </a:p>
        </p:txBody>
      </p:sp>
      <p:sp>
        <p:nvSpPr>
          <p:cNvPr id="36871" name="Text Box 5"/>
          <p:cNvSpPr txBox="1">
            <a:spLocks noChangeArrowheads="1"/>
          </p:cNvSpPr>
          <p:nvPr/>
        </p:nvSpPr>
        <p:spPr bwMode="auto">
          <a:xfrm>
            <a:off x="1963540" y="4673103"/>
            <a:ext cx="4572000" cy="1308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marL="225425" indent="-225425"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Remember...</a:t>
            </a:r>
          </a:p>
          <a:p>
            <a:pPr eaLnBrk="1" hangingPunct="1">
              <a:lnSpc>
                <a:spcPct val="60000"/>
              </a:lnSpc>
              <a:spcBef>
                <a:spcPct val="50000"/>
              </a:spcBef>
              <a:buFontTx/>
              <a:buChar char="•"/>
            </a:pPr>
            <a:r>
              <a:rPr lang="en-US" altLang="en-US" dirty="0"/>
              <a:t>A flag is </a:t>
            </a:r>
            <a:r>
              <a:rPr lang="en-US" altLang="en-US" dirty="0">
                <a:solidFill>
                  <a:schemeClr val="tx2"/>
                </a:solidFill>
              </a:rPr>
              <a:t>set</a:t>
            </a:r>
            <a:r>
              <a:rPr lang="en-US" altLang="en-US" dirty="0"/>
              <a:t> when it equals 1. </a:t>
            </a:r>
          </a:p>
          <a:p>
            <a:pPr eaLnBrk="1" hangingPunct="1">
              <a:lnSpc>
                <a:spcPct val="60000"/>
              </a:lnSpc>
              <a:spcBef>
                <a:spcPct val="50000"/>
              </a:spcBef>
              <a:buFontTx/>
              <a:buChar char="•"/>
            </a:pPr>
            <a:r>
              <a:rPr lang="en-US" altLang="en-US" dirty="0"/>
              <a:t>A flag is </a:t>
            </a:r>
            <a:r>
              <a:rPr lang="en-US" altLang="en-US" dirty="0">
                <a:solidFill>
                  <a:schemeClr val="tx2"/>
                </a:solidFill>
              </a:rPr>
              <a:t>clear</a:t>
            </a:r>
            <a:r>
              <a:rPr lang="en-US" altLang="en-US" dirty="0"/>
              <a:t> when it equals 0.</a:t>
            </a:r>
          </a:p>
        </p:txBody>
      </p:sp>
      <p:graphicFrame>
        <p:nvGraphicFramePr>
          <p:cNvPr id="8" name="Table 1"/>
          <p:cNvGraphicFramePr>
            <a:graphicFrameLocks noGrp="1"/>
          </p:cNvGraphicFramePr>
          <p:nvPr>
            <p:extLst>
              <p:ext uri="{D42A27DB-BD31-4B8C-83A1-F6EECF244321}">
                <p14:modId xmlns:p14="http://schemas.microsoft.com/office/powerpoint/2010/main" val="822589265"/>
              </p:ext>
            </p:extLst>
          </p:nvPr>
        </p:nvGraphicFramePr>
        <p:xfrm>
          <a:off x="2592000" y="3806225"/>
          <a:ext cx="2812824" cy="396240"/>
        </p:xfrm>
        <a:graphic>
          <a:graphicData uri="http://schemas.openxmlformats.org/drawingml/2006/table">
            <a:tbl>
              <a:tblPr>
                <a:tableStyleId>{7DF18680-E054-41AD-8BC1-D1AEF772440D}</a:tableStyleId>
              </a:tblPr>
              <a:tblGrid>
                <a:gridCol w="351603">
                  <a:extLst>
                    <a:ext uri="{9D8B030D-6E8A-4147-A177-3AD203B41FA5}">
                      <a16:colId xmlns:a16="http://schemas.microsoft.com/office/drawing/2014/main" val="20000"/>
                    </a:ext>
                  </a:extLst>
                </a:gridCol>
                <a:gridCol w="351603">
                  <a:extLst>
                    <a:ext uri="{9D8B030D-6E8A-4147-A177-3AD203B41FA5}">
                      <a16:colId xmlns:a16="http://schemas.microsoft.com/office/drawing/2014/main" val="20001"/>
                    </a:ext>
                  </a:extLst>
                </a:gridCol>
                <a:gridCol w="351603">
                  <a:extLst>
                    <a:ext uri="{9D8B030D-6E8A-4147-A177-3AD203B41FA5}">
                      <a16:colId xmlns:a16="http://schemas.microsoft.com/office/drawing/2014/main" val="20002"/>
                    </a:ext>
                  </a:extLst>
                </a:gridCol>
                <a:gridCol w="351603">
                  <a:extLst>
                    <a:ext uri="{9D8B030D-6E8A-4147-A177-3AD203B41FA5}">
                      <a16:colId xmlns:a16="http://schemas.microsoft.com/office/drawing/2014/main" val="20003"/>
                    </a:ext>
                  </a:extLst>
                </a:gridCol>
                <a:gridCol w="351603">
                  <a:extLst>
                    <a:ext uri="{9D8B030D-6E8A-4147-A177-3AD203B41FA5}">
                      <a16:colId xmlns:a16="http://schemas.microsoft.com/office/drawing/2014/main" val="20004"/>
                    </a:ext>
                  </a:extLst>
                </a:gridCol>
                <a:gridCol w="351603">
                  <a:extLst>
                    <a:ext uri="{9D8B030D-6E8A-4147-A177-3AD203B41FA5}">
                      <a16:colId xmlns:a16="http://schemas.microsoft.com/office/drawing/2014/main" val="20005"/>
                    </a:ext>
                  </a:extLst>
                </a:gridCol>
                <a:gridCol w="351603">
                  <a:extLst>
                    <a:ext uri="{9D8B030D-6E8A-4147-A177-3AD203B41FA5}">
                      <a16:colId xmlns:a16="http://schemas.microsoft.com/office/drawing/2014/main" val="20006"/>
                    </a:ext>
                  </a:extLst>
                </a:gridCol>
                <a:gridCol w="351603">
                  <a:extLst>
                    <a:ext uri="{9D8B030D-6E8A-4147-A177-3AD203B41FA5}">
                      <a16:colId xmlns:a16="http://schemas.microsoft.com/office/drawing/2014/main" val="20007"/>
                    </a:ext>
                  </a:extLst>
                </a:gridCol>
              </a:tblGrid>
              <a:tr h="370840">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9" name="TextBox 2"/>
          <p:cNvSpPr txBox="1"/>
          <p:nvPr/>
        </p:nvSpPr>
        <p:spPr>
          <a:xfrm>
            <a:off x="5563799" y="3806225"/>
            <a:ext cx="971741" cy="415498"/>
          </a:xfrm>
          <a:prstGeom prst="rect">
            <a:avLst/>
          </a:prstGeom>
          <a:noFill/>
        </p:spPr>
        <p:txBody>
          <a:bodyPr wrap="none" rtlCol="0">
            <a:spAutoFit/>
          </a:bodyPr>
          <a:lstStyle/>
          <a:p>
            <a:r>
              <a:rPr lang="en-US" altLang="zh-TW" dirty="0"/>
              <a:t>ZF = 1</a:t>
            </a:r>
            <a:endParaRPr lang="zh-TW" altLang="en-US" dirty="0"/>
          </a:p>
        </p:txBody>
      </p:sp>
      <p:graphicFrame>
        <p:nvGraphicFramePr>
          <p:cNvPr id="10" name="Table 10"/>
          <p:cNvGraphicFramePr>
            <a:graphicFrameLocks noGrp="1"/>
          </p:cNvGraphicFramePr>
          <p:nvPr>
            <p:extLst>
              <p:ext uri="{D42A27DB-BD31-4B8C-83A1-F6EECF244321}">
                <p14:modId xmlns:p14="http://schemas.microsoft.com/office/powerpoint/2010/main" val="3294266896"/>
              </p:ext>
            </p:extLst>
          </p:nvPr>
        </p:nvGraphicFramePr>
        <p:xfrm>
          <a:off x="2593161" y="4171985"/>
          <a:ext cx="2812824" cy="396240"/>
        </p:xfrm>
        <a:graphic>
          <a:graphicData uri="http://schemas.openxmlformats.org/drawingml/2006/table">
            <a:tbl>
              <a:tblPr>
                <a:tableStyleId>{7DF18680-E054-41AD-8BC1-D1AEF772440D}</a:tableStyleId>
              </a:tblPr>
              <a:tblGrid>
                <a:gridCol w="351603">
                  <a:extLst>
                    <a:ext uri="{9D8B030D-6E8A-4147-A177-3AD203B41FA5}">
                      <a16:colId xmlns:a16="http://schemas.microsoft.com/office/drawing/2014/main" val="20000"/>
                    </a:ext>
                  </a:extLst>
                </a:gridCol>
                <a:gridCol w="351603">
                  <a:extLst>
                    <a:ext uri="{9D8B030D-6E8A-4147-A177-3AD203B41FA5}">
                      <a16:colId xmlns:a16="http://schemas.microsoft.com/office/drawing/2014/main" val="20001"/>
                    </a:ext>
                  </a:extLst>
                </a:gridCol>
                <a:gridCol w="351603">
                  <a:extLst>
                    <a:ext uri="{9D8B030D-6E8A-4147-A177-3AD203B41FA5}">
                      <a16:colId xmlns:a16="http://schemas.microsoft.com/office/drawing/2014/main" val="20002"/>
                    </a:ext>
                  </a:extLst>
                </a:gridCol>
                <a:gridCol w="351603">
                  <a:extLst>
                    <a:ext uri="{9D8B030D-6E8A-4147-A177-3AD203B41FA5}">
                      <a16:colId xmlns:a16="http://schemas.microsoft.com/office/drawing/2014/main" val="20003"/>
                    </a:ext>
                  </a:extLst>
                </a:gridCol>
                <a:gridCol w="351603">
                  <a:extLst>
                    <a:ext uri="{9D8B030D-6E8A-4147-A177-3AD203B41FA5}">
                      <a16:colId xmlns:a16="http://schemas.microsoft.com/office/drawing/2014/main" val="20004"/>
                    </a:ext>
                  </a:extLst>
                </a:gridCol>
                <a:gridCol w="351603">
                  <a:extLst>
                    <a:ext uri="{9D8B030D-6E8A-4147-A177-3AD203B41FA5}">
                      <a16:colId xmlns:a16="http://schemas.microsoft.com/office/drawing/2014/main" val="20005"/>
                    </a:ext>
                  </a:extLst>
                </a:gridCol>
                <a:gridCol w="351603">
                  <a:extLst>
                    <a:ext uri="{9D8B030D-6E8A-4147-A177-3AD203B41FA5}">
                      <a16:colId xmlns:a16="http://schemas.microsoft.com/office/drawing/2014/main" val="20006"/>
                    </a:ext>
                  </a:extLst>
                </a:gridCol>
                <a:gridCol w="351603">
                  <a:extLst>
                    <a:ext uri="{9D8B030D-6E8A-4147-A177-3AD203B41FA5}">
                      <a16:colId xmlns:a16="http://schemas.microsoft.com/office/drawing/2014/main" val="20007"/>
                    </a:ext>
                  </a:extLst>
                </a:gridCol>
              </a:tblGrid>
              <a:tr h="370840">
                <a:tc>
                  <a:txBody>
                    <a:bodyPr/>
                    <a:lstStyle/>
                    <a:p>
                      <a:pPr algn="ct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2">
                              <a:lumMod val="75000"/>
                            </a:schemeClr>
                          </a:solidFill>
                        </a:rPr>
                        <a:t>+</a:t>
                      </a:r>
                      <a:endParaRPr lang="zh-TW" altLang="en-US" sz="2000"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2">
                              <a:lumMod val="75000"/>
                            </a:schemeClr>
                          </a:solidFill>
                        </a:rPr>
                        <a:t>1</a:t>
                      </a:r>
                      <a:endParaRPr lang="zh-TW" altLang="en-US" sz="2000"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Table 11"/>
          <p:cNvGraphicFramePr>
            <a:graphicFrameLocks noGrp="1"/>
          </p:cNvGraphicFramePr>
          <p:nvPr>
            <p:extLst>
              <p:ext uri="{D42A27DB-BD31-4B8C-83A1-F6EECF244321}">
                <p14:modId xmlns:p14="http://schemas.microsoft.com/office/powerpoint/2010/main" val="3024740623"/>
              </p:ext>
            </p:extLst>
          </p:nvPr>
        </p:nvGraphicFramePr>
        <p:xfrm>
          <a:off x="2592000" y="3806225"/>
          <a:ext cx="2812824" cy="396240"/>
        </p:xfrm>
        <a:graphic>
          <a:graphicData uri="http://schemas.openxmlformats.org/drawingml/2006/table">
            <a:tbl>
              <a:tblPr>
                <a:tableStyleId>{7DF18680-E054-41AD-8BC1-D1AEF772440D}</a:tableStyleId>
              </a:tblPr>
              <a:tblGrid>
                <a:gridCol w="351603">
                  <a:extLst>
                    <a:ext uri="{9D8B030D-6E8A-4147-A177-3AD203B41FA5}">
                      <a16:colId xmlns:a16="http://schemas.microsoft.com/office/drawing/2014/main" val="20000"/>
                    </a:ext>
                  </a:extLst>
                </a:gridCol>
                <a:gridCol w="351603">
                  <a:extLst>
                    <a:ext uri="{9D8B030D-6E8A-4147-A177-3AD203B41FA5}">
                      <a16:colId xmlns:a16="http://schemas.microsoft.com/office/drawing/2014/main" val="20001"/>
                    </a:ext>
                  </a:extLst>
                </a:gridCol>
                <a:gridCol w="351603">
                  <a:extLst>
                    <a:ext uri="{9D8B030D-6E8A-4147-A177-3AD203B41FA5}">
                      <a16:colId xmlns:a16="http://schemas.microsoft.com/office/drawing/2014/main" val="20002"/>
                    </a:ext>
                  </a:extLst>
                </a:gridCol>
                <a:gridCol w="351603">
                  <a:extLst>
                    <a:ext uri="{9D8B030D-6E8A-4147-A177-3AD203B41FA5}">
                      <a16:colId xmlns:a16="http://schemas.microsoft.com/office/drawing/2014/main" val="20003"/>
                    </a:ext>
                  </a:extLst>
                </a:gridCol>
                <a:gridCol w="351603">
                  <a:extLst>
                    <a:ext uri="{9D8B030D-6E8A-4147-A177-3AD203B41FA5}">
                      <a16:colId xmlns:a16="http://schemas.microsoft.com/office/drawing/2014/main" val="20004"/>
                    </a:ext>
                  </a:extLst>
                </a:gridCol>
                <a:gridCol w="351603">
                  <a:extLst>
                    <a:ext uri="{9D8B030D-6E8A-4147-A177-3AD203B41FA5}">
                      <a16:colId xmlns:a16="http://schemas.microsoft.com/office/drawing/2014/main" val="20005"/>
                    </a:ext>
                  </a:extLst>
                </a:gridCol>
                <a:gridCol w="351603">
                  <a:extLst>
                    <a:ext uri="{9D8B030D-6E8A-4147-A177-3AD203B41FA5}">
                      <a16:colId xmlns:a16="http://schemas.microsoft.com/office/drawing/2014/main" val="20006"/>
                    </a:ext>
                  </a:extLst>
                </a:gridCol>
                <a:gridCol w="351603">
                  <a:extLst>
                    <a:ext uri="{9D8B030D-6E8A-4147-A177-3AD203B41FA5}">
                      <a16:colId xmlns:a16="http://schemas.microsoft.com/office/drawing/2014/main" val="20007"/>
                    </a:ext>
                  </a:extLst>
                </a:gridCol>
              </a:tblGrid>
              <a:tr h="370840">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2"/>
          <p:cNvGraphicFramePr>
            <a:graphicFrameLocks noGrp="1"/>
          </p:cNvGraphicFramePr>
          <p:nvPr>
            <p:extLst>
              <p:ext uri="{D42A27DB-BD31-4B8C-83A1-F6EECF244321}">
                <p14:modId xmlns:p14="http://schemas.microsoft.com/office/powerpoint/2010/main" val="2371598295"/>
              </p:ext>
            </p:extLst>
          </p:nvPr>
        </p:nvGraphicFramePr>
        <p:xfrm>
          <a:off x="2590800" y="3806825"/>
          <a:ext cx="2812824" cy="396240"/>
        </p:xfrm>
        <a:graphic>
          <a:graphicData uri="http://schemas.openxmlformats.org/drawingml/2006/table">
            <a:tbl>
              <a:tblPr>
                <a:tableStyleId>{7DF18680-E054-41AD-8BC1-D1AEF772440D}</a:tableStyleId>
              </a:tblPr>
              <a:tblGrid>
                <a:gridCol w="351603">
                  <a:extLst>
                    <a:ext uri="{9D8B030D-6E8A-4147-A177-3AD203B41FA5}">
                      <a16:colId xmlns:a16="http://schemas.microsoft.com/office/drawing/2014/main" val="20000"/>
                    </a:ext>
                  </a:extLst>
                </a:gridCol>
                <a:gridCol w="351603">
                  <a:extLst>
                    <a:ext uri="{9D8B030D-6E8A-4147-A177-3AD203B41FA5}">
                      <a16:colId xmlns:a16="http://schemas.microsoft.com/office/drawing/2014/main" val="20001"/>
                    </a:ext>
                  </a:extLst>
                </a:gridCol>
                <a:gridCol w="351603">
                  <a:extLst>
                    <a:ext uri="{9D8B030D-6E8A-4147-A177-3AD203B41FA5}">
                      <a16:colId xmlns:a16="http://schemas.microsoft.com/office/drawing/2014/main" val="20002"/>
                    </a:ext>
                  </a:extLst>
                </a:gridCol>
                <a:gridCol w="351603">
                  <a:extLst>
                    <a:ext uri="{9D8B030D-6E8A-4147-A177-3AD203B41FA5}">
                      <a16:colId xmlns:a16="http://schemas.microsoft.com/office/drawing/2014/main" val="20003"/>
                    </a:ext>
                  </a:extLst>
                </a:gridCol>
                <a:gridCol w="351603">
                  <a:extLst>
                    <a:ext uri="{9D8B030D-6E8A-4147-A177-3AD203B41FA5}">
                      <a16:colId xmlns:a16="http://schemas.microsoft.com/office/drawing/2014/main" val="20004"/>
                    </a:ext>
                  </a:extLst>
                </a:gridCol>
                <a:gridCol w="351603">
                  <a:extLst>
                    <a:ext uri="{9D8B030D-6E8A-4147-A177-3AD203B41FA5}">
                      <a16:colId xmlns:a16="http://schemas.microsoft.com/office/drawing/2014/main" val="20005"/>
                    </a:ext>
                  </a:extLst>
                </a:gridCol>
                <a:gridCol w="351603">
                  <a:extLst>
                    <a:ext uri="{9D8B030D-6E8A-4147-A177-3AD203B41FA5}">
                      <a16:colId xmlns:a16="http://schemas.microsoft.com/office/drawing/2014/main" val="20006"/>
                    </a:ext>
                  </a:extLst>
                </a:gridCol>
                <a:gridCol w="351603">
                  <a:extLst>
                    <a:ext uri="{9D8B030D-6E8A-4147-A177-3AD203B41FA5}">
                      <a16:colId xmlns:a16="http://schemas.microsoft.com/office/drawing/2014/main" val="20007"/>
                    </a:ext>
                  </a:extLst>
                </a:gridCol>
              </a:tblGrid>
              <a:tr h="370840">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0</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a:t>1</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3" name="TextBox 13"/>
          <p:cNvSpPr txBox="1"/>
          <p:nvPr/>
        </p:nvSpPr>
        <p:spPr>
          <a:xfrm>
            <a:off x="2048261" y="3806225"/>
            <a:ext cx="513282" cy="415498"/>
          </a:xfrm>
          <a:prstGeom prst="rect">
            <a:avLst/>
          </a:prstGeom>
          <a:noFill/>
        </p:spPr>
        <p:txBody>
          <a:bodyPr wrap="none" rtlCol="0">
            <a:spAutoFit/>
          </a:bodyPr>
          <a:lstStyle/>
          <a:p>
            <a:r>
              <a:rPr lang="en-US" altLang="zh-TW" dirty="0"/>
              <a:t>AL</a:t>
            </a:r>
          </a:p>
        </p:txBody>
      </p:sp>
      <p:sp>
        <p:nvSpPr>
          <p:cNvPr id="14" name="TextBox 14"/>
          <p:cNvSpPr txBox="1"/>
          <p:nvPr/>
        </p:nvSpPr>
        <p:spPr>
          <a:xfrm>
            <a:off x="5563800" y="3806225"/>
            <a:ext cx="971741" cy="415498"/>
          </a:xfrm>
          <a:prstGeom prst="rect">
            <a:avLst/>
          </a:prstGeom>
          <a:noFill/>
        </p:spPr>
        <p:txBody>
          <a:bodyPr wrap="none" rtlCol="0">
            <a:spAutoFit/>
          </a:bodyPr>
          <a:lstStyle/>
          <a:p>
            <a:r>
              <a:rPr lang="en-US" altLang="zh-TW" dirty="0"/>
              <a:t>ZF = 0</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xit" presetSubtype="0" fill="hold" nodeType="clickEffect">
                                  <p:stCondLst>
                                    <p:cond delay="0"/>
                                  </p:stCondLst>
                                  <p:childTnLst>
                                    <p:animEffect transition="out" filter="fade">
                                      <p:cBhvr>
                                        <p:cTn id="11" dur="500"/>
                                        <p:tgtEl>
                                          <p:spTgt spid="10"/>
                                        </p:tgtEl>
                                      </p:cBhvr>
                                    </p:animEffect>
                                    <p:anim calcmode="lin" valueType="num">
                                      <p:cBhvr>
                                        <p:cTn id="12" dur="500"/>
                                        <p:tgtEl>
                                          <p:spTgt spid="10"/>
                                        </p:tgtEl>
                                        <p:attrNameLst>
                                          <p:attrName>ppt_x</p:attrName>
                                        </p:attrNameLst>
                                      </p:cBhvr>
                                      <p:tavLst>
                                        <p:tav tm="0">
                                          <p:val>
                                            <p:strVal val="ppt_x"/>
                                          </p:val>
                                        </p:tav>
                                        <p:tav tm="100000">
                                          <p:val>
                                            <p:strVal val="ppt_x"/>
                                          </p:val>
                                        </p:tav>
                                      </p:tavLst>
                                    </p:anim>
                                    <p:anim calcmode="lin" valueType="num">
                                      <p:cBhvr>
                                        <p:cTn id="13" dur="500"/>
                                        <p:tgtEl>
                                          <p:spTgt spid="10"/>
                                        </p:tgtEl>
                                        <p:attrNameLst>
                                          <p:attrName>ppt_y</p:attrName>
                                        </p:attrNameLst>
                                      </p:cBhvr>
                                      <p:tavLst>
                                        <p:tav tm="0">
                                          <p:val>
                                            <p:strVal val="ppt_y"/>
                                          </p:val>
                                        </p:tav>
                                        <p:tav tm="100000">
                                          <p:val>
                                            <p:strVal val="ppt_y-.1"/>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xit" presetSubtype="0" fill="hold" nodeType="clickEffect">
                                  <p:stCondLst>
                                    <p:cond delay="0"/>
                                  </p:stCondLst>
                                  <p:childTnLst>
                                    <p:animEffect transition="out" filter="fade">
                                      <p:cBhvr>
                                        <p:cTn id="31" dur="500"/>
                                        <p:tgtEl>
                                          <p:spTgt spid="10"/>
                                        </p:tgtEl>
                                      </p:cBhvr>
                                    </p:animEffect>
                                    <p:anim calcmode="lin" valueType="num">
                                      <p:cBhvr>
                                        <p:cTn id="32" dur="500"/>
                                        <p:tgtEl>
                                          <p:spTgt spid="10"/>
                                        </p:tgtEl>
                                        <p:attrNameLst>
                                          <p:attrName>ppt_x</p:attrName>
                                        </p:attrNameLst>
                                      </p:cBhvr>
                                      <p:tavLst>
                                        <p:tav tm="0">
                                          <p:val>
                                            <p:strVal val="ppt_x"/>
                                          </p:val>
                                        </p:tav>
                                        <p:tav tm="100000">
                                          <p:val>
                                            <p:strVal val="ppt_x"/>
                                          </p:val>
                                        </p:tav>
                                      </p:tavLst>
                                    </p:anim>
                                    <p:anim calcmode="lin" valueType="num">
                                      <p:cBhvr>
                                        <p:cTn id="33" dur="500"/>
                                        <p:tgtEl>
                                          <p:spTgt spid="10"/>
                                        </p:tgtEl>
                                        <p:attrNameLst>
                                          <p:attrName>ppt_y</p:attrName>
                                        </p:attrNameLst>
                                      </p:cBhvr>
                                      <p:tavLst>
                                        <p:tav tm="0">
                                          <p:val>
                                            <p:strVal val="ppt_y"/>
                                          </p:val>
                                        </p:tav>
                                        <p:tav tm="100000">
                                          <p:val>
                                            <p:strVal val="ppt_y-.1"/>
                                          </p:val>
                                        </p:tav>
                                      </p:tavLst>
                                    </p:anim>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xit" presetSubtype="4" fill="hold" grpId="1" nodeType="withEffect">
                                  <p:stCondLst>
                                    <p:cond delay="0"/>
                                  </p:stCondLst>
                                  <p:childTnLst>
                                    <p:animEffect transition="out" filter="wipe(dow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2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78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CE0F1AC-AD8A-4131-941D-26911A2CE5E2}" type="slidenum">
              <a:rPr lang="en-US" altLang="en-US" sz="1600">
                <a:latin typeface="Times New Roman" panose="02020603050405020304" pitchFamily="18" charset="0"/>
              </a:rPr>
              <a:pPr eaLnBrk="1" hangingPunct="1"/>
              <a:t>33</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a:t>Sign Flag (SF)</a:t>
            </a:r>
          </a:p>
        </p:txBody>
      </p:sp>
      <p:sp>
        <p:nvSpPr>
          <p:cNvPr id="37894"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Sign flag is set when the destination operand is negative. The flag is clear when the destination is positive. </a:t>
            </a:r>
          </a:p>
        </p:txBody>
      </p:sp>
      <p:sp>
        <p:nvSpPr>
          <p:cNvPr id="37895" name="Rectangle 7"/>
          <p:cNvSpPr>
            <a:spLocks noChangeArrowheads="1"/>
          </p:cNvSpPr>
          <p:nvPr/>
        </p:nvSpPr>
        <p:spPr bwMode="auto">
          <a:xfrm>
            <a:off x="685800" y="1760536"/>
            <a:ext cx="64817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The sign flag is a copy of the destination's highest bit:</a:t>
            </a:r>
          </a:p>
        </p:txBody>
      </p:sp>
      <p:sp>
        <p:nvSpPr>
          <p:cNvPr id="37896" name="Text Box 8"/>
          <p:cNvSpPr txBox="1">
            <a:spLocks noChangeArrowheads="1"/>
          </p:cNvSpPr>
          <p:nvPr/>
        </p:nvSpPr>
        <p:spPr bwMode="auto">
          <a:xfrm>
            <a:off x="920773" y="2854710"/>
            <a:ext cx="655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al,0</a:t>
            </a:r>
          </a:p>
          <a:p>
            <a:pPr eaLnBrk="1" hangingPunct="1">
              <a:lnSpc>
                <a:spcPct val="50000"/>
              </a:lnSpc>
              <a:spcBef>
                <a:spcPct val="50000"/>
              </a:spcBef>
            </a:pPr>
            <a:r>
              <a:rPr lang="en-US" altLang="en-US" sz="1800" b="1" dirty="0">
                <a:latin typeface="Courier New" panose="02070309020205020404" pitchFamily="49" charset="0"/>
              </a:rPr>
              <a:t>sub al,1            ;SF = 1</a:t>
            </a:r>
          </a:p>
          <a:p>
            <a:pPr eaLnBrk="1" hangingPunct="1">
              <a:lnSpc>
                <a:spcPct val="50000"/>
              </a:lnSpc>
              <a:spcBef>
                <a:spcPct val="50000"/>
              </a:spcBef>
            </a:pPr>
            <a:r>
              <a:rPr lang="en-US" altLang="en-US" sz="1800" b="1" dirty="0">
                <a:latin typeface="Courier New" panose="02070309020205020404" pitchFamily="49" charset="0"/>
              </a:rPr>
              <a:t>add al,2            ;SF = 0</a:t>
            </a:r>
          </a:p>
        </p:txBody>
      </p:sp>
      <p:graphicFrame>
        <p:nvGraphicFramePr>
          <p:cNvPr id="13" name="Table 12"/>
          <p:cNvGraphicFramePr>
            <a:graphicFrameLocks noGrp="1"/>
          </p:cNvGraphicFramePr>
          <p:nvPr>
            <p:extLst>
              <p:ext uri="{D42A27DB-BD31-4B8C-83A1-F6EECF244321}">
                <p14:modId xmlns:p14="http://schemas.microsoft.com/office/powerpoint/2010/main" val="3247749416"/>
              </p:ext>
            </p:extLst>
          </p:nvPr>
        </p:nvGraphicFramePr>
        <p:xfrm>
          <a:off x="5943600" y="3048000"/>
          <a:ext cx="1563989"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2"/>
          <p:cNvGraphicFramePr>
            <a:graphicFrameLocks noGrp="1"/>
          </p:cNvGraphicFramePr>
          <p:nvPr>
            <p:extLst>
              <p:ext uri="{D42A27DB-BD31-4B8C-83A1-F6EECF244321}">
                <p14:modId xmlns:p14="http://schemas.microsoft.com/office/powerpoint/2010/main" val="3734205552"/>
              </p:ext>
            </p:extLst>
          </p:nvPr>
        </p:nvGraphicFramePr>
        <p:xfrm>
          <a:off x="5943600" y="3502328"/>
          <a:ext cx="1563989"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5" name="文字方塊 14"/>
          <p:cNvSpPr txBox="1"/>
          <p:nvPr/>
        </p:nvSpPr>
        <p:spPr>
          <a:xfrm>
            <a:off x="4862458" y="3046511"/>
            <a:ext cx="457200" cy="307777"/>
          </a:xfrm>
          <a:prstGeom prst="rect">
            <a:avLst/>
          </a:prstGeom>
          <a:noFill/>
        </p:spPr>
        <p:txBody>
          <a:bodyPr wrap="square" rtlCol="0">
            <a:spAutoFit/>
          </a:bodyPr>
          <a:lstStyle/>
          <a:p>
            <a:r>
              <a:rPr lang="en-US" altLang="zh-TW" sz="1400" b="1" dirty="0"/>
              <a:t>AL</a:t>
            </a:r>
            <a:endParaRPr lang="zh-TW" altLang="en-US" sz="1400" b="1" dirty="0"/>
          </a:p>
        </p:txBody>
      </p:sp>
      <p:sp>
        <p:nvSpPr>
          <p:cNvPr id="16" name="文字方塊 15"/>
          <p:cNvSpPr txBox="1"/>
          <p:nvPr/>
        </p:nvSpPr>
        <p:spPr>
          <a:xfrm>
            <a:off x="4876800" y="3493654"/>
            <a:ext cx="457200" cy="307777"/>
          </a:xfrm>
          <a:prstGeom prst="rect">
            <a:avLst/>
          </a:prstGeom>
          <a:noFill/>
        </p:spPr>
        <p:txBody>
          <a:bodyPr wrap="square" rtlCol="0">
            <a:spAutoFit/>
          </a:bodyPr>
          <a:lstStyle/>
          <a:p>
            <a:r>
              <a:rPr lang="en-US" altLang="zh-TW" sz="1400" b="1" dirty="0"/>
              <a:t>AL</a:t>
            </a:r>
            <a:endParaRPr lang="zh-TW" altLang="en-US" sz="1400" b="1" dirty="0"/>
          </a:p>
        </p:txBody>
      </p:sp>
      <p:graphicFrame>
        <p:nvGraphicFramePr>
          <p:cNvPr id="4" name="表格 3"/>
          <p:cNvGraphicFramePr>
            <a:graphicFrameLocks noGrp="1"/>
          </p:cNvGraphicFramePr>
          <p:nvPr>
            <p:extLst>
              <p:ext uri="{D42A27DB-BD31-4B8C-83A1-F6EECF244321}">
                <p14:modId xmlns:p14="http://schemas.microsoft.com/office/powerpoint/2010/main" val="193169989"/>
              </p:ext>
            </p:extLst>
          </p:nvPr>
        </p:nvGraphicFramePr>
        <p:xfrm>
          <a:off x="5491573" y="304800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3424262628"/>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9212026"/>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846410949"/>
              </p:ext>
            </p:extLst>
          </p:nvPr>
        </p:nvGraphicFramePr>
        <p:xfrm>
          <a:off x="5486400" y="350520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3424262628"/>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9212026"/>
                  </a:ext>
                </a:extLst>
              </a:tr>
            </a:tbl>
          </a:graphicData>
        </a:graphic>
      </p:graphicFrame>
      <p:sp>
        <p:nvSpPr>
          <p:cNvPr id="6" name="矩形 5"/>
          <p:cNvSpPr/>
          <p:nvPr/>
        </p:nvSpPr>
        <p:spPr bwMode="auto">
          <a:xfrm>
            <a:off x="5319658" y="2854710"/>
            <a:ext cx="547742" cy="1222445"/>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7" name="文字方塊 6"/>
          <p:cNvSpPr txBox="1"/>
          <p:nvPr/>
        </p:nvSpPr>
        <p:spPr>
          <a:xfrm>
            <a:off x="3764729" y="4433928"/>
            <a:ext cx="3657600" cy="415498"/>
          </a:xfrm>
          <a:prstGeom prst="rect">
            <a:avLst/>
          </a:prstGeom>
          <a:noFill/>
        </p:spPr>
        <p:txBody>
          <a:bodyPr wrap="square" rtlCol="0">
            <a:spAutoFit/>
          </a:bodyPr>
          <a:lstStyle/>
          <a:p>
            <a:r>
              <a:rPr lang="en-US" altLang="zh-TW" dirty="0"/>
              <a:t>First bit is equal to Sign Flag</a:t>
            </a:r>
            <a:endParaRPr lang="zh-TW" altLang="en-US" dirty="0"/>
          </a:p>
        </p:txBody>
      </p:sp>
      <p:cxnSp>
        <p:nvCxnSpPr>
          <p:cNvPr id="9" name="直線單箭頭接點 8"/>
          <p:cNvCxnSpPr>
            <a:stCxn id="7" idx="0"/>
            <a:endCxn id="6" idx="2"/>
          </p:cNvCxnSpPr>
          <p:nvPr/>
        </p:nvCxnSpPr>
        <p:spPr bwMode="auto">
          <a:xfrm flipV="1">
            <a:off x="5593529" y="4077155"/>
            <a:ext cx="0" cy="356773"/>
          </a:xfrm>
          <a:prstGeom prst="straightConnector1">
            <a:avLst/>
          </a:prstGeom>
          <a:solidFill>
            <a:schemeClr val="accent1"/>
          </a:solidFill>
          <a:ln>
            <a:noFill/>
            <a:tailEnd type="triangle"/>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向下箭號 24"/>
          <p:cNvSpPr/>
          <p:nvPr/>
        </p:nvSpPr>
        <p:spPr bwMode="auto">
          <a:xfrm>
            <a:off x="5473713" y="4158865"/>
            <a:ext cx="223427" cy="356773"/>
          </a:xfrm>
          <a:prstGeom prst="down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891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D2F6E0D-56CE-4029-9788-767B2A5D38A0}" type="slidenum">
              <a:rPr lang="en-US" altLang="en-US" sz="1600">
                <a:latin typeface="Times New Roman" panose="02020603050405020304" pitchFamily="18" charset="0"/>
              </a:rPr>
              <a:pPr eaLnBrk="1" hangingPunct="1"/>
              <a:t>34</a:t>
            </a:fld>
            <a:endParaRPr lang="en-US" altLang="en-US" sz="1600">
              <a:latin typeface="Times New Roman" panose="02020603050405020304" pitchFamily="18" charset="0"/>
            </a:endParaRPr>
          </a:p>
        </p:txBody>
      </p:sp>
      <p:sp>
        <p:nvSpPr>
          <p:cNvPr id="168962" name="Rectangle 2"/>
          <p:cNvSpPr>
            <a:spLocks noGrp="1" noChangeArrowheads="1"/>
          </p:cNvSpPr>
          <p:nvPr>
            <p:ph type="title"/>
          </p:nvPr>
        </p:nvSpPr>
        <p:spPr>
          <a:xfrm>
            <a:off x="685800" y="228600"/>
            <a:ext cx="7772400" cy="914400"/>
          </a:xfrm>
        </p:spPr>
        <p:txBody>
          <a:bodyPr/>
          <a:lstStyle/>
          <a:p>
            <a:pPr eaLnBrk="1" hangingPunct="1">
              <a:defRPr/>
            </a:pPr>
            <a:r>
              <a:rPr lang="en-US" altLang="en-US"/>
              <a:t>Signed and Unsigned Integers</a:t>
            </a:r>
            <a:br>
              <a:rPr lang="en-US" altLang="en-US"/>
            </a:br>
            <a:r>
              <a:rPr lang="en-US" altLang="en-US"/>
              <a:t>A Hardware Viewpoint</a:t>
            </a:r>
          </a:p>
        </p:txBody>
      </p:sp>
      <p:sp>
        <p:nvSpPr>
          <p:cNvPr id="38917" name="Rectangle 3"/>
          <p:cNvSpPr>
            <a:spLocks noGrp="1" noChangeArrowheads="1"/>
          </p:cNvSpPr>
          <p:nvPr>
            <p:ph type="body" idx="4294967295"/>
          </p:nvPr>
        </p:nvSpPr>
        <p:spPr/>
        <p:txBody>
          <a:bodyPr/>
          <a:lstStyle/>
          <a:p>
            <a:pPr eaLnBrk="1" hangingPunct="1"/>
            <a:endParaRPr lang="en-US" altLang="en-US"/>
          </a:p>
          <a:p>
            <a:pPr eaLnBrk="1" hangingPunct="1"/>
            <a:r>
              <a:rPr lang="en-US" altLang="en-US"/>
              <a:t>All CPU instructions operate exactly the same on signed and unsigned integers</a:t>
            </a:r>
          </a:p>
          <a:p>
            <a:pPr eaLnBrk="1" hangingPunct="1"/>
            <a:endParaRPr lang="en-US" altLang="en-US"/>
          </a:p>
          <a:p>
            <a:pPr eaLnBrk="1" hangingPunct="1"/>
            <a:r>
              <a:rPr lang="en-US" altLang="en-US"/>
              <a:t>The CPU cannot distinguish between signed and unsigned integers</a:t>
            </a:r>
          </a:p>
          <a:p>
            <a:pPr eaLnBrk="1" hangingPunct="1"/>
            <a:endParaRPr lang="en-US" altLang="en-US"/>
          </a:p>
          <a:p>
            <a:pPr eaLnBrk="1" hangingPunct="1"/>
            <a:r>
              <a:rPr lang="en-US" altLang="en-US"/>
              <a:t>YOU, the programmer, are solely responsible for using the correct data type with each instruction</a:t>
            </a:r>
          </a:p>
        </p:txBody>
      </p:sp>
      <p:sp>
        <p:nvSpPr>
          <p:cNvPr id="38918" name="Text Box 4"/>
          <p:cNvSpPr txBox="1">
            <a:spLocks noChangeArrowheads="1"/>
          </p:cNvSpPr>
          <p:nvPr/>
        </p:nvSpPr>
        <p:spPr bwMode="auto">
          <a:xfrm>
            <a:off x="685800" y="6019800"/>
            <a:ext cx="37020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200"/>
              <a:t>Added Slide.  Gerald Cahill, Antelope Valley College</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09E8FFC-158D-4797-AC96-110FDCC92566}" type="slidenum">
              <a:rPr lang="en-US" altLang="en-US" sz="1600">
                <a:latin typeface="Times New Roman" panose="02020603050405020304" pitchFamily="18" charset="0"/>
              </a:rPr>
              <a:pPr eaLnBrk="1" hangingPunct="1"/>
              <a:t>35</a:t>
            </a:fld>
            <a:endParaRPr lang="en-US" altLang="en-US" sz="1600">
              <a:latin typeface="Times New Roman" panose="02020603050405020304" pitchFamily="18" charset="0"/>
            </a:endParaRPr>
          </a:p>
        </p:txBody>
      </p:sp>
      <p:sp>
        <p:nvSpPr>
          <p:cNvPr id="169986" name="Rectangle 3074"/>
          <p:cNvSpPr>
            <a:spLocks noGrp="1" noChangeArrowheads="1"/>
          </p:cNvSpPr>
          <p:nvPr>
            <p:ph type="title"/>
          </p:nvPr>
        </p:nvSpPr>
        <p:spPr>
          <a:xfrm>
            <a:off x="685800" y="152400"/>
            <a:ext cx="7772400" cy="1066800"/>
          </a:xfrm>
        </p:spPr>
        <p:txBody>
          <a:bodyPr/>
          <a:lstStyle/>
          <a:p>
            <a:pPr eaLnBrk="1" hangingPunct="1">
              <a:defRPr/>
            </a:pPr>
            <a:r>
              <a:rPr lang="en-US" altLang="en-US" dirty="0"/>
              <a:t>Overflow and Carry Flags</a:t>
            </a:r>
            <a:br>
              <a:rPr lang="en-US" altLang="en-US" dirty="0"/>
            </a:br>
            <a:r>
              <a:rPr lang="en-US" altLang="en-US" dirty="0"/>
              <a:t>A Hardware Viewpoint</a:t>
            </a:r>
          </a:p>
        </p:txBody>
      </p:sp>
      <p:sp>
        <p:nvSpPr>
          <p:cNvPr id="39941" name="Rectangle 3075"/>
          <p:cNvSpPr>
            <a:spLocks noGrp="1" noChangeArrowheads="1"/>
          </p:cNvSpPr>
          <p:nvPr>
            <p:ph type="body" idx="4294967295"/>
          </p:nvPr>
        </p:nvSpPr>
        <p:spPr>
          <a:xfrm>
            <a:off x="533400" y="1447800"/>
            <a:ext cx="8229600" cy="3200400"/>
          </a:xfrm>
        </p:spPr>
        <p:txBody>
          <a:bodyPr/>
          <a:lstStyle/>
          <a:p>
            <a:pPr eaLnBrk="1" hangingPunct="1"/>
            <a:r>
              <a:rPr lang="en-US" altLang="en-US" dirty="0"/>
              <a:t>How the </a:t>
            </a:r>
            <a:r>
              <a:rPr lang="en-US" altLang="en-US" dirty="0">
                <a:solidFill>
                  <a:schemeClr val="tx2"/>
                </a:solidFill>
              </a:rPr>
              <a:t>ADD</a:t>
            </a:r>
            <a:r>
              <a:rPr lang="en-US" altLang="en-US" dirty="0"/>
              <a:t> instruction affects OF and CF:</a:t>
            </a:r>
          </a:p>
          <a:p>
            <a:pPr lvl="1" eaLnBrk="1" hangingPunct="1"/>
            <a:r>
              <a:rPr lang="en-US" altLang="en-US" dirty="0"/>
              <a:t>CF  =  (carry out of the MSB)</a:t>
            </a:r>
          </a:p>
          <a:p>
            <a:pPr lvl="1" eaLnBrk="1" hangingPunct="1"/>
            <a:r>
              <a:rPr lang="en-US" altLang="en-US" dirty="0"/>
              <a:t>OF  = </a:t>
            </a:r>
            <a:r>
              <a:rPr lang="en-US" altLang="zh-TW" dirty="0">
                <a:ea typeface="新細明體" charset="-120"/>
              </a:rPr>
              <a:t>(carry out of the MSB) XOR (carry into the MSB)</a:t>
            </a:r>
          </a:p>
          <a:p>
            <a:pPr eaLnBrk="1" hangingPunct="1"/>
            <a:r>
              <a:rPr lang="en-US" altLang="en-US" dirty="0"/>
              <a:t>How the </a:t>
            </a:r>
            <a:r>
              <a:rPr lang="en-US" altLang="en-US" dirty="0">
                <a:solidFill>
                  <a:schemeClr val="tx2"/>
                </a:solidFill>
              </a:rPr>
              <a:t>SUB</a:t>
            </a:r>
            <a:r>
              <a:rPr lang="en-US" altLang="en-US" dirty="0"/>
              <a:t> instruction affects OF and CF:</a:t>
            </a:r>
          </a:p>
          <a:p>
            <a:pPr lvl="1" eaLnBrk="1" hangingPunct="1"/>
            <a:r>
              <a:rPr lang="en-US" altLang="en-US" dirty="0"/>
              <a:t>CF  = INVERT (carry out of the MSB)</a:t>
            </a:r>
          </a:p>
          <a:p>
            <a:pPr lvl="1" eaLnBrk="1" hangingPunct="1"/>
            <a:r>
              <a:rPr lang="en-US" altLang="en-US" dirty="0"/>
              <a:t>negate the source and add it to the destination</a:t>
            </a:r>
          </a:p>
          <a:p>
            <a:pPr lvl="1" eaLnBrk="1" hangingPunct="1"/>
            <a:r>
              <a:rPr lang="en-US" altLang="en-US" dirty="0"/>
              <a:t>OF  </a:t>
            </a:r>
            <a:r>
              <a:rPr lang="en-US" altLang="en-US"/>
              <a:t>= </a:t>
            </a:r>
            <a:r>
              <a:rPr lang="en-US" altLang="zh-TW">
                <a:ea typeface="新細明體" charset="-120"/>
              </a:rPr>
              <a:t>(carry out of the MSB) XOR (carry into the MSB)</a:t>
            </a:r>
            <a:endParaRPr lang="en-US" altLang="zh-TW" dirty="0">
              <a:ea typeface="新細明體" charset="-120"/>
            </a:endParaRPr>
          </a:p>
        </p:txBody>
      </p:sp>
      <p:sp>
        <p:nvSpPr>
          <p:cNvPr id="39942" name="Text Box 3077"/>
          <p:cNvSpPr txBox="1">
            <a:spLocks noChangeArrowheads="1"/>
          </p:cNvSpPr>
          <p:nvPr/>
        </p:nvSpPr>
        <p:spPr bwMode="auto">
          <a:xfrm>
            <a:off x="4495800" y="4953000"/>
            <a:ext cx="4114800" cy="1114425"/>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600"/>
              <a:t> MSB = Most Significant Bit (high-order bit)</a:t>
            </a:r>
          </a:p>
          <a:p>
            <a:pPr eaLnBrk="1" hangingPunct="1">
              <a:spcBef>
                <a:spcPct val="20000"/>
              </a:spcBef>
            </a:pPr>
            <a:r>
              <a:rPr lang="en-US" altLang="en-US" sz="1600"/>
              <a:t> XOR = eXclusive-OR operation</a:t>
            </a:r>
          </a:p>
          <a:p>
            <a:pPr eaLnBrk="1" hangingPunct="1">
              <a:spcBef>
                <a:spcPct val="20000"/>
              </a:spcBef>
            </a:pPr>
            <a:r>
              <a:rPr lang="en-US" altLang="en-US" sz="1600"/>
              <a:t> NEG = Negate (same as SUB  0,operand )</a:t>
            </a:r>
          </a:p>
        </p:txBody>
      </p:sp>
      <p:graphicFrame>
        <p:nvGraphicFramePr>
          <p:cNvPr id="2" name="表格 1"/>
          <p:cNvGraphicFramePr>
            <a:graphicFrameLocks noGrp="1"/>
          </p:cNvGraphicFramePr>
          <p:nvPr>
            <p:extLst>
              <p:ext uri="{D42A27DB-BD31-4B8C-83A1-F6EECF244321}">
                <p14:modId xmlns:p14="http://schemas.microsoft.com/office/powerpoint/2010/main" val="415688254"/>
              </p:ext>
            </p:extLst>
          </p:nvPr>
        </p:nvGraphicFramePr>
        <p:xfrm>
          <a:off x="304800" y="4572000"/>
          <a:ext cx="1177812" cy="304800"/>
        </p:xfrm>
        <a:graphic>
          <a:graphicData uri="http://schemas.openxmlformats.org/drawingml/2006/table">
            <a:tbl>
              <a:tblPr>
                <a:tableStyleId>{7DF18680-E054-41AD-8BC1-D1AEF772440D}</a:tableStyleId>
              </a:tblPr>
              <a:tblGrid>
                <a:gridCol w="294453">
                  <a:extLst>
                    <a:ext uri="{9D8B030D-6E8A-4147-A177-3AD203B41FA5}">
                      <a16:colId xmlns:a16="http://schemas.microsoft.com/office/drawing/2014/main" val="1039209447"/>
                    </a:ext>
                  </a:extLst>
                </a:gridCol>
                <a:gridCol w="294453">
                  <a:extLst>
                    <a:ext uri="{9D8B030D-6E8A-4147-A177-3AD203B41FA5}">
                      <a16:colId xmlns:a16="http://schemas.microsoft.com/office/drawing/2014/main" val="3251256820"/>
                    </a:ext>
                  </a:extLst>
                </a:gridCol>
                <a:gridCol w="294453">
                  <a:extLst>
                    <a:ext uri="{9D8B030D-6E8A-4147-A177-3AD203B41FA5}">
                      <a16:colId xmlns:a16="http://schemas.microsoft.com/office/drawing/2014/main" val="878660701"/>
                    </a:ext>
                  </a:extLst>
                </a:gridCol>
                <a:gridCol w="294453">
                  <a:extLst>
                    <a:ext uri="{9D8B030D-6E8A-4147-A177-3AD203B41FA5}">
                      <a16:colId xmlns:a16="http://schemas.microsoft.com/office/drawing/2014/main" val="2595542943"/>
                    </a:ext>
                  </a:extLst>
                </a:gridCol>
              </a:tblGrid>
              <a:tr h="152400">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9745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04233317"/>
              </p:ext>
            </p:extLst>
          </p:nvPr>
        </p:nvGraphicFramePr>
        <p:xfrm>
          <a:off x="304800" y="5227637"/>
          <a:ext cx="1177812" cy="304800"/>
        </p:xfrm>
        <a:graphic>
          <a:graphicData uri="http://schemas.openxmlformats.org/drawingml/2006/table">
            <a:tbl>
              <a:tblPr>
                <a:tableStyleId>{7DF18680-E054-41AD-8BC1-D1AEF772440D}</a:tableStyleId>
              </a:tblPr>
              <a:tblGrid>
                <a:gridCol w="294453">
                  <a:extLst>
                    <a:ext uri="{9D8B030D-6E8A-4147-A177-3AD203B41FA5}">
                      <a16:colId xmlns:a16="http://schemas.microsoft.com/office/drawing/2014/main" val="1039209447"/>
                    </a:ext>
                  </a:extLst>
                </a:gridCol>
                <a:gridCol w="294453">
                  <a:extLst>
                    <a:ext uri="{9D8B030D-6E8A-4147-A177-3AD203B41FA5}">
                      <a16:colId xmlns:a16="http://schemas.microsoft.com/office/drawing/2014/main" val="3251256820"/>
                    </a:ext>
                  </a:extLst>
                </a:gridCol>
                <a:gridCol w="294453">
                  <a:extLst>
                    <a:ext uri="{9D8B030D-6E8A-4147-A177-3AD203B41FA5}">
                      <a16:colId xmlns:a16="http://schemas.microsoft.com/office/drawing/2014/main" val="878660701"/>
                    </a:ext>
                  </a:extLst>
                </a:gridCol>
                <a:gridCol w="294453">
                  <a:extLst>
                    <a:ext uri="{9D8B030D-6E8A-4147-A177-3AD203B41FA5}">
                      <a16:colId xmlns:a16="http://schemas.microsoft.com/office/drawing/2014/main" val="2595542943"/>
                    </a:ext>
                  </a:extLst>
                </a:gridCol>
              </a:tblGrid>
              <a:tr h="152400">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9745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762836545"/>
              </p:ext>
            </p:extLst>
          </p:nvPr>
        </p:nvGraphicFramePr>
        <p:xfrm>
          <a:off x="304800" y="5854970"/>
          <a:ext cx="1177812" cy="304800"/>
        </p:xfrm>
        <a:graphic>
          <a:graphicData uri="http://schemas.openxmlformats.org/drawingml/2006/table">
            <a:tbl>
              <a:tblPr>
                <a:tableStyleId>{7DF18680-E054-41AD-8BC1-D1AEF772440D}</a:tableStyleId>
              </a:tblPr>
              <a:tblGrid>
                <a:gridCol w="294453">
                  <a:extLst>
                    <a:ext uri="{9D8B030D-6E8A-4147-A177-3AD203B41FA5}">
                      <a16:colId xmlns:a16="http://schemas.microsoft.com/office/drawing/2014/main" val="1039209447"/>
                    </a:ext>
                  </a:extLst>
                </a:gridCol>
                <a:gridCol w="294453">
                  <a:extLst>
                    <a:ext uri="{9D8B030D-6E8A-4147-A177-3AD203B41FA5}">
                      <a16:colId xmlns:a16="http://schemas.microsoft.com/office/drawing/2014/main" val="3251256820"/>
                    </a:ext>
                  </a:extLst>
                </a:gridCol>
                <a:gridCol w="294453">
                  <a:extLst>
                    <a:ext uri="{9D8B030D-6E8A-4147-A177-3AD203B41FA5}">
                      <a16:colId xmlns:a16="http://schemas.microsoft.com/office/drawing/2014/main" val="878660701"/>
                    </a:ext>
                  </a:extLst>
                </a:gridCol>
                <a:gridCol w="294453">
                  <a:extLst>
                    <a:ext uri="{9D8B030D-6E8A-4147-A177-3AD203B41FA5}">
                      <a16:colId xmlns:a16="http://schemas.microsoft.com/office/drawing/2014/main" val="2595542943"/>
                    </a:ext>
                  </a:extLst>
                </a:gridCol>
              </a:tblGrid>
              <a:tr h="152400">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97457"/>
                  </a:ext>
                </a:extLst>
              </a:tr>
            </a:tbl>
          </a:graphicData>
        </a:graphic>
      </p:graphicFrame>
      <p:cxnSp>
        <p:nvCxnSpPr>
          <p:cNvPr id="4" name="直線接點 3"/>
          <p:cNvCxnSpPr/>
          <p:nvPr/>
        </p:nvCxnSpPr>
        <p:spPr bwMode="auto">
          <a:xfrm>
            <a:off x="2057400" y="4678362"/>
            <a:ext cx="0" cy="140334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a:off x="1986776" y="4678362"/>
            <a:ext cx="1524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1986776" y="5380036"/>
            <a:ext cx="1524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981200" y="6096000"/>
            <a:ext cx="1524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1655706" y="4580221"/>
            <a:ext cx="228600" cy="246221"/>
          </a:xfrm>
          <a:prstGeom prst="rect">
            <a:avLst/>
          </a:prstGeom>
          <a:noFill/>
        </p:spPr>
        <p:txBody>
          <a:bodyPr wrap="square" rtlCol="0">
            <a:spAutoFit/>
          </a:bodyPr>
          <a:lstStyle/>
          <a:p>
            <a:r>
              <a:rPr lang="en-US" altLang="zh-TW" sz="1000" dirty="0"/>
              <a:t>7</a:t>
            </a:r>
            <a:endParaRPr lang="zh-TW" altLang="en-US" sz="1000" dirty="0"/>
          </a:p>
        </p:txBody>
      </p:sp>
      <p:sp>
        <p:nvSpPr>
          <p:cNvPr id="21" name="文字方塊 20"/>
          <p:cNvSpPr txBox="1"/>
          <p:nvPr/>
        </p:nvSpPr>
        <p:spPr>
          <a:xfrm>
            <a:off x="1673612" y="5248116"/>
            <a:ext cx="228600" cy="246221"/>
          </a:xfrm>
          <a:prstGeom prst="rect">
            <a:avLst/>
          </a:prstGeom>
          <a:noFill/>
        </p:spPr>
        <p:txBody>
          <a:bodyPr wrap="square" rtlCol="0">
            <a:spAutoFit/>
          </a:bodyPr>
          <a:lstStyle/>
          <a:p>
            <a:r>
              <a:rPr lang="en-US" altLang="zh-TW" sz="1000" dirty="0"/>
              <a:t>0</a:t>
            </a:r>
            <a:endParaRPr lang="zh-TW" altLang="en-US" sz="1000" dirty="0"/>
          </a:p>
        </p:txBody>
      </p:sp>
      <p:sp>
        <p:nvSpPr>
          <p:cNvPr id="22" name="文字方塊 21"/>
          <p:cNvSpPr txBox="1"/>
          <p:nvPr/>
        </p:nvSpPr>
        <p:spPr>
          <a:xfrm>
            <a:off x="1622128" y="5971142"/>
            <a:ext cx="319919" cy="246221"/>
          </a:xfrm>
          <a:prstGeom prst="rect">
            <a:avLst/>
          </a:prstGeom>
          <a:noFill/>
        </p:spPr>
        <p:txBody>
          <a:bodyPr wrap="square" rtlCol="0">
            <a:spAutoFit/>
          </a:bodyPr>
          <a:lstStyle/>
          <a:p>
            <a:r>
              <a:rPr lang="en-US" altLang="zh-TW" sz="1000" dirty="0"/>
              <a:t>-8</a:t>
            </a:r>
            <a:endParaRPr lang="zh-TW" altLang="en-US" sz="1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09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43C9285-234B-450E-B9B8-F6DA524BF90D}" type="slidenum">
              <a:rPr lang="en-US" altLang="en-US" sz="1600">
                <a:latin typeface="Times New Roman" panose="02020603050405020304" pitchFamily="18" charset="0"/>
              </a:rPr>
              <a:pPr eaLnBrk="1" hangingPunct="1"/>
              <a:t>36</a:t>
            </a:fld>
            <a:endParaRPr lang="en-US" altLang="en-US" sz="1600">
              <a:latin typeface="Times New Roman" panose="02020603050405020304" pitchFamily="18" charset="0"/>
            </a:endParaRPr>
          </a:p>
        </p:txBody>
      </p:sp>
      <p:sp>
        <p:nvSpPr>
          <p:cNvPr id="112642" name="Rectangle 2"/>
          <p:cNvSpPr>
            <a:spLocks noGrp="1" noChangeArrowheads="1"/>
          </p:cNvSpPr>
          <p:nvPr>
            <p:ph type="title"/>
          </p:nvPr>
        </p:nvSpPr>
        <p:spPr/>
        <p:txBody>
          <a:bodyPr/>
          <a:lstStyle/>
          <a:p>
            <a:pPr eaLnBrk="1" hangingPunct="1">
              <a:defRPr/>
            </a:pPr>
            <a:r>
              <a:rPr lang="en-US" altLang="en-US"/>
              <a:t>Carry Flag (CF)</a:t>
            </a:r>
          </a:p>
        </p:txBody>
      </p:sp>
      <p:sp>
        <p:nvSpPr>
          <p:cNvPr id="40965" name="Rectangle 3"/>
          <p:cNvSpPr>
            <a:spLocks noGrp="1" noChangeArrowheads="1"/>
          </p:cNvSpPr>
          <p:nvPr>
            <p:ph type="body" idx="1"/>
          </p:nvPr>
        </p:nvSpPr>
        <p:spPr>
          <a:xfrm>
            <a:off x="685800" y="1143000"/>
            <a:ext cx="7772400" cy="1143000"/>
          </a:xfrm>
        </p:spPr>
        <p:txBody>
          <a:bodyPr/>
          <a:lstStyle/>
          <a:p>
            <a:pPr marL="0" indent="0" eaLnBrk="1" hangingPunct="1">
              <a:lnSpc>
                <a:spcPct val="110000"/>
              </a:lnSpc>
              <a:buFontTx/>
              <a:buNone/>
            </a:pPr>
            <a:r>
              <a:rPr lang="en-US" altLang="en-US" sz="2000" dirty="0"/>
              <a:t>The Carry flag is set when the result of an operation generates an </a:t>
            </a:r>
            <a:r>
              <a:rPr lang="en-US" altLang="en-US" sz="2000" dirty="0">
                <a:solidFill>
                  <a:schemeClr val="tx2"/>
                </a:solidFill>
              </a:rPr>
              <a:t>unsigned</a:t>
            </a:r>
            <a:r>
              <a:rPr lang="en-US" altLang="en-US" sz="2000" dirty="0"/>
              <a:t> value that is out of range (too big or too small for the destination operand).</a:t>
            </a:r>
          </a:p>
        </p:txBody>
      </p:sp>
      <p:sp>
        <p:nvSpPr>
          <p:cNvPr id="40966" name="Text Box 4"/>
          <p:cNvSpPr txBox="1">
            <a:spLocks noChangeArrowheads="1"/>
          </p:cNvSpPr>
          <p:nvPr/>
        </p:nvSpPr>
        <p:spPr bwMode="auto">
          <a:xfrm>
            <a:off x="1066800" y="2514600"/>
            <a:ext cx="6858000" cy="25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al,0FFh</a:t>
            </a:r>
          </a:p>
          <a:p>
            <a:pPr eaLnBrk="1" hangingPunct="1">
              <a:lnSpc>
                <a:spcPct val="50000"/>
              </a:lnSpc>
              <a:spcBef>
                <a:spcPct val="50000"/>
              </a:spcBef>
            </a:pPr>
            <a:r>
              <a:rPr lang="en-US" altLang="en-US" sz="1800" b="1" dirty="0">
                <a:latin typeface="Courier New" panose="02070309020205020404" pitchFamily="49" charset="0"/>
              </a:rPr>
              <a:t>add al,1      ; CF = 1, AL = 00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Try to go below zero:</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al,0</a:t>
            </a:r>
          </a:p>
          <a:p>
            <a:pPr eaLnBrk="1" hangingPunct="1">
              <a:lnSpc>
                <a:spcPct val="50000"/>
              </a:lnSpc>
              <a:spcBef>
                <a:spcPct val="50000"/>
              </a:spcBef>
            </a:pPr>
            <a:r>
              <a:rPr lang="en-US" altLang="en-US" sz="1800" b="1" dirty="0">
                <a:latin typeface="Courier New" panose="02070309020205020404" pitchFamily="49" charset="0"/>
              </a:rPr>
              <a:t>sub al,1      ; CF = 1, AL = FF</a:t>
            </a:r>
          </a:p>
        </p:txBody>
      </p:sp>
      <p:graphicFrame>
        <p:nvGraphicFramePr>
          <p:cNvPr id="11" name="Table 12"/>
          <p:cNvGraphicFramePr>
            <a:graphicFrameLocks noGrp="1"/>
          </p:cNvGraphicFramePr>
          <p:nvPr>
            <p:extLst>
              <p:ext uri="{D42A27DB-BD31-4B8C-83A1-F6EECF244321}">
                <p14:modId xmlns:p14="http://schemas.microsoft.com/office/powerpoint/2010/main" val="58522105"/>
              </p:ext>
            </p:extLst>
          </p:nvPr>
        </p:nvGraphicFramePr>
        <p:xfrm>
          <a:off x="6713530" y="2590800"/>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2"/>
          <p:cNvGraphicFramePr>
            <a:graphicFrameLocks noGrp="1"/>
          </p:cNvGraphicFramePr>
          <p:nvPr>
            <p:extLst>
              <p:ext uri="{D42A27DB-BD31-4B8C-83A1-F6EECF244321}">
                <p14:modId xmlns:p14="http://schemas.microsoft.com/office/powerpoint/2010/main" val="4243886298"/>
              </p:ext>
            </p:extLst>
          </p:nvPr>
        </p:nvGraphicFramePr>
        <p:xfrm>
          <a:off x="6713530" y="3173150"/>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3" name="文字方塊 12"/>
          <p:cNvSpPr txBox="1"/>
          <p:nvPr/>
        </p:nvSpPr>
        <p:spPr>
          <a:xfrm>
            <a:off x="6299076" y="2598756"/>
            <a:ext cx="457200" cy="307777"/>
          </a:xfrm>
          <a:prstGeom prst="rect">
            <a:avLst/>
          </a:prstGeom>
          <a:noFill/>
        </p:spPr>
        <p:txBody>
          <a:bodyPr wrap="square" rtlCol="0">
            <a:spAutoFit/>
          </a:bodyPr>
          <a:lstStyle/>
          <a:p>
            <a:r>
              <a:rPr lang="en-US" altLang="zh-TW" sz="1400" b="1" dirty="0"/>
              <a:t>AL</a:t>
            </a:r>
            <a:endParaRPr lang="zh-TW" altLang="en-US" sz="1400" b="1" dirty="0"/>
          </a:p>
        </p:txBody>
      </p:sp>
      <p:sp>
        <p:nvSpPr>
          <p:cNvPr id="14" name="文字方塊 13"/>
          <p:cNvSpPr txBox="1"/>
          <p:nvPr/>
        </p:nvSpPr>
        <p:spPr>
          <a:xfrm>
            <a:off x="6303591" y="3162217"/>
            <a:ext cx="457200" cy="307777"/>
          </a:xfrm>
          <a:prstGeom prst="rect">
            <a:avLst/>
          </a:prstGeom>
          <a:noFill/>
        </p:spPr>
        <p:txBody>
          <a:bodyPr wrap="square" rtlCol="0">
            <a:spAutoFit/>
          </a:bodyPr>
          <a:lstStyle/>
          <a:p>
            <a:r>
              <a:rPr lang="en-US" altLang="zh-TW" sz="1400" b="1" dirty="0"/>
              <a:t>AL</a:t>
            </a:r>
            <a:endParaRPr lang="zh-TW" altLang="en-US" sz="1400" b="1" dirty="0"/>
          </a:p>
        </p:txBody>
      </p:sp>
      <p:graphicFrame>
        <p:nvGraphicFramePr>
          <p:cNvPr id="15" name="Table 10"/>
          <p:cNvGraphicFramePr>
            <a:graphicFrameLocks noGrp="1"/>
          </p:cNvGraphicFramePr>
          <p:nvPr>
            <p:extLst>
              <p:ext uri="{D42A27DB-BD31-4B8C-83A1-F6EECF244321}">
                <p14:modId xmlns:p14="http://schemas.microsoft.com/office/powerpoint/2010/main" val="3659512262"/>
              </p:ext>
            </p:extLst>
          </p:nvPr>
        </p:nvGraphicFramePr>
        <p:xfrm>
          <a:off x="6685652" y="2862966"/>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76618">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400" dirty="0">
                          <a:solidFill>
                            <a:schemeClr val="tx2">
                              <a:lumMod val="75000"/>
                            </a:schemeClr>
                          </a:solidFill>
                        </a:rPr>
                        <a:t>+</a:t>
                      </a:r>
                      <a:endParaRPr lang="zh-TW" altLang="en-US" sz="1400"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400" dirty="0">
                          <a:solidFill>
                            <a:schemeClr val="tx2">
                              <a:lumMod val="75000"/>
                            </a:schemeClr>
                          </a:solidFill>
                        </a:rPr>
                        <a:t>1</a:t>
                      </a:r>
                      <a:endParaRPr lang="zh-TW" altLang="en-US" sz="1400"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8" name="文字方塊 17"/>
          <p:cNvSpPr txBox="1"/>
          <p:nvPr/>
        </p:nvSpPr>
        <p:spPr>
          <a:xfrm>
            <a:off x="6332530" y="4046556"/>
            <a:ext cx="457200" cy="307777"/>
          </a:xfrm>
          <a:prstGeom prst="rect">
            <a:avLst/>
          </a:prstGeom>
          <a:noFill/>
        </p:spPr>
        <p:txBody>
          <a:bodyPr wrap="square" rtlCol="0">
            <a:spAutoFit/>
          </a:bodyPr>
          <a:lstStyle/>
          <a:p>
            <a:r>
              <a:rPr lang="en-US" altLang="zh-TW" sz="1400" b="1" dirty="0"/>
              <a:t>AL</a:t>
            </a:r>
            <a:endParaRPr lang="zh-TW" altLang="en-US" sz="1400" b="1" dirty="0"/>
          </a:p>
        </p:txBody>
      </p:sp>
      <p:sp>
        <p:nvSpPr>
          <p:cNvPr id="19" name="文字方塊 18"/>
          <p:cNvSpPr txBox="1"/>
          <p:nvPr/>
        </p:nvSpPr>
        <p:spPr>
          <a:xfrm>
            <a:off x="6337045" y="4610017"/>
            <a:ext cx="457200" cy="307777"/>
          </a:xfrm>
          <a:prstGeom prst="rect">
            <a:avLst/>
          </a:prstGeom>
          <a:noFill/>
        </p:spPr>
        <p:txBody>
          <a:bodyPr wrap="square" rtlCol="0">
            <a:spAutoFit/>
          </a:bodyPr>
          <a:lstStyle/>
          <a:p>
            <a:r>
              <a:rPr lang="en-US" altLang="zh-TW" sz="1400" b="1" dirty="0"/>
              <a:t>AL</a:t>
            </a:r>
            <a:endParaRPr lang="zh-TW" altLang="en-US" sz="1400" b="1" dirty="0"/>
          </a:p>
        </p:txBody>
      </p:sp>
      <p:graphicFrame>
        <p:nvGraphicFramePr>
          <p:cNvPr id="20" name="Table 10"/>
          <p:cNvGraphicFramePr>
            <a:graphicFrameLocks noGrp="1"/>
          </p:cNvGraphicFramePr>
          <p:nvPr>
            <p:extLst>
              <p:ext uri="{D42A27DB-BD31-4B8C-83A1-F6EECF244321}">
                <p14:modId xmlns:p14="http://schemas.microsoft.com/office/powerpoint/2010/main" val="3276994078"/>
              </p:ext>
            </p:extLst>
          </p:nvPr>
        </p:nvGraphicFramePr>
        <p:xfrm>
          <a:off x="6719106" y="4310766"/>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76618">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400" dirty="0">
                          <a:solidFill>
                            <a:schemeClr val="tx2">
                              <a:lumMod val="75000"/>
                            </a:schemeClr>
                          </a:solidFill>
                        </a:rPr>
                        <a:t>-</a:t>
                      </a:r>
                      <a:endParaRPr lang="zh-TW" altLang="en-US" sz="1400"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400" dirty="0">
                          <a:solidFill>
                            <a:schemeClr val="tx2">
                              <a:lumMod val="75000"/>
                            </a:schemeClr>
                          </a:solidFill>
                        </a:rPr>
                        <a:t>1</a:t>
                      </a:r>
                      <a:endParaRPr lang="zh-TW" altLang="en-US" sz="1400"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12"/>
          <p:cNvGraphicFramePr>
            <a:graphicFrameLocks noGrp="1"/>
          </p:cNvGraphicFramePr>
          <p:nvPr>
            <p:extLst>
              <p:ext uri="{D42A27DB-BD31-4B8C-83A1-F6EECF244321}">
                <p14:modId xmlns:p14="http://schemas.microsoft.com/office/powerpoint/2010/main" val="3969885046"/>
              </p:ext>
            </p:extLst>
          </p:nvPr>
        </p:nvGraphicFramePr>
        <p:xfrm>
          <a:off x="6746984" y="4039806"/>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2" name="Table 12"/>
          <p:cNvGraphicFramePr>
            <a:graphicFrameLocks noGrp="1"/>
          </p:cNvGraphicFramePr>
          <p:nvPr>
            <p:extLst>
              <p:ext uri="{D42A27DB-BD31-4B8C-83A1-F6EECF244321}">
                <p14:modId xmlns:p14="http://schemas.microsoft.com/office/powerpoint/2010/main" val="1956313290"/>
              </p:ext>
            </p:extLst>
          </p:nvPr>
        </p:nvGraphicFramePr>
        <p:xfrm>
          <a:off x="6745125" y="4606503"/>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4" name="Table 12"/>
          <p:cNvGraphicFramePr>
            <a:graphicFrameLocks noGrp="1"/>
          </p:cNvGraphicFramePr>
          <p:nvPr>
            <p:extLst>
              <p:ext uri="{D42A27DB-BD31-4B8C-83A1-F6EECF244321}">
                <p14:modId xmlns:p14="http://schemas.microsoft.com/office/powerpoint/2010/main" val="1566881077"/>
              </p:ext>
            </p:extLst>
          </p:nvPr>
        </p:nvGraphicFramePr>
        <p:xfrm>
          <a:off x="6101173" y="464820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5" name="Table 12"/>
          <p:cNvGraphicFramePr>
            <a:graphicFrameLocks noGrp="1"/>
          </p:cNvGraphicFramePr>
          <p:nvPr>
            <p:extLst>
              <p:ext uri="{D42A27DB-BD31-4B8C-83A1-F6EECF244321}">
                <p14:modId xmlns:p14="http://schemas.microsoft.com/office/powerpoint/2010/main" val="150157036"/>
              </p:ext>
            </p:extLst>
          </p:nvPr>
        </p:nvGraphicFramePr>
        <p:xfrm>
          <a:off x="6101173" y="403860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6" name="Table 12"/>
          <p:cNvGraphicFramePr>
            <a:graphicFrameLocks noGrp="1"/>
          </p:cNvGraphicFramePr>
          <p:nvPr>
            <p:extLst>
              <p:ext uri="{D42A27DB-BD31-4B8C-83A1-F6EECF244321}">
                <p14:modId xmlns:p14="http://schemas.microsoft.com/office/powerpoint/2010/main" val="1994560755"/>
              </p:ext>
            </p:extLst>
          </p:nvPr>
        </p:nvGraphicFramePr>
        <p:xfrm>
          <a:off x="6096000" y="320040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7" name="Table 12"/>
          <p:cNvGraphicFramePr>
            <a:graphicFrameLocks noGrp="1"/>
          </p:cNvGraphicFramePr>
          <p:nvPr>
            <p:extLst>
              <p:ext uri="{D42A27DB-BD31-4B8C-83A1-F6EECF244321}">
                <p14:modId xmlns:p14="http://schemas.microsoft.com/office/powerpoint/2010/main" val="1561607170"/>
              </p:ext>
            </p:extLst>
          </p:nvPr>
        </p:nvGraphicFramePr>
        <p:xfrm>
          <a:off x="6096000" y="259080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8" name="文字方塊 27"/>
          <p:cNvSpPr txBox="1"/>
          <p:nvPr/>
        </p:nvSpPr>
        <p:spPr>
          <a:xfrm>
            <a:off x="5636639" y="2595242"/>
            <a:ext cx="457200" cy="307777"/>
          </a:xfrm>
          <a:prstGeom prst="rect">
            <a:avLst/>
          </a:prstGeom>
          <a:noFill/>
        </p:spPr>
        <p:txBody>
          <a:bodyPr wrap="square" rtlCol="0">
            <a:spAutoFit/>
          </a:bodyPr>
          <a:lstStyle/>
          <a:p>
            <a:r>
              <a:rPr lang="en-US" altLang="zh-TW" sz="1400" b="1" dirty="0"/>
              <a:t>CF</a:t>
            </a:r>
            <a:endParaRPr lang="zh-TW" altLang="en-US" sz="1400" b="1" dirty="0"/>
          </a:p>
        </p:txBody>
      </p:sp>
      <p:sp>
        <p:nvSpPr>
          <p:cNvPr id="29" name="文字方塊 28"/>
          <p:cNvSpPr txBox="1"/>
          <p:nvPr/>
        </p:nvSpPr>
        <p:spPr>
          <a:xfrm>
            <a:off x="5641154" y="3158703"/>
            <a:ext cx="457200" cy="307777"/>
          </a:xfrm>
          <a:prstGeom prst="rect">
            <a:avLst/>
          </a:prstGeom>
          <a:noFill/>
        </p:spPr>
        <p:txBody>
          <a:bodyPr wrap="square" rtlCol="0">
            <a:spAutoFit/>
          </a:bodyPr>
          <a:lstStyle/>
          <a:p>
            <a:r>
              <a:rPr lang="en-US" altLang="zh-TW" sz="1400" b="1" dirty="0"/>
              <a:t>CF</a:t>
            </a:r>
            <a:endParaRPr lang="zh-TW" altLang="en-US" sz="1400" b="1" dirty="0"/>
          </a:p>
        </p:txBody>
      </p:sp>
      <p:sp>
        <p:nvSpPr>
          <p:cNvPr id="30" name="文字方塊 29"/>
          <p:cNvSpPr txBox="1"/>
          <p:nvPr/>
        </p:nvSpPr>
        <p:spPr>
          <a:xfrm>
            <a:off x="5670093" y="4043042"/>
            <a:ext cx="457200" cy="307777"/>
          </a:xfrm>
          <a:prstGeom prst="rect">
            <a:avLst/>
          </a:prstGeom>
          <a:noFill/>
        </p:spPr>
        <p:txBody>
          <a:bodyPr wrap="square" rtlCol="0">
            <a:spAutoFit/>
          </a:bodyPr>
          <a:lstStyle/>
          <a:p>
            <a:r>
              <a:rPr lang="en-US" altLang="zh-TW" sz="1400" b="1" dirty="0"/>
              <a:t>CF</a:t>
            </a:r>
            <a:endParaRPr lang="zh-TW" altLang="en-US" sz="1400" b="1" dirty="0"/>
          </a:p>
        </p:txBody>
      </p:sp>
      <p:sp>
        <p:nvSpPr>
          <p:cNvPr id="31" name="文字方塊 30"/>
          <p:cNvSpPr txBox="1"/>
          <p:nvPr/>
        </p:nvSpPr>
        <p:spPr>
          <a:xfrm>
            <a:off x="5674608" y="4606503"/>
            <a:ext cx="457200" cy="307777"/>
          </a:xfrm>
          <a:prstGeom prst="rect">
            <a:avLst/>
          </a:prstGeom>
          <a:noFill/>
        </p:spPr>
        <p:txBody>
          <a:bodyPr wrap="square" rtlCol="0">
            <a:spAutoFit/>
          </a:bodyPr>
          <a:lstStyle/>
          <a:p>
            <a:r>
              <a:rPr lang="en-US" altLang="zh-TW" sz="1400" b="1" dirty="0"/>
              <a:t>CF</a:t>
            </a:r>
            <a:endParaRPr lang="zh-TW"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xit" presetSubtype="0" fill="hold" nodeType="clickEffect">
                                  <p:stCondLst>
                                    <p:cond delay="0"/>
                                  </p:stCondLst>
                                  <p:childTnLst>
                                    <p:animEffect transition="out" filter="fade">
                                      <p:cBhvr>
                                        <p:cTn id="21" dur="500"/>
                                        <p:tgtEl>
                                          <p:spTgt spid="15"/>
                                        </p:tgtEl>
                                      </p:cBhvr>
                                    </p:animEffect>
                                    <p:anim calcmode="lin" valueType="num">
                                      <p:cBhvr>
                                        <p:cTn id="22" dur="500"/>
                                        <p:tgtEl>
                                          <p:spTgt spid="15"/>
                                        </p:tgtEl>
                                        <p:attrNameLst>
                                          <p:attrName>ppt_x</p:attrName>
                                        </p:attrNameLst>
                                      </p:cBhvr>
                                      <p:tavLst>
                                        <p:tav tm="0">
                                          <p:val>
                                            <p:strVal val="ppt_x"/>
                                          </p:val>
                                        </p:tav>
                                        <p:tav tm="100000">
                                          <p:val>
                                            <p:strVal val="ppt_x"/>
                                          </p:val>
                                        </p:tav>
                                      </p:tavLst>
                                    </p:anim>
                                    <p:anim calcmode="lin" valueType="num">
                                      <p:cBhvr>
                                        <p:cTn id="23" dur="500"/>
                                        <p:tgtEl>
                                          <p:spTgt spid="15"/>
                                        </p:tgtEl>
                                        <p:attrNameLst>
                                          <p:attrName>ppt_y</p:attrName>
                                        </p:attrNameLst>
                                      </p:cBhvr>
                                      <p:tavLst>
                                        <p:tav tm="0">
                                          <p:val>
                                            <p:strVal val="ppt_y"/>
                                          </p:val>
                                        </p:tav>
                                        <p:tav tm="100000">
                                          <p:val>
                                            <p:strVal val="ppt_y-.1"/>
                                          </p:val>
                                        </p:tav>
                                      </p:tavLst>
                                    </p:anim>
                                    <p:set>
                                      <p:cBhvr>
                                        <p:cTn id="24" dur="1" fill="hold">
                                          <p:stCondLst>
                                            <p:cond delay="499"/>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xit" presetSubtype="0" fill="hold" nodeType="clickEffect">
                                  <p:stCondLst>
                                    <p:cond delay="0"/>
                                  </p:stCondLst>
                                  <p:childTnLst>
                                    <p:animEffect transition="out" filter="fade">
                                      <p:cBhvr>
                                        <p:cTn id="33" dur="500"/>
                                        <p:tgtEl>
                                          <p:spTgt spid="15"/>
                                        </p:tgtEl>
                                      </p:cBhvr>
                                    </p:animEffect>
                                    <p:anim calcmode="lin" valueType="num">
                                      <p:cBhvr>
                                        <p:cTn id="34" dur="500"/>
                                        <p:tgtEl>
                                          <p:spTgt spid="15"/>
                                        </p:tgtEl>
                                        <p:attrNameLst>
                                          <p:attrName>ppt_x</p:attrName>
                                        </p:attrNameLst>
                                      </p:cBhvr>
                                      <p:tavLst>
                                        <p:tav tm="0">
                                          <p:val>
                                            <p:strVal val="ppt_x"/>
                                          </p:val>
                                        </p:tav>
                                        <p:tav tm="100000">
                                          <p:val>
                                            <p:strVal val="ppt_x"/>
                                          </p:val>
                                        </p:tav>
                                      </p:tavLst>
                                    </p:anim>
                                    <p:anim calcmode="lin" valueType="num">
                                      <p:cBhvr>
                                        <p:cTn id="35" dur="500"/>
                                        <p:tgtEl>
                                          <p:spTgt spid="15"/>
                                        </p:tgtEl>
                                        <p:attrNameLst>
                                          <p:attrName>ppt_y</p:attrName>
                                        </p:attrNameLst>
                                      </p:cBhvr>
                                      <p:tavLst>
                                        <p:tav tm="0">
                                          <p:val>
                                            <p:strVal val="ppt_y"/>
                                          </p:val>
                                        </p:tav>
                                        <p:tav tm="100000">
                                          <p:val>
                                            <p:strVal val="ppt_y-.1"/>
                                          </p:val>
                                        </p:tav>
                                      </p:tavLst>
                                    </p:anim>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xit" presetSubtype="0" fill="hold" nodeType="clickEffect">
                                  <p:stCondLst>
                                    <p:cond delay="0"/>
                                  </p:stCondLst>
                                  <p:childTnLst>
                                    <p:animEffect transition="out" filter="fade">
                                      <p:cBhvr>
                                        <p:cTn id="45" dur="500"/>
                                        <p:tgtEl>
                                          <p:spTgt spid="20"/>
                                        </p:tgtEl>
                                      </p:cBhvr>
                                    </p:animEffect>
                                    <p:anim calcmode="lin" valueType="num">
                                      <p:cBhvr>
                                        <p:cTn id="46" dur="500"/>
                                        <p:tgtEl>
                                          <p:spTgt spid="20"/>
                                        </p:tgtEl>
                                        <p:attrNameLst>
                                          <p:attrName>ppt_x</p:attrName>
                                        </p:attrNameLst>
                                      </p:cBhvr>
                                      <p:tavLst>
                                        <p:tav tm="0">
                                          <p:val>
                                            <p:strVal val="ppt_x"/>
                                          </p:val>
                                        </p:tav>
                                        <p:tav tm="100000">
                                          <p:val>
                                            <p:strVal val="ppt_x"/>
                                          </p:val>
                                        </p:tav>
                                      </p:tavLst>
                                    </p:anim>
                                    <p:anim calcmode="lin" valueType="num">
                                      <p:cBhvr>
                                        <p:cTn id="47" dur="500"/>
                                        <p:tgtEl>
                                          <p:spTgt spid="20"/>
                                        </p:tgtEl>
                                        <p:attrNameLst>
                                          <p:attrName>ppt_y</p:attrName>
                                        </p:attrNameLst>
                                      </p:cBhvr>
                                      <p:tavLst>
                                        <p:tav tm="0">
                                          <p:val>
                                            <p:strVal val="ppt_y"/>
                                          </p:val>
                                        </p:tav>
                                        <p:tav tm="100000">
                                          <p:val>
                                            <p:strVal val="ppt_y-.1"/>
                                          </p:val>
                                        </p:tav>
                                      </p:tavLst>
                                    </p:anim>
                                    <p:set>
                                      <p:cBhvr>
                                        <p:cTn id="48" dur="1" fill="hold">
                                          <p:stCondLst>
                                            <p:cond delay="499"/>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xit" presetSubtype="0" fill="hold" nodeType="clickEffect">
                                  <p:stCondLst>
                                    <p:cond delay="0"/>
                                  </p:stCondLst>
                                  <p:childTnLst>
                                    <p:animEffect transition="out" filter="fade">
                                      <p:cBhvr>
                                        <p:cTn id="57" dur="500"/>
                                        <p:tgtEl>
                                          <p:spTgt spid="20"/>
                                        </p:tgtEl>
                                      </p:cBhvr>
                                    </p:animEffect>
                                    <p:anim calcmode="lin" valueType="num">
                                      <p:cBhvr>
                                        <p:cTn id="58" dur="500"/>
                                        <p:tgtEl>
                                          <p:spTgt spid="20"/>
                                        </p:tgtEl>
                                        <p:attrNameLst>
                                          <p:attrName>ppt_x</p:attrName>
                                        </p:attrNameLst>
                                      </p:cBhvr>
                                      <p:tavLst>
                                        <p:tav tm="0">
                                          <p:val>
                                            <p:strVal val="ppt_x"/>
                                          </p:val>
                                        </p:tav>
                                        <p:tav tm="100000">
                                          <p:val>
                                            <p:strVal val="ppt_x"/>
                                          </p:val>
                                        </p:tav>
                                      </p:tavLst>
                                    </p:anim>
                                    <p:anim calcmode="lin" valueType="num">
                                      <p:cBhvr>
                                        <p:cTn id="59" dur="500"/>
                                        <p:tgtEl>
                                          <p:spTgt spid="20"/>
                                        </p:tgtEl>
                                        <p:attrNameLst>
                                          <p:attrName>ppt_y</p:attrName>
                                        </p:attrNameLst>
                                      </p:cBhvr>
                                      <p:tavLst>
                                        <p:tav tm="0">
                                          <p:val>
                                            <p:strVal val="ppt_y"/>
                                          </p:val>
                                        </p:tav>
                                        <p:tav tm="100000">
                                          <p:val>
                                            <p:strVal val="ppt_y-.1"/>
                                          </p:val>
                                        </p:tav>
                                      </p:tavLst>
                                    </p:anim>
                                    <p:set>
                                      <p:cBhvr>
                                        <p:cTn id="60" dur="1" fill="hold">
                                          <p:stCondLst>
                                            <p:cond delay="499"/>
                                          </p:stCondLst>
                                        </p:cTn>
                                        <p:tgtEl>
                                          <p:spTgt spid="2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down)">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19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F98D6CE-E947-4ACD-8661-D08ECBBD32E7}" type="slidenum">
              <a:rPr lang="en-US" altLang="en-US" sz="1600">
                <a:latin typeface="Times New Roman" panose="02020603050405020304" pitchFamily="18" charset="0"/>
              </a:rPr>
              <a:pPr eaLnBrk="1" hangingPunct="1"/>
              <a:t>37</a:t>
            </a:fld>
            <a:endParaRPr lang="en-US" altLang="en-US" sz="1600">
              <a:latin typeface="Times New Roman" panose="02020603050405020304" pitchFamily="18" charset="0"/>
            </a:endParaRPr>
          </a:p>
        </p:txBody>
      </p:sp>
      <p:sp>
        <p:nvSpPr>
          <p:cNvPr id="106498" name="Rectangle 1026"/>
          <p:cNvSpPr>
            <a:spLocks noGrp="1" noChangeArrowheads="1"/>
          </p:cNvSpPr>
          <p:nvPr>
            <p:ph type="title"/>
          </p:nvPr>
        </p:nvSpPr>
        <p:spPr/>
        <p:txBody>
          <a:bodyPr/>
          <a:lstStyle/>
          <a:p>
            <a:pPr eaLnBrk="1" hangingPunct="1">
              <a:defRPr/>
            </a:pPr>
            <a:r>
              <a:rPr lang="en-US" altLang="en-US"/>
              <a:t>Your turn . . .</a:t>
            </a:r>
          </a:p>
        </p:txBody>
      </p:sp>
      <p:sp>
        <p:nvSpPr>
          <p:cNvPr id="41989" name="Text Box 1027"/>
          <p:cNvSpPr txBox="1">
            <a:spLocks noChangeArrowheads="1"/>
          </p:cNvSpPr>
          <p:nvPr/>
        </p:nvSpPr>
        <p:spPr bwMode="auto">
          <a:xfrm>
            <a:off x="1066800" y="2209800"/>
            <a:ext cx="6934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mov ax,00FFh</a:t>
            </a:r>
          </a:p>
          <a:p>
            <a:pPr eaLnBrk="1" hangingPunct="1">
              <a:lnSpc>
                <a:spcPct val="50000"/>
              </a:lnSpc>
              <a:spcBef>
                <a:spcPct val="50000"/>
              </a:spcBef>
            </a:pPr>
            <a:r>
              <a:rPr lang="en-US" altLang="en-US" sz="1800" b="1">
                <a:latin typeface="Courier New" panose="02070309020205020404" pitchFamily="49" charset="0"/>
              </a:rPr>
              <a:t>add ax,1	; AX=       SF=  ZF=  CF=</a:t>
            </a:r>
          </a:p>
          <a:p>
            <a:pPr eaLnBrk="1" hangingPunct="1">
              <a:lnSpc>
                <a:spcPct val="50000"/>
              </a:lnSpc>
              <a:spcBef>
                <a:spcPct val="50000"/>
              </a:spcBef>
            </a:pPr>
            <a:r>
              <a:rPr lang="en-US" altLang="en-US" sz="1800" b="1">
                <a:latin typeface="Courier New" panose="02070309020205020404" pitchFamily="49" charset="0"/>
              </a:rPr>
              <a:t>sub ax,1	; AX=       SF=  ZF=  CF=</a:t>
            </a:r>
          </a:p>
          <a:p>
            <a:pPr eaLnBrk="1" hangingPunct="1">
              <a:lnSpc>
                <a:spcPct val="50000"/>
              </a:lnSpc>
              <a:spcBef>
                <a:spcPct val="50000"/>
              </a:spcBef>
            </a:pPr>
            <a:r>
              <a:rPr lang="en-US" altLang="en-US" sz="1800" b="1">
                <a:latin typeface="Courier New" panose="02070309020205020404" pitchFamily="49" charset="0"/>
              </a:rPr>
              <a:t>add al,1	; AL=       SF=  ZF=  CF=</a:t>
            </a:r>
          </a:p>
          <a:p>
            <a:pPr eaLnBrk="1" hangingPunct="1">
              <a:lnSpc>
                <a:spcPct val="50000"/>
              </a:lnSpc>
              <a:spcBef>
                <a:spcPct val="50000"/>
              </a:spcBef>
            </a:pPr>
            <a:r>
              <a:rPr lang="en-US" altLang="en-US" sz="1800" b="1">
                <a:latin typeface="Courier New" panose="02070309020205020404" pitchFamily="49" charset="0"/>
              </a:rPr>
              <a:t>mov bh,6Ch</a:t>
            </a:r>
          </a:p>
          <a:p>
            <a:pPr eaLnBrk="1" hangingPunct="1">
              <a:lnSpc>
                <a:spcPct val="50000"/>
              </a:lnSpc>
              <a:spcBef>
                <a:spcPct val="50000"/>
              </a:spcBef>
            </a:pPr>
            <a:r>
              <a:rPr lang="en-US" altLang="en-US" sz="1800" b="1">
                <a:latin typeface="Courier New" panose="02070309020205020404" pitchFamily="49" charset="0"/>
              </a:rPr>
              <a:t>add bh,95h	; BH=       SF=  ZF=  CF=</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mov al,2</a:t>
            </a:r>
          </a:p>
          <a:p>
            <a:pPr eaLnBrk="1" hangingPunct="1">
              <a:lnSpc>
                <a:spcPct val="50000"/>
              </a:lnSpc>
              <a:spcBef>
                <a:spcPct val="50000"/>
              </a:spcBef>
            </a:pPr>
            <a:r>
              <a:rPr lang="en-US" altLang="en-US" sz="1800" b="1">
                <a:latin typeface="Courier New" panose="02070309020205020404" pitchFamily="49" charset="0"/>
              </a:rPr>
              <a:t>sub al,3	; AL=       SF=  ZF=  CF=</a:t>
            </a:r>
          </a:p>
        </p:txBody>
      </p:sp>
      <p:sp>
        <p:nvSpPr>
          <p:cNvPr id="41990" name="Text Box 1028"/>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For each of the following marked entries, show the values of the destination operand and the Sign, Zero, and Carry flags:</a:t>
            </a:r>
          </a:p>
        </p:txBody>
      </p:sp>
      <p:sp>
        <p:nvSpPr>
          <p:cNvPr id="106501" name="Text Box 1029"/>
          <p:cNvSpPr txBox="1">
            <a:spLocks noChangeArrowheads="1"/>
          </p:cNvSpPr>
          <p:nvPr/>
        </p:nvSpPr>
        <p:spPr bwMode="auto">
          <a:xfrm>
            <a:off x="4648200" y="22098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endParaRPr lang="en-US" altLang="en-US" sz="1800" b="1">
              <a:solidFill>
                <a:schemeClr val="tx2"/>
              </a:solidFill>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0100h     0    0    0</a:t>
            </a:r>
          </a:p>
          <a:p>
            <a:pPr eaLnBrk="1" hangingPunct="1">
              <a:lnSpc>
                <a:spcPct val="50000"/>
              </a:lnSpc>
              <a:spcBef>
                <a:spcPct val="50000"/>
              </a:spcBef>
            </a:pPr>
            <a:r>
              <a:rPr lang="en-US" altLang="en-US" sz="1800" b="1">
                <a:solidFill>
                  <a:schemeClr val="tx2"/>
                </a:solidFill>
                <a:latin typeface="Courier New" panose="02070309020205020404" pitchFamily="49" charset="0"/>
              </a:rPr>
              <a:t>00FFh     0    0    0</a:t>
            </a:r>
          </a:p>
          <a:p>
            <a:pPr eaLnBrk="1" hangingPunct="1">
              <a:lnSpc>
                <a:spcPct val="50000"/>
              </a:lnSpc>
              <a:spcBef>
                <a:spcPct val="50000"/>
              </a:spcBef>
            </a:pPr>
            <a:r>
              <a:rPr lang="en-US" altLang="en-US" sz="1800" b="1">
                <a:solidFill>
                  <a:schemeClr val="tx2"/>
                </a:solidFill>
                <a:latin typeface="Courier New" panose="02070309020205020404" pitchFamily="49" charset="0"/>
              </a:rPr>
              <a:t>00h       0    1    1</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01h       0    0    1</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FFh       1    0    1</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885F43E-020D-4FC2-98D4-5CE10809D1F8}" type="slidenum">
              <a:rPr lang="en-US" altLang="en-US" sz="1600">
                <a:latin typeface="Times New Roman" panose="02020603050405020304" pitchFamily="18" charset="0"/>
              </a:rPr>
              <a:pPr eaLnBrk="1" hangingPunct="1"/>
              <a:t>38</a:t>
            </a:fld>
            <a:endParaRPr lang="en-US" altLang="en-US" sz="1600">
              <a:latin typeface="Times New Roman" panose="02020603050405020304"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a:t>Overflow Flag (OF)</a:t>
            </a:r>
          </a:p>
        </p:txBody>
      </p:sp>
      <p:sp>
        <p:nvSpPr>
          <p:cNvPr id="43013" name="Rectangle 3"/>
          <p:cNvSpPr>
            <a:spLocks noGrp="1" noChangeArrowheads="1"/>
          </p:cNvSpPr>
          <p:nvPr>
            <p:ph type="body" idx="1"/>
          </p:nvPr>
        </p:nvSpPr>
        <p:spPr>
          <a:xfrm>
            <a:off x="685800" y="1219200"/>
            <a:ext cx="7772400" cy="762000"/>
          </a:xfrm>
        </p:spPr>
        <p:txBody>
          <a:bodyPr/>
          <a:lstStyle/>
          <a:p>
            <a:pPr marL="0" indent="0" eaLnBrk="1" hangingPunct="1">
              <a:buFontTx/>
              <a:buNone/>
            </a:pPr>
            <a:r>
              <a:rPr lang="en-US" altLang="en-US" sz="2000"/>
              <a:t>The Overflow flag is set when the signed result of an operation is invalid or out of range.</a:t>
            </a:r>
          </a:p>
        </p:txBody>
      </p:sp>
      <p:sp>
        <p:nvSpPr>
          <p:cNvPr id="43014" name="Text Box 4"/>
          <p:cNvSpPr txBox="1">
            <a:spLocks noChangeArrowheads="1"/>
          </p:cNvSpPr>
          <p:nvPr/>
        </p:nvSpPr>
        <p:spPr bwMode="auto">
          <a:xfrm>
            <a:off x="1219200" y="2133600"/>
            <a:ext cx="6553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200400" algn="l"/>
              </a:tabLst>
              <a:defRPr sz="2100">
                <a:solidFill>
                  <a:schemeClr val="tx1"/>
                </a:solidFill>
                <a:latin typeface="Arial" panose="020B0604020202020204" pitchFamily="34" charset="0"/>
              </a:defRPr>
            </a:lvl1pPr>
            <a:lvl2pPr marL="742950" indent="-285750" eaLnBrk="0" hangingPunct="0">
              <a:tabLst>
                <a:tab pos="457200" algn="l"/>
                <a:tab pos="3200400" algn="l"/>
              </a:tabLst>
              <a:defRPr sz="2100">
                <a:solidFill>
                  <a:schemeClr val="tx1"/>
                </a:solidFill>
                <a:latin typeface="Arial" panose="020B0604020202020204" pitchFamily="34" charset="0"/>
              </a:defRPr>
            </a:lvl2pPr>
            <a:lvl3pPr marL="1143000" indent="-228600" eaLnBrk="0" hangingPunct="0">
              <a:tabLst>
                <a:tab pos="457200" algn="l"/>
                <a:tab pos="3200400" algn="l"/>
              </a:tabLst>
              <a:defRPr sz="2100">
                <a:solidFill>
                  <a:schemeClr val="tx1"/>
                </a:solidFill>
                <a:latin typeface="Arial" panose="020B0604020202020204" pitchFamily="34" charset="0"/>
              </a:defRPr>
            </a:lvl3pPr>
            <a:lvl4pPr marL="1600200" indent="-228600" eaLnBrk="0" hangingPunct="0">
              <a:tabLst>
                <a:tab pos="457200" algn="l"/>
                <a:tab pos="3200400" algn="l"/>
              </a:tabLst>
              <a:defRPr sz="2100">
                <a:solidFill>
                  <a:schemeClr val="tx1"/>
                </a:solidFill>
                <a:latin typeface="Arial" panose="020B0604020202020204" pitchFamily="34" charset="0"/>
              </a:defRPr>
            </a:lvl4pPr>
            <a:lvl5pPr marL="2057400" indent="-228600" eaLnBrk="0" hangingPunct="0">
              <a:tabLst>
                <a:tab pos="457200" algn="l"/>
                <a:tab pos="32004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2004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2004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2004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2004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 Example 1</a:t>
            </a:r>
          </a:p>
          <a:p>
            <a:pPr eaLnBrk="1" hangingPunct="1">
              <a:lnSpc>
                <a:spcPct val="50000"/>
              </a:lnSpc>
              <a:spcBef>
                <a:spcPct val="50000"/>
              </a:spcBef>
            </a:pPr>
            <a:r>
              <a:rPr lang="en-US" altLang="en-US" sz="1800" b="1">
                <a:latin typeface="Courier New" panose="02070309020205020404" pitchFamily="49" charset="0"/>
              </a:rPr>
              <a:t>mov al,+127</a:t>
            </a:r>
          </a:p>
          <a:p>
            <a:pPr eaLnBrk="1" hangingPunct="1">
              <a:lnSpc>
                <a:spcPct val="50000"/>
              </a:lnSpc>
              <a:spcBef>
                <a:spcPct val="50000"/>
              </a:spcBef>
            </a:pPr>
            <a:r>
              <a:rPr lang="en-US" altLang="en-US" sz="1800" b="1">
                <a:latin typeface="Courier New" panose="02070309020205020404" pitchFamily="49" charset="0"/>
              </a:rPr>
              <a:t>add al,1	; OF = 1,   AL = ??</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 Example 2</a:t>
            </a:r>
          </a:p>
          <a:p>
            <a:pPr eaLnBrk="1" hangingPunct="1">
              <a:lnSpc>
                <a:spcPct val="50000"/>
              </a:lnSpc>
              <a:spcBef>
                <a:spcPct val="50000"/>
              </a:spcBef>
            </a:pPr>
            <a:r>
              <a:rPr lang="en-US" altLang="en-US" sz="1800" b="1">
                <a:latin typeface="Courier New" panose="02070309020205020404" pitchFamily="49" charset="0"/>
              </a:rPr>
              <a:t>mov al,7Fh	; OF = 1,   AL = 80h</a:t>
            </a:r>
          </a:p>
          <a:p>
            <a:pPr eaLnBrk="1" hangingPunct="1">
              <a:lnSpc>
                <a:spcPct val="50000"/>
              </a:lnSpc>
              <a:spcBef>
                <a:spcPct val="50000"/>
              </a:spcBef>
            </a:pPr>
            <a:r>
              <a:rPr lang="en-US" altLang="en-US" sz="1800" b="1">
                <a:latin typeface="Courier New" panose="02070309020205020404" pitchFamily="49" charset="0"/>
              </a:rPr>
              <a:t>add al,1</a:t>
            </a:r>
          </a:p>
        </p:txBody>
      </p:sp>
      <p:sp>
        <p:nvSpPr>
          <p:cNvPr id="43015" name="Text Box 5"/>
          <p:cNvSpPr txBox="1">
            <a:spLocks noChangeArrowheads="1"/>
          </p:cNvSpPr>
          <p:nvPr/>
        </p:nvSpPr>
        <p:spPr bwMode="auto">
          <a:xfrm>
            <a:off x="762000" y="4419600"/>
            <a:ext cx="7848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two examples are identical at the binary level because 7Fh equals +127. To determine the value of the destination operand, it is often easier to calculate in hexadecimal.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40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25BE036-8884-4961-BA3A-5758083CD792}" type="slidenum">
              <a:rPr lang="en-US" altLang="en-US" sz="1600">
                <a:latin typeface="Times New Roman" panose="02020603050405020304" pitchFamily="18" charset="0"/>
              </a:rPr>
              <a:pPr eaLnBrk="1" hangingPunct="1"/>
              <a:t>39</a:t>
            </a:fld>
            <a:endParaRPr lang="en-US" altLang="en-US" sz="1600">
              <a:latin typeface="Times New Roman" panose="02020603050405020304"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a:t>A Rule of Thumb</a:t>
            </a:r>
          </a:p>
        </p:txBody>
      </p:sp>
      <p:sp>
        <p:nvSpPr>
          <p:cNvPr id="44037" name="Rectangle 3"/>
          <p:cNvSpPr>
            <a:spLocks noGrp="1" noChangeArrowheads="1"/>
          </p:cNvSpPr>
          <p:nvPr>
            <p:ph type="body" idx="1"/>
          </p:nvPr>
        </p:nvSpPr>
        <p:spPr>
          <a:xfrm>
            <a:off x="685800" y="1143000"/>
            <a:ext cx="7772400" cy="2438400"/>
          </a:xfrm>
        </p:spPr>
        <p:txBody>
          <a:bodyPr/>
          <a:lstStyle/>
          <a:p>
            <a:pPr eaLnBrk="1" hangingPunct="1"/>
            <a:r>
              <a:rPr lang="en-US" altLang="en-US"/>
              <a:t>When adding two integers, remember that the Overflow flag is only set when . . .</a:t>
            </a:r>
          </a:p>
          <a:p>
            <a:pPr lvl="1" eaLnBrk="1" hangingPunct="1"/>
            <a:r>
              <a:rPr lang="en-US" altLang="en-US"/>
              <a:t>Two positive operands are added and their sum is negative</a:t>
            </a:r>
          </a:p>
          <a:p>
            <a:pPr lvl="1" eaLnBrk="1" hangingPunct="1"/>
            <a:r>
              <a:rPr lang="en-US" altLang="en-US"/>
              <a:t>Two negative operands are added and their sum is positive</a:t>
            </a:r>
          </a:p>
        </p:txBody>
      </p:sp>
      <p:sp>
        <p:nvSpPr>
          <p:cNvPr id="114692" name="Text Box 4"/>
          <p:cNvSpPr txBox="1">
            <a:spLocks noChangeArrowheads="1"/>
          </p:cNvSpPr>
          <p:nvPr/>
        </p:nvSpPr>
        <p:spPr bwMode="auto">
          <a:xfrm>
            <a:off x="1066800" y="3733800"/>
            <a:ext cx="6934200" cy="19812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80000"/>
              </a:lnSpc>
              <a:spcBef>
                <a:spcPct val="50000"/>
              </a:spcBef>
            </a:pPr>
            <a:r>
              <a:rPr lang="en-US" altLang="en-US" sz="1800" b="1">
                <a:latin typeface="Courier New" panose="02070309020205020404" pitchFamily="49" charset="0"/>
              </a:rPr>
              <a:t>What will be the values of the Overflow flag?</a:t>
            </a:r>
          </a:p>
          <a:p>
            <a:pPr eaLnBrk="1" hangingPunct="1">
              <a:lnSpc>
                <a:spcPct val="50000"/>
              </a:lnSpc>
              <a:spcBef>
                <a:spcPct val="50000"/>
              </a:spcBef>
            </a:pPr>
            <a:r>
              <a:rPr lang="en-US" altLang="en-US" sz="1800" b="1">
                <a:latin typeface="Courier New" panose="02070309020205020404" pitchFamily="49" charset="0"/>
              </a:rPr>
              <a:t>	mov al,80h</a:t>
            </a:r>
          </a:p>
          <a:p>
            <a:pPr eaLnBrk="1" hangingPunct="1">
              <a:lnSpc>
                <a:spcPct val="50000"/>
              </a:lnSpc>
              <a:spcBef>
                <a:spcPct val="50000"/>
              </a:spcBef>
            </a:pPr>
            <a:r>
              <a:rPr lang="en-US" altLang="en-US" sz="1800" b="1">
                <a:latin typeface="Courier New" panose="02070309020205020404" pitchFamily="49" charset="0"/>
              </a:rPr>
              <a:t>	add al,92h	; OF =</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	mov al,-2</a:t>
            </a:r>
          </a:p>
          <a:p>
            <a:pPr eaLnBrk="1" hangingPunct="1">
              <a:lnSpc>
                <a:spcPct val="50000"/>
              </a:lnSpc>
              <a:spcBef>
                <a:spcPct val="50000"/>
              </a:spcBef>
            </a:pPr>
            <a:r>
              <a:rPr lang="en-US" altLang="en-US" sz="1800" b="1">
                <a:latin typeface="Courier New" panose="02070309020205020404" pitchFamily="49" charset="0"/>
              </a:rPr>
              <a:t>	add al,+127	; OF =</a:t>
            </a:r>
          </a:p>
        </p:txBody>
      </p:sp>
      <p:sp>
        <p:nvSpPr>
          <p:cNvPr id="114694" name="Text Box 6"/>
          <p:cNvSpPr txBox="1">
            <a:spLocks noChangeArrowheads="1"/>
          </p:cNvSpPr>
          <p:nvPr/>
        </p:nvSpPr>
        <p:spPr bwMode="auto">
          <a:xfrm>
            <a:off x="5715000" y="4371975"/>
            <a:ext cx="83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857500" algn="l"/>
                <a:tab pos="4114800" algn="l"/>
              </a:tabLst>
              <a:defRPr sz="2100">
                <a:solidFill>
                  <a:schemeClr val="tx1"/>
                </a:solidFill>
                <a:latin typeface="Arial" panose="020B0604020202020204" pitchFamily="34" charset="0"/>
              </a:defRPr>
            </a:lvl1pPr>
            <a:lvl2pPr marL="742950" indent="-285750" eaLnBrk="0" hangingPunct="0">
              <a:tabLst>
                <a:tab pos="457200" algn="l"/>
                <a:tab pos="2857500" algn="l"/>
                <a:tab pos="4114800" algn="l"/>
              </a:tabLst>
              <a:defRPr sz="2100">
                <a:solidFill>
                  <a:schemeClr val="tx1"/>
                </a:solidFill>
                <a:latin typeface="Arial" panose="020B0604020202020204" pitchFamily="34" charset="0"/>
              </a:defRPr>
            </a:lvl2pPr>
            <a:lvl3pPr marL="1143000" indent="-228600" eaLnBrk="0" hangingPunct="0">
              <a:tabLst>
                <a:tab pos="457200" algn="l"/>
                <a:tab pos="2857500" algn="l"/>
                <a:tab pos="4114800" algn="l"/>
              </a:tabLst>
              <a:defRPr sz="2100">
                <a:solidFill>
                  <a:schemeClr val="tx1"/>
                </a:solidFill>
                <a:latin typeface="Arial" panose="020B0604020202020204" pitchFamily="34" charset="0"/>
              </a:defRPr>
            </a:lvl3pPr>
            <a:lvl4pPr marL="1600200" indent="-228600" eaLnBrk="0" hangingPunct="0">
              <a:tabLst>
                <a:tab pos="457200" algn="l"/>
                <a:tab pos="2857500" algn="l"/>
                <a:tab pos="4114800" algn="l"/>
              </a:tabLst>
              <a:defRPr sz="2100">
                <a:solidFill>
                  <a:schemeClr val="tx1"/>
                </a:solidFill>
                <a:latin typeface="Arial" panose="020B0604020202020204" pitchFamily="34" charset="0"/>
              </a:defRPr>
            </a:lvl4pPr>
            <a:lvl5pPr marL="2057400" indent="-228600" eaLnBrk="0" hangingPunct="0">
              <a:tabLst>
                <a:tab pos="457200" algn="l"/>
                <a:tab pos="28575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8575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solidFill>
                  <a:schemeClr val="tx2"/>
                </a:solidFill>
                <a:latin typeface="Courier New" panose="02070309020205020404" pitchFamily="49" charset="0"/>
              </a:rPr>
              <a:t>1</a:t>
            </a: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a:p>
            <a:pPr eaLnBrk="1" hangingPunct="1">
              <a:lnSpc>
                <a:spcPct val="50000"/>
              </a:lnSpc>
              <a:spcBef>
                <a:spcPct val="50000"/>
              </a:spcBef>
            </a:pPr>
            <a:endParaRPr lang="en-US" altLang="en-US" sz="1800" b="1">
              <a:solidFill>
                <a:schemeClr val="tx2"/>
              </a:solidFill>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148"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A13C6D1-5F63-4FA9-A6B3-040BE1FF8124}" type="slidenum">
              <a:rPr lang="en-US" altLang="en-US" sz="1600">
                <a:latin typeface="Times New Roman" panose="02020603050405020304" pitchFamily="18" charset="0"/>
              </a:rPr>
              <a:pPr eaLnBrk="1" hangingPunct="1"/>
              <a:t>4</a:t>
            </a:fld>
            <a:endParaRPr lang="en-US" altLang="en-US" sz="1600">
              <a:latin typeface="Times New Roman" panose="02020603050405020304" pitchFamily="18" charset="0"/>
            </a:endParaRPr>
          </a:p>
        </p:txBody>
      </p:sp>
      <p:sp>
        <p:nvSpPr>
          <p:cNvPr id="132098" name="Rectangle 2"/>
          <p:cNvSpPr>
            <a:spLocks noGrp="1" noChangeArrowheads="1"/>
          </p:cNvSpPr>
          <p:nvPr>
            <p:ph type="title"/>
          </p:nvPr>
        </p:nvSpPr>
        <p:spPr>
          <a:xfrm>
            <a:off x="533400" y="3352800"/>
            <a:ext cx="7772400" cy="533400"/>
          </a:xfrm>
        </p:spPr>
        <p:txBody>
          <a:bodyPr/>
          <a:lstStyle/>
          <a:p>
            <a:pPr eaLnBrk="1" hangingPunct="1">
              <a:defRPr/>
            </a:pPr>
            <a:r>
              <a:rPr lang="en-US" altLang="en-US">
                <a:latin typeface="Viner Hand ITC" pitchFamily="66" charset="0"/>
              </a:rPr>
              <a:t>46 69 6E 61 6C</a:t>
            </a:r>
          </a:p>
        </p:txBody>
      </p:sp>
      <p:graphicFrame>
        <p:nvGraphicFramePr>
          <p:cNvPr id="6146" name="Object 3"/>
          <p:cNvGraphicFramePr>
            <a:graphicFrameLocks noChangeAspect="1"/>
          </p:cNvGraphicFramePr>
          <p:nvPr/>
        </p:nvGraphicFramePr>
        <p:xfrm>
          <a:off x="3810000" y="2438400"/>
          <a:ext cx="1295400" cy="688975"/>
        </p:xfrm>
        <a:graphic>
          <a:graphicData uri="http://schemas.openxmlformats.org/presentationml/2006/ole">
            <mc:AlternateContent xmlns:mc="http://schemas.openxmlformats.org/markup-compatibility/2006">
              <mc:Choice xmlns:v="urn:schemas-microsoft-com:vml" Requires="v">
                <p:oleObj spid="_x0000_s6147" name="Clip" r:id="rId3" imgW="4090988" imgH="2178050" progId="MS_ClipArt_Gallery.2">
                  <p:embed/>
                </p:oleObj>
              </mc:Choice>
              <mc:Fallback>
                <p:oleObj name="Clip" r:id="rId3" imgW="4090988" imgH="2178050" progId="MS_ClipArt_Gallery.2">
                  <p:embed/>
                  <p:pic>
                    <p:nvPicPr>
                      <p:cNvPr id="614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4670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Overflow Flag – Hardware View (1/2)</a:t>
            </a:r>
            <a:endParaRPr lang="zh-TW" altLang="en-US" dirty="0"/>
          </a:p>
        </p:txBody>
      </p:sp>
      <p:sp>
        <p:nvSpPr>
          <p:cNvPr id="3" name="Content Placeholder 2"/>
          <p:cNvSpPr>
            <a:spLocks noGrp="1"/>
          </p:cNvSpPr>
          <p:nvPr>
            <p:ph idx="1"/>
          </p:nvPr>
        </p:nvSpPr>
        <p:spPr>
          <a:xfrm>
            <a:off x="533400" y="1143000"/>
            <a:ext cx="8153400" cy="4495800"/>
          </a:xfrm>
        </p:spPr>
        <p:txBody>
          <a:bodyPr/>
          <a:lstStyle/>
          <a:p>
            <a:r>
              <a:rPr lang="en-US" altLang="zh-TW" dirty="0">
                <a:ea typeface="新細明體" charset="-120"/>
              </a:rPr>
              <a:t>OF  =  (carry out of the MSB) XOR (carry into the MSB)</a:t>
            </a:r>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A2F1208-9F66-4447-89D1-2560F6D5520E}" type="slidenum">
              <a:rPr lang="zh-TW" altLang="en-US" smtClean="0"/>
              <a:pPr>
                <a:defRPr/>
              </a:pPr>
              <a:t>40</a:t>
            </a:fld>
            <a:endParaRPr lang="en-US" altLang="zh-TW" dirty="0"/>
          </a:p>
        </p:txBody>
      </p:sp>
      <p:grpSp>
        <p:nvGrpSpPr>
          <p:cNvPr id="34" name="Group 33"/>
          <p:cNvGrpSpPr/>
          <p:nvPr/>
        </p:nvGrpSpPr>
        <p:grpSpPr>
          <a:xfrm>
            <a:off x="1409700" y="1828800"/>
            <a:ext cx="6210300" cy="2529764"/>
            <a:chOff x="1104900" y="1661236"/>
            <a:chExt cx="6210300" cy="2529764"/>
          </a:xfrm>
        </p:grpSpPr>
        <p:grpSp>
          <p:nvGrpSpPr>
            <p:cNvPr id="25" name="Group 24"/>
            <p:cNvGrpSpPr/>
            <p:nvPr/>
          </p:nvGrpSpPr>
          <p:grpSpPr>
            <a:xfrm>
              <a:off x="4648200" y="1661236"/>
              <a:ext cx="1600200" cy="2496992"/>
              <a:chOff x="4648200" y="1661236"/>
              <a:chExt cx="1600200" cy="2496992"/>
            </a:xfrm>
          </p:grpSpPr>
          <p:sp>
            <p:nvSpPr>
              <p:cNvPr id="9" name="Rectangle 8"/>
              <p:cNvSpPr/>
              <p:nvPr/>
            </p:nvSpPr>
            <p:spPr bwMode="auto">
              <a:xfrm>
                <a:off x="4648200" y="2438400"/>
                <a:ext cx="1600200" cy="9233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solidFill>
                      <a:schemeClr val="bg2"/>
                    </a:solidFill>
                    <a:latin typeface="Arial" charset="0"/>
                  </a:rPr>
                  <a:t>1-bit</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chemeClr val="bg2"/>
                    </a:solidFill>
                    <a:effectLst/>
                    <a:latin typeface="Arial" charset="0"/>
                  </a:rPr>
                  <a:t>Full</a:t>
                </a:r>
                <a:r>
                  <a:rPr kumimoji="0" lang="en-US" altLang="zh-TW" sz="2100" b="0" i="0" u="none" strike="noStrike" cap="none" normalizeH="0" dirty="0">
                    <a:ln>
                      <a:noFill/>
                    </a:ln>
                    <a:solidFill>
                      <a:schemeClr val="bg2"/>
                    </a:solidFill>
                    <a:effectLst/>
                    <a:latin typeface="Arial" charset="0"/>
                  </a:rPr>
                  <a:t> Adder</a:t>
                </a:r>
                <a:r>
                  <a:rPr kumimoji="0" lang="en-US" altLang="zh-TW" sz="2100" b="0" i="0" u="none" strike="noStrike" cap="none" normalizeH="0" baseline="0" dirty="0">
                    <a:ln>
                      <a:noFill/>
                    </a:ln>
                    <a:solidFill>
                      <a:schemeClr val="tx1"/>
                    </a:solidFill>
                    <a:effectLst/>
                    <a:latin typeface="Arial" charset="0"/>
                  </a:rPr>
                  <a:t>1</a:t>
                </a:r>
                <a:endParaRPr kumimoji="0" lang="zh-TW" altLang="en-US" sz="2100" b="0" i="0" u="none" strike="noStrike" cap="none" normalizeH="0" baseline="0" dirty="0">
                  <a:ln>
                    <a:noFill/>
                  </a:ln>
                  <a:solidFill>
                    <a:schemeClr val="tx1"/>
                  </a:solidFill>
                  <a:effectLst/>
                  <a:latin typeface="Arial" charset="0"/>
                </a:endParaRPr>
              </a:p>
            </p:txBody>
          </p:sp>
          <p:cxnSp>
            <p:nvCxnSpPr>
              <p:cNvPr id="11" name="Straight Arrow Connector 10"/>
              <p:cNvCxnSpPr/>
              <p:nvPr/>
            </p:nvCxnSpPr>
            <p:spPr bwMode="auto">
              <a:xfrm>
                <a:off x="5105400" y="2057400"/>
                <a:ext cx="0" cy="38100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bwMode="auto">
              <a:xfrm>
                <a:off x="5791200" y="2055694"/>
                <a:ext cx="0" cy="38100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4" name="Straight Arrow Connector 13"/>
              <p:cNvCxnSpPr/>
              <p:nvPr/>
            </p:nvCxnSpPr>
            <p:spPr bwMode="auto">
              <a:xfrm>
                <a:off x="5486400" y="3361730"/>
                <a:ext cx="0" cy="38100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8" name="TextBox 17"/>
              <p:cNvSpPr txBox="1"/>
              <p:nvPr/>
            </p:nvSpPr>
            <p:spPr>
              <a:xfrm>
                <a:off x="5600700" y="1661236"/>
                <a:ext cx="495300" cy="415498"/>
              </a:xfrm>
              <a:prstGeom prst="rect">
                <a:avLst/>
              </a:prstGeom>
              <a:noFill/>
            </p:spPr>
            <p:txBody>
              <a:bodyPr wrap="square" rtlCol="0">
                <a:spAutoFit/>
              </a:bodyPr>
              <a:lstStyle/>
              <a:p>
                <a:r>
                  <a:rPr lang="en-US" altLang="zh-TW" dirty="0"/>
                  <a:t>B</a:t>
                </a:r>
                <a:r>
                  <a:rPr lang="en-US" altLang="zh-TW" baseline="-25000" dirty="0"/>
                  <a:t>0</a:t>
                </a:r>
                <a:endParaRPr lang="zh-TW" altLang="en-US" baseline="-25000" dirty="0"/>
              </a:p>
            </p:txBody>
          </p:sp>
          <p:sp>
            <p:nvSpPr>
              <p:cNvPr id="19" name="TextBox 18"/>
              <p:cNvSpPr txBox="1"/>
              <p:nvPr/>
            </p:nvSpPr>
            <p:spPr>
              <a:xfrm>
                <a:off x="4914900" y="1661236"/>
                <a:ext cx="495300" cy="415498"/>
              </a:xfrm>
              <a:prstGeom prst="rect">
                <a:avLst/>
              </a:prstGeom>
              <a:noFill/>
            </p:spPr>
            <p:txBody>
              <a:bodyPr wrap="square" rtlCol="0">
                <a:spAutoFit/>
              </a:bodyPr>
              <a:lstStyle/>
              <a:p>
                <a:r>
                  <a:rPr lang="en-US" altLang="zh-TW" dirty="0"/>
                  <a:t>A</a:t>
                </a:r>
                <a:r>
                  <a:rPr lang="en-US" altLang="zh-TW" baseline="-25000" dirty="0"/>
                  <a:t>0</a:t>
                </a:r>
                <a:endParaRPr lang="zh-TW" altLang="en-US" baseline="-25000" dirty="0"/>
              </a:p>
            </p:txBody>
          </p:sp>
          <p:sp>
            <p:nvSpPr>
              <p:cNvPr id="20" name="TextBox 19"/>
              <p:cNvSpPr txBox="1"/>
              <p:nvPr/>
            </p:nvSpPr>
            <p:spPr>
              <a:xfrm>
                <a:off x="5253251" y="3742730"/>
                <a:ext cx="495300" cy="415498"/>
              </a:xfrm>
              <a:prstGeom prst="rect">
                <a:avLst/>
              </a:prstGeom>
              <a:noFill/>
            </p:spPr>
            <p:txBody>
              <a:bodyPr wrap="square" rtlCol="0">
                <a:spAutoFit/>
              </a:bodyPr>
              <a:lstStyle/>
              <a:p>
                <a:r>
                  <a:rPr lang="en-US" altLang="zh-TW" dirty="0"/>
                  <a:t>S</a:t>
                </a:r>
                <a:r>
                  <a:rPr lang="en-US" altLang="zh-TW" baseline="-25000" dirty="0"/>
                  <a:t>0</a:t>
                </a:r>
                <a:endParaRPr lang="zh-TW" altLang="en-US" baseline="-25000" dirty="0"/>
              </a:p>
            </p:txBody>
          </p:sp>
        </p:grpSp>
        <p:grpSp>
          <p:nvGrpSpPr>
            <p:cNvPr id="24" name="Group 23"/>
            <p:cNvGrpSpPr/>
            <p:nvPr/>
          </p:nvGrpSpPr>
          <p:grpSpPr>
            <a:xfrm>
              <a:off x="2133600" y="1694008"/>
              <a:ext cx="1600200" cy="2496992"/>
              <a:chOff x="2133600" y="1694008"/>
              <a:chExt cx="1600200" cy="2496992"/>
            </a:xfrm>
          </p:grpSpPr>
          <p:sp>
            <p:nvSpPr>
              <p:cNvPr id="6" name="Rectangle 5"/>
              <p:cNvSpPr/>
              <p:nvPr/>
            </p:nvSpPr>
            <p:spPr bwMode="auto">
              <a:xfrm>
                <a:off x="2133600" y="2438400"/>
                <a:ext cx="1600200" cy="9233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solidFill>
                      <a:schemeClr val="bg2"/>
                    </a:solidFill>
                    <a:latin typeface="Arial" charset="0"/>
                  </a:rPr>
                  <a:t>1-bit</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chemeClr val="bg2"/>
                    </a:solidFill>
                    <a:effectLst/>
                    <a:latin typeface="Arial" charset="0"/>
                  </a:rPr>
                  <a:t>Full</a:t>
                </a:r>
                <a:r>
                  <a:rPr kumimoji="0" lang="en-US" altLang="zh-TW" sz="2100" b="0" i="0" u="none" strike="noStrike" cap="none" normalizeH="0" dirty="0">
                    <a:ln>
                      <a:noFill/>
                    </a:ln>
                    <a:solidFill>
                      <a:schemeClr val="bg2"/>
                    </a:solidFill>
                    <a:effectLst/>
                    <a:latin typeface="Arial" charset="0"/>
                  </a:rPr>
                  <a:t> Adder</a:t>
                </a:r>
                <a:r>
                  <a:rPr kumimoji="0" lang="en-US" altLang="zh-TW" sz="2100" b="0" i="0" u="none" strike="noStrike" cap="none" normalizeH="0" baseline="0" dirty="0">
                    <a:ln>
                      <a:noFill/>
                    </a:ln>
                    <a:solidFill>
                      <a:schemeClr val="tx1"/>
                    </a:solidFill>
                    <a:effectLst/>
                    <a:latin typeface="Arial" charset="0"/>
                  </a:rPr>
                  <a:t>1</a:t>
                </a:r>
                <a:endParaRPr kumimoji="0" lang="zh-TW" altLang="en-US" sz="2100" b="0" i="0" u="none" strike="noStrike" cap="none" normalizeH="0" baseline="0" dirty="0">
                  <a:ln>
                    <a:noFill/>
                  </a:ln>
                  <a:solidFill>
                    <a:schemeClr val="tx1"/>
                  </a:solidFill>
                  <a:effectLst/>
                  <a:latin typeface="Arial" charset="0"/>
                </a:endParaRPr>
              </a:p>
            </p:txBody>
          </p:sp>
          <p:cxnSp>
            <p:nvCxnSpPr>
              <p:cNvPr id="15" name="Straight Arrow Connector 14"/>
              <p:cNvCxnSpPr/>
              <p:nvPr/>
            </p:nvCxnSpPr>
            <p:spPr bwMode="auto">
              <a:xfrm>
                <a:off x="2552700" y="2057400"/>
                <a:ext cx="0" cy="38100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bwMode="auto">
              <a:xfrm>
                <a:off x="3238500" y="2055694"/>
                <a:ext cx="0" cy="38100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p:nvPr/>
            </p:nvCxnSpPr>
            <p:spPr bwMode="auto">
              <a:xfrm>
                <a:off x="2933700" y="3361730"/>
                <a:ext cx="0" cy="38100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3048000" y="1694008"/>
                <a:ext cx="495300" cy="415498"/>
              </a:xfrm>
              <a:prstGeom prst="rect">
                <a:avLst/>
              </a:prstGeom>
              <a:noFill/>
            </p:spPr>
            <p:txBody>
              <a:bodyPr wrap="square" rtlCol="0">
                <a:spAutoFit/>
              </a:bodyPr>
              <a:lstStyle/>
              <a:p>
                <a:r>
                  <a:rPr lang="en-US" altLang="zh-TW" dirty="0"/>
                  <a:t>B</a:t>
                </a:r>
                <a:r>
                  <a:rPr lang="en-US" altLang="zh-TW" baseline="-25000" dirty="0"/>
                  <a:t>1</a:t>
                </a:r>
                <a:endParaRPr lang="zh-TW" altLang="en-US" baseline="-25000" dirty="0"/>
              </a:p>
            </p:txBody>
          </p:sp>
          <p:sp>
            <p:nvSpPr>
              <p:cNvPr id="22" name="TextBox 21"/>
              <p:cNvSpPr txBox="1"/>
              <p:nvPr/>
            </p:nvSpPr>
            <p:spPr>
              <a:xfrm>
                <a:off x="2362200" y="1694008"/>
                <a:ext cx="495300" cy="415498"/>
              </a:xfrm>
              <a:prstGeom prst="rect">
                <a:avLst/>
              </a:prstGeom>
              <a:noFill/>
            </p:spPr>
            <p:txBody>
              <a:bodyPr wrap="square" rtlCol="0">
                <a:spAutoFit/>
              </a:bodyPr>
              <a:lstStyle/>
              <a:p>
                <a:r>
                  <a:rPr lang="en-US" altLang="zh-TW" dirty="0"/>
                  <a:t>A</a:t>
                </a:r>
                <a:r>
                  <a:rPr lang="en-US" altLang="zh-TW" baseline="-25000" dirty="0"/>
                  <a:t>1</a:t>
                </a:r>
                <a:endParaRPr lang="zh-TW" altLang="en-US" baseline="-25000" dirty="0"/>
              </a:p>
            </p:txBody>
          </p:sp>
          <p:sp>
            <p:nvSpPr>
              <p:cNvPr id="23" name="TextBox 22"/>
              <p:cNvSpPr txBox="1"/>
              <p:nvPr/>
            </p:nvSpPr>
            <p:spPr>
              <a:xfrm>
                <a:off x="2700551" y="3775502"/>
                <a:ext cx="495300" cy="415498"/>
              </a:xfrm>
              <a:prstGeom prst="rect">
                <a:avLst/>
              </a:prstGeom>
              <a:noFill/>
            </p:spPr>
            <p:txBody>
              <a:bodyPr wrap="square" rtlCol="0">
                <a:spAutoFit/>
              </a:bodyPr>
              <a:lstStyle/>
              <a:p>
                <a:r>
                  <a:rPr lang="en-US" altLang="zh-TW" dirty="0"/>
                  <a:t>S</a:t>
                </a:r>
                <a:r>
                  <a:rPr lang="en-US" altLang="zh-TW" baseline="-25000" dirty="0"/>
                  <a:t>1</a:t>
                </a:r>
                <a:endParaRPr lang="zh-TW" altLang="en-US" baseline="-25000" dirty="0"/>
              </a:p>
            </p:txBody>
          </p:sp>
        </p:grpSp>
        <p:cxnSp>
          <p:nvCxnSpPr>
            <p:cNvPr id="27" name="Straight Arrow Connector 26"/>
            <p:cNvCxnSpPr>
              <a:stCxn id="9" idx="1"/>
              <a:endCxn id="6" idx="3"/>
            </p:cNvCxnSpPr>
            <p:nvPr/>
          </p:nvCxnSpPr>
          <p:spPr bwMode="auto">
            <a:xfrm flipH="1">
              <a:off x="3733800" y="2900065"/>
              <a:ext cx="914400" cy="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3943350" y="2484567"/>
              <a:ext cx="495300" cy="415498"/>
            </a:xfrm>
            <a:prstGeom prst="rect">
              <a:avLst/>
            </a:prstGeom>
            <a:noFill/>
          </p:spPr>
          <p:txBody>
            <a:bodyPr wrap="square" rtlCol="0">
              <a:spAutoFit/>
            </a:bodyPr>
            <a:lstStyle/>
            <a:p>
              <a:r>
                <a:rPr lang="en-US" altLang="zh-TW" dirty="0"/>
                <a:t>C</a:t>
              </a:r>
              <a:r>
                <a:rPr lang="en-US" altLang="zh-TW" baseline="-25000" dirty="0"/>
                <a:t>1</a:t>
              </a:r>
              <a:endParaRPr lang="zh-TW" altLang="en-US" baseline="-25000" dirty="0"/>
            </a:p>
          </p:txBody>
        </p:sp>
        <p:cxnSp>
          <p:nvCxnSpPr>
            <p:cNvPr id="29" name="Straight Arrow Connector 28"/>
            <p:cNvCxnSpPr/>
            <p:nvPr/>
          </p:nvCxnSpPr>
          <p:spPr bwMode="auto">
            <a:xfrm flipH="1">
              <a:off x="6248400" y="2909626"/>
              <a:ext cx="609600" cy="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1" name="TextBox 30"/>
            <p:cNvSpPr txBox="1"/>
            <p:nvPr/>
          </p:nvSpPr>
          <p:spPr>
            <a:xfrm>
              <a:off x="6819900" y="2708702"/>
              <a:ext cx="495300" cy="415498"/>
            </a:xfrm>
            <a:prstGeom prst="rect">
              <a:avLst/>
            </a:prstGeom>
            <a:noFill/>
          </p:spPr>
          <p:txBody>
            <a:bodyPr wrap="square" rtlCol="0">
              <a:spAutoFit/>
            </a:bodyPr>
            <a:lstStyle/>
            <a:p>
              <a:r>
                <a:rPr lang="en-US" altLang="zh-TW" dirty="0"/>
                <a:t>C</a:t>
              </a:r>
              <a:r>
                <a:rPr lang="en-US" altLang="zh-TW" baseline="-25000" dirty="0"/>
                <a:t>0</a:t>
              </a:r>
              <a:endParaRPr lang="zh-TW" altLang="en-US" baseline="-25000" dirty="0"/>
            </a:p>
          </p:txBody>
        </p:sp>
        <p:cxnSp>
          <p:nvCxnSpPr>
            <p:cNvPr id="32" name="Straight Arrow Connector 31"/>
            <p:cNvCxnSpPr/>
            <p:nvPr/>
          </p:nvCxnSpPr>
          <p:spPr bwMode="auto">
            <a:xfrm flipH="1">
              <a:off x="1524000" y="2932288"/>
              <a:ext cx="609600" cy="0"/>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3" name="TextBox 32"/>
            <p:cNvSpPr txBox="1"/>
            <p:nvPr/>
          </p:nvSpPr>
          <p:spPr>
            <a:xfrm>
              <a:off x="1104900" y="2724539"/>
              <a:ext cx="495300" cy="415498"/>
            </a:xfrm>
            <a:prstGeom prst="rect">
              <a:avLst/>
            </a:prstGeom>
            <a:noFill/>
          </p:spPr>
          <p:txBody>
            <a:bodyPr wrap="square" rtlCol="0">
              <a:spAutoFit/>
            </a:bodyPr>
            <a:lstStyle/>
            <a:p>
              <a:r>
                <a:rPr lang="en-US" altLang="zh-TW" dirty="0"/>
                <a:t>C</a:t>
              </a:r>
              <a:r>
                <a:rPr lang="en-US" altLang="zh-TW" baseline="-25000" dirty="0"/>
                <a:t>2</a:t>
              </a:r>
              <a:endParaRPr lang="zh-TW" altLang="en-US" baseline="-25000" dirty="0"/>
            </a:p>
          </p:txBody>
        </p:sp>
      </p:grpSp>
      <p:graphicFrame>
        <p:nvGraphicFramePr>
          <p:cNvPr id="35" name="Table 34"/>
          <p:cNvGraphicFramePr>
            <a:graphicFrameLocks noGrp="1"/>
          </p:cNvGraphicFramePr>
          <p:nvPr>
            <p:extLst/>
          </p:nvPr>
        </p:nvGraphicFramePr>
        <p:xfrm>
          <a:off x="3087806" y="4419600"/>
          <a:ext cx="2627194" cy="1854200"/>
        </p:xfrm>
        <a:graphic>
          <a:graphicData uri="http://schemas.openxmlformats.org/drawingml/2006/table">
            <a:tbl>
              <a:tblPr firstRow="1" bandRow="1">
                <a:tableStyleId>{793D81CF-94F2-401A-BA57-92F5A7B2D0C5}</a:tableStyleId>
              </a:tblPr>
              <a:tblGrid>
                <a:gridCol w="56979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pPr algn="ctr"/>
                      <a:r>
                        <a:rPr lang="en-US" altLang="zh-TW" dirty="0"/>
                        <a:t>C</a:t>
                      </a:r>
                      <a:r>
                        <a:rPr lang="en-US" altLang="zh-TW" baseline="-25000" dirty="0"/>
                        <a:t>1</a:t>
                      </a:r>
                      <a:endParaRPr lang="zh-TW" altLang="en-US" baseline="-25000" dirty="0"/>
                    </a:p>
                  </a:txBody>
                  <a:tcPr/>
                </a:tc>
                <a:tc>
                  <a:txBody>
                    <a:bodyPr/>
                    <a:lstStyle/>
                    <a:p>
                      <a:pPr algn="ctr"/>
                      <a:r>
                        <a:rPr lang="en-US" altLang="zh-TW" dirty="0"/>
                        <a:t>C</a:t>
                      </a:r>
                      <a:r>
                        <a:rPr lang="en-US" altLang="zh-TW" baseline="-25000" dirty="0"/>
                        <a:t>2</a:t>
                      </a:r>
                      <a:endParaRPr lang="zh-TW" altLang="en-US" baseline="-25000" dirty="0"/>
                    </a:p>
                  </a:txBody>
                  <a:tcPr/>
                </a:tc>
                <a:tc>
                  <a:txBody>
                    <a:bodyPr/>
                    <a:lstStyle/>
                    <a:p>
                      <a:pPr algn="ctr"/>
                      <a:r>
                        <a:rPr lang="en-US" altLang="zh-TW" dirty="0"/>
                        <a:t>C</a:t>
                      </a:r>
                      <a:r>
                        <a:rPr lang="en-US" altLang="zh-TW" baseline="-25000" dirty="0"/>
                        <a:t>1</a:t>
                      </a:r>
                      <a:r>
                        <a:rPr lang="en-US" altLang="zh-TW" dirty="0"/>
                        <a:t> XOR C</a:t>
                      </a:r>
                      <a:r>
                        <a:rPr lang="en-US" altLang="zh-TW" baseline="-25000" dirty="0"/>
                        <a:t>2</a:t>
                      </a:r>
                      <a:endParaRPr lang="zh-TW" altLang="en-US" baseline="-25000" dirty="0"/>
                    </a:p>
                  </a:txBody>
                  <a:tcPr/>
                </a:tc>
                <a:extLst>
                  <a:ext uri="{0D108BD9-81ED-4DB2-BD59-A6C34878D82A}">
                    <a16:rowId xmlns:a16="http://schemas.microsoft.com/office/drawing/2014/main" val="10000"/>
                  </a:ext>
                </a:extLst>
              </a:tr>
              <a:tr h="370840">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10001"/>
                  </a:ext>
                </a:extLst>
              </a:tr>
              <a:tr h="370840">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2"/>
                  </a:ext>
                </a:extLst>
              </a:tr>
              <a:tr h="370840">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3"/>
                  </a:ext>
                </a:extLst>
              </a:tr>
              <a:tr h="370840">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1338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Overflow Flag – Hardware View (2/2)</a:t>
            </a:r>
            <a:endParaRPr lang="zh-TW" altLang="en-US" dirty="0"/>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A2F1208-9F66-4447-89D1-2560F6D5520E}" type="slidenum">
              <a:rPr lang="zh-TW" altLang="en-US" smtClean="0"/>
              <a:pPr>
                <a:defRPr/>
              </a:pPr>
              <a:t>41</a:t>
            </a:fld>
            <a:endParaRPr lang="en-US" altLang="zh-TW"/>
          </a:p>
        </p:txBody>
      </p:sp>
      <p:sp>
        <p:nvSpPr>
          <p:cNvPr id="7" name="Content Placeholder 2"/>
          <p:cNvSpPr txBox="1">
            <a:spLocks/>
          </p:cNvSpPr>
          <p:nvPr/>
        </p:nvSpPr>
        <p:spPr bwMode="auto">
          <a:xfrm>
            <a:off x="533400" y="11430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r>
              <a:rPr lang="en-US" altLang="zh-TW" kern="0" dirty="0">
                <a:ea typeface="新細明體" charset="-120"/>
              </a:rPr>
              <a:t>OF  =  (carry out of the MSB) XOR (carry into the MSB)</a:t>
            </a:r>
          </a:p>
        </p:txBody>
      </p:sp>
      <p:graphicFrame>
        <p:nvGraphicFramePr>
          <p:cNvPr id="6" name="Content Placeholder 5"/>
          <p:cNvGraphicFramePr>
            <a:graphicFrameLocks noGrp="1"/>
          </p:cNvGraphicFramePr>
          <p:nvPr>
            <p:ph idx="1"/>
            <p:extLst/>
          </p:nvPr>
        </p:nvGraphicFramePr>
        <p:xfrm>
          <a:off x="723900" y="1676400"/>
          <a:ext cx="7772400" cy="4495800"/>
        </p:xfrm>
        <a:graphic>
          <a:graphicData uri="http://schemas.openxmlformats.org/drawingml/2006/table">
            <a:tbl>
              <a:tblPr>
                <a:tableStyleId>{00A15C55-8517-42AA-B614-E9B94910E393}</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247900">
                <a:tc>
                  <a:txBody>
                    <a:bodyPr/>
                    <a:lstStyle/>
                    <a:p>
                      <a:r>
                        <a:rPr lang="en-US" altLang="zh-TW" sz="2000" dirty="0"/>
                        <a:t>(Carry</a:t>
                      </a:r>
                      <a:r>
                        <a:rPr lang="en-US" altLang="zh-TW" sz="2000" baseline="0" dirty="0"/>
                        <a:t> out, Carry in</a:t>
                      </a:r>
                      <a:r>
                        <a:rPr lang="en-US" altLang="zh-TW" sz="2000" dirty="0"/>
                        <a:t>) = (0, 1)</a:t>
                      </a:r>
                    </a:p>
                    <a:p>
                      <a:endParaRPr lang="en-US" altLang="zh-TW" sz="2000" dirty="0"/>
                    </a:p>
                    <a:p>
                      <a:endParaRPr lang="en-US" altLang="zh-TW" sz="2000" dirty="0"/>
                    </a:p>
                    <a:p>
                      <a:endParaRPr lang="en-US" altLang="zh-TW" sz="2000" dirty="0"/>
                    </a:p>
                    <a:p>
                      <a:endParaRPr lang="en-US" altLang="zh-TW" sz="2000" dirty="0"/>
                    </a:p>
                    <a:p>
                      <a:pPr algn="r"/>
                      <a:r>
                        <a:rPr lang="en-US" altLang="zh-TW" sz="2000" dirty="0">
                          <a:solidFill>
                            <a:schemeClr val="accent6">
                              <a:lumMod val="50000"/>
                            </a:schemeClr>
                          </a:solidFill>
                        </a:rPr>
                        <a:t>CF = 0</a:t>
                      </a:r>
                    </a:p>
                    <a:p>
                      <a:pPr algn="r"/>
                      <a:r>
                        <a:rPr lang="en-US" altLang="zh-TW" sz="2000" dirty="0"/>
                        <a:t>OF = 1</a:t>
                      </a:r>
                    </a:p>
                  </a:txBody>
                  <a:tcPr>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pPr algn="r"/>
                      <a:r>
                        <a:rPr lang="en-US" altLang="zh-TW" sz="2000" dirty="0"/>
                        <a:t>(1, 1)</a:t>
                      </a:r>
                    </a:p>
                    <a:p>
                      <a:pPr algn="l"/>
                      <a:endParaRPr lang="en-US" altLang="zh-TW" sz="2000" dirty="0"/>
                    </a:p>
                    <a:p>
                      <a:pPr algn="l"/>
                      <a:endParaRPr lang="en-US" altLang="zh-TW" sz="2000" dirty="0"/>
                    </a:p>
                    <a:p>
                      <a:pPr algn="l"/>
                      <a:endParaRPr lang="en-US" altLang="zh-TW" sz="2000" dirty="0"/>
                    </a:p>
                    <a:p>
                      <a:pPr algn="l"/>
                      <a:endParaRPr lang="en-US" altLang="zh-TW" sz="2000" dirty="0"/>
                    </a:p>
                    <a:p>
                      <a:pPr algn="l"/>
                      <a:r>
                        <a:rPr lang="en-US" altLang="zh-TW" sz="2000" dirty="0">
                          <a:solidFill>
                            <a:schemeClr val="accent6">
                              <a:lumMod val="50000"/>
                            </a:schemeClr>
                          </a:solidFill>
                        </a:rPr>
                        <a:t>CF = 1</a:t>
                      </a:r>
                    </a:p>
                    <a:p>
                      <a:pPr algn="l"/>
                      <a:r>
                        <a:rPr lang="en-US" altLang="zh-TW" sz="2000" dirty="0">
                          <a:solidFill>
                            <a:schemeClr val="accent4">
                              <a:lumMod val="25000"/>
                            </a:schemeClr>
                          </a:solidFill>
                        </a:rPr>
                        <a:t>OF = 0</a:t>
                      </a:r>
                    </a:p>
                  </a:txBody>
                  <a:tcP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2247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t>(0, 0)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2000" dirty="0">
                          <a:solidFill>
                            <a:schemeClr val="accent6">
                              <a:lumMod val="50000"/>
                            </a:schemeClr>
                          </a:solidFill>
                        </a:rPr>
                        <a:t>CF =</a:t>
                      </a:r>
                      <a:r>
                        <a:rPr lang="en-US" altLang="zh-TW" sz="2000" baseline="0" dirty="0">
                          <a:solidFill>
                            <a:schemeClr val="accent6">
                              <a:lumMod val="50000"/>
                            </a:schemeClr>
                          </a:solidFill>
                        </a:rPr>
                        <a:t> 0</a:t>
                      </a:r>
                      <a:endParaRPr lang="zh-TW" altLang="en-US" sz="2000" dirty="0">
                        <a:solidFill>
                          <a:schemeClr val="accent6">
                            <a:lumMod val="50000"/>
                          </a:schemeClr>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2000" dirty="0"/>
                        <a:t>OF = 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2000" dirty="0"/>
                        <a:t>(1, 0)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000"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solidFill>
                            <a:schemeClr val="accent6">
                              <a:lumMod val="50000"/>
                            </a:schemeClr>
                          </a:solidFill>
                        </a:rPr>
                        <a:t>CF</a:t>
                      </a:r>
                      <a:r>
                        <a:rPr lang="en-US" altLang="zh-TW" sz="2000" baseline="0" dirty="0">
                          <a:solidFill>
                            <a:schemeClr val="accent6">
                              <a:lumMod val="50000"/>
                            </a:schemeClr>
                          </a:solidFill>
                        </a:rPr>
                        <a:t> =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t>OF = 1</a:t>
                      </a:r>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pSp>
        <p:nvGrpSpPr>
          <p:cNvPr id="12" name="Group 11"/>
          <p:cNvGrpSpPr/>
          <p:nvPr/>
        </p:nvGrpSpPr>
        <p:grpSpPr>
          <a:xfrm>
            <a:off x="5876741" y="4191000"/>
            <a:ext cx="1667059" cy="1569660"/>
            <a:chOff x="1908399" y="2133600"/>
            <a:chExt cx="1667059" cy="1569660"/>
          </a:xfrm>
        </p:grpSpPr>
        <p:sp>
          <p:nvSpPr>
            <p:cNvPr id="8" name="TextBox 7"/>
            <p:cNvSpPr txBox="1"/>
            <p:nvPr/>
          </p:nvSpPr>
          <p:spPr>
            <a:xfrm>
              <a:off x="1908399" y="2133600"/>
              <a:ext cx="1667059" cy="1569660"/>
            </a:xfrm>
            <a:prstGeom prst="rect">
              <a:avLst/>
            </a:prstGeom>
            <a:noFill/>
          </p:spPr>
          <p:txBody>
            <a:bodyPr wrap="none" rtlCol="0">
              <a:spAutoFit/>
            </a:bodyPr>
            <a:lstStyle/>
            <a:p>
              <a:r>
                <a:rPr lang="en-US" altLang="zh-TW" sz="2400" dirty="0">
                  <a:solidFill>
                    <a:srgbClr val="FF0000"/>
                  </a:solidFill>
                </a:rPr>
                <a:t>10</a:t>
              </a:r>
            </a:p>
            <a:p>
              <a:r>
                <a:rPr lang="en-US" altLang="zh-TW" sz="2400" dirty="0">
                  <a:solidFill>
                    <a:schemeClr val="bg2"/>
                  </a:solidFill>
                </a:rPr>
                <a:t>  1001 (-7)</a:t>
              </a:r>
            </a:p>
            <a:p>
              <a:r>
                <a:rPr lang="en-US" altLang="zh-TW" sz="2400" dirty="0">
                  <a:solidFill>
                    <a:schemeClr val="bg2"/>
                  </a:solidFill>
                </a:rPr>
                <a:t>  1011 (-5)</a:t>
              </a:r>
            </a:p>
            <a:p>
              <a:r>
                <a:rPr lang="en-US" altLang="zh-TW" sz="2400" dirty="0">
                  <a:solidFill>
                    <a:schemeClr val="bg2">
                      <a:lumMod val="50000"/>
                      <a:lumOff val="50000"/>
                    </a:schemeClr>
                  </a:solidFill>
                </a:rPr>
                <a:t>1</a:t>
              </a:r>
              <a:r>
                <a:rPr lang="en-US" altLang="zh-TW" sz="2400" dirty="0">
                  <a:solidFill>
                    <a:schemeClr val="bg2"/>
                  </a:solidFill>
                </a:rPr>
                <a:t>0100</a:t>
              </a:r>
              <a:endParaRPr lang="zh-TW" altLang="en-US" sz="2400" dirty="0">
                <a:solidFill>
                  <a:schemeClr val="bg2"/>
                </a:solidFill>
              </a:endParaRPr>
            </a:p>
          </p:txBody>
        </p:sp>
        <p:cxnSp>
          <p:nvCxnSpPr>
            <p:cNvPr id="10" name="Straight Connector 9"/>
            <p:cNvCxnSpPr/>
            <p:nvPr/>
          </p:nvCxnSpPr>
          <p:spPr bwMode="auto">
            <a:xfrm>
              <a:off x="1908399" y="3276600"/>
              <a:ext cx="1604927"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5862673" y="2057400"/>
            <a:ext cx="1604927" cy="1569660"/>
            <a:chOff x="1908399" y="2106304"/>
            <a:chExt cx="1604927" cy="1569660"/>
          </a:xfrm>
        </p:grpSpPr>
        <p:sp>
          <p:nvSpPr>
            <p:cNvPr id="14" name="TextBox 13"/>
            <p:cNvSpPr txBox="1"/>
            <p:nvPr/>
          </p:nvSpPr>
          <p:spPr>
            <a:xfrm>
              <a:off x="1908399" y="2106304"/>
              <a:ext cx="1582100" cy="1569660"/>
            </a:xfrm>
            <a:prstGeom prst="rect">
              <a:avLst/>
            </a:prstGeom>
            <a:noFill/>
          </p:spPr>
          <p:txBody>
            <a:bodyPr wrap="none" rtlCol="0">
              <a:spAutoFit/>
            </a:bodyPr>
            <a:lstStyle/>
            <a:p>
              <a:r>
                <a:rPr lang="en-US" altLang="zh-TW" sz="2400" dirty="0">
                  <a:solidFill>
                    <a:srgbClr val="FF0000"/>
                  </a:solidFill>
                </a:rPr>
                <a:t>11</a:t>
              </a:r>
            </a:p>
            <a:p>
              <a:r>
                <a:rPr lang="en-US" altLang="zh-TW" sz="2400" dirty="0">
                  <a:solidFill>
                    <a:schemeClr val="bg2"/>
                  </a:solidFill>
                </a:rPr>
                <a:t>  1101 (-3)</a:t>
              </a:r>
            </a:p>
            <a:p>
              <a:r>
                <a:rPr lang="en-US" altLang="zh-TW" sz="2400" dirty="0">
                  <a:solidFill>
                    <a:schemeClr val="bg2"/>
                  </a:solidFill>
                </a:rPr>
                <a:t>  0111  (7)</a:t>
              </a:r>
            </a:p>
            <a:p>
              <a:r>
                <a:rPr lang="en-US" altLang="zh-TW" sz="2400" dirty="0">
                  <a:solidFill>
                    <a:schemeClr val="bg2">
                      <a:lumMod val="50000"/>
                      <a:lumOff val="50000"/>
                    </a:schemeClr>
                  </a:solidFill>
                </a:rPr>
                <a:t>1</a:t>
              </a:r>
              <a:r>
                <a:rPr lang="en-US" altLang="zh-TW" sz="2400" dirty="0">
                  <a:solidFill>
                    <a:schemeClr val="bg2"/>
                  </a:solidFill>
                </a:rPr>
                <a:t>0100</a:t>
              </a:r>
              <a:endParaRPr lang="zh-TW" altLang="en-US" sz="2400" dirty="0">
                <a:solidFill>
                  <a:schemeClr val="bg2"/>
                </a:solidFill>
              </a:endParaRPr>
            </a:p>
          </p:txBody>
        </p:sp>
        <p:cxnSp>
          <p:nvCxnSpPr>
            <p:cNvPr id="15" name="Straight Connector 14"/>
            <p:cNvCxnSpPr/>
            <p:nvPr/>
          </p:nvCxnSpPr>
          <p:spPr bwMode="auto">
            <a:xfrm>
              <a:off x="1908399" y="3276600"/>
              <a:ext cx="1604927"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1752600" y="4191000"/>
            <a:ext cx="1604927" cy="1569660"/>
            <a:chOff x="1908399" y="2133600"/>
            <a:chExt cx="1604927" cy="1569660"/>
          </a:xfrm>
        </p:grpSpPr>
        <p:sp>
          <p:nvSpPr>
            <p:cNvPr id="18" name="TextBox 17"/>
            <p:cNvSpPr txBox="1"/>
            <p:nvPr/>
          </p:nvSpPr>
          <p:spPr>
            <a:xfrm>
              <a:off x="1908399" y="2133600"/>
              <a:ext cx="1582100" cy="1569660"/>
            </a:xfrm>
            <a:prstGeom prst="rect">
              <a:avLst/>
            </a:prstGeom>
            <a:noFill/>
          </p:spPr>
          <p:txBody>
            <a:bodyPr wrap="none" rtlCol="0">
              <a:spAutoFit/>
            </a:bodyPr>
            <a:lstStyle/>
            <a:p>
              <a:r>
                <a:rPr lang="en-US" altLang="zh-TW" sz="2400" dirty="0">
                  <a:solidFill>
                    <a:srgbClr val="FF0000"/>
                  </a:solidFill>
                </a:rPr>
                <a:t>00</a:t>
              </a:r>
            </a:p>
            <a:p>
              <a:r>
                <a:rPr lang="en-US" altLang="zh-TW" sz="2400" dirty="0">
                  <a:solidFill>
                    <a:schemeClr val="bg2"/>
                  </a:solidFill>
                </a:rPr>
                <a:t>  1100 (-4)</a:t>
              </a:r>
            </a:p>
            <a:p>
              <a:r>
                <a:rPr lang="en-US" altLang="zh-TW" sz="2400" dirty="0">
                  <a:solidFill>
                    <a:schemeClr val="bg2"/>
                  </a:solidFill>
                </a:rPr>
                <a:t>  0011  (3)</a:t>
              </a:r>
            </a:p>
            <a:p>
              <a:r>
                <a:rPr lang="en-US" altLang="zh-TW" sz="2400" dirty="0">
                  <a:solidFill>
                    <a:schemeClr val="bg2">
                      <a:lumMod val="50000"/>
                      <a:lumOff val="50000"/>
                    </a:schemeClr>
                  </a:solidFill>
                </a:rPr>
                <a:t>0</a:t>
              </a:r>
              <a:r>
                <a:rPr lang="en-US" altLang="zh-TW" sz="2400" dirty="0">
                  <a:solidFill>
                    <a:schemeClr val="bg2"/>
                  </a:solidFill>
                </a:rPr>
                <a:t>1111</a:t>
              </a:r>
              <a:endParaRPr lang="zh-TW" altLang="en-US" sz="2400" dirty="0">
                <a:solidFill>
                  <a:schemeClr val="bg2"/>
                </a:solidFill>
              </a:endParaRPr>
            </a:p>
          </p:txBody>
        </p:sp>
        <p:cxnSp>
          <p:nvCxnSpPr>
            <p:cNvPr id="19" name="Straight Connector 18"/>
            <p:cNvCxnSpPr/>
            <p:nvPr/>
          </p:nvCxnSpPr>
          <p:spPr bwMode="auto">
            <a:xfrm>
              <a:off x="1908399" y="3276600"/>
              <a:ext cx="1604927"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1752600" y="2057400"/>
            <a:ext cx="1604927" cy="1569660"/>
            <a:chOff x="1908399" y="2133600"/>
            <a:chExt cx="1604927" cy="1569660"/>
          </a:xfrm>
        </p:grpSpPr>
        <p:sp>
          <p:nvSpPr>
            <p:cNvPr id="21" name="TextBox 20"/>
            <p:cNvSpPr txBox="1"/>
            <p:nvPr/>
          </p:nvSpPr>
          <p:spPr>
            <a:xfrm>
              <a:off x="1908399" y="2133600"/>
              <a:ext cx="1502334" cy="1569660"/>
            </a:xfrm>
            <a:prstGeom prst="rect">
              <a:avLst/>
            </a:prstGeom>
            <a:noFill/>
          </p:spPr>
          <p:txBody>
            <a:bodyPr wrap="none" rtlCol="0">
              <a:spAutoFit/>
            </a:bodyPr>
            <a:lstStyle/>
            <a:p>
              <a:r>
                <a:rPr lang="en-US" altLang="zh-TW" sz="2400" dirty="0">
                  <a:solidFill>
                    <a:srgbClr val="FF0000"/>
                  </a:solidFill>
                </a:rPr>
                <a:t>01</a:t>
              </a:r>
            </a:p>
            <a:p>
              <a:r>
                <a:rPr lang="en-US" altLang="zh-TW" sz="2400" dirty="0">
                  <a:solidFill>
                    <a:schemeClr val="bg2"/>
                  </a:solidFill>
                </a:rPr>
                <a:t>  0101 (5)</a:t>
              </a:r>
            </a:p>
            <a:p>
              <a:r>
                <a:rPr lang="en-US" altLang="zh-TW" sz="2400" dirty="0">
                  <a:solidFill>
                    <a:schemeClr val="bg2"/>
                  </a:solidFill>
                </a:rPr>
                <a:t>  0110 (6)</a:t>
              </a:r>
            </a:p>
            <a:p>
              <a:r>
                <a:rPr lang="en-US" altLang="zh-TW" sz="2400" dirty="0">
                  <a:solidFill>
                    <a:schemeClr val="bg2">
                      <a:lumMod val="50000"/>
                      <a:lumOff val="50000"/>
                    </a:schemeClr>
                  </a:solidFill>
                </a:rPr>
                <a:t>0</a:t>
              </a:r>
              <a:r>
                <a:rPr lang="en-US" altLang="zh-TW" sz="2400" dirty="0">
                  <a:solidFill>
                    <a:schemeClr val="bg2"/>
                  </a:solidFill>
                </a:rPr>
                <a:t>1011</a:t>
              </a:r>
              <a:endParaRPr lang="zh-TW" altLang="en-US" sz="2400" dirty="0">
                <a:solidFill>
                  <a:schemeClr val="bg2"/>
                </a:solidFill>
              </a:endParaRPr>
            </a:p>
          </p:txBody>
        </p:sp>
        <p:cxnSp>
          <p:nvCxnSpPr>
            <p:cNvPr id="22" name="Straight Connector 21"/>
            <p:cNvCxnSpPr/>
            <p:nvPr/>
          </p:nvCxnSpPr>
          <p:spPr bwMode="auto">
            <a:xfrm>
              <a:off x="1908399" y="3276600"/>
              <a:ext cx="1604927" cy="0"/>
            </a:xfrm>
            <a:prstGeom prst="lin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80530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50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7105DE2-59F5-46DB-AD0D-F6E3891F89D7}" type="slidenum">
              <a:rPr lang="en-US" altLang="en-US" sz="1600">
                <a:latin typeface="Times New Roman" panose="02020603050405020304" pitchFamily="18" charset="0"/>
              </a:rPr>
              <a:pPr eaLnBrk="1" hangingPunct="1"/>
              <a:t>42</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a:t>Your turn . . .</a:t>
            </a:r>
          </a:p>
        </p:txBody>
      </p:sp>
      <p:sp>
        <p:nvSpPr>
          <p:cNvPr id="45061" name="Text Box 3"/>
          <p:cNvSpPr txBox="1">
            <a:spLocks noChangeArrowheads="1"/>
          </p:cNvSpPr>
          <p:nvPr/>
        </p:nvSpPr>
        <p:spPr bwMode="auto">
          <a:xfrm>
            <a:off x="1524000" y="2057400"/>
            <a:ext cx="5791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2743200" algn="l"/>
                <a:tab pos="4229100" algn="l"/>
              </a:tabLst>
              <a:defRPr sz="2100">
                <a:solidFill>
                  <a:schemeClr val="tx1"/>
                </a:solidFill>
                <a:latin typeface="Arial" panose="020B0604020202020204" pitchFamily="34" charset="0"/>
              </a:defRPr>
            </a:lvl1pPr>
            <a:lvl2pPr marL="742950" indent="-285750" eaLnBrk="0" hangingPunct="0">
              <a:tabLst>
                <a:tab pos="457200" algn="l"/>
                <a:tab pos="2743200" algn="l"/>
                <a:tab pos="4229100" algn="l"/>
              </a:tabLst>
              <a:defRPr sz="2100">
                <a:solidFill>
                  <a:schemeClr val="tx1"/>
                </a:solidFill>
                <a:latin typeface="Arial" panose="020B0604020202020204" pitchFamily="34" charset="0"/>
              </a:defRPr>
            </a:lvl2pPr>
            <a:lvl3pPr marL="1143000" indent="-228600" eaLnBrk="0" hangingPunct="0">
              <a:tabLst>
                <a:tab pos="457200" algn="l"/>
                <a:tab pos="2743200" algn="l"/>
                <a:tab pos="4229100" algn="l"/>
              </a:tabLst>
              <a:defRPr sz="2100">
                <a:solidFill>
                  <a:schemeClr val="tx1"/>
                </a:solidFill>
                <a:latin typeface="Arial" panose="020B0604020202020204" pitchFamily="34" charset="0"/>
              </a:defRPr>
            </a:lvl3pPr>
            <a:lvl4pPr marL="1600200" indent="-228600" eaLnBrk="0" hangingPunct="0">
              <a:tabLst>
                <a:tab pos="457200" algn="l"/>
                <a:tab pos="2743200" algn="l"/>
                <a:tab pos="4229100" algn="l"/>
              </a:tabLst>
              <a:defRPr sz="2100">
                <a:solidFill>
                  <a:schemeClr val="tx1"/>
                </a:solidFill>
                <a:latin typeface="Arial" panose="020B0604020202020204" pitchFamily="34" charset="0"/>
              </a:defRPr>
            </a:lvl4pPr>
            <a:lvl5pPr marL="2057400" indent="-228600" eaLnBrk="0" hangingPunct="0">
              <a:tabLst>
                <a:tab pos="457200" algn="l"/>
                <a:tab pos="2743200" algn="l"/>
                <a:tab pos="42291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743200" algn="l"/>
                <a:tab pos="42291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743200" algn="l"/>
                <a:tab pos="42291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743200" algn="l"/>
                <a:tab pos="42291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743200" algn="l"/>
                <a:tab pos="42291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mov al,-128</a:t>
            </a:r>
          </a:p>
          <a:p>
            <a:pPr eaLnBrk="1" hangingPunct="1">
              <a:lnSpc>
                <a:spcPct val="50000"/>
              </a:lnSpc>
              <a:spcBef>
                <a:spcPct val="50000"/>
              </a:spcBef>
            </a:pPr>
            <a:r>
              <a:rPr lang="en-US" altLang="en-US" sz="1800" b="1">
                <a:latin typeface="Courier New" panose="02070309020205020404" pitchFamily="49" charset="0"/>
              </a:rPr>
              <a:t>neg al	; CF =     OF = </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mov ax,8000h</a:t>
            </a:r>
          </a:p>
          <a:p>
            <a:pPr eaLnBrk="1" hangingPunct="1">
              <a:lnSpc>
                <a:spcPct val="50000"/>
              </a:lnSpc>
              <a:spcBef>
                <a:spcPct val="50000"/>
              </a:spcBef>
            </a:pPr>
            <a:r>
              <a:rPr lang="en-US" altLang="en-US" sz="1800" b="1">
                <a:latin typeface="Courier New" panose="02070309020205020404" pitchFamily="49" charset="0"/>
              </a:rPr>
              <a:t>add ax,2	; CF =	OF =</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mov ax,0</a:t>
            </a:r>
          </a:p>
          <a:p>
            <a:pPr eaLnBrk="1" hangingPunct="1">
              <a:lnSpc>
                <a:spcPct val="50000"/>
              </a:lnSpc>
              <a:spcBef>
                <a:spcPct val="50000"/>
              </a:spcBef>
            </a:pPr>
            <a:r>
              <a:rPr lang="en-US" altLang="en-US" sz="1800" b="1">
                <a:latin typeface="Courier New" panose="02070309020205020404" pitchFamily="49" charset="0"/>
              </a:rPr>
              <a:t>sub ax,2	; CF =	OF =</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mov al,-5</a:t>
            </a:r>
          </a:p>
          <a:p>
            <a:pPr eaLnBrk="1" hangingPunct="1">
              <a:lnSpc>
                <a:spcPct val="50000"/>
              </a:lnSpc>
              <a:spcBef>
                <a:spcPct val="50000"/>
              </a:spcBef>
            </a:pPr>
            <a:r>
              <a:rPr lang="en-US" altLang="en-US" sz="1800" b="1">
                <a:latin typeface="Courier New" panose="02070309020205020404" pitchFamily="49" charset="0"/>
              </a:rPr>
              <a:t>sub al,+125	; OF =</a:t>
            </a:r>
          </a:p>
          <a:p>
            <a:pPr eaLnBrk="1" hangingPunct="1">
              <a:lnSpc>
                <a:spcPct val="50000"/>
              </a:lnSpc>
              <a:spcBef>
                <a:spcPct val="50000"/>
              </a:spcBef>
            </a:pPr>
            <a:endParaRPr lang="en-US" altLang="en-US" sz="1800" b="1">
              <a:latin typeface="Courier New" panose="02070309020205020404" pitchFamily="49" charset="0"/>
            </a:endParaRPr>
          </a:p>
        </p:txBody>
      </p:sp>
      <p:sp>
        <p:nvSpPr>
          <p:cNvPr id="45062" name="Text Box 4"/>
          <p:cNvSpPr txBox="1">
            <a:spLocks noChangeArrowheads="1"/>
          </p:cNvSpPr>
          <p:nvPr/>
        </p:nvSpPr>
        <p:spPr bwMode="auto">
          <a:xfrm>
            <a:off x="685800" y="1066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What will be the values of the given flags after each operation?</a:t>
            </a:r>
          </a:p>
        </p:txBody>
      </p:sp>
      <p:sp>
        <p:nvSpPr>
          <p:cNvPr id="107525" name="Text Box 5"/>
          <p:cNvSpPr txBox="1">
            <a:spLocks noChangeArrowheads="1"/>
          </p:cNvSpPr>
          <p:nvPr/>
        </p:nvSpPr>
        <p:spPr bwMode="auto">
          <a:xfrm>
            <a:off x="5257800" y="2254250"/>
            <a:ext cx="25146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800" b="1">
                <a:solidFill>
                  <a:schemeClr val="tx2"/>
                </a:solidFill>
                <a:latin typeface="Courier New" panose="02070309020205020404" pitchFamily="49" charset="0"/>
              </a:rPr>
              <a:t>1        1</a:t>
            </a:r>
          </a:p>
          <a:p>
            <a:pPr eaLnBrk="1" hangingPunct="1">
              <a:spcBef>
                <a:spcPct val="50000"/>
              </a:spcBef>
            </a:pPr>
            <a:endParaRPr lang="en-US" altLang="en-US" sz="1800" b="1">
              <a:solidFill>
                <a:schemeClr val="tx2"/>
              </a:solidFill>
              <a:latin typeface="Courier New" panose="02070309020205020404" pitchFamily="49" charset="0"/>
            </a:endParaRPr>
          </a:p>
          <a:p>
            <a:pPr eaLnBrk="1" hangingPunct="1">
              <a:spcBef>
                <a:spcPct val="50000"/>
              </a:spcBef>
            </a:pPr>
            <a:r>
              <a:rPr lang="en-US" altLang="en-US" sz="1800" b="1">
                <a:solidFill>
                  <a:schemeClr val="tx2"/>
                </a:solidFill>
                <a:latin typeface="Courier New" panose="02070309020205020404" pitchFamily="49" charset="0"/>
              </a:rPr>
              <a:t>0        0</a:t>
            </a:r>
          </a:p>
          <a:p>
            <a:pPr eaLnBrk="1" hangingPunct="1">
              <a:spcBef>
                <a:spcPct val="50000"/>
              </a:spcBef>
            </a:pPr>
            <a:endParaRPr lang="en-US" altLang="en-US" sz="1800" b="1">
              <a:solidFill>
                <a:schemeClr val="tx2"/>
              </a:solidFill>
              <a:latin typeface="Courier New" panose="02070309020205020404" pitchFamily="49" charset="0"/>
            </a:endParaRPr>
          </a:p>
          <a:p>
            <a:pPr eaLnBrk="1" hangingPunct="1">
              <a:spcBef>
                <a:spcPct val="50000"/>
              </a:spcBef>
            </a:pPr>
            <a:r>
              <a:rPr lang="en-US" altLang="en-US" sz="1800" b="1">
                <a:solidFill>
                  <a:schemeClr val="tx2"/>
                </a:solidFill>
                <a:latin typeface="Courier New" panose="02070309020205020404" pitchFamily="49" charset="0"/>
              </a:rPr>
              <a:t>1        0</a:t>
            </a:r>
          </a:p>
          <a:p>
            <a:pPr eaLnBrk="1" hangingPunct="1">
              <a:spcBef>
                <a:spcPct val="50000"/>
              </a:spcBef>
            </a:pPr>
            <a:endParaRPr lang="en-US" altLang="en-US" sz="1800" b="1">
              <a:solidFill>
                <a:schemeClr val="tx2"/>
              </a:solidFill>
              <a:latin typeface="Courier New" panose="02070309020205020404" pitchFamily="49" charset="0"/>
            </a:endParaRPr>
          </a:p>
          <a:p>
            <a:pPr eaLnBrk="1" hangingPunct="1">
              <a:spcBef>
                <a:spcPct val="50000"/>
              </a:spcBef>
            </a:pPr>
            <a:r>
              <a:rPr lang="en-US" altLang="en-US" sz="1800" b="1">
                <a:solidFill>
                  <a:schemeClr val="tx2"/>
                </a:solidFill>
                <a:latin typeface="Courier New" panose="02070309020205020404" pitchFamily="49"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341CC15-9F0D-4FD3-A6FA-A7DBAE011D7F}" type="slidenum">
              <a:rPr lang="en-US" altLang="en-US" sz="1600">
                <a:latin typeface="Times New Roman" panose="02020603050405020304" pitchFamily="18" charset="0"/>
              </a:rPr>
              <a:pPr eaLnBrk="1" hangingPunct="1"/>
              <a:t>43</a:t>
            </a:fld>
            <a:endParaRPr lang="en-US" altLang="en-US" sz="1600">
              <a:latin typeface="Times New Roman" panose="02020603050405020304" pitchFamily="18" charset="0"/>
            </a:endParaRPr>
          </a:p>
        </p:txBody>
      </p:sp>
      <p:sp>
        <p:nvSpPr>
          <p:cNvPr id="175106" name="Rectangle 2"/>
          <p:cNvSpPr>
            <a:spLocks noGrp="1" noChangeArrowheads="1"/>
          </p:cNvSpPr>
          <p:nvPr>
            <p:ph type="title"/>
          </p:nvPr>
        </p:nvSpPr>
        <p:spPr/>
        <p:txBody>
          <a:bodyPr/>
          <a:lstStyle/>
          <a:p>
            <a:pPr eaLnBrk="1" hangingPunct="1">
              <a:defRPr/>
            </a:pPr>
            <a:r>
              <a:rPr lang="en-US" altLang="en-US"/>
              <a:t>What's Next</a:t>
            </a:r>
          </a:p>
        </p:txBody>
      </p:sp>
      <p:sp>
        <p:nvSpPr>
          <p:cNvPr id="46085" name="Rectangle 3"/>
          <p:cNvSpPr>
            <a:spLocks noGrp="1" noChangeArrowheads="1"/>
          </p:cNvSpPr>
          <p:nvPr>
            <p:ph type="body" idx="1"/>
          </p:nvPr>
        </p:nvSpPr>
        <p:spPr>
          <a:xfrm>
            <a:off x="1828800" y="1600200"/>
            <a:ext cx="6248400" cy="2743200"/>
          </a:xfrm>
        </p:spPr>
        <p:txBody>
          <a:bodyPr/>
          <a:lstStyle/>
          <a:p>
            <a:pPr eaLnBrk="1" hangingPunct="1"/>
            <a:r>
              <a:rPr lang="en-US" altLang="en-US"/>
              <a:t>Data Transfer Instructions</a:t>
            </a:r>
          </a:p>
          <a:p>
            <a:pPr eaLnBrk="1" hangingPunct="1"/>
            <a:r>
              <a:rPr lang="en-US" altLang="en-US"/>
              <a:t>Addition and Subtraction</a:t>
            </a:r>
          </a:p>
          <a:p>
            <a:pPr eaLnBrk="1" hangingPunct="1"/>
            <a:r>
              <a:rPr lang="en-US" altLang="en-US" b="1">
                <a:solidFill>
                  <a:schemeClr val="tx2"/>
                </a:solidFill>
              </a:rPr>
              <a:t>Data-Related Operators and Directives</a:t>
            </a:r>
          </a:p>
          <a:p>
            <a:pPr eaLnBrk="1" hangingPunct="1"/>
            <a:r>
              <a:rPr lang="en-US" altLang="en-US"/>
              <a:t>Indirect Addressing</a:t>
            </a:r>
          </a:p>
          <a:p>
            <a:pPr eaLnBrk="1" hangingPunct="1"/>
            <a:r>
              <a:rPr lang="en-US" altLang="en-US"/>
              <a:t>JMP and LOOP Instructions</a:t>
            </a:r>
          </a:p>
          <a:p>
            <a:pPr eaLnBrk="1" hangingPunct="1"/>
            <a:r>
              <a:rPr lang="en-US" altLang="en-US"/>
              <a:t>64-Bit Programming</a:t>
            </a:r>
          </a:p>
          <a:p>
            <a:pPr eaLnBrk="1" hangingPunct="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DDC6E9D-E73C-48A9-8188-4FCBA88E827D}" type="slidenum">
              <a:rPr lang="en-US" altLang="en-US" sz="1600">
                <a:latin typeface="Times New Roman" panose="02020603050405020304" pitchFamily="18" charset="0"/>
              </a:rPr>
              <a:pPr eaLnBrk="1" hangingPunct="1"/>
              <a:t>44</a:t>
            </a:fld>
            <a:endParaRPr lang="en-US" altLang="en-US" sz="1600">
              <a:latin typeface="Times New Roman" panose="02020603050405020304" pitchFamily="18" charset="0"/>
            </a:endParaRPr>
          </a:p>
        </p:txBody>
      </p:sp>
      <p:sp>
        <p:nvSpPr>
          <p:cNvPr id="160770" name="Rectangle 2"/>
          <p:cNvSpPr>
            <a:spLocks noGrp="1" noChangeArrowheads="1"/>
          </p:cNvSpPr>
          <p:nvPr>
            <p:ph type="title"/>
          </p:nvPr>
        </p:nvSpPr>
        <p:spPr/>
        <p:txBody>
          <a:bodyPr/>
          <a:lstStyle/>
          <a:p>
            <a:pPr eaLnBrk="1" hangingPunct="1">
              <a:defRPr/>
            </a:pPr>
            <a:r>
              <a:rPr lang="en-US" altLang="en-US" dirty="0"/>
              <a:t>Data-Related Operators and Directives</a:t>
            </a:r>
          </a:p>
        </p:txBody>
      </p:sp>
      <p:sp>
        <p:nvSpPr>
          <p:cNvPr id="47109" name="Rectangle 3"/>
          <p:cNvSpPr>
            <a:spLocks noGrp="1" noChangeArrowheads="1"/>
          </p:cNvSpPr>
          <p:nvPr>
            <p:ph type="body" idx="1"/>
          </p:nvPr>
        </p:nvSpPr>
        <p:spPr>
          <a:xfrm>
            <a:off x="1828800" y="1600200"/>
            <a:ext cx="5791200" cy="3124200"/>
          </a:xfrm>
        </p:spPr>
        <p:txBody>
          <a:bodyPr/>
          <a:lstStyle/>
          <a:p>
            <a:pPr eaLnBrk="1" hangingPunct="1"/>
            <a:r>
              <a:rPr lang="en-US" altLang="en-US" dirty="0">
                <a:hlinkClick r:id="" action="ppaction://customshow?id=26&amp;return=true"/>
              </a:rPr>
              <a:t>OFFSET Operator</a:t>
            </a:r>
            <a:endParaRPr lang="en-US" altLang="en-US" dirty="0"/>
          </a:p>
          <a:p>
            <a:pPr eaLnBrk="1" hangingPunct="1"/>
            <a:r>
              <a:rPr lang="en-US" altLang="en-US" dirty="0">
                <a:hlinkClick r:id="" action="ppaction://customshow?id=27&amp;return=true"/>
              </a:rPr>
              <a:t>PTR Operator</a:t>
            </a:r>
            <a:endParaRPr lang="en-US" altLang="en-US" dirty="0"/>
          </a:p>
          <a:p>
            <a:pPr eaLnBrk="1" hangingPunct="1"/>
            <a:r>
              <a:rPr lang="en-US" altLang="en-US" dirty="0">
                <a:hlinkClick r:id="" action="ppaction://customshow?id=28&amp;return=true"/>
              </a:rPr>
              <a:t>TYPE Operator</a:t>
            </a:r>
            <a:endParaRPr lang="en-US" altLang="en-US" dirty="0"/>
          </a:p>
          <a:p>
            <a:pPr eaLnBrk="1" hangingPunct="1"/>
            <a:r>
              <a:rPr lang="en-US" altLang="en-US" dirty="0">
                <a:hlinkClick r:id="" action="ppaction://customshow?id=29&amp;return=true"/>
              </a:rPr>
              <a:t>LENGTHOF Operator</a:t>
            </a:r>
            <a:endParaRPr lang="en-US" altLang="en-US" dirty="0"/>
          </a:p>
          <a:p>
            <a:pPr eaLnBrk="1" hangingPunct="1"/>
            <a:r>
              <a:rPr lang="en-US" altLang="en-US" dirty="0">
                <a:hlinkClick r:id="" action="ppaction://customshow?id=30&amp;return=true"/>
              </a:rPr>
              <a:t>SIZEOF Operator</a:t>
            </a:r>
            <a:endParaRPr lang="en-US" altLang="en-US" dirty="0"/>
          </a:p>
          <a:p>
            <a:pPr eaLnBrk="1" hangingPunct="1"/>
            <a:r>
              <a:rPr lang="en-US" altLang="en-US" dirty="0">
                <a:hlinkClick r:id="" action="ppaction://customshow?id=31&amp;return=true"/>
              </a:rPr>
              <a:t>LABEL Directive</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AC30E3C-8389-427A-AF76-50B3A487D00E}" type="slidenum">
              <a:rPr lang="en-US" altLang="en-US" sz="1600">
                <a:latin typeface="Times New Roman" panose="02020603050405020304" pitchFamily="18" charset="0"/>
              </a:rPr>
              <a:pPr eaLnBrk="1" hangingPunct="1"/>
              <a:t>45</a:t>
            </a:fld>
            <a:endParaRPr lang="en-US" altLang="en-US" sz="1600">
              <a:latin typeface="Times New Roman" panose="02020603050405020304"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a:t>OFFSET Operator</a:t>
            </a:r>
          </a:p>
        </p:txBody>
      </p:sp>
      <p:sp>
        <p:nvSpPr>
          <p:cNvPr id="3078" name="Rectangle 3"/>
          <p:cNvSpPr>
            <a:spLocks noGrp="1" noChangeArrowheads="1"/>
          </p:cNvSpPr>
          <p:nvPr>
            <p:ph type="body" idx="1"/>
          </p:nvPr>
        </p:nvSpPr>
        <p:spPr>
          <a:xfrm>
            <a:off x="762000" y="1143000"/>
            <a:ext cx="7696200" cy="1676400"/>
          </a:xfrm>
        </p:spPr>
        <p:txBody>
          <a:bodyPr/>
          <a:lstStyle/>
          <a:p>
            <a:pPr eaLnBrk="1" hangingPunct="1">
              <a:lnSpc>
                <a:spcPct val="110000"/>
              </a:lnSpc>
            </a:pPr>
            <a:r>
              <a:rPr lang="en-US" altLang="en-US" sz="2000"/>
              <a:t>OFFSET returns </a:t>
            </a:r>
            <a:r>
              <a:rPr lang="en-US" altLang="en-US" sz="2200"/>
              <a:t>the distance in bytes, of a label from the beginning of its enclosing segment</a:t>
            </a:r>
          </a:p>
          <a:p>
            <a:pPr lvl="1" eaLnBrk="1" hangingPunct="1">
              <a:lnSpc>
                <a:spcPct val="110000"/>
              </a:lnSpc>
            </a:pPr>
            <a:r>
              <a:rPr lang="en-US" altLang="en-US" sz="2400"/>
              <a:t>Protected mode: 32 bits</a:t>
            </a:r>
          </a:p>
          <a:p>
            <a:pPr lvl="1" eaLnBrk="1" hangingPunct="1">
              <a:lnSpc>
                <a:spcPct val="110000"/>
              </a:lnSpc>
            </a:pPr>
            <a:r>
              <a:rPr lang="en-US" altLang="en-US" sz="2400"/>
              <a:t>Real mode: 16 bits</a:t>
            </a:r>
          </a:p>
        </p:txBody>
      </p:sp>
      <p:graphicFrame>
        <p:nvGraphicFramePr>
          <p:cNvPr id="3074" name="Object 4"/>
          <p:cNvGraphicFramePr>
            <a:graphicFrameLocks noChangeAspect="1"/>
          </p:cNvGraphicFramePr>
          <p:nvPr/>
        </p:nvGraphicFramePr>
        <p:xfrm>
          <a:off x="2286000" y="3048000"/>
          <a:ext cx="4800600" cy="1447800"/>
        </p:xfrm>
        <a:graphic>
          <a:graphicData uri="http://schemas.openxmlformats.org/presentationml/2006/ole">
            <mc:AlternateContent xmlns:mc="http://schemas.openxmlformats.org/markup-compatibility/2006">
              <mc:Choice xmlns:v="urn:schemas-microsoft-com:vml" Requires="v">
                <p:oleObj spid="_x0000_s3075" name="VISIO" r:id="rId4" imgW="2901696" imgH="772668" progId="Visio.Drawing.6">
                  <p:embed/>
                </p:oleObj>
              </mc:Choice>
              <mc:Fallback>
                <p:oleObj name="VISIO" r:id="rId4" imgW="2901696" imgH="772668"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4688" t="-5861" r="-3125" b="-5495"/>
                      <a:stretch>
                        <a:fillRect/>
                      </a:stretch>
                    </p:blipFill>
                    <p:spPr bwMode="auto">
                      <a:xfrm>
                        <a:off x="2286000" y="3048000"/>
                        <a:ext cx="4800600" cy="144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5" name="Text Box 5"/>
          <p:cNvSpPr txBox="1">
            <a:spLocks noChangeArrowheads="1"/>
          </p:cNvSpPr>
          <p:nvPr/>
        </p:nvSpPr>
        <p:spPr bwMode="auto">
          <a:xfrm>
            <a:off x="914400" y="4876800"/>
            <a:ext cx="7239000" cy="923925"/>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Protected-mode programs we write use only a single segment (</a:t>
            </a:r>
            <a:r>
              <a:rPr lang="en-US" altLang="en-US">
                <a:solidFill>
                  <a:schemeClr val="tx2"/>
                </a:solidFill>
              </a:rPr>
              <a:t>flat memory model</a:t>
            </a: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 calcmode="lin" valueType="num">
                                      <p:cBhvr additive="base">
                                        <p:cTn id="7" dur="500" fill="hold"/>
                                        <p:tgtEl>
                                          <p:spTgt spid="117765"/>
                                        </p:tgtEl>
                                        <p:attrNameLst>
                                          <p:attrName>ppt_x</p:attrName>
                                        </p:attrNameLst>
                                      </p:cBhvr>
                                      <p:tavLst>
                                        <p:tav tm="0">
                                          <p:val>
                                            <p:strVal val="0-#ppt_w/2"/>
                                          </p:val>
                                        </p:tav>
                                        <p:tav tm="100000">
                                          <p:val>
                                            <p:strVal val="#ppt_x"/>
                                          </p:val>
                                        </p:tav>
                                      </p:tavLst>
                                    </p:anim>
                                    <p:anim calcmode="lin" valueType="num">
                                      <p:cBhvr additive="base">
                                        <p:cTn id="8" dur="500" fill="hold"/>
                                        <p:tgtEl>
                                          <p:spTgt spid="117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81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0BAA457-5EF3-44AA-9892-9FF25D64CB1F}" type="slidenum">
              <a:rPr lang="en-US" altLang="en-US" sz="1600">
                <a:latin typeface="Times New Roman" panose="02020603050405020304" pitchFamily="18" charset="0"/>
              </a:rPr>
              <a:pPr eaLnBrk="1" hangingPunct="1"/>
              <a:t>46</a:t>
            </a:fld>
            <a:endParaRPr lang="en-US" altLang="en-US" sz="1600">
              <a:latin typeface="Times New Roman" panose="02020603050405020304"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a:t>OFFSET Examples</a:t>
            </a:r>
          </a:p>
        </p:txBody>
      </p:sp>
      <p:sp>
        <p:nvSpPr>
          <p:cNvPr id="48133" name="Text Box 3"/>
          <p:cNvSpPr txBox="1">
            <a:spLocks noChangeArrowheads="1"/>
          </p:cNvSpPr>
          <p:nvPr/>
        </p:nvSpPr>
        <p:spPr bwMode="auto">
          <a:xfrm>
            <a:off x="768030" y="2041525"/>
            <a:ext cx="6477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err="1">
                <a:latin typeface="Courier New" panose="02070309020205020404" pitchFamily="49" charset="0"/>
              </a:rPr>
              <a:t>bVal</a:t>
            </a:r>
            <a:r>
              <a:rPr lang="en-US" altLang="en-US" sz="1800" b="1" dirty="0">
                <a:latin typeface="Courier New" panose="02070309020205020404" pitchFamily="49" charset="0"/>
              </a:rPr>
              <a:t> BYTE ?   ;1</a:t>
            </a:r>
          </a:p>
          <a:p>
            <a:pPr eaLnBrk="1" hangingPunct="1">
              <a:lnSpc>
                <a:spcPct val="50000"/>
              </a:lnSpc>
              <a:spcBef>
                <a:spcPct val="50000"/>
              </a:spcBef>
            </a:pPr>
            <a:r>
              <a:rPr lang="en-US" altLang="en-US" sz="1800" b="1" dirty="0" err="1">
                <a:latin typeface="Courier New" panose="02070309020205020404" pitchFamily="49" charset="0"/>
              </a:rPr>
              <a:t>wVal</a:t>
            </a:r>
            <a:r>
              <a:rPr lang="en-US" altLang="en-US" sz="1800" b="1" dirty="0">
                <a:latin typeface="Courier New" panose="02070309020205020404" pitchFamily="49" charset="0"/>
              </a:rPr>
              <a:t> WORD ?   ;2</a:t>
            </a:r>
          </a:p>
          <a:p>
            <a:pPr eaLnBrk="1" hangingPunct="1">
              <a:lnSpc>
                <a:spcPct val="50000"/>
              </a:lnSpc>
              <a:spcBef>
                <a:spcPct val="50000"/>
              </a:spcBef>
            </a:pPr>
            <a:r>
              <a:rPr lang="en-US" altLang="en-US" sz="1800" b="1" dirty="0" err="1">
                <a:latin typeface="Courier New" panose="02070309020205020404" pitchFamily="49" charset="0"/>
              </a:rPr>
              <a:t>dVal</a:t>
            </a:r>
            <a:r>
              <a:rPr lang="en-US" altLang="en-US" sz="1800" b="1" dirty="0">
                <a:latin typeface="Courier New" panose="02070309020205020404" pitchFamily="49" charset="0"/>
              </a:rPr>
              <a:t> DWORD ?  ;4</a:t>
            </a:r>
          </a:p>
          <a:p>
            <a:pPr eaLnBrk="1" hangingPunct="1">
              <a:lnSpc>
                <a:spcPct val="50000"/>
              </a:lnSpc>
              <a:spcBef>
                <a:spcPct val="50000"/>
              </a:spcBef>
            </a:pPr>
            <a:r>
              <a:rPr lang="en-US" altLang="en-US" sz="1800" b="1" dirty="0">
                <a:latin typeface="Courier New" panose="02070309020205020404" pitchFamily="49" charset="0"/>
              </a:rPr>
              <a:t>dVal2 DWORD ? ;4 </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bVal</a:t>
            </a:r>
            <a:r>
              <a:rPr lang="en-US" altLang="en-US" sz="1800" b="1" dirty="0">
                <a:latin typeface="Courier New" panose="02070309020205020404" pitchFamily="49" charset="0"/>
              </a:rPr>
              <a:t>  ; ESI = 00404000</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wVal</a:t>
            </a:r>
            <a:r>
              <a:rPr lang="en-US" altLang="en-US" sz="1800" b="1" dirty="0">
                <a:latin typeface="Courier New" panose="02070309020205020404" pitchFamily="49" charset="0"/>
              </a:rPr>
              <a:t>  ; ESI = 00404001</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dVal</a:t>
            </a:r>
            <a:r>
              <a:rPr lang="en-US" altLang="en-US" sz="1800" b="1" dirty="0">
                <a:latin typeface="Courier New" panose="02070309020205020404" pitchFamily="49" charset="0"/>
              </a:rPr>
              <a:t>  ; ESI = 00404003</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dVal2 ; ESI = 00404007</a:t>
            </a:r>
          </a:p>
        </p:txBody>
      </p:sp>
      <p:sp>
        <p:nvSpPr>
          <p:cNvPr id="48134" name="Text Box 4"/>
          <p:cNvSpPr txBox="1">
            <a:spLocks noChangeArrowheads="1"/>
          </p:cNvSpPr>
          <p:nvPr/>
        </p:nvSpPr>
        <p:spPr bwMode="auto">
          <a:xfrm>
            <a:off x="685800" y="11430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Let's assume that the data segment begins at 00404000h:</a:t>
            </a:r>
          </a:p>
        </p:txBody>
      </p:sp>
      <p:graphicFrame>
        <p:nvGraphicFramePr>
          <p:cNvPr id="7" name="表格 6"/>
          <p:cNvGraphicFramePr>
            <a:graphicFrameLocks noGrp="1"/>
          </p:cNvGraphicFramePr>
          <p:nvPr>
            <p:extLst>
              <p:ext uri="{D42A27DB-BD31-4B8C-83A1-F6EECF244321}">
                <p14:modId xmlns:p14="http://schemas.microsoft.com/office/powerpoint/2010/main" val="3497712395"/>
              </p:ext>
            </p:extLst>
          </p:nvPr>
        </p:nvGraphicFramePr>
        <p:xfrm>
          <a:off x="6909564" y="1736725"/>
          <a:ext cx="1116072" cy="4394454"/>
        </p:xfrm>
        <a:graphic>
          <a:graphicData uri="http://schemas.openxmlformats.org/drawingml/2006/table">
            <a:tbl>
              <a:tblPr firstRow="1" bandRow="1">
                <a:tableStyleId>{5C22544A-7EE6-4342-B048-85BDC9FD1C3A}</a:tableStyleId>
              </a:tblPr>
              <a:tblGrid>
                <a:gridCol w="1116072">
                  <a:extLst>
                    <a:ext uri="{9D8B030D-6E8A-4147-A177-3AD203B41FA5}">
                      <a16:colId xmlns:a16="http://schemas.microsoft.com/office/drawing/2014/main" val="3893659542"/>
                    </a:ext>
                  </a:extLst>
                </a:gridCol>
              </a:tblGrid>
              <a:tr h="597027">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361015222"/>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20971966"/>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409549772"/>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039206651"/>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68927114"/>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144123237"/>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072805097"/>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229071386"/>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906701887"/>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205245394"/>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32466174"/>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4030627697"/>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564656471"/>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4241280519"/>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125245620"/>
                  </a:ext>
                </a:extLst>
              </a:tr>
              <a:tr h="199009">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52608652"/>
                  </a:ext>
                </a:extLst>
              </a:tr>
              <a:tr h="597027">
                <a:tc>
                  <a:txBody>
                    <a:bodyPr/>
                    <a:lstStyle/>
                    <a:p>
                      <a:endParaRPr lang="zh-TW" altLang="en-US" sz="80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259245476"/>
                  </a:ext>
                </a:extLst>
              </a:tr>
            </a:tbl>
          </a:graphicData>
        </a:graphic>
      </p:graphicFrame>
      <p:sp>
        <p:nvSpPr>
          <p:cNvPr id="8" name="文字方塊 7"/>
          <p:cNvSpPr txBox="1"/>
          <p:nvPr/>
        </p:nvSpPr>
        <p:spPr>
          <a:xfrm>
            <a:off x="5791200" y="2314893"/>
            <a:ext cx="1118160" cy="276999"/>
          </a:xfrm>
          <a:prstGeom prst="rect">
            <a:avLst/>
          </a:prstGeom>
          <a:noFill/>
        </p:spPr>
        <p:txBody>
          <a:bodyPr wrap="square" rtlCol="0">
            <a:spAutoFit/>
          </a:bodyPr>
          <a:lstStyle/>
          <a:p>
            <a:pPr algn="r"/>
            <a:r>
              <a:rPr lang="en-US" altLang="zh-TW" sz="1200" dirty="0"/>
              <a:t>0040400h</a:t>
            </a:r>
            <a:endParaRPr lang="zh-TW" altLang="en-US" sz="1200" dirty="0"/>
          </a:p>
        </p:txBody>
      </p:sp>
      <p:sp>
        <p:nvSpPr>
          <p:cNvPr id="9" name="文字方塊 8"/>
          <p:cNvSpPr txBox="1"/>
          <p:nvPr/>
        </p:nvSpPr>
        <p:spPr>
          <a:xfrm>
            <a:off x="5791200" y="2557272"/>
            <a:ext cx="1118160" cy="276999"/>
          </a:xfrm>
          <a:prstGeom prst="rect">
            <a:avLst/>
          </a:prstGeom>
          <a:noFill/>
        </p:spPr>
        <p:txBody>
          <a:bodyPr wrap="square" rtlCol="0">
            <a:spAutoFit/>
          </a:bodyPr>
          <a:lstStyle/>
          <a:p>
            <a:pPr algn="r"/>
            <a:r>
              <a:rPr lang="en-US" altLang="zh-TW" sz="1200" dirty="0"/>
              <a:t>0040401h</a:t>
            </a:r>
            <a:endParaRPr lang="zh-TW" altLang="en-US" sz="900" dirty="0"/>
          </a:p>
        </p:txBody>
      </p:sp>
      <p:sp>
        <p:nvSpPr>
          <p:cNvPr id="10" name="文字方塊 9"/>
          <p:cNvSpPr txBox="1"/>
          <p:nvPr/>
        </p:nvSpPr>
        <p:spPr>
          <a:xfrm>
            <a:off x="5943600" y="2962301"/>
            <a:ext cx="965760" cy="276999"/>
          </a:xfrm>
          <a:prstGeom prst="rect">
            <a:avLst/>
          </a:prstGeom>
          <a:noFill/>
        </p:spPr>
        <p:txBody>
          <a:bodyPr wrap="square" rtlCol="0">
            <a:spAutoFit/>
          </a:bodyPr>
          <a:lstStyle/>
          <a:p>
            <a:pPr algn="r"/>
            <a:r>
              <a:rPr lang="en-US" altLang="zh-TW" sz="1200" dirty="0"/>
              <a:t>0040403h</a:t>
            </a:r>
            <a:endParaRPr lang="zh-TW" altLang="en-US" sz="1200" dirty="0"/>
          </a:p>
        </p:txBody>
      </p:sp>
      <p:sp>
        <p:nvSpPr>
          <p:cNvPr id="11" name="文字方塊 10"/>
          <p:cNvSpPr txBox="1"/>
          <p:nvPr/>
        </p:nvSpPr>
        <p:spPr>
          <a:xfrm>
            <a:off x="5562600" y="3810000"/>
            <a:ext cx="1346760" cy="276999"/>
          </a:xfrm>
          <a:prstGeom prst="rect">
            <a:avLst/>
          </a:prstGeom>
          <a:noFill/>
        </p:spPr>
        <p:txBody>
          <a:bodyPr wrap="square" rtlCol="0">
            <a:spAutoFit/>
          </a:bodyPr>
          <a:lstStyle/>
          <a:p>
            <a:pPr algn="r"/>
            <a:r>
              <a:rPr lang="en-US" altLang="zh-TW" sz="1200" dirty="0"/>
              <a:t>0040407h</a:t>
            </a:r>
            <a:endParaRPr lang="zh-TW" altLang="en-US" sz="1200" dirty="0"/>
          </a:p>
        </p:txBody>
      </p:sp>
      <p:sp>
        <p:nvSpPr>
          <p:cNvPr id="4" name="上-下雙向箭號 3"/>
          <p:cNvSpPr/>
          <p:nvPr/>
        </p:nvSpPr>
        <p:spPr bwMode="auto">
          <a:xfrm>
            <a:off x="8059780" y="2317256"/>
            <a:ext cx="93619" cy="240016"/>
          </a:xfrm>
          <a:prstGeom prst="upDown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5" name="上-下雙向箭號 4"/>
          <p:cNvSpPr/>
          <p:nvPr/>
        </p:nvSpPr>
        <p:spPr bwMode="auto">
          <a:xfrm>
            <a:off x="8059780" y="2557272"/>
            <a:ext cx="93619" cy="405029"/>
          </a:xfrm>
          <a:prstGeom prst="upDown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2" name="上-下雙向箭號 11"/>
          <p:cNvSpPr/>
          <p:nvPr/>
        </p:nvSpPr>
        <p:spPr bwMode="auto">
          <a:xfrm>
            <a:off x="8059780" y="2962301"/>
            <a:ext cx="93619" cy="863929"/>
          </a:xfrm>
          <a:prstGeom prst="upDown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3" name="上-下雙向箭號 12"/>
          <p:cNvSpPr/>
          <p:nvPr/>
        </p:nvSpPr>
        <p:spPr bwMode="auto">
          <a:xfrm>
            <a:off x="8059780" y="3826230"/>
            <a:ext cx="93619" cy="821970"/>
          </a:xfrm>
          <a:prstGeom prst="upDown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0" name="文字方塊 19"/>
          <p:cNvSpPr txBox="1"/>
          <p:nvPr/>
        </p:nvSpPr>
        <p:spPr>
          <a:xfrm>
            <a:off x="7810757" y="2329542"/>
            <a:ext cx="789840" cy="253916"/>
          </a:xfrm>
          <a:prstGeom prst="rect">
            <a:avLst/>
          </a:prstGeom>
          <a:noFill/>
        </p:spPr>
        <p:txBody>
          <a:bodyPr wrap="square" rtlCol="0">
            <a:spAutoFit/>
          </a:bodyPr>
          <a:lstStyle/>
          <a:p>
            <a:pPr algn="r"/>
            <a:r>
              <a:rPr lang="en-US" altLang="zh-TW" sz="1050" dirty="0" err="1"/>
              <a:t>bVal</a:t>
            </a:r>
            <a:endParaRPr lang="zh-TW" altLang="en-US" sz="800" dirty="0"/>
          </a:p>
        </p:txBody>
      </p:sp>
      <p:sp>
        <p:nvSpPr>
          <p:cNvPr id="21" name="文字方塊 20"/>
          <p:cNvSpPr txBox="1"/>
          <p:nvPr/>
        </p:nvSpPr>
        <p:spPr>
          <a:xfrm>
            <a:off x="7810757" y="2521774"/>
            <a:ext cx="789840" cy="253916"/>
          </a:xfrm>
          <a:prstGeom prst="rect">
            <a:avLst/>
          </a:prstGeom>
          <a:noFill/>
        </p:spPr>
        <p:txBody>
          <a:bodyPr wrap="square" rtlCol="0">
            <a:spAutoFit/>
          </a:bodyPr>
          <a:lstStyle/>
          <a:p>
            <a:pPr algn="r"/>
            <a:r>
              <a:rPr lang="en-US" altLang="zh-TW" sz="1050" dirty="0" err="1"/>
              <a:t>wVal</a:t>
            </a:r>
            <a:endParaRPr lang="zh-TW" altLang="en-US" sz="1050" dirty="0"/>
          </a:p>
        </p:txBody>
      </p:sp>
      <p:sp>
        <p:nvSpPr>
          <p:cNvPr id="22" name="文字方塊 21"/>
          <p:cNvSpPr txBox="1"/>
          <p:nvPr/>
        </p:nvSpPr>
        <p:spPr>
          <a:xfrm>
            <a:off x="7810757" y="2965023"/>
            <a:ext cx="789840" cy="253916"/>
          </a:xfrm>
          <a:prstGeom prst="rect">
            <a:avLst/>
          </a:prstGeom>
          <a:noFill/>
        </p:spPr>
        <p:txBody>
          <a:bodyPr wrap="square" rtlCol="0">
            <a:spAutoFit/>
          </a:bodyPr>
          <a:lstStyle/>
          <a:p>
            <a:pPr algn="r"/>
            <a:r>
              <a:rPr lang="en-US" altLang="zh-TW" sz="1050" dirty="0" err="1"/>
              <a:t>dVal</a:t>
            </a:r>
            <a:endParaRPr lang="zh-TW" altLang="en-US" sz="800" dirty="0"/>
          </a:p>
        </p:txBody>
      </p:sp>
      <p:sp>
        <p:nvSpPr>
          <p:cNvPr id="23" name="文字方塊 22"/>
          <p:cNvSpPr txBox="1"/>
          <p:nvPr/>
        </p:nvSpPr>
        <p:spPr>
          <a:xfrm>
            <a:off x="7808898" y="3804898"/>
            <a:ext cx="789840" cy="253916"/>
          </a:xfrm>
          <a:prstGeom prst="rect">
            <a:avLst/>
          </a:prstGeom>
          <a:noFill/>
        </p:spPr>
        <p:txBody>
          <a:bodyPr wrap="square" rtlCol="0">
            <a:spAutoFit/>
          </a:bodyPr>
          <a:lstStyle/>
          <a:p>
            <a:pPr algn="r"/>
            <a:r>
              <a:rPr lang="en-US" altLang="zh-TW" sz="1050" dirty="0"/>
              <a:t>dVal2</a:t>
            </a:r>
            <a:endParaRPr lang="zh-TW" altLang="en-US" sz="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91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CD92B45-8D19-4EA4-B12D-BF965AE46B33}" type="slidenum">
              <a:rPr lang="en-US" altLang="en-US" sz="1600">
                <a:latin typeface="Times New Roman" panose="02020603050405020304" pitchFamily="18" charset="0"/>
              </a:rPr>
              <a:pPr eaLnBrk="1" hangingPunct="1"/>
              <a:t>47</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a:t>Relating to C/C++</a:t>
            </a:r>
          </a:p>
        </p:txBody>
      </p:sp>
      <p:sp>
        <p:nvSpPr>
          <p:cNvPr id="49157" name="Text Box 3"/>
          <p:cNvSpPr txBox="1">
            <a:spLocks noChangeArrowheads="1"/>
          </p:cNvSpPr>
          <p:nvPr/>
        </p:nvSpPr>
        <p:spPr bwMode="auto">
          <a:xfrm>
            <a:off x="838200" y="2362200"/>
            <a:ext cx="2819400" cy="12954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 C++ version:</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char array[1000];</a:t>
            </a:r>
          </a:p>
          <a:p>
            <a:pPr eaLnBrk="1" hangingPunct="1">
              <a:lnSpc>
                <a:spcPct val="50000"/>
              </a:lnSpc>
              <a:spcBef>
                <a:spcPct val="50000"/>
              </a:spcBef>
            </a:pPr>
            <a:r>
              <a:rPr lang="en-US" altLang="en-US" sz="1800" b="1">
                <a:latin typeface="Courier New" panose="02070309020205020404" pitchFamily="49" charset="0"/>
              </a:rPr>
              <a:t>char * p = array;</a:t>
            </a:r>
          </a:p>
        </p:txBody>
      </p:sp>
      <p:sp>
        <p:nvSpPr>
          <p:cNvPr id="49158"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value returned by OFFSET is a pointer. Compare the following code written for both C++ and assembly language:</a:t>
            </a:r>
          </a:p>
        </p:txBody>
      </p:sp>
      <p:sp>
        <p:nvSpPr>
          <p:cNvPr id="49159" name="Text Box 5"/>
          <p:cNvSpPr txBox="1">
            <a:spLocks noChangeArrowheads="1"/>
          </p:cNvSpPr>
          <p:nvPr/>
        </p:nvSpPr>
        <p:spPr bwMode="auto">
          <a:xfrm>
            <a:off x="4191000" y="2362200"/>
            <a:ext cx="4114800" cy="19050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 Assembly language:</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 BYTE 1000 DUP(?)</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esi,OFFSET array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01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076BD8A-DC01-4796-B471-2B24FC8C0C30}" type="slidenum">
              <a:rPr lang="en-US" altLang="en-US" sz="1600">
                <a:latin typeface="Times New Roman" panose="02020603050405020304" pitchFamily="18" charset="0"/>
              </a:rPr>
              <a:pPr eaLnBrk="1" hangingPunct="1"/>
              <a:t>48</a:t>
            </a:fld>
            <a:endParaRPr lang="en-US" altLang="en-US" sz="1600">
              <a:latin typeface="Times New Roman" panose="02020603050405020304" pitchFamily="18" charset="0"/>
            </a:endParaRPr>
          </a:p>
        </p:txBody>
      </p:sp>
      <p:sp>
        <p:nvSpPr>
          <p:cNvPr id="118786" name="Rectangle 2"/>
          <p:cNvSpPr>
            <a:spLocks noGrp="1" noChangeArrowheads="1"/>
          </p:cNvSpPr>
          <p:nvPr>
            <p:ph type="title"/>
          </p:nvPr>
        </p:nvSpPr>
        <p:spPr/>
        <p:txBody>
          <a:bodyPr/>
          <a:lstStyle/>
          <a:p>
            <a:pPr eaLnBrk="1" hangingPunct="1">
              <a:defRPr/>
            </a:pPr>
            <a:r>
              <a:rPr lang="en-US" altLang="en-US" dirty="0"/>
              <a:t>PTR Operator</a:t>
            </a:r>
          </a:p>
        </p:txBody>
      </p:sp>
      <p:sp>
        <p:nvSpPr>
          <p:cNvPr id="50181" name="Text Box 3"/>
          <p:cNvSpPr txBox="1">
            <a:spLocks noChangeArrowheads="1"/>
          </p:cNvSpPr>
          <p:nvPr/>
        </p:nvSpPr>
        <p:spPr bwMode="auto">
          <a:xfrm>
            <a:off x="990600" y="2286000"/>
            <a:ext cx="7239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err="1">
                <a:latin typeface="Courier New" panose="02070309020205020404" pitchFamily="49" charset="0"/>
              </a:rPr>
              <a:t>myDouble</a:t>
            </a:r>
            <a:r>
              <a:rPr lang="en-US" altLang="en-US" sz="1800" b="1" dirty="0">
                <a:latin typeface="Courier New" panose="02070309020205020404" pitchFamily="49" charset="0"/>
              </a:rPr>
              <a:t> DWORD 12345678h</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ax,myDouble</a:t>
            </a:r>
            <a:r>
              <a:rPr lang="en-US" altLang="en-US" sz="1800" b="1" dirty="0">
                <a:latin typeface="Courier New" panose="02070309020205020404" pitchFamily="49" charset="0"/>
              </a:rPr>
              <a:t> 			; </a:t>
            </a:r>
            <a:r>
              <a:rPr lang="en-US" altLang="en-US" sz="1800" b="1" dirty="0">
                <a:solidFill>
                  <a:schemeClr val="tx2"/>
                </a:solidFill>
                <a:latin typeface="Courier New" panose="02070309020205020404" pitchFamily="49" charset="0"/>
              </a:rPr>
              <a:t>error – why?</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ax,WORD</a:t>
            </a:r>
            <a:r>
              <a:rPr lang="en-US" altLang="en-US" sz="1800" b="1" dirty="0">
                <a:latin typeface="Courier New" panose="02070309020205020404" pitchFamily="49" charset="0"/>
              </a:rPr>
              <a:t> PTR </a:t>
            </a:r>
            <a:r>
              <a:rPr lang="en-US" altLang="en-US" sz="1800" b="1" dirty="0" err="1">
                <a:latin typeface="Courier New" panose="02070309020205020404" pitchFamily="49" charset="0"/>
              </a:rPr>
              <a:t>myDouble</a:t>
            </a:r>
            <a:r>
              <a:rPr lang="en-US" altLang="en-US" sz="1800" b="1" dirty="0">
                <a:latin typeface="Courier New" panose="02070309020205020404" pitchFamily="49" charset="0"/>
              </a:rPr>
              <a:t>			; loads 5678h</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WORD PTR myDouble,4321h		; saves 4321h</a:t>
            </a:r>
          </a:p>
        </p:txBody>
      </p:sp>
      <p:sp>
        <p:nvSpPr>
          <p:cNvPr id="5018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Overrides the default type of a label (variable). Provides the flexibility to access part of a variable.</a:t>
            </a:r>
          </a:p>
        </p:txBody>
      </p:sp>
      <p:sp>
        <p:nvSpPr>
          <p:cNvPr id="118789" name="Text Box 5"/>
          <p:cNvSpPr txBox="1">
            <a:spLocks noChangeArrowheads="1"/>
          </p:cNvSpPr>
          <p:nvPr/>
        </p:nvSpPr>
        <p:spPr bwMode="auto">
          <a:xfrm>
            <a:off x="838200" y="5029200"/>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solidFill>
                  <a:schemeClr val="tx2"/>
                </a:solidFill>
              </a:rPr>
              <a:t>Little endian</a:t>
            </a:r>
            <a:r>
              <a:rPr lang="en-US" altLang="en-US" dirty="0"/>
              <a:t> order is used when storing data in memory (see Section 3.4.9).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F5C8B77-C25B-4225-8766-FE372C0E9721}" type="slidenum">
              <a:rPr lang="en-US" altLang="en-US" sz="1600">
                <a:latin typeface="Times New Roman" panose="02020603050405020304" pitchFamily="18" charset="0"/>
              </a:rPr>
              <a:pPr eaLnBrk="1" hangingPunct="1"/>
              <a:t>49</a:t>
            </a:fld>
            <a:endParaRPr lang="en-US" altLang="en-US" sz="1600">
              <a:latin typeface="Times New Roman" panose="02020603050405020304" pitchFamily="18" charset="0"/>
            </a:endParaRPr>
          </a:p>
        </p:txBody>
      </p:sp>
      <p:sp>
        <p:nvSpPr>
          <p:cNvPr id="152578" name="Rectangle 2"/>
          <p:cNvSpPr>
            <a:spLocks noGrp="1" noChangeArrowheads="1"/>
          </p:cNvSpPr>
          <p:nvPr>
            <p:ph type="title"/>
          </p:nvPr>
        </p:nvSpPr>
        <p:spPr/>
        <p:txBody>
          <a:bodyPr/>
          <a:lstStyle/>
          <a:p>
            <a:pPr eaLnBrk="1" hangingPunct="1">
              <a:defRPr/>
            </a:pPr>
            <a:r>
              <a:rPr lang="en-US" altLang="en-US"/>
              <a:t>Little Endian Order</a:t>
            </a:r>
          </a:p>
        </p:txBody>
      </p:sp>
      <p:sp>
        <p:nvSpPr>
          <p:cNvPr id="4102" name="Rectangle 3"/>
          <p:cNvSpPr>
            <a:spLocks noGrp="1" noChangeArrowheads="1"/>
          </p:cNvSpPr>
          <p:nvPr>
            <p:ph type="body" idx="1"/>
          </p:nvPr>
        </p:nvSpPr>
        <p:spPr>
          <a:xfrm>
            <a:off x="685800" y="1143000"/>
            <a:ext cx="7772400" cy="2362200"/>
          </a:xfrm>
        </p:spPr>
        <p:txBody>
          <a:bodyPr/>
          <a:lstStyle/>
          <a:p>
            <a:pPr eaLnBrk="1" hangingPunct="1">
              <a:lnSpc>
                <a:spcPct val="90000"/>
              </a:lnSpc>
            </a:pPr>
            <a:r>
              <a:rPr lang="en-US" altLang="en-US"/>
              <a:t>Little endian order refers to the way Intel stores integers in memory.</a:t>
            </a:r>
          </a:p>
          <a:p>
            <a:pPr eaLnBrk="1" hangingPunct="1">
              <a:lnSpc>
                <a:spcPct val="90000"/>
              </a:lnSpc>
            </a:pPr>
            <a:r>
              <a:rPr lang="en-US" altLang="en-US"/>
              <a:t>Multi-byte integers are stored in reverse order, with the least significant byte stored at the lowest address</a:t>
            </a:r>
          </a:p>
          <a:p>
            <a:pPr eaLnBrk="1" hangingPunct="1">
              <a:lnSpc>
                <a:spcPct val="90000"/>
              </a:lnSpc>
            </a:pPr>
            <a:r>
              <a:rPr lang="en-US" altLang="en-US"/>
              <a:t>For example, the doubleword 12345678h would be stored as:</a:t>
            </a:r>
          </a:p>
        </p:txBody>
      </p:sp>
      <p:graphicFrame>
        <p:nvGraphicFramePr>
          <p:cNvPr id="4098" name="Object 4"/>
          <p:cNvGraphicFramePr>
            <a:graphicFrameLocks noChangeAspect="1"/>
          </p:cNvGraphicFramePr>
          <p:nvPr/>
        </p:nvGraphicFramePr>
        <p:xfrm>
          <a:off x="1143000" y="3505200"/>
          <a:ext cx="1371600" cy="2286000"/>
        </p:xfrm>
        <a:graphic>
          <a:graphicData uri="http://schemas.openxmlformats.org/presentationml/2006/ole">
            <mc:AlternateContent xmlns:mc="http://schemas.openxmlformats.org/markup-compatibility/2006">
              <mc:Choice xmlns:v="urn:schemas-microsoft-com:vml" Requires="v">
                <p:oleObj spid="_x0000_s4099" name="VISIO" r:id="rId3" imgW="3165348" imgH="1626108" progId="Visio.Drawing.6">
                  <p:embed/>
                </p:oleObj>
              </mc:Choice>
              <mc:Fallback>
                <p:oleObj name="VISIO" r:id="rId3" imgW="3165348" imgH="162610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50174" r="27951" b="29182"/>
                      <a:stretch>
                        <a:fillRect/>
                      </a:stretch>
                    </p:blipFill>
                    <p:spPr bwMode="auto">
                      <a:xfrm>
                        <a:off x="1143000" y="3505200"/>
                        <a:ext cx="1371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1" name="Text Box 5"/>
          <p:cNvSpPr txBox="1">
            <a:spLocks noChangeArrowheads="1"/>
          </p:cNvSpPr>
          <p:nvPr/>
        </p:nvSpPr>
        <p:spPr bwMode="auto">
          <a:xfrm>
            <a:off x="3505200" y="3886200"/>
            <a:ext cx="4267200" cy="1438275"/>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When integers are loaded from memory into registers, the bytes are automatically re-reversed into their correct positions.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12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BC3F64A-A47F-43D6-848B-9C6822459853}" type="slidenum">
              <a:rPr lang="en-US" altLang="en-US" sz="1600">
                <a:latin typeface="Times New Roman" panose="02020603050405020304" pitchFamily="18" charset="0"/>
              </a:rPr>
              <a:pPr eaLnBrk="1" hangingPunct="1"/>
              <a:t>5</a:t>
            </a:fld>
            <a:endParaRPr lang="en-US" altLang="en-US" sz="1600">
              <a:latin typeface="Times New Roman" panose="02020603050405020304" pitchFamily="18" charset="0"/>
            </a:endParaRPr>
          </a:p>
        </p:txBody>
      </p:sp>
      <p:sp>
        <p:nvSpPr>
          <p:cNvPr id="158722" name="Rectangle 2"/>
          <p:cNvSpPr>
            <a:spLocks noGrp="1" noChangeArrowheads="1"/>
          </p:cNvSpPr>
          <p:nvPr>
            <p:ph type="title"/>
          </p:nvPr>
        </p:nvSpPr>
        <p:spPr/>
        <p:txBody>
          <a:bodyPr/>
          <a:lstStyle/>
          <a:p>
            <a:pPr eaLnBrk="1" hangingPunct="1">
              <a:defRPr/>
            </a:pPr>
            <a:r>
              <a:rPr lang="en-US" altLang="en-US"/>
              <a:t>Data Transfer Instructions</a:t>
            </a:r>
          </a:p>
        </p:txBody>
      </p:sp>
      <p:sp>
        <p:nvSpPr>
          <p:cNvPr id="11269" name="Rectangle 3"/>
          <p:cNvSpPr>
            <a:spLocks noGrp="1" noChangeArrowheads="1"/>
          </p:cNvSpPr>
          <p:nvPr>
            <p:ph type="body" idx="1"/>
          </p:nvPr>
        </p:nvSpPr>
        <p:spPr>
          <a:xfrm>
            <a:off x="1638300" y="1524000"/>
            <a:ext cx="5867400" cy="3581400"/>
          </a:xfrm>
        </p:spPr>
        <p:txBody>
          <a:bodyPr/>
          <a:lstStyle/>
          <a:p>
            <a:pPr eaLnBrk="1" hangingPunct="1"/>
            <a:r>
              <a:rPr lang="en-US" altLang="en-US" dirty="0">
                <a:hlinkClick r:id="" action="ppaction://customshow?id=6&amp;return=true"/>
              </a:rPr>
              <a:t>Operand Types</a:t>
            </a:r>
            <a:endParaRPr lang="en-US" altLang="en-US" dirty="0"/>
          </a:p>
          <a:p>
            <a:pPr eaLnBrk="1" hangingPunct="1"/>
            <a:r>
              <a:rPr lang="en-US" altLang="en-US" dirty="0">
                <a:hlinkClick r:id="" action="ppaction://customshow?id=7&amp;return=true"/>
              </a:rPr>
              <a:t>Instruction Operand Notation</a:t>
            </a:r>
            <a:endParaRPr lang="en-US" altLang="en-US" dirty="0"/>
          </a:p>
          <a:p>
            <a:pPr eaLnBrk="1" hangingPunct="1"/>
            <a:r>
              <a:rPr lang="en-US" altLang="en-US" dirty="0">
                <a:hlinkClick r:id="" action="ppaction://customshow?id=8&amp;return=true"/>
              </a:rPr>
              <a:t>Direct Memory Operands</a:t>
            </a:r>
            <a:endParaRPr lang="en-US" altLang="en-US" dirty="0"/>
          </a:p>
          <a:p>
            <a:pPr eaLnBrk="1" hangingPunct="1"/>
            <a:r>
              <a:rPr lang="en-US" altLang="en-US" dirty="0">
                <a:hlinkClick r:id="" action="ppaction://customshow?id=9&amp;return=true"/>
              </a:rPr>
              <a:t>MOV Instruction</a:t>
            </a:r>
            <a:endParaRPr lang="en-US" altLang="en-US" dirty="0"/>
          </a:p>
          <a:p>
            <a:pPr eaLnBrk="1" hangingPunct="1"/>
            <a:r>
              <a:rPr lang="en-US" altLang="en-US" dirty="0">
                <a:hlinkClick r:id="" action="ppaction://customshow?id=10&amp;return=true"/>
              </a:rPr>
              <a:t>Zero &amp; Sign Extension</a:t>
            </a:r>
            <a:endParaRPr lang="en-US" altLang="en-US" dirty="0"/>
          </a:p>
          <a:p>
            <a:pPr eaLnBrk="1" hangingPunct="1"/>
            <a:r>
              <a:rPr lang="en-US" altLang="en-US" dirty="0">
                <a:hlinkClick r:id="" action="ppaction://customshow?id=11&amp;return=true"/>
              </a:rPr>
              <a:t>XCHG Instruction</a:t>
            </a:r>
            <a:endParaRPr lang="en-US" altLang="en-US" dirty="0"/>
          </a:p>
          <a:p>
            <a:pPr eaLnBrk="1" hangingPunct="1"/>
            <a:r>
              <a:rPr lang="en-US" altLang="en-US" dirty="0">
                <a:hlinkClick r:id="" action="ppaction://customshow?id=12&amp;return=true"/>
              </a:rPr>
              <a:t>Direct-Offset Instructions</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124"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8D6DD35-982D-4E70-937C-BFBF67930849}" type="slidenum">
              <a:rPr lang="en-US" altLang="en-US" sz="1600">
                <a:latin typeface="Times New Roman" panose="02020603050405020304" pitchFamily="18" charset="0"/>
              </a:rPr>
              <a:pPr eaLnBrk="1" hangingPunct="1"/>
              <a:t>50</a:t>
            </a:fld>
            <a:endParaRPr lang="en-US" altLang="en-US" sz="1600">
              <a:latin typeface="Times New Roman" panose="02020603050405020304" pitchFamily="18" charset="0"/>
            </a:endParaRPr>
          </a:p>
        </p:txBody>
      </p:sp>
      <p:sp>
        <p:nvSpPr>
          <p:cNvPr id="121858" name="Rectangle 2"/>
          <p:cNvSpPr>
            <a:spLocks noGrp="1" noChangeArrowheads="1"/>
          </p:cNvSpPr>
          <p:nvPr>
            <p:ph type="title"/>
          </p:nvPr>
        </p:nvSpPr>
        <p:spPr/>
        <p:txBody>
          <a:bodyPr/>
          <a:lstStyle/>
          <a:p>
            <a:pPr eaLnBrk="1" hangingPunct="1">
              <a:defRPr/>
            </a:pPr>
            <a:r>
              <a:rPr lang="en-US" altLang="en-US"/>
              <a:t>PTR Operator Examples</a:t>
            </a:r>
            <a:endParaRPr lang="en-US" altLang="en-US" sz="2400"/>
          </a:p>
        </p:txBody>
      </p:sp>
      <p:sp>
        <p:nvSpPr>
          <p:cNvPr id="5126" name="Text Box 3"/>
          <p:cNvSpPr txBox="1">
            <a:spLocks noChangeArrowheads="1"/>
          </p:cNvSpPr>
          <p:nvPr/>
        </p:nvSpPr>
        <p:spPr bwMode="auto">
          <a:xfrm>
            <a:off x="1143000" y="1219200"/>
            <a:ext cx="617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err="1">
                <a:latin typeface="Courier New" panose="02070309020205020404" pitchFamily="49" charset="0"/>
              </a:rPr>
              <a:t>myDouble</a:t>
            </a:r>
            <a:r>
              <a:rPr lang="en-US" altLang="en-US" sz="1800" b="1" dirty="0">
                <a:latin typeface="Courier New" panose="02070309020205020404" pitchFamily="49" charset="0"/>
              </a:rPr>
              <a:t> DWORD 12345678h</a:t>
            </a:r>
          </a:p>
        </p:txBody>
      </p:sp>
      <p:graphicFrame>
        <p:nvGraphicFramePr>
          <p:cNvPr id="5122" name="Object 6"/>
          <p:cNvGraphicFramePr>
            <a:graphicFrameLocks noChangeAspect="1"/>
          </p:cNvGraphicFramePr>
          <p:nvPr/>
        </p:nvGraphicFramePr>
        <p:xfrm>
          <a:off x="2362200" y="2209800"/>
          <a:ext cx="3733800" cy="1600200"/>
        </p:xfrm>
        <a:graphic>
          <a:graphicData uri="http://schemas.openxmlformats.org/presentationml/2006/ole">
            <mc:AlternateContent xmlns:mc="http://schemas.openxmlformats.org/markup-compatibility/2006">
              <mc:Choice xmlns:v="urn:schemas-microsoft-com:vml" Requires="v">
                <p:oleObj spid="_x0000_s5161" name="VISIO" r:id="rId4" imgW="3165348" imgH="1626108" progId="Visio.Drawing.6">
                  <p:embed/>
                </p:oleObj>
              </mc:Choice>
              <mc:Fallback>
                <p:oleObj name="VISIO" r:id="rId4" imgW="3165348" imgH="1626108"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12500" b="27167"/>
                      <a:stretch>
                        <a:fillRect/>
                      </a:stretch>
                    </p:blipFill>
                    <p:spPr bwMode="auto">
                      <a:xfrm>
                        <a:off x="2362200" y="2209800"/>
                        <a:ext cx="3733800"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7"/>
          <p:cNvSpPr txBox="1">
            <a:spLocks noChangeArrowheads="1"/>
          </p:cNvSpPr>
          <p:nvPr/>
        </p:nvSpPr>
        <p:spPr bwMode="auto">
          <a:xfrm>
            <a:off x="1143000" y="4191000"/>
            <a:ext cx="6705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al,BYTE</a:t>
            </a:r>
            <a:r>
              <a:rPr lang="en-US" altLang="en-US" sz="1800" b="1" dirty="0">
                <a:latin typeface="Courier New" panose="02070309020205020404" pitchFamily="49" charset="0"/>
              </a:rPr>
              <a:t> PTR  </a:t>
            </a:r>
            <a:r>
              <a:rPr lang="en-US" altLang="en-US" sz="1800" b="1" dirty="0" err="1">
                <a:latin typeface="Courier New" panose="02070309020205020404" pitchFamily="49" charset="0"/>
              </a:rPr>
              <a:t>myDouble</a:t>
            </a:r>
            <a:r>
              <a:rPr lang="en-US" altLang="en-US" sz="1800" b="1" dirty="0">
                <a:latin typeface="Courier New" panose="02070309020205020404" pitchFamily="49" charset="0"/>
              </a:rPr>
              <a:t>		; AL = 78h</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al,BYTE</a:t>
            </a:r>
            <a:r>
              <a:rPr lang="en-US" altLang="en-US" sz="1800" b="1" dirty="0">
                <a:latin typeface="Courier New" panose="02070309020205020404" pitchFamily="49" charset="0"/>
              </a:rPr>
              <a:t> PTR [myDouble+1]		; AL = 56h</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al,BYTE</a:t>
            </a:r>
            <a:r>
              <a:rPr lang="en-US" altLang="en-US" sz="1800" b="1" dirty="0">
                <a:latin typeface="Courier New" panose="02070309020205020404" pitchFamily="49" charset="0"/>
              </a:rPr>
              <a:t> PTR [myDouble+2]		; AL = 34h</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ax,WORD</a:t>
            </a:r>
            <a:r>
              <a:rPr lang="en-US" altLang="en-US" sz="1800" b="1" dirty="0">
                <a:latin typeface="Courier New" panose="02070309020205020404" pitchFamily="49" charset="0"/>
              </a:rPr>
              <a:t> PTR  </a:t>
            </a:r>
            <a:r>
              <a:rPr lang="en-US" altLang="en-US" sz="1800" b="1" dirty="0" err="1">
                <a:latin typeface="Courier New" panose="02070309020205020404" pitchFamily="49" charset="0"/>
              </a:rPr>
              <a:t>myDouble</a:t>
            </a:r>
            <a:r>
              <a:rPr lang="en-US" altLang="en-US" sz="1800" b="1" dirty="0">
                <a:latin typeface="Courier New" panose="02070309020205020404" pitchFamily="49" charset="0"/>
              </a:rPr>
              <a:t>		; AX = 5678h</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ax,WORD</a:t>
            </a:r>
            <a:r>
              <a:rPr lang="en-US" altLang="en-US" sz="1800" b="1" dirty="0">
                <a:latin typeface="Courier New" panose="02070309020205020404" pitchFamily="49" charset="0"/>
              </a:rPr>
              <a:t> PTR [myDouble+2]		; AX = 1234h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12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993046B-AE3B-487E-8774-8D7780B28B92}" type="slidenum">
              <a:rPr lang="en-US" altLang="en-US" sz="1600">
                <a:latin typeface="Times New Roman" panose="02020603050405020304" pitchFamily="18" charset="0"/>
              </a:rPr>
              <a:pPr eaLnBrk="1" hangingPunct="1"/>
              <a:t>51</a:t>
            </a:fld>
            <a:endParaRPr lang="en-US" altLang="en-US" sz="1600">
              <a:latin typeface="Times New Roman" panose="02020603050405020304"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a:t>PTR Operator </a:t>
            </a:r>
            <a:r>
              <a:rPr lang="en-US" altLang="en-US" sz="2400"/>
              <a:t>(cont)</a:t>
            </a:r>
          </a:p>
        </p:txBody>
      </p:sp>
      <p:sp>
        <p:nvSpPr>
          <p:cNvPr id="51205" name="Text Box 5"/>
          <p:cNvSpPr txBox="1">
            <a:spLocks noChangeArrowheads="1"/>
          </p:cNvSpPr>
          <p:nvPr/>
        </p:nvSpPr>
        <p:spPr bwMode="auto">
          <a:xfrm>
            <a:off x="914400" y="2667000"/>
            <a:ext cx="739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myBytes BYTE 12h,34h,56h,78h</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ax,WORD PTR [myBytes]		; AX = 3412h</a:t>
            </a:r>
          </a:p>
          <a:p>
            <a:pPr eaLnBrk="1" hangingPunct="1">
              <a:lnSpc>
                <a:spcPct val="50000"/>
              </a:lnSpc>
              <a:spcBef>
                <a:spcPct val="50000"/>
              </a:spcBef>
            </a:pPr>
            <a:r>
              <a:rPr lang="en-US" altLang="en-US" sz="1800" b="1">
                <a:latin typeface="Courier New" panose="02070309020205020404" pitchFamily="49" charset="0"/>
              </a:rPr>
              <a:t>mov ax,WORD PTR [myBytes+2]		; AX = 7856h</a:t>
            </a:r>
          </a:p>
          <a:p>
            <a:pPr eaLnBrk="1" hangingPunct="1">
              <a:lnSpc>
                <a:spcPct val="50000"/>
              </a:lnSpc>
              <a:spcBef>
                <a:spcPct val="50000"/>
              </a:spcBef>
            </a:pPr>
            <a:r>
              <a:rPr lang="en-US" altLang="en-US" sz="1800" b="1">
                <a:latin typeface="Courier New" panose="02070309020205020404" pitchFamily="49" charset="0"/>
              </a:rPr>
              <a:t>mov eax,DWORD PTR myBytes		; EAX = 78563412h</a:t>
            </a:r>
          </a:p>
        </p:txBody>
      </p:sp>
      <p:sp>
        <p:nvSpPr>
          <p:cNvPr id="51206" name="Text Box 6"/>
          <p:cNvSpPr txBox="1">
            <a:spLocks noChangeArrowheads="1"/>
          </p:cNvSpPr>
          <p:nvPr/>
        </p:nvSpPr>
        <p:spPr bwMode="auto">
          <a:xfrm>
            <a:off x="762000" y="1219200"/>
            <a:ext cx="7391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PTR can also be used to combine elements of a smaller data type and move them into a larger operand. The CPU will automatically reverse the bytes.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22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BDB213C-859B-4539-9D69-F76B3AB678A5}" type="slidenum">
              <a:rPr lang="en-US" altLang="en-US" sz="1600">
                <a:latin typeface="Times New Roman" panose="02020603050405020304" pitchFamily="18" charset="0"/>
              </a:rPr>
              <a:pPr eaLnBrk="1" hangingPunct="1"/>
              <a:t>52</a:t>
            </a:fld>
            <a:endParaRPr lang="en-US" altLang="en-US" sz="1600">
              <a:latin typeface="Times New Roman" panose="02020603050405020304" pitchFamily="18" charset="0"/>
            </a:endParaRPr>
          </a:p>
        </p:txBody>
      </p:sp>
      <p:sp>
        <p:nvSpPr>
          <p:cNvPr id="119810" name="Rectangle 2"/>
          <p:cNvSpPr>
            <a:spLocks noGrp="1" noChangeArrowheads="1"/>
          </p:cNvSpPr>
          <p:nvPr>
            <p:ph type="title"/>
          </p:nvPr>
        </p:nvSpPr>
        <p:spPr/>
        <p:txBody>
          <a:bodyPr/>
          <a:lstStyle/>
          <a:p>
            <a:pPr eaLnBrk="1" hangingPunct="1">
              <a:defRPr/>
            </a:pPr>
            <a:r>
              <a:rPr lang="en-US" altLang="en-US"/>
              <a:t>Your turn . . .</a:t>
            </a:r>
          </a:p>
        </p:txBody>
      </p:sp>
      <p:sp>
        <p:nvSpPr>
          <p:cNvPr id="52229" name="Text Box 3"/>
          <p:cNvSpPr txBox="1">
            <a:spLocks noChangeArrowheads="1"/>
          </p:cNvSpPr>
          <p:nvPr/>
        </p:nvSpPr>
        <p:spPr bwMode="auto">
          <a:xfrm>
            <a:off x="762000" y="1676400"/>
            <a:ext cx="6781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4572000" algn="l"/>
              </a:tabLst>
              <a:defRPr sz="2100">
                <a:solidFill>
                  <a:schemeClr val="tx1"/>
                </a:solidFill>
                <a:latin typeface="Arial" panose="020B0604020202020204" pitchFamily="34" charset="0"/>
              </a:defRPr>
            </a:lvl1pPr>
            <a:lvl2pPr marL="742950" indent="-285750" eaLnBrk="0" hangingPunct="0">
              <a:tabLst>
                <a:tab pos="457200" algn="l"/>
                <a:tab pos="4572000" algn="l"/>
              </a:tabLst>
              <a:defRPr sz="2100">
                <a:solidFill>
                  <a:schemeClr val="tx1"/>
                </a:solidFill>
                <a:latin typeface="Arial" panose="020B0604020202020204" pitchFamily="34" charset="0"/>
              </a:defRPr>
            </a:lvl2pPr>
            <a:lvl3pPr marL="1143000" indent="-228600" eaLnBrk="0" hangingPunct="0">
              <a:tabLst>
                <a:tab pos="457200" algn="l"/>
                <a:tab pos="4572000" algn="l"/>
              </a:tabLst>
              <a:defRPr sz="2100">
                <a:solidFill>
                  <a:schemeClr val="tx1"/>
                </a:solidFill>
                <a:latin typeface="Arial" panose="020B0604020202020204" pitchFamily="34" charset="0"/>
              </a:defRPr>
            </a:lvl3pPr>
            <a:lvl4pPr marL="1600200" indent="-228600" eaLnBrk="0" hangingPunct="0">
              <a:tabLst>
                <a:tab pos="457200" algn="l"/>
                <a:tab pos="4572000" algn="l"/>
              </a:tabLst>
              <a:defRPr sz="2100">
                <a:solidFill>
                  <a:schemeClr val="tx1"/>
                </a:solidFill>
                <a:latin typeface="Arial" panose="020B0604020202020204" pitchFamily="34" charset="0"/>
              </a:defRPr>
            </a:lvl4pPr>
            <a:lvl5pPr marL="2057400" indent="-228600" eaLnBrk="0" hangingPunct="0">
              <a:tabLst>
                <a:tab pos="457200" algn="l"/>
                <a:tab pos="45720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5720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5720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5720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5720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varB BYTE 65h,31h,02h,05h</a:t>
            </a:r>
          </a:p>
          <a:p>
            <a:pPr eaLnBrk="1" hangingPunct="1">
              <a:lnSpc>
                <a:spcPct val="50000"/>
              </a:lnSpc>
              <a:spcBef>
                <a:spcPct val="50000"/>
              </a:spcBef>
            </a:pPr>
            <a:r>
              <a:rPr lang="en-US" altLang="en-US" sz="1800" b="1">
                <a:latin typeface="Courier New" panose="02070309020205020404" pitchFamily="49" charset="0"/>
              </a:rPr>
              <a:t>varW WORD 6543h,1202h</a:t>
            </a:r>
          </a:p>
          <a:p>
            <a:pPr eaLnBrk="1" hangingPunct="1">
              <a:lnSpc>
                <a:spcPct val="50000"/>
              </a:lnSpc>
              <a:spcBef>
                <a:spcPct val="50000"/>
              </a:spcBef>
            </a:pPr>
            <a:r>
              <a:rPr lang="en-US" altLang="en-US" sz="1800" b="1">
                <a:latin typeface="Courier New" panose="02070309020205020404" pitchFamily="49" charset="0"/>
              </a:rPr>
              <a:t>varD DWORD 12345678h</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ax,WORD PTR [varB+2]	; a.</a:t>
            </a:r>
          </a:p>
          <a:p>
            <a:pPr eaLnBrk="1" hangingPunct="1">
              <a:lnSpc>
                <a:spcPct val="50000"/>
              </a:lnSpc>
              <a:spcBef>
                <a:spcPct val="50000"/>
              </a:spcBef>
            </a:pPr>
            <a:r>
              <a:rPr lang="en-US" altLang="en-US" sz="1800" b="1">
                <a:latin typeface="Courier New" panose="02070309020205020404" pitchFamily="49" charset="0"/>
              </a:rPr>
              <a:t>mov bl,BYTE PTR varD	; b.</a:t>
            </a:r>
          </a:p>
          <a:p>
            <a:pPr eaLnBrk="1" hangingPunct="1">
              <a:lnSpc>
                <a:spcPct val="50000"/>
              </a:lnSpc>
              <a:spcBef>
                <a:spcPct val="50000"/>
              </a:spcBef>
            </a:pPr>
            <a:r>
              <a:rPr lang="en-US" altLang="en-US" sz="1800" b="1">
                <a:latin typeface="Courier New" panose="02070309020205020404" pitchFamily="49" charset="0"/>
              </a:rPr>
              <a:t>mov bl,BYTE PTR [varW+2]	; c.</a:t>
            </a:r>
          </a:p>
          <a:p>
            <a:pPr eaLnBrk="1" hangingPunct="1">
              <a:lnSpc>
                <a:spcPct val="50000"/>
              </a:lnSpc>
              <a:spcBef>
                <a:spcPct val="50000"/>
              </a:spcBef>
            </a:pPr>
            <a:r>
              <a:rPr lang="en-US" altLang="en-US" sz="1800" b="1">
                <a:latin typeface="Courier New" panose="02070309020205020404" pitchFamily="49" charset="0"/>
              </a:rPr>
              <a:t>mov ax,WORD PTR [varD+2]	; d.</a:t>
            </a:r>
          </a:p>
          <a:p>
            <a:pPr eaLnBrk="1" hangingPunct="1">
              <a:lnSpc>
                <a:spcPct val="50000"/>
              </a:lnSpc>
              <a:spcBef>
                <a:spcPct val="50000"/>
              </a:spcBef>
            </a:pPr>
            <a:r>
              <a:rPr lang="en-US" altLang="en-US" sz="1800" b="1">
                <a:latin typeface="Courier New" panose="02070309020205020404" pitchFamily="49" charset="0"/>
              </a:rPr>
              <a:t>mov eax,DWORD PTR varW	; e.</a:t>
            </a:r>
          </a:p>
        </p:txBody>
      </p:sp>
      <p:sp>
        <p:nvSpPr>
          <p:cNvPr id="52230" name="Text Box 4"/>
          <p:cNvSpPr txBox="1">
            <a:spLocks noChangeArrowheads="1"/>
          </p:cNvSpPr>
          <p:nvPr/>
        </p:nvSpPr>
        <p:spPr bwMode="auto">
          <a:xfrm>
            <a:off x="685800" y="9144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Write down the value of each destination operand:</a:t>
            </a:r>
          </a:p>
        </p:txBody>
      </p:sp>
      <p:sp>
        <p:nvSpPr>
          <p:cNvPr id="119813" name="Text Box 5"/>
          <p:cNvSpPr txBox="1">
            <a:spLocks noChangeArrowheads="1"/>
          </p:cNvSpPr>
          <p:nvPr/>
        </p:nvSpPr>
        <p:spPr bwMode="auto">
          <a:xfrm>
            <a:off x="5943600" y="1676400"/>
            <a:ext cx="1676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solidFill>
                  <a:schemeClr val="tx2"/>
                </a:solidFill>
                <a:latin typeface="Courier New" panose="02070309020205020404" pitchFamily="49" charset="0"/>
              </a:rPr>
              <a:t>0502h</a:t>
            </a:r>
          </a:p>
          <a:p>
            <a:pPr eaLnBrk="1" hangingPunct="1">
              <a:lnSpc>
                <a:spcPct val="50000"/>
              </a:lnSpc>
              <a:spcBef>
                <a:spcPct val="50000"/>
              </a:spcBef>
            </a:pPr>
            <a:r>
              <a:rPr lang="en-US" altLang="en-US" sz="1800" b="1">
                <a:solidFill>
                  <a:schemeClr val="tx2"/>
                </a:solidFill>
                <a:latin typeface="Courier New" panose="02070309020205020404" pitchFamily="49" charset="0"/>
              </a:rPr>
              <a:t>78h</a:t>
            </a:r>
          </a:p>
          <a:p>
            <a:pPr eaLnBrk="1" hangingPunct="1">
              <a:lnSpc>
                <a:spcPct val="50000"/>
              </a:lnSpc>
              <a:spcBef>
                <a:spcPct val="50000"/>
              </a:spcBef>
            </a:pPr>
            <a:r>
              <a:rPr lang="en-US" altLang="en-US" sz="1800" b="1">
                <a:solidFill>
                  <a:schemeClr val="tx2"/>
                </a:solidFill>
                <a:latin typeface="Courier New" panose="02070309020205020404" pitchFamily="49" charset="0"/>
              </a:rPr>
              <a:t>02h</a:t>
            </a:r>
          </a:p>
          <a:p>
            <a:pPr eaLnBrk="1" hangingPunct="1">
              <a:lnSpc>
                <a:spcPct val="50000"/>
              </a:lnSpc>
              <a:spcBef>
                <a:spcPct val="50000"/>
              </a:spcBef>
            </a:pPr>
            <a:r>
              <a:rPr lang="en-US" altLang="en-US" sz="1800" b="1">
                <a:solidFill>
                  <a:schemeClr val="tx2"/>
                </a:solidFill>
                <a:latin typeface="Courier New" panose="02070309020205020404" pitchFamily="49" charset="0"/>
              </a:rPr>
              <a:t>1234h</a:t>
            </a:r>
          </a:p>
          <a:p>
            <a:pPr eaLnBrk="1" hangingPunct="1">
              <a:lnSpc>
                <a:spcPct val="50000"/>
              </a:lnSpc>
              <a:spcBef>
                <a:spcPct val="50000"/>
              </a:spcBef>
            </a:pPr>
            <a:r>
              <a:rPr lang="en-US" altLang="en-US" sz="1800" b="1">
                <a:solidFill>
                  <a:schemeClr val="tx2"/>
                </a:solidFill>
                <a:latin typeface="Courier New" panose="02070309020205020404" pitchFamily="49" charset="0"/>
              </a:rPr>
              <a:t>12026543h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1D80195-DBBC-4C21-BAE6-D7A4B0C9D35C}" type="slidenum">
              <a:rPr lang="en-US" altLang="en-US" sz="1600">
                <a:latin typeface="Times New Roman" panose="02020603050405020304" pitchFamily="18" charset="0"/>
              </a:rPr>
              <a:pPr eaLnBrk="1" hangingPunct="1"/>
              <a:t>53</a:t>
            </a:fld>
            <a:endParaRPr lang="en-US" altLang="en-US" sz="1600">
              <a:latin typeface="Times New Roman" panose="02020603050405020304" pitchFamily="18" charset="0"/>
            </a:endParaRPr>
          </a:p>
        </p:txBody>
      </p:sp>
      <p:sp>
        <p:nvSpPr>
          <p:cNvPr id="123906" name="Rectangle 2"/>
          <p:cNvSpPr>
            <a:spLocks noGrp="1" noChangeArrowheads="1"/>
          </p:cNvSpPr>
          <p:nvPr>
            <p:ph type="title"/>
          </p:nvPr>
        </p:nvSpPr>
        <p:spPr/>
        <p:txBody>
          <a:bodyPr/>
          <a:lstStyle/>
          <a:p>
            <a:pPr eaLnBrk="1" hangingPunct="1">
              <a:defRPr/>
            </a:pPr>
            <a:r>
              <a:rPr lang="en-US" altLang="en-US"/>
              <a:t>TYPE Operator</a:t>
            </a:r>
          </a:p>
        </p:txBody>
      </p:sp>
      <p:sp>
        <p:nvSpPr>
          <p:cNvPr id="53253" name="Rectangle 3"/>
          <p:cNvSpPr>
            <a:spLocks noGrp="1" noChangeArrowheads="1"/>
          </p:cNvSpPr>
          <p:nvPr>
            <p:ph type="body" idx="1"/>
          </p:nvPr>
        </p:nvSpPr>
        <p:spPr>
          <a:xfrm>
            <a:off x="685800" y="1143000"/>
            <a:ext cx="7772400" cy="838200"/>
          </a:xfrm>
        </p:spPr>
        <p:txBody>
          <a:bodyPr/>
          <a:lstStyle/>
          <a:p>
            <a:pPr marL="0" indent="0" eaLnBrk="1" hangingPunct="1">
              <a:buFontTx/>
              <a:buNone/>
            </a:pPr>
            <a:r>
              <a:rPr lang="en-US" altLang="en-US"/>
              <a:t>The TYPE operator returns the size, in bytes, of a single element of a data declaration.</a:t>
            </a:r>
          </a:p>
        </p:txBody>
      </p:sp>
      <p:sp>
        <p:nvSpPr>
          <p:cNvPr id="53254" name="Text Box 5"/>
          <p:cNvSpPr txBox="1">
            <a:spLocks noChangeArrowheads="1"/>
          </p:cNvSpPr>
          <p:nvPr/>
        </p:nvSpPr>
        <p:spPr bwMode="auto">
          <a:xfrm>
            <a:off x="2133600" y="2286000"/>
            <a:ext cx="4953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var1 BYTE ?</a:t>
            </a:r>
          </a:p>
          <a:p>
            <a:pPr eaLnBrk="1" hangingPunct="1">
              <a:lnSpc>
                <a:spcPct val="50000"/>
              </a:lnSpc>
              <a:spcBef>
                <a:spcPct val="50000"/>
              </a:spcBef>
            </a:pPr>
            <a:r>
              <a:rPr lang="en-US" altLang="en-US" sz="1800" b="1">
                <a:latin typeface="Courier New" panose="02070309020205020404" pitchFamily="49" charset="0"/>
              </a:rPr>
              <a:t>var2 WORD ?</a:t>
            </a:r>
          </a:p>
          <a:p>
            <a:pPr eaLnBrk="1" hangingPunct="1">
              <a:lnSpc>
                <a:spcPct val="50000"/>
              </a:lnSpc>
              <a:spcBef>
                <a:spcPct val="50000"/>
              </a:spcBef>
            </a:pPr>
            <a:r>
              <a:rPr lang="en-US" altLang="en-US" sz="1800" b="1">
                <a:latin typeface="Courier New" panose="02070309020205020404" pitchFamily="49" charset="0"/>
              </a:rPr>
              <a:t>var3 DWORD ?</a:t>
            </a:r>
          </a:p>
          <a:p>
            <a:pPr eaLnBrk="1" hangingPunct="1">
              <a:lnSpc>
                <a:spcPct val="50000"/>
              </a:lnSpc>
              <a:spcBef>
                <a:spcPct val="50000"/>
              </a:spcBef>
            </a:pPr>
            <a:r>
              <a:rPr lang="en-US" altLang="en-US" sz="1800" b="1">
                <a:latin typeface="Courier New" panose="02070309020205020404" pitchFamily="49" charset="0"/>
              </a:rPr>
              <a:t>var4 QWORD ?</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eax,TYPE var1	; 1</a:t>
            </a:r>
          </a:p>
          <a:p>
            <a:pPr eaLnBrk="1" hangingPunct="1">
              <a:lnSpc>
                <a:spcPct val="50000"/>
              </a:lnSpc>
              <a:spcBef>
                <a:spcPct val="50000"/>
              </a:spcBef>
            </a:pPr>
            <a:r>
              <a:rPr lang="en-US" altLang="en-US" sz="1800" b="1">
                <a:latin typeface="Courier New" panose="02070309020205020404" pitchFamily="49" charset="0"/>
              </a:rPr>
              <a:t>mov eax,TYPE var2	; 2</a:t>
            </a:r>
          </a:p>
          <a:p>
            <a:pPr eaLnBrk="1" hangingPunct="1">
              <a:lnSpc>
                <a:spcPct val="50000"/>
              </a:lnSpc>
              <a:spcBef>
                <a:spcPct val="50000"/>
              </a:spcBef>
            </a:pPr>
            <a:r>
              <a:rPr lang="en-US" altLang="en-US" sz="1800" b="1">
                <a:latin typeface="Courier New" panose="02070309020205020404" pitchFamily="49" charset="0"/>
              </a:rPr>
              <a:t>mov eax,TYPE var3	; 4</a:t>
            </a:r>
          </a:p>
          <a:p>
            <a:pPr eaLnBrk="1" hangingPunct="1">
              <a:lnSpc>
                <a:spcPct val="50000"/>
              </a:lnSpc>
              <a:spcBef>
                <a:spcPct val="50000"/>
              </a:spcBef>
            </a:pPr>
            <a:r>
              <a:rPr lang="en-US" altLang="en-US" sz="1800" b="1">
                <a:latin typeface="Courier New" panose="02070309020205020404" pitchFamily="49" charset="0"/>
              </a:rPr>
              <a:t>mov eax,TYPE var4	; 8</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427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B0D4011-5D7C-4D73-B7F1-CADFA4D4FAC3}" type="slidenum">
              <a:rPr lang="en-US" altLang="en-US" sz="1600">
                <a:latin typeface="Times New Roman" panose="02020603050405020304" pitchFamily="18" charset="0"/>
              </a:rPr>
              <a:pPr eaLnBrk="1" hangingPunct="1"/>
              <a:t>54</a:t>
            </a:fld>
            <a:endParaRPr lang="en-US" altLang="en-US" sz="1600">
              <a:latin typeface="Times New Roman" panose="02020603050405020304"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a:t>LENGTHOF Operator</a:t>
            </a:r>
          </a:p>
        </p:txBody>
      </p:sp>
      <p:sp>
        <p:nvSpPr>
          <p:cNvPr id="54277" name="Text Box 3"/>
          <p:cNvSpPr txBox="1">
            <a:spLocks noChangeArrowheads="1"/>
          </p:cNvSpPr>
          <p:nvPr/>
        </p:nvSpPr>
        <p:spPr bwMode="auto">
          <a:xfrm>
            <a:off x="990600" y="2286000"/>
            <a:ext cx="6934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5205413" algn="l"/>
              </a:tabLst>
              <a:defRPr sz="2100">
                <a:solidFill>
                  <a:schemeClr val="tx1"/>
                </a:solidFill>
                <a:latin typeface="Arial" panose="020B0604020202020204" pitchFamily="34" charset="0"/>
              </a:defRPr>
            </a:lvl1pPr>
            <a:lvl2pPr marL="742950" indent="-285750" eaLnBrk="0" hangingPunct="0">
              <a:tabLst>
                <a:tab pos="5205413" algn="l"/>
              </a:tabLst>
              <a:defRPr sz="2100">
                <a:solidFill>
                  <a:schemeClr val="tx1"/>
                </a:solidFill>
                <a:latin typeface="Arial" panose="020B0604020202020204" pitchFamily="34" charset="0"/>
              </a:defRPr>
            </a:lvl2pPr>
            <a:lvl3pPr marL="1143000" indent="-228600" eaLnBrk="0" hangingPunct="0">
              <a:tabLst>
                <a:tab pos="5205413" algn="l"/>
              </a:tabLst>
              <a:defRPr sz="2100">
                <a:solidFill>
                  <a:schemeClr val="tx1"/>
                </a:solidFill>
                <a:latin typeface="Arial" panose="020B0604020202020204" pitchFamily="34" charset="0"/>
              </a:defRPr>
            </a:lvl3pPr>
            <a:lvl4pPr marL="1600200" indent="-228600" eaLnBrk="0" hangingPunct="0">
              <a:tabLst>
                <a:tab pos="5205413" algn="l"/>
              </a:tabLst>
              <a:defRPr sz="2100">
                <a:solidFill>
                  <a:schemeClr val="tx1"/>
                </a:solidFill>
                <a:latin typeface="Arial" panose="020B0604020202020204" pitchFamily="34" charset="0"/>
              </a:defRPr>
            </a:lvl4pPr>
            <a:lvl5pPr marL="2057400" indent="-228600" eaLnBrk="0" hangingPunct="0">
              <a:tabLst>
                <a:tab pos="5205413"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5205413"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5205413"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5205413"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5205413"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	</a:t>
            </a:r>
            <a:r>
              <a:rPr lang="en-US" altLang="en-US" sz="1800">
                <a:solidFill>
                  <a:schemeClr val="tx2"/>
                </a:solidFill>
              </a:rPr>
              <a:t>LENGTHOF</a:t>
            </a:r>
          </a:p>
          <a:p>
            <a:pPr eaLnBrk="1" hangingPunct="1">
              <a:lnSpc>
                <a:spcPct val="50000"/>
              </a:lnSpc>
              <a:spcBef>
                <a:spcPct val="50000"/>
              </a:spcBef>
            </a:pPr>
            <a:r>
              <a:rPr lang="en-US" altLang="en-US" sz="1800" b="1">
                <a:latin typeface="Courier New" panose="02070309020205020404" pitchFamily="49" charset="0"/>
              </a:rPr>
              <a:t>byte1  BYTE 10,20,30	; 3</a:t>
            </a:r>
          </a:p>
          <a:p>
            <a:pPr eaLnBrk="1" hangingPunct="1">
              <a:lnSpc>
                <a:spcPct val="50000"/>
              </a:lnSpc>
              <a:spcBef>
                <a:spcPct val="50000"/>
              </a:spcBef>
            </a:pPr>
            <a:r>
              <a:rPr lang="en-US" altLang="en-US" sz="1800" b="1">
                <a:latin typeface="Courier New" panose="02070309020205020404" pitchFamily="49" charset="0"/>
              </a:rPr>
              <a:t>array1 WORD 30 DUP(?),0,0	; 32</a:t>
            </a:r>
          </a:p>
          <a:p>
            <a:pPr eaLnBrk="1" hangingPunct="1">
              <a:lnSpc>
                <a:spcPct val="50000"/>
              </a:lnSpc>
              <a:spcBef>
                <a:spcPct val="50000"/>
              </a:spcBef>
            </a:pPr>
            <a:r>
              <a:rPr lang="en-US" altLang="en-US" sz="1800" b="1">
                <a:latin typeface="Courier New" panose="02070309020205020404" pitchFamily="49" charset="0"/>
              </a:rPr>
              <a:t>array2 WORD 5 DUP(3 DUP(?))	; 15</a:t>
            </a:r>
          </a:p>
          <a:p>
            <a:pPr eaLnBrk="1" hangingPunct="1">
              <a:lnSpc>
                <a:spcPct val="50000"/>
              </a:lnSpc>
              <a:spcBef>
                <a:spcPct val="50000"/>
              </a:spcBef>
            </a:pPr>
            <a:r>
              <a:rPr lang="en-US" altLang="en-US" sz="1800" b="1">
                <a:latin typeface="Courier New" panose="02070309020205020404" pitchFamily="49" charset="0"/>
              </a:rPr>
              <a:t>array3 DWORD 1,2,3,4	; 4</a:t>
            </a:r>
          </a:p>
          <a:p>
            <a:pPr eaLnBrk="1" hangingPunct="1">
              <a:lnSpc>
                <a:spcPct val="50000"/>
              </a:lnSpc>
              <a:spcBef>
                <a:spcPct val="50000"/>
              </a:spcBef>
            </a:pPr>
            <a:r>
              <a:rPr lang="en-US" altLang="en-US" sz="1800" b="1">
                <a:latin typeface="Courier New" panose="02070309020205020404" pitchFamily="49" charset="0"/>
              </a:rPr>
              <a:t>digitStr BYTE "12345678",0	; 9</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ecx,LENGTHOF array1	; 32</a:t>
            </a:r>
          </a:p>
        </p:txBody>
      </p:sp>
      <p:sp>
        <p:nvSpPr>
          <p:cNvPr id="54278" name="Text Box 4"/>
          <p:cNvSpPr txBox="1">
            <a:spLocks noChangeArrowheads="1"/>
          </p:cNvSpPr>
          <p:nvPr/>
        </p:nvSpPr>
        <p:spPr bwMode="auto">
          <a:xfrm>
            <a:off x="762000" y="1066800"/>
            <a:ext cx="71628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500"/>
              <a:t>The LENGTHOF operator counts the number of elements in a single data declaration.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52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064D4A5-580A-4F54-9838-37223E74C42F}" type="slidenum">
              <a:rPr lang="en-US" altLang="en-US" sz="1600">
                <a:latin typeface="Times New Roman" panose="02020603050405020304" pitchFamily="18" charset="0"/>
              </a:rPr>
              <a:pPr eaLnBrk="1" hangingPunct="1"/>
              <a:t>55</a:t>
            </a:fld>
            <a:endParaRPr lang="en-US" altLang="en-US" sz="1600">
              <a:latin typeface="Times New Roman" panose="02020603050405020304"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a:t>SIZEOF Operator</a:t>
            </a:r>
          </a:p>
        </p:txBody>
      </p:sp>
      <p:sp>
        <p:nvSpPr>
          <p:cNvPr id="55301" name="Text Box 3"/>
          <p:cNvSpPr txBox="1">
            <a:spLocks noChangeArrowheads="1"/>
          </p:cNvSpPr>
          <p:nvPr/>
        </p:nvSpPr>
        <p:spPr bwMode="auto">
          <a:xfrm>
            <a:off x="990600" y="2286000"/>
            <a:ext cx="6934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5146675" algn="l"/>
              </a:tabLst>
              <a:defRPr sz="2100">
                <a:solidFill>
                  <a:schemeClr val="tx1"/>
                </a:solidFill>
                <a:latin typeface="Arial" panose="020B0604020202020204" pitchFamily="34" charset="0"/>
              </a:defRPr>
            </a:lvl1pPr>
            <a:lvl2pPr marL="742950" indent="-285750" eaLnBrk="0" hangingPunct="0">
              <a:tabLst>
                <a:tab pos="457200" algn="l"/>
                <a:tab pos="5146675" algn="l"/>
              </a:tabLst>
              <a:defRPr sz="2100">
                <a:solidFill>
                  <a:schemeClr val="tx1"/>
                </a:solidFill>
                <a:latin typeface="Arial" panose="020B0604020202020204" pitchFamily="34" charset="0"/>
              </a:defRPr>
            </a:lvl2pPr>
            <a:lvl3pPr marL="1143000" indent="-228600" eaLnBrk="0" hangingPunct="0">
              <a:tabLst>
                <a:tab pos="457200" algn="l"/>
                <a:tab pos="5146675" algn="l"/>
              </a:tabLst>
              <a:defRPr sz="2100">
                <a:solidFill>
                  <a:schemeClr val="tx1"/>
                </a:solidFill>
                <a:latin typeface="Arial" panose="020B0604020202020204" pitchFamily="34" charset="0"/>
              </a:defRPr>
            </a:lvl3pPr>
            <a:lvl4pPr marL="1600200" indent="-228600" eaLnBrk="0" hangingPunct="0">
              <a:tabLst>
                <a:tab pos="457200" algn="l"/>
                <a:tab pos="5146675" algn="l"/>
              </a:tabLst>
              <a:defRPr sz="2100">
                <a:solidFill>
                  <a:schemeClr val="tx1"/>
                </a:solidFill>
                <a:latin typeface="Arial" panose="020B0604020202020204" pitchFamily="34" charset="0"/>
              </a:defRPr>
            </a:lvl4pPr>
            <a:lvl5pPr marL="2057400" indent="-228600" eaLnBrk="0" hangingPunct="0">
              <a:tabLst>
                <a:tab pos="457200" algn="l"/>
                <a:tab pos="5146675"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5146675"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5146675"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5146675"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5146675"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	</a:t>
            </a:r>
            <a:r>
              <a:rPr lang="en-US" altLang="en-US" sz="1800">
                <a:solidFill>
                  <a:schemeClr val="tx2"/>
                </a:solidFill>
              </a:rPr>
              <a:t>SIZEOF</a:t>
            </a:r>
          </a:p>
          <a:p>
            <a:pPr eaLnBrk="1" hangingPunct="1">
              <a:lnSpc>
                <a:spcPct val="50000"/>
              </a:lnSpc>
              <a:spcBef>
                <a:spcPct val="50000"/>
              </a:spcBef>
            </a:pPr>
            <a:r>
              <a:rPr lang="en-US" altLang="en-US" sz="1800" b="1">
                <a:latin typeface="Courier New" panose="02070309020205020404" pitchFamily="49" charset="0"/>
              </a:rPr>
              <a:t>byte1  BYTE 10,20,30	; 3</a:t>
            </a:r>
          </a:p>
          <a:p>
            <a:pPr eaLnBrk="1" hangingPunct="1">
              <a:lnSpc>
                <a:spcPct val="50000"/>
              </a:lnSpc>
              <a:spcBef>
                <a:spcPct val="50000"/>
              </a:spcBef>
            </a:pPr>
            <a:r>
              <a:rPr lang="en-US" altLang="en-US" sz="1800" b="1">
                <a:latin typeface="Courier New" panose="02070309020205020404" pitchFamily="49" charset="0"/>
              </a:rPr>
              <a:t>array1 WORD 30 DUP(?),0,0	; 64</a:t>
            </a:r>
          </a:p>
          <a:p>
            <a:pPr eaLnBrk="1" hangingPunct="1">
              <a:lnSpc>
                <a:spcPct val="50000"/>
              </a:lnSpc>
              <a:spcBef>
                <a:spcPct val="50000"/>
              </a:spcBef>
            </a:pPr>
            <a:r>
              <a:rPr lang="en-US" altLang="en-US" sz="1800" b="1">
                <a:latin typeface="Courier New" panose="02070309020205020404" pitchFamily="49" charset="0"/>
              </a:rPr>
              <a:t>array2 WORD 5 DUP(3 DUP(?))	; 30</a:t>
            </a:r>
          </a:p>
          <a:p>
            <a:pPr eaLnBrk="1" hangingPunct="1">
              <a:lnSpc>
                <a:spcPct val="50000"/>
              </a:lnSpc>
              <a:spcBef>
                <a:spcPct val="50000"/>
              </a:spcBef>
            </a:pPr>
            <a:r>
              <a:rPr lang="en-US" altLang="en-US" sz="1800" b="1">
                <a:latin typeface="Courier New" panose="02070309020205020404" pitchFamily="49" charset="0"/>
              </a:rPr>
              <a:t>array3 DWORD 1,2,3,4	; 16</a:t>
            </a:r>
          </a:p>
          <a:p>
            <a:pPr eaLnBrk="1" hangingPunct="1">
              <a:lnSpc>
                <a:spcPct val="50000"/>
              </a:lnSpc>
              <a:spcBef>
                <a:spcPct val="50000"/>
              </a:spcBef>
            </a:pPr>
            <a:r>
              <a:rPr lang="en-US" altLang="en-US" sz="1800" b="1">
                <a:latin typeface="Courier New" panose="02070309020205020404" pitchFamily="49" charset="0"/>
              </a:rPr>
              <a:t>digitStr BYTE "12345678",0	; 9</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ecx,SIZEOF array1	; 64</a:t>
            </a:r>
          </a:p>
        </p:txBody>
      </p:sp>
      <p:sp>
        <p:nvSpPr>
          <p:cNvPr id="55302" name="Text Box 4"/>
          <p:cNvSpPr txBox="1">
            <a:spLocks noChangeArrowheads="1"/>
          </p:cNvSpPr>
          <p:nvPr/>
        </p:nvSpPr>
        <p:spPr bwMode="auto">
          <a:xfrm>
            <a:off x="762000" y="11430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SIZEOF operator returns a value that is equivalent to multiplying LENGTHOF by TYPE.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632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D887C65-4370-4137-AB4E-3D68E5BDBACE}" type="slidenum">
              <a:rPr lang="en-US" altLang="en-US" sz="1600">
                <a:latin typeface="Times New Roman" panose="02020603050405020304" pitchFamily="18" charset="0"/>
              </a:rPr>
              <a:pPr eaLnBrk="1" hangingPunct="1"/>
              <a:t>56</a:t>
            </a:fld>
            <a:endParaRPr lang="en-US" altLang="en-US" sz="1600">
              <a:latin typeface="Times New Roman" panose="02020603050405020304" pitchFamily="18" charset="0"/>
            </a:endParaRPr>
          </a:p>
        </p:txBody>
      </p:sp>
      <p:sp>
        <p:nvSpPr>
          <p:cNvPr id="166914" name="Rectangle 2"/>
          <p:cNvSpPr>
            <a:spLocks noGrp="1" noChangeArrowheads="1"/>
          </p:cNvSpPr>
          <p:nvPr>
            <p:ph type="title"/>
          </p:nvPr>
        </p:nvSpPr>
        <p:spPr/>
        <p:txBody>
          <a:bodyPr/>
          <a:lstStyle/>
          <a:p>
            <a:pPr eaLnBrk="1" hangingPunct="1">
              <a:defRPr/>
            </a:pPr>
            <a:r>
              <a:rPr lang="en-US" altLang="en-US"/>
              <a:t>Spanning Multiple Lines </a:t>
            </a:r>
            <a:r>
              <a:rPr lang="en-US" altLang="en-US" sz="2400"/>
              <a:t>(1 of 2)</a:t>
            </a:r>
            <a:endParaRPr lang="en-US" altLang="en-US"/>
          </a:p>
        </p:txBody>
      </p:sp>
      <p:sp>
        <p:nvSpPr>
          <p:cNvPr id="56325" name="Text Box 3"/>
          <p:cNvSpPr txBox="1">
            <a:spLocks noChangeArrowheads="1"/>
          </p:cNvSpPr>
          <p:nvPr/>
        </p:nvSpPr>
        <p:spPr bwMode="auto">
          <a:xfrm>
            <a:off x="1524000" y="2514600"/>
            <a:ext cx="563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37160" rIns="182880" bIns="228600"/>
          <a:lstStyle>
            <a:lvl1pPr eaLnBrk="0" hangingPunct="0">
              <a:tabLst>
                <a:tab pos="454025" algn="l"/>
                <a:tab pos="4514850" algn="l"/>
              </a:tabLst>
              <a:defRPr sz="2100">
                <a:solidFill>
                  <a:schemeClr val="tx1"/>
                </a:solidFill>
                <a:latin typeface="Arial" panose="020B0604020202020204" pitchFamily="34" charset="0"/>
              </a:defRPr>
            </a:lvl1pPr>
            <a:lvl2pPr marL="742950" indent="-285750" eaLnBrk="0" hangingPunct="0">
              <a:tabLst>
                <a:tab pos="454025" algn="l"/>
                <a:tab pos="4514850" algn="l"/>
              </a:tabLst>
              <a:defRPr sz="2100">
                <a:solidFill>
                  <a:schemeClr val="tx1"/>
                </a:solidFill>
                <a:latin typeface="Arial" panose="020B0604020202020204" pitchFamily="34" charset="0"/>
              </a:defRPr>
            </a:lvl2pPr>
            <a:lvl3pPr marL="1143000" indent="-228600" eaLnBrk="0" hangingPunct="0">
              <a:tabLst>
                <a:tab pos="454025" algn="l"/>
                <a:tab pos="4514850" algn="l"/>
              </a:tabLst>
              <a:defRPr sz="2100">
                <a:solidFill>
                  <a:schemeClr val="tx1"/>
                </a:solidFill>
                <a:latin typeface="Arial" panose="020B0604020202020204" pitchFamily="34" charset="0"/>
              </a:defRPr>
            </a:lvl3pPr>
            <a:lvl4pPr marL="1600200" indent="-228600" eaLnBrk="0" hangingPunct="0">
              <a:tabLst>
                <a:tab pos="454025" algn="l"/>
                <a:tab pos="4514850" algn="l"/>
              </a:tabLst>
              <a:defRPr sz="2100">
                <a:solidFill>
                  <a:schemeClr val="tx1"/>
                </a:solidFill>
                <a:latin typeface="Arial" panose="020B0604020202020204" pitchFamily="34" charset="0"/>
              </a:defRPr>
            </a:lvl4pPr>
            <a:lvl5pPr marL="2057400" indent="-228600" eaLnBrk="0" hangingPunct="0">
              <a:tabLst>
                <a:tab pos="454025" algn="l"/>
                <a:tab pos="45148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4025" algn="l"/>
                <a:tab pos="45148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4025" algn="l"/>
                <a:tab pos="45148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4025" algn="l"/>
                <a:tab pos="45148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4025" algn="l"/>
                <a:tab pos="451485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 WORD 10,20,</a:t>
            </a:r>
          </a:p>
          <a:p>
            <a:pPr eaLnBrk="1" hangingPunct="1">
              <a:lnSpc>
                <a:spcPct val="50000"/>
              </a:lnSpc>
              <a:spcBef>
                <a:spcPct val="50000"/>
              </a:spcBef>
            </a:pPr>
            <a:r>
              <a:rPr lang="en-US" altLang="en-US" sz="1800" b="1">
                <a:latin typeface="Courier New" panose="02070309020205020404" pitchFamily="49" charset="0"/>
              </a:rPr>
              <a:t>	30,40,</a:t>
            </a:r>
          </a:p>
          <a:p>
            <a:pPr eaLnBrk="1" hangingPunct="1">
              <a:lnSpc>
                <a:spcPct val="50000"/>
              </a:lnSpc>
              <a:spcBef>
                <a:spcPct val="50000"/>
              </a:spcBef>
            </a:pPr>
            <a:r>
              <a:rPr lang="en-US" altLang="en-US" sz="1800" b="1">
                <a:latin typeface="Courier New" panose="02070309020205020404" pitchFamily="49" charset="0"/>
              </a:rPr>
              <a:t>	50,60</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eax,LENGTHOF array	; 6</a:t>
            </a:r>
          </a:p>
          <a:p>
            <a:pPr eaLnBrk="1" hangingPunct="1">
              <a:lnSpc>
                <a:spcPct val="50000"/>
              </a:lnSpc>
              <a:spcBef>
                <a:spcPct val="50000"/>
              </a:spcBef>
            </a:pPr>
            <a:r>
              <a:rPr lang="en-US" altLang="en-US" sz="1800" b="1">
                <a:latin typeface="Courier New" panose="02070309020205020404" pitchFamily="49" charset="0"/>
              </a:rPr>
              <a:t>mov ebx,SIZEOF array	; 12</a:t>
            </a:r>
          </a:p>
        </p:txBody>
      </p:sp>
      <p:sp>
        <p:nvSpPr>
          <p:cNvPr id="56326"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data declaration spans multiple lines if each line (except the last) ends with a comma. The LENGTHOF and SIZEOF operators include all lines belonging to the declaration: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73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7B7037D-F9AE-43F5-B262-063518FB130F}" type="slidenum">
              <a:rPr lang="en-US" altLang="en-US" sz="1600">
                <a:latin typeface="Times New Roman" panose="02020603050405020304" pitchFamily="18" charset="0"/>
              </a:rPr>
              <a:pPr eaLnBrk="1" hangingPunct="1"/>
              <a:t>57</a:t>
            </a:fld>
            <a:endParaRPr lang="en-US" altLang="en-US" sz="1600">
              <a:latin typeface="Times New Roman" panose="02020603050405020304" pitchFamily="18" charset="0"/>
            </a:endParaRPr>
          </a:p>
        </p:txBody>
      </p:sp>
      <p:sp>
        <p:nvSpPr>
          <p:cNvPr id="167938" name="Rectangle 2"/>
          <p:cNvSpPr>
            <a:spLocks noGrp="1" noChangeArrowheads="1"/>
          </p:cNvSpPr>
          <p:nvPr>
            <p:ph type="title"/>
          </p:nvPr>
        </p:nvSpPr>
        <p:spPr/>
        <p:txBody>
          <a:bodyPr/>
          <a:lstStyle/>
          <a:p>
            <a:pPr eaLnBrk="1" hangingPunct="1">
              <a:defRPr/>
            </a:pPr>
            <a:r>
              <a:rPr lang="en-US" altLang="en-US"/>
              <a:t>Spanning Multiple Lines </a:t>
            </a:r>
            <a:r>
              <a:rPr lang="en-US" altLang="en-US" sz="2400"/>
              <a:t>(2 of 2)</a:t>
            </a:r>
            <a:endParaRPr lang="en-US" altLang="en-US"/>
          </a:p>
        </p:txBody>
      </p:sp>
      <p:sp>
        <p:nvSpPr>
          <p:cNvPr id="57349" name="Text Box 3"/>
          <p:cNvSpPr txBox="1">
            <a:spLocks noChangeArrowheads="1"/>
          </p:cNvSpPr>
          <p:nvPr/>
        </p:nvSpPr>
        <p:spPr bwMode="auto">
          <a:xfrm>
            <a:off x="1524000" y="2514600"/>
            <a:ext cx="586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37160" rIns="182880" bIns="228600"/>
          <a:lstStyle>
            <a:lvl1pPr eaLnBrk="0" hangingPunct="0">
              <a:tabLst>
                <a:tab pos="915988" algn="l"/>
                <a:tab pos="4514850" algn="l"/>
              </a:tabLst>
              <a:defRPr sz="2100">
                <a:solidFill>
                  <a:schemeClr val="tx1"/>
                </a:solidFill>
                <a:latin typeface="Arial" panose="020B0604020202020204" pitchFamily="34" charset="0"/>
              </a:defRPr>
            </a:lvl1pPr>
            <a:lvl2pPr marL="742950" indent="-285750" eaLnBrk="0" hangingPunct="0">
              <a:tabLst>
                <a:tab pos="915988" algn="l"/>
                <a:tab pos="4514850" algn="l"/>
              </a:tabLst>
              <a:defRPr sz="2100">
                <a:solidFill>
                  <a:schemeClr val="tx1"/>
                </a:solidFill>
                <a:latin typeface="Arial" panose="020B0604020202020204" pitchFamily="34" charset="0"/>
              </a:defRPr>
            </a:lvl2pPr>
            <a:lvl3pPr marL="1143000" indent="-228600" eaLnBrk="0" hangingPunct="0">
              <a:tabLst>
                <a:tab pos="915988" algn="l"/>
                <a:tab pos="4514850" algn="l"/>
              </a:tabLst>
              <a:defRPr sz="2100">
                <a:solidFill>
                  <a:schemeClr val="tx1"/>
                </a:solidFill>
                <a:latin typeface="Arial" panose="020B0604020202020204" pitchFamily="34" charset="0"/>
              </a:defRPr>
            </a:lvl3pPr>
            <a:lvl4pPr marL="1600200" indent="-228600" eaLnBrk="0" hangingPunct="0">
              <a:tabLst>
                <a:tab pos="915988" algn="l"/>
                <a:tab pos="4514850" algn="l"/>
              </a:tabLst>
              <a:defRPr sz="2100">
                <a:solidFill>
                  <a:schemeClr val="tx1"/>
                </a:solidFill>
                <a:latin typeface="Arial" panose="020B0604020202020204" pitchFamily="34" charset="0"/>
              </a:defRPr>
            </a:lvl4pPr>
            <a:lvl5pPr marL="2057400" indent="-228600" eaLnBrk="0" hangingPunct="0">
              <a:tabLst>
                <a:tab pos="915988" algn="l"/>
                <a:tab pos="45148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915988" algn="l"/>
                <a:tab pos="45148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915988" algn="l"/>
                <a:tab pos="45148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915988" algn="l"/>
                <a:tab pos="45148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915988" algn="l"/>
                <a:tab pos="451485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	WORD 10,20</a:t>
            </a:r>
          </a:p>
          <a:p>
            <a:pPr eaLnBrk="1" hangingPunct="1">
              <a:lnSpc>
                <a:spcPct val="50000"/>
              </a:lnSpc>
              <a:spcBef>
                <a:spcPct val="50000"/>
              </a:spcBef>
            </a:pPr>
            <a:r>
              <a:rPr lang="en-US" altLang="en-US" sz="1800" b="1">
                <a:latin typeface="Courier New" panose="02070309020205020404" pitchFamily="49" charset="0"/>
              </a:rPr>
              <a:t>	WORD 30,40</a:t>
            </a:r>
          </a:p>
          <a:p>
            <a:pPr eaLnBrk="1" hangingPunct="1">
              <a:lnSpc>
                <a:spcPct val="50000"/>
              </a:lnSpc>
              <a:spcBef>
                <a:spcPct val="50000"/>
              </a:spcBef>
            </a:pPr>
            <a:r>
              <a:rPr lang="en-US" altLang="en-US" sz="1800" b="1">
                <a:latin typeface="Courier New" panose="02070309020205020404" pitchFamily="49" charset="0"/>
              </a:rPr>
              <a:t>	WORD 50,60</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eax,LENGTHOF array	; 2</a:t>
            </a:r>
          </a:p>
          <a:p>
            <a:pPr eaLnBrk="1" hangingPunct="1">
              <a:lnSpc>
                <a:spcPct val="50000"/>
              </a:lnSpc>
              <a:spcBef>
                <a:spcPct val="50000"/>
              </a:spcBef>
            </a:pPr>
            <a:r>
              <a:rPr lang="en-US" altLang="en-US" sz="1800" b="1">
                <a:latin typeface="Courier New" panose="02070309020205020404" pitchFamily="49" charset="0"/>
              </a:rPr>
              <a:t>mov ebx,SIZEOF array	; 4</a:t>
            </a:r>
          </a:p>
        </p:txBody>
      </p:sp>
      <p:sp>
        <p:nvSpPr>
          <p:cNvPr id="57350" name="Text Box 4"/>
          <p:cNvSpPr txBox="1">
            <a:spLocks noChangeArrowheads="1"/>
          </p:cNvSpPr>
          <p:nvPr/>
        </p:nvSpPr>
        <p:spPr bwMode="auto">
          <a:xfrm>
            <a:off x="914400" y="1066800"/>
            <a:ext cx="7391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In the following example, array identifies only the first WORD declaration. Compare the values returned by LENGTHOF and SIZEOF here to those in the previous slide: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83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29904D4-E504-4634-B8C0-0C3F38739498}" type="slidenum">
              <a:rPr lang="en-US" altLang="en-US" sz="1600">
                <a:latin typeface="Times New Roman" panose="02020603050405020304" pitchFamily="18" charset="0"/>
              </a:rPr>
              <a:pPr eaLnBrk="1" hangingPunct="1"/>
              <a:t>58</a:t>
            </a:fld>
            <a:endParaRPr lang="en-US" altLang="en-US" sz="1600">
              <a:latin typeface="Times New Roman" panose="02020603050405020304" pitchFamily="18" charset="0"/>
            </a:endParaRPr>
          </a:p>
        </p:txBody>
      </p:sp>
      <p:sp>
        <p:nvSpPr>
          <p:cNvPr id="161794" name="Rectangle 2"/>
          <p:cNvSpPr>
            <a:spLocks noGrp="1" noChangeArrowheads="1"/>
          </p:cNvSpPr>
          <p:nvPr>
            <p:ph type="title"/>
          </p:nvPr>
        </p:nvSpPr>
        <p:spPr/>
        <p:txBody>
          <a:bodyPr/>
          <a:lstStyle/>
          <a:p>
            <a:pPr eaLnBrk="1" hangingPunct="1">
              <a:defRPr/>
            </a:pPr>
            <a:r>
              <a:rPr lang="en-US" altLang="en-US"/>
              <a:t>LABEL Directive</a:t>
            </a:r>
          </a:p>
        </p:txBody>
      </p:sp>
      <p:sp>
        <p:nvSpPr>
          <p:cNvPr id="58373" name="Rectangle 3"/>
          <p:cNvSpPr>
            <a:spLocks noGrp="1" noChangeArrowheads="1"/>
          </p:cNvSpPr>
          <p:nvPr>
            <p:ph type="body" idx="1"/>
          </p:nvPr>
        </p:nvSpPr>
        <p:spPr>
          <a:xfrm>
            <a:off x="685800" y="1143000"/>
            <a:ext cx="7772400" cy="1828800"/>
          </a:xfrm>
        </p:spPr>
        <p:txBody>
          <a:bodyPr/>
          <a:lstStyle/>
          <a:p>
            <a:pPr eaLnBrk="1" hangingPunct="1"/>
            <a:r>
              <a:rPr lang="en-US" altLang="en-US"/>
              <a:t>Assigns an alternate label name and type to an existing storage location</a:t>
            </a:r>
          </a:p>
          <a:p>
            <a:pPr eaLnBrk="1" hangingPunct="1"/>
            <a:r>
              <a:rPr lang="en-US" altLang="en-US"/>
              <a:t>LABEL does not allocate any storage of its own</a:t>
            </a:r>
          </a:p>
          <a:p>
            <a:pPr eaLnBrk="1" hangingPunct="1"/>
            <a:r>
              <a:rPr lang="en-US" altLang="en-US"/>
              <a:t>Removes the need for the PTR operator</a:t>
            </a:r>
          </a:p>
        </p:txBody>
      </p:sp>
      <p:sp>
        <p:nvSpPr>
          <p:cNvPr id="58374" name="Text Box 4"/>
          <p:cNvSpPr txBox="1">
            <a:spLocks noChangeArrowheads="1"/>
          </p:cNvSpPr>
          <p:nvPr/>
        </p:nvSpPr>
        <p:spPr bwMode="auto">
          <a:xfrm>
            <a:off x="1676400" y="3124200"/>
            <a:ext cx="5791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37160" rIns="182880" bIns="228600"/>
          <a:lstStyle>
            <a:lvl1pPr eaLnBrk="0" hangingPunct="0">
              <a:tabLst>
                <a:tab pos="915988" algn="l"/>
                <a:tab pos="3541713" algn="l"/>
              </a:tabLst>
              <a:defRPr sz="2100">
                <a:solidFill>
                  <a:schemeClr val="tx1"/>
                </a:solidFill>
                <a:latin typeface="Arial" panose="020B0604020202020204" pitchFamily="34" charset="0"/>
              </a:defRPr>
            </a:lvl1pPr>
            <a:lvl2pPr marL="742950" indent="-285750" eaLnBrk="0" hangingPunct="0">
              <a:tabLst>
                <a:tab pos="915988" algn="l"/>
                <a:tab pos="3541713" algn="l"/>
              </a:tabLst>
              <a:defRPr sz="2100">
                <a:solidFill>
                  <a:schemeClr val="tx1"/>
                </a:solidFill>
                <a:latin typeface="Arial" panose="020B0604020202020204" pitchFamily="34" charset="0"/>
              </a:defRPr>
            </a:lvl2pPr>
            <a:lvl3pPr marL="1143000" indent="-228600" eaLnBrk="0" hangingPunct="0">
              <a:tabLst>
                <a:tab pos="915988" algn="l"/>
                <a:tab pos="3541713" algn="l"/>
              </a:tabLst>
              <a:defRPr sz="2100">
                <a:solidFill>
                  <a:schemeClr val="tx1"/>
                </a:solidFill>
                <a:latin typeface="Arial" panose="020B0604020202020204" pitchFamily="34" charset="0"/>
              </a:defRPr>
            </a:lvl3pPr>
            <a:lvl4pPr marL="1600200" indent="-228600" eaLnBrk="0" hangingPunct="0">
              <a:tabLst>
                <a:tab pos="915988" algn="l"/>
                <a:tab pos="3541713" algn="l"/>
              </a:tabLst>
              <a:defRPr sz="2100">
                <a:solidFill>
                  <a:schemeClr val="tx1"/>
                </a:solidFill>
                <a:latin typeface="Arial" panose="020B0604020202020204" pitchFamily="34" charset="0"/>
              </a:defRPr>
            </a:lvl4pPr>
            <a:lvl5pPr marL="2057400" indent="-228600" eaLnBrk="0" hangingPunct="0">
              <a:tabLst>
                <a:tab pos="915988" algn="l"/>
                <a:tab pos="3541713"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915988" algn="l"/>
                <a:tab pos="3541713"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915988" algn="l"/>
                <a:tab pos="3541713"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915988" algn="l"/>
                <a:tab pos="3541713"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915988" algn="l"/>
                <a:tab pos="3541713"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dwList   LABEL DWORD</a:t>
            </a:r>
          </a:p>
          <a:p>
            <a:pPr eaLnBrk="1" hangingPunct="1">
              <a:lnSpc>
                <a:spcPct val="50000"/>
              </a:lnSpc>
              <a:spcBef>
                <a:spcPct val="50000"/>
              </a:spcBef>
            </a:pPr>
            <a:r>
              <a:rPr lang="en-US" altLang="en-US" sz="1800" b="1">
                <a:latin typeface="Courier New" panose="02070309020205020404" pitchFamily="49" charset="0"/>
              </a:rPr>
              <a:t>wordList LABEL WORD</a:t>
            </a:r>
          </a:p>
          <a:p>
            <a:pPr eaLnBrk="1" hangingPunct="1">
              <a:lnSpc>
                <a:spcPct val="50000"/>
              </a:lnSpc>
              <a:spcBef>
                <a:spcPct val="50000"/>
              </a:spcBef>
            </a:pPr>
            <a:r>
              <a:rPr lang="en-US" altLang="en-US" sz="1800" b="1">
                <a:latin typeface="Courier New" panose="02070309020205020404" pitchFamily="49" charset="0"/>
              </a:rPr>
              <a:t>intList  BYTE 00h,10h,00h,20h</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eax,dwList	; 20001000h</a:t>
            </a:r>
          </a:p>
          <a:p>
            <a:pPr eaLnBrk="1" hangingPunct="1">
              <a:lnSpc>
                <a:spcPct val="50000"/>
              </a:lnSpc>
              <a:spcBef>
                <a:spcPct val="50000"/>
              </a:spcBef>
            </a:pPr>
            <a:r>
              <a:rPr lang="en-US" altLang="en-US" sz="1800" b="1">
                <a:latin typeface="Courier New" panose="02070309020205020404" pitchFamily="49" charset="0"/>
              </a:rPr>
              <a:t>mov cx,wordList	; 1000h</a:t>
            </a:r>
          </a:p>
          <a:p>
            <a:pPr eaLnBrk="1" hangingPunct="1">
              <a:lnSpc>
                <a:spcPct val="50000"/>
              </a:lnSpc>
              <a:spcBef>
                <a:spcPct val="50000"/>
              </a:spcBef>
            </a:pPr>
            <a:r>
              <a:rPr lang="en-US" altLang="en-US" sz="1800" b="1">
                <a:latin typeface="Courier New" panose="02070309020205020404" pitchFamily="49" charset="0"/>
              </a:rPr>
              <a:t>mov dl,intList	; 00h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93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DD8BB3E-33E2-48D5-AEFB-E56E83BC95CD}" type="slidenum">
              <a:rPr lang="en-US" altLang="en-US" sz="1600">
                <a:latin typeface="Times New Roman" panose="02020603050405020304" pitchFamily="18" charset="0"/>
              </a:rPr>
              <a:pPr eaLnBrk="1" hangingPunct="1"/>
              <a:t>59</a:t>
            </a:fld>
            <a:endParaRPr lang="en-US" altLang="en-US" sz="1600">
              <a:latin typeface="Times New Roman" panose="02020603050405020304" pitchFamily="18" charset="0"/>
            </a:endParaRPr>
          </a:p>
        </p:txBody>
      </p:sp>
      <p:sp>
        <p:nvSpPr>
          <p:cNvPr id="176130" name="Rectangle 2"/>
          <p:cNvSpPr>
            <a:spLocks noGrp="1" noChangeArrowheads="1"/>
          </p:cNvSpPr>
          <p:nvPr>
            <p:ph type="title"/>
          </p:nvPr>
        </p:nvSpPr>
        <p:spPr/>
        <p:txBody>
          <a:bodyPr/>
          <a:lstStyle/>
          <a:p>
            <a:pPr eaLnBrk="1" hangingPunct="1">
              <a:defRPr/>
            </a:pPr>
            <a:r>
              <a:rPr lang="en-US" altLang="en-US"/>
              <a:t>What's Next</a:t>
            </a:r>
          </a:p>
        </p:txBody>
      </p:sp>
      <p:sp>
        <p:nvSpPr>
          <p:cNvPr id="59397" name="Rectangle 3"/>
          <p:cNvSpPr>
            <a:spLocks noGrp="1" noChangeArrowheads="1"/>
          </p:cNvSpPr>
          <p:nvPr>
            <p:ph type="body" idx="1"/>
          </p:nvPr>
        </p:nvSpPr>
        <p:spPr>
          <a:xfrm>
            <a:off x="1828800" y="1600200"/>
            <a:ext cx="6248400" cy="2743200"/>
          </a:xfrm>
        </p:spPr>
        <p:txBody>
          <a:bodyPr/>
          <a:lstStyle/>
          <a:p>
            <a:pPr eaLnBrk="1" hangingPunct="1"/>
            <a:r>
              <a:rPr lang="en-US" altLang="en-US" dirty="0"/>
              <a:t>Data Transfer Instructions</a:t>
            </a:r>
          </a:p>
          <a:p>
            <a:pPr eaLnBrk="1" hangingPunct="1"/>
            <a:r>
              <a:rPr lang="en-US" altLang="en-US" dirty="0"/>
              <a:t>Addition and Subtraction</a:t>
            </a:r>
          </a:p>
          <a:p>
            <a:pPr eaLnBrk="1" hangingPunct="1"/>
            <a:r>
              <a:rPr lang="en-US" altLang="en-US" dirty="0"/>
              <a:t>Data-Related Operators and Directives</a:t>
            </a:r>
          </a:p>
          <a:p>
            <a:pPr eaLnBrk="1" hangingPunct="1"/>
            <a:r>
              <a:rPr lang="en-US" altLang="en-US" b="1" dirty="0">
                <a:solidFill>
                  <a:schemeClr val="tx2"/>
                </a:solidFill>
              </a:rPr>
              <a:t>Indirect Addressing</a:t>
            </a:r>
          </a:p>
          <a:p>
            <a:pPr eaLnBrk="1" hangingPunct="1"/>
            <a:r>
              <a:rPr lang="en-US" altLang="en-US" dirty="0"/>
              <a:t>JMP and LOOP Instructions</a:t>
            </a:r>
          </a:p>
          <a:p>
            <a:pPr eaLnBrk="1" hangingPunct="1"/>
            <a:r>
              <a:rPr lang="en-US" altLang="en-US" dirty="0"/>
              <a:t>64-Bit Programming</a:t>
            </a:r>
          </a:p>
          <a:p>
            <a:pPr eaLnBrk="1" hangingPunct="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22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22E4805-8EEC-4877-A8B2-C2E54834A16D}" type="slidenum">
              <a:rPr lang="en-US" altLang="en-US" sz="1600">
                <a:latin typeface="Times New Roman" panose="02020603050405020304" pitchFamily="18" charset="0"/>
              </a:rPr>
              <a:pPr eaLnBrk="1" hangingPunct="1"/>
              <a:t>6</a:t>
            </a:fld>
            <a:endParaRPr lang="en-US" altLang="en-US" sz="1600">
              <a:latin typeface="Times New Roman" panose="02020603050405020304" pitchFamily="18" charset="0"/>
            </a:endParaRPr>
          </a:p>
        </p:txBody>
      </p:sp>
      <p:sp>
        <p:nvSpPr>
          <p:cNvPr id="164866" name="Rectangle 1026"/>
          <p:cNvSpPr>
            <a:spLocks noGrp="1" noChangeArrowheads="1"/>
          </p:cNvSpPr>
          <p:nvPr>
            <p:ph type="title"/>
          </p:nvPr>
        </p:nvSpPr>
        <p:spPr/>
        <p:txBody>
          <a:bodyPr/>
          <a:lstStyle/>
          <a:p>
            <a:pPr eaLnBrk="1" hangingPunct="1">
              <a:defRPr/>
            </a:pPr>
            <a:r>
              <a:rPr lang="en-US" altLang="en-US"/>
              <a:t>Operand Types</a:t>
            </a:r>
          </a:p>
        </p:txBody>
      </p:sp>
      <p:sp>
        <p:nvSpPr>
          <p:cNvPr id="12293" name="Rectangle 1027"/>
          <p:cNvSpPr>
            <a:spLocks noGrp="1" noChangeArrowheads="1"/>
          </p:cNvSpPr>
          <p:nvPr>
            <p:ph type="body" idx="1"/>
          </p:nvPr>
        </p:nvSpPr>
        <p:spPr>
          <a:xfrm>
            <a:off x="762000" y="1371600"/>
            <a:ext cx="7772400" cy="3505200"/>
          </a:xfrm>
        </p:spPr>
        <p:txBody>
          <a:bodyPr/>
          <a:lstStyle/>
          <a:p>
            <a:pPr eaLnBrk="1" hangingPunct="1"/>
            <a:r>
              <a:rPr lang="en-US" altLang="en-US"/>
              <a:t>Immediate – a constant integer (8, 16, or 32 bits)</a:t>
            </a:r>
          </a:p>
          <a:p>
            <a:pPr lvl="1" eaLnBrk="1" hangingPunct="1"/>
            <a:r>
              <a:rPr lang="en-US" altLang="en-US"/>
              <a:t>value is encoded within the instruction</a:t>
            </a:r>
          </a:p>
          <a:p>
            <a:pPr eaLnBrk="1" hangingPunct="1"/>
            <a:r>
              <a:rPr lang="en-US" altLang="en-US"/>
              <a:t>Register – the name of a register</a:t>
            </a:r>
          </a:p>
          <a:p>
            <a:pPr lvl="1" eaLnBrk="1" hangingPunct="1"/>
            <a:r>
              <a:rPr lang="en-US" altLang="en-US"/>
              <a:t>register name is converted to a number and encoded within the instruction</a:t>
            </a:r>
          </a:p>
          <a:p>
            <a:pPr eaLnBrk="1" hangingPunct="1"/>
            <a:r>
              <a:rPr lang="en-US" altLang="en-US"/>
              <a:t>Memory – reference to a location in memory</a:t>
            </a:r>
          </a:p>
          <a:p>
            <a:pPr lvl="1" eaLnBrk="1" hangingPunct="1"/>
            <a:r>
              <a:rPr lang="en-US" altLang="en-US"/>
              <a:t>memory address is encoded within the instruction, or a register holds the address of a memory location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04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4D92325-6E98-472D-96FA-9F395D243342}" type="slidenum">
              <a:rPr lang="en-US" altLang="en-US" sz="1600">
                <a:latin typeface="Times New Roman" panose="02020603050405020304" pitchFamily="18" charset="0"/>
              </a:rPr>
              <a:pPr eaLnBrk="1" hangingPunct="1"/>
              <a:t>60</a:t>
            </a:fld>
            <a:endParaRPr lang="en-US" altLang="en-US" sz="1600">
              <a:latin typeface="Times New Roman" panose="02020603050405020304" pitchFamily="18" charset="0"/>
            </a:endParaRPr>
          </a:p>
        </p:txBody>
      </p:sp>
      <p:sp>
        <p:nvSpPr>
          <p:cNvPr id="162818" name="Rectangle 2"/>
          <p:cNvSpPr>
            <a:spLocks noGrp="1" noChangeArrowheads="1"/>
          </p:cNvSpPr>
          <p:nvPr>
            <p:ph type="title"/>
          </p:nvPr>
        </p:nvSpPr>
        <p:spPr/>
        <p:txBody>
          <a:bodyPr/>
          <a:lstStyle/>
          <a:p>
            <a:pPr eaLnBrk="1" hangingPunct="1">
              <a:defRPr/>
            </a:pPr>
            <a:r>
              <a:rPr lang="en-US" altLang="en-US" dirty="0"/>
              <a:t>Indirect Addressing</a:t>
            </a:r>
          </a:p>
        </p:txBody>
      </p:sp>
      <p:sp>
        <p:nvSpPr>
          <p:cNvPr id="60421" name="Rectangle 3"/>
          <p:cNvSpPr>
            <a:spLocks noGrp="1" noChangeArrowheads="1"/>
          </p:cNvSpPr>
          <p:nvPr>
            <p:ph type="body" idx="1"/>
          </p:nvPr>
        </p:nvSpPr>
        <p:spPr>
          <a:xfrm>
            <a:off x="1752600" y="1600200"/>
            <a:ext cx="5867400" cy="3048000"/>
          </a:xfrm>
        </p:spPr>
        <p:txBody>
          <a:bodyPr/>
          <a:lstStyle/>
          <a:p>
            <a:pPr eaLnBrk="1" hangingPunct="1"/>
            <a:r>
              <a:rPr lang="en-US" altLang="en-US" dirty="0">
                <a:hlinkClick r:id="" action="ppaction://customshow?id=22&amp;return=true"/>
              </a:rPr>
              <a:t>Indirect Operands</a:t>
            </a:r>
            <a:endParaRPr lang="en-US" altLang="en-US" dirty="0"/>
          </a:p>
          <a:p>
            <a:pPr eaLnBrk="1" hangingPunct="1"/>
            <a:r>
              <a:rPr lang="en-US" altLang="en-US" dirty="0">
                <a:hlinkClick r:id="" action="ppaction://customshow?id=23&amp;return=true"/>
              </a:rPr>
              <a:t>Array Sum Example</a:t>
            </a:r>
            <a:endParaRPr lang="en-US" altLang="en-US" dirty="0"/>
          </a:p>
          <a:p>
            <a:pPr eaLnBrk="1" hangingPunct="1"/>
            <a:r>
              <a:rPr lang="en-US" altLang="en-US" dirty="0">
                <a:hlinkClick r:id="" action="ppaction://customshow?id=24&amp;return=true"/>
              </a:rPr>
              <a:t>Indexed Operands</a:t>
            </a:r>
            <a:endParaRPr lang="en-US" altLang="en-US" dirty="0"/>
          </a:p>
          <a:p>
            <a:pPr eaLnBrk="1" hangingPunct="1"/>
            <a:r>
              <a:rPr lang="en-US" altLang="en-US" dirty="0">
                <a:hlinkClick r:id="" action="ppaction://customshow?id=25&amp;return=true"/>
              </a:rPr>
              <a:t>Pointers</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144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51090A1-835E-4462-BCF7-85B0A9840396}" type="slidenum">
              <a:rPr lang="en-US" altLang="en-US" sz="1600">
                <a:latin typeface="Times New Roman" panose="02020603050405020304" pitchFamily="18" charset="0"/>
              </a:rPr>
              <a:pPr eaLnBrk="1" hangingPunct="1"/>
              <a:t>61</a:t>
            </a:fld>
            <a:endParaRPr lang="en-US" altLang="en-US" sz="1600">
              <a:latin typeface="Times New Roman" panose="02020603050405020304" pitchFamily="18" charset="0"/>
            </a:endParaRPr>
          </a:p>
        </p:txBody>
      </p:sp>
      <p:sp>
        <p:nvSpPr>
          <p:cNvPr id="124930" name="Rectangle 2"/>
          <p:cNvSpPr>
            <a:spLocks noGrp="1" noChangeArrowheads="1"/>
          </p:cNvSpPr>
          <p:nvPr>
            <p:ph type="title"/>
          </p:nvPr>
        </p:nvSpPr>
        <p:spPr/>
        <p:txBody>
          <a:bodyPr/>
          <a:lstStyle/>
          <a:p>
            <a:pPr eaLnBrk="1" hangingPunct="1">
              <a:defRPr/>
            </a:pPr>
            <a:r>
              <a:rPr lang="en-US" altLang="en-US" dirty="0"/>
              <a:t>Indirect Operands </a:t>
            </a:r>
            <a:r>
              <a:rPr lang="en-US" altLang="en-US" sz="2400" dirty="0"/>
              <a:t>(1 of 3)</a:t>
            </a:r>
          </a:p>
        </p:txBody>
      </p:sp>
      <p:sp>
        <p:nvSpPr>
          <p:cNvPr id="61445" name="Text Box 3"/>
          <p:cNvSpPr txBox="1">
            <a:spLocks noChangeArrowheads="1"/>
          </p:cNvSpPr>
          <p:nvPr/>
        </p:nvSpPr>
        <p:spPr bwMode="auto">
          <a:xfrm>
            <a:off x="990600" y="2133600"/>
            <a:ext cx="7696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val1 BYTE 10h,20h,30h</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val1</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 dereference ESI (AL = 10h)</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inc</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 AL = 20h</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inc</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 AL = 30h</a:t>
            </a:r>
          </a:p>
        </p:txBody>
      </p:sp>
      <p:sp>
        <p:nvSpPr>
          <p:cNvPr id="61446" name="Text Box 4"/>
          <p:cNvSpPr txBox="1">
            <a:spLocks noChangeArrowheads="1"/>
          </p:cNvSpPr>
          <p:nvPr/>
        </p:nvSpPr>
        <p:spPr bwMode="auto">
          <a:xfrm>
            <a:off x="9144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An indirect operand holds the address of a variable, usually an array or string. It can be </a:t>
            </a:r>
            <a:r>
              <a:rPr lang="en-US" altLang="en-US">
                <a:solidFill>
                  <a:schemeClr val="tx2"/>
                </a:solidFill>
              </a:rPr>
              <a:t>dereferenced</a:t>
            </a:r>
            <a:r>
              <a:rPr lang="en-US" altLang="en-US"/>
              <a:t> (just like a pointer).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Indirect Operands </a:t>
            </a:r>
            <a:r>
              <a:rPr lang="en-US" altLang="zh-TW" sz="2400" dirty="0">
                <a:ea typeface="新細明體" charset="-120"/>
              </a:rPr>
              <a:t>(2 of 3)</a:t>
            </a:r>
            <a:endParaRPr lang="zh-TW" altLang="en-US" dirty="0"/>
          </a:p>
        </p:txBody>
      </p:sp>
      <p:sp>
        <p:nvSpPr>
          <p:cNvPr id="3" name="Footer Placeholder 2"/>
          <p:cNvSpPr>
            <a:spLocks noGrp="1"/>
          </p:cNvSpPr>
          <p:nvPr>
            <p:ph type="ftr" sz="quarter" idx="10"/>
          </p:nvPr>
        </p:nvSpPr>
        <p:spPr/>
        <p:txBody>
          <a:bodyPr/>
          <a:lstStyle/>
          <a:p>
            <a:pPr>
              <a:defRPr/>
            </a:pPr>
            <a:r>
              <a:rPr lang="en-US" altLang="zh-TW"/>
              <a:t>Irvine, Kip R. Assembly Language for Intel-Based Computers 5/e, 2007.</a:t>
            </a:r>
          </a:p>
        </p:txBody>
      </p:sp>
      <p:sp>
        <p:nvSpPr>
          <p:cNvPr id="4" name="Slide Number Placeholder 3"/>
          <p:cNvSpPr>
            <a:spLocks noGrp="1"/>
          </p:cNvSpPr>
          <p:nvPr>
            <p:ph type="sldNum" sz="quarter" idx="11"/>
          </p:nvPr>
        </p:nvSpPr>
        <p:spPr/>
        <p:txBody>
          <a:bodyPr/>
          <a:lstStyle/>
          <a:p>
            <a:pPr>
              <a:defRPr/>
            </a:pPr>
            <a:fld id="{30905CAF-CDE6-457A-AD99-7C5A0A878602}" type="slidenum">
              <a:rPr lang="zh-TW" altLang="en-US" smtClean="0"/>
              <a:pPr>
                <a:defRPr/>
              </a:pPr>
              <a:t>62</a:t>
            </a:fld>
            <a:endParaRPr lang="en-US" altLang="zh-TW"/>
          </a:p>
        </p:txBody>
      </p:sp>
      <p:graphicFrame>
        <p:nvGraphicFramePr>
          <p:cNvPr id="5" name="Table 4"/>
          <p:cNvGraphicFramePr>
            <a:graphicFrameLocks noGrp="1"/>
          </p:cNvGraphicFramePr>
          <p:nvPr>
            <p:extLst/>
          </p:nvPr>
        </p:nvGraphicFramePr>
        <p:xfrm>
          <a:off x="5389122" y="1488330"/>
          <a:ext cx="2895600" cy="1188720"/>
        </p:xfrm>
        <a:graphic>
          <a:graphicData uri="http://schemas.openxmlformats.org/drawingml/2006/table">
            <a:tbl>
              <a:tblPr bandRow="1">
                <a:tableStyleId>{5C22544A-7EE6-4342-B048-85BDC9FD1C3A}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a:txBody>
                    <a:bodyPr/>
                    <a:lstStyle/>
                    <a:p>
                      <a:pPr algn="r"/>
                      <a:r>
                        <a:rPr lang="en-US" altLang="zh-TW" sz="2000" b="1" dirty="0">
                          <a:solidFill>
                            <a:schemeClr val="tx1"/>
                          </a:solidFill>
                          <a:latin typeface="Courier New" pitchFamily="49" charset="0"/>
                          <a:cs typeface="Courier New" pitchFamily="49" charset="0"/>
                        </a:rPr>
                        <a:t>00400040</a:t>
                      </a:r>
                      <a:endParaRPr lang="zh-TW" altLang="en-US" sz="2000" b="1" dirty="0">
                        <a:solidFill>
                          <a:schemeClr val="tx1"/>
                        </a:solidFill>
                        <a:latin typeface="Courier New" pitchFamily="49" charset="0"/>
                        <a:cs typeface="Courier New" pitchFamily="49" charset="0"/>
                      </a:endParaRPr>
                    </a:p>
                  </a:txBody>
                  <a:tcP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TW" sz="2000" dirty="0"/>
                        <a:t>10h</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65760">
                <a:tc>
                  <a:txBody>
                    <a:bodyPr/>
                    <a:lstStyle/>
                    <a:p>
                      <a:pPr algn="r"/>
                      <a:r>
                        <a:rPr lang="en-US" altLang="zh-TW" sz="2000" b="1" dirty="0">
                          <a:solidFill>
                            <a:schemeClr val="tx1"/>
                          </a:solidFill>
                          <a:latin typeface="Courier New" pitchFamily="49" charset="0"/>
                          <a:cs typeface="Courier New" pitchFamily="49" charset="0"/>
                        </a:rPr>
                        <a:t>00400041</a:t>
                      </a:r>
                      <a:endParaRPr lang="zh-TW" altLang="en-US" sz="2000" b="1" dirty="0">
                        <a:solidFill>
                          <a:schemeClr val="tx1"/>
                        </a:solidFill>
                        <a:latin typeface="Courier New" pitchFamily="49" charset="0"/>
                        <a:cs typeface="Courier New" pitchFamily="49" charset="0"/>
                      </a:endParaRPr>
                    </a:p>
                  </a:txBody>
                  <a:tcP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TW" sz="2000" dirty="0"/>
                        <a:t>20h</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70840">
                <a:tc>
                  <a:txBody>
                    <a:bodyPr/>
                    <a:lstStyle/>
                    <a:p>
                      <a:pPr algn="r"/>
                      <a:r>
                        <a:rPr lang="en-US" altLang="zh-TW" sz="2000" b="1" dirty="0">
                          <a:solidFill>
                            <a:schemeClr val="tx1"/>
                          </a:solidFill>
                          <a:latin typeface="Courier New" pitchFamily="49" charset="0"/>
                          <a:cs typeface="Courier New" pitchFamily="49" charset="0"/>
                        </a:rPr>
                        <a:t>00400042</a:t>
                      </a:r>
                      <a:endParaRPr lang="zh-TW" altLang="en-US" sz="2000" b="1" dirty="0">
                        <a:solidFill>
                          <a:schemeClr val="tx1"/>
                        </a:solidFill>
                        <a:latin typeface="Courier New" pitchFamily="49" charset="0"/>
                        <a:cs typeface="Courier New" pitchFamily="49" charset="0"/>
                      </a:endParaRPr>
                    </a:p>
                  </a:txBody>
                  <a:tcP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TW" sz="2000" dirty="0"/>
                        <a:t>30h</a:t>
                      </a:r>
                      <a:endParaRPr lang="zh-TW" altLang="en-US" sz="20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bl>
          </a:graphicData>
        </a:graphic>
      </p:graphicFrame>
      <p:sp>
        <p:nvSpPr>
          <p:cNvPr id="6" name="TextBox 3"/>
          <p:cNvSpPr txBox="1"/>
          <p:nvPr/>
        </p:nvSpPr>
        <p:spPr>
          <a:xfrm>
            <a:off x="4385675" y="1447800"/>
            <a:ext cx="1176925" cy="415498"/>
          </a:xfrm>
          <a:prstGeom prst="rect">
            <a:avLst/>
          </a:prstGeom>
          <a:noFill/>
        </p:spPr>
        <p:txBody>
          <a:bodyPr wrap="none" rtlCol="0">
            <a:spAutoFit/>
          </a:bodyPr>
          <a:ls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a:r>
              <a:rPr lang="en-US" altLang="zh-TW" b="1" dirty="0">
                <a:latin typeface="Courier New" pitchFamily="49" charset="0"/>
                <a:cs typeface="Courier New" pitchFamily="49" charset="0"/>
              </a:rPr>
              <a:t>Val1</a:t>
            </a:r>
            <a:r>
              <a:rPr lang="en-US" altLang="zh-TW" dirty="0"/>
              <a:t> </a:t>
            </a:r>
            <a:r>
              <a:rPr lang="zh-TW" altLang="en-US" dirty="0"/>
              <a:t>→</a:t>
            </a:r>
          </a:p>
        </p:txBody>
      </p:sp>
      <p:graphicFrame>
        <p:nvGraphicFramePr>
          <p:cNvPr id="7" name="Table 6"/>
          <p:cNvGraphicFramePr>
            <a:graphicFrameLocks noGrp="1"/>
          </p:cNvGraphicFramePr>
          <p:nvPr>
            <p:extLst/>
          </p:nvPr>
        </p:nvGraphicFramePr>
        <p:xfrm>
          <a:off x="304800" y="1518810"/>
          <a:ext cx="3242676" cy="396240"/>
        </p:xfrm>
        <a:graphic>
          <a:graphicData uri="http://schemas.openxmlformats.org/drawingml/2006/table">
            <a:tbl>
              <a:tblPr bandRow="1">
                <a:tableStyleId>{5C22544A-7EE6-4342-B048-85BDC9FD1C3A}</a:tableStyleId>
              </a:tblPr>
              <a:tblGrid>
                <a:gridCol w="1621338">
                  <a:extLst>
                    <a:ext uri="{9D8B030D-6E8A-4147-A177-3AD203B41FA5}">
                      <a16:colId xmlns:a16="http://schemas.microsoft.com/office/drawing/2014/main" val="20000"/>
                    </a:ext>
                  </a:extLst>
                </a:gridCol>
                <a:gridCol w="1621338">
                  <a:extLst>
                    <a:ext uri="{9D8B030D-6E8A-4147-A177-3AD203B41FA5}">
                      <a16:colId xmlns:a16="http://schemas.microsoft.com/office/drawing/2014/main" val="20001"/>
                    </a:ext>
                  </a:extLst>
                </a:gridCol>
              </a:tblGrid>
              <a:tr h="370840">
                <a:tc>
                  <a:txBody>
                    <a:bodyPr/>
                    <a:lstStyle/>
                    <a:p>
                      <a:pPr algn="r"/>
                      <a:r>
                        <a:rPr lang="en-US" altLang="zh-TW" sz="2000" b="1" dirty="0" err="1">
                          <a:solidFill>
                            <a:schemeClr val="tx1"/>
                          </a:solidFill>
                          <a:latin typeface="Courier New" pitchFamily="49" charset="0"/>
                          <a:cs typeface="Courier New" pitchFamily="49" charset="0"/>
                        </a:rPr>
                        <a:t>esi</a:t>
                      </a:r>
                      <a:endParaRPr lang="zh-TW" altLang="en-US" sz="2000" b="1" dirty="0">
                        <a:solidFill>
                          <a:schemeClr val="tx1"/>
                        </a:solidFill>
                        <a:latin typeface="Courier New" pitchFamily="49" charset="0"/>
                        <a:cs typeface="Courier New" pitchFamily="49" charset="0"/>
                      </a:endParaRPr>
                    </a:p>
                  </a:txBody>
                  <a:tcP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TW" sz="2000" b="1" dirty="0">
                          <a:solidFill>
                            <a:schemeClr val="bg2"/>
                          </a:solidFill>
                          <a:latin typeface="Courier New" pitchFamily="49" charset="0"/>
                          <a:cs typeface="Courier New" pitchFamily="49" charset="0"/>
                        </a:rPr>
                        <a:t>00400040</a:t>
                      </a:r>
                      <a:endParaRPr lang="zh-TW" altLang="en-US" sz="200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bl>
          </a:graphicData>
        </a:graphic>
      </p:graphicFrame>
      <p:sp>
        <p:nvSpPr>
          <p:cNvPr id="8" name="TextBox 3"/>
          <p:cNvSpPr txBox="1"/>
          <p:nvPr/>
        </p:nvSpPr>
        <p:spPr>
          <a:xfrm>
            <a:off x="1784252" y="1072832"/>
            <a:ext cx="1479892" cy="415498"/>
          </a:xfrm>
          <a:prstGeom prst="rect">
            <a:avLst/>
          </a:prstGeom>
          <a:noFill/>
        </p:spPr>
        <p:txBody>
          <a:bodyPr wrap="none" rtlCol="0">
            <a:spAutoFit/>
          </a:bodyPr>
          <a:ls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a:r>
              <a:rPr lang="en-US" altLang="zh-TW" b="1" dirty="0">
                <a:latin typeface="Courier New" pitchFamily="49" charset="0"/>
                <a:cs typeface="Courier New" pitchFamily="49" charset="0"/>
              </a:rPr>
              <a:t>Register</a:t>
            </a:r>
            <a:endParaRPr lang="zh-TW" altLang="en-US" dirty="0"/>
          </a:p>
        </p:txBody>
      </p:sp>
      <p:sp>
        <p:nvSpPr>
          <p:cNvPr id="9" name="TextBox 3"/>
          <p:cNvSpPr txBox="1"/>
          <p:nvPr/>
        </p:nvSpPr>
        <p:spPr>
          <a:xfrm>
            <a:off x="6969369" y="1072832"/>
            <a:ext cx="1156086" cy="415498"/>
          </a:xfrm>
          <a:prstGeom prst="rect">
            <a:avLst/>
          </a:prstGeom>
          <a:noFill/>
        </p:spPr>
        <p:txBody>
          <a:bodyPr wrap="none" rtlCol="0">
            <a:spAutoFit/>
          </a:bodyPr>
          <a:ls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a:r>
              <a:rPr lang="en-US" altLang="zh-TW" b="1" dirty="0">
                <a:latin typeface="Courier New" pitchFamily="49" charset="0"/>
                <a:cs typeface="Courier New" pitchFamily="49" charset="0"/>
              </a:rPr>
              <a:t>Memory</a:t>
            </a:r>
            <a:endParaRPr lang="zh-TW" altLang="en-US" dirty="0"/>
          </a:p>
        </p:txBody>
      </p:sp>
      <p:sp>
        <p:nvSpPr>
          <p:cNvPr id="10" name="TextBox 3"/>
          <p:cNvSpPr txBox="1"/>
          <p:nvPr/>
        </p:nvSpPr>
        <p:spPr>
          <a:xfrm>
            <a:off x="838200" y="4396154"/>
            <a:ext cx="2289409" cy="415498"/>
          </a:xfrm>
          <a:prstGeom prst="rect">
            <a:avLst/>
          </a:prstGeom>
          <a:noFill/>
        </p:spPr>
        <p:txBody>
          <a:bodyPr wrap="none" rtlCol="0">
            <a:spAutoFit/>
          </a:bodyPr>
          <a:ls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a:r>
              <a:rPr lang="en-US" altLang="zh-TW" b="1" dirty="0" err="1">
                <a:latin typeface="Courier New" pitchFamily="49" charset="0"/>
                <a:cs typeface="Courier New" pitchFamily="49" charset="0"/>
              </a:rPr>
              <a:t>mov</a:t>
            </a:r>
            <a:r>
              <a:rPr lang="en-US" altLang="zh-TW" b="1" dirty="0">
                <a:latin typeface="Courier New" pitchFamily="49" charset="0"/>
                <a:cs typeface="Courier New" pitchFamily="49" charset="0"/>
              </a:rPr>
              <a:t> al, [</a:t>
            </a:r>
            <a:r>
              <a:rPr lang="en-US" altLang="zh-TW" b="1" dirty="0" err="1">
                <a:latin typeface="Courier New" pitchFamily="49" charset="0"/>
                <a:cs typeface="Courier New" pitchFamily="49" charset="0"/>
              </a:rPr>
              <a:t>esi</a:t>
            </a:r>
            <a:r>
              <a:rPr lang="en-US" altLang="zh-TW" b="1" dirty="0">
                <a:latin typeface="Courier New" pitchFamily="49" charset="0"/>
                <a:cs typeface="Courier New" pitchFamily="49" charset="0"/>
              </a:rPr>
              <a:t>]</a:t>
            </a:r>
            <a:endParaRPr lang="zh-TW" altLang="en-US" dirty="0"/>
          </a:p>
        </p:txBody>
      </p:sp>
      <p:cxnSp>
        <p:nvCxnSpPr>
          <p:cNvPr id="13" name="Straight Arrow Connector 12"/>
          <p:cNvCxnSpPr/>
          <p:nvPr/>
        </p:nvCxnSpPr>
        <p:spPr bwMode="auto">
          <a:xfrm flipV="1">
            <a:off x="2524198" y="2020262"/>
            <a:ext cx="0" cy="2438400"/>
          </a:xfrm>
          <a:prstGeom prst="straightConnector1">
            <a:avLst/>
          </a:prstGeom>
          <a:ln w="5715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5" name="TextBox 3"/>
          <p:cNvSpPr txBox="1"/>
          <p:nvPr/>
        </p:nvSpPr>
        <p:spPr>
          <a:xfrm>
            <a:off x="838199" y="4811652"/>
            <a:ext cx="3098925" cy="415498"/>
          </a:xfrm>
          <a:prstGeom prst="rect">
            <a:avLst/>
          </a:prstGeom>
          <a:noFill/>
        </p:spPr>
        <p:txBody>
          <a:bodyPr wrap="none" rtlCol="0">
            <a:spAutoFit/>
          </a:bodyPr>
          <a:ls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a:r>
              <a:rPr lang="en-US" altLang="zh-TW" b="1" dirty="0" err="1">
                <a:latin typeface="Courier New" pitchFamily="49" charset="0"/>
                <a:cs typeface="Courier New" pitchFamily="49" charset="0"/>
              </a:rPr>
              <a:t>mov</a:t>
            </a:r>
            <a:r>
              <a:rPr lang="en-US" altLang="zh-TW" b="1" dirty="0">
                <a:latin typeface="Courier New" pitchFamily="49" charset="0"/>
                <a:cs typeface="Courier New" pitchFamily="49" charset="0"/>
              </a:rPr>
              <a:t> al, [00400040]</a:t>
            </a:r>
            <a:endParaRPr lang="zh-TW" altLang="en-US" dirty="0"/>
          </a:p>
        </p:txBody>
      </p:sp>
      <p:cxnSp>
        <p:nvCxnSpPr>
          <p:cNvPr id="17" name="Elbow Connector 16"/>
          <p:cNvCxnSpPr>
            <a:stCxn id="15" idx="3"/>
            <a:endCxn id="6" idx="1"/>
          </p:cNvCxnSpPr>
          <p:nvPr/>
        </p:nvCxnSpPr>
        <p:spPr bwMode="auto">
          <a:xfrm flipV="1">
            <a:off x="3937124" y="1655549"/>
            <a:ext cx="448551" cy="3363852"/>
          </a:xfrm>
          <a:prstGeom prst="bentConnector3">
            <a:avLst>
              <a:gd name="adj1" fmla="val 50000"/>
            </a:avLst>
          </a:prstGeom>
          <a:ln w="57150">
            <a:solidFill>
              <a:schemeClr val="accent4"/>
            </a:solidFill>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24" name="TextBox 3"/>
          <p:cNvSpPr txBox="1"/>
          <p:nvPr/>
        </p:nvSpPr>
        <p:spPr>
          <a:xfrm>
            <a:off x="838200" y="5184025"/>
            <a:ext cx="1965603" cy="415498"/>
          </a:xfrm>
          <a:prstGeom prst="rect">
            <a:avLst/>
          </a:prstGeom>
          <a:noFill/>
        </p:spPr>
        <p:txBody>
          <a:bodyPr wrap="none" rtlCol="0">
            <a:spAutoFit/>
          </a:bodyPr>
          <a:ls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a:r>
              <a:rPr lang="en-US" altLang="zh-TW" b="1" dirty="0" err="1">
                <a:latin typeface="Courier New" pitchFamily="49" charset="0"/>
                <a:cs typeface="Courier New" pitchFamily="49" charset="0"/>
              </a:rPr>
              <a:t>mov</a:t>
            </a:r>
            <a:r>
              <a:rPr lang="en-US" altLang="zh-TW" b="1" dirty="0">
                <a:latin typeface="Courier New" pitchFamily="49" charset="0"/>
                <a:cs typeface="Courier New" pitchFamily="49" charset="0"/>
              </a:rPr>
              <a:t> al, 10h</a:t>
            </a:r>
            <a:endParaRPr lang="zh-TW" altLang="en-US" dirty="0"/>
          </a:p>
        </p:txBody>
      </p:sp>
      <p:cxnSp>
        <p:nvCxnSpPr>
          <p:cNvPr id="26" name="Straight Arrow Connector 25"/>
          <p:cNvCxnSpPr/>
          <p:nvPr/>
        </p:nvCxnSpPr>
        <p:spPr bwMode="auto">
          <a:xfrm>
            <a:off x="3264144" y="2020262"/>
            <a:ext cx="0" cy="2791390"/>
          </a:xfrm>
          <a:prstGeom prst="straightConnector1">
            <a:avLst/>
          </a:prstGeom>
          <a:ln w="5715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28" name="Elbow Connector 27"/>
          <p:cNvCxnSpPr>
            <a:endCxn id="24" idx="3"/>
          </p:cNvCxnSpPr>
          <p:nvPr/>
        </p:nvCxnSpPr>
        <p:spPr bwMode="auto">
          <a:xfrm rot="10800000" flipV="1">
            <a:off x="2803804" y="1655548"/>
            <a:ext cx="5501997" cy="3736225"/>
          </a:xfrm>
          <a:prstGeom prst="bentConnector3">
            <a:avLst>
              <a:gd name="adj1" fmla="val -5739"/>
            </a:avLst>
          </a:prstGeom>
          <a:ln w="57150">
            <a:headEnd type="none" w="med" len="med"/>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9409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22" presetClass="entr" presetSubtype="1"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22" presetClass="entr" presetSubtype="2"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5" grpId="1"/>
      <p:bldP spid="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24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B316646-9EC2-4D84-880F-183713755C78}" type="slidenum">
              <a:rPr lang="en-US" altLang="en-US" sz="1600">
                <a:latin typeface="Times New Roman" panose="02020603050405020304" pitchFamily="18" charset="0"/>
              </a:rPr>
              <a:pPr eaLnBrk="1" hangingPunct="1"/>
              <a:t>63</a:t>
            </a:fld>
            <a:endParaRPr lang="en-US" altLang="en-US" sz="1600">
              <a:latin typeface="Times New Roman" panose="02020603050405020304" pitchFamily="18" charset="0"/>
            </a:endParaRPr>
          </a:p>
        </p:txBody>
      </p:sp>
      <p:sp>
        <p:nvSpPr>
          <p:cNvPr id="125954" name="Rectangle 2"/>
          <p:cNvSpPr>
            <a:spLocks noGrp="1" noChangeArrowheads="1"/>
          </p:cNvSpPr>
          <p:nvPr>
            <p:ph type="title"/>
          </p:nvPr>
        </p:nvSpPr>
        <p:spPr/>
        <p:txBody>
          <a:bodyPr/>
          <a:lstStyle/>
          <a:p>
            <a:pPr eaLnBrk="1" hangingPunct="1">
              <a:defRPr/>
            </a:pPr>
            <a:r>
              <a:rPr lang="en-US" altLang="en-US" dirty="0"/>
              <a:t>Indirect Operands </a:t>
            </a:r>
            <a:r>
              <a:rPr lang="en-US" altLang="en-US" sz="2400" dirty="0"/>
              <a:t>(3 of 3)</a:t>
            </a:r>
          </a:p>
        </p:txBody>
      </p:sp>
      <p:sp>
        <p:nvSpPr>
          <p:cNvPr id="62469" name="Text Box 3"/>
          <p:cNvSpPr txBox="1">
            <a:spLocks noChangeArrowheads="1"/>
          </p:cNvSpPr>
          <p:nvPr/>
        </p:nvSpPr>
        <p:spPr bwMode="auto">
          <a:xfrm>
            <a:off x="1143000" y="2057400"/>
            <a:ext cx="6781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myCount WORD 0</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mov esi,OFFSET myCount</a:t>
            </a:r>
          </a:p>
          <a:p>
            <a:pPr eaLnBrk="1" hangingPunct="1">
              <a:lnSpc>
                <a:spcPct val="50000"/>
              </a:lnSpc>
              <a:spcBef>
                <a:spcPct val="50000"/>
              </a:spcBef>
            </a:pPr>
            <a:r>
              <a:rPr lang="en-US" altLang="en-US" sz="1800" b="1">
                <a:latin typeface="Courier New" panose="02070309020205020404" pitchFamily="49" charset="0"/>
              </a:rPr>
              <a:t>inc [esi]	; error: ambiguous</a:t>
            </a:r>
          </a:p>
          <a:p>
            <a:pPr eaLnBrk="1" hangingPunct="1">
              <a:lnSpc>
                <a:spcPct val="50000"/>
              </a:lnSpc>
              <a:spcBef>
                <a:spcPct val="50000"/>
              </a:spcBef>
            </a:pPr>
            <a:r>
              <a:rPr lang="en-US" altLang="en-US" sz="1800" b="1">
                <a:latin typeface="Courier New" panose="02070309020205020404" pitchFamily="49" charset="0"/>
              </a:rPr>
              <a:t>inc WORD PTR [esi]	; ok</a:t>
            </a:r>
          </a:p>
        </p:txBody>
      </p:sp>
      <p:sp>
        <p:nvSpPr>
          <p:cNvPr id="62470" name="Text Box 4"/>
          <p:cNvSpPr txBox="1">
            <a:spLocks noChangeArrowheads="1"/>
          </p:cNvSpPr>
          <p:nvPr/>
        </p:nvSpPr>
        <p:spPr bwMode="auto">
          <a:xfrm>
            <a:off x="685800" y="1066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Use PTR to clarify the size attribute of a memory operand.</a:t>
            </a:r>
          </a:p>
        </p:txBody>
      </p:sp>
      <p:sp>
        <p:nvSpPr>
          <p:cNvPr id="125957" name="Text Box 5"/>
          <p:cNvSpPr txBox="1">
            <a:spLocks noChangeArrowheads="1"/>
          </p:cNvSpPr>
          <p:nvPr/>
        </p:nvSpPr>
        <p:spPr bwMode="auto">
          <a:xfrm>
            <a:off x="1981200" y="4648200"/>
            <a:ext cx="52578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Should PTR be used here? </a:t>
            </a:r>
          </a:p>
          <a:p>
            <a:pPr eaLnBrk="1" hangingPunct="1">
              <a:spcBef>
                <a:spcPct val="50000"/>
              </a:spcBef>
            </a:pPr>
            <a:r>
              <a:rPr lang="en-US" altLang="en-US"/>
              <a:t>	</a:t>
            </a:r>
            <a:r>
              <a:rPr lang="en-US" altLang="en-US" sz="1800" b="1">
                <a:latin typeface="Courier New" panose="02070309020205020404" pitchFamily="49" charset="0"/>
              </a:rPr>
              <a:t> add [esi],20</a:t>
            </a:r>
          </a:p>
        </p:txBody>
      </p:sp>
      <p:sp>
        <p:nvSpPr>
          <p:cNvPr id="125958" name="Text Box 6"/>
          <p:cNvSpPr txBox="1">
            <a:spLocks noChangeArrowheads="1"/>
          </p:cNvSpPr>
          <p:nvPr/>
        </p:nvSpPr>
        <p:spPr bwMode="auto">
          <a:xfrm>
            <a:off x="5715000" y="4724400"/>
            <a:ext cx="2895600" cy="10588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solidFill>
                  <a:schemeClr val="tx2"/>
                </a:solidFill>
              </a:rPr>
              <a:t>yes, because [esi] could point to a byte, word, or doubleword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utoUpdateAnimBg="0"/>
      <p:bldP spid="125958"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34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70F946B-D64B-4624-8158-A9529C3DAC1C}"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26978" name="Rectangle 2"/>
          <p:cNvSpPr>
            <a:spLocks noGrp="1" noChangeArrowheads="1"/>
          </p:cNvSpPr>
          <p:nvPr>
            <p:ph type="title"/>
          </p:nvPr>
        </p:nvSpPr>
        <p:spPr/>
        <p:txBody>
          <a:bodyPr/>
          <a:lstStyle/>
          <a:p>
            <a:pPr eaLnBrk="1" hangingPunct="1">
              <a:defRPr/>
            </a:pPr>
            <a:r>
              <a:rPr lang="en-US" altLang="en-US"/>
              <a:t>Array Sum Example</a:t>
            </a:r>
          </a:p>
        </p:txBody>
      </p:sp>
      <p:sp>
        <p:nvSpPr>
          <p:cNvPr id="63493" name="Text Box 3"/>
          <p:cNvSpPr txBox="1">
            <a:spLocks noChangeArrowheads="1"/>
          </p:cNvSpPr>
          <p:nvPr/>
        </p:nvSpPr>
        <p:spPr bwMode="auto">
          <a:xfrm>
            <a:off x="762000" y="2209800"/>
            <a:ext cx="7696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arrayW WORD 1000h,2000h,3000h</a:t>
            </a:r>
          </a:p>
          <a:p>
            <a:pPr eaLnBrk="1" hangingPunct="1">
              <a:lnSpc>
                <a:spcPct val="50000"/>
              </a:lnSpc>
              <a:spcBef>
                <a:spcPct val="50000"/>
              </a:spcBef>
            </a:pPr>
            <a:r>
              <a:rPr lang="en-US" altLang="en-US" sz="1800" b="1">
                <a:latin typeface="Courier New" panose="02070309020205020404" pitchFamily="49" charset="0"/>
              </a:rPr>
              <a:t>.code</a:t>
            </a:r>
          </a:p>
          <a:p>
            <a:pPr lvl="1" eaLnBrk="1" hangingPunct="1">
              <a:lnSpc>
                <a:spcPct val="50000"/>
              </a:lnSpc>
              <a:spcBef>
                <a:spcPct val="50000"/>
              </a:spcBef>
            </a:pPr>
            <a:r>
              <a:rPr lang="en-US" altLang="en-US" sz="1800" b="1">
                <a:latin typeface="Courier New" panose="02070309020205020404" pitchFamily="49" charset="0"/>
              </a:rPr>
              <a:t>mov esi,OFFSET arrayW</a:t>
            </a:r>
          </a:p>
          <a:p>
            <a:pPr lvl="1" eaLnBrk="1" hangingPunct="1">
              <a:lnSpc>
                <a:spcPct val="50000"/>
              </a:lnSpc>
              <a:spcBef>
                <a:spcPct val="50000"/>
              </a:spcBef>
            </a:pPr>
            <a:r>
              <a:rPr lang="en-US" altLang="en-US" sz="1800" b="1">
                <a:latin typeface="Courier New" panose="02070309020205020404" pitchFamily="49" charset="0"/>
              </a:rPr>
              <a:t>mov ax,[esi]</a:t>
            </a:r>
          </a:p>
          <a:p>
            <a:pPr lvl="1" eaLnBrk="1" hangingPunct="1">
              <a:lnSpc>
                <a:spcPct val="50000"/>
              </a:lnSpc>
              <a:spcBef>
                <a:spcPct val="50000"/>
              </a:spcBef>
            </a:pPr>
            <a:r>
              <a:rPr lang="en-US" altLang="en-US" sz="1800" b="1">
                <a:latin typeface="Courier New" panose="02070309020205020404" pitchFamily="49" charset="0"/>
              </a:rPr>
              <a:t>add esi,2	; or: </a:t>
            </a:r>
            <a:r>
              <a:rPr lang="en-US" altLang="en-US" sz="1800" b="1">
                <a:solidFill>
                  <a:schemeClr val="tx2"/>
                </a:solidFill>
                <a:latin typeface="Courier New" panose="02070309020205020404" pitchFamily="49" charset="0"/>
              </a:rPr>
              <a:t>add esi,TYPE arrayW</a:t>
            </a:r>
          </a:p>
          <a:p>
            <a:pPr lvl="1" eaLnBrk="1" hangingPunct="1">
              <a:lnSpc>
                <a:spcPct val="50000"/>
              </a:lnSpc>
              <a:spcBef>
                <a:spcPct val="50000"/>
              </a:spcBef>
            </a:pPr>
            <a:r>
              <a:rPr lang="en-US" altLang="en-US" sz="1800" b="1">
                <a:latin typeface="Courier New" panose="02070309020205020404" pitchFamily="49" charset="0"/>
              </a:rPr>
              <a:t>add ax,[esi]</a:t>
            </a:r>
          </a:p>
          <a:p>
            <a:pPr lvl="1" eaLnBrk="1" hangingPunct="1">
              <a:lnSpc>
                <a:spcPct val="50000"/>
              </a:lnSpc>
              <a:spcBef>
                <a:spcPct val="50000"/>
              </a:spcBef>
            </a:pPr>
            <a:r>
              <a:rPr lang="en-US" altLang="en-US" sz="1800" b="1">
                <a:latin typeface="Courier New" panose="02070309020205020404" pitchFamily="49" charset="0"/>
              </a:rPr>
              <a:t>add esi,2</a:t>
            </a:r>
          </a:p>
          <a:p>
            <a:pPr lvl="1" eaLnBrk="1" hangingPunct="1">
              <a:lnSpc>
                <a:spcPct val="50000"/>
              </a:lnSpc>
              <a:spcBef>
                <a:spcPct val="50000"/>
              </a:spcBef>
            </a:pPr>
            <a:r>
              <a:rPr lang="en-US" altLang="en-US" sz="1800" b="1">
                <a:latin typeface="Courier New" panose="02070309020205020404" pitchFamily="49" charset="0"/>
              </a:rPr>
              <a:t>add ax,[esi]	; AX = sum of the array</a:t>
            </a:r>
          </a:p>
        </p:txBody>
      </p:sp>
      <p:sp>
        <p:nvSpPr>
          <p:cNvPr id="63494" name="Text Box 4"/>
          <p:cNvSpPr txBox="1">
            <a:spLocks noChangeArrowheads="1"/>
          </p:cNvSpPr>
          <p:nvPr/>
        </p:nvSpPr>
        <p:spPr bwMode="auto">
          <a:xfrm>
            <a:off x="685800" y="8382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Indirect operands are ideal for traversing an array. Note that the register in brackets must be incremented by a value that matches the array type.</a:t>
            </a:r>
          </a:p>
        </p:txBody>
      </p:sp>
      <p:sp>
        <p:nvSpPr>
          <p:cNvPr id="126981" name="Text Box 5"/>
          <p:cNvSpPr txBox="1">
            <a:spLocks noChangeArrowheads="1"/>
          </p:cNvSpPr>
          <p:nvPr/>
        </p:nvSpPr>
        <p:spPr bwMode="auto">
          <a:xfrm>
            <a:off x="762000" y="5181600"/>
            <a:ext cx="7696200" cy="60325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ToDo: Modify this example for an array of doublewords.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451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0736EDF-5B74-4B1E-9FFA-4D471D2EB2E5}" type="slidenum">
              <a:rPr lang="en-US" altLang="en-US" sz="1600">
                <a:latin typeface="Times New Roman" panose="02020603050405020304" pitchFamily="18" charset="0"/>
              </a:rPr>
              <a:pPr eaLnBrk="1" hangingPunct="1"/>
              <a:t>65</a:t>
            </a:fld>
            <a:endParaRPr lang="en-US" altLang="en-US" sz="1600" dirty="0">
              <a:latin typeface="Times New Roman" panose="02020603050405020304"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a:t>Indexed Operands</a:t>
            </a:r>
          </a:p>
        </p:txBody>
      </p:sp>
      <p:sp>
        <p:nvSpPr>
          <p:cNvPr id="64517" name="Text Box 3"/>
          <p:cNvSpPr txBox="1">
            <a:spLocks noChangeArrowheads="1"/>
          </p:cNvSpPr>
          <p:nvPr/>
        </p:nvSpPr>
        <p:spPr bwMode="auto">
          <a:xfrm>
            <a:off x="685800" y="2514600"/>
            <a:ext cx="7696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arrayW WORD 1000h,2000h,3000h</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esi,0</a:t>
            </a:r>
          </a:p>
          <a:p>
            <a:pPr eaLnBrk="1" hangingPunct="1">
              <a:lnSpc>
                <a:spcPct val="50000"/>
              </a:lnSpc>
              <a:spcBef>
                <a:spcPct val="50000"/>
              </a:spcBef>
            </a:pPr>
            <a:r>
              <a:rPr lang="en-US" altLang="en-US" sz="1800" b="1">
                <a:latin typeface="Courier New" panose="02070309020205020404" pitchFamily="49" charset="0"/>
              </a:rPr>
              <a:t>	mov ax,</a:t>
            </a:r>
            <a:r>
              <a:rPr lang="en-US" altLang="en-US" sz="1800" b="1">
                <a:solidFill>
                  <a:schemeClr val="tx2"/>
                </a:solidFill>
                <a:latin typeface="Courier New" panose="02070309020205020404" pitchFamily="49" charset="0"/>
              </a:rPr>
              <a:t>[arrayW + esi]</a:t>
            </a:r>
            <a:r>
              <a:rPr lang="en-US" altLang="en-US" sz="1800" b="1">
                <a:latin typeface="Courier New" panose="02070309020205020404" pitchFamily="49" charset="0"/>
              </a:rPr>
              <a:t> 		; AX = 1000h</a:t>
            </a:r>
          </a:p>
          <a:p>
            <a:pPr eaLnBrk="1" hangingPunct="1">
              <a:lnSpc>
                <a:spcPct val="50000"/>
              </a:lnSpc>
              <a:spcBef>
                <a:spcPct val="50000"/>
              </a:spcBef>
            </a:pPr>
            <a:r>
              <a:rPr lang="en-US" altLang="en-US" sz="1800" b="1">
                <a:latin typeface="Courier New" panose="02070309020205020404" pitchFamily="49" charset="0"/>
              </a:rPr>
              <a:t>	mov ax,arrayW[esi]		; alternate format</a:t>
            </a:r>
          </a:p>
          <a:p>
            <a:pPr eaLnBrk="1" hangingPunct="1">
              <a:lnSpc>
                <a:spcPct val="50000"/>
              </a:lnSpc>
              <a:spcBef>
                <a:spcPct val="50000"/>
              </a:spcBef>
            </a:pPr>
            <a:r>
              <a:rPr lang="en-US" altLang="en-US" sz="1800" b="1">
                <a:latin typeface="Courier New" panose="02070309020205020404" pitchFamily="49" charset="0"/>
              </a:rPr>
              <a:t>	add esi,2</a:t>
            </a:r>
          </a:p>
          <a:p>
            <a:pPr eaLnBrk="1" hangingPunct="1">
              <a:lnSpc>
                <a:spcPct val="50000"/>
              </a:lnSpc>
              <a:spcBef>
                <a:spcPct val="50000"/>
              </a:spcBef>
            </a:pPr>
            <a:r>
              <a:rPr lang="en-US" altLang="en-US" sz="1800" b="1">
                <a:latin typeface="Courier New" panose="02070309020205020404" pitchFamily="49" charset="0"/>
              </a:rPr>
              <a:t>	add ax,</a:t>
            </a:r>
            <a:r>
              <a:rPr lang="en-US" altLang="en-US" sz="1800" b="1">
                <a:solidFill>
                  <a:schemeClr val="tx2"/>
                </a:solidFill>
                <a:latin typeface="Courier New" panose="02070309020205020404" pitchFamily="49" charset="0"/>
              </a:rPr>
              <a:t>[arrayW + esi]</a:t>
            </a:r>
          </a:p>
          <a:p>
            <a:pPr eaLnBrk="1" hangingPunct="1">
              <a:lnSpc>
                <a:spcPct val="50000"/>
              </a:lnSpc>
              <a:spcBef>
                <a:spcPct val="50000"/>
              </a:spcBef>
            </a:pPr>
            <a:r>
              <a:rPr lang="en-US" altLang="en-US" sz="1800" b="1">
                <a:latin typeface="Courier New" panose="02070309020205020404" pitchFamily="49" charset="0"/>
              </a:rPr>
              <a:t>	etc.</a:t>
            </a:r>
          </a:p>
        </p:txBody>
      </p:sp>
      <p:sp>
        <p:nvSpPr>
          <p:cNvPr id="64518" name="Text Box 4"/>
          <p:cNvSpPr txBox="1">
            <a:spLocks noChangeArrowheads="1"/>
          </p:cNvSpPr>
          <p:nvPr/>
        </p:nvSpPr>
        <p:spPr bwMode="auto">
          <a:xfrm>
            <a:off x="685800" y="1066800"/>
            <a:ext cx="76962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An indexed operand adds a constant to a register to generate an effective address. There are two notational forms:</a:t>
            </a:r>
          </a:p>
          <a:p>
            <a:pPr eaLnBrk="1" hangingPunct="1">
              <a:spcBef>
                <a:spcPct val="50000"/>
              </a:spcBef>
            </a:pPr>
            <a:r>
              <a:rPr lang="en-US" altLang="en-US"/>
              <a:t>	</a:t>
            </a:r>
            <a:r>
              <a:rPr lang="en-US" altLang="en-US" sz="1800" b="1">
                <a:latin typeface="Courier New" panose="02070309020205020404" pitchFamily="49" charset="0"/>
              </a:rPr>
              <a:t>[</a:t>
            </a:r>
            <a:r>
              <a:rPr lang="en-US" altLang="en-US" sz="1800" b="1" i="1">
                <a:latin typeface="Courier New" panose="02070309020205020404" pitchFamily="49" charset="0"/>
              </a:rPr>
              <a:t>label</a:t>
            </a:r>
            <a:r>
              <a:rPr lang="en-US" altLang="en-US" sz="1800" b="1">
                <a:latin typeface="Courier New" panose="02070309020205020404" pitchFamily="49" charset="0"/>
              </a:rPr>
              <a:t> + </a:t>
            </a:r>
            <a:r>
              <a:rPr lang="en-US" altLang="en-US" sz="1800" b="1" i="1">
                <a:latin typeface="Courier New" panose="02070309020205020404" pitchFamily="49" charset="0"/>
              </a:rPr>
              <a:t>reg</a:t>
            </a:r>
            <a:r>
              <a:rPr lang="en-US" altLang="en-US" sz="1800" b="1">
                <a:latin typeface="Courier New" panose="02070309020205020404" pitchFamily="49" charset="0"/>
              </a:rPr>
              <a:t>]			</a:t>
            </a:r>
            <a:r>
              <a:rPr lang="en-US" altLang="en-US" sz="1800" b="1" i="1">
                <a:latin typeface="Courier New" panose="02070309020205020404" pitchFamily="49" charset="0"/>
              </a:rPr>
              <a:t>label</a:t>
            </a:r>
            <a:r>
              <a:rPr lang="en-US" altLang="en-US" sz="1800" b="1">
                <a:latin typeface="Courier New" panose="02070309020205020404" pitchFamily="49" charset="0"/>
              </a:rPr>
              <a:t>[</a:t>
            </a:r>
            <a:r>
              <a:rPr lang="en-US" altLang="en-US" sz="1800" b="1" i="1">
                <a:latin typeface="Courier New" panose="02070309020205020404" pitchFamily="49" charset="0"/>
              </a:rPr>
              <a:t>reg</a:t>
            </a:r>
            <a:r>
              <a:rPr lang="en-US" altLang="en-US" sz="1800" b="1">
                <a:latin typeface="Courier New" panose="02070309020205020404" pitchFamily="49" charset="0"/>
              </a:rPr>
              <a:t>]</a:t>
            </a:r>
          </a:p>
          <a:p>
            <a:pPr eaLnBrk="1" hangingPunct="1">
              <a:spcBef>
                <a:spcPct val="50000"/>
              </a:spcBef>
            </a:pPr>
            <a:r>
              <a:rPr lang="en-US" altLang="en-US"/>
              <a:t>	</a:t>
            </a:r>
          </a:p>
        </p:txBody>
      </p:sp>
      <p:sp>
        <p:nvSpPr>
          <p:cNvPr id="129029" name="Text Box 5"/>
          <p:cNvSpPr txBox="1">
            <a:spLocks noChangeArrowheads="1"/>
          </p:cNvSpPr>
          <p:nvPr/>
        </p:nvSpPr>
        <p:spPr bwMode="auto">
          <a:xfrm>
            <a:off x="685800" y="5410200"/>
            <a:ext cx="7696200" cy="60325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ToDo: Modify this example for an array of doublewords.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55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DFDDAAB-950A-41D5-82CA-B0BCA8D847AE}"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
        <p:nvSpPr>
          <p:cNvPr id="173058" name="Rectangle 2"/>
          <p:cNvSpPr>
            <a:spLocks noGrp="1" noChangeArrowheads="1"/>
          </p:cNvSpPr>
          <p:nvPr>
            <p:ph type="title"/>
          </p:nvPr>
        </p:nvSpPr>
        <p:spPr/>
        <p:txBody>
          <a:bodyPr/>
          <a:lstStyle/>
          <a:p>
            <a:pPr eaLnBrk="1" hangingPunct="1">
              <a:defRPr/>
            </a:pPr>
            <a:r>
              <a:rPr lang="en-US" altLang="en-US"/>
              <a:t>Index Scaling</a:t>
            </a:r>
          </a:p>
        </p:txBody>
      </p:sp>
      <p:sp>
        <p:nvSpPr>
          <p:cNvPr id="65541" name="Text Box 3"/>
          <p:cNvSpPr txBox="1">
            <a:spLocks noChangeArrowheads="1"/>
          </p:cNvSpPr>
          <p:nvPr/>
        </p:nvSpPr>
        <p:spPr bwMode="auto">
          <a:xfrm>
            <a:off x="1371600" y="2209800"/>
            <a:ext cx="670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70000"/>
              </a:lnSpc>
              <a:spcBef>
                <a:spcPct val="50000"/>
              </a:spcBef>
            </a:pPr>
            <a:r>
              <a:rPr lang="en-US" altLang="en-US" sz="1800" b="1">
                <a:latin typeface="Courier New" panose="02070309020205020404" pitchFamily="49" charset="0"/>
              </a:rPr>
              <a:t>.data</a:t>
            </a:r>
          </a:p>
          <a:p>
            <a:pPr eaLnBrk="1" hangingPunct="1">
              <a:lnSpc>
                <a:spcPct val="70000"/>
              </a:lnSpc>
              <a:spcBef>
                <a:spcPct val="50000"/>
              </a:spcBef>
            </a:pPr>
            <a:r>
              <a:rPr lang="en-US" altLang="en-US" sz="1800" b="1">
                <a:latin typeface="Courier New" panose="02070309020205020404" pitchFamily="49" charset="0"/>
              </a:rPr>
              <a:t>arrayB BYTE  0,1,2,3,4,5</a:t>
            </a:r>
          </a:p>
          <a:p>
            <a:pPr eaLnBrk="1" hangingPunct="1">
              <a:lnSpc>
                <a:spcPct val="70000"/>
              </a:lnSpc>
              <a:spcBef>
                <a:spcPct val="50000"/>
              </a:spcBef>
            </a:pPr>
            <a:r>
              <a:rPr lang="en-US" altLang="en-US" sz="1800" b="1">
                <a:latin typeface="Courier New" panose="02070309020205020404" pitchFamily="49" charset="0"/>
              </a:rPr>
              <a:t>arrayW WORD  0,1,2,3,4,5</a:t>
            </a:r>
          </a:p>
          <a:p>
            <a:pPr eaLnBrk="1" hangingPunct="1">
              <a:lnSpc>
                <a:spcPct val="70000"/>
              </a:lnSpc>
              <a:spcBef>
                <a:spcPct val="50000"/>
              </a:spcBef>
            </a:pPr>
            <a:r>
              <a:rPr lang="en-US" altLang="en-US" sz="1800" b="1">
                <a:latin typeface="Courier New" panose="02070309020205020404" pitchFamily="49" charset="0"/>
              </a:rPr>
              <a:t>arrayD DWORD 0,1,2,3,4,5</a:t>
            </a:r>
          </a:p>
          <a:p>
            <a:pPr eaLnBrk="1" hangingPunct="1">
              <a:lnSpc>
                <a:spcPct val="70000"/>
              </a:lnSpc>
              <a:spcBef>
                <a:spcPct val="50000"/>
              </a:spcBef>
            </a:pPr>
            <a:endParaRPr lang="en-US" altLang="en-US" sz="1800" b="1">
              <a:latin typeface="Courier New" panose="02070309020205020404" pitchFamily="49" charset="0"/>
            </a:endParaRPr>
          </a:p>
          <a:p>
            <a:pPr eaLnBrk="1" hangingPunct="1">
              <a:lnSpc>
                <a:spcPct val="70000"/>
              </a:lnSpc>
              <a:spcBef>
                <a:spcPct val="50000"/>
              </a:spcBef>
            </a:pPr>
            <a:r>
              <a:rPr lang="en-US" altLang="en-US" sz="1800" b="1">
                <a:latin typeface="Courier New" panose="02070309020205020404" pitchFamily="49" charset="0"/>
              </a:rPr>
              <a:t>.code</a:t>
            </a:r>
          </a:p>
          <a:p>
            <a:pPr eaLnBrk="1" hangingPunct="1">
              <a:lnSpc>
                <a:spcPct val="70000"/>
              </a:lnSpc>
              <a:spcBef>
                <a:spcPct val="50000"/>
              </a:spcBef>
            </a:pPr>
            <a:r>
              <a:rPr lang="en-US" altLang="en-US" sz="1800" b="1">
                <a:latin typeface="Courier New" panose="02070309020205020404" pitchFamily="49" charset="0"/>
              </a:rPr>
              <a:t>mov esi,4</a:t>
            </a:r>
          </a:p>
          <a:p>
            <a:pPr eaLnBrk="1" hangingPunct="1">
              <a:lnSpc>
                <a:spcPct val="70000"/>
              </a:lnSpc>
              <a:spcBef>
                <a:spcPct val="50000"/>
              </a:spcBef>
            </a:pPr>
            <a:r>
              <a:rPr lang="en-US" altLang="en-US" sz="1800" b="1">
                <a:latin typeface="Courier New" panose="02070309020205020404" pitchFamily="49" charset="0"/>
              </a:rPr>
              <a:t>mov al,arrayB[esi*TYPE arrayB]		; 04</a:t>
            </a:r>
          </a:p>
          <a:p>
            <a:pPr eaLnBrk="1" hangingPunct="1">
              <a:lnSpc>
                <a:spcPct val="70000"/>
              </a:lnSpc>
              <a:spcBef>
                <a:spcPct val="50000"/>
              </a:spcBef>
            </a:pPr>
            <a:r>
              <a:rPr lang="en-US" altLang="en-US" sz="1800" b="1">
                <a:latin typeface="Courier New" panose="02070309020205020404" pitchFamily="49" charset="0"/>
              </a:rPr>
              <a:t>mov bx,arrayW[esi*TYPE arrayW]		; 0004</a:t>
            </a:r>
          </a:p>
          <a:p>
            <a:pPr eaLnBrk="1" hangingPunct="1">
              <a:lnSpc>
                <a:spcPct val="70000"/>
              </a:lnSpc>
              <a:spcBef>
                <a:spcPct val="50000"/>
              </a:spcBef>
            </a:pPr>
            <a:r>
              <a:rPr lang="en-US" altLang="en-US" sz="1800" b="1">
                <a:latin typeface="Courier New" panose="02070309020205020404" pitchFamily="49" charset="0"/>
              </a:rPr>
              <a:t>mov edx,arrayD[esi*TYPE arrayD]	; 00000004</a:t>
            </a:r>
          </a:p>
        </p:txBody>
      </p:sp>
      <p:sp>
        <p:nvSpPr>
          <p:cNvPr id="65542" name="Text Box 4"/>
          <p:cNvSpPr txBox="1">
            <a:spLocks noChangeArrowheads="1"/>
          </p:cNvSpPr>
          <p:nvPr/>
        </p:nvSpPr>
        <p:spPr bwMode="auto">
          <a:xfrm>
            <a:off x="685800" y="9144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You can scale an indirect or indexed operand to the offset of an array element. This is done by multiplying the index by the array's TYPE: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65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A509493-6609-4269-A7E2-C2A1A6038AC3}" type="slidenum">
              <a:rPr lang="en-US" altLang="en-US" sz="1600">
                <a:latin typeface="Times New Roman" panose="02020603050405020304" pitchFamily="18" charset="0"/>
              </a:rPr>
              <a:pPr eaLnBrk="1" hangingPunct="1"/>
              <a:t>67</a:t>
            </a:fld>
            <a:endParaRPr lang="en-US" altLang="en-US" sz="1600">
              <a:latin typeface="Times New Roman" panose="02020603050405020304" pitchFamily="18" charset="0"/>
            </a:endParaRPr>
          </a:p>
        </p:txBody>
      </p:sp>
      <p:sp>
        <p:nvSpPr>
          <p:cNvPr id="130050" name="Rectangle 1026"/>
          <p:cNvSpPr>
            <a:spLocks noGrp="1" noChangeArrowheads="1"/>
          </p:cNvSpPr>
          <p:nvPr>
            <p:ph type="title"/>
          </p:nvPr>
        </p:nvSpPr>
        <p:spPr/>
        <p:txBody>
          <a:bodyPr/>
          <a:lstStyle/>
          <a:p>
            <a:pPr eaLnBrk="1" hangingPunct="1">
              <a:defRPr/>
            </a:pPr>
            <a:r>
              <a:rPr lang="en-US" altLang="en-US"/>
              <a:t>Pointers</a:t>
            </a:r>
          </a:p>
        </p:txBody>
      </p:sp>
      <p:sp>
        <p:nvSpPr>
          <p:cNvPr id="66565" name="Text Box 1027"/>
          <p:cNvSpPr txBox="1">
            <a:spLocks noChangeArrowheads="1"/>
          </p:cNvSpPr>
          <p:nvPr/>
        </p:nvSpPr>
        <p:spPr bwMode="auto">
          <a:xfrm>
            <a:off x="1447800" y="2133600"/>
            <a:ext cx="6324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arrayW WORD 1000h,2000h,3000h</a:t>
            </a:r>
          </a:p>
          <a:p>
            <a:pPr eaLnBrk="1" hangingPunct="1">
              <a:lnSpc>
                <a:spcPct val="50000"/>
              </a:lnSpc>
              <a:spcBef>
                <a:spcPct val="50000"/>
              </a:spcBef>
            </a:pPr>
            <a:r>
              <a:rPr lang="en-US" altLang="en-US" sz="1800" b="1">
                <a:latin typeface="Courier New" panose="02070309020205020404" pitchFamily="49" charset="0"/>
              </a:rPr>
              <a:t>ptrW DWORD arrayW</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esi,ptrW</a:t>
            </a:r>
          </a:p>
          <a:p>
            <a:pPr eaLnBrk="1" hangingPunct="1">
              <a:lnSpc>
                <a:spcPct val="50000"/>
              </a:lnSpc>
              <a:spcBef>
                <a:spcPct val="50000"/>
              </a:spcBef>
            </a:pPr>
            <a:r>
              <a:rPr lang="en-US" altLang="en-US" sz="1800" b="1">
                <a:latin typeface="Courier New" panose="02070309020205020404" pitchFamily="49" charset="0"/>
              </a:rPr>
              <a:t>	mov ax,[esi]	; AX = 1000h</a:t>
            </a:r>
          </a:p>
        </p:txBody>
      </p:sp>
      <p:sp>
        <p:nvSpPr>
          <p:cNvPr id="66566" name="Text Box 1028"/>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You can declare a </a:t>
            </a:r>
            <a:r>
              <a:rPr lang="en-US" altLang="en-US">
                <a:solidFill>
                  <a:schemeClr val="tx2"/>
                </a:solidFill>
              </a:rPr>
              <a:t>pointer variable</a:t>
            </a:r>
            <a:r>
              <a:rPr lang="en-US" altLang="en-US"/>
              <a:t> that contains the offset of another variable.</a:t>
            </a:r>
          </a:p>
        </p:txBody>
      </p:sp>
      <p:sp>
        <p:nvSpPr>
          <p:cNvPr id="130053" name="Text Box 1029"/>
          <p:cNvSpPr txBox="1">
            <a:spLocks noChangeArrowheads="1"/>
          </p:cNvSpPr>
          <p:nvPr/>
        </p:nvSpPr>
        <p:spPr bwMode="auto">
          <a:xfrm>
            <a:off x="2209800" y="4495800"/>
            <a:ext cx="4038600" cy="10668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a:t>Alternate format:</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ptrW DWORD OFFSET arrayW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75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234E31C-7216-4F13-B2BA-FBA9B5DA3F1E}" type="slidenum">
              <a:rPr lang="en-US" altLang="en-US" sz="1600">
                <a:latin typeface="Times New Roman" panose="02020603050405020304" pitchFamily="18" charset="0"/>
              </a:rPr>
              <a:pPr eaLnBrk="1" hangingPunct="1"/>
              <a:t>68</a:t>
            </a:fld>
            <a:endParaRPr lang="en-US" altLang="en-US" sz="1600">
              <a:latin typeface="Times New Roman" panose="02020603050405020304" pitchFamily="18" charset="0"/>
            </a:endParaRPr>
          </a:p>
        </p:txBody>
      </p:sp>
      <p:sp>
        <p:nvSpPr>
          <p:cNvPr id="177154" name="Rectangle 2"/>
          <p:cNvSpPr>
            <a:spLocks noGrp="1" noChangeArrowheads="1"/>
          </p:cNvSpPr>
          <p:nvPr>
            <p:ph type="title"/>
          </p:nvPr>
        </p:nvSpPr>
        <p:spPr/>
        <p:txBody>
          <a:bodyPr/>
          <a:lstStyle/>
          <a:p>
            <a:pPr eaLnBrk="1" hangingPunct="1">
              <a:defRPr/>
            </a:pPr>
            <a:r>
              <a:rPr lang="en-US" altLang="en-US"/>
              <a:t>What's Next</a:t>
            </a:r>
          </a:p>
        </p:txBody>
      </p:sp>
      <p:sp>
        <p:nvSpPr>
          <p:cNvPr id="67589" name="Rectangle 3"/>
          <p:cNvSpPr>
            <a:spLocks noGrp="1" noChangeArrowheads="1"/>
          </p:cNvSpPr>
          <p:nvPr>
            <p:ph type="body" idx="1"/>
          </p:nvPr>
        </p:nvSpPr>
        <p:spPr>
          <a:xfrm>
            <a:off x="1828800" y="1600200"/>
            <a:ext cx="6248400" cy="2743200"/>
          </a:xfrm>
        </p:spPr>
        <p:txBody>
          <a:bodyPr/>
          <a:lstStyle/>
          <a:p>
            <a:pPr eaLnBrk="1" hangingPunct="1"/>
            <a:r>
              <a:rPr lang="en-US" altLang="en-US"/>
              <a:t>Data Transfer Instructions</a:t>
            </a:r>
          </a:p>
          <a:p>
            <a:pPr eaLnBrk="1" hangingPunct="1"/>
            <a:r>
              <a:rPr lang="en-US" altLang="en-US"/>
              <a:t>Addition and Subtraction</a:t>
            </a:r>
          </a:p>
          <a:p>
            <a:pPr eaLnBrk="1" hangingPunct="1"/>
            <a:r>
              <a:rPr lang="en-US" altLang="en-US"/>
              <a:t>Data-Related Operators and Directives</a:t>
            </a:r>
          </a:p>
          <a:p>
            <a:pPr eaLnBrk="1" hangingPunct="1"/>
            <a:r>
              <a:rPr lang="en-US" altLang="en-US"/>
              <a:t>Indirect Addressing</a:t>
            </a:r>
          </a:p>
          <a:p>
            <a:pPr eaLnBrk="1" hangingPunct="1"/>
            <a:r>
              <a:rPr lang="en-US" altLang="en-US" b="1">
                <a:solidFill>
                  <a:schemeClr val="tx2"/>
                </a:solidFill>
              </a:rPr>
              <a:t>JMP and LOOP Instructions</a:t>
            </a:r>
          </a:p>
          <a:p>
            <a:pPr eaLnBrk="1" hangingPunct="1"/>
            <a:r>
              <a:rPr lang="en-US" altLang="en-US"/>
              <a:t>64-Bit Programming</a:t>
            </a:r>
          </a:p>
          <a:p>
            <a:pPr eaLnBrk="1" hangingPunct="1"/>
            <a:endParaRPr lang="en-US" altLang="en-US" b="1">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86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49D764E-6B5F-4538-B830-9879764E03BF}" type="slidenum">
              <a:rPr lang="en-US" altLang="en-US" sz="1600">
                <a:latin typeface="Times New Roman" panose="02020603050405020304" pitchFamily="18" charset="0"/>
              </a:rPr>
              <a:pPr eaLnBrk="1" hangingPunct="1"/>
              <a:t>69</a:t>
            </a:fld>
            <a:endParaRPr lang="en-US" altLang="en-US" sz="1600">
              <a:latin typeface="Times New Roman" panose="02020603050405020304" pitchFamily="18" charset="0"/>
            </a:endParaRPr>
          </a:p>
        </p:txBody>
      </p:sp>
      <p:sp>
        <p:nvSpPr>
          <p:cNvPr id="163842" name="Rectangle 1026"/>
          <p:cNvSpPr>
            <a:spLocks noGrp="1" noChangeArrowheads="1"/>
          </p:cNvSpPr>
          <p:nvPr>
            <p:ph type="title"/>
          </p:nvPr>
        </p:nvSpPr>
        <p:spPr/>
        <p:txBody>
          <a:bodyPr/>
          <a:lstStyle/>
          <a:p>
            <a:pPr eaLnBrk="1" hangingPunct="1">
              <a:defRPr/>
            </a:pPr>
            <a:r>
              <a:rPr lang="en-US" altLang="en-US" dirty="0"/>
              <a:t>JMP and LOOP Instructions</a:t>
            </a:r>
          </a:p>
        </p:txBody>
      </p:sp>
      <p:sp>
        <p:nvSpPr>
          <p:cNvPr id="68613" name="Rectangle 1027"/>
          <p:cNvSpPr>
            <a:spLocks noGrp="1" noChangeArrowheads="1"/>
          </p:cNvSpPr>
          <p:nvPr>
            <p:ph type="body" idx="1"/>
          </p:nvPr>
        </p:nvSpPr>
        <p:spPr>
          <a:xfrm>
            <a:off x="1828800" y="1600200"/>
            <a:ext cx="5943600" cy="2743200"/>
          </a:xfrm>
        </p:spPr>
        <p:txBody>
          <a:bodyPr/>
          <a:lstStyle/>
          <a:p>
            <a:pPr eaLnBrk="1" hangingPunct="1"/>
            <a:r>
              <a:rPr lang="en-US" altLang="en-US" dirty="0">
                <a:hlinkClick r:id="" action="ppaction://customshow?id=32&amp;return=true"/>
              </a:rPr>
              <a:t>JMP Instruction</a:t>
            </a:r>
            <a:endParaRPr lang="en-US" altLang="en-US" dirty="0"/>
          </a:p>
          <a:p>
            <a:pPr eaLnBrk="1" hangingPunct="1"/>
            <a:r>
              <a:rPr lang="en-US" altLang="en-US" dirty="0">
                <a:hlinkClick r:id="" action="ppaction://customshow?id=33&amp;return=true"/>
              </a:rPr>
              <a:t>LOOP Instruction</a:t>
            </a:r>
            <a:endParaRPr lang="en-US" altLang="en-US" dirty="0"/>
          </a:p>
          <a:p>
            <a:pPr eaLnBrk="1" hangingPunct="1"/>
            <a:r>
              <a:rPr lang="en-US" altLang="en-US" dirty="0">
                <a:hlinkClick r:id="" action="ppaction://customshow?id=34&amp;return=true"/>
              </a:rPr>
              <a:t>LOOP Example</a:t>
            </a:r>
            <a:endParaRPr lang="en-US" altLang="en-US" dirty="0"/>
          </a:p>
          <a:p>
            <a:pPr eaLnBrk="1" hangingPunct="1"/>
            <a:r>
              <a:rPr lang="en-US" altLang="en-US" dirty="0">
                <a:hlinkClick r:id="" action="ppaction://customshow?id=35&amp;return=true"/>
              </a:rPr>
              <a:t>Summing an Integer Array</a:t>
            </a:r>
            <a:endParaRPr lang="en-US" altLang="en-US" dirty="0"/>
          </a:p>
          <a:p>
            <a:pPr eaLnBrk="1" hangingPunct="1"/>
            <a:r>
              <a:rPr lang="en-US" altLang="en-US" dirty="0">
                <a:hlinkClick r:id="" action="ppaction://customshow?id=36&amp;return=true"/>
              </a:rPr>
              <a:t>Copying a String</a:t>
            </a:r>
            <a:endParaRPr lang="en-US" altLang="en-US" dirty="0"/>
          </a:p>
          <a:p>
            <a:pPr eaLnBrk="1" hangingPunct="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lstStyle/>
          <a:p>
            <a:r>
              <a:rPr lang="en-US" altLang="en-US"/>
              <a:t>Instruction Operand Notation</a:t>
            </a:r>
          </a:p>
        </p:txBody>
      </p:sp>
      <p:sp>
        <p:nvSpPr>
          <p:cNvPr id="13314" name="Footer Placeholder 2"/>
          <p:cNvSpPr>
            <a:spLocks noGrp="1"/>
          </p:cNvSpPr>
          <p:nvPr>
            <p:ph type="ftr" sz="quarter" idx="10"/>
          </p:nvPr>
        </p:nvSpPr>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r>
              <a:rPr lang="en-US" altLang="en-US"/>
              <a:t>Irvine, Kip R. Assembly Language for x86 Processors 7/e, 2015.</a:t>
            </a:r>
          </a:p>
        </p:txBody>
      </p:sp>
      <p:sp>
        <p:nvSpPr>
          <p:cNvPr id="13315" name="Slide Number Placeholder 3"/>
          <p:cNvSpPr>
            <a:spLocks noGrp="1"/>
          </p:cNvSpPr>
          <p:nvPr>
            <p:ph type="sldNum" sz="quarter" idx="11"/>
          </p:nvPr>
        </p:nvSpPr>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fld id="{83010F43-D520-460D-AC75-6D812A13943D}" type="slidenum">
              <a:rPr lang="en-US" altLang="en-US" smtClean="0"/>
              <a:pPr/>
              <a:t>7</a:t>
            </a:fld>
            <a:endParaRPr lang="en-US" altLang="en-US"/>
          </a:p>
        </p:txBody>
      </p:sp>
      <p:pic>
        <p:nvPicPr>
          <p:cNvPr id="1331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696200"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696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DAE7CB9-3D0E-4E09-98BF-C1AC97033F16}" type="slidenum">
              <a:rPr lang="en-US" altLang="en-US" sz="1600">
                <a:latin typeface="Times New Roman" panose="02020603050405020304" pitchFamily="18" charset="0"/>
              </a:rPr>
              <a:pPr eaLnBrk="1" hangingPunct="1"/>
              <a:t>70</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a:t>JMP Instruction</a:t>
            </a:r>
          </a:p>
        </p:txBody>
      </p:sp>
      <p:sp>
        <p:nvSpPr>
          <p:cNvPr id="69637" name="Text Box 3"/>
          <p:cNvSpPr txBox="1">
            <a:spLocks noChangeArrowheads="1"/>
          </p:cNvSpPr>
          <p:nvPr/>
        </p:nvSpPr>
        <p:spPr bwMode="auto">
          <a:xfrm>
            <a:off x="2819400" y="3276600"/>
            <a:ext cx="4191000" cy="15240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New" panose="02070309020205020404" pitchFamily="49" charset="0"/>
              </a:rPr>
              <a:t>top:</a:t>
            </a:r>
          </a:p>
          <a:p>
            <a:pPr eaLnBrk="1" hangingPunct="1">
              <a:lnSpc>
                <a:spcPct val="60000"/>
              </a:lnSpc>
              <a:spcBef>
                <a:spcPct val="50000"/>
              </a:spcBef>
            </a:pPr>
            <a:r>
              <a:rPr lang="en-US" altLang="en-US" sz="1800" b="1">
                <a:latin typeface="Courier New" panose="02070309020205020404" pitchFamily="49" charset="0"/>
              </a:rPr>
              <a:t>	.</a:t>
            </a:r>
          </a:p>
          <a:p>
            <a:pPr eaLnBrk="1" hangingPunct="1">
              <a:lnSpc>
                <a:spcPct val="60000"/>
              </a:lnSpc>
              <a:spcBef>
                <a:spcPct val="50000"/>
              </a:spcBef>
            </a:pPr>
            <a:r>
              <a:rPr lang="en-US" altLang="en-US" sz="1800" b="1">
                <a:latin typeface="Courier New" panose="02070309020205020404" pitchFamily="49" charset="0"/>
              </a:rPr>
              <a:t>	.</a:t>
            </a:r>
          </a:p>
          <a:p>
            <a:pPr eaLnBrk="1" hangingPunct="1">
              <a:lnSpc>
                <a:spcPct val="60000"/>
              </a:lnSpc>
              <a:spcBef>
                <a:spcPct val="50000"/>
              </a:spcBef>
            </a:pPr>
            <a:r>
              <a:rPr lang="en-US" altLang="en-US" sz="1800" b="1">
                <a:latin typeface="Courier New" panose="02070309020205020404" pitchFamily="49" charset="0"/>
              </a:rPr>
              <a:t>	jmp top</a:t>
            </a:r>
          </a:p>
        </p:txBody>
      </p:sp>
      <p:sp>
        <p:nvSpPr>
          <p:cNvPr id="69638" name="Text Box 4"/>
          <p:cNvSpPr txBox="1">
            <a:spLocks noChangeArrowheads="1"/>
          </p:cNvSpPr>
          <p:nvPr/>
        </p:nvSpPr>
        <p:spPr bwMode="auto">
          <a:xfrm>
            <a:off x="685800" y="1066800"/>
            <a:ext cx="76962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a:t>JMP is an unconditional jump to a label that is usually within the  same procedure.</a:t>
            </a:r>
          </a:p>
          <a:p>
            <a:pPr eaLnBrk="1" hangingPunct="1">
              <a:spcBef>
                <a:spcPct val="50000"/>
              </a:spcBef>
              <a:buFontTx/>
              <a:buChar char="•"/>
            </a:pPr>
            <a:r>
              <a:rPr lang="en-US" altLang="en-US"/>
              <a:t>Syntax: </a:t>
            </a:r>
            <a:r>
              <a:rPr lang="en-US" altLang="en-US">
                <a:solidFill>
                  <a:schemeClr val="tx2"/>
                </a:solidFill>
              </a:rPr>
              <a:t>JMP </a:t>
            </a:r>
            <a:r>
              <a:rPr lang="en-US" altLang="en-US" i="1">
                <a:solidFill>
                  <a:schemeClr val="tx2"/>
                </a:solidFill>
              </a:rPr>
              <a:t>target</a:t>
            </a:r>
          </a:p>
          <a:p>
            <a:pPr eaLnBrk="1" hangingPunct="1">
              <a:spcBef>
                <a:spcPct val="50000"/>
              </a:spcBef>
              <a:buFontTx/>
              <a:buChar char="•"/>
            </a:pPr>
            <a:r>
              <a:rPr lang="en-US" altLang="en-US"/>
              <a:t>Logic: EIP </a:t>
            </a:r>
            <a:r>
              <a:rPr lang="en-US" altLang="en-US">
                <a:sym typeface="Symbol" panose="05050102010706020507" pitchFamily="18" charset="2"/>
              </a:rPr>
              <a:t> </a:t>
            </a:r>
            <a:r>
              <a:rPr lang="en-US" altLang="en-US" i="1">
                <a:sym typeface="Symbol" panose="05050102010706020507" pitchFamily="18" charset="2"/>
              </a:rPr>
              <a:t>target</a:t>
            </a:r>
          </a:p>
          <a:p>
            <a:pPr eaLnBrk="1" hangingPunct="1">
              <a:spcBef>
                <a:spcPct val="50000"/>
              </a:spcBef>
              <a:buFontTx/>
              <a:buChar char="•"/>
            </a:pPr>
            <a:r>
              <a:rPr lang="en-US" altLang="en-US">
                <a:sym typeface="Symbol" panose="05050102010706020507" pitchFamily="18" charset="2"/>
              </a:rPr>
              <a:t>Example:</a:t>
            </a:r>
          </a:p>
        </p:txBody>
      </p:sp>
      <p:sp>
        <p:nvSpPr>
          <p:cNvPr id="133125" name="Text Box 5"/>
          <p:cNvSpPr txBox="1">
            <a:spLocks noChangeArrowheads="1"/>
          </p:cNvSpPr>
          <p:nvPr/>
        </p:nvSpPr>
        <p:spPr bwMode="auto">
          <a:xfrm>
            <a:off x="762000" y="5029200"/>
            <a:ext cx="7696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110000"/>
              </a:lnSpc>
              <a:spcBef>
                <a:spcPct val="50000"/>
              </a:spcBef>
            </a:pPr>
            <a:r>
              <a:rPr lang="en-US" altLang="en-US" sz="1900"/>
              <a:t>A jump outside the current procedure must be to a special type of label called a </a:t>
            </a:r>
            <a:r>
              <a:rPr lang="en-US" altLang="en-US" sz="1900">
                <a:solidFill>
                  <a:schemeClr val="tx2"/>
                </a:solidFill>
              </a:rPr>
              <a:t>global label</a:t>
            </a:r>
            <a:r>
              <a:rPr lang="en-US" altLang="en-US" sz="1900"/>
              <a:t> (see Section 5.5.2.3 for details).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06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C2244B9-1275-4BFD-A710-9FB0A03B6642}" type="slidenum">
              <a:rPr lang="en-US" altLang="en-US" sz="1600">
                <a:latin typeface="Times New Roman" panose="02020603050405020304" pitchFamily="18" charset="0"/>
              </a:rPr>
              <a:pPr eaLnBrk="1" hangingPunct="1"/>
              <a:t>71</a:t>
            </a:fld>
            <a:endParaRPr lang="en-US" altLang="en-US" sz="1600">
              <a:latin typeface="Times New Roman" panose="02020603050405020304" pitchFamily="18" charset="0"/>
            </a:endParaRPr>
          </a:p>
        </p:txBody>
      </p:sp>
      <p:sp>
        <p:nvSpPr>
          <p:cNvPr id="134146" name="Rectangle 2"/>
          <p:cNvSpPr>
            <a:spLocks noGrp="1" noChangeArrowheads="1"/>
          </p:cNvSpPr>
          <p:nvPr>
            <p:ph type="title"/>
          </p:nvPr>
        </p:nvSpPr>
        <p:spPr/>
        <p:txBody>
          <a:bodyPr/>
          <a:lstStyle/>
          <a:p>
            <a:pPr eaLnBrk="1" hangingPunct="1">
              <a:defRPr/>
            </a:pPr>
            <a:r>
              <a:rPr lang="en-US" altLang="en-US"/>
              <a:t>LOOP Instruction</a:t>
            </a:r>
          </a:p>
        </p:txBody>
      </p:sp>
      <p:sp>
        <p:nvSpPr>
          <p:cNvPr id="70661" name="Text Box 4"/>
          <p:cNvSpPr txBox="1">
            <a:spLocks noChangeArrowheads="1"/>
          </p:cNvSpPr>
          <p:nvPr/>
        </p:nvSpPr>
        <p:spPr bwMode="auto">
          <a:xfrm>
            <a:off x="685800" y="1066800"/>
            <a:ext cx="76962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685800" indent="-22860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80000"/>
              </a:lnSpc>
              <a:spcBef>
                <a:spcPct val="50000"/>
              </a:spcBef>
              <a:buFontTx/>
              <a:buChar char="•"/>
            </a:pPr>
            <a:r>
              <a:rPr lang="en-US" altLang="en-US"/>
              <a:t>The LOOP instruction creates a counting loop</a:t>
            </a:r>
          </a:p>
          <a:p>
            <a:pPr eaLnBrk="1" hangingPunct="1">
              <a:lnSpc>
                <a:spcPct val="80000"/>
              </a:lnSpc>
              <a:spcBef>
                <a:spcPct val="50000"/>
              </a:spcBef>
              <a:buFontTx/>
              <a:buChar char="•"/>
            </a:pPr>
            <a:r>
              <a:rPr lang="en-US" altLang="en-US"/>
              <a:t>Syntax: </a:t>
            </a:r>
            <a:r>
              <a:rPr lang="en-US" altLang="en-US">
                <a:solidFill>
                  <a:schemeClr val="tx2"/>
                </a:solidFill>
              </a:rPr>
              <a:t>LOOP </a:t>
            </a:r>
            <a:r>
              <a:rPr lang="en-US" altLang="en-US" i="1">
                <a:solidFill>
                  <a:schemeClr val="tx2"/>
                </a:solidFill>
              </a:rPr>
              <a:t>target</a:t>
            </a:r>
          </a:p>
          <a:p>
            <a:pPr eaLnBrk="1" hangingPunct="1">
              <a:lnSpc>
                <a:spcPct val="80000"/>
              </a:lnSpc>
              <a:spcBef>
                <a:spcPct val="50000"/>
              </a:spcBef>
              <a:buFontTx/>
              <a:buChar char="•"/>
            </a:pPr>
            <a:r>
              <a:rPr lang="en-US" altLang="en-US"/>
              <a:t>Logic:</a:t>
            </a:r>
          </a:p>
          <a:p>
            <a:pPr lvl="1" eaLnBrk="1" hangingPunct="1">
              <a:lnSpc>
                <a:spcPct val="80000"/>
              </a:lnSpc>
              <a:spcBef>
                <a:spcPct val="50000"/>
              </a:spcBef>
              <a:buFontTx/>
              <a:buChar char="•"/>
            </a:pPr>
            <a:r>
              <a:rPr lang="en-US" altLang="en-US"/>
              <a:t>ECX </a:t>
            </a:r>
            <a:r>
              <a:rPr lang="en-US" altLang="en-US">
                <a:sym typeface="Symbol" panose="05050102010706020507" pitchFamily="18" charset="2"/>
              </a:rPr>
              <a:t> ECX – 1</a:t>
            </a:r>
            <a:endParaRPr lang="en-US" altLang="en-US"/>
          </a:p>
          <a:p>
            <a:pPr lvl="1" eaLnBrk="1" hangingPunct="1">
              <a:lnSpc>
                <a:spcPct val="80000"/>
              </a:lnSpc>
              <a:spcBef>
                <a:spcPct val="50000"/>
              </a:spcBef>
              <a:buFontTx/>
              <a:buChar char="•"/>
            </a:pPr>
            <a:r>
              <a:rPr lang="en-US" altLang="en-US"/>
              <a:t>if ECX != 0, jump to </a:t>
            </a:r>
            <a:r>
              <a:rPr lang="en-US" altLang="en-US" i="1">
                <a:sym typeface="Symbol" panose="05050102010706020507" pitchFamily="18" charset="2"/>
              </a:rPr>
              <a:t>target</a:t>
            </a:r>
          </a:p>
          <a:p>
            <a:pPr eaLnBrk="1" hangingPunct="1">
              <a:lnSpc>
                <a:spcPct val="80000"/>
              </a:lnSpc>
              <a:spcBef>
                <a:spcPct val="50000"/>
              </a:spcBef>
              <a:buFontTx/>
              <a:buChar char="•"/>
            </a:pPr>
            <a:r>
              <a:rPr lang="en-US" altLang="en-US">
                <a:sym typeface="Symbol" panose="05050102010706020507" pitchFamily="18" charset="2"/>
              </a:rPr>
              <a:t>Implementation: </a:t>
            </a:r>
          </a:p>
          <a:p>
            <a:pPr lvl="1" eaLnBrk="1" hangingPunct="1">
              <a:spcBef>
                <a:spcPct val="50000"/>
              </a:spcBef>
              <a:buFontTx/>
              <a:buChar char="•"/>
            </a:pPr>
            <a:r>
              <a:rPr lang="en-US" altLang="en-US">
                <a:sym typeface="Symbol" panose="05050102010706020507" pitchFamily="18" charset="2"/>
              </a:rPr>
              <a:t>The assembler calculates the distance, in bytes, between the offset of the following instruction and the offset of the target label. It is called the </a:t>
            </a:r>
            <a:r>
              <a:rPr lang="en-US" altLang="en-US">
                <a:solidFill>
                  <a:schemeClr val="tx2"/>
                </a:solidFill>
                <a:sym typeface="Symbol" panose="05050102010706020507" pitchFamily="18" charset="2"/>
              </a:rPr>
              <a:t>relative offset</a:t>
            </a:r>
            <a:r>
              <a:rPr lang="en-US" altLang="en-US">
                <a:sym typeface="Symbol" panose="05050102010706020507" pitchFamily="18" charset="2"/>
              </a:rPr>
              <a:t>.</a:t>
            </a:r>
          </a:p>
          <a:p>
            <a:pPr lvl="1" eaLnBrk="1" hangingPunct="1">
              <a:spcBef>
                <a:spcPct val="50000"/>
              </a:spcBef>
              <a:buFontTx/>
              <a:buChar char="•"/>
            </a:pPr>
            <a:r>
              <a:rPr lang="en-US" altLang="en-US">
                <a:sym typeface="Symbol" panose="05050102010706020507" pitchFamily="18" charset="2"/>
              </a:rPr>
              <a:t>The relative offset is added to EIP.</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t>Irvine, Kip R. Assembly Language for Intel-Based Computers 5/e, 2007.</a:t>
            </a:r>
          </a:p>
        </p:txBody>
      </p:sp>
      <p:sp>
        <p:nvSpPr>
          <p:cNvPr id="71683"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1CAB5F0-889E-44A2-B163-7452BB5A5DF5}" type="slidenum">
              <a:rPr lang="zh-TW" altLang="en-US" sz="1600" smtClean="0">
                <a:latin typeface="Times New Roman" pitchFamily="18" charset="0"/>
              </a:rPr>
              <a:pPr eaLnBrk="1" hangingPunct="1"/>
              <a:t>72</a:t>
            </a:fld>
            <a:endParaRPr lang="en-US" altLang="zh-TW" sz="1600">
              <a:latin typeface="Times New Roman" pitchFamily="18" charset="0"/>
            </a:endParaRPr>
          </a:p>
        </p:txBody>
      </p:sp>
      <p:sp>
        <p:nvSpPr>
          <p:cNvPr id="155650" name="Rectangle 2"/>
          <p:cNvSpPr>
            <a:spLocks noGrp="1" noChangeArrowheads="1"/>
          </p:cNvSpPr>
          <p:nvPr>
            <p:ph type="title"/>
          </p:nvPr>
        </p:nvSpPr>
        <p:spPr/>
        <p:txBody>
          <a:bodyPr/>
          <a:lstStyle/>
          <a:p>
            <a:pPr eaLnBrk="1" hangingPunct="1">
              <a:defRPr/>
            </a:pPr>
            <a:r>
              <a:rPr lang="en-US" altLang="zh-TW" dirty="0">
                <a:ea typeface="新細明體" charset="-120"/>
              </a:rPr>
              <a:t>LOOP Example</a:t>
            </a:r>
          </a:p>
        </p:txBody>
      </p:sp>
      <p:sp>
        <p:nvSpPr>
          <p:cNvPr id="71686" name="Text Box 4"/>
          <p:cNvSpPr txBox="1">
            <a:spLocks noChangeArrowheads="1"/>
          </p:cNvSpPr>
          <p:nvPr/>
        </p:nvSpPr>
        <p:spPr bwMode="auto">
          <a:xfrm>
            <a:off x="1219200" y="9144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ea typeface="新細明體" charset="-120"/>
              </a:rPr>
              <a:t>The following loop calculates the sum of the integers 5 + 4 + 3 +2 + 1:</a:t>
            </a:r>
            <a:endParaRPr lang="en-US" altLang="zh-TW" i="1" dirty="0">
              <a:ea typeface="新細明體" charset="-120"/>
              <a:sym typeface="Symbol" pitchFamily="18" charset="2"/>
            </a:endParaRPr>
          </a:p>
        </p:txBody>
      </p:sp>
      <p:sp>
        <p:nvSpPr>
          <p:cNvPr id="155653" name="Text Box 5"/>
          <p:cNvSpPr txBox="1">
            <a:spLocks noChangeArrowheads="1"/>
          </p:cNvSpPr>
          <p:nvPr/>
        </p:nvSpPr>
        <p:spPr bwMode="auto">
          <a:xfrm>
            <a:off x="533400" y="4343400"/>
            <a:ext cx="7924800" cy="161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1900">
                <a:ea typeface="新細明體" charset="-120"/>
              </a:rPr>
              <a:t>When LOOP is assembled, the current location = 0000000E (offset of the next instruction).  –5 (FBh) is added to the </a:t>
            </a:r>
            <a:r>
              <a:rPr lang="en-US" altLang="zh-TW">
                <a:ea typeface="新細明體" charset="-120"/>
                <a:sym typeface="Symbol" pitchFamily="18" charset="2"/>
              </a:rPr>
              <a:t>the current location</a:t>
            </a:r>
            <a:r>
              <a:rPr lang="en-US" altLang="zh-TW" sz="1900">
                <a:ea typeface="新細明體" charset="-120"/>
              </a:rPr>
              <a:t>, causing a jump to location 00000009:</a:t>
            </a:r>
          </a:p>
          <a:p>
            <a:pPr eaLnBrk="1" hangingPunct="1">
              <a:spcBef>
                <a:spcPct val="50000"/>
              </a:spcBef>
            </a:pPr>
            <a:r>
              <a:rPr lang="en-US" altLang="zh-TW" sz="1900">
                <a:ea typeface="新細明體" charset="-120"/>
              </a:rPr>
              <a:t>	00000009 </a:t>
            </a:r>
            <a:r>
              <a:rPr lang="en-US" altLang="zh-TW" sz="1900">
                <a:ea typeface="新細明體" charset="-120"/>
                <a:sym typeface="Symbol" pitchFamily="18" charset="2"/>
              </a:rPr>
              <a:t></a:t>
            </a:r>
            <a:r>
              <a:rPr lang="en-US" altLang="zh-TW" sz="1900">
                <a:ea typeface="新細明體" charset="-120"/>
              </a:rPr>
              <a:t> 0000000E + FB</a:t>
            </a:r>
          </a:p>
        </p:txBody>
      </p:sp>
      <p:grpSp>
        <p:nvGrpSpPr>
          <p:cNvPr id="3" name="Group 2"/>
          <p:cNvGrpSpPr/>
          <p:nvPr/>
        </p:nvGrpSpPr>
        <p:grpSpPr>
          <a:xfrm>
            <a:off x="2743200" y="1676400"/>
            <a:ext cx="5791200" cy="2286000"/>
            <a:chOff x="2438400" y="1752600"/>
            <a:chExt cx="5791200" cy="2286000"/>
          </a:xfrm>
        </p:grpSpPr>
        <p:sp>
          <p:nvSpPr>
            <p:cNvPr id="71685" name="Text Box 3"/>
            <p:cNvSpPr txBox="1">
              <a:spLocks noChangeArrowheads="1"/>
            </p:cNvSpPr>
            <p:nvPr/>
          </p:nvSpPr>
          <p:spPr bwMode="auto">
            <a:xfrm>
              <a:off x="2438400" y="2209800"/>
              <a:ext cx="57912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800" b="1" dirty="0">
                  <a:latin typeface="Courier New" pitchFamily="49" charset="0"/>
                  <a:ea typeface="新細明體" charset="-120"/>
                </a:rPr>
                <a:t>00000000  66 B8 0000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ax,0  </a:t>
              </a:r>
            </a:p>
            <a:p>
              <a:pPr eaLnBrk="1" hangingPunct="1">
                <a:lnSpc>
                  <a:spcPct val="50000"/>
                </a:lnSpc>
                <a:spcBef>
                  <a:spcPct val="50000"/>
                </a:spcBef>
              </a:pPr>
              <a:r>
                <a:rPr lang="en-US" altLang="zh-TW" sz="1800" b="1" dirty="0">
                  <a:latin typeface="Courier New" pitchFamily="49" charset="0"/>
                  <a:ea typeface="新細明體" charset="-120"/>
                </a:rPr>
                <a:t>00000004  B9 00000005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ecx,5</a:t>
              </a:r>
            </a:p>
            <a:p>
              <a:pPr eaLnBrk="1" hangingPunct="1">
                <a:lnSpc>
                  <a:spcPct val="50000"/>
                </a:lnSpc>
                <a:spcBef>
                  <a:spcPct val="50000"/>
                </a:spcBef>
              </a:pPr>
              <a:endParaRPr lang="en-US" altLang="zh-TW" sz="1800" b="1" dirty="0">
                <a:latin typeface="Courier New" pitchFamily="49" charset="0"/>
                <a:ea typeface="新細明體" charset="-120"/>
              </a:endParaRPr>
            </a:p>
            <a:p>
              <a:pPr eaLnBrk="1" hangingPunct="1">
                <a:lnSpc>
                  <a:spcPct val="50000"/>
                </a:lnSpc>
                <a:spcBef>
                  <a:spcPct val="50000"/>
                </a:spcBef>
              </a:pPr>
              <a:r>
                <a:rPr lang="en-US" altLang="zh-TW" sz="1800" b="1" dirty="0">
                  <a:solidFill>
                    <a:schemeClr val="tx2"/>
                  </a:solidFill>
                  <a:latin typeface="Courier New" pitchFamily="49" charset="0"/>
                  <a:ea typeface="新細明體" charset="-120"/>
                </a:rPr>
                <a:t>00000009</a:t>
              </a:r>
              <a:r>
                <a:rPr lang="en-US" altLang="zh-TW" sz="1800" b="1" dirty="0">
                  <a:latin typeface="Courier New" pitchFamily="49" charset="0"/>
                  <a:ea typeface="新細明體" charset="-120"/>
                </a:rPr>
                <a:t>  66 03 C1	L1:	add  </a:t>
              </a:r>
              <a:r>
                <a:rPr lang="en-US" altLang="zh-TW" sz="1800" b="1" dirty="0" err="1">
                  <a:latin typeface="Courier New" pitchFamily="49" charset="0"/>
                  <a:ea typeface="新細明體" charset="-120"/>
                </a:rPr>
                <a:t>ax,cx</a:t>
              </a:r>
              <a:endParaRPr lang="en-US" altLang="zh-TW" sz="1800" b="1" dirty="0">
                <a:latin typeface="Courier New" pitchFamily="49" charset="0"/>
                <a:ea typeface="新細明體" charset="-120"/>
              </a:endParaRPr>
            </a:p>
            <a:p>
              <a:pPr eaLnBrk="1" hangingPunct="1">
                <a:lnSpc>
                  <a:spcPct val="50000"/>
                </a:lnSpc>
                <a:spcBef>
                  <a:spcPct val="50000"/>
                </a:spcBef>
              </a:pPr>
              <a:r>
                <a:rPr lang="en-US" altLang="zh-TW" sz="1800" b="1" dirty="0">
                  <a:latin typeface="Courier New" pitchFamily="49" charset="0"/>
                  <a:ea typeface="新細明體" charset="-120"/>
                </a:rPr>
                <a:t>0000000C  E2 </a:t>
              </a:r>
              <a:r>
                <a:rPr lang="en-US" altLang="zh-TW" sz="1800" b="1" dirty="0">
                  <a:solidFill>
                    <a:schemeClr val="tx2"/>
                  </a:solidFill>
                  <a:latin typeface="Courier New" pitchFamily="49" charset="0"/>
                  <a:ea typeface="新細明體" charset="-120"/>
                </a:rPr>
                <a:t>FB</a:t>
              </a:r>
              <a:r>
                <a:rPr lang="en-US" altLang="zh-TW" sz="1800" b="1" dirty="0">
                  <a:latin typeface="Courier New" pitchFamily="49" charset="0"/>
                  <a:ea typeface="新細明體" charset="-120"/>
                </a:rPr>
                <a:t>		loop L1</a:t>
              </a:r>
            </a:p>
            <a:p>
              <a:pPr eaLnBrk="1" hangingPunct="1">
                <a:lnSpc>
                  <a:spcPct val="50000"/>
                </a:lnSpc>
                <a:spcBef>
                  <a:spcPct val="50000"/>
                </a:spcBef>
              </a:pPr>
              <a:r>
                <a:rPr lang="en-US" altLang="zh-TW" sz="1800" b="1" dirty="0">
                  <a:solidFill>
                    <a:schemeClr val="tx2"/>
                  </a:solidFill>
                  <a:latin typeface="Courier New" pitchFamily="49" charset="0"/>
                  <a:ea typeface="新細明體" charset="-120"/>
                </a:rPr>
                <a:t>0000000E</a:t>
              </a:r>
            </a:p>
          </p:txBody>
        </p:sp>
        <p:sp>
          <p:nvSpPr>
            <p:cNvPr id="71688" name="Text Box 6"/>
            <p:cNvSpPr txBox="1">
              <a:spLocks noChangeArrowheads="1"/>
            </p:cNvSpPr>
            <p:nvPr/>
          </p:nvSpPr>
          <p:spPr bwMode="auto">
            <a:xfrm>
              <a:off x="2438400" y="1752600"/>
              <a:ext cx="5791200"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tabLst>
                  <a:tab pos="1371600" algn="l"/>
                  <a:tab pos="4114800" algn="l"/>
                </a:tabLst>
                <a:defRPr sz="2100">
                  <a:solidFill>
                    <a:schemeClr val="tx1"/>
                  </a:solidFill>
                  <a:latin typeface="Arial" charset="0"/>
                </a:defRPr>
              </a:lvl1pPr>
              <a:lvl2pPr marL="742950" indent="-285750" eaLnBrk="0" hangingPunct="0">
                <a:tabLst>
                  <a:tab pos="1371600" algn="l"/>
                  <a:tab pos="4114800" algn="l"/>
                </a:tabLst>
                <a:defRPr sz="2100">
                  <a:solidFill>
                    <a:schemeClr val="tx1"/>
                  </a:solidFill>
                  <a:latin typeface="Arial" charset="0"/>
                </a:defRPr>
              </a:lvl2pPr>
              <a:lvl3pPr marL="1143000" indent="-228600" eaLnBrk="0" hangingPunct="0">
                <a:tabLst>
                  <a:tab pos="1371600" algn="l"/>
                  <a:tab pos="4114800" algn="l"/>
                </a:tabLst>
                <a:defRPr sz="2100">
                  <a:solidFill>
                    <a:schemeClr val="tx1"/>
                  </a:solidFill>
                  <a:latin typeface="Arial" charset="0"/>
                </a:defRPr>
              </a:lvl3pPr>
              <a:lvl4pPr marL="1600200" indent="-228600" eaLnBrk="0" hangingPunct="0">
                <a:tabLst>
                  <a:tab pos="1371600" algn="l"/>
                  <a:tab pos="4114800" algn="l"/>
                </a:tabLst>
                <a:defRPr sz="2100">
                  <a:solidFill>
                    <a:schemeClr val="tx1"/>
                  </a:solidFill>
                  <a:latin typeface="Arial" charset="0"/>
                </a:defRPr>
              </a:lvl4pPr>
              <a:lvl5pPr marL="2057400" indent="-228600" eaLnBrk="0" hangingPunct="0">
                <a:tabLst>
                  <a:tab pos="1371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1371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1371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1371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1371600" algn="l"/>
                  <a:tab pos="4114800" algn="l"/>
                </a:tabLst>
                <a:defRPr sz="2100">
                  <a:solidFill>
                    <a:schemeClr val="tx1"/>
                  </a:solidFill>
                  <a:latin typeface="Arial" charset="0"/>
                </a:defRPr>
              </a:lvl9pPr>
            </a:lstStyle>
            <a:p>
              <a:pPr eaLnBrk="1" hangingPunct="1">
                <a:spcBef>
                  <a:spcPct val="50000"/>
                </a:spcBef>
              </a:pPr>
              <a:r>
                <a:rPr lang="en-US" altLang="zh-TW" sz="1900" dirty="0">
                  <a:solidFill>
                    <a:schemeClr val="tx2"/>
                  </a:solidFill>
                  <a:ea typeface="新細明體" charset="-120"/>
                </a:rPr>
                <a:t>offset	machine code	source code</a:t>
              </a:r>
            </a:p>
          </p:txBody>
        </p:sp>
      </p:grpSp>
      <p:sp>
        <p:nvSpPr>
          <p:cNvPr id="4" name="TextBox 3"/>
          <p:cNvSpPr txBox="1"/>
          <p:nvPr/>
        </p:nvSpPr>
        <p:spPr>
          <a:xfrm>
            <a:off x="1828800" y="2057400"/>
            <a:ext cx="888385" cy="415498"/>
          </a:xfrm>
          <a:prstGeom prst="rect">
            <a:avLst/>
          </a:prstGeom>
          <a:noFill/>
        </p:spPr>
        <p:txBody>
          <a:bodyPr wrap="none" rtlCol="0">
            <a:spAutoFit/>
          </a:bodyPr>
          <a:lstStyle/>
          <a:p>
            <a:r>
              <a:rPr lang="en-US" altLang="zh-TW" dirty="0"/>
              <a:t>EIP</a:t>
            </a:r>
            <a:r>
              <a:rPr lang="zh-TW" altLang="en-US" dirty="0"/>
              <a:t>→</a:t>
            </a:r>
          </a:p>
        </p:txBody>
      </p:sp>
      <p:sp>
        <p:nvSpPr>
          <p:cNvPr id="6" name="Rectangle 5"/>
          <p:cNvSpPr/>
          <p:nvPr/>
        </p:nvSpPr>
        <p:spPr bwMode="auto">
          <a:xfrm>
            <a:off x="381000" y="2895600"/>
            <a:ext cx="1371600" cy="113877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TW" sz="1400" dirty="0">
              <a:solidFill>
                <a:schemeClr val="bg2"/>
              </a:solidFill>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chemeClr val="bg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bg2"/>
                </a:solidFill>
                <a:effectLst/>
                <a:latin typeface="Arial" charset="0"/>
              </a:rPr>
              <a:t>CPU</a:t>
            </a:r>
          </a:p>
        </p:txBody>
      </p:sp>
      <p:sp>
        <p:nvSpPr>
          <p:cNvPr id="7" name="TextBox 6"/>
          <p:cNvSpPr txBox="1"/>
          <p:nvPr/>
        </p:nvSpPr>
        <p:spPr>
          <a:xfrm>
            <a:off x="590731" y="3165902"/>
            <a:ext cx="933269" cy="415498"/>
          </a:xfrm>
          <a:prstGeom prst="rect">
            <a:avLst/>
          </a:prstGeom>
          <a:noFill/>
        </p:spPr>
        <p:txBody>
          <a:bodyPr wrap="none" rtlCol="0">
            <a:spAutoFit/>
          </a:bodyPr>
          <a:lstStyle/>
          <a:p>
            <a:r>
              <a:rPr lang="en-US" altLang="zh-TW" dirty="0">
                <a:solidFill>
                  <a:schemeClr val="bg2"/>
                </a:solidFill>
              </a:rPr>
              <a:t>E2 </a:t>
            </a:r>
            <a:r>
              <a:rPr lang="en-US" altLang="zh-TW" dirty="0">
                <a:solidFill>
                  <a:srgbClr val="FB9705"/>
                </a:solidFill>
              </a:rPr>
              <a:t>FB</a:t>
            </a:r>
            <a:endParaRPr lang="zh-TW" altLang="en-US" dirty="0">
              <a:solidFill>
                <a:srgbClr val="FB9705"/>
              </a:solidFill>
            </a:endParaRPr>
          </a:p>
        </p:txBody>
      </p:sp>
      <p:graphicFrame>
        <p:nvGraphicFramePr>
          <p:cNvPr id="8" name="Table 7"/>
          <p:cNvGraphicFramePr>
            <a:graphicFrameLocks noGrp="1"/>
          </p:cNvGraphicFramePr>
          <p:nvPr>
            <p:extLst/>
          </p:nvPr>
        </p:nvGraphicFramePr>
        <p:xfrm>
          <a:off x="381000" y="1600200"/>
          <a:ext cx="1269385" cy="741680"/>
        </p:xfrm>
        <a:graphic>
          <a:graphicData uri="http://schemas.openxmlformats.org/drawingml/2006/table">
            <a:tbl>
              <a:tblPr>
                <a:tableStyleId>{00A15C55-8517-42AA-B614-E9B94910E393}</a:tableStyleId>
              </a:tblPr>
              <a:tblGrid>
                <a:gridCol w="1269385">
                  <a:extLst>
                    <a:ext uri="{9D8B030D-6E8A-4147-A177-3AD203B41FA5}">
                      <a16:colId xmlns:a16="http://schemas.microsoft.com/office/drawing/2014/main" val="20000"/>
                    </a:ext>
                  </a:extLst>
                </a:gridCol>
              </a:tblGrid>
              <a:tr h="370840">
                <a:tc>
                  <a:txBody>
                    <a:bodyPr/>
                    <a:lstStyle/>
                    <a:p>
                      <a:pPr algn="ctr"/>
                      <a:r>
                        <a:rPr lang="en-US" altLang="zh-TW" dirty="0">
                          <a:solidFill>
                            <a:schemeClr val="tx1"/>
                          </a:solidFill>
                        </a:rPr>
                        <a:t>EIP</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TW" dirty="0"/>
                        <a:t>0000000E</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4" name="Table 23"/>
          <p:cNvGraphicFramePr>
            <a:graphicFrameLocks noGrp="1"/>
          </p:cNvGraphicFramePr>
          <p:nvPr>
            <p:extLst/>
          </p:nvPr>
        </p:nvGraphicFramePr>
        <p:xfrm>
          <a:off x="381000" y="1600200"/>
          <a:ext cx="1269385" cy="741680"/>
        </p:xfrm>
        <a:graphic>
          <a:graphicData uri="http://schemas.openxmlformats.org/drawingml/2006/table">
            <a:tbl>
              <a:tblPr>
                <a:tableStyleId>{00A15C55-8517-42AA-B614-E9B94910E393}</a:tableStyleId>
              </a:tblPr>
              <a:tblGrid>
                <a:gridCol w="1269385">
                  <a:extLst>
                    <a:ext uri="{9D8B030D-6E8A-4147-A177-3AD203B41FA5}">
                      <a16:colId xmlns:a16="http://schemas.microsoft.com/office/drawing/2014/main" val="20000"/>
                    </a:ext>
                  </a:extLst>
                </a:gridCol>
              </a:tblGrid>
              <a:tr h="370840">
                <a:tc>
                  <a:txBody>
                    <a:bodyPr/>
                    <a:lstStyle/>
                    <a:p>
                      <a:pPr algn="ct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TW" dirty="0"/>
                        <a:t>00000009</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6" name="Group 15"/>
          <p:cNvGrpSpPr/>
          <p:nvPr/>
        </p:nvGrpSpPr>
        <p:grpSpPr>
          <a:xfrm>
            <a:off x="1205540" y="2265149"/>
            <a:ext cx="394660" cy="900753"/>
            <a:chOff x="1205540" y="2265149"/>
            <a:chExt cx="394660" cy="900753"/>
          </a:xfrm>
        </p:grpSpPr>
        <p:sp>
          <p:nvSpPr>
            <p:cNvPr id="15" name="TextBox 14"/>
            <p:cNvSpPr txBox="1"/>
            <p:nvPr/>
          </p:nvSpPr>
          <p:spPr>
            <a:xfrm>
              <a:off x="1205540" y="2514600"/>
              <a:ext cx="394660" cy="523220"/>
            </a:xfrm>
            <a:prstGeom prst="rect">
              <a:avLst/>
            </a:prstGeom>
            <a:noFill/>
          </p:spPr>
          <p:txBody>
            <a:bodyPr wrap="none" rtlCol="0">
              <a:spAutoFit/>
            </a:bodyPr>
            <a:lstStyle/>
            <a:p>
              <a:r>
                <a:rPr lang="en-US" altLang="zh-TW" sz="2800" dirty="0">
                  <a:solidFill>
                    <a:srgbClr val="FFC000"/>
                  </a:solidFill>
                </a:rPr>
                <a:t>+</a:t>
              </a:r>
              <a:endParaRPr lang="zh-TW" altLang="en-US" dirty="0">
                <a:solidFill>
                  <a:srgbClr val="FFC000"/>
                </a:solidFill>
              </a:endParaRPr>
            </a:p>
          </p:txBody>
        </p:sp>
        <p:cxnSp>
          <p:nvCxnSpPr>
            <p:cNvPr id="13" name="Straight Arrow Connector 12"/>
            <p:cNvCxnSpPr/>
            <p:nvPr/>
          </p:nvCxnSpPr>
          <p:spPr bwMode="auto">
            <a:xfrm flipV="1">
              <a:off x="1219200" y="2265149"/>
              <a:ext cx="0" cy="900753"/>
            </a:xfrm>
            <a:prstGeom prst="straightConnector1">
              <a:avLst/>
            </a:prstGeom>
            <a:solidFill>
              <a:schemeClr val="accent1"/>
            </a:solidFill>
            <a:ln w="57150" cap="flat" cmpd="sng" algn="ctr">
              <a:solidFill>
                <a:srgbClr val="FFC000"/>
              </a:solidFill>
              <a:prstDash val="solid"/>
              <a:round/>
              <a:headEnd type="none" w="med" len="med"/>
              <a:tailEnd type="triangle" w="med" len="med"/>
            </a:ln>
            <a:effectLst/>
          </p:spPr>
        </p:cxnSp>
      </p:grpSp>
    </p:spTree>
    <p:extLst>
      <p:ext uri="{BB962C8B-B14F-4D97-AF65-F5344CB8AC3E}">
        <p14:creationId xmlns:p14="http://schemas.microsoft.com/office/powerpoint/2010/main" val="3098884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11111E-6 -1.21703E-6 L -1.11111E-6 0.04743 " pathEditMode="relative" rAng="0" ptsTypes="AA">
                                      <p:cBhvr>
                                        <p:cTn id="16" dur="500" fill="hold"/>
                                        <p:tgtEl>
                                          <p:spTgt spid="4"/>
                                        </p:tgtEl>
                                        <p:attrNameLst>
                                          <p:attrName>ppt_x</p:attrName>
                                          <p:attrName>ppt_y</p:attrName>
                                        </p:attrNameLst>
                                      </p:cBhvr>
                                      <p:rCtr x="0" y="236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1.11111E-6 0.04743 L -1.11111E-6 0.12517 " pathEditMode="relative" rAng="0" ptsTypes="AA">
                                      <p:cBhvr>
                                        <p:cTn id="20" dur="750" fill="hold"/>
                                        <p:tgtEl>
                                          <p:spTgt spid="4"/>
                                        </p:tgtEl>
                                        <p:attrNameLst>
                                          <p:attrName>ppt_x</p:attrName>
                                          <p:attrName>ppt_y</p:attrName>
                                        </p:attrNameLst>
                                      </p:cBhvr>
                                      <p:rCtr x="0" y="3887"/>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1.11111E-6 0.12517 L -1.11111E-6 0.1696 " pathEditMode="relative" rAng="0" ptsTypes="AA">
                                      <p:cBhvr>
                                        <p:cTn id="24" dur="500" fill="hold"/>
                                        <p:tgtEl>
                                          <p:spTgt spid="4"/>
                                        </p:tgtEl>
                                        <p:attrNameLst>
                                          <p:attrName>ppt_x</p:attrName>
                                          <p:attrName>ppt_y</p:attrName>
                                        </p:attrNameLst>
                                      </p:cBhvr>
                                      <p:rCtr x="0" y="2221"/>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4" nodeType="clickEffect">
                                  <p:stCondLst>
                                    <p:cond delay="0"/>
                                  </p:stCondLst>
                                  <p:childTnLst>
                                    <p:animMotion origin="layout" path="M -1.11111E-6 0.1696 L -1.11111E-6 0.20292 " pathEditMode="relative" rAng="0" ptsTypes="AA">
                                      <p:cBhvr>
                                        <p:cTn id="28" dur="500" fill="hold"/>
                                        <p:tgtEl>
                                          <p:spTgt spid="4"/>
                                        </p:tgtEl>
                                        <p:attrNameLst>
                                          <p:attrName>ppt_x</p:attrName>
                                          <p:attrName>ppt_y</p:attrName>
                                        </p:attrNameLst>
                                      </p:cBhvr>
                                      <p:rCtr x="0" y="1666"/>
                                    </p:animMotion>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par>
                          <p:cTn id="45" fill="hold">
                            <p:stCondLst>
                              <p:cond delay="500"/>
                            </p:stCondLst>
                            <p:childTnLst>
                              <p:par>
                                <p:cTn id="46" presetID="22" presetClass="exit" presetSubtype="4" fill="hold" nodeType="afterEffect">
                                  <p:stCondLst>
                                    <p:cond delay="0"/>
                                  </p:stCondLst>
                                  <p:childTnLst>
                                    <p:animEffect transition="out" filter="wipe(down)">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42" presetClass="path" presetSubtype="0" accel="50000" decel="50000" fill="hold" grpId="5" nodeType="withEffect">
                                  <p:stCondLst>
                                    <p:cond delay="0"/>
                                  </p:stCondLst>
                                  <p:childTnLst>
                                    <p:animMotion origin="layout" path="M -1.11111E-6 0.20301 L -1.11111E-6 0.12524 " pathEditMode="relative" rAng="0" ptsTypes="AA">
                                      <p:cBhvr>
                                        <p:cTn id="53" dur="500" fill="hold"/>
                                        <p:tgtEl>
                                          <p:spTgt spid="4"/>
                                        </p:tgtEl>
                                        <p:attrNameLst>
                                          <p:attrName>ppt_x</p:attrName>
                                          <p:attrName>ppt_y</p:attrName>
                                        </p:attrNameLst>
                                      </p:cBhvr>
                                      <p:rCtr x="0" y="-3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P spid="4" grpId="0"/>
      <p:bldP spid="4" grpId="1"/>
      <p:bldP spid="4" grpId="2"/>
      <p:bldP spid="4" grpId="3"/>
      <p:bldP spid="4" grpId="4"/>
      <p:bldP spid="4" grpId="5"/>
      <p:bldP spid="6" grpId="0" animBg="1"/>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270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3AA63D7-6422-413B-971A-8267669F4707}" type="slidenum">
              <a:rPr lang="en-US" altLang="en-US" sz="1600">
                <a:latin typeface="Times New Roman" panose="02020603050405020304" pitchFamily="18" charset="0"/>
              </a:rPr>
              <a:pPr eaLnBrk="1" hangingPunct="1"/>
              <a:t>73</a:t>
            </a:fld>
            <a:endParaRPr lang="en-US" altLang="en-US" sz="1600">
              <a:latin typeface="Times New Roman" panose="02020603050405020304" pitchFamily="18" charset="0"/>
            </a:endParaRPr>
          </a:p>
        </p:txBody>
      </p:sp>
      <p:sp>
        <p:nvSpPr>
          <p:cNvPr id="156674" name="Rectangle 2"/>
          <p:cNvSpPr>
            <a:spLocks noGrp="1" noChangeArrowheads="1"/>
          </p:cNvSpPr>
          <p:nvPr>
            <p:ph type="title"/>
          </p:nvPr>
        </p:nvSpPr>
        <p:spPr/>
        <p:txBody>
          <a:bodyPr/>
          <a:lstStyle/>
          <a:p>
            <a:pPr eaLnBrk="1" hangingPunct="1">
              <a:defRPr/>
            </a:pPr>
            <a:r>
              <a:rPr lang="en-US" altLang="en-US"/>
              <a:t>Your turn . . .</a:t>
            </a:r>
          </a:p>
        </p:txBody>
      </p:sp>
      <p:sp>
        <p:nvSpPr>
          <p:cNvPr id="72709" name="Text Box 4"/>
          <p:cNvSpPr txBox="1">
            <a:spLocks noChangeArrowheads="1"/>
          </p:cNvSpPr>
          <p:nvPr/>
        </p:nvSpPr>
        <p:spPr bwMode="auto">
          <a:xfrm>
            <a:off x="685800" y="1219200"/>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tabLst>
                <a:tab pos="685800" algn="l"/>
              </a:tabLst>
              <a:defRPr sz="2100">
                <a:solidFill>
                  <a:schemeClr val="tx1"/>
                </a:solidFill>
                <a:latin typeface="Arial" panose="020B0604020202020204" pitchFamily="34" charset="0"/>
              </a:defRPr>
            </a:lvl1pPr>
            <a:lvl2pPr marL="742950" indent="-285750" eaLnBrk="0" hangingPunct="0">
              <a:tabLst>
                <a:tab pos="685800" algn="l"/>
              </a:tabLst>
              <a:defRPr sz="2100">
                <a:solidFill>
                  <a:schemeClr val="tx1"/>
                </a:solidFill>
                <a:latin typeface="Arial" panose="020B0604020202020204" pitchFamily="34" charset="0"/>
              </a:defRPr>
            </a:lvl2pPr>
            <a:lvl3pPr marL="1143000" indent="-228600" eaLnBrk="0" hangingPunct="0">
              <a:tabLst>
                <a:tab pos="685800" algn="l"/>
              </a:tabLst>
              <a:defRPr sz="2100">
                <a:solidFill>
                  <a:schemeClr val="tx1"/>
                </a:solidFill>
                <a:latin typeface="Arial" panose="020B0604020202020204" pitchFamily="34" charset="0"/>
              </a:defRPr>
            </a:lvl3pPr>
            <a:lvl4pPr marL="1600200" indent="-228600" eaLnBrk="0" hangingPunct="0">
              <a:tabLst>
                <a:tab pos="685800" algn="l"/>
              </a:tabLst>
              <a:defRPr sz="2100">
                <a:solidFill>
                  <a:schemeClr val="tx1"/>
                </a:solidFill>
                <a:latin typeface="Arial" panose="020B0604020202020204" pitchFamily="34" charset="0"/>
              </a:defRPr>
            </a:lvl4pPr>
            <a:lvl5pPr marL="2057400" indent="-228600" eaLnBrk="0" hangingPunct="0">
              <a:tabLst>
                <a:tab pos="685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685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685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685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685800" algn="l"/>
              </a:tabLst>
              <a:defRPr sz="2100">
                <a:solidFill>
                  <a:schemeClr val="tx1"/>
                </a:solidFill>
                <a:latin typeface="Arial" panose="020B0604020202020204" pitchFamily="34" charset="0"/>
              </a:defRPr>
            </a:lvl9pPr>
          </a:lstStyle>
          <a:p>
            <a:pPr eaLnBrk="1" hangingPunct="1">
              <a:spcBef>
                <a:spcPct val="50000"/>
              </a:spcBef>
            </a:pPr>
            <a:r>
              <a:rPr lang="en-US" altLang="en-US"/>
              <a:t>If the relative offset is encoded in a single signed byte,</a:t>
            </a:r>
          </a:p>
          <a:p>
            <a:pPr eaLnBrk="1" hangingPunct="1">
              <a:lnSpc>
                <a:spcPct val="70000"/>
              </a:lnSpc>
              <a:spcBef>
                <a:spcPct val="50000"/>
              </a:spcBef>
            </a:pPr>
            <a:r>
              <a:rPr lang="en-US" altLang="en-US"/>
              <a:t>	(a) what is the largest possible backward jump?</a:t>
            </a:r>
          </a:p>
          <a:p>
            <a:pPr eaLnBrk="1" hangingPunct="1">
              <a:lnSpc>
                <a:spcPct val="70000"/>
              </a:lnSpc>
              <a:spcBef>
                <a:spcPct val="50000"/>
              </a:spcBef>
            </a:pPr>
            <a:r>
              <a:rPr lang="en-US" altLang="en-US"/>
              <a:t>	(b) what is the largest possible forward jump?</a:t>
            </a:r>
            <a:endParaRPr lang="en-US" altLang="en-US" i="1">
              <a:sym typeface="Symbol" panose="05050102010706020507" pitchFamily="18" charset="2"/>
            </a:endParaRPr>
          </a:p>
        </p:txBody>
      </p:sp>
      <p:sp>
        <p:nvSpPr>
          <p:cNvPr id="156677" name="Text Box 5"/>
          <p:cNvSpPr txBox="1">
            <a:spLocks noChangeArrowheads="1"/>
          </p:cNvSpPr>
          <p:nvPr/>
        </p:nvSpPr>
        <p:spPr bwMode="auto">
          <a:xfrm>
            <a:off x="2514600" y="2971800"/>
            <a:ext cx="3429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457200" indent="-4572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AutoNum type="alphaLcParenBoth"/>
            </a:pPr>
            <a:r>
              <a:rPr lang="en-US" altLang="en-US" sz="1900"/>
              <a:t> </a:t>
            </a:r>
            <a:r>
              <a:rPr lang="en-US" altLang="en-US" sz="1900">
                <a:latin typeface="Symbol" panose="05050102010706020507" pitchFamily="18" charset="2"/>
              </a:rPr>
              <a:t>-</a:t>
            </a:r>
            <a:r>
              <a:rPr lang="en-US" altLang="en-US" sz="1900"/>
              <a:t>128</a:t>
            </a:r>
          </a:p>
          <a:p>
            <a:pPr eaLnBrk="1" hangingPunct="1">
              <a:spcBef>
                <a:spcPct val="50000"/>
              </a:spcBef>
              <a:buFontTx/>
              <a:buAutoNum type="alphaLcParenBoth"/>
            </a:pPr>
            <a:r>
              <a:rPr lang="en-US" altLang="en-US" sz="1900"/>
              <a:t> +127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dissolve">
                                      <p:cBhvr>
                                        <p:cTn id="7"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37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96B3288-0E21-4842-957B-034BCC9E3933}" type="slidenum">
              <a:rPr lang="en-US" altLang="en-US" sz="1600">
                <a:latin typeface="Times New Roman" panose="02020603050405020304" pitchFamily="18" charset="0"/>
              </a:rPr>
              <a:pPr eaLnBrk="1" hangingPunct="1"/>
              <a:t>74</a:t>
            </a:fld>
            <a:endParaRPr lang="en-US" altLang="en-US" sz="1600">
              <a:latin typeface="Times New Roman" panose="02020603050405020304"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a:t>Your turn . . .</a:t>
            </a:r>
          </a:p>
        </p:txBody>
      </p:sp>
      <p:sp>
        <p:nvSpPr>
          <p:cNvPr id="73733" name="Text Box 4"/>
          <p:cNvSpPr txBox="1">
            <a:spLocks noChangeArrowheads="1"/>
          </p:cNvSpPr>
          <p:nvPr/>
        </p:nvSpPr>
        <p:spPr bwMode="auto">
          <a:xfrm>
            <a:off x="457200" y="1600200"/>
            <a:ext cx="5029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What will be the final value of AX?</a:t>
            </a:r>
          </a:p>
        </p:txBody>
      </p:sp>
      <p:sp>
        <p:nvSpPr>
          <p:cNvPr id="73734" name="Text Box 5"/>
          <p:cNvSpPr txBox="1">
            <a:spLocks noChangeArrowheads="1"/>
          </p:cNvSpPr>
          <p:nvPr/>
        </p:nvSpPr>
        <p:spPr bwMode="auto">
          <a:xfrm>
            <a:off x="5181600" y="1219200"/>
            <a:ext cx="2438400" cy="16002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tIns="137160" bIns="13716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	mov ax,6</a:t>
            </a:r>
          </a:p>
          <a:p>
            <a:pPr eaLnBrk="1" hangingPunct="1">
              <a:lnSpc>
                <a:spcPct val="50000"/>
              </a:lnSpc>
              <a:spcBef>
                <a:spcPct val="50000"/>
              </a:spcBef>
            </a:pPr>
            <a:r>
              <a:rPr lang="en-US" altLang="en-US" sz="1800" b="1">
                <a:latin typeface="Courier New" panose="02070309020205020404" pitchFamily="49" charset="0"/>
              </a:rPr>
              <a:t>	mov ecx,4</a:t>
            </a:r>
          </a:p>
          <a:p>
            <a:pPr eaLnBrk="1" hangingPunct="1">
              <a:lnSpc>
                <a:spcPct val="50000"/>
              </a:lnSpc>
              <a:spcBef>
                <a:spcPct val="50000"/>
              </a:spcBef>
            </a:pPr>
            <a:r>
              <a:rPr lang="en-US" altLang="en-US" sz="1800" b="1">
                <a:latin typeface="Courier New" panose="02070309020205020404" pitchFamily="49" charset="0"/>
              </a:rPr>
              <a:t>L1:</a:t>
            </a:r>
          </a:p>
          <a:p>
            <a:pPr eaLnBrk="1" hangingPunct="1">
              <a:lnSpc>
                <a:spcPct val="50000"/>
              </a:lnSpc>
              <a:spcBef>
                <a:spcPct val="50000"/>
              </a:spcBef>
            </a:pPr>
            <a:r>
              <a:rPr lang="en-US" altLang="en-US" sz="1800" b="1">
                <a:latin typeface="Courier New" panose="02070309020205020404" pitchFamily="49" charset="0"/>
              </a:rPr>
              <a:t>	inc ax</a:t>
            </a:r>
          </a:p>
          <a:p>
            <a:pPr eaLnBrk="1" hangingPunct="1">
              <a:lnSpc>
                <a:spcPct val="50000"/>
              </a:lnSpc>
              <a:spcBef>
                <a:spcPct val="50000"/>
              </a:spcBef>
            </a:pPr>
            <a:r>
              <a:rPr lang="en-US" altLang="en-US" sz="1800" b="1">
                <a:latin typeface="Courier New" panose="02070309020205020404" pitchFamily="49" charset="0"/>
              </a:rPr>
              <a:t>	loop L1</a:t>
            </a:r>
          </a:p>
        </p:txBody>
      </p:sp>
      <p:sp>
        <p:nvSpPr>
          <p:cNvPr id="73735" name="Text Box 6"/>
          <p:cNvSpPr txBox="1">
            <a:spLocks noChangeArrowheads="1"/>
          </p:cNvSpPr>
          <p:nvPr/>
        </p:nvSpPr>
        <p:spPr bwMode="auto">
          <a:xfrm>
            <a:off x="457200" y="3581400"/>
            <a:ext cx="426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How many times will the loop execute?</a:t>
            </a:r>
          </a:p>
        </p:txBody>
      </p:sp>
      <p:sp>
        <p:nvSpPr>
          <p:cNvPr id="73736" name="Text Box 7"/>
          <p:cNvSpPr txBox="1">
            <a:spLocks noChangeArrowheads="1"/>
          </p:cNvSpPr>
          <p:nvPr/>
        </p:nvSpPr>
        <p:spPr bwMode="auto">
          <a:xfrm>
            <a:off x="5181600" y="3581400"/>
            <a:ext cx="2438400" cy="1295400"/>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tIns="137160" bIns="13716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	mov ecx,0</a:t>
            </a:r>
          </a:p>
          <a:p>
            <a:pPr eaLnBrk="1" hangingPunct="1">
              <a:lnSpc>
                <a:spcPct val="50000"/>
              </a:lnSpc>
              <a:spcBef>
                <a:spcPct val="50000"/>
              </a:spcBef>
            </a:pPr>
            <a:r>
              <a:rPr lang="en-US" altLang="en-US" sz="1800" b="1">
                <a:latin typeface="Courier New" panose="02070309020205020404" pitchFamily="49" charset="0"/>
              </a:rPr>
              <a:t>X2:</a:t>
            </a:r>
          </a:p>
          <a:p>
            <a:pPr eaLnBrk="1" hangingPunct="1">
              <a:lnSpc>
                <a:spcPct val="50000"/>
              </a:lnSpc>
              <a:spcBef>
                <a:spcPct val="50000"/>
              </a:spcBef>
            </a:pPr>
            <a:r>
              <a:rPr lang="en-US" altLang="en-US" sz="1800" b="1">
                <a:latin typeface="Courier New" panose="02070309020205020404" pitchFamily="49" charset="0"/>
              </a:rPr>
              <a:t>	inc ax</a:t>
            </a:r>
          </a:p>
          <a:p>
            <a:pPr eaLnBrk="1" hangingPunct="1">
              <a:lnSpc>
                <a:spcPct val="50000"/>
              </a:lnSpc>
              <a:spcBef>
                <a:spcPct val="50000"/>
              </a:spcBef>
            </a:pPr>
            <a:r>
              <a:rPr lang="en-US" altLang="en-US" sz="1800" b="1">
                <a:latin typeface="Courier New" panose="02070309020205020404" pitchFamily="49" charset="0"/>
              </a:rPr>
              <a:t>	loop X2</a:t>
            </a:r>
          </a:p>
        </p:txBody>
      </p:sp>
      <p:sp>
        <p:nvSpPr>
          <p:cNvPr id="139272" name="Text Box 8"/>
          <p:cNvSpPr txBox="1">
            <a:spLocks noChangeArrowheads="1"/>
          </p:cNvSpPr>
          <p:nvPr/>
        </p:nvSpPr>
        <p:spPr bwMode="auto">
          <a:xfrm>
            <a:off x="2133600" y="2133600"/>
            <a:ext cx="609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10</a:t>
            </a:r>
          </a:p>
        </p:txBody>
      </p:sp>
      <p:sp>
        <p:nvSpPr>
          <p:cNvPr id="139273" name="Text Box 9"/>
          <p:cNvSpPr txBox="1">
            <a:spLocks noChangeArrowheads="1"/>
          </p:cNvSpPr>
          <p:nvPr/>
        </p:nvSpPr>
        <p:spPr bwMode="auto">
          <a:xfrm>
            <a:off x="1828800" y="4191000"/>
            <a:ext cx="2133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4,294,967,296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dissolve">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utoUpdateAnimBg="0"/>
      <p:bldP spid="13927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47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BB50084-5D52-4F87-A037-B186706E277F}" type="slidenum">
              <a:rPr lang="en-US" altLang="en-US" sz="1600">
                <a:latin typeface="Times New Roman" panose="02020603050405020304" pitchFamily="18" charset="0"/>
              </a:rPr>
              <a:pPr eaLnBrk="1" hangingPunct="1"/>
              <a:t>75</a:t>
            </a:fld>
            <a:endParaRPr lang="en-US" altLang="en-US" sz="1600">
              <a:latin typeface="Times New Roman" panose="02020603050405020304" pitchFamily="18" charset="0"/>
            </a:endParaRPr>
          </a:p>
        </p:txBody>
      </p:sp>
      <p:sp>
        <p:nvSpPr>
          <p:cNvPr id="145410" name="Rectangle 2"/>
          <p:cNvSpPr>
            <a:spLocks noGrp="1" noChangeArrowheads="1"/>
          </p:cNvSpPr>
          <p:nvPr>
            <p:ph type="title"/>
          </p:nvPr>
        </p:nvSpPr>
        <p:spPr/>
        <p:txBody>
          <a:bodyPr/>
          <a:lstStyle/>
          <a:p>
            <a:pPr eaLnBrk="1" hangingPunct="1">
              <a:defRPr/>
            </a:pPr>
            <a:r>
              <a:rPr lang="en-US" altLang="en-US"/>
              <a:t>Nested Loop</a:t>
            </a:r>
          </a:p>
        </p:txBody>
      </p:sp>
      <p:sp>
        <p:nvSpPr>
          <p:cNvPr id="74757" name="Text Box 3"/>
          <p:cNvSpPr txBox="1">
            <a:spLocks noChangeArrowheads="1"/>
          </p:cNvSpPr>
          <p:nvPr/>
        </p:nvSpPr>
        <p:spPr bwMode="auto">
          <a:xfrm>
            <a:off x="685800" y="9144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If you need to code a loop within a loop, you must save the outer loop counter's ECX value. In the following example, the outer loop executes 100 times, and the inner loop 20 times.</a:t>
            </a:r>
          </a:p>
        </p:txBody>
      </p:sp>
      <p:sp>
        <p:nvSpPr>
          <p:cNvPr id="74758" name="Text Box 4"/>
          <p:cNvSpPr txBox="1">
            <a:spLocks noChangeArrowheads="1"/>
          </p:cNvSpPr>
          <p:nvPr/>
        </p:nvSpPr>
        <p:spPr bwMode="auto">
          <a:xfrm>
            <a:off x="914400" y="2286000"/>
            <a:ext cx="7239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lstStyle>
            <a:lvl1pPr eaLnBrk="0" hangingPunct="0">
              <a:tabLst>
                <a:tab pos="457200" algn="l"/>
                <a:tab pos="3201988" algn="l"/>
              </a:tabLst>
              <a:defRPr sz="2100">
                <a:solidFill>
                  <a:schemeClr val="tx1"/>
                </a:solidFill>
                <a:latin typeface="Arial" panose="020B0604020202020204" pitchFamily="34" charset="0"/>
              </a:defRPr>
            </a:lvl1pPr>
            <a:lvl2pPr eaLnBrk="0" hangingPunct="0">
              <a:tabLst>
                <a:tab pos="457200" algn="l"/>
                <a:tab pos="3201988" algn="l"/>
              </a:tabLst>
              <a:defRPr sz="2100">
                <a:solidFill>
                  <a:schemeClr val="tx1"/>
                </a:solidFill>
                <a:latin typeface="Arial" panose="020B0604020202020204" pitchFamily="34" charset="0"/>
              </a:defRPr>
            </a:lvl2pPr>
            <a:lvl3pPr marL="1143000" indent="-228600" eaLnBrk="0" hangingPunct="0">
              <a:tabLst>
                <a:tab pos="457200" algn="l"/>
                <a:tab pos="3201988" algn="l"/>
              </a:tabLst>
              <a:defRPr sz="2100">
                <a:solidFill>
                  <a:schemeClr val="tx1"/>
                </a:solidFill>
                <a:latin typeface="Arial" panose="020B0604020202020204" pitchFamily="34" charset="0"/>
              </a:defRPr>
            </a:lvl3pPr>
            <a:lvl4pPr marL="1600200" indent="-228600" eaLnBrk="0" hangingPunct="0">
              <a:tabLst>
                <a:tab pos="457200" algn="l"/>
                <a:tab pos="3201988" algn="l"/>
              </a:tabLst>
              <a:defRPr sz="2100">
                <a:solidFill>
                  <a:schemeClr val="tx1"/>
                </a:solidFill>
                <a:latin typeface="Arial" panose="020B0604020202020204" pitchFamily="34" charset="0"/>
              </a:defRPr>
            </a:lvl4pPr>
            <a:lvl5pPr marL="2057400" indent="-228600" eaLnBrk="0" hangingPunct="0">
              <a:tabLst>
                <a:tab pos="457200" algn="l"/>
                <a:tab pos="3201988"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201988"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201988"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201988"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201988"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.data</a:t>
            </a:r>
          </a:p>
          <a:p>
            <a:pPr eaLnBrk="1" hangingPunct="1">
              <a:lnSpc>
                <a:spcPct val="50000"/>
              </a:lnSpc>
              <a:spcBef>
                <a:spcPct val="50000"/>
              </a:spcBef>
            </a:pPr>
            <a:r>
              <a:rPr lang="en-US" altLang="en-US" sz="1800" b="1">
                <a:latin typeface="Courier New" panose="02070309020205020404" pitchFamily="49" charset="0"/>
              </a:rPr>
              <a:t>count DWORD ?</a:t>
            </a:r>
          </a:p>
          <a:p>
            <a:pPr eaLnBrk="1" hangingPunct="1">
              <a:lnSpc>
                <a:spcPct val="50000"/>
              </a:lnSpc>
              <a:spcBef>
                <a:spcPct val="50000"/>
              </a:spcBef>
            </a:pPr>
            <a:r>
              <a:rPr lang="en-US" altLang="en-US" sz="1800" b="1">
                <a:latin typeface="Courier New" panose="02070309020205020404" pitchFamily="49" charset="0"/>
              </a:rPr>
              <a:t>.code</a:t>
            </a:r>
          </a:p>
          <a:p>
            <a:pPr eaLnBrk="1" hangingPunct="1">
              <a:lnSpc>
                <a:spcPct val="50000"/>
              </a:lnSpc>
              <a:spcBef>
                <a:spcPct val="50000"/>
              </a:spcBef>
            </a:pPr>
            <a:r>
              <a:rPr lang="en-US" altLang="en-US" sz="1800" b="1">
                <a:latin typeface="Courier New" panose="02070309020205020404" pitchFamily="49" charset="0"/>
              </a:rPr>
              <a:t>	mov ecx,100	; set outer loop count</a:t>
            </a:r>
          </a:p>
          <a:p>
            <a:pPr eaLnBrk="1" hangingPunct="1">
              <a:lnSpc>
                <a:spcPct val="50000"/>
              </a:lnSpc>
              <a:spcBef>
                <a:spcPct val="50000"/>
              </a:spcBef>
            </a:pPr>
            <a:r>
              <a:rPr lang="en-US" altLang="en-US" sz="1800" b="1">
                <a:solidFill>
                  <a:schemeClr val="hlink"/>
                </a:solidFill>
                <a:latin typeface="Courier New" panose="02070309020205020404" pitchFamily="49" charset="0"/>
              </a:rPr>
              <a:t>L1:</a:t>
            </a:r>
          </a:p>
          <a:p>
            <a:pPr eaLnBrk="1" hangingPunct="1">
              <a:lnSpc>
                <a:spcPct val="50000"/>
              </a:lnSpc>
              <a:spcBef>
                <a:spcPct val="50000"/>
              </a:spcBef>
            </a:pPr>
            <a:r>
              <a:rPr lang="en-US" altLang="en-US" sz="1800" b="1">
                <a:solidFill>
                  <a:schemeClr val="hlink"/>
                </a:solidFill>
                <a:latin typeface="Courier New" panose="02070309020205020404" pitchFamily="49" charset="0"/>
              </a:rPr>
              <a:t>	mov count,ecx	; save outer loop count</a:t>
            </a:r>
          </a:p>
          <a:p>
            <a:pPr eaLnBrk="1" hangingPunct="1">
              <a:lnSpc>
                <a:spcPct val="50000"/>
              </a:lnSpc>
              <a:spcBef>
                <a:spcPct val="50000"/>
              </a:spcBef>
            </a:pPr>
            <a:r>
              <a:rPr lang="en-US" altLang="en-US" sz="1800" b="1">
                <a:solidFill>
                  <a:schemeClr val="hlink"/>
                </a:solidFill>
                <a:latin typeface="Courier New" panose="02070309020205020404" pitchFamily="49" charset="0"/>
              </a:rPr>
              <a:t>	</a:t>
            </a:r>
            <a:r>
              <a:rPr lang="en-US" altLang="en-US" sz="1800" b="1">
                <a:solidFill>
                  <a:schemeClr val="tx2"/>
                </a:solidFill>
                <a:latin typeface="Courier New" panose="02070309020205020404" pitchFamily="49" charset="0"/>
              </a:rPr>
              <a:t>mov ecx,20	; set inner loop count</a:t>
            </a:r>
          </a:p>
          <a:p>
            <a:pPr eaLnBrk="1" hangingPunct="1">
              <a:lnSpc>
                <a:spcPct val="50000"/>
              </a:lnSpc>
              <a:spcBef>
                <a:spcPct val="50000"/>
              </a:spcBef>
            </a:pPr>
            <a:r>
              <a:rPr lang="en-US" altLang="en-US" sz="1800" b="1">
                <a:solidFill>
                  <a:schemeClr val="tx2"/>
                </a:solidFill>
                <a:latin typeface="Courier New" panose="02070309020205020404" pitchFamily="49" charset="0"/>
              </a:rPr>
              <a:t>L2:	.</a:t>
            </a:r>
          </a:p>
          <a:p>
            <a:pPr lvl="1" eaLnBrk="1" hangingPunct="1">
              <a:lnSpc>
                <a:spcPct val="50000"/>
              </a:lnSpc>
              <a:spcBef>
                <a:spcPct val="50000"/>
              </a:spcBef>
            </a:pPr>
            <a:r>
              <a:rPr lang="en-US" altLang="en-US" sz="1800" b="1">
                <a:solidFill>
                  <a:schemeClr val="tx2"/>
                </a:solidFill>
                <a:latin typeface="Courier New" panose="02070309020205020404" pitchFamily="49" charset="0"/>
              </a:rPr>
              <a:t>.</a:t>
            </a:r>
          </a:p>
          <a:p>
            <a:pPr lvl="1" eaLnBrk="1" hangingPunct="1">
              <a:lnSpc>
                <a:spcPct val="50000"/>
              </a:lnSpc>
              <a:spcBef>
                <a:spcPct val="50000"/>
              </a:spcBef>
            </a:pPr>
            <a:r>
              <a:rPr lang="en-US" altLang="en-US" sz="1800" b="1">
                <a:solidFill>
                  <a:schemeClr val="tx2"/>
                </a:solidFill>
                <a:latin typeface="Courier New" panose="02070309020205020404" pitchFamily="49" charset="0"/>
              </a:rPr>
              <a:t>loop L2	; repeat the inner loop</a:t>
            </a:r>
          </a:p>
          <a:p>
            <a:pPr eaLnBrk="1" hangingPunct="1">
              <a:lnSpc>
                <a:spcPct val="50000"/>
              </a:lnSpc>
              <a:spcBef>
                <a:spcPct val="50000"/>
              </a:spcBef>
            </a:pPr>
            <a:r>
              <a:rPr lang="en-US" altLang="en-US" sz="1800" b="1">
                <a:latin typeface="Courier New" panose="02070309020205020404" pitchFamily="49" charset="0"/>
              </a:rPr>
              <a:t>	</a:t>
            </a:r>
            <a:r>
              <a:rPr lang="en-US" altLang="en-US" sz="1800" b="1">
                <a:solidFill>
                  <a:schemeClr val="hlink"/>
                </a:solidFill>
                <a:latin typeface="Courier New" panose="02070309020205020404" pitchFamily="49" charset="0"/>
              </a:rPr>
              <a:t>mov ecx,count	; restore outer loop count</a:t>
            </a:r>
          </a:p>
          <a:p>
            <a:pPr eaLnBrk="1" hangingPunct="1">
              <a:lnSpc>
                <a:spcPct val="50000"/>
              </a:lnSpc>
              <a:spcBef>
                <a:spcPct val="50000"/>
              </a:spcBef>
            </a:pPr>
            <a:r>
              <a:rPr lang="en-US" altLang="en-US" sz="1800" b="1">
                <a:solidFill>
                  <a:schemeClr val="hlink"/>
                </a:solidFill>
                <a:latin typeface="Courier New" panose="02070309020205020404" pitchFamily="49" charset="0"/>
              </a:rPr>
              <a:t>	loop L1	; repeat the outer loop</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57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B3D748B-76E8-4AB2-A7F6-594AE06424A4}" type="slidenum">
              <a:rPr lang="en-US" altLang="en-US" sz="1600">
                <a:latin typeface="Times New Roman" panose="02020603050405020304" pitchFamily="18" charset="0"/>
              </a:rPr>
              <a:pPr eaLnBrk="1" hangingPunct="1"/>
              <a:t>76</a:t>
            </a:fld>
            <a:endParaRPr lang="en-US" altLang="en-US" sz="1600">
              <a:latin typeface="Times New Roman" panose="02020603050405020304" pitchFamily="18" charset="0"/>
            </a:endParaRPr>
          </a:p>
        </p:txBody>
      </p:sp>
      <p:sp>
        <p:nvSpPr>
          <p:cNvPr id="146434" name="Rectangle 2"/>
          <p:cNvSpPr>
            <a:spLocks noGrp="1" noChangeArrowheads="1"/>
          </p:cNvSpPr>
          <p:nvPr>
            <p:ph type="title"/>
          </p:nvPr>
        </p:nvSpPr>
        <p:spPr/>
        <p:txBody>
          <a:bodyPr/>
          <a:lstStyle/>
          <a:p>
            <a:pPr eaLnBrk="1" hangingPunct="1">
              <a:defRPr/>
            </a:pPr>
            <a:r>
              <a:rPr lang="en-US" altLang="en-US"/>
              <a:t>Summing an Integer Array</a:t>
            </a:r>
          </a:p>
        </p:txBody>
      </p:sp>
      <p:sp>
        <p:nvSpPr>
          <p:cNvPr id="75781" name="Text Box 4"/>
          <p:cNvSpPr txBox="1">
            <a:spLocks noChangeArrowheads="1"/>
          </p:cNvSpPr>
          <p:nvPr/>
        </p:nvSpPr>
        <p:spPr bwMode="auto">
          <a:xfrm>
            <a:off x="838200" y="2057400"/>
            <a:ext cx="7696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lstStyle>
            <a:lvl1pPr eaLnBrk="0" hangingPunct="0">
              <a:tabLst>
                <a:tab pos="457200" algn="l"/>
                <a:tab pos="4114800" algn="l"/>
              </a:tabLst>
              <a:defRPr sz="2100">
                <a:solidFill>
                  <a:schemeClr val="tx1"/>
                </a:solidFill>
                <a:latin typeface="Arial" panose="020B0604020202020204" pitchFamily="34" charset="0"/>
              </a:defRPr>
            </a:lvl1pPr>
            <a:lvl2pPr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70000"/>
              </a:lnSpc>
              <a:spcBef>
                <a:spcPct val="50000"/>
              </a:spcBef>
            </a:pPr>
            <a:r>
              <a:rPr lang="en-US" altLang="en-US" sz="1600" b="1">
                <a:latin typeface="Courier New" panose="02070309020205020404" pitchFamily="49" charset="0"/>
              </a:rPr>
              <a:t>.data</a:t>
            </a:r>
          </a:p>
          <a:p>
            <a:pPr eaLnBrk="1" hangingPunct="1">
              <a:lnSpc>
                <a:spcPct val="70000"/>
              </a:lnSpc>
              <a:spcBef>
                <a:spcPct val="50000"/>
              </a:spcBef>
            </a:pPr>
            <a:r>
              <a:rPr lang="en-US" altLang="en-US" sz="1600" b="1">
                <a:latin typeface="Courier New" panose="02070309020205020404" pitchFamily="49" charset="0"/>
              </a:rPr>
              <a:t>intarray WORD 100h,200h,300h,400h</a:t>
            </a:r>
          </a:p>
          <a:p>
            <a:pPr eaLnBrk="1" hangingPunct="1">
              <a:lnSpc>
                <a:spcPct val="70000"/>
              </a:lnSpc>
              <a:spcBef>
                <a:spcPct val="50000"/>
              </a:spcBef>
            </a:pPr>
            <a:r>
              <a:rPr lang="en-US" altLang="en-US" sz="1600" b="1">
                <a:latin typeface="Courier New" panose="02070309020205020404" pitchFamily="49" charset="0"/>
              </a:rPr>
              <a:t>.code</a:t>
            </a:r>
          </a:p>
          <a:p>
            <a:pPr lvl="1" eaLnBrk="1" hangingPunct="1">
              <a:lnSpc>
                <a:spcPct val="70000"/>
              </a:lnSpc>
              <a:spcBef>
                <a:spcPct val="50000"/>
              </a:spcBef>
            </a:pPr>
            <a:r>
              <a:rPr lang="en-US" altLang="en-US" sz="1600" b="1">
                <a:latin typeface="Courier New" panose="02070309020205020404" pitchFamily="49" charset="0"/>
              </a:rPr>
              <a:t>mov edi,OFFSET intarray	; address of intarray</a:t>
            </a:r>
          </a:p>
          <a:p>
            <a:pPr lvl="1" eaLnBrk="1" hangingPunct="1">
              <a:lnSpc>
                <a:spcPct val="70000"/>
              </a:lnSpc>
              <a:spcBef>
                <a:spcPct val="50000"/>
              </a:spcBef>
            </a:pPr>
            <a:r>
              <a:rPr lang="en-US" altLang="en-US" sz="1600" b="1">
                <a:latin typeface="Courier New" panose="02070309020205020404" pitchFamily="49" charset="0"/>
              </a:rPr>
              <a:t>mov ecx,LENGTHOF intarray	; loop counter</a:t>
            </a:r>
          </a:p>
          <a:p>
            <a:pPr lvl="1" eaLnBrk="1" hangingPunct="1">
              <a:lnSpc>
                <a:spcPct val="70000"/>
              </a:lnSpc>
              <a:spcBef>
                <a:spcPct val="50000"/>
              </a:spcBef>
            </a:pPr>
            <a:r>
              <a:rPr lang="en-US" altLang="en-US" sz="1600" b="1">
                <a:latin typeface="Courier New" panose="02070309020205020404" pitchFamily="49" charset="0"/>
              </a:rPr>
              <a:t>mov ax,0	; zero the accumulator</a:t>
            </a:r>
          </a:p>
          <a:p>
            <a:pPr eaLnBrk="1" hangingPunct="1">
              <a:lnSpc>
                <a:spcPct val="70000"/>
              </a:lnSpc>
              <a:spcBef>
                <a:spcPct val="50000"/>
              </a:spcBef>
            </a:pPr>
            <a:r>
              <a:rPr lang="en-US" altLang="en-US" sz="1600" b="1">
                <a:latin typeface="Courier New" panose="02070309020205020404" pitchFamily="49" charset="0"/>
              </a:rPr>
              <a:t>L1:</a:t>
            </a:r>
          </a:p>
          <a:p>
            <a:pPr lvl="1" eaLnBrk="1" hangingPunct="1">
              <a:lnSpc>
                <a:spcPct val="70000"/>
              </a:lnSpc>
              <a:spcBef>
                <a:spcPct val="50000"/>
              </a:spcBef>
            </a:pPr>
            <a:r>
              <a:rPr lang="en-US" altLang="en-US" sz="1600" b="1">
                <a:latin typeface="Courier New" panose="02070309020205020404" pitchFamily="49" charset="0"/>
              </a:rPr>
              <a:t>add ax,[edi]	; add an integer</a:t>
            </a:r>
          </a:p>
          <a:p>
            <a:pPr lvl="1" eaLnBrk="1" hangingPunct="1">
              <a:lnSpc>
                <a:spcPct val="70000"/>
              </a:lnSpc>
              <a:spcBef>
                <a:spcPct val="50000"/>
              </a:spcBef>
            </a:pPr>
            <a:r>
              <a:rPr lang="en-US" altLang="en-US" sz="1600" b="1">
                <a:latin typeface="Courier New" panose="02070309020205020404" pitchFamily="49" charset="0"/>
              </a:rPr>
              <a:t>add edi,TYPE intarray	; point to next integer</a:t>
            </a:r>
          </a:p>
          <a:p>
            <a:pPr eaLnBrk="1" hangingPunct="1">
              <a:lnSpc>
                <a:spcPct val="70000"/>
              </a:lnSpc>
              <a:spcBef>
                <a:spcPct val="50000"/>
              </a:spcBef>
            </a:pPr>
            <a:r>
              <a:rPr lang="en-US" altLang="en-US" sz="1600" b="1">
                <a:latin typeface="Courier New" panose="02070309020205020404" pitchFamily="49" charset="0"/>
              </a:rPr>
              <a:t>	loop L1	; repeat until ECX = 0</a:t>
            </a:r>
          </a:p>
        </p:txBody>
      </p:sp>
      <p:sp>
        <p:nvSpPr>
          <p:cNvPr id="75782" name="Text Box 5"/>
          <p:cNvSpPr txBox="1">
            <a:spLocks noChangeArrowheads="1"/>
          </p:cNvSpPr>
          <p:nvPr/>
        </p:nvSpPr>
        <p:spPr bwMode="auto">
          <a:xfrm>
            <a:off x="838200" y="1066800"/>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code calculates the sum of an array of 16-bit integers.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68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BB38346-8646-4335-B0C6-46DD132F7535}" type="slidenum">
              <a:rPr lang="en-US" altLang="en-US" sz="1600">
                <a:latin typeface="Times New Roman" panose="02020603050405020304" pitchFamily="18" charset="0"/>
              </a:rPr>
              <a:pPr eaLnBrk="1" hangingPunct="1"/>
              <a:t>77</a:t>
            </a:fld>
            <a:endParaRPr lang="en-US" altLang="en-US" sz="1600">
              <a:latin typeface="Times New Roman" panose="02020603050405020304" pitchFamily="18" charset="0"/>
            </a:endParaRPr>
          </a:p>
        </p:txBody>
      </p:sp>
      <p:sp>
        <p:nvSpPr>
          <p:cNvPr id="150530" name="Rectangle 2"/>
          <p:cNvSpPr>
            <a:spLocks noGrp="1" noChangeArrowheads="1"/>
          </p:cNvSpPr>
          <p:nvPr>
            <p:ph type="title"/>
          </p:nvPr>
        </p:nvSpPr>
        <p:spPr/>
        <p:txBody>
          <a:bodyPr/>
          <a:lstStyle/>
          <a:p>
            <a:pPr eaLnBrk="1" hangingPunct="1">
              <a:defRPr/>
            </a:pPr>
            <a:r>
              <a:rPr lang="en-US" altLang="en-US"/>
              <a:t>Your turn . . .</a:t>
            </a:r>
          </a:p>
        </p:txBody>
      </p:sp>
      <p:sp>
        <p:nvSpPr>
          <p:cNvPr id="76805" name="Text Box 3"/>
          <p:cNvSpPr txBox="1">
            <a:spLocks noChangeArrowheads="1"/>
          </p:cNvSpPr>
          <p:nvPr/>
        </p:nvSpPr>
        <p:spPr bwMode="auto">
          <a:xfrm>
            <a:off x="1828800" y="1905000"/>
            <a:ext cx="51054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120000"/>
              </a:lnSpc>
              <a:spcBef>
                <a:spcPct val="50000"/>
              </a:spcBef>
            </a:pPr>
            <a:r>
              <a:rPr lang="en-US" altLang="en-US"/>
              <a:t>What changes would you make to the program on the previous slide if you were summing a doubleword array?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78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37BDEC9-6552-4298-9694-44B77C5FF68B}" type="slidenum">
              <a:rPr lang="en-US" altLang="en-US" sz="1600">
                <a:latin typeface="Times New Roman" panose="02020603050405020304" pitchFamily="18" charset="0"/>
              </a:rPr>
              <a:pPr eaLnBrk="1" hangingPunct="1"/>
              <a:t>78</a:t>
            </a:fld>
            <a:endParaRPr lang="en-US" altLang="en-US" sz="1600">
              <a:latin typeface="Times New Roman" panose="02020603050405020304" pitchFamily="18" charset="0"/>
            </a:endParaRPr>
          </a:p>
        </p:txBody>
      </p:sp>
      <p:sp>
        <p:nvSpPr>
          <p:cNvPr id="147458" name="Rectangle 2"/>
          <p:cNvSpPr>
            <a:spLocks noGrp="1" noChangeArrowheads="1"/>
          </p:cNvSpPr>
          <p:nvPr>
            <p:ph type="title"/>
          </p:nvPr>
        </p:nvSpPr>
        <p:spPr/>
        <p:txBody>
          <a:bodyPr/>
          <a:lstStyle/>
          <a:p>
            <a:pPr eaLnBrk="1" hangingPunct="1">
              <a:defRPr/>
            </a:pPr>
            <a:r>
              <a:rPr lang="en-US" altLang="en-US"/>
              <a:t>Copying a String</a:t>
            </a:r>
          </a:p>
        </p:txBody>
      </p:sp>
      <p:sp>
        <p:nvSpPr>
          <p:cNvPr id="77829" name="Text Box 4"/>
          <p:cNvSpPr txBox="1">
            <a:spLocks noChangeArrowheads="1"/>
          </p:cNvSpPr>
          <p:nvPr/>
        </p:nvSpPr>
        <p:spPr bwMode="auto">
          <a:xfrm>
            <a:off x="762000" y="2057400"/>
            <a:ext cx="7696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.data</a:t>
            </a:r>
          </a:p>
          <a:p>
            <a:pPr eaLnBrk="1" hangingPunct="1">
              <a:lnSpc>
                <a:spcPct val="50000"/>
              </a:lnSpc>
              <a:spcBef>
                <a:spcPct val="50000"/>
              </a:spcBef>
            </a:pPr>
            <a:r>
              <a:rPr lang="en-US" altLang="en-US" sz="1600" b="1">
                <a:latin typeface="Courier New" panose="02070309020205020404" pitchFamily="49" charset="0"/>
              </a:rPr>
              <a:t>source  BYTE  "This is the source string",0</a:t>
            </a:r>
          </a:p>
          <a:p>
            <a:pPr eaLnBrk="1" hangingPunct="1">
              <a:lnSpc>
                <a:spcPct val="50000"/>
              </a:lnSpc>
              <a:spcBef>
                <a:spcPct val="50000"/>
              </a:spcBef>
            </a:pPr>
            <a:r>
              <a:rPr lang="en-US" altLang="en-US" sz="1600" b="1">
                <a:latin typeface="Courier New" panose="02070309020205020404" pitchFamily="49" charset="0"/>
              </a:rPr>
              <a:t>target  BYTE  </a:t>
            </a:r>
            <a:r>
              <a:rPr lang="en-US" altLang="en-US" sz="1600" b="1">
                <a:solidFill>
                  <a:schemeClr val="tx2"/>
                </a:solidFill>
                <a:latin typeface="Courier New" panose="02070309020205020404" pitchFamily="49" charset="0"/>
              </a:rPr>
              <a:t>SIZEOF source</a:t>
            </a:r>
            <a:r>
              <a:rPr lang="en-US" altLang="en-US" sz="1600" b="1">
                <a:latin typeface="Courier New" panose="02070309020205020404" pitchFamily="49" charset="0"/>
              </a:rPr>
              <a:t> DUP(0)</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.code</a:t>
            </a:r>
          </a:p>
          <a:p>
            <a:pPr eaLnBrk="1" hangingPunct="1">
              <a:lnSpc>
                <a:spcPct val="50000"/>
              </a:lnSpc>
              <a:spcBef>
                <a:spcPct val="50000"/>
              </a:spcBef>
            </a:pPr>
            <a:r>
              <a:rPr lang="en-US" altLang="en-US" sz="1600" b="1">
                <a:latin typeface="Courier New" panose="02070309020205020404" pitchFamily="49" charset="0"/>
              </a:rPr>
              <a:t>	mov  esi,0		; index register</a:t>
            </a:r>
          </a:p>
          <a:p>
            <a:pPr eaLnBrk="1" hangingPunct="1">
              <a:lnSpc>
                <a:spcPct val="50000"/>
              </a:lnSpc>
              <a:spcBef>
                <a:spcPct val="50000"/>
              </a:spcBef>
            </a:pPr>
            <a:r>
              <a:rPr lang="en-US" altLang="en-US" sz="1600" b="1">
                <a:latin typeface="Courier New" panose="02070309020205020404" pitchFamily="49" charset="0"/>
              </a:rPr>
              <a:t>	mov  ecx,SIZEOF source		; loop counter</a:t>
            </a:r>
          </a:p>
          <a:p>
            <a:pPr eaLnBrk="1" hangingPunct="1">
              <a:lnSpc>
                <a:spcPct val="50000"/>
              </a:lnSpc>
              <a:spcBef>
                <a:spcPct val="50000"/>
              </a:spcBef>
            </a:pPr>
            <a:r>
              <a:rPr lang="en-US" altLang="en-US" sz="1600" b="1">
                <a:latin typeface="Courier New" panose="02070309020205020404" pitchFamily="49" charset="0"/>
              </a:rPr>
              <a:t>L1:</a:t>
            </a:r>
          </a:p>
          <a:p>
            <a:pPr eaLnBrk="1" hangingPunct="1">
              <a:lnSpc>
                <a:spcPct val="50000"/>
              </a:lnSpc>
              <a:spcBef>
                <a:spcPct val="50000"/>
              </a:spcBef>
            </a:pPr>
            <a:r>
              <a:rPr lang="en-US" altLang="en-US" sz="1600" b="1">
                <a:latin typeface="Courier New" panose="02070309020205020404" pitchFamily="49" charset="0"/>
              </a:rPr>
              <a:t>	mov  al,source[esi]		; get char from source</a:t>
            </a:r>
          </a:p>
          <a:p>
            <a:pPr eaLnBrk="1" hangingPunct="1">
              <a:lnSpc>
                <a:spcPct val="50000"/>
              </a:lnSpc>
              <a:spcBef>
                <a:spcPct val="50000"/>
              </a:spcBef>
            </a:pPr>
            <a:r>
              <a:rPr lang="en-US" altLang="en-US" sz="1600" b="1">
                <a:latin typeface="Courier New" panose="02070309020205020404" pitchFamily="49" charset="0"/>
              </a:rPr>
              <a:t>	mov  target[esi],al		; store it in the target</a:t>
            </a:r>
          </a:p>
          <a:p>
            <a:pPr eaLnBrk="1" hangingPunct="1">
              <a:lnSpc>
                <a:spcPct val="50000"/>
              </a:lnSpc>
              <a:spcBef>
                <a:spcPct val="50000"/>
              </a:spcBef>
            </a:pPr>
            <a:r>
              <a:rPr lang="en-US" altLang="en-US" sz="1600" b="1">
                <a:latin typeface="Courier New" panose="02070309020205020404" pitchFamily="49" charset="0"/>
              </a:rPr>
              <a:t>	inc  esi		; move to next character</a:t>
            </a:r>
          </a:p>
          <a:p>
            <a:pPr eaLnBrk="1" hangingPunct="1">
              <a:lnSpc>
                <a:spcPct val="50000"/>
              </a:lnSpc>
              <a:spcBef>
                <a:spcPct val="50000"/>
              </a:spcBef>
            </a:pPr>
            <a:r>
              <a:rPr lang="en-US" altLang="en-US" sz="1600" b="1">
                <a:latin typeface="Courier New" panose="02070309020205020404" pitchFamily="49" charset="0"/>
              </a:rPr>
              <a:t>	loop L1		; repeat for entire string</a:t>
            </a:r>
          </a:p>
          <a:p>
            <a:pPr eaLnBrk="1" hangingPunct="1">
              <a:lnSpc>
                <a:spcPct val="50000"/>
              </a:lnSpc>
              <a:spcBef>
                <a:spcPct val="50000"/>
              </a:spcBef>
            </a:pPr>
            <a:endParaRPr lang="en-US" altLang="en-US" sz="1600" b="1">
              <a:latin typeface="Courier New" panose="02070309020205020404" pitchFamily="49" charset="0"/>
            </a:endParaRPr>
          </a:p>
        </p:txBody>
      </p:sp>
      <p:sp>
        <p:nvSpPr>
          <p:cNvPr id="77830" name="Text Box 7"/>
          <p:cNvSpPr txBox="1">
            <a:spLocks noChangeArrowheads="1"/>
          </p:cNvSpPr>
          <p:nvPr/>
        </p:nvSpPr>
        <p:spPr bwMode="auto">
          <a:xfrm>
            <a:off x="6867525" y="2320925"/>
            <a:ext cx="1219200" cy="6794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300" b="1">
                <a:solidFill>
                  <a:schemeClr val="tx2"/>
                </a:solidFill>
              </a:rPr>
              <a:t>good use of SIZEOF</a:t>
            </a:r>
          </a:p>
        </p:txBody>
      </p:sp>
      <p:sp>
        <p:nvSpPr>
          <p:cNvPr id="77831" name="Text Box 8"/>
          <p:cNvSpPr txBox="1">
            <a:spLocks noChangeArrowheads="1"/>
          </p:cNvSpPr>
          <p:nvPr/>
        </p:nvSpPr>
        <p:spPr bwMode="auto">
          <a:xfrm>
            <a:off x="838200" y="1219200"/>
            <a:ext cx="7467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following code copies a string from </a:t>
            </a:r>
            <a:r>
              <a:rPr lang="en-US" altLang="en-US">
                <a:solidFill>
                  <a:schemeClr val="tx2"/>
                </a:solidFill>
              </a:rPr>
              <a:t>source</a:t>
            </a:r>
            <a:r>
              <a:rPr lang="en-US" altLang="en-US"/>
              <a:t> to </a:t>
            </a:r>
            <a:r>
              <a:rPr lang="en-US" altLang="en-US">
                <a:solidFill>
                  <a:schemeClr val="tx2"/>
                </a:solidFill>
              </a:rPr>
              <a:t>target</a:t>
            </a:r>
            <a:r>
              <a:rPr lang="en-US" altLang="en-US"/>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885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083CAD9-F392-46B9-8A5B-A1671253956D}" type="slidenum">
              <a:rPr lang="en-US" altLang="en-US" sz="1600">
                <a:latin typeface="Times New Roman" panose="02020603050405020304" pitchFamily="18" charset="0"/>
              </a:rPr>
              <a:pPr eaLnBrk="1" hangingPunct="1"/>
              <a:t>79</a:t>
            </a:fld>
            <a:endParaRPr lang="en-US" altLang="en-US" sz="1600">
              <a:latin typeface="Times New Roman" panose="02020603050405020304"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a:t>Your turn . . .</a:t>
            </a:r>
          </a:p>
        </p:txBody>
      </p:sp>
      <p:sp>
        <p:nvSpPr>
          <p:cNvPr id="78853" name="Text Box 3"/>
          <p:cNvSpPr txBox="1">
            <a:spLocks noChangeArrowheads="1"/>
          </p:cNvSpPr>
          <p:nvPr/>
        </p:nvSpPr>
        <p:spPr bwMode="auto">
          <a:xfrm>
            <a:off x="1676400" y="2133600"/>
            <a:ext cx="59436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2500"/>
              <a:t>Rewrite the program shown in the previous slide, using indirect addressing rather than indexed addressing.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3ACCA41-65FA-4628-B100-4056840A8018}" type="slidenum">
              <a:rPr lang="en-US" altLang="en-US" sz="1600">
                <a:latin typeface="Times New Roman" panose="02020603050405020304" pitchFamily="18" charset="0"/>
              </a:rPr>
              <a:pPr eaLnBrk="1" hangingPunct="1"/>
              <a:t>8</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a:t>Direct Memory Operands</a:t>
            </a:r>
          </a:p>
        </p:txBody>
      </p:sp>
      <p:sp>
        <p:nvSpPr>
          <p:cNvPr id="14341" name="Rectangle 3"/>
          <p:cNvSpPr>
            <a:spLocks noGrp="1" noChangeArrowheads="1"/>
          </p:cNvSpPr>
          <p:nvPr>
            <p:ph type="body" idx="1"/>
          </p:nvPr>
        </p:nvSpPr>
        <p:spPr>
          <a:xfrm>
            <a:off x="838200" y="1143000"/>
            <a:ext cx="7467600" cy="1600200"/>
          </a:xfrm>
        </p:spPr>
        <p:txBody>
          <a:bodyPr/>
          <a:lstStyle/>
          <a:p>
            <a:pPr eaLnBrk="1" hangingPunct="1">
              <a:lnSpc>
                <a:spcPct val="90000"/>
              </a:lnSpc>
            </a:pPr>
            <a:r>
              <a:rPr lang="en-US" altLang="en-US" dirty="0"/>
              <a:t>A direct memory operand is a named reference to storage in memory</a:t>
            </a:r>
          </a:p>
          <a:p>
            <a:pPr eaLnBrk="1" hangingPunct="1">
              <a:lnSpc>
                <a:spcPct val="90000"/>
              </a:lnSpc>
            </a:pPr>
            <a:r>
              <a:rPr lang="en-US" altLang="en-US" dirty="0"/>
              <a:t>The named reference (label) is automatically dereferenced by the assembler</a:t>
            </a:r>
          </a:p>
        </p:txBody>
      </p:sp>
      <p:sp>
        <p:nvSpPr>
          <p:cNvPr id="14342" name="Text Box 4"/>
          <p:cNvSpPr txBox="1">
            <a:spLocks noChangeArrowheads="1"/>
          </p:cNvSpPr>
          <p:nvPr/>
        </p:nvSpPr>
        <p:spPr bwMode="auto">
          <a:xfrm>
            <a:off x="1143000" y="2819400"/>
            <a:ext cx="685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70000"/>
              </a:lnSpc>
              <a:spcBef>
                <a:spcPct val="50000"/>
              </a:spcBef>
            </a:pPr>
            <a:r>
              <a:rPr lang="en-US" altLang="en-US" sz="1800" b="1">
                <a:latin typeface="Courier New" panose="02070309020205020404" pitchFamily="49" charset="0"/>
              </a:rPr>
              <a:t>.data</a:t>
            </a:r>
          </a:p>
          <a:p>
            <a:pPr eaLnBrk="1" hangingPunct="1">
              <a:lnSpc>
                <a:spcPct val="70000"/>
              </a:lnSpc>
              <a:spcBef>
                <a:spcPct val="50000"/>
              </a:spcBef>
            </a:pPr>
            <a:r>
              <a:rPr lang="en-US" altLang="en-US" sz="1800" b="1">
                <a:latin typeface="Courier New" panose="02070309020205020404" pitchFamily="49" charset="0"/>
              </a:rPr>
              <a:t>var1 BYTE 10h</a:t>
            </a:r>
          </a:p>
          <a:p>
            <a:pPr eaLnBrk="1" hangingPunct="1">
              <a:lnSpc>
                <a:spcPct val="70000"/>
              </a:lnSpc>
              <a:spcBef>
                <a:spcPct val="50000"/>
              </a:spcBef>
            </a:pPr>
            <a:r>
              <a:rPr lang="en-US" altLang="en-US" sz="1800" b="1">
                <a:latin typeface="Courier New" panose="02070309020205020404" pitchFamily="49" charset="0"/>
              </a:rPr>
              <a:t>.code</a:t>
            </a:r>
          </a:p>
          <a:p>
            <a:pPr eaLnBrk="1" hangingPunct="1">
              <a:lnSpc>
                <a:spcPct val="70000"/>
              </a:lnSpc>
              <a:spcBef>
                <a:spcPct val="50000"/>
              </a:spcBef>
            </a:pPr>
            <a:r>
              <a:rPr lang="en-US" altLang="en-US" sz="1800" b="1">
                <a:latin typeface="Courier New" panose="02070309020205020404" pitchFamily="49" charset="0"/>
              </a:rPr>
              <a:t>mov al,var1	; AL = 10h</a:t>
            </a:r>
          </a:p>
          <a:p>
            <a:pPr eaLnBrk="1" hangingPunct="1">
              <a:lnSpc>
                <a:spcPct val="70000"/>
              </a:lnSpc>
              <a:spcBef>
                <a:spcPct val="50000"/>
              </a:spcBef>
            </a:pPr>
            <a:r>
              <a:rPr lang="en-US" altLang="en-US" sz="1800" b="1">
                <a:latin typeface="Courier New" panose="02070309020205020404" pitchFamily="49" charset="0"/>
              </a:rPr>
              <a:t>mov al,[var1]	; AL = 10h</a:t>
            </a:r>
          </a:p>
        </p:txBody>
      </p:sp>
      <p:sp>
        <p:nvSpPr>
          <p:cNvPr id="14343" name="Line 5"/>
          <p:cNvSpPr>
            <a:spLocks noChangeShapeType="1"/>
          </p:cNvSpPr>
          <p:nvPr/>
        </p:nvSpPr>
        <p:spPr bwMode="auto">
          <a:xfrm flipV="1">
            <a:off x="2438400" y="4495800"/>
            <a:ext cx="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14344" name="Text Box 6"/>
          <p:cNvSpPr txBox="1">
            <a:spLocks noChangeArrowheads="1"/>
          </p:cNvSpPr>
          <p:nvPr/>
        </p:nvSpPr>
        <p:spPr bwMode="auto">
          <a:xfrm>
            <a:off x="1562100" y="5029200"/>
            <a:ext cx="1752600" cy="48101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sz="1300" b="1">
                <a:solidFill>
                  <a:schemeClr val="tx2"/>
                </a:solidFill>
              </a:rPr>
              <a:t>alternate format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98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9B737B9-CF07-45AF-BD53-EB18491E5D70}" type="slidenum">
              <a:rPr lang="en-US" altLang="en-US" sz="1600">
                <a:latin typeface="Times New Roman" panose="02020603050405020304" pitchFamily="18" charset="0"/>
              </a:rPr>
              <a:pPr eaLnBrk="1" hangingPunct="1"/>
              <a:t>80</a:t>
            </a:fld>
            <a:endParaRPr lang="en-US" altLang="en-US" sz="1600">
              <a:latin typeface="Times New Roman" panose="02020603050405020304" pitchFamily="18" charset="0"/>
            </a:endParaRPr>
          </a:p>
        </p:txBody>
      </p:sp>
      <p:sp>
        <p:nvSpPr>
          <p:cNvPr id="177154" name="Rectangle 2"/>
          <p:cNvSpPr>
            <a:spLocks noGrp="1" noChangeArrowheads="1"/>
          </p:cNvSpPr>
          <p:nvPr>
            <p:ph type="title"/>
          </p:nvPr>
        </p:nvSpPr>
        <p:spPr/>
        <p:txBody>
          <a:bodyPr/>
          <a:lstStyle/>
          <a:p>
            <a:pPr eaLnBrk="1" hangingPunct="1">
              <a:defRPr/>
            </a:pPr>
            <a:r>
              <a:rPr lang="en-US" altLang="en-US"/>
              <a:t>What's Next</a:t>
            </a:r>
          </a:p>
        </p:txBody>
      </p:sp>
      <p:sp>
        <p:nvSpPr>
          <p:cNvPr id="79877" name="Rectangle 3"/>
          <p:cNvSpPr>
            <a:spLocks noGrp="1" noChangeArrowheads="1"/>
          </p:cNvSpPr>
          <p:nvPr>
            <p:ph type="body" idx="1"/>
          </p:nvPr>
        </p:nvSpPr>
        <p:spPr>
          <a:xfrm>
            <a:off x="1828800" y="1600200"/>
            <a:ext cx="6248400" cy="2743200"/>
          </a:xfrm>
        </p:spPr>
        <p:txBody>
          <a:bodyPr/>
          <a:lstStyle/>
          <a:p>
            <a:pPr eaLnBrk="1" hangingPunct="1"/>
            <a:r>
              <a:rPr lang="en-US" altLang="en-US" dirty="0"/>
              <a:t>Data Transfer Instructions</a:t>
            </a:r>
          </a:p>
          <a:p>
            <a:pPr eaLnBrk="1" hangingPunct="1"/>
            <a:r>
              <a:rPr lang="en-US" altLang="en-US" dirty="0"/>
              <a:t>Addition and Subtraction</a:t>
            </a:r>
          </a:p>
          <a:p>
            <a:pPr eaLnBrk="1" hangingPunct="1"/>
            <a:r>
              <a:rPr lang="en-US" altLang="en-US" dirty="0"/>
              <a:t>Data-Related Operators and Directives</a:t>
            </a:r>
          </a:p>
          <a:p>
            <a:pPr eaLnBrk="1" hangingPunct="1"/>
            <a:r>
              <a:rPr lang="en-US" altLang="en-US" dirty="0"/>
              <a:t>Indirect Addressing</a:t>
            </a:r>
          </a:p>
          <a:p>
            <a:pPr eaLnBrk="1" hangingPunct="1"/>
            <a:r>
              <a:rPr lang="en-US" altLang="en-US" dirty="0"/>
              <a:t>JMP and LOOP Instructions</a:t>
            </a:r>
          </a:p>
          <a:p>
            <a:pPr eaLnBrk="1" hangingPunct="1"/>
            <a:r>
              <a:rPr lang="en-US" altLang="en-US" b="1" dirty="0">
                <a:solidFill>
                  <a:srgbClr val="FFC000"/>
                </a:solidFill>
              </a:rPr>
              <a:t>64-Bit Programming</a:t>
            </a:r>
          </a:p>
          <a:p>
            <a:pPr eaLnBrk="1" hangingPunct="1"/>
            <a:endParaRPr lang="en-US" altLang="en-US" b="1" dirty="0">
              <a:solidFill>
                <a:schemeClr val="tx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64-Bit Programming</a:t>
            </a:r>
          </a:p>
        </p:txBody>
      </p:sp>
      <p:sp>
        <p:nvSpPr>
          <p:cNvPr id="80899" name="Content Placeholder 2"/>
          <p:cNvSpPr>
            <a:spLocks noGrp="1"/>
          </p:cNvSpPr>
          <p:nvPr>
            <p:ph idx="1"/>
          </p:nvPr>
        </p:nvSpPr>
        <p:spPr/>
        <p:txBody>
          <a:bodyPr/>
          <a:lstStyle/>
          <a:p>
            <a:r>
              <a:rPr lang="en-US" altLang="en-US"/>
              <a:t>MOV instruction in 64-bit mode accepts operands of 8, 16, 32, or 64 bits</a:t>
            </a:r>
          </a:p>
          <a:p>
            <a:r>
              <a:rPr lang="en-US" altLang="en-US"/>
              <a:t>When you move a 8, 16, or 32-bit constant to a 64-bit register, the upper bits of the destination are cleared.</a:t>
            </a:r>
          </a:p>
          <a:p>
            <a:r>
              <a:rPr lang="en-US" altLang="en-US"/>
              <a:t>When you move a memory operand into a 64-bit register, the results vary:</a:t>
            </a:r>
          </a:p>
          <a:p>
            <a:pPr lvl="1"/>
            <a:r>
              <a:rPr lang="en-US" altLang="en-US"/>
              <a:t>32-bit move clears high bits in destination</a:t>
            </a:r>
          </a:p>
          <a:p>
            <a:pPr lvl="1"/>
            <a:r>
              <a:rPr lang="en-US" altLang="en-US"/>
              <a:t>8-bit or 16-bit move does not affect high bits in destination</a:t>
            </a:r>
          </a:p>
          <a:p>
            <a:endParaRPr lang="en-US" altLang="en-US"/>
          </a:p>
        </p:txBody>
      </p:sp>
      <p:sp>
        <p:nvSpPr>
          <p:cNvPr id="8090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809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42ED41D-3EAE-40D3-93C1-D280370CFF30}" type="slidenum">
              <a:rPr lang="en-US" altLang="en-US" sz="1600">
                <a:latin typeface="Times New Roman" panose="02020603050405020304" pitchFamily="18" charset="0"/>
              </a:rPr>
              <a:pPr eaLnBrk="1" hangingPunct="1"/>
              <a:t>81</a:t>
            </a:fld>
            <a:endParaRPr lang="en-US" altLang="en-US" sz="160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More 64-Bit Programming</a:t>
            </a:r>
          </a:p>
        </p:txBody>
      </p:sp>
      <p:sp>
        <p:nvSpPr>
          <p:cNvPr id="81923" name="Content Placeholder 2"/>
          <p:cNvSpPr>
            <a:spLocks noGrp="1"/>
          </p:cNvSpPr>
          <p:nvPr>
            <p:ph idx="1"/>
          </p:nvPr>
        </p:nvSpPr>
        <p:spPr/>
        <p:txBody>
          <a:bodyPr/>
          <a:lstStyle/>
          <a:p>
            <a:r>
              <a:rPr lang="en-US" altLang="en-US"/>
              <a:t>MOVSXD sign extends a 32-bit value into a 64-bit destination register</a:t>
            </a:r>
          </a:p>
          <a:p>
            <a:r>
              <a:rPr lang="en-US" altLang="en-US"/>
              <a:t>The OFFSET operator generates a 64-bit address</a:t>
            </a:r>
          </a:p>
          <a:p>
            <a:r>
              <a:rPr lang="en-US" altLang="en-US"/>
              <a:t>LOOP uses the 64-bit RCX register as a counter</a:t>
            </a:r>
          </a:p>
          <a:p>
            <a:r>
              <a:rPr lang="en-US" altLang="en-US"/>
              <a:t>RSI and RDI are the most common 64-bit index registers for accessing arrays.</a:t>
            </a:r>
          </a:p>
        </p:txBody>
      </p:sp>
      <p:sp>
        <p:nvSpPr>
          <p:cNvPr id="8192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8192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96F313D-73E3-4863-91C1-E04A5F6AB937}" type="slidenum">
              <a:rPr lang="en-US" altLang="en-US" sz="1600">
                <a:latin typeface="Times New Roman" panose="02020603050405020304" pitchFamily="18" charset="0"/>
              </a:rPr>
              <a:pPr eaLnBrk="1" hangingPunct="1"/>
              <a:t>82</a:t>
            </a:fld>
            <a:endParaRPr lang="en-US" altLang="en-US" sz="1600">
              <a:latin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Other 64-Bit Notes</a:t>
            </a:r>
          </a:p>
        </p:txBody>
      </p:sp>
      <p:sp>
        <p:nvSpPr>
          <p:cNvPr id="82947" name="Content Placeholder 2"/>
          <p:cNvSpPr>
            <a:spLocks noGrp="1"/>
          </p:cNvSpPr>
          <p:nvPr>
            <p:ph idx="1"/>
          </p:nvPr>
        </p:nvSpPr>
        <p:spPr/>
        <p:txBody>
          <a:bodyPr/>
          <a:lstStyle/>
          <a:p>
            <a:r>
              <a:rPr lang="en-US" altLang="en-US"/>
              <a:t>ADD and SUB affect the flags in the same way as in 32-bit mode</a:t>
            </a:r>
          </a:p>
          <a:p>
            <a:r>
              <a:rPr lang="en-US" altLang="en-US"/>
              <a:t>You can use scale factors with indexed operands.</a:t>
            </a:r>
          </a:p>
        </p:txBody>
      </p:sp>
      <p:sp>
        <p:nvSpPr>
          <p:cNvPr id="8294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829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824F517-6DCD-4607-BCC2-5474034DDD69}" type="slidenum">
              <a:rPr lang="en-US" altLang="en-US" sz="1600">
                <a:latin typeface="Times New Roman" panose="02020603050405020304" pitchFamily="18" charset="0"/>
              </a:rPr>
              <a:pPr eaLnBrk="1" hangingPunct="1"/>
              <a:t>83</a:t>
            </a:fld>
            <a:endParaRPr lang="en-US" altLang="en-US" sz="16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53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CF5EFE3-2B28-4220-998B-0B026D8A0796}" type="slidenum">
              <a:rPr lang="en-US" altLang="en-US" sz="1600">
                <a:latin typeface="Times New Roman" panose="02020603050405020304" pitchFamily="18" charset="0"/>
              </a:rPr>
              <a:pPr eaLnBrk="1" hangingPunct="1"/>
              <a:t>9</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a:t>MOV Instruction</a:t>
            </a:r>
          </a:p>
        </p:txBody>
      </p:sp>
      <p:sp>
        <p:nvSpPr>
          <p:cNvPr id="15365" name="Text Box 3"/>
          <p:cNvSpPr txBox="1">
            <a:spLocks noChangeArrowheads="1"/>
          </p:cNvSpPr>
          <p:nvPr/>
        </p:nvSpPr>
        <p:spPr bwMode="auto">
          <a:xfrm>
            <a:off x="1371600" y="3124200"/>
            <a:ext cx="6324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22860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40000"/>
              </a:lnSpc>
              <a:spcBef>
                <a:spcPct val="50000"/>
              </a:spcBef>
            </a:pPr>
            <a:r>
              <a:rPr lang="en-US" altLang="en-US" sz="1800" b="1">
                <a:latin typeface="Courier New" panose="02070309020205020404" pitchFamily="49" charset="0"/>
              </a:rPr>
              <a:t>.data</a:t>
            </a:r>
          </a:p>
          <a:p>
            <a:pPr eaLnBrk="1" hangingPunct="1">
              <a:lnSpc>
                <a:spcPct val="40000"/>
              </a:lnSpc>
              <a:spcBef>
                <a:spcPct val="50000"/>
              </a:spcBef>
            </a:pPr>
            <a:r>
              <a:rPr lang="en-US" altLang="en-US" sz="1800" b="1">
                <a:latin typeface="Courier New" panose="02070309020205020404" pitchFamily="49" charset="0"/>
              </a:rPr>
              <a:t>count BYTE 100</a:t>
            </a:r>
          </a:p>
          <a:p>
            <a:pPr eaLnBrk="1" hangingPunct="1">
              <a:lnSpc>
                <a:spcPct val="40000"/>
              </a:lnSpc>
              <a:spcBef>
                <a:spcPct val="50000"/>
              </a:spcBef>
            </a:pPr>
            <a:r>
              <a:rPr lang="en-US" altLang="en-US" sz="1800" b="1">
                <a:latin typeface="Courier New" panose="02070309020205020404" pitchFamily="49" charset="0"/>
              </a:rPr>
              <a:t>wVal  WORD 2</a:t>
            </a:r>
          </a:p>
          <a:p>
            <a:pPr eaLnBrk="1" hangingPunct="1">
              <a:lnSpc>
                <a:spcPct val="40000"/>
              </a:lnSpc>
              <a:spcBef>
                <a:spcPct val="50000"/>
              </a:spcBef>
            </a:pPr>
            <a:r>
              <a:rPr lang="en-US" altLang="en-US" sz="1800" b="1">
                <a:latin typeface="Courier New" panose="02070309020205020404" pitchFamily="49" charset="0"/>
              </a:rPr>
              <a:t>.code</a:t>
            </a:r>
          </a:p>
          <a:p>
            <a:pPr eaLnBrk="1" hangingPunct="1">
              <a:lnSpc>
                <a:spcPct val="40000"/>
              </a:lnSpc>
              <a:spcBef>
                <a:spcPct val="50000"/>
              </a:spcBef>
            </a:pPr>
            <a:r>
              <a:rPr lang="en-US" altLang="en-US" sz="1800" b="1">
                <a:latin typeface="Courier New" panose="02070309020205020404" pitchFamily="49" charset="0"/>
              </a:rPr>
              <a:t>	mov bl,count</a:t>
            </a:r>
          </a:p>
          <a:p>
            <a:pPr eaLnBrk="1" hangingPunct="1">
              <a:lnSpc>
                <a:spcPct val="40000"/>
              </a:lnSpc>
              <a:spcBef>
                <a:spcPct val="50000"/>
              </a:spcBef>
            </a:pPr>
            <a:r>
              <a:rPr lang="en-US" altLang="en-US" sz="1800" b="1">
                <a:latin typeface="Courier New" panose="02070309020205020404" pitchFamily="49" charset="0"/>
              </a:rPr>
              <a:t>	mov ax,wVal</a:t>
            </a:r>
          </a:p>
          <a:p>
            <a:pPr eaLnBrk="1" hangingPunct="1">
              <a:lnSpc>
                <a:spcPct val="40000"/>
              </a:lnSpc>
              <a:spcBef>
                <a:spcPct val="50000"/>
              </a:spcBef>
            </a:pPr>
            <a:r>
              <a:rPr lang="en-US" altLang="en-US" sz="1800" b="1">
                <a:latin typeface="Courier New" panose="02070309020205020404" pitchFamily="49" charset="0"/>
              </a:rPr>
              <a:t>	mov count,al</a:t>
            </a:r>
          </a:p>
          <a:p>
            <a:pPr eaLnBrk="1" hangingPunct="1">
              <a:lnSpc>
                <a:spcPct val="40000"/>
              </a:lnSpc>
              <a:spcBef>
                <a:spcPct val="50000"/>
              </a:spcBef>
            </a:pPr>
            <a:endParaRPr lang="en-US" altLang="en-US" sz="1800" b="1">
              <a:latin typeface="Courier New" panose="02070309020205020404" pitchFamily="49" charset="0"/>
            </a:endParaRPr>
          </a:p>
          <a:p>
            <a:pPr eaLnBrk="1" hangingPunct="1">
              <a:lnSpc>
                <a:spcPct val="40000"/>
              </a:lnSpc>
              <a:spcBef>
                <a:spcPct val="50000"/>
              </a:spcBef>
            </a:pPr>
            <a:r>
              <a:rPr lang="en-US" altLang="en-US" sz="1800" b="1">
                <a:solidFill>
                  <a:schemeClr val="tx2"/>
                </a:solidFill>
                <a:latin typeface="Courier New" panose="02070309020205020404" pitchFamily="49" charset="0"/>
              </a:rPr>
              <a:t>	mov al,wVal		; error</a:t>
            </a:r>
          </a:p>
          <a:p>
            <a:pPr eaLnBrk="1" hangingPunct="1">
              <a:lnSpc>
                <a:spcPct val="40000"/>
              </a:lnSpc>
              <a:spcBef>
                <a:spcPct val="50000"/>
              </a:spcBef>
            </a:pPr>
            <a:r>
              <a:rPr lang="en-US" altLang="en-US" sz="1800" b="1">
                <a:solidFill>
                  <a:schemeClr val="tx2"/>
                </a:solidFill>
                <a:latin typeface="Courier New" panose="02070309020205020404" pitchFamily="49" charset="0"/>
              </a:rPr>
              <a:t>	mov ax,count		; error</a:t>
            </a:r>
          </a:p>
          <a:p>
            <a:pPr eaLnBrk="1" hangingPunct="1">
              <a:lnSpc>
                <a:spcPct val="40000"/>
              </a:lnSpc>
              <a:spcBef>
                <a:spcPct val="50000"/>
              </a:spcBef>
            </a:pPr>
            <a:r>
              <a:rPr lang="en-US" altLang="en-US" sz="1800" b="1">
                <a:solidFill>
                  <a:schemeClr val="tx2"/>
                </a:solidFill>
                <a:latin typeface="Courier New" panose="02070309020205020404" pitchFamily="49" charset="0"/>
              </a:rPr>
              <a:t>	mov eax,count		; error</a:t>
            </a:r>
          </a:p>
        </p:txBody>
      </p:sp>
      <p:sp>
        <p:nvSpPr>
          <p:cNvPr id="15366" name="Text Box 4"/>
          <p:cNvSpPr txBox="1">
            <a:spLocks noChangeArrowheads="1"/>
          </p:cNvSpPr>
          <p:nvPr/>
        </p:nvSpPr>
        <p:spPr bwMode="auto">
          <a:xfrm>
            <a:off x="838200" y="990600"/>
            <a:ext cx="69342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70000"/>
              </a:lnSpc>
              <a:spcBef>
                <a:spcPct val="50000"/>
              </a:spcBef>
              <a:buFontTx/>
              <a:buChar char="•"/>
            </a:pPr>
            <a:r>
              <a:rPr lang="en-US" altLang="en-US"/>
              <a:t>Move from source to destination. Syntax:</a:t>
            </a:r>
          </a:p>
          <a:p>
            <a:pPr lvl="2" eaLnBrk="1" hangingPunct="1">
              <a:lnSpc>
                <a:spcPct val="70000"/>
              </a:lnSpc>
              <a:spcBef>
                <a:spcPct val="50000"/>
              </a:spcBef>
            </a:pPr>
            <a:r>
              <a:rPr lang="en-US" altLang="en-US">
                <a:solidFill>
                  <a:schemeClr val="tx2"/>
                </a:solidFill>
              </a:rPr>
              <a:t>MOV </a:t>
            </a:r>
            <a:r>
              <a:rPr lang="en-US" altLang="en-US" i="1">
                <a:solidFill>
                  <a:schemeClr val="tx2"/>
                </a:solidFill>
              </a:rPr>
              <a:t>destination,source</a:t>
            </a:r>
          </a:p>
          <a:p>
            <a:pPr eaLnBrk="1" hangingPunct="1">
              <a:lnSpc>
                <a:spcPct val="70000"/>
              </a:lnSpc>
              <a:spcBef>
                <a:spcPct val="50000"/>
              </a:spcBef>
              <a:buFontTx/>
              <a:buChar char="•"/>
            </a:pPr>
            <a:r>
              <a:rPr lang="en-US" altLang="en-US"/>
              <a:t>No more than one memory operand permitted</a:t>
            </a:r>
          </a:p>
          <a:p>
            <a:pPr eaLnBrk="1" hangingPunct="1">
              <a:lnSpc>
                <a:spcPct val="70000"/>
              </a:lnSpc>
              <a:spcBef>
                <a:spcPct val="50000"/>
              </a:spcBef>
              <a:buFontTx/>
              <a:buChar char="•"/>
            </a:pPr>
            <a:r>
              <a:rPr lang="en-US" altLang="en-US"/>
              <a:t>CS, EIP, and IP cannot be the destination</a:t>
            </a:r>
          </a:p>
          <a:p>
            <a:pPr eaLnBrk="1" hangingPunct="1">
              <a:lnSpc>
                <a:spcPct val="70000"/>
              </a:lnSpc>
              <a:spcBef>
                <a:spcPct val="50000"/>
              </a:spcBef>
              <a:buFontTx/>
              <a:buChar char="•"/>
            </a:pPr>
            <a:r>
              <a:rPr lang="en-US" altLang="en-US"/>
              <a:t>No immediate to segment moves</a:t>
            </a: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3277</TotalTime>
  <Words>5410</Words>
  <Application>Microsoft Office PowerPoint</Application>
  <PresentationFormat>如螢幕大小 (4:3)</PresentationFormat>
  <Paragraphs>1217</Paragraphs>
  <Slides>83</Slides>
  <Notes>10</Notes>
  <HiddenSlides>0</HiddenSlides>
  <MMClips>0</MMClips>
  <ScaleCrop>false</ScaleCrop>
  <HeadingPairs>
    <vt:vector size="10"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83</vt:i4>
      </vt:variant>
      <vt:variant>
        <vt:lpstr>自訂放映</vt:lpstr>
      </vt:variant>
      <vt:variant>
        <vt:i4>38</vt:i4>
      </vt:variant>
    </vt:vector>
  </HeadingPairs>
  <TitlesOfParts>
    <vt:vector size="131" baseType="lpstr">
      <vt:lpstr>Courier</vt:lpstr>
      <vt:lpstr>新細明體</vt:lpstr>
      <vt:lpstr>Arial</vt:lpstr>
      <vt:lpstr>Courier New</vt:lpstr>
      <vt:lpstr>Symbol</vt:lpstr>
      <vt:lpstr>Times New Roman</vt:lpstr>
      <vt:lpstr>Viner Hand ITC</vt:lpstr>
      <vt:lpstr>Soaring</vt:lpstr>
      <vt:lpstr>Clip</vt:lpstr>
      <vt:lpstr>VISIO</vt:lpstr>
      <vt:lpstr>Assembly Language for x86 Processors 7th Edition, Global Edition  </vt:lpstr>
      <vt:lpstr>Chapter Overview</vt:lpstr>
      <vt:lpstr>Summary</vt:lpstr>
      <vt:lpstr>46 69 6E 61 6C</vt:lpstr>
      <vt:lpstr>Data Transfer Instructions</vt:lpstr>
      <vt:lpstr>Operand Types</vt:lpstr>
      <vt:lpstr>Instruction Operand Notation</vt:lpstr>
      <vt:lpstr>Direct Memory Operands</vt:lpstr>
      <vt:lpstr>MOV Instruction</vt:lpstr>
      <vt:lpstr>Your turn . . .</vt:lpstr>
      <vt:lpstr>Zero Extension</vt:lpstr>
      <vt:lpstr>Sign Extension</vt:lpstr>
      <vt:lpstr>XCHG Instruction</vt:lpstr>
      <vt:lpstr>Direct-Offset Operands</vt:lpstr>
      <vt:lpstr>Direct-Offset Operands (cont)</vt:lpstr>
      <vt:lpstr>Your turn. . .</vt:lpstr>
      <vt:lpstr>Evaluate this . . . </vt:lpstr>
      <vt:lpstr>Evaluate this . . . (cont)</vt:lpstr>
      <vt:lpstr>What's Next</vt:lpstr>
      <vt:lpstr>Addition and Subtraction</vt:lpstr>
      <vt:lpstr>INC and DEC Instructions</vt:lpstr>
      <vt:lpstr>INC and DEC Examples</vt:lpstr>
      <vt:lpstr>Your turn...</vt:lpstr>
      <vt:lpstr>ADD and SUB Instructions</vt:lpstr>
      <vt:lpstr>ADD and SUB Examples</vt:lpstr>
      <vt:lpstr>NEG (negate) Instruction</vt:lpstr>
      <vt:lpstr>NEG Instruction and the Flags</vt:lpstr>
      <vt:lpstr>Implementing Arithmetic Expressions</vt:lpstr>
      <vt:lpstr>Your turn...</vt:lpstr>
      <vt:lpstr>Flags Affected by Arithmetic</vt:lpstr>
      <vt:lpstr>Concept Map</vt:lpstr>
      <vt:lpstr>Zero Flag (ZF)</vt:lpstr>
      <vt:lpstr>Sign Flag (SF)</vt:lpstr>
      <vt:lpstr>Signed and Unsigned Integers A Hardware Viewpoint</vt:lpstr>
      <vt:lpstr>Overflow and Carry Flags A Hardware Viewpoint</vt:lpstr>
      <vt:lpstr>Carry Flag (CF)</vt:lpstr>
      <vt:lpstr>Your turn . . .</vt:lpstr>
      <vt:lpstr>Overflow Flag (OF)</vt:lpstr>
      <vt:lpstr>A Rule of Thumb</vt:lpstr>
      <vt:lpstr>Overflow Flag – Hardware View (1/2)</vt:lpstr>
      <vt:lpstr>Overflow Flag – Hardware View (2/2)</vt:lpstr>
      <vt:lpstr>Your turn . . .</vt:lpstr>
      <vt:lpstr>What's Next</vt:lpstr>
      <vt:lpstr>Data-Related Operators and Directives</vt:lpstr>
      <vt:lpstr>OFFSET Operator</vt:lpstr>
      <vt:lpstr>OFFSET Examples</vt:lpstr>
      <vt:lpstr>Relating to C/C++</vt:lpstr>
      <vt:lpstr>PTR Operator</vt:lpstr>
      <vt:lpstr>Little Endian Order</vt:lpstr>
      <vt:lpstr>PTR Operator Examples</vt:lpstr>
      <vt:lpstr>PTR Operator (cont)</vt:lpstr>
      <vt:lpstr>Your turn . . .</vt:lpstr>
      <vt:lpstr>TYPE Operator</vt:lpstr>
      <vt:lpstr>LENGTHOF Operator</vt:lpstr>
      <vt:lpstr>SIZEOF Operator</vt:lpstr>
      <vt:lpstr>Spanning Multiple Lines (1 of 2)</vt:lpstr>
      <vt:lpstr>Spanning Multiple Lines (2 of 2)</vt:lpstr>
      <vt:lpstr>LABEL Directive</vt:lpstr>
      <vt:lpstr>What's Next</vt:lpstr>
      <vt:lpstr>Indirect Addressing</vt:lpstr>
      <vt:lpstr>Indirect Operands (1 of 3)</vt:lpstr>
      <vt:lpstr>Indirect Operands (2 of 3)</vt:lpstr>
      <vt:lpstr>Indirect Operands (3 of 3)</vt:lpstr>
      <vt:lpstr>Array Sum Example</vt:lpstr>
      <vt:lpstr>Indexed Operands</vt:lpstr>
      <vt:lpstr>Index Scaling</vt:lpstr>
      <vt:lpstr>Pointers</vt:lpstr>
      <vt:lpstr>What's Next</vt:lpstr>
      <vt:lpstr>JMP and LOOP Instructions</vt:lpstr>
      <vt:lpstr>JMP Instruction</vt:lpstr>
      <vt:lpstr>LOOP Instruction</vt:lpstr>
      <vt:lpstr>LOOP Example</vt:lpstr>
      <vt:lpstr>Your turn . . .</vt:lpstr>
      <vt:lpstr>Your turn . . .</vt:lpstr>
      <vt:lpstr>Nested Loop</vt:lpstr>
      <vt:lpstr>Summing an Integer Array</vt:lpstr>
      <vt:lpstr>Your turn . . .</vt:lpstr>
      <vt:lpstr>Copying a String</vt:lpstr>
      <vt:lpstr>Your turn . . .</vt:lpstr>
      <vt:lpstr>What's Next</vt:lpstr>
      <vt:lpstr>64-Bit Programming</vt:lpstr>
      <vt:lpstr>More 64-Bit Programming</vt:lpstr>
      <vt:lpstr>Other 64-Bit Notes</vt:lpstr>
      <vt:lpstr>Data Transfer Instruction</vt:lpstr>
      <vt:lpstr>Addition and Subtraction</vt:lpstr>
      <vt:lpstr>Data-Related Operators and Directives</vt:lpstr>
      <vt:lpstr>Indirect Addressing</vt:lpstr>
      <vt:lpstr>JMP and LOOP Instructions</vt:lpstr>
      <vt:lpstr>64-Bit Programming</vt:lpstr>
      <vt:lpstr>Operand Types</vt:lpstr>
      <vt:lpstr>Instruction Operand Notation</vt:lpstr>
      <vt:lpstr>Diret Memory Operands</vt:lpstr>
      <vt:lpstr>MOV Instruction</vt:lpstr>
      <vt:lpstr>Zero &amp; Sign Extension</vt:lpstr>
      <vt:lpstr>XCHG Instruction</vt:lpstr>
      <vt:lpstr>Direct-Offset Instructions</vt:lpstr>
      <vt:lpstr>INC and DEC Instructions</vt:lpstr>
      <vt:lpstr>ADD and SUB Instructions</vt:lpstr>
      <vt:lpstr>NEG Instruction</vt:lpstr>
      <vt:lpstr>Implementing Arithmetic Expressions</vt:lpstr>
      <vt:lpstr>Flags Affected by Arithmetic</vt:lpstr>
      <vt:lpstr>Zero</vt:lpstr>
      <vt:lpstr>Sign</vt:lpstr>
      <vt:lpstr>Carry</vt:lpstr>
      <vt:lpstr>Overflow</vt:lpstr>
      <vt:lpstr>Indirect Operands</vt:lpstr>
      <vt:lpstr>Array Sum Example</vt:lpstr>
      <vt:lpstr>Indexed Operands</vt:lpstr>
      <vt:lpstr>Pointers</vt:lpstr>
      <vt:lpstr>OFFSET Operator</vt:lpstr>
      <vt:lpstr>PTR Operator</vt:lpstr>
      <vt:lpstr>TYPE Operator</vt:lpstr>
      <vt:lpstr>LENGTHOF Operator</vt:lpstr>
      <vt:lpstr>SIZEOF Operator</vt:lpstr>
      <vt:lpstr>LABEL Directive</vt:lpstr>
      <vt:lpstr>JMP Instruction</vt:lpstr>
      <vt:lpstr>LOOP Instuction</vt:lpstr>
      <vt:lpstr>LOOP Example</vt:lpstr>
      <vt:lpstr>Summing an Integer Array</vt:lpstr>
      <vt:lpstr>Copying a String</vt:lpstr>
      <vt:lpstr>Overflow and Carry Flags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A2249408</cp:lastModifiedBy>
  <cp:revision>773</cp:revision>
  <cp:lastPrinted>2016-03-02T08:28:31Z</cp:lastPrinted>
  <dcterms:created xsi:type="dcterms:W3CDTF">2002-05-30T02:31:33Z</dcterms:created>
  <dcterms:modified xsi:type="dcterms:W3CDTF">2018-10-16T11:01:38Z</dcterms:modified>
</cp:coreProperties>
</file>