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1"/>
  </p:notesMasterIdLst>
  <p:handoutMasterIdLst>
    <p:handoutMasterId r:id="rId72"/>
  </p:handoutMasterIdLst>
  <p:sldIdLst>
    <p:sldId id="256" r:id="rId2"/>
    <p:sldId id="341" r:id="rId3"/>
    <p:sldId id="325" r:id="rId4"/>
    <p:sldId id="263" r:id="rId5"/>
    <p:sldId id="328" r:id="rId6"/>
    <p:sldId id="370" r:id="rId7"/>
    <p:sldId id="371" r:id="rId8"/>
    <p:sldId id="385" r:id="rId9"/>
    <p:sldId id="372" r:id="rId10"/>
    <p:sldId id="331" r:id="rId11"/>
    <p:sldId id="332" r:id="rId12"/>
    <p:sldId id="333" r:id="rId13"/>
    <p:sldId id="334" r:id="rId14"/>
    <p:sldId id="335" r:id="rId15"/>
    <p:sldId id="336" r:id="rId16"/>
    <p:sldId id="382" r:id="rId17"/>
    <p:sldId id="337" r:id="rId18"/>
    <p:sldId id="338" r:id="rId19"/>
    <p:sldId id="339" r:id="rId20"/>
    <p:sldId id="340" r:id="rId21"/>
    <p:sldId id="343" r:id="rId22"/>
    <p:sldId id="344" r:id="rId23"/>
    <p:sldId id="345" r:id="rId24"/>
    <p:sldId id="346" r:id="rId25"/>
    <p:sldId id="347" r:id="rId26"/>
    <p:sldId id="348" r:id="rId27"/>
    <p:sldId id="349" r:id="rId28"/>
    <p:sldId id="383" r:id="rId29"/>
    <p:sldId id="384" r:id="rId30"/>
    <p:sldId id="351" r:id="rId31"/>
    <p:sldId id="352" r:id="rId32"/>
    <p:sldId id="353" r:id="rId33"/>
    <p:sldId id="354" r:id="rId34"/>
    <p:sldId id="355" r:id="rId35"/>
    <p:sldId id="361" r:id="rId36"/>
    <p:sldId id="378" r:id="rId37"/>
    <p:sldId id="379" r:id="rId38"/>
    <p:sldId id="380" r:id="rId39"/>
    <p:sldId id="381" r:id="rId40"/>
    <p:sldId id="362" r:id="rId41"/>
    <p:sldId id="342" r:id="rId42"/>
    <p:sldId id="314" r:id="rId43"/>
    <p:sldId id="264" r:id="rId44"/>
    <p:sldId id="272" r:id="rId45"/>
    <p:sldId id="363" r:id="rId46"/>
    <p:sldId id="377" r:id="rId47"/>
    <p:sldId id="364" r:id="rId48"/>
    <p:sldId id="273" r:id="rId49"/>
    <p:sldId id="274" r:id="rId50"/>
    <p:sldId id="275" r:id="rId51"/>
    <p:sldId id="324" r:id="rId52"/>
    <p:sldId id="327" r:id="rId53"/>
    <p:sldId id="265" r:id="rId54"/>
    <p:sldId id="373" r:id="rId55"/>
    <p:sldId id="276" r:id="rId56"/>
    <p:sldId id="318" r:id="rId57"/>
    <p:sldId id="277" r:id="rId58"/>
    <p:sldId id="278" r:id="rId59"/>
    <p:sldId id="374" r:id="rId60"/>
    <p:sldId id="279" r:id="rId61"/>
    <p:sldId id="375" r:id="rId62"/>
    <p:sldId id="280" r:id="rId63"/>
    <p:sldId id="376" r:id="rId64"/>
    <p:sldId id="321" r:id="rId65"/>
    <p:sldId id="365" r:id="rId66"/>
    <p:sldId id="366" r:id="rId67"/>
    <p:sldId id="367" r:id="rId68"/>
    <p:sldId id="368" r:id="rId69"/>
    <p:sldId id="369" r:id="rId70"/>
  </p:sldIdLst>
  <p:sldSz cx="9144000" cy="6858000" type="screen4x3"/>
  <p:notesSz cx="6858000" cy="9144000"/>
  <p:custShowLst>
    <p:custShow name="Stack Operations" id="0">
      <p:sldLst>
        <p:sld r:id="rId6"/>
      </p:sldLst>
    </p:custShow>
    <p:custShow name="Defining and Using Procedures" id="1">
      <p:sldLst>
        <p:sld r:id="rId23"/>
      </p:sldLst>
    </p:custShow>
    <p:custShow name="Linking to an External Library" id="2">
      <p:sldLst>
        <p:sld r:id="rId43"/>
      </p:sldLst>
    </p:custShow>
    <p:custShow name="The Irvine32 Library" id="3">
      <p:sldLst>
        <p:sld r:id="rId47"/>
      </p:sldLst>
    </p:custShow>
    <p:custShow name="64-Bit Assembly programming" id="4">
      <p:sldLst>
        <p:sld r:id="rId66"/>
      </p:sldLst>
    </p:custShow>
    <p:custShow name="Runtime Stack" id="5">
      <p:sldLst>
        <p:sld r:id="rId7"/>
        <p:sld r:id="rId8"/>
        <p:sld r:id="rId10"/>
      </p:sldLst>
    </p:custShow>
    <p:custShow name="PUSH Operation" id="6">
      <p:sldLst>
        <p:sld r:id="rId11"/>
        <p:sld r:id="rId12"/>
      </p:sldLst>
    </p:custShow>
    <p:custShow name="POP Operation" id="7">
      <p:sldLst>
        <p:sld r:id="rId13"/>
      </p:sldLst>
    </p:custShow>
    <p:custShow name="PUSH and POP Instructions" id="8">
      <p:sldLst>
        <p:sld r:id="rId14"/>
      </p:sldLst>
    </p:custShow>
    <p:custShow name="Using PUSH and POP" id="9">
      <p:sldLst>
        <p:sld r:id="rId15"/>
      </p:sldLst>
    </p:custShow>
    <p:custShow name="Example: Reversing a String" id="10">
      <p:sldLst>
        <p:sld r:id="rId18"/>
        <p:sld r:id="rId19"/>
      </p:sldLst>
    </p:custShow>
    <p:custShow name="Related Instructions" id="11">
      <p:sldLst>
        <p:sld r:id="rId20"/>
        <p:sld r:id="rId21"/>
      </p:sldLst>
    </p:custShow>
    <p:custShow name="Creating Procedures" id="12">
      <p:sldLst>
        <p:sld r:id="rId24"/>
      </p:sldLst>
    </p:custShow>
    <p:custShow name="Documenting Procedures" id="13">
      <p:sldLst>
        <p:sld r:id="rId25"/>
      </p:sldLst>
    </p:custShow>
    <p:custShow name="Example: SumOf Procedure" id="14">
      <p:sldLst>
        <p:sld r:id="rId26"/>
      </p:sldLst>
    </p:custShow>
    <p:custShow name="CALL and RET Instructions" id="15">
      <p:sldLst>
        <p:sld r:id="rId27"/>
        <p:sld r:id="rId28"/>
        <p:sld r:id="rId29"/>
        <p:sld r:id="rId30"/>
      </p:sldLst>
    </p:custShow>
    <p:custShow name="Nested Procedure Calls" id="16">
      <p:sldLst>
        <p:sld r:id="rId31"/>
      </p:sldLst>
    </p:custShow>
    <p:custShow name="Local and Global Labels" id="17">
      <p:sldLst>
        <p:sld r:id="rId32"/>
      </p:sldLst>
    </p:custShow>
    <p:custShow name="Procedure Parameters" id="18">
      <p:sldLst>
        <p:sld r:id="rId33"/>
        <p:sld r:id="rId34"/>
        <p:sld r:id="rId35"/>
      </p:sldLst>
    </p:custShow>
    <p:custShow name="USES Operator" id="19">
      <p:sldLst>
        <p:sld r:id="rId36"/>
        <p:sld r:id="rId41"/>
      </p:sldLst>
    </p:custShow>
    <p:custShow name="The Irvine64 Library" id="20">
      <p:sldLst>
        <p:sld r:id="rId67"/>
        <p:sld r:id="rId68"/>
      </p:sldLst>
    </p:custShow>
    <p:custShow name="Calling 64-Bit Subroutines" id="21">
      <p:sldLst>
        <p:sld r:id="rId69"/>
      </p:sldLst>
    </p:custShow>
    <p:custShow name="The x64 Calling Convention" id="22">
      <p:sldLst>
        <p:sld r:id="rId70"/>
      </p:sldLst>
    </p:custShow>
    <p:custShow name="What is a Link Library" id="23">
      <p:sldLst>
        <p:sld r:id="rId44"/>
      </p:sldLst>
    </p:custShow>
    <p:custShow name="How the Linker Work" id="24">
      <p:sldLst>
        <p:sld r:id="rId45"/>
      </p:sldLst>
    </p:custShow>
    <p:custShow name="Calling Irvine32 Library Procedures" id="25">
      <p:sldLst>
        <p:sld r:id="rId48"/>
      </p:sldLst>
    </p:custShow>
    <p:custShow name="Library Procedures -- Overview" id="26">
      <p:sldLst>
        <p:sld r:id="rId49"/>
        <p:sld r:id="rId50"/>
        <p:sld r:id="rId51"/>
        <p:sld r:id="rId52"/>
        <p:sld r:id="rId53"/>
      </p:sldLst>
    </p:custShow>
    <p:custShow name="Six Examples" id="27">
      <p:sldLst>
        <p:sld r:id="rId54"/>
        <p:sld r:id="rId55"/>
        <p:sld r:id="rId56"/>
        <p:sld r:id="rId57"/>
        <p:sld r:id="rId58"/>
        <p:sld r:id="rId59"/>
        <p:sld r:id="rId60"/>
        <p:sld r:id="rId61"/>
        <p:sld r:id="rId62"/>
        <p:sld r:id="rId63"/>
        <p:sld r:id="rId64"/>
      </p:sldLst>
    </p:custShow>
    <p:custShow name="Example1" id="28">
      <p:sldLst>
        <p:sld r:id="rId54"/>
        <p:sld r:id="rId55"/>
      </p:sldLst>
    </p:custShow>
    <p:custShow name="Example2" id="29">
      <p:sldLst>
        <p:sld r:id="rId56"/>
        <p:sld r:id="rId57"/>
      </p:sldLst>
    </p:custShow>
    <p:custShow name="Example2a" id="30">
      <p:sldLst>
        <p:sld r:id="rId57"/>
      </p:sldLst>
    </p:custShow>
    <p:custShow name="Example 3" id="31">
      <p:sldLst>
        <p:sld r:id="rId58"/>
      </p:sldLst>
    </p:custShow>
    <p:custShow name="Example 4" id="32">
      <p:sldLst>
        <p:sld r:id="rId59"/>
        <p:sld r:id="rId60"/>
      </p:sldLst>
    </p:custShow>
    <p:custShow name="Example 5" id="33">
      <p:sldLst>
        <p:sld r:id="rId61"/>
        <p:sld r:id="rId62"/>
      </p:sldLst>
    </p:custShow>
    <p:custShow name="Example 6" id="34">
      <p:sldLst>
        <p:sld r:id="rId63"/>
        <p:sld r:id="rId64"/>
      </p:sldLst>
    </p:custShow>
    <p:custShow name="USES Example" id="35">
      <p:sldLst>
        <p:sld r:id="rId37"/>
        <p:sld r:id="rId38"/>
        <p:sld r:id="rId39"/>
        <p:sld r:id="rId40"/>
      </p:sldLst>
    </p:custShow>
    <p:custShow name="Example: Nested Loop" id="36">
      <p:sldLst>
        <p:sld r:id="rId16"/>
      </p:sldLst>
    </p:custShow>
    <p:custShow name="Older version" id="37">
      <p:sldLst>
        <p:sld r:id="rId17"/>
      </p:sldLst>
    </p:custShow>
  </p:custShowLst>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cover" id="{804DAE57-718D-46ED-9A2C-488271464CA6}">
          <p14:sldIdLst>
            <p14:sldId id="256"/>
          </p14:sldIdLst>
        </p14:section>
        <p14:section name="Overview" id="{0AC7D464-A19D-47F6-808C-72FDCBDF75D2}">
          <p14:sldIdLst>
            <p14:sldId id="341"/>
          </p14:sldIdLst>
        </p14:section>
        <p14:section name="Summary" id="{C7B9C219-3707-4FA7-B7E6-14AC3C9A78FB}">
          <p14:sldIdLst>
            <p14:sldId id="325"/>
            <p14:sldId id="263"/>
          </p14:sldIdLst>
        </p14:section>
        <p14:section name="Stack Operations" id="{F144983D-1088-43BA-9024-2043D0EE2CB4}">
          <p14:sldIdLst>
            <p14:sldId id="328"/>
            <p14:sldId id="370"/>
            <p14:sldId id="371"/>
            <p14:sldId id="385"/>
            <p14:sldId id="372"/>
            <p14:sldId id="331"/>
            <p14:sldId id="332"/>
            <p14:sldId id="333"/>
            <p14:sldId id="334"/>
            <p14:sldId id="335"/>
            <p14:sldId id="336"/>
            <p14:sldId id="382"/>
            <p14:sldId id="337"/>
            <p14:sldId id="338"/>
            <p14:sldId id="339"/>
            <p14:sldId id="340"/>
            <p14:sldId id="343"/>
          </p14:sldIdLst>
        </p14:section>
        <p14:section name="Defining and Using Procedures" id="{CF5C3010-4D12-488E-8B91-FAEA62697411}">
          <p14:sldIdLst>
            <p14:sldId id="344"/>
            <p14:sldId id="345"/>
            <p14:sldId id="346"/>
            <p14:sldId id="347"/>
            <p14:sldId id="348"/>
            <p14:sldId id="349"/>
            <p14:sldId id="383"/>
            <p14:sldId id="384"/>
            <p14:sldId id="351"/>
            <p14:sldId id="352"/>
            <p14:sldId id="353"/>
            <p14:sldId id="354"/>
            <p14:sldId id="355"/>
            <p14:sldId id="361"/>
            <p14:sldId id="378"/>
            <p14:sldId id="379"/>
            <p14:sldId id="380"/>
            <p14:sldId id="381"/>
            <p14:sldId id="362"/>
            <p14:sldId id="342"/>
          </p14:sldIdLst>
        </p14:section>
        <p14:section name="Linking to an External Library" id="{529324A4-26DF-4830-90EA-74323CBF96B6}">
          <p14:sldIdLst>
            <p14:sldId id="314"/>
            <p14:sldId id="264"/>
            <p14:sldId id="272"/>
            <p14:sldId id="363"/>
          </p14:sldIdLst>
        </p14:section>
        <p14:section name="Calling Irvine32 Library Procedures" id="{0FBB85BB-1FAF-44F2-9CF6-CA7986FC7838}">
          <p14:sldIdLst>
            <p14:sldId id="377"/>
            <p14:sldId id="364"/>
            <p14:sldId id="273"/>
            <p14:sldId id="274"/>
            <p14:sldId id="275"/>
            <p14:sldId id="324"/>
            <p14:sldId id="327"/>
            <p14:sldId id="265"/>
            <p14:sldId id="373"/>
            <p14:sldId id="276"/>
            <p14:sldId id="318"/>
            <p14:sldId id="277"/>
            <p14:sldId id="278"/>
            <p14:sldId id="374"/>
            <p14:sldId id="279"/>
            <p14:sldId id="375"/>
            <p14:sldId id="280"/>
            <p14:sldId id="376"/>
            <p14:sldId id="321"/>
          </p14:sldIdLst>
        </p14:section>
        <p14:section name="64-Bit Assembly Programming" id="{F89D05F4-FE3D-4487-8373-045245F6BCE8}">
          <p14:sldIdLst>
            <p14:sldId id="365"/>
            <p14:sldId id="366"/>
            <p14:sldId id="367"/>
            <p14:sldId id="368"/>
            <p14:sldId id="3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9" autoAdjust="0"/>
    <p:restoredTop sz="90929"/>
  </p:normalViewPr>
  <p:slideViewPr>
    <p:cSldViewPr>
      <p:cViewPr varScale="1">
        <p:scale>
          <a:sx n="103" d="100"/>
          <a:sy n="103" d="100"/>
        </p:scale>
        <p:origin x="15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E86EF2B-EE13-44FA-9745-EBCC542416A2}" type="slidenum">
              <a:rPr lang="en-US" altLang="en-US"/>
              <a:pPr/>
              <a:t>‹#›</a:t>
            </a:fld>
            <a:endParaRPr lang="en-US" altLang="en-US"/>
          </a:p>
        </p:txBody>
      </p:sp>
    </p:spTree>
    <p:extLst>
      <p:ext uri="{BB962C8B-B14F-4D97-AF65-F5344CB8AC3E}">
        <p14:creationId xmlns:p14="http://schemas.microsoft.com/office/powerpoint/2010/main" val="284124872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2047" units="dev"/>
          <inkml:channel name="T" type="integer" max="2.14748E9" units="dev"/>
        </inkml:traceFormat>
        <inkml:channelProperties>
          <inkml:channelProperty channel="X" name="resolution" value="999.99994" units="1/cm"/>
          <inkml:channelProperty channel="Y" name="resolution" value="1000" units="1/cm"/>
          <inkml:channelProperty channel="F" name="resolution" value="0" units="1/dev"/>
          <inkml:channelProperty channel="T" name="resolution" value="1" units="1/dev"/>
        </inkml:channelProperties>
      </inkml:inkSource>
      <inkml:timestamp xml:id="ts0" timeString="2017-10-16T09:44:34.72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definitions>
  <inkml:trace contextRef="#ctx0" brushRef="#br0">19830 13237 659 0,'0'0'130'0,"-11"-11"-48"0,11 11-34 15,-12-15-13-15,12 15-15 0,-11-13-8 16,11 13-3-16,-12-8-6 0,12 8-3 16,-16-2-5-16,6 3-2 0,-3-1-7 15,-1 2 5-15,-1-1 2 0,0 3 3 0,0-2 9 16,2 0-1-16,1 2 3 0,-2-2 0 15,1 0 0-15,-1 2 2 16,2-1 7-16,-2 1-1 0,1-2 8 16,-1 2 8-16,-1-3-2 0,0 2 8 0,2 1 0 15,-1 0-5-15,1 2-2 0,2-1-5 16,11-5-6-16,-18 8-4 0,18-8-4 15,-14 7-3-15,14-7-1 0,0 0-4 16,-11 9-2-16,11-9-3 0,0 0 1 16,4 9 0-16,-4-9 1 0,25 12 3 0,-3-8-3 15,6-2 5-15,6 1 3 0,7-6 4 16,4-1 6-16,4-2 3 0,0-3 3 15,0 0-1-15,0-2-1 0,-1 0-3 16,-1 2-4-16,4 2-2 0,0-1-4 16,1 2-3-16,3 1-2 0,-1-2-2 0,2 1-2 15,-2-2 2-15,-1 0-3 16,-3-1 3-16,-7-1 0 0,-6-1 0 15,-5 3 0-15,-7 1-1 0,-5 2 0 16,-4 3 0-16,-2-1 2 0,-3 0 0 0,-11 3 2 16,18-6-2-16,-18 6-2 0,10-3 1 15,-10 3-2-15,0 0-1 0,0 0-1 16,0 0-4-16,6 11-9 0,-6-11-13 15,0 0-17-15,0 0-22 0,0 0-34 16,-10 10-122-16,10-10-246 0</inkml:trace>
  <inkml:trace contextRef="#ctx0" brushRef="#br0" timeOffset="368">19993 12566 1200 0,'-21'11'101'0,"-11"11"-49"0,-6 5-20 16,2 7-13-16,12-3-11 0,2 3-3 0,1 6-4 15,-1 3-3-15,-2 3-2 0,-1 2-4 16,-3-2-1-16,1-1-1 0,1 2 1 16,1-2 5-16,-1-2 0 0,2-2 4 15,1-5-2-15,4-1-3 0,3-3 5 16,5-2-1-16,4-4 6 0,3-4 5 0,6-3-2 15,6-2-2-15,7-1 2 16,8 1-1-16,9 1-4 0,6-2 2 0,9 0-4 16,7-1-2-16,3 0 3 15,3-2-2-15,1-3-2 0,1 0-3 0,2 1-15 16,1 1-25-16,0 5-43 0,-3 0-102 15,-9-7-270-15</inkml:trace>
  <inkml:trace contextRef="#ctx0" brushRef="#br0" timeOffset="910">20726 11718 67 0,'0'0'63'0,"0"0"34"0,-15-3 36 15,15 3 18-15,-15-1 7 0,15 1-15 16,-14 5-24-16,14-5-21 0,-15 10-23 15,15-10-23-15,-14 20-11 0,9-5-12 16,1 8-6-16,2 8-2 0,4 9-2 0,3 10 2 16,2 8 0-16,3 5-1 0,3 5 0 15,3 2-4-15,1 2-4 16,3-5 2-16,-4-5-1 0,1-10 4 15,-1-11 0-15,-2-11-1 0,-1-5-2 0,-3-5-3 16,-1 0-2-16,-2-2-5 0,1-2-2 16,-1-2-2-16,-1-2-1 0,-6-12 1 15,14 16-5-15,-14-16-7 0,21 8-9 16,-10-9-14-16,3-4-18 0,1-5-34 15,2-5-97-15,-10-17-237 0</inkml:trace>
  <inkml:trace contextRef="#ctx0" brushRef="#br0" timeOffset="1351">21176 11797 295 0,'3'-17'148'15,"1"1"2"-15,-2-1-10 0,-2 4-15 16,0 13-24-16,0 0-25 0,0 0-23 0,-12 11-26 15,5 6-12-15,-1 7-3 16,0 8 2-16,1 6 2 0,2 5-3 16,0 4 0-16,0 3 3 0,4 3 1 15,1 2 6-15,0-2 0 0,3-2-1 0,-1-10 2 16,4 0-4-16,2-7 0 0,1-4-3 15,2-6 0-15,1-6 1 0,2-8-1 16,1-5 4-16,1-5-2 0,0-6-3 16,1-5-1-16,1-5-1 0,-2-2-4 15,-2-5-1-15,-1-1-3 0,-2 3-6 0,-2-1 1 16,-3 4 1-16,-3-3 0 0,-3 0 2 15,-1-1 0-15,-4 1-3 16,-1 1 0-16,-5 0-1 0,0 3-2 0,-5-2 2 16,-3 2 0-16,-3 2 0 0,-2 1 0 15,-4 3-1-15,-2-1 3 0,3 3-2 16,-2 4-1-16,5-2 3 0,2 6-7 15,2 0 1-15,4 0-2 0,4 2-7 16,12-1-2-16,-12 0-15 0,12 0-20 16,0 0-7-16,0 0-15 0,19 4-20 0,-2-8-34 15,2-1-87-15,3-6-125 0</inkml:trace>
  <inkml:trace contextRef="#ctx0" brushRef="#br0" timeOffset="1742">21563 11851 122 0,'21'5'91'0,"-2"0"16"0,4 2 11 15,-3 0 3-15,-6 2-5 0,-3 2-5 16,-4 3-9-16,2 5-11 0,-2 0-19 0,0 5-26 16,-2 3-16-16,-2 3-14 0,0 3-3 15,-2 2-1-15,0 2 0 0,0-1 4 16,0-3 7-16,0-2 7 0,2-6 3 15,1-4-2-15,2-7 4 0,-6-14-10 16,11 15-1-16,-11-15 2 0,10 1-5 16,-10-1 9-16,13-11-3 0,-8-2-4 15,6-5-6-15,-1-3-8 0,2-2-4 16,0 0-1-16,0 0-4 0,-1-3 2 15,-3 2 2-15,1 1-2 0,-4 1-2 0,-2 1-2 16,-3 4 1-16,-4 1 0 0,-2-3 0 16,-4 6 2-16,-4-2-2 0,-3 1 1 15,-4 3 1-15,-2-1-2 0,-2 1-1 16,-2 2-3-16,1 2 0 0,-1 3-2 15,3 2-5-15,2 1-1 0,1 0-3 0,5 2-5 16,3-1-1-16,13 0-8 0,-15 6-17 16,15-6-20-16,0 0-28 0,11 10-46 15,2-11-80-15,-2-11-140 16</inkml:trace>
  <inkml:trace contextRef="#ctx0" brushRef="#br0" timeOffset="2519">22083 11747 347 0,'15'3'208'0,"-1"4"-12"0,3 7-42 0,-1 8-49 15,-5 7-42-15,-1 3-31 0,0 4-18 16,0 2-9-16,-1-2-1 16,-1-2-2-16,0-6-1 0,-2-7 13 15,1-4 16-15,-4-4 11 0,3-1 12 0,-6-12-3 16,8 12-8-16,-8-12-5 0,0 0-6 15,0 0-3-15,0 0-4 0,10-9 1 16,-10 9-7-16,9-19-3 0,-3 3-1 16,3-4-6-16,0-1 0 0,1-2-4 15,0 0-1-15,0 0-2 0,-1-2 2 0,-2 3-4 16,-2-1-1-16,-3 4 5 0,-2 3-3 15,-4 1 1-15,-4 1 3 0,-2 3-8 16,-6 1 3-16,-4 0-5 0,-3 2 4 16,-6 1 0-16,1 2 0 0,-4 0 3 15,1 3-6-15,1-1 0 0,1 3-6 16,5-1 1-16,1-1-2 0,4 1-1 15,4-2-6-15,4-2-5 0,11 5-10 16,-13-25-9-16,12 6-14 0,5-5-16 16,1-7-34-16,5-4-38 0,0-5-40 0,0-4-22 15,2-6 24-15,3-3 46 0,1-3 57 16,0-2 50-16,3-2 24 0,0 1 14 15,1 2 15-15,2-2 20 16,1 5 23-16,0 1 25 0,-1 4 21 0,0 7 4 16,-2 6-7-16,1 4-15 0,0 5-24 0,-3 5-18 15,2 5-13-15,-2 6-11 16,2 7-7-16,1 8 2 0,-1 9 1 15,1 9 4-15,1 9 1 0,1 11 2 16,1 11 1-16,2 8-1 0,-2 9-1 0,1 6-6 16,1 3-5-16,-1 5-4 0,2 0 0 15,-2-5 2-15,-3-2-3 0,-1-12 5 16,-4-6-2-16,-2-7 1 0,-2-9 2 15,-3-5-4-15,-2-5 1 0,-3-8-1 16,-2-3 0-16,-2-6-1 0,-1-16 0 16,-2 14-1-16,2-14-2 0,0 0 0 15,0 0-5-15,0 0-2 0,-11-7-3 16,11 7-1-16,-6-18-1 0,1 3 1 15,0-3-1-15,1-3 2 0,-2-3-2 0,3-1 0 16,1 1-2-16,4 3 1 0,0 3 1 16,1 4 1-16,-3 14-1 0,10-15-1 15,-10 15-3-15,14 7 2 0,-1 8 2 16,4 14 1-16,3 5 1 0,3 11 0 15,2 6-2-15,2 3 1 0,0 4-2 0,0-2-1 16,2-1 0-16,-2-5-11 0,-3-9-8 16,-4-11-10-16,-3-13-14 0,-2-15-7 15,-2-9-40-15,-8-27-287 0</inkml:trace>
  <inkml:trace contextRef="#ctx0" brushRef="#br0" timeOffset="5139">14934 13735 439 0,'0'0'118'0,"0"0"-28"0,-13-7-37 16,13 7-23-16,0 0-9 15,-1-10-3-15,1 10 8 0,0 0 4 16,4-14 3-16,-4 14 1 0,0 0 6 16,0 0 2-16,0 0-6 0,0 0-7 0,0 0-16 15,0 0-9-15,0 0-3 0,-2 16-3 16,2-16-4-16,6 12-6 0,-6-12-5 15,0 0-3-15,0 0 5 0,11 9 5 16,-11-9 9-16,0 0 5 0,0 0 3 16,0 0-1-16,0 0-5 0,0 0-6 0,0 0-7 15,0 0-6-15,0 0-14 16,0 0-25-16,0 0-20 0,0 0-3 0,0 0 5 15,0 0-5-15,3-13-12 16,-3 13-52-16,14-10-112 0</inkml:trace>
  <inkml:trace contextRef="#ctx0" brushRef="#br0" timeOffset="5969">14830 13912 869 0,'-15'-5'155'0,"3"-1"-48"16,-3-3-46-16,4 1-28 0,11 8-15 16,-6-18-13-16,6 7-6 0,5 0 0 15,1-1 0-15,2-1 1 0,0 1 0 16,1 1 1-16,-9 11-1 0,16-16 0 0,-16 16 0 15,15-8 0-15,-15 8-1 0,12-7 1 16,-12 7-2-16,13 0 1 0,-13 0-1 16,12 5-2-16,-12-5 2 0,19 8-1 15,-9-1 2-15,0 2 2 0,3 0 0 16,1 2 3-16,-1-1-1 0,0-1 1 0,1 0-1 15,1-2 2-15,1-1 2 16,3-2 0-16,2-3 1 0,2 0-1 16,3-2-3-16,4-3-1 0,4 0 0 15,4-1-1-15,7 2-1 0,3 1 1 0,3 2 0 16,2 5-2-16,1 3 2 0,0 4 0 15,4 2-1-15,1 2 0 0,-1-5-4 16,2 0 0-16,-1-6 1 0,0 0 0 16,1-3 1-16,0-1 0 0,-1 2-2 15,-2-4 0-15,-1-3 2 0,-1 0 2 0,1-3 1 16,4-1 4-16,4-2 1 0,-1-1-1 15,6-2 2-15,4 0-4 16,3 3 1-16,1 3 0 0,-1 5-2 16,-1 5 2-16,-4 5-1 0,-1 6-2 0,-3 3 1 15,2 2-4-15,-1-2 0 0,1-1 0 16,0-3-2-16,3-3 3 0,-3-5-1 15,1-4 2-15,-3-5 0 0,-1-6 0 16,-2-1 1-16,-1-3 0 0,-4 0 1 16,-4 3 5-16,-3 1 4 0,-4 7 0 0,-5 3 3 15,-4 5-3-15,-3 4-2 0,-2 5-3 16,-1 2-2-16,-5 3-3 15,-1 1 1-15,-4-2-1 0,-2 4 0 16,0-3 0-16,-2-2-2 0,0 0-2 0,-1-6-5 16,-1-3-4-16,1-4-8 0,-3-5-12 15,-3-3-19-15,-1-2-52 0,-4-6-152 16,-7 12-197-16</inkml:trace>
  <inkml:trace contextRef="#ctx0" brushRef="#br0" timeOffset="6717">14874 14607 692 0,'-23'8'300'15,"-9"3"-140"-15,-6 3-69 0,8 0-34 16,12-5-20-16,2-2-11 0,5 1-8 15,0 0-6-15,11-8-6 0,-16 20-3 16,12-10-1-16,4-10 0 0,-7 19-1 16,7-19-1-16,0 17 1 0,3-7-3 15,-3-10 2-15,17 20-2 0,-3-11 0 0,4 1 2 16,2-1 0-16,5-2 0 0,3-3 1 15,6 0 0-15,5-3 0 0,6-2-7 16,6-3 7-16,5-1 1 0,6-8 4 16,8-4 6-16,6-5-4 0,2-5 1 15,2 2-1-15,3 1 0 0,2 3-1 0,5 5-5 16,7 6 0-16,5 8 0 0,4 8-1 15,3 4 2-15,-3 3-2 0,0 2 0 16,-2-4-1-16,-2-4-1 0,2-7 0 16,-4-4 3-16,-4-8-2 0,-6-3 2 15,-5-1-2-15,-4-2-1 0,-3 3 0 0,3-4 0 16,1 2 3-16,-1-4 1 0,2-3 3 15,-5 0-1-15,-4 1 0 0,-4 2-1 16,-5 6-3-16,-2 3 1 0,-2 7 2 16,-3 6-1-16,-1 3 3 0,0 9-3 15,-3 4-1-15,-2 8-1 0,-1 1-1 16,-2 3-1-16,-3-1-2 0,-4-3-3 15,-6-4-4-15,-9-6-3 0,-2-6-9 16,-7-3-11-16,-5-4-24 0,-2 1-58 16,-11-3-151-16,0 0-197 0</inkml:trace>
  <inkml:trace contextRef="#ctx0" brushRef="#br0" timeOffset="8328">14730 15635 318 0,'0'0'125'0,"-17"-12"-3"15,6 5-33-15,11 7-40 16,-11-7-19-16,11 7-16 0,0 0-6 15,0 0-2-15,0 0 1 0,0 0 2 16,-12 0 3-16,12 0 6 0,0 0 5 0,-10 5 10 16,10-5 2-16,-8 11 2 0,8-11-3 15,-8 15-7-15,8-15-1 0,-10 16-4 16,10-16 2-16,-9 17-3 0,5-5-2 15,-1 3-6-15,3 4-4 0,-3 3-4 16,2 11-3-16,-1 1-1 0,1 9-1 0,0 3 0 16,3 3 1-16,-1 6-2 15,2 2 2-15,2 2 1 0,0 1 0 16,2-2 1-16,1-3-2 0,-1-2 0 15,2 0-2-15,0-1 2 0,0 2-2 0,2 0 1 16,-1 1 0-16,3-1-1 0,-2-5 0 16,3-1 0-16,-2-5 1 0,1-10-2 15,2-7 3-15,0-5-3 0,-2-6 1 16,3-4-1-16,2 3-3 0,2-6 4 15,0 0-2-15,3-1 2 0,1-1-3 0,3 1 4 16,3-2 2-16,3-2-2 16,6 1 6-16,2-1-3 0,6 0-1 0,3 1 4 15,6-1-2-15,3 3 2 16,4 0 2-16,4 2-2 0,-2-1 4 0,6-1 4 15,0-4 2-15,5 0 2 0,8-1 2 16,6-2-6-16,6 0-2 0,5 1-2 16,0-3-5-16,1 0 1 0,-2 1 0 15,-2-6-5-15,1-2 6 0,1-4 4 16,-1-6 5-16,-1 1 5 0,-6-1-1 0,-3-1-2 15,-2 4-8-15,-4 1-1 0,4-3-4 16,-1 0 1-16,-1-7 3 16,1 0-4-16,-6-2 1 0,-3 3-3 0,-4 2-3 15,-5 4 4-15,1 7-3 0,0 1-4 16,-1 7 1-16,1 0 0 0,-4 3 1 15,-1-1 3-15,-3 2 0 0,-5 1-3 16,-4 1-1-16,-7 2 0 0,-8 1-1 16,-4 5 4-16,-4 1-1 0,-3 1 1 15,-2-2 0-15,-2-2-1 0,-4-3-1 0,0-1 2 16,-1 0-2-16,0-3 0 0,1 0 3 15,1 0-2-15,-1 0 0 0,2-1 1 16,-4 0-3-16,-2-1 2 0,0 0 1 16,-12 1-1-16,16-4 2 0,-16 4 1 15,15-3-4-15,-15 3 2 0,15-12 2 16,-7-3-1-16,2-5 0 0,0 0 0 15,1-3-2-15,-2 0 1 0,-2-4 1 16,-1-1 0-16,-2-1 1 0,-3-1 0 16,-2 1 1-16,-2-2 0 0,-3-5-2 0,-2-4 1 15,-1-7-2-15,-1-4-1 0,-3-4 4 16,0-1-9-16,1 3-10 0,0-1-15 15,5 6-44-15,4 5-112 16,3 4-292-16</inkml:trace>
  <inkml:trace contextRef="#ctx0" brushRef="#br0" timeOffset="11271">7726 13301 881 0,'-18'-4'141'15,"3"-2"-50"-15,-4 1-29 0,3-3-23 16,16 8-14-16,-19-12-11 0,19 12-9 16,-11-14-2-16,8 5-2 0,3 9 0 0,-6-18-1 15,5 7 0-15,1 11-1 0,1-15 0 16,-1 15 7-16,2-14-5 0,-2 14 2 15,0 0 1-15,0 0-4 0,0 0 1 16,-12 21-2-16,4 0-1 0,-2 9 2 16,-1 8 5-16,2 7 5 0,-3 11 7 0,2 3 2 15,0 11 2-15,5 9 0 0,1 11-5 16,3 11-5-16,3 9-7 15,3 7 0-15,1 4-1 0,0-1 0 16,-2-4 3-16,-3-7 0 0,-1-6 1 0,-1-6 1 16,-2-3 2-16,-2-3-2 0,2 3 1 15,-2-3-2-15,0-5-3 0,0-1 1 16,0-5-2-16,-1-5 3 0,1-2-1 15,0-7-1-15,-1-7-1 0,2-7 0 16,-1-13-2-16,5-9 0 0,1-9 0 0,0-7-4 16,-1-14-6-16,0 0-10 0,19 1-17 15,-7-16-31-15,4-10-76 16,2-18-198-16,3-9-113 0</inkml:trace>
  <inkml:trace contextRef="#ctx0" brushRef="#br0" timeOffset="12088">8665 12902 626 0,'-15'8'154'0,"2"2"-77"0,0 3-40 15,4 0-18-15,5-3-11 0,0 1-5 16,2 3-4-16,1 1-6 0,-1 3-11 16,2-2-8-16,-1 2-6 0,-1-1 3 0,1 1 5 15,-3-1 8-15,3 3 9 0,-1-1 0 16,-2 3 3-16,0 5 0 0,-2 1 2 15,-1 6 6-15,-1 4 7 0,0 6 11 16,-1 2 5-16,0 6 5 0,-2 7-1 16,0 2-4-16,-1 7-2 0,-1 5 2 0,0 6-1 15,-2 5 3-15,-2 5 10 0,1 2 4 16,3 1 10-16,-2 5-2 15,3 1-8-15,2 5-13 0,0 1-10 16,5-4-10-16,0-5-5 0,4-7-2 0,1-9-3 16,1-2 4-16,0-6-1 0,-1-4-4 15,0-4 1-15,0-2-1 0,0-3 2 16,-1-4 1-16,0-3 4 0,-3-7-1 15,2-6 1-15,-1-7 1 0,-2-7-6 16,3-5 1-16,1-6-5 0,1-13 3 0,-4 13 1 16,4-13 0-16,0 0 3 0,0 0-3 15,0 0-2-15,0 0-1 16,0 0-1-16,0 0-1 0,0 0 0 15,0 0-3-15,0 0-8 0,12-15-13 0,-5 2-33 16,1-6-73-16,-6-15-291 0</inkml:trace>
  <inkml:trace contextRef="#ctx0" brushRef="#br0" timeOffset="12798">9413 13153 515 0,'-9'24'151'16,"-2"15"-32"-16,-1 15-36 0,4 2-24 0,2-5-11 15,1 3-13-15,3 5-7 0,1 8-2 16,0 5-4-16,-1 9-3 0,1 8-2 15,1 8-4-15,0 12-2 0,0 9-3 16,1 6-2-16,-1 1 1 0,-2-7 0 16,-1-7 6-16,-4-7 4 0,-1-6 6 0,-2-6 5 15,0-1 0-15,1-3 0 0,1-6-5 16,0-2-3-16,2-4-5 0,0-6-5 15,2-4 2-15,0-6-6 16,1-5-1-16,0-6 3 0,1-5-8 0,1-1 3 16,0-5 0-16,1-5-4 0,1-3 1 15,1-2 2-15,2-8-1 0,-1 1 0 16,2-6 2-16,-3-3-6 0,0-2-1 15,-2-10-1-15,1 13-5 0,-1-13-3 16,0 0-6-16,0 0-10 0,0 0-14 0,7-12-49 16,-5-13-243-16</inkml:trace>
  <inkml:trace contextRef="#ctx0" brushRef="#br0" timeOffset="70596">19660 566 761 0,'-20'-10'124'0,"5"6"-62"0,-2-2-26 16,4 5-7-16,13 1-16 0,-10-3 11 15,10 3-12-15,0 0-5 16,-14-8 6-16,14 8 4 0,-12 2 2 0,12-2 0 16,-16 2-3-16,5 1-9 0,-1 1 0 15,-3 10 4-15,-1 0 2 0,-1 6 6 16,-3 11 0-16,-1 0 4 0,3 6-6 15,-2 5 7-15,2 3-5 0,3 1 2 16,-1 6 3-16,2 0-8 0,1 1 2 16,2 6-5-16,1 0-10 0,4 4 1 0,2 3 2 15,3 1-5-15,3-1 11 0,3 0-6 16,6-6-4-16,6-4 1 0,3-7-6 15,3-12 5-15,5-7-1 16,1-9-1-16,0-8 2 0,-2-8-4 0,-4-12-3 16,-2-12 6-16,0-8 0 0,0-10 3 0,2-8 3 15,0-5-5-15,2-15 2 16,2-2-2-16,-1-2 7 0,-2-1 1 15,-4 1-2-15,-5-1-2 0,-8 2-5 16,-5 3-7-16,-8 6 6 0,-3 5 6 0,-4 9-3 16,0 8 11-16,-4 14-7 0,-2 9-5 15,-4 8-4-15,-4 5-6 0,-4 2 10 16,-3 4 5-16,-3 6-2 0,-1 4 1 15,0-3-2-15,1 2-6 0,1-4 3 16,3-2 5-16,3 4-10 0,7-3-7 0,4-2-5 16,5 0-12-16,14-7-15 0,-15-3-8 15,15 3-26-15,0 0-40 16,-6-10-31-16,6 10-29 0,5-26-7 15,1 11 21-15,4 0 20 0,4 0 24 0,3 1 17 16,5-4 23-16</inkml:trace>
  <inkml:trace contextRef="#ctx0" brushRef="#br0" timeOffset="71025">19996 616 1238 0,'-18'10'76'0,"-9"10"-23"0,-4 4-25 15,3 6-14-15,12 6-9 0,5 0 0 16,2 13 4-16,4 3-9 0,6 1 6 0,4 1-4 15,4-7-3-15,4-1 8 0,3-4-12 16,1-4-3-16,3-6 4 16,-1-8 1-16,1-9 8 0,-2-4-4 0,1-8 0 15,0-3-6-15,3-2 1 0,1-10 3 16,0-5 6-16,0-7 2 0,-1-6 0 15,-1-4 1-15,0-2-8 0,-2-6 7 16,-2-2-5-16,-2-4-4 0,-5-3 3 16,-2 3-8-16,-3-4 8 0,-5 7 0 15,-5 8-2-15,-4 5 13 0,-5 7-8 0,-4 10 4 16,-6 0-2-16,-2 10-8 0,-3 10 3 15,-2 2-8-15,0 7 9 16,-1 2-9-16,0-3-3 0,4 8 0 16,0 6-23-16,4 5-11 0,1 2-24 0,3-2-42 15,1-3-95-15,-7-6-179 0</inkml:trace>
  <inkml:trace contextRef="#ctx0" brushRef="#br0" timeOffset="71551">19102 2242 1443 0,'-21'3'45'0,"7"1"-22"15,0 3-16-15,7 8-6 0,11 7-7 16,2 14-7-16,2 13-8 0,2 8-12 0,3 2-10 16,3-2-7-16,1-5-7 0,3-3 4 15,-2-8 10-15,2-5 16 16,-2-5 15-16,-1-6 15 0,0-3 13 15,-2-7 13-15,-2-6 13 0,0-2 2 0,1-7 5 16,1-3-1-16,-1-6-6 0,0-5-6 16,-1-8-10-16,1-6-9 0,2-4-7 15,1-5-4-15,0-4-5 0,0-1-1 16,-2-3-1-16,-2-2 0 0,-3-2 0 15,-5 3 0-15,-3 4 2 0,-5 4-1 16,-4 3 1-16,-3 0-6 0,-5 7 6 0,-2 5 0 16,-5 5 4-16,-2 9 2 0,-4 9-5 15,0 7-3-15,-2 8-1 16,1 8 2-16,0 7-4 0,1 3 3 0,3 8-10 15,3-1-7-15,2-1-5 0,3-1-15 16,4-3-13-16,5-4-28 0,6-6-65 16,2-7-136-16,5-4-157 0</inkml:trace>
  <inkml:trace contextRef="#ctx0" brushRef="#br0" timeOffset="71914">19363 2444 90 0,'23'-14'31'16,"13"-11"-13"-16,10-6 0 15,3-3 1-15,-11 7-3 0,1 2-3 0,-2 5-3 16,-1 2-1-16,-2 8 5 0,-4 7 1 15,-3 5 5-15,-3 6 4 0,-6 6 0 16,0 5 9-16,-5 8 9 0,1 6 26 16,-2 7 32-16,-2 3 30 0,0 7 15 15,0-2-8-15,0 2-24 0,0-6-29 0,4-5-22 16,2-6-18-16,6-7-14 0,3-8-10 15,0-6-7-15,1-8 1 0,-1-5 2 16,-1-7 2-16,-1-8 2 16,-1-8-1-16,0-11-3 0,0-2-4 0,-2-13-2 15,0-1-3-15,-5-3-3 0,-4-5-3 16,-4 8 1-16,-3 4-1 0,-5 3 4 15,-6 4 0-15,-2 3-3 0,-8 4 1 16,-1 7-8-16,-7 6-1 0,-1 9-5 16,-7 7-1-16,1 7-6 0,-4 11-9 0,-1 9-1 15,-1 10-13-15,-2 9-9 0,-1 5-22 16,-1 4-27-16,-5 4-11 0,0 5-6 15,-1 3 0-15,2 2-76 16,3 4-133-16</inkml:trace>
  <inkml:trace contextRef="#ctx0" brushRef="#br0" timeOffset="72278">19253 3758 1063 0,'2'35'109'0,"4"27"-38"0,5 12-27 16,9-3-17-16,3-24-14 0,3-17-9 15,3-10-4-15,0-8 3 0,-1-6-4 16,1-8 4-16,-3-8 4 0,1-6-1 15,-1-11 4-15,-1-6-2 0,2-10-2 0,-4-6 2 16,0-7 6-16,-2-2-2 0,-3-5 0 16,-4-1-1-16,-5 3-6 0,-4 2 1 15,-5 5-1-15,-7 3 1 0,-4 4-2 16,-6 4 0-16,-6 8 0 0,-2 9 0 15,-5 11 0-15,-6 10-3 0,0 12 1 0,0 9-2 16,-2 11-3-16,4 9 0 0,3 5-8 16,2 5-5-16,5 0-7 15,0 4-14-15,3-6-19 0,5 1-50 16,3 0-97-16,0-6-166 0</inkml:trace>
  <inkml:trace contextRef="#ctx0" brushRef="#br0" timeOffset="72630">19793 3546 374 0,'18'-4'121'0,"8"0"-37"0,5 5-28 0,-2 10-3 15,-8 12 5-15,-2 8 1 0,2 7-4 16,-1 6-16-16,2 3-17 0,-2 3-8 15,1-3-2-15,-1-2 10 0,-1-7 14 16,1-5 10-16,-2-4 6 0,3-5-1 16,0-6-3-16,1-8 4 0,0-7-8 15,-3-7-1-15,0-9-4 0,-3-8-10 0,0-9-2 16,-1-8-6-16,0-8-7 0,0-8-2 15,1-9-4-15,0-8-6 0,0-4-1 16,-2 0-3-16,-3 5 1 16,-7 7 1-16,-4 3-1 0,-9 8-1 0,-7 6 0 15,-5 10 1-15,-10 14-1 0,-2 12-1 16,-9 10-1-16,-4 16-3 0,0 14-2 15,-1 13-9-15,0 11-17 0,5 7-24 16,0 7-64-16,0 2-179 0,0 7-151 16</inkml:trace>
  <inkml:trace contextRef="#ctx0" brushRef="#br0" timeOffset="73211">19447 4775 1292 0,'-16'-3'63'0,"6"3"-22"16,-2 1-23-16,12-1-13 0,4 10-9 15,6-2-9-15,3 5-9 0,3 3-16 0,3 4-12 16,-1 3-19-16,-1 6-16 0,-1 5-3 16,-2 8 5-16,-3 6 21 0,-3 4 32 15,-3-1 37-15,-2-2 35 0,-1-4 25 16,2-2 19-16,-2-5-1 0,1-3-10 15,0-14-10-15,-1-6-11 0,-2-15-10 0,0 0-11 16,6 11-12-16,-6-11-9 0,0 0-7 16,11-9-2-16,-11 9-2 15,19-23 2-15,-4-2-3 0,1-5 1 16,-2-7 0-16,-1-6 0 0,-2-6-2 0,-1-4 0 15,-4 0 0-15,-1-3-1 0,-3 2 3 16,-4 2 0-16,-3 2 0 0,-2 5 0 16,-6 6 0-16,1 8 2 0,-4 8 0 15,-3 9 2-15,-3 7 0 0,-4 5-1 16,-3 7 1-16,-1 6-2 0,-1 6-1 0,0 6-2 15,-2 5 0-15,3 3-4 16,2-1-3-16,2 1-3 0,4 1-10 0,4 2-9 16,3-1-16-16,6 2-27 15,3-3-63-15,5-4-161 0,6-4-156 0</inkml:trace>
  <inkml:trace contextRef="#ctx0" brushRef="#br0" timeOffset="73679">20190 3763 1316 0,'-23'6'86'0,"1"8"-40"16,-5 9-18-16,2 15-17 0,9 14-5 16,2 19-6-16,1 18-2 0,4 18 5 0,1 7-7 15,4 7-1-15,2 6-3 0,2 4 0 16,5 4 1-16,3-1 4 0,2-6 4 15,3-14-1-15,-1-18 0 0,-1-19-1 16,1-22-1-16,-1-15 1 0,0-13-2 16,0-6 4-16,3-5 1 0,1-5 1 0,2-6 2 15,2-6-2-15,3-7 0 16,2-10 0-16,1-9 1 0,3-11-1 15,-2-8-2-15,1-5 2 0,-1-4-3 16,-1-3 1-16,-2 2 3 0,-1 4-3 0,-4 3 0 16,-4 9-2-16,-6 9 0 0,-6 10 0 15,-5 10 3-15,3 11 0 0,-23 2 0 16,2 8 0-16,-7 12-3 0,-5 9 0 15,-4 11 1-15,-5 6-3 0,-1 8 3 16,-2 0-3-16,3 1-2 0,5-4-13 16,4-6-23-16,4-10-38 0,1-11-186 0,2-12-214 15</inkml:trace>
  <inkml:trace contextRef="#ctx0" brushRef="#br0" timeOffset="74596">19310 0 689 0,'0'0'115'15,"0"0"-15"-15,0 0-47 0,-57 0-30 16,57 0-17-16,0 0-3 0,0 0-2 16,0 0 6-16,-55 81 8 0,43-20 11 0,-2 8 11 15,1 15 10-15,-2 16-16 0,0 13 1 16,-1 33-7-16,2 14-3 0,-1 16 10 15,1 28-9-15,3 22 1 16,-4 27-9-16,2 20 0 0,3 19-3 0,4 4-6 16,-1 11 2-16,5-3-3 0,3-15 5 15,5-17 2-15,2-32 0 0,2-28 0 16,1-26-2-16,0-22-1 0,4-12-1 15,4-9-4-15,3-6 0 0,2-2-3 16,2-11-1-16,3-6 1 0,-1-8-3 16,3-10-1-16,1-7-1 0,3-6 1 0,2-12-4 15,2-11 1-15,5-10 0 0,5-9-6 16,5-5 6-16,5-8 1 0,6-5 0 15,-1-3 4-15,2-7-3 0,2-3 0 16,-1-5 3-16,3-4 4 0,6-7 2 16,6-5 3-16,5-3 4 0,4 1-1 0,4-2 0 15,0-2-2-15,-2-1-3 16,1-6-2-16,-4-1-6 0,-2 3-1 15,1 2 0-15,-1 4 1 0,-1 2 4 0,-4 3 0 16,-2 0-1-16,-4-4-2 0,-3-9 1 16,-4-13 4-16,-4-11-3 0,-6-10 4 15,-6-5 0-15,-8-7-3 0,-5-3 0 16,-8-3-1-16,-7-4-2 0,-9-2 1 15,-8-6 2-15,-9-11-1 0,-8-10 3 0,-8-12 0 16,-6-17 4-16,-8-15 0 16,-3-21 1-16,-7-25-3 0,-3-16-1 0,-2-26-1 15,-3-14-3-15,2-8 0 16,1-21-4-16,-1-4-2 0,0-5-4 0,-2 3 1 15,-7 15-1-15,-5 15 2 0,-6 29 10 16,-8 12-3-16,-2 19-5 0,-2 16 7 16,-1 10 15-16,1 22 11 0,-3 26 6 15,0 24-1-15,-2 25-23 0,-4 17-7 16,-3 13-5-16,-3 25-3 0,-3 18 3 0,-1 16-11 15,-2 14 11-15,-5 14-8 16,-2 16-16-16,-3 23-22 0,-2 25-37 16,-1 14-72-16,1 14-334 0</inkml:trace>
  <inkml:trace contextRef="#ctx0" brushRef="#br0" timeOffset="76764">7981 13270 372 0,'-11'3'139'16,"-1"-1"-25"-16,-2 2-37 0,0 0-24 15,4 1-22-15,-3 1-15 0,3 4-1 16,-2 0 2-16,1 2 7 15,0 2 6-15,0 2 0 0,2 2-3 0,1 3-5 16,1 2-10-16,3 3-4 0,1 1-3 16,2 6-1-16,-1 5 6 0,2 5 5 15,4 7 9-15,1 4 10 0,1 6 5 16,3 7 0-16,1 7-4 0,3 2-8 15,-1 1-7-15,1-2 0 0,-2-3 3 0,-1-3-2 16,-2-2 0-16,-4-6-4 0,0-3-2 16,-4-7-7-16,-2-4-1 0,-4-2-3 15,-2-3-2-15,-2-2 1 16,-1-4-1-16,-1-1-1 0,1-4-1 0,-1-5-2 15,1-2-10-15,2-4-11 0,-2-5-17 16,1-2-47-16,10-13-114 0,-21 7-239 16</inkml:trace>
  <inkml:trace contextRef="#ctx0" brushRef="#br0" timeOffset="77678">7074 14421 1089 0,'-16'3'121'16,"4"-2"-45"-16,2 0-37 0,10-1-22 15,0 0-11-15,0 0-9 0,19-2 3 16,0 3 2-16,4 2 1 0,6 2 3 16,8 2-2-16,3 1 2 0,5 1 1 15,0-2-3-15,1-1 0 0,3 1-2 0,1-3-3 16,1-2 1-16,-2-2-1 0,-3-4 0 15,-3-5 3-15,-4-4-1 0,-3-7 1 16,-6-2-2-16,-6-3-1 0,-3 1-2 16,-7-1 1-16,-6 0 2 0,-7 3 1 15,-7 2 4-15,-5 1 1 0,-9 3 1 0,-4 1 5 16,-5 4 0-16,-2 2 3 0,-5 6-7 15,-1 4-1-15,-1 3-5 0,-2 1-4 16,2 0 5-16,-1-4-3 16,1-2 1-16,3-5 1 0,1-2-3 0,2-4 1 15,2-3 1-15,2 0-1 0,1-2 1 16,4 5 3-16,3 2 3 0,7 6 2 15,13 4 1-15,-13-2-4 0,13 2-5 16,0 0-2-16,16 13 0 0,4 4 0 16,5 3 2-16,8 6-1 0,4 1-2 0,5-2 4 15,4-1-4-15,5-2-1 0,4-5 4 16,3-6-2-16,0-6 1 0,1-7 2 15,-2-6-3-15,-7-6 1 16,-6-2 1-16,-9-4-1 0,-10-1 0 0,-9 1-1 16,-8 2 3-16,-5 2 1 0,-8 0 0 15,-4-1 0-15,-7-2 0 0,-4-1 2 16,-8 0-1-16,-3 3 0 0,-4 3-2 15,-6 3-1-15,-4 2 0 0,-2 3 0 16,0 4 0-16,-2 1-1 0,4 3-1 0,3 4 2 16,6 1-1-16,5 5 3 0,9 1-1 15,5 1 0-15,7 0-1 0,6-1 0 16,6-3-2-16,-2-10 1 0,17 16-1 15,-3-7-1-15,1-3 0 0,5-1 2 16,2-2 0-16,0-6 0 0,2 5 1 16,2-2-2-16,3 1 0 0,1 0 1 15,0-1-2-15,0 0 2 0,-2-1 1 16,-5-2-2-16,-5-1 1 0,-5 0-1 15,-13 4 2-15,0 0 1 0,6-12 1 0,-17 5 2 16,-5-1 0-16,-8-2-2 0,-7 1 0 16,-6 3-2-16,-3 4 1 0,-3 5-2 15,-2 4 0-15,1 1 1 0,0 2-1 16,2 3 0-16,0 0 0 0,3-1 1 15,3 2-3-15,5-1 2 0,8 2-2 0,8 0-2 16,7-1 3-16,7 1-1 0,6-3-1 16,6 3 3-16,8 5-3 15,10-2-4-15,11-3-7 0,7-3-14 16,9-5-17-16,8-4-39 0,5-3-242 0,11 6-154 15</inkml:trace>
  <inkml:trace contextRef="#ctx0" brushRef="#br0" timeOffset="78353">7478 14096 1290 0,'-17'14'69'0,"-8"4"0"0,-5 3-25 16,3-8-11-16,11-10-12 0,2-4-11 15,2-3-8-15,-2-6 0 0,-1-8-3 16,-3-16-1-16,1-13 0 0,-1-16-2 15,-2-20-4-15,2-13-3 0,-1-18-4 16,5-14-2-16,2-16 0 0,1-14 2 0,3-13 3 16,0-11 4-16,1-15 4 0,3-9 1 15,0-10 9-15,7-5 2 0,3 0 5 16,9 5 4-16,10 2-1 0,3 7 3 15,6 10-2-15,5 5-3 0,4 13-3 16,5 8-6-16,9 8-1 0,6 17 1 16,6 3-2-16,4 14 2 0,2 8-1 0,0 6-7 15,-1 15 2-15,-6 16-5 16,-11 16-3-16,-7 15 1 0,-14 13 0 15,-8 8 2-15,-6 5 3 0,-7 7 0 0,-3 5 2 16,-8 5 2-16,-4 10-1 0,0 0 2 16,2-10-7-16,-2 10-18 0,0 0-24 15,13 0-76-15,-2-6-369 0</inkml:trace>
  <inkml:trace contextRef="#ctx0" brushRef="#br0" timeOffset="79382">9150 8215 947 0,'-18'-22'173'16,"1"1"-44"-16,-2-5-52 0,2 2-25 15,5 7-16-15,1 4-10 0,11 13-8 16,-19-15-5-16,19 15-7 0,-10-2-2 16,10 2-3-16,-8 16-3 0,5 2-1 15,-1 9-5-15,-2 5 3 0,-3 5-1 16,-1 3 0-16,0 3 3 0,-1 1-1 0,0 3 4 15,2-2-1-15,2 0 3 0,2-2-1 16,3-3 1-16,4 1-6 0,4 3 7 16,5 4 1-16,2 5 1 0,4 2 5 15,3 7-7-15,3 2-4 0,4 1-1 16,2 0 0-16,2-7-1 0,1-7 4 0,0-8-3 15,1-3 1-15,-4-5-1 0,-3-5-3 16,-6 0-2-16,-4-2-6 0,-7-1-1 16,-7 0-3-16,-4-1-3 15,-5 0 0-15,-3-2-7 0,-5-1-6 0,-5-1-23 16,-3 0-84-16,-12-13-297 0</inkml:trace>
  <inkml:trace contextRef="#ctx0" brushRef="#br0" timeOffset="79562">8643 9465 1166 0,'-16'-13'219'0,"8"0"-150"16,3-9-40-16,13-4-15 0,10-4-8 0,11-3 0 15,7-3-3-15,7-3-2 0,5-4-1 16,6-2-4-16,7 0-11 0,4 5-23 15,3 4-36-15,0 4-105 0,-8-3-297 16</inkml:trace>
  <inkml:trace contextRef="#ctx0" brushRef="#br0" timeOffset="79937">9648 8469 604 0,'4'-33'181'0,"1"-17"-41"16,2-10-64-16,2 5-34 0,0 14-23 0,-1 6-11 16,0 3-4-16,0 6-2 0,-1 6-1 15,-2 7-2-15,-1 2-6 0,-4 11-15 16,8-11-22-16,-8 11-35 0,0 0-38 15,13-6-30-15,-13 6-1 0,0 0 33 16,0 0 47-16,1 11 64 0,-1-11 59 0,-14 11 41 16,4-2 31-16,-2 1 12 0,1 3-14 15,-1 3-25-15,0 1-24 0,2 4-20 16,-1 5-6-16,-1 0-5 0,2 4-2 15,-2 1-5-15,3 4-9 0,0 3-4 16,3 0-4-16,2 1-4 0,6 3-2 0,1 0-3 16,5 4-3-16,4 5 0 0,4 1-2 15,3 2-4-15,7-2-2 16,3-4-3-16,3-4 2 0,1 1 2 15,0-3 1-15,-2-1-2 0,-4 2-1 0,1-2-5 16,-4 1-1-16,-2-1-2 0,-2-5-3 16,-5-2-2-16,-5-4-2 0,-4-4-3 15,-5-3-7-15,-3 1-10 0,-4 1-16 16,-2-1-22-16,-4-1-47 0,-5-5-123 15,-4 1-163-15</inkml:trace>
  <inkml:trace contextRef="#ctx0" brushRef="#br0" timeOffset="80129">9295 9150 1229 0,'11'-26'97'15,"8"-17"-46"-15,12-10-17 0,9 0-12 16,1 12-8-16,4-1-5 0,2 1-5 0,5-1-1 15,5-1 1-15,4 2-5 0,3-1-8 16,6 4-18-16,1 6-46 0,2-1-191 16,-2 2-216-16</inkml:trace>
  <inkml:trace contextRef="#ctx0" brushRef="#br0" timeOffset="81349">19940 0 1407 0,'0'0'40'0,"0"0"-6"15,0 0-26-15,0 0-13 0,0 0-10 0,0 0-11 16,0 0 1-16,-50 0-1 0,50 0-2 15,0 0 9-15,-60 31 3 16,60-31 1-16,-64 70 19 0,64-70-1 16,-79 64 2-16,79-64 22 0,-76 51-13 0,76-51 9 15,-70 57-1-15,70-57-9 0,-64 59 4 16,64-59 3-16,-57 72-3 0,34-31-13 15,3 3-5-15,5-12-15 0,4 10 8 16,4-7 11-16,4 6-3 0,5 1 0 16,2-7-2-16,4 2 2 0,3 0 2 0,0-3 4 15,3 9-6-15,1-7 7 0,1-2-6 16,4 2-3-16,0-6 3 0,5-1-8 15,2-3 7-15,3 1 8 0,3-4-11 16,2 0 0-16,1-2 1 0,2-3 2 16,-2-1 3-16,-3 2 2 0,-2-2 2 15,-4 0-14-15,-5 2 6 0,-5-2-4 16,-4 5-3-16,-5 0 9 0,-4 3-3 15,-5 3 4-15,-4 1-1 0,-6 5 0 16,-4 1 1-16,-4-3-5 0,-4 2-1 0,-4 0-8 16,-4 0-6-16,0 0-10 0,-1 2-13 15,-2-4-17-15,3-3-39 0,-4-5-47 16,-2-7-41-16,1-9-20 0,-5-8 30 15,2-6 60-15,1-4 59 0,1-8 50 16,1-3 19-16,4-11-1 0,1-4-12 0,2 0-27 16,3-4-33-16,0 5-14 15,5 2 17-15,1 0 92 0,2 3 106 16,5 5 61-16,2 4 20 0,7 9-58 15,4 1-57-15,8-1-33 0,4 1-14 0,7-1-10 16,5 2-9-16,5 1-9 0,7-2-14 16,6 1-10-16,7 1-4 0,4-3-5 15,4 1 5-15,6-4-4 0,0-5-5 16,2-2-17-16,1-2-54 0,-3-3-124 15,-5 1-229-15</inkml:trace>
  <inkml:trace contextRef="#ctx0" brushRef="#br0" timeOffset="81448">20210 548 855 0,'17'-70'115'0,"6"12"-36"15,8-9-56-15,6 10-33 0,-37 57-51 16,69-84-159-16,-69 84-160 0</inkml:trace>
  <inkml:trace contextRef="#ctx0" brushRef="#br0" timeOffset="81866">20439 0 1310 0,'0'0'88'16,"-87"0"-29"-16,37 0-23 0,50 0-26 15,-79 32-10-15,79-32 1 0,-64 80-17 16,28-34 15-16,36-46 9 0,-74 78-11 16,74-78 15-16,-69 64-6 0,69-64-11 15,-49 93 5-15,32-48-22 0,7 10 5 0,3-13 7 16,5-4-3-16,1 1 23 0,3-4-9 15,4-1 0-15,2 2 3 16,6 6 9-16,4-3-9 0,6 3-1 16,6 0-2-16,6-6-2 0,2 2 3 0,2-1 3 15,2-3-3-15,-3 3-6 0,-3-2 7 16,-5-2-1-16,-5-3 2 0,-1 2 2 15,-5 2-11-15,-1 3-5 0,-2 8 6 16,-2 2 0-16,-4 7 7 0,-3 4-1 16,-5-2-4-16,-4 2 3 0,-4-4-1 0,-2-6 4 15,-2-4 0-15,-4 0-1 0,-6-5-3 16,-1-1-4-16,-2-3 0 0,-3-7-8 15,2-3-1-15,-5-1-5 0,-2-5-8 16,-1-1-9-16,0-10-11 0,-2-10-24 16,-1-5-37-16,2-10-51 0,-2-6-83 15,2-6-75-15</inkml:trace>
  <inkml:trace contextRef="#ctx0" brushRef="#br0" timeOffset="82033">19813 1141 607 0,'10'-16'200'0,"9"-6"-48"0,7-3-44 15,9 2-21-15,-1 7-19 0,9-2-16 16,4 0-14-16,6 4-21 0,5 0 2 0,4 3-10 16,7-2-1-16,5 2 6 15,5-2-17-15,-2 3-15 0,-2 3-25 16,-7-1-72-16,-13-6-226 0</inkml:trace>
  <inkml:trace contextRef="#ctx0" brushRef="#br0" timeOffset="101864">13458 16225 1003 0,'-14'10'145'0,"3"-2"-59"16,-2 0-39-16,13-8-21 0,-11 14-9 15,11-14-9-15,0 10-6 16,0-10 0-16,6 13-4 0,-6-13 2 0,0 0 2 15,12 8-3-15,-12-8 0 0,0 0 3 16,11 2-5-16,-11-2 3 0,0 0 0 16,0 0-2-16,0 0 2 0,0 0 0 15,0 0 2-15,0 0-3 0,-12-6 1 16,-1 1-1-16,-2 2 0 0,-2 1 4 0,-3 1-3 15,-1 3 4-15,-1 2 0 0,0 0 0 16,2 7 7-16,-1 0-1 0,5 3-1 16,2 1 0-16,3 2-6 0,4 4 0 15,5 1-3-15,2 7 0 0,4 2-1 16,4 6-2-16,5 5 6 0,4 8-4 0,5 6 0 15,5 6 3-15,5 7-6 16,3 4 3-16,6 5-2 0,-1 0-3 16,1-2 1-16,-2-4 1 0,-3-7 0 15,-5-2 2-15,-5-9-2 0,-6-3 0 0,-7-8 4 16,-5-8-1-16,-5-5 6 0,-5-9-3 15,-3-4-5-15,0-3-2 0,-4-2-10 16,9-12-10-16,-17 13-21 0,17-13-42 16,-24-4-225-16,6-6-138 0</inkml:trace>
  <inkml:trace contextRef="#ctx0" brushRef="#br0" timeOffset="102032">13198 17024 1164 0,'0'0'105'0,"-12"4"-49"0,12-4-29 15,0 0-10-15,12 1-7 0,2-7-5 16,5-1 0-16,5-3-3 0,5-8-1 16,5-3-2-16,4-5-16 0,4-4-24 0,3 3-63 15,-8-8-241-15</inkml:trace>
  <inkml:trace contextRef="#ctx0" brushRef="#br0" timeOffset="102351">13775 16350 997 0,'-2'-16'164'0,"1"3"-78"15,0-2-39-15,2 2-16 0,-1 13-13 16,0 0-7-16,0 0 0 0,0 0-4 0,0 0-3 16,-15 9-5-16,7 3-4 0,0 8-7 15,-1 4-3-15,-2 6-3 0,2 3-1 16,0 3 6-16,1 1 3 15,-2 2 6-15,7 2 1 0,1 6 3 0,1-1-2 16,4 2 3-16,4 0 4 0,2-6 1 16,3 1 10-16,3-3-4 0,3 2-1 15,3-3 0-15,2 0-5 0,2 2-2 16,-1-4 0-16,1-1-4 0,-2-6 1 15,-3-1 2-15,-1-2-1 0,-4-4-1 0,-1 0-1 16,-4 0-2-16,-2 1 0 0,-1 4 0 16,-2 1-7-16,-2-1-9 0,-2 5-12 15,-2-6-28-15,-2 2-59 0,-10-12-337 16</inkml:trace>
  <inkml:trace contextRef="#ctx0" brushRef="#br0" timeOffset="102509">13584 17219 1250 0,'15'-17'95'15,"5"-3"-38"-15,11-7-22 0,10-2-12 16,1-1-9-16,6-1-7 0,3-4-9 16,0-3-1-16,0-1-10 0,-2-3-21 15,-4 2-36-15,-1-5-176 0,-4-2-247 16</inkml:trace>
  <inkml:trace contextRef="#ctx0" brushRef="#br0" timeOffset="103397">13323 15318 824 0,'0'0'258'15,"-17"-11"-164"-15,17 11-43 0,-11-15-22 0,11 15-12 16,-6-13-10-16,6 13-2 0,0 0-3 16,-8-14 0-16,8 14 0 0,0 0-2 15,-13 8 2-15,7 4-5 16,1 5 2-16,-1 5-1 0,0 4 0 0,1 4 2 15,1 3-2-15,0 1 1 0,2 4 1 16,2 2-1-16,2 4 3 0,2 1 1 16,2 3 2-16,2 1 1 0,3 1 1 15,4-5-2-15,-1-3 1 0,3-8-2 16,4-8-2-16,3-6 4 0,4-6-5 0,0-7 0 15,-1-7 3-15,1-6-3 0,-3-8 1 16,-2-5 0-16,-1-7-2 0,-2-7 3 16,-3-5 3-16,-2-3 2 0,-1-1-1 15,-5 0-1-15,-1 5 1 0,-4 0 2 16,-5 5 0-16,-3 5 0 0,-4 1 1 0,-3 7-3 15,-3 4 2-15,-4 3-4 16,-2 5-2-16,-3 6 0 0,-3 6-1 16,0 1 0-16,-2 8 0 0,3 2-3 15,-1 3-2-15,4 2-2 0,2-3-4 0,1-1-7 16,3-2-7-16,3-3-14 0,5-2-21 15,8-10-89-15,-15 1-267 0</inkml:trace>
  <inkml:trace contextRef="#ctx0" brushRef="#br0" timeOffset="103751">13860 15187 1197 0,'-13'24'65'0,"4"4"-27"0,-1 9-17 0,7 9-7 15,3-6-8-15,5 5-7 16,1-1 0-16,3-6-5 0,2-1 2 15,-1-6 1-15,2-2 1 0,-1-5-1 16,0-5 0-16,-2-4 1 0,-3-4-2 0,-6-11 2 16,13 7 0-16,-13-7 1 0,10-13 3 15,-4-1 5-15,-1-5 4 0,0-6 4 16,0-1-1-16,-2-3-1 0,-2 0-2 15,-2-1-1-15,0 3-2 0,-2-1 1 16,-3 0-3-16,0 5-4 0,-3 0-1 0,0 5-8 16,-2 2-9-16,-2 4-17 0,2 2-38 15,-7 0-193-15,-2 2-202 0</inkml:trace>
  <inkml:trace contextRef="#ctx0" brushRef="#br0" timeOffset="104197">13178 14795 954 0,'-10'15'129'0,"3"4"-80"16,2 7-25-16,5 5-11 0,7 2-4 0,4 5-11 15,1 6 2-15,3 2-1 0,5-1-1 16,2-4-5-16,5-10-8 0,3-11-7 16,2-9 0-16,-1-9 0 0,-3-10 9 15,-1-5 8-15,-4-6 6 0,-5-5 18 16,-4-8 14-16,-3-2 13 0,-3-4 8 15,-4 0-8-15,-1 1-5 0,-2 0-11 16,-3 1-4-16,-2 3-8 0,-3 5-3 16,-4 5-4-16,-2 6-3 0,-4 4-3 15,-3 5-2-15,-1 3-3 0,1 9-5 0,-4 3-3 16,1 8-7-16,2 4-4 0,-1 4-7 15,3 2-12-15,3 1-18 0,1 1-40 16,2-4-109-16,3-1-229 0</inkml:trace>
  <inkml:trace contextRef="#ctx0" brushRef="#br0" timeOffset="104614">13740 14444 1174 0,'-3'11'55'0,"2"5"-31"15,2 7-8-15,0 6-6 16,3 3-5-16,-2 4-1 0,1 2-2 15,1 2-4-15,1-2 3 0,1-2-3 16,2-2 1-16,1-4 0 0,1-1 0 0,1-6 0 16,0-3 1-16,-1-4 1 0,3-3-2 15,-1-3 0-15,-1-4 1 0,1-3 2 16,-2-3 6-16,2-2 8 0,-2-4 6 15,0-5 6-15,2-5-1 0,-2-6-2 16,1-3-7-16,-1-1-5 0,-1-1-3 0,1 2-5 16,-5 0-2-16,-1 1 0 0,-3-1 0 15,-3 3 0-15,-3 2 1 16,-3 0 0-16,-2 3 1 0,-4 1-3 0,-4 3 1 15,-1 0-1-15,-5 3-1 0,-2 2 0 16,-1 0-2-16,0 3-6 0,2 4-6 16,3 4-13-16,3 8-26 0,4 4-59 15,3-1-376-15</inkml:trace>
  <inkml:trace contextRef="#ctx0" brushRef="#br0" timeOffset="106392">13240 13560 1035 0,'-20'-3'104'0,"1"0"-32"15,-3 1-26-15,2 2-13 0,3 2-14 16,2 4-7-16,-1 3-7 0,2 7-4 16,4 5-2-16,0 3 2 0,4 7-2 15,1 4-1-15,3 5 2 0,3 4-3 16,3 5 3-16,1-2 2 0,5-4-3 0,2-7 3 15,4-7-2-15,2-7-1 0,-1-6 0 16,0-5 0-16,-1-7 1 0,1-3 2 16,-1-6 4-16,-2-6 6 0,1-6 1 15,-3-6 1-15,1-5-2 0,0-3-6 16,-1-2 1-16,0-3-5 0,-3-2 1 15,0-1 1-15,-3 3-3 0,-1 3 1 16,-3 1 1-16,-1 6-1 0,-2 3 0 16,-4 3 1-16,-2 4-1 0,-2 3 0 15,-1 4 0-15,-4 2-2 0,0 5-2 0,-1 4-1 16,1 3-2-16,3 1-2 0,11-6-4 15,-16 17-1-15,16-17-9 0,-8 16-9 16,8-16-11-16,0 11-19 0,0-11-32 16,0 0-42-16,15 1-67 0,-8-15-94 15</inkml:trace>
  <inkml:trace contextRef="#ctx0" brushRef="#br0" timeOffset="106795">13549 12503 952 0,'0'0'112'0,"0"0"-54"0,-5 15-34 0,7 7-13 15,0 8-2-15,3 11-1 16,1 8 0-16,-1 7-4 0,5 9 0 0,1 5 0 15,3 10 2-15,1 6-1 16,3 5-4-16,1-2 0 0,0-8-3 0,-1-15 2 16,-2-11 2-16,-2-9 1 0,-2-9 0 15,2-6-2-15,0-7 3 0,3-4 1 16,1-7 2-16,2-6 4 0,1-6 2 15,0-6 4-15,-1-8 4 0,-2-3 4 16,-1-5-4-16,-2-3-1 0,1-1-4 0,-2-3-5 16,0 0 0-16,-2 1-4 0,-3 1-1 15,-1 5-3-15,-4 2 0 16,-1 4 2-16,-4 2 0 0,-3 3 0 0,4 10 1 15,-16-11-1-15,3 11-3 0,-4 3-2 16,-4 5 0-16,-4 6 0 0,-7 4 0 16,-3 5-1-16,-3 1-8 0,1 3-17 15,4 1-32-15,-2-7-251 0,10 7-172 16</inkml:trace>
  <inkml:trace contextRef="#ctx0" brushRef="#br1" timeOffset="113685">19808 13342 1083 0,'0'0'109'0,"-8"-13"-45"15,8 13-15-15,-1-13-24 0,1 13-9 16,0 0-7-16,0 0-11 0,0 0 5 15,10-8 1-15,-10 8 0 0,0 0-1 0,0 0 1 16,-13 5-3-16,2-2-2 0,-1 1 1 16,-5 2 0-16,-2 2 1 0,-3 0-2 15,0 0 2-15,-1 0 0 0,-1 2-2 16,1 1 1-16,0 2 0 0,2 4 1 15,0-1 3-15,4 3 4 0,2 1 0 0,4 1 0 16,5 7-3-16,6 6-5 16,2 4 2-16,7 7 0 0,5 3 0 15,6 2 6-15,1 6-6 0,4 1-2 16,0 2 1-16,0 0-2 0,1-1-1 0,-3-5 1 15,-1-5-1-15,-3-4-1 0,-5-6 3 16,-2-2-2-16,-7-2 1 0,-1 2-3 16,-4 0-1-16,-2-3-4 0,-4-3-3 15,-3-2-2-15,-3-4-6 0,-3-4-5 16,1-4-8-16,-2-7-11 0,1-2-26 0,0-7-88 15,-10-15-228-15</inkml:trace>
  <inkml:trace contextRef="#ctx0" brushRef="#br1" timeOffset="113868">19438 13915 979 0,'14'-14'144'0,"5"3"-51"0,9-3-33 15,6 1-20-15,2 4-13 0,4 0-12 0,4-3-6 16,2 0-5-16,2-3-6 0,1-3-10 15,-2-1-21-15,-2 3-50 16,-8-11-249-16,1 6-135 0</inkml:trace>
  <inkml:trace contextRef="#ctx0" brushRef="#br1" timeOffset="114204">20212 13210 1036 0,'-11'-17'135'0,"5"8"-59"15,-4-3-26-15,3 1-21 0,7 11-15 16,-10-6-10-16,10 6-9 0,-9 15-8 15,2 2-5-15,0 4-9 16,0 7-4-16,0 4-1 0,0 8-3 0,0 3 0 16,2 2 3-16,-2 1 6 0,1 1 8 15,2-1 10-15,0 1 7 0,0-2 15 16,3-2 20-16,-3-4 17 0,1-2 7 15,3-3 2-15,3 1-12 0,3-3-8 16,5 0-4-16,0-2-8 0,3 1-9 0,2 1-6 16,2-5-6-16,1 0-4 0,1-1 2 15,-1-3-5-15,1 3 0 0,-3-1-2 16,-2 2-5-16,-1 3 1 0,-2 2-2 15,-4 0-2-15,-1 4-3 0,-3 2-3 16,0 2-2-16,-4 2-3 0,-3-2-1 16,-1-1-7-16,-3-1-6 0,-1-1-12 0,1 0-24 15,-1-1-71-15,-7-7-199 16</inkml:trace>
  <inkml:trace contextRef="#ctx0" brushRef="#br1" timeOffset="114421">19907 13970 1134 0,'4'-15'131'0,"7"-11"-39"0,8-10-21 15,9-3-24-15,5 6-16 0,6-1-11 16,6 3-5-16,2 2-8 0,5 2-3 0,0-1-3 15,-1 4-9-15,-4-1-3 0,-5 1-13 16,-8 2-14-16,-3 3-19 0,-5 3-40 16,-5-1-170-16,-5 0-215 0</inkml:trace>
  <inkml:trace contextRef="#ctx0" brushRef="#br1" timeOffset="114908">19173 12563 1214 0,'-18'12'23'0,"-7"13"7"0,0 8-6 15,11 9-5-15,13-5-3 0,5-2-11 16,2-4 0-16,4-5 0 0,1-5-5 16,4-3 2-16,2-5-2 0,2-3-1 0,3-5 0 15,1-8-2-15,1-6 6 0,1-5-4 16,1-3-3-16,2-5 2 0,0 0-5 15,1-4 6-15,-1-1 1 16,-4-2 0-16,-2 0 1 0,-5 1-1 0,-5 0 3 16,-4-2 0-16,-4 2 5 0,-4 1 8 0,-2 1-4 15,-5 4 3-15,-4 4-4 16,-4 3-6-16,-6 2 2 0,-2 4-6 15,-6 2 0-15,-1 6-2 0,-1 3-1 16,0 5-1-16,5 6-1 0,2 2-3 0,4 4-9 16,3 3-8-16,1 3-20 0,5 0-28 15,3 0-64-15,-4-6-182 0,7-1-118 16</inkml:trace>
  <inkml:trace contextRef="#ctx0" brushRef="#br1" timeOffset="115284">19665 12617 554 0,'12'21'208'0,"3"3"-71"16,6 5-39-16,5 1-33 0,-2-5-24 15,-1-2-12-15,-1-2-7 0,0-5-3 0,-1-3-1 16,-3-4 3-16,0-3 1 16,-2-4 5-16,-2-4 2 0,-3-6-2 0,-2-6 0 15,2-3-5-15,-4-7-7 16,0-1-4-16,-3-3-4 0,-1-3 0 0,-6-2 0 15,-2-4 2-15,-4 2-3 0,-1 3-3 16,-3 3 2-16,-2 5-5 0,-1 1 2 16,-3 2 2-16,-3 4-1 0,-4 3-3 15,-4 4 1-15,-2 5-2 0,0 6 1 16,0 10 2-16,4 5-3 0,4 7 1 0,1 3-3 15,3 2-6-15,2 3-9 16,1 0-17-16,2-1-19 0,3-1-28 0,0-2-66 16,-2-10-196-16</inkml:trace>
  <inkml:trace contextRef="#ctx0" brushRef="#br1" timeOffset="115739">19284 11813 1164 0,'-13'15'83'0,"-1"12"-37"16,2 10-24-16,12 5-11 0,8 3-5 0,3 3-4 15,4 1-2-15,2-1 3 0,3-7-4 16,2-7-1-16,0-11 3 0,2-8 0 15,-1-7-1-15,-1-7 0 0,-4-4 0 16,-1-5 1-16,-4-3 3 0,-2-4 6 16,-2-4 6-16,0-1 1 0,-2-7 1 0,1-4-1 15,-1 0-6-15,-2-3-2 16,-2 0-3-16,0 2-1 0,-6-5-1 15,0 3 1-15,-2 1-2 0,-4 3 0 16,-3 1 0-16,0 1-2 0,-6 4 1 0,-1 0 0 16,-1 4 0-16,-2 4 2 0,2 6-4 15,-3 3 0-15,-1 6-2 0,1 4-3 16,0 6-4-16,3 5-6 0,-1 6-11 15,4 4-9-15,-1 4-9 0,3 2-15 16,5-1-21-16,1-4-56 0,1-4-155 0,4-2-135 16</inkml:trace>
  <inkml:trace contextRef="#ctx0" brushRef="#br1" timeOffset="116121">19683 11642 691 0,'9'-14'213'0,"-9"14"-87"0,22-20-54 16,-11 17-42-16,0 6-16 16,0 10-6-16,1 5-5 0,0 10 4 15,0 7 1-15,-2 4-2 0,0 2 1 16,0 0 2-16,1-2 3 0,1-5 6 0,-3-4 4 15,2-7 4-15,-2-8 3 0,-1-4 1 16,-8-11 2-16,16 3-3 0,-16-3 0 16,16-12-2-16,-8-3-4 0,3-3-3 15,0-5-5-15,1-2-1 0,0 0-7 16,0-3 0-16,-3 0-3 0,0-1 1 0,-4 4-3 15,-3 3-2-15,-3 4 0 0,-4 4-5 16,-3-1 3-16,-3 3-6 0,-4 1-2 16,-4 0-5-16,2 3-3 0,-5 0-1 15,1 1-3-15,1-1-3 0,2 0-5 16,2 1-7-16,1-2-12 0,3 1-15 15,0-1-17-15,-1-2-39 0,0-4-62 16,-1-2-91-16,-4-7-86 0</inkml:trace>
  <inkml:trace contextRef="#ctx0" brushRef="#br1" timeOffset="116537">19596 10667 784 0,'-23'25'152'0,"5"4"-51"0,-1 10-38 16,5 6-18-16,13-5-16 0,4 3-9 15,2-3-6-15,5-3-2 16,2-8 0-16,2-5-3 0,2-7-3 0,0-4-2 16,2-4 6-16,-2-2-6 0,1-8 1 15,0-4 1-15,0-5-5 0,-1-4 7 16,-1-4-2-16,-2-2 1 0,5-2-1 15,-3-1 2-15,1 2 1 0,-2-3 1 16,-4 1-1-16,-1-1-1 0,-2 1-1 0,-3 1-1 16,-1 2 1-16,-5 4 2 0,-2 0-3 15,-3 0 1-15,-2 1-3 0,-2 0-4 16,-8 2 2-16,-4 2 0 0,-3-1 1 15,-2 4-1-15,0-1-1 0,3 2-4 16,3 4-1-16,2 0-9 0,4 4-10 0,3-1-18 16,2 3-28-16,11-3-64 0,-18-4-203 15</inkml:trace>
  <inkml:trace contextRef="#ctx0" brushRef="#br1" timeOffset="116937">19916 9780 582 0,'12'-24'217'16,"1"2"-65"-16,3-4-49 16,1 8-40-16,-3 12-26 0,0 7-11 0,0 10-8 15,0 7-4-15,0 11-4 16,-3 10-7-16,3 8 0 0,-3 8-2 0,0 6 1 15,-2 9-1-15,-2 5-1 0,0 7 3 16,-1 4-3-16,-1 8 0 0,2-2 2 16,1 4-1-16,3-10 7 0,-1-11 4 15,2-12 6-15,-1-13 3 0,1-10 0 16,-2-5-1-16,-1-5-5 0,-1-7-3 0,2-2-1 15,-4-5-5-15,-6-16-1 0,21 12-3 16,-8-14 1-16,2-7 0 0,2-5 2 16,2-3 0-16,-3-6-3 0,0-3 1 15,-2 0-8-15,-3-3 8 0,-4-1-1 16,-2 1-1-16,-5 2 6 0,-5 1-7 15,-5 4 1-15,-3 4 0 0,-6 4 0 16,-8 4-2-16,-1 6-2 0,-7 6 0 16,-3 8 0-16,0 8-4 0,1 8-11 15,2 6-28-15,3 10-146 0,0 5-288 0</inkml:trace>
  <inkml:trace contextRef="#ctx0" brushRef="#br1" timeOffset="127913">21779 13552 1388 0,'0'0'52'15,"0"0"-39"-15,0 0-13 0,-7 10-4 16,-4-3-13-16,-6 1-17 0,-4 2-12 15,-3-4-7-15,1 0 8 0,-1-5 15 16,0-2 16-16,-1 0 11 0,0-1 17 16,-2 2 14-16,-1 2 9 0,-3-1 7 15,-2 3-4-15,-1-3-6 0,-3-1-5 16,0 0-5-16,-1-4 3 0,-1-4-1 0,-1-1 1 15,1-2-2-15,1-2-4 0,2 1-4 16,2 1-6-16,2-1-3 0,0 2-7 16,5 2-3-16,-4-1-11 0,-2 3-4 15,0 0-6-15,-3 1 5 0,-1 3 4 16,2 1 4-16,0 2 7 0,-1 4 1 0,2 1 11 15,1 2 4-15,5 2 2 0,3-1 1 16,8 3-2-16,3-1-4 0,14-11-2 16,-12 19-4-16,12-19-5 0,-4 14-8 15,4-14-14-15,4 18-20 0,2-6-26 16,6-1-100-16,1-5-347 0</inkml:trace>
  <inkml:trace contextRef="#ctx0" brushRef="#br1" timeOffset="128413">20902 13303 1201 0,'11'-7'138'16,"0"0"-108"-16,5-2-24 0,2 2-5 16,-2 6-2-16,0 2-3 0,-1 5 2 0,-2 2-1 15,-2 4 1-15,0 2 2 0,-3 4 0 16,-1 1 3-16,-2 2-3 0,-2 0 1 15,-3-1-1-15,-4-2 0 0,-3-2 0 16,-2-5 0-16,-5 1 0 0,-1-6 4 16,-3-2 1-16,-3-4 3 0,-3-1 9 0,-2-1 9 15,0-2 10-15,2-1 4 0,3 1-2 16,3 1-6-16,3 0-11 0,2 3-10 15,2 0-3-15,1 4-7 16,10-4-1-16,-21 8-2 0,9-3-5 0,-3 0-1 16,-5 2 1-16,-2-1-3 0,-1 2 4 0,2 2 2 15,1 0-5-15,1 1 3 16,5 2-1-16,3-3 1 0,3 3 3 15,4-2 2-15,4 1 3 0,1 0-1 16,4-2 0-16,-5-10 4 0,13 18 1 0,-3-8 1 16,2 0 1-16,1-1 0 0,4 3-2 15,0-1 1-15,4 1 0 0,2 2-4 16,3-3-1-16,3 1-2 0,2 1 3 15,1-1-2-15,1 1 5 0,-3 1 4 16,0-4 1-16,-3 0 6 0,0 0-2 0,-2 2-3 16,-1 0-4-16,2 2-6 0,-2 2-1 15,1 1-2-15,1 1-5 16,-1 0-7-16,-1-1-14 0,-2-1-8 15,-2 0-7-15,-3-2-4 0,-2-1-7 0,-1-2-14 16,0 0-64-16,-14-11-366 0</inkml:trace>
  <inkml:trace contextRef="#ctx0" brushRef="#br1" timeOffset="128973">22124 13252 1535 0,'14'0'55'0,"0"6"-47"15,6 0-9-15,-4 5-3 0,-5 1-3 16,-6 4-5-16,-6 5-7 0,-7 4-1 16,-7 8 1-16,-8 4 0 0,-8 4 3 0,-5 5 2 15,-3 7 0-15,-2 1 4 0,2 1 1 16,3-3 4-16,5-7 4 0,7-7 0 15,6-7 6-15,4-8-1 16,5-6 2-16,4-7-1 0,5-10-8 0,0 0-18 16,0 0-44-16,0 0-309 0</inkml:trace>
  <inkml:trace contextRef="#ctx0" brushRef="#br1" timeOffset="129996">22173 13486 1251 0,'11'-9'47'0,"0"3"-37"16,0 2-9-16,0 6 0 0,-11-2-2 15,8 22 0-15,-9-1 2 0,-4 4 2 16,-3 4 4-16,0 1 0 0,0 0-2 16,1-3-3-16,3-2-1 0,3-3-4 15,5-4-2-15,1-2 0 0,7-2 0 16,0-6 5-16,2-2 1 0,1-4 5 15,2-3 5-15,0-3 5 0,1-5 7 0,2-1 5 16,0-5-1-16,0-4-7 0,1 1-3 16,-1-3-4-16,2-2-2 0,-3-2-1 15,0-5 2-15,-4 0 0 0,-5 2 3 16,-4 4 2-16,-4 7-1 0,-4 2 2 15,-3 4-6-15,5 11-4 0,-17-4-8 16,4 7-4-16,0 5-10 0,0 5-8 16,2 2-7-16,3 2-8 0,5 1 0 0,3-1-5 15,7 1-1-15,3-2-4 16,7 1-6-16,5-5 0 0,6-1 10 0,4-3 15 15,-2-4 23-15,2 0 23 0,-3-4 20 16,-2 0 19-16,-4-4 8 0,0 2 1 16,-5-3-3-16,-3 1-8 0,-4 3-7 15,-11 1-6-15,0 0-11 0,0 0-11 16,0 0-11-16,0 0-8 0,-13 5-8 0,3 5-10 15,-3-2-10-15,-1 4-14 16,1 3-10-16,2-1-6 0,1 1-7 0,1-1-4 16,4-1 4-16,5-13 14 15,-1 17 29-15,1-17 40 0,11 8 32 0,1-5 19 16,5 0 4-16,4-4-13 0,2-2-14 15,0 0-16-15,-4-3-12 0,0-1-7 16,-5-3-3-16,-3-5 0 0,0 0-1 16,-2-2-2-16,0-1-3 0,-1 0-5 15,0-4-5-15,-1 1-2 0,-1 3 0 0,-3-1 1 16,-2 5 6-16,-1 14 2 0,-3-21 0 15,3 21 2-15,0-14 5 0,0 14-3 16,0 0 0-16,0 0-3 16,0 0-8-16,0 0 4 0,-7-11 0 0,7 11 2 15,-8-10 0-15,8 10 1 0,-9-10-1 16,9 10 1-16,0 0 0 0,-6-13-1 15,6 13-6-15,0 0-7 0,10 0-13 16,-10 0-10-16,22 2-6 0,-4 0-3 16,0 3 1-16,0 0 5 0,1-2 6 0,-1 1 10 15,-2-4 11-15,1 0 13 0,-4 0 7 16,0-2 1-16,-1 4-1 0,0-2-7 15,0 2-7-15,2 3-14 16,-2-1-20-16,2 1-35 0,0-2-51 0,0-3-8 16,-3 0 27-16,-11 0 71 0,14-1 106 0,-14 1 54 15,0 0 24-15,1-10-16 16,-1 10-37-16,0 0-25 0,0 0-23 15,0 0-18-15,0 0-10 0,0 0-9 16,0 0-9-16,0 0-1 0,0 0-3 0,5 11 1 16,-5-11 3-16,-7 22-1 0,1-9 2 15,-1-1 5-15,1 2 1 0,1-2 2 16,0-2 2-16,5-10-3 0,3 13-3 15,-3-13 4-15,0 0 0 0,17 6 2 16,-4-10 3-16,4-4-4 0,2-3 0 0,1-2-1 16,-1-3 2-16,-5-1 1 0,0 0 2 15,-3-2 4-15,-2 4 1 16,-2-1-4-16,1-2-5 0,-1 5-6 15,1 0-5-15,2 0-10 0,2 3-8 0,0-1-13 16,2 2-15-16,-1 2-7 0,-1 1-12 16,-1 3-23-16,1 1-63 0,-12 2-338 15</inkml:trace>
  <inkml:trace contextRef="#ctx0" brushRef="#br1" timeOffset="130482">23523 13054 1106 0,'6'-22'125'0,"-1"-1"-97"0,2-4-26 15,-2-1-6-15,-3 6-9 0,-3 2-7 16,-2 4 1-16,-3 6 3 0,6 10 7 16,-14-6 10-16,14 6 3 0,-13 9 5 15,10 4 5-15,-1 2 0 0,4 2 6 16,0 3 3-16,0-1-1 0,2 4 1 0,-5 3-2 15,0 2-3-15,-3 2 1 16,-3 2-1-16,-2-2 2 0,-1 2 3 16,-4 1 1-16,-2 0 0 0,0 1 0 15,-2 0-4-15,2-3-6 0,1-1-3 0,-1-3-4 16,2 1-5-16,-1 1-2 0,0-3-3 15,2 1-2-15,2-3 0 0,4-5 1 16,3-1 3-16,1-4 1 0,5-14 1 16,-4 16-4-16,4-16-1 0,0 0-12 15,0 0-12-15,0 0 1 0,11 6 10 0,-11-6 23 16,22 1 32-16,-5 1 13 0,4-2-4 15,4-2-6-15,3 0-17 0,2-5-15 16,5-3-1-16,-1 2-7 16,2-2-10-16,-4 2-4 0,-5 2-3 0,-5 4 0 15,-3 5 6-15,1 4 7 0,-2 6 4 16,1 4 5-16,-1 0 2 0,-4 4-3 15,-2-1-2-15,-8-1 0 0,-4 7-2 16,-6 0 0-16,-6 7 1 0,-4 6-3 16,-7 5-2-16,-3 5-3 0,2 2-7 0,4 2-16 15,9-2-24-15,10-5-54 0,7-4-425 16</inkml:trace>
  <inkml:trace contextRef="#ctx0" brushRef="#br1" timeOffset="131195">23232 13460 831 0,'13'6'35'0,"0"3"-39"0,2 2-22 16,-1 4-42-16,-9-2-80 0,-5-13-97 15</inkml:trace>
  <inkml:trace contextRef="#ctx0" brushRef="#br1" timeOffset="131297">23267 13665 713 0,'-7'22'188'15,"1"2"-71"-15,0 8-45 0,3 5-30 16,3-6-16-16,1 3-13 0,0-1-15 15,-1-4-15-15,0-2-53 0,-8-10-188 16,6-3-171-16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594E0C99-04A2-4480-A30D-A940537E2C63}" type="slidenum">
              <a:rPr lang="en-US" altLang="en-US"/>
              <a:pPr/>
              <a:t>‹#›</a:t>
            </a:fld>
            <a:endParaRPr lang="en-US" altLang="en-US"/>
          </a:p>
        </p:txBody>
      </p:sp>
    </p:spTree>
    <p:extLst>
      <p:ext uri="{BB962C8B-B14F-4D97-AF65-F5344CB8AC3E}">
        <p14:creationId xmlns:p14="http://schemas.microsoft.com/office/powerpoint/2010/main" val="1927942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Defining</a:t>
            </a:r>
            <a:r>
              <a:rPr lang="en-US" altLang="zh-TW" baseline="0" dirty="0"/>
              <a:t> and using Procedures -&gt; call and return -&gt; call and return instruction hyper link ok</a:t>
            </a:r>
          </a:p>
          <a:p>
            <a:endParaRPr lang="zh-TW" altLang="en-US" dirty="0"/>
          </a:p>
        </p:txBody>
      </p:sp>
      <p:sp>
        <p:nvSpPr>
          <p:cNvPr id="4" name="投影片編號版面配置區 3"/>
          <p:cNvSpPr>
            <a:spLocks noGrp="1"/>
          </p:cNvSpPr>
          <p:nvPr>
            <p:ph type="sldNum" sz="quarter" idx="10"/>
          </p:nvPr>
        </p:nvSpPr>
        <p:spPr/>
        <p:txBody>
          <a:bodyPr/>
          <a:lstStyle/>
          <a:p>
            <a:fld id="{594E0C99-04A2-4480-A30D-A940537E2C63}" type="slidenum">
              <a:rPr lang="en-US" altLang="en-US" smtClean="0"/>
              <a:pPr/>
              <a:t>2</a:t>
            </a:fld>
            <a:endParaRPr lang="en-US" altLang="en-US"/>
          </a:p>
        </p:txBody>
      </p:sp>
    </p:spTree>
    <p:extLst>
      <p:ext uri="{BB962C8B-B14F-4D97-AF65-F5344CB8AC3E}">
        <p14:creationId xmlns:p14="http://schemas.microsoft.com/office/powerpoint/2010/main" val="37589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hlinkClick r:id="" action="ppaction://customshow?id=10&amp;return=true"/>
              </a:rPr>
              <a:t>Example: Reversing a String</a:t>
            </a:r>
            <a:r>
              <a:rPr lang="en-US" altLang="en-US" dirty="0"/>
              <a:t> </a:t>
            </a:r>
            <a:r>
              <a:rPr lang="zh-TW" altLang="en-US" dirty="0"/>
              <a:t>沒有說</a:t>
            </a:r>
            <a:endParaRPr lang="en-US" altLang="zh-TW"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zh-TW" altLang="en-US" dirty="0"/>
          </a:p>
        </p:txBody>
      </p:sp>
      <p:sp>
        <p:nvSpPr>
          <p:cNvPr id="4" name="投影片編號版面配置區 3"/>
          <p:cNvSpPr>
            <a:spLocks noGrp="1"/>
          </p:cNvSpPr>
          <p:nvPr>
            <p:ph type="sldNum" sz="quarter" idx="10"/>
          </p:nvPr>
        </p:nvSpPr>
        <p:spPr/>
        <p:txBody>
          <a:bodyPr/>
          <a:lstStyle/>
          <a:p>
            <a:fld id="{594E0C99-04A2-4480-A30D-A940537E2C63}" type="slidenum">
              <a:rPr lang="en-US" altLang="en-US" smtClean="0"/>
              <a:pPr/>
              <a:t>5</a:t>
            </a:fld>
            <a:endParaRPr lang="en-US" altLang="en-US"/>
          </a:p>
        </p:txBody>
      </p:sp>
    </p:spTree>
    <p:extLst>
      <p:ext uri="{BB962C8B-B14F-4D97-AF65-F5344CB8AC3E}">
        <p14:creationId xmlns:p14="http://schemas.microsoft.com/office/powerpoint/2010/main" val="321537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和沒有使用</a:t>
            </a:r>
            <a:r>
              <a:rPr lang="en-US" altLang="zh-TW" dirty="0"/>
              <a:t>USES</a:t>
            </a:r>
            <a:r>
              <a:rPr lang="zh-TW" altLang="en-US" dirty="0"/>
              <a:t>的比較</a:t>
            </a:r>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36</a:t>
            </a:fld>
            <a:endParaRPr lang="en-US" altLang="zh-TW"/>
          </a:p>
        </p:txBody>
      </p:sp>
    </p:spTree>
    <p:extLst>
      <p:ext uri="{BB962C8B-B14F-4D97-AF65-F5344CB8AC3E}">
        <p14:creationId xmlns:p14="http://schemas.microsoft.com/office/powerpoint/2010/main" val="142109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進入到</a:t>
            </a:r>
            <a:r>
              <a:rPr lang="en-US" altLang="zh-TW" dirty="0" err="1"/>
              <a:t>MySub</a:t>
            </a:r>
            <a:r>
              <a:rPr lang="zh-TW" altLang="en-US" dirty="0"/>
              <a:t>後，未執行任何指令</a:t>
            </a:r>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37</a:t>
            </a:fld>
            <a:endParaRPr lang="en-US" altLang="zh-TW"/>
          </a:p>
        </p:txBody>
      </p:sp>
    </p:spTree>
    <p:extLst>
      <p:ext uri="{BB962C8B-B14F-4D97-AF65-F5344CB8AC3E}">
        <p14:creationId xmlns:p14="http://schemas.microsoft.com/office/powerpoint/2010/main" val="2741828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進入到</a:t>
            </a:r>
            <a:r>
              <a:rPr lang="en-US" altLang="zh-TW" dirty="0" err="1"/>
              <a:t>MySub</a:t>
            </a:r>
            <a:r>
              <a:rPr lang="zh-TW" altLang="en-US" dirty="0"/>
              <a:t>後，未執行任何指令</a:t>
            </a:r>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38</a:t>
            </a:fld>
            <a:endParaRPr lang="en-US" altLang="zh-TW"/>
          </a:p>
        </p:txBody>
      </p:sp>
    </p:spTree>
    <p:extLst>
      <p:ext uri="{BB962C8B-B14F-4D97-AF65-F5344CB8AC3E}">
        <p14:creationId xmlns:p14="http://schemas.microsoft.com/office/powerpoint/2010/main" val="23243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進入到</a:t>
            </a:r>
            <a:r>
              <a:rPr lang="en-US" altLang="zh-TW" dirty="0" err="1"/>
              <a:t>MySub</a:t>
            </a:r>
            <a:r>
              <a:rPr lang="zh-TW" altLang="en-US" dirty="0"/>
              <a:t>後，未執行任何指令</a:t>
            </a:r>
          </a:p>
        </p:txBody>
      </p:sp>
      <p:sp>
        <p:nvSpPr>
          <p:cNvPr id="4" name="Slide Number Placeholder 3"/>
          <p:cNvSpPr>
            <a:spLocks noGrp="1"/>
          </p:cNvSpPr>
          <p:nvPr>
            <p:ph type="sldNum" sz="quarter" idx="10"/>
          </p:nvPr>
        </p:nvSpPr>
        <p:spPr/>
        <p:txBody>
          <a:bodyPr/>
          <a:lstStyle/>
          <a:p>
            <a:pPr>
              <a:defRPr/>
            </a:pPr>
            <a:fld id="{40E118CC-B910-4DB3-98B6-19D4D1C42CC4}" type="slidenum">
              <a:rPr lang="en-US" altLang="zh-TW" smtClean="0"/>
              <a:pPr>
                <a:defRPr/>
              </a:pPr>
              <a:t>39</a:t>
            </a:fld>
            <a:endParaRPr lang="en-US" altLang="zh-TW"/>
          </a:p>
        </p:txBody>
      </p:sp>
    </p:spTree>
    <p:extLst>
      <p:ext uri="{BB962C8B-B14F-4D97-AF65-F5344CB8AC3E}">
        <p14:creationId xmlns:p14="http://schemas.microsoft.com/office/powerpoint/2010/main" val="173895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340268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404F4A6A-E51E-45F1-B4B6-46F3FD30C763}" type="slidenum">
              <a:rPr lang="en-US" altLang="en-US"/>
              <a:pPr/>
              <a:t>‹#›</a:t>
            </a:fld>
            <a:endParaRPr lang="en-US" altLang="en-US"/>
          </a:p>
        </p:txBody>
      </p:sp>
    </p:spTree>
    <p:extLst>
      <p:ext uri="{BB962C8B-B14F-4D97-AF65-F5344CB8AC3E}">
        <p14:creationId xmlns:p14="http://schemas.microsoft.com/office/powerpoint/2010/main" val="223576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88C0F2AF-A3D4-447C-9B84-F32D6C97BC56}" type="slidenum">
              <a:rPr lang="en-US" altLang="en-US"/>
              <a:pPr/>
              <a:t>‹#›</a:t>
            </a:fld>
            <a:endParaRPr lang="en-US" altLang="en-US"/>
          </a:p>
        </p:txBody>
      </p:sp>
    </p:spTree>
    <p:extLst>
      <p:ext uri="{BB962C8B-B14F-4D97-AF65-F5344CB8AC3E}">
        <p14:creationId xmlns:p14="http://schemas.microsoft.com/office/powerpoint/2010/main" val="243109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618C2C69-C095-4918-80E8-E9BBEEED8535}" type="slidenum">
              <a:rPr lang="en-US" altLang="en-US"/>
              <a:pPr/>
              <a:t>‹#›</a:t>
            </a:fld>
            <a:endParaRPr lang="en-US" altLang="en-US"/>
          </a:p>
        </p:txBody>
      </p:sp>
    </p:spTree>
    <p:extLst>
      <p:ext uri="{BB962C8B-B14F-4D97-AF65-F5344CB8AC3E}">
        <p14:creationId xmlns:p14="http://schemas.microsoft.com/office/powerpoint/2010/main" val="218369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C53D574E-E66C-4F8C-A367-7AF77900791D}" type="slidenum">
              <a:rPr lang="en-US" altLang="en-US"/>
              <a:pPr/>
              <a:t>‹#›</a:t>
            </a:fld>
            <a:endParaRPr lang="en-US" altLang="en-US"/>
          </a:p>
        </p:txBody>
      </p:sp>
    </p:spTree>
    <p:extLst>
      <p:ext uri="{BB962C8B-B14F-4D97-AF65-F5344CB8AC3E}">
        <p14:creationId xmlns:p14="http://schemas.microsoft.com/office/powerpoint/2010/main" val="26283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736FE67C-618C-448D-B5EE-3AC508C17277}" type="slidenum">
              <a:rPr lang="en-US" altLang="en-US"/>
              <a:pPr/>
              <a:t>‹#›</a:t>
            </a:fld>
            <a:endParaRPr lang="en-US" altLang="en-US"/>
          </a:p>
        </p:txBody>
      </p:sp>
    </p:spTree>
    <p:extLst>
      <p:ext uri="{BB962C8B-B14F-4D97-AF65-F5344CB8AC3E}">
        <p14:creationId xmlns:p14="http://schemas.microsoft.com/office/powerpoint/2010/main" val="37975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4D7790E8-9307-41DD-9647-4A7D2D4A0997}" type="slidenum">
              <a:rPr lang="en-US" altLang="en-US"/>
              <a:pPr/>
              <a:t>‹#›</a:t>
            </a:fld>
            <a:endParaRPr lang="en-US" altLang="en-US"/>
          </a:p>
        </p:txBody>
      </p:sp>
    </p:spTree>
    <p:extLst>
      <p:ext uri="{BB962C8B-B14F-4D97-AF65-F5344CB8AC3E}">
        <p14:creationId xmlns:p14="http://schemas.microsoft.com/office/powerpoint/2010/main" val="23785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11A7CF9C-DFA6-4302-9A5B-BB132CAFFA2A}" type="slidenum">
              <a:rPr lang="en-US" altLang="en-US"/>
              <a:pPr/>
              <a:t>‹#›</a:t>
            </a:fld>
            <a:endParaRPr lang="en-US" altLang="en-US"/>
          </a:p>
        </p:txBody>
      </p:sp>
    </p:spTree>
    <p:extLst>
      <p:ext uri="{BB962C8B-B14F-4D97-AF65-F5344CB8AC3E}">
        <p14:creationId xmlns:p14="http://schemas.microsoft.com/office/powerpoint/2010/main" val="381137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8DFF9583-265A-4AF9-8879-BABD3D2A1CE6}" type="slidenum">
              <a:rPr lang="en-US" altLang="en-US"/>
              <a:pPr/>
              <a:t>‹#›</a:t>
            </a:fld>
            <a:endParaRPr lang="en-US" altLang="en-US"/>
          </a:p>
        </p:txBody>
      </p:sp>
    </p:spTree>
    <p:extLst>
      <p:ext uri="{BB962C8B-B14F-4D97-AF65-F5344CB8AC3E}">
        <p14:creationId xmlns:p14="http://schemas.microsoft.com/office/powerpoint/2010/main" val="32848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9EAC680B-18CD-4E2F-B82D-E68B208AF36E}" type="slidenum">
              <a:rPr lang="en-US" altLang="en-US"/>
              <a:pPr/>
              <a:t>‹#›</a:t>
            </a:fld>
            <a:endParaRPr lang="en-US" altLang="en-US"/>
          </a:p>
        </p:txBody>
      </p:sp>
    </p:spTree>
    <p:extLst>
      <p:ext uri="{BB962C8B-B14F-4D97-AF65-F5344CB8AC3E}">
        <p14:creationId xmlns:p14="http://schemas.microsoft.com/office/powerpoint/2010/main" val="275071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86F80D38-989F-43AB-90EF-6EDBE6086276}" type="slidenum">
              <a:rPr lang="en-US" altLang="en-US"/>
              <a:pPr/>
              <a:t>‹#›</a:t>
            </a:fld>
            <a:endParaRPr lang="en-US" altLang="en-US"/>
          </a:p>
        </p:txBody>
      </p:sp>
    </p:spTree>
    <p:extLst>
      <p:ext uri="{BB962C8B-B14F-4D97-AF65-F5344CB8AC3E}">
        <p14:creationId xmlns:p14="http://schemas.microsoft.com/office/powerpoint/2010/main" val="179599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Irvine, Kip R. Assembly Language for x86 Processors 7/e, 2015.</a:t>
            </a:r>
          </a:p>
        </p:txBody>
      </p:sp>
      <p:sp>
        <p:nvSpPr>
          <p:cNvPr id="10244"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E688172F-9372-4923-97C8-74D337B7FFB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3.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4.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image" Target="../media/image9.wmf"/><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6.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wmf"/><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RevStr.as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Irvine/Examples/Lib3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oleObject" Target="../embeddings/oleObject2.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wmf"/><Relationship Id="rId9"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800"/>
              <a:t>7th Edition</a:t>
            </a:r>
            <a:r>
              <a:rPr lang="en-US" altLang="en-US"/>
              <a:t> , Global Edition </a:t>
            </a:r>
          </a:p>
        </p:txBody>
      </p:sp>
      <p:sp>
        <p:nvSpPr>
          <p:cNvPr id="12291" name="Rectangle 3"/>
          <p:cNvSpPr>
            <a:spLocks noGrp="1" noChangeArrowheads="1"/>
          </p:cNvSpPr>
          <p:nvPr>
            <p:ph type="subTitle" idx="1"/>
          </p:nvPr>
        </p:nvSpPr>
        <p:spPr>
          <a:xfrm>
            <a:off x="1447800" y="2209800"/>
            <a:ext cx="6400800" cy="1752600"/>
          </a:xfrm>
        </p:spPr>
        <p:txBody>
          <a:bodyPr/>
          <a:lstStyle/>
          <a:p>
            <a:pPr eaLnBrk="1" hangingPunct="1"/>
            <a:r>
              <a:rPr lang="en-US" altLang="en-US" sz="3200"/>
              <a:t>Chapter 5: Procedures</a:t>
            </a:r>
          </a:p>
        </p:txBody>
      </p:sp>
      <p:sp>
        <p:nvSpPr>
          <p:cNvPr id="12292"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2293" name="Text Box 6"/>
          <p:cNvSpPr txBox="1">
            <a:spLocks noChangeArrowheads="1"/>
          </p:cNvSpPr>
          <p:nvPr/>
        </p:nvSpPr>
        <p:spPr bwMode="auto">
          <a:xfrm>
            <a:off x="533400" y="4876800"/>
            <a:ext cx="5181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1/15/2014</a:t>
            </a:r>
          </a:p>
        </p:txBody>
      </p:sp>
      <p:sp>
        <p:nvSpPr>
          <p:cNvPr id="12294"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eaLnBrk="1" hangingPunct="1">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xfrm>
            <a:off x="152400" y="6248400"/>
            <a:ext cx="4800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AF87B52-4117-4917-9056-C1707A4D7F89}" type="slidenum">
              <a:rPr lang="en-US" altLang="en-US" sz="1600">
                <a:latin typeface="Times New Roman" panose="02020603050405020304" pitchFamily="18" charset="0"/>
              </a:rPr>
              <a:pPr eaLnBrk="1" hangingPunct="1"/>
              <a:t>10</a:t>
            </a:fld>
            <a:endParaRPr lang="en-US" altLang="en-US" sz="1600">
              <a:latin typeface="Times New Roman" panose="02020603050405020304" pitchFamily="18" charset="0"/>
            </a:endParaRPr>
          </a:p>
        </p:txBody>
      </p:sp>
      <p:sp>
        <p:nvSpPr>
          <p:cNvPr id="103426" name="Rectangle 2"/>
          <p:cNvSpPr>
            <a:spLocks noGrp="1" noChangeArrowheads="1"/>
          </p:cNvSpPr>
          <p:nvPr>
            <p:ph type="title"/>
          </p:nvPr>
        </p:nvSpPr>
        <p:spPr/>
        <p:txBody>
          <a:bodyPr/>
          <a:lstStyle/>
          <a:p>
            <a:pPr eaLnBrk="1" hangingPunct="1">
              <a:defRPr/>
            </a:pPr>
            <a:r>
              <a:rPr lang="en-US" altLang="en-US"/>
              <a:t>PUSH Operation</a:t>
            </a:r>
            <a:r>
              <a:rPr lang="en-US" altLang="en-US" sz="2400"/>
              <a:t> (1 of 2)</a:t>
            </a:r>
            <a:endParaRPr lang="en-US" altLang="en-US"/>
          </a:p>
        </p:txBody>
      </p:sp>
      <p:sp>
        <p:nvSpPr>
          <p:cNvPr id="3078" name="Rectangle 3"/>
          <p:cNvSpPr>
            <a:spLocks noGrp="1" noChangeArrowheads="1"/>
          </p:cNvSpPr>
          <p:nvPr>
            <p:ph type="body" idx="1"/>
          </p:nvPr>
        </p:nvSpPr>
        <p:spPr>
          <a:xfrm>
            <a:off x="685800" y="1143000"/>
            <a:ext cx="7772400" cy="1295400"/>
          </a:xfrm>
        </p:spPr>
        <p:txBody>
          <a:bodyPr/>
          <a:lstStyle/>
          <a:p>
            <a:pPr eaLnBrk="1" hangingPunct="1"/>
            <a:r>
              <a:rPr lang="en-US" altLang="en-US"/>
              <a:t>A 32-bit push operation decrements the stack pointer by 4 and copies a value into the location pointed to by the stack pointer.</a:t>
            </a:r>
          </a:p>
        </p:txBody>
      </p:sp>
      <p:graphicFrame>
        <p:nvGraphicFramePr>
          <p:cNvPr id="3074" name="Object 6"/>
          <p:cNvGraphicFramePr>
            <a:graphicFrameLocks noChangeAspect="1"/>
          </p:cNvGraphicFramePr>
          <p:nvPr>
            <p:extLst>
              <p:ext uri="{D42A27DB-BD31-4B8C-83A1-F6EECF244321}">
                <p14:modId xmlns:p14="http://schemas.microsoft.com/office/powerpoint/2010/main" val="4024227739"/>
              </p:ext>
            </p:extLst>
          </p:nvPr>
        </p:nvGraphicFramePr>
        <p:xfrm>
          <a:off x="-7376981" y="2465127"/>
          <a:ext cx="7239000" cy="2768600"/>
        </p:xfrm>
        <a:graphic>
          <a:graphicData uri="http://schemas.openxmlformats.org/presentationml/2006/ole">
            <mc:AlternateContent xmlns:mc="http://schemas.openxmlformats.org/markup-compatibility/2006">
              <mc:Choice xmlns:v="urn:schemas-microsoft-com:vml" Requires="v">
                <p:oleObj spid="_x0000_s3143" name="VISIO" r:id="rId3" imgW="4451604" imgH="1546860" progId="Visio.Drawing.6">
                  <p:embed/>
                </p:oleObj>
              </mc:Choice>
              <mc:Fallback>
                <p:oleObj name="VISIO" r:id="rId3" imgW="4451604" imgH="15468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5556" r="3334"/>
                      <a:stretch>
                        <a:fillRect/>
                      </a:stretch>
                    </p:blipFill>
                    <p:spPr bwMode="auto">
                      <a:xfrm>
                        <a:off x="-7376981" y="2465127"/>
                        <a:ext cx="7239000" cy="276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圖片 2"/>
          <p:cNvPicPr>
            <a:picLocks noChangeAspect="1"/>
          </p:cNvPicPr>
          <p:nvPr/>
        </p:nvPicPr>
        <p:blipFill>
          <a:blip r:embed="rId5"/>
          <a:stretch>
            <a:fillRect/>
          </a:stretch>
        </p:blipFill>
        <p:spPr>
          <a:xfrm>
            <a:off x="1371600" y="2626727"/>
            <a:ext cx="6745948" cy="2607000"/>
          </a:xfrm>
          <a:prstGeom prst="rect">
            <a:avLst/>
          </a:prstGeom>
        </p:spPr>
      </p:pic>
      <p:sp>
        <p:nvSpPr>
          <p:cNvPr id="7" name="矩形 6"/>
          <p:cNvSpPr/>
          <p:nvPr/>
        </p:nvSpPr>
        <p:spPr bwMode="auto">
          <a:xfrm>
            <a:off x="-7376981" y="2430679"/>
            <a:ext cx="7239000" cy="2768735"/>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17" name="圖片 16"/>
          <p:cNvPicPr>
            <a:picLocks noChangeAspect="1"/>
          </p:cNvPicPr>
          <p:nvPr/>
        </p:nvPicPr>
        <p:blipFill>
          <a:blip r:embed="rId6"/>
          <a:stretch>
            <a:fillRect/>
          </a:stretch>
        </p:blipFill>
        <p:spPr>
          <a:xfrm>
            <a:off x="-5757319" y="2939108"/>
            <a:ext cx="1224821" cy="1612423"/>
          </a:xfrm>
          <a:prstGeom prst="rect">
            <a:avLst/>
          </a:prstGeom>
        </p:spPr>
      </p:pic>
      <p:sp>
        <p:nvSpPr>
          <p:cNvPr id="18" name="矩形 17"/>
          <p:cNvSpPr/>
          <p:nvPr/>
        </p:nvSpPr>
        <p:spPr bwMode="auto">
          <a:xfrm>
            <a:off x="-5757319" y="2939108"/>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9" name="矩形 18"/>
          <p:cNvSpPr/>
          <p:nvPr/>
        </p:nvSpPr>
        <p:spPr bwMode="auto">
          <a:xfrm>
            <a:off x="-5757319" y="3279947"/>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0" name="矩形 19"/>
          <p:cNvSpPr/>
          <p:nvPr/>
        </p:nvSpPr>
        <p:spPr bwMode="auto">
          <a:xfrm>
            <a:off x="-5757320" y="3601479"/>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1" name="矩形 20"/>
          <p:cNvSpPr/>
          <p:nvPr/>
        </p:nvSpPr>
        <p:spPr bwMode="auto">
          <a:xfrm>
            <a:off x="-5757319" y="3946210"/>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2" name="矩形 21"/>
          <p:cNvSpPr/>
          <p:nvPr/>
        </p:nvSpPr>
        <p:spPr bwMode="auto">
          <a:xfrm>
            <a:off x="-5757320" y="4290755"/>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23" name="圖片 22"/>
          <p:cNvPicPr>
            <a:picLocks noChangeAspect="1"/>
          </p:cNvPicPr>
          <p:nvPr/>
        </p:nvPicPr>
        <p:blipFill>
          <a:blip r:embed="rId6"/>
          <a:stretch>
            <a:fillRect/>
          </a:stretch>
        </p:blipFill>
        <p:spPr>
          <a:xfrm>
            <a:off x="-2141501" y="2923666"/>
            <a:ext cx="1224821" cy="1612423"/>
          </a:xfrm>
          <a:prstGeom prst="rect">
            <a:avLst/>
          </a:prstGeom>
        </p:spPr>
      </p:pic>
      <p:sp>
        <p:nvSpPr>
          <p:cNvPr id="24" name="矩形 23"/>
          <p:cNvSpPr/>
          <p:nvPr/>
        </p:nvSpPr>
        <p:spPr bwMode="auto">
          <a:xfrm>
            <a:off x="-2141501" y="2923666"/>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5" name="矩形 24"/>
          <p:cNvSpPr/>
          <p:nvPr/>
        </p:nvSpPr>
        <p:spPr bwMode="auto">
          <a:xfrm>
            <a:off x="-2141501" y="3264505"/>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6" name="矩形 25"/>
          <p:cNvSpPr/>
          <p:nvPr/>
        </p:nvSpPr>
        <p:spPr bwMode="auto">
          <a:xfrm>
            <a:off x="-2141502" y="3586037"/>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7" name="矩形 26"/>
          <p:cNvSpPr/>
          <p:nvPr/>
        </p:nvSpPr>
        <p:spPr bwMode="auto">
          <a:xfrm>
            <a:off x="-2141501" y="3930768"/>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8" name="矩形 27"/>
          <p:cNvSpPr/>
          <p:nvPr/>
        </p:nvSpPr>
        <p:spPr bwMode="auto">
          <a:xfrm>
            <a:off x="-2141502" y="4275313"/>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8" name="文字方塊 7"/>
          <p:cNvSpPr txBox="1"/>
          <p:nvPr/>
        </p:nvSpPr>
        <p:spPr>
          <a:xfrm>
            <a:off x="-7225392" y="2497719"/>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30" name="文字方塊 29"/>
          <p:cNvSpPr txBox="1"/>
          <p:nvPr/>
        </p:nvSpPr>
        <p:spPr>
          <a:xfrm>
            <a:off x="-7271830" y="3906948"/>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31" name="文字方塊 30"/>
          <p:cNvSpPr txBox="1"/>
          <p:nvPr/>
        </p:nvSpPr>
        <p:spPr>
          <a:xfrm>
            <a:off x="-7271830" y="3240685"/>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32" name="文字方塊 31"/>
          <p:cNvSpPr txBox="1"/>
          <p:nvPr/>
        </p:nvSpPr>
        <p:spPr>
          <a:xfrm>
            <a:off x="-7271830" y="3581475"/>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33" name="文字方塊 32"/>
          <p:cNvSpPr txBox="1"/>
          <p:nvPr/>
        </p:nvSpPr>
        <p:spPr>
          <a:xfrm>
            <a:off x="-7256945" y="2899846"/>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34" name="文字方塊 33"/>
          <p:cNvSpPr txBox="1"/>
          <p:nvPr/>
        </p:nvSpPr>
        <p:spPr>
          <a:xfrm>
            <a:off x="-7256945" y="4263104"/>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35" name="文字方塊 34"/>
          <p:cNvSpPr txBox="1"/>
          <p:nvPr/>
        </p:nvSpPr>
        <p:spPr>
          <a:xfrm>
            <a:off x="-5587265" y="2465127"/>
            <a:ext cx="976549" cy="415498"/>
          </a:xfrm>
          <a:prstGeom prst="rect">
            <a:avLst/>
          </a:prstGeom>
          <a:noFill/>
        </p:spPr>
        <p:txBody>
          <a:bodyPr wrap="none" rtlCol="0">
            <a:spAutoFit/>
          </a:bodyPr>
          <a:lstStyle/>
          <a:p>
            <a:r>
              <a:rPr lang="en-US" altLang="zh-TW" dirty="0">
                <a:solidFill>
                  <a:schemeClr val="bg2"/>
                </a:solidFill>
              </a:rPr>
              <a:t>Before</a:t>
            </a:r>
            <a:endParaRPr lang="zh-TW" altLang="en-US" dirty="0">
              <a:solidFill>
                <a:schemeClr val="bg2"/>
              </a:solidFill>
            </a:endParaRPr>
          </a:p>
        </p:txBody>
      </p:sp>
      <p:sp>
        <p:nvSpPr>
          <p:cNvPr id="36" name="文字方塊 35"/>
          <p:cNvSpPr txBox="1"/>
          <p:nvPr/>
        </p:nvSpPr>
        <p:spPr>
          <a:xfrm>
            <a:off x="-1905958" y="2427496"/>
            <a:ext cx="753732" cy="415498"/>
          </a:xfrm>
          <a:prstGeom prst="rect">
            <a:avLst/>
          </a:prstGeom>
          <a:noFill/>
        </p:spPr>
        <p:txBody>
          <a:bodyPr wrap="none" rtlCol="0">
            <a:spAutoFit/>
          </a:bodyPr>
          <a:lstStyle/>
          <a:p>
            <a:r>
              <a:rPr lang="en-US" altLang="zh-TW" dirty="0">
                <a:solidFill>
                  <a:schemeClr val="bg2"/>
                </a:solidFill>
              </a:rPr>
              <a:t>After</a:t>
            </a:r>
            <a:endParaRPr lang="zh-TW" altLang="en-US" dirty="0">
              <a:solidFill>
                <a:schemeClr val="bg2"/>
              </a:solidFill>
            </a:endParaRPr>
          </a:p>
        </p:txBody>
      </p:sp>
      <p:sp>
        <p:nvSpPr>
          <p:cNvPr id="37" name="文字方塊 36"/>
          <p:cNvSpPr txBox="1"/>
          <p:nvPr/>
        </p:nvSpPr>
        <p:spPr>
          <a:xfrm>
            <a:off x="-3554095" y="2460947"/>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38" name="文字方塊 37"/>
          <p:cNvSpPr txBox="1"/>
          <p:nvPr/>
        </p:nvSpPr>
        <p:spPr>
          <a:xfrm>
            <a:off x="-3600533" y="3870176"/>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39" name="文字方塊 38"/>
          <p:cNvSpPr txBox="1"/>
          <p:nvPr/>
        </p:nvSpPr>
        <p:spPr>
          <a:xfrm>
            <a:off x="-3600533" y="3203913"/>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40" name="文字方塊 39"/>
          <p:cNvSpPr txBox="1"/>
          <p:nvPr/>
        </p:nvSpPr>
        <p:spPr>
          <a:xfrm>
            <a:off x="-3600533" y="3544703"/>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41" name="文字方塊 40"/>
          <p:cNvSpPr txBox="1"/>
          <p:nvPr/>
        </p:nvSpPr>
        <p:spPr>
          <a:xfrm>
            <a:off x="-3585648" y="2863074"/>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42" name="文字方塊 41"/>
          <p:cNvSpPr txBox="1"/>
          <p:nvPr/>
        </p:nvSpPr>
        <p:spPr>
          <a:xfrm>
            <a:off x="-3585648" y="4226332"/>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45" name="文字方塊 44"/>
          <p:cNvSpPr txBox="1"/>
          <p:nvPr/>
        </p:nvSpPr>
        <p:spPr>
          <a:xfrm>
            <a:off x="-5821706" y="4261251"/>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sp>
        <p:nvSpPr>
          <p:cNvPr id="46" name="文字方塊 45"/>
          <p:cNvSpPr txBox="1"/>
          <p:nvPr/>
        </p:nvSpPr>
        <p:spPr>
          <a:xfrm>
            <a:off x="-2217742" y="4220388"/>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sp>
        <p:nvSpPr>
          <p:cNvPr id="47" name="文字方塊 46"/>
          <p:cNvSpPr txBox="1"/>
          <p:nvPr/>
        </p:nvSpPr>
        <p:spPr>
          <a:xfrm>
            <a:off x="-2203930" y="3906948"/>
            <a:ext cx="1407758" cy="415498"/>
          </a:xfrm>
          <a:prstGeom prst="rect">
            <a:avLst/>
          </a:prstGeom>
          <a:noFill/>
        </p:spPr>
        <p:txBody>
          <a:bodyPr wrap="none" rtlCol="0">
            <a:spAutoFit/>
          </a:bodyPr>
          <a:lstStyle/>
          <a:p>
            <a:r>
              <a:rPr lang="en-US" altLang="zh-TW" dirty="0">
                <a:solidFill>
                  <a:schemeClr val="bg2"/>
                </a:solidFill>
              </a:rPr>
              <a:t>000000A5</a:t>
            </a:r>
            <a:endParaRPr lang="zh-TW" altLang="en-US" dirty="0">
              <a:solidFill>
                <a:schemeClr val="bg2"/>
              </a:solidFill>
            </a:endParaRPr>
          </a:p>
        </p:txBody>
      </p:sp>
      <p:pic>
        <p:nvPicPr>
          <p:cNvPr id="52" name="圖片 51"/>
          <p:cNvPicPr>
            <a:picLocks noChangeAspect="1"/>
          </p:cNvPicPr>
          <p:nvPr/>
        </p:nvPicPr>
        <p:blipFill>
          <a:blip r:embed="rId7"/>
          <a:stretch>
            <a:fillRect/>
          </a:stretch>
        </p:blipFill>
        <p:spPr>
          <a:xfrm>
            <a:off x="-817991" y="4032650"/>
            <a:ext cx="700338" cy="289795"/>
          </a:xfrm>
          <a:prstGeom prst="rect">
            <a:avLst/>
          </a:prstGeom>
        </p:spPr>
      </p:pic>
      <p:pic>
        <p:nvPicPr>
          <p:cNvPr id="59" name="圖片 58"/>
          <p:cNvPicPr>
            <a:picLocks noChangeAspect="1"/>
          </p:cNvPicPr>
          <p:nvPr/>
        </p:nvPicPr>
        <p:blipFill>
          <a:blip r:embed="rId7"/>
          <a:stretch>
            <a:fillRect/>
          </a:stretch>
        </p:blipFill>
        <p:spPr>
          <a:xfrm>
            <a:off x="-4473046" y="4337934"/>
            <a:ext cx="700338" cy="289795"/>
          </a:xfrm>
          <a:prstGeom prst="rect">
            <a:avLst/>
          </a:prstGeom>
        </p:spPr>
      </p:pic>
      <p:pic>
        <p:nvPicPr>
          <p:cNvPr id="54" name="圖片 53"/>
          <p:cNvPicPr>
            <a:picLocks noChangeAspect="1"/>
          </p:cNvPicPr>
          <p:nvPr/>
        </p:nvPicPr>
        <p:blipFill>
          <a:blip r:embed="rId8"/>
          <a:stretch>
            <a:fillRect/>
          </a:stretch>
        </p:blipFill>
        <p:spPr>
          <a:xfrm>
            <a:off x="1389088" y="2624525"/>
            <a:ext cx="6728459" cy="26443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21571A4-A8B7-45F8-B266-E5F4C23C779B}" type="slidenum">
              <a:rPr lang="en-US" altLang="en-US" sz="1600">
                <a:latin typeface="Times New Roman" panose="02020603050405020304" pitchFamily="18" charset="0"/>
              </a:rPr>
              <a:pPr eaLnBrk="1" hangingPunct="1"/>
              <a:t>11</a:t>
            </a:fld>
            <a:endParaRPr lang="en-US" altLang="en-US" sz="1600">
              <a:latin typeface="Times New Roman" panose="02020603050405020304"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a:t>PUSH Operation</a:t>
            </a:r>
            <a:r>
              <a:rPr lang="en-US" altLang="en-US" sz="2400"/>
              <a:t> (2 of 2)</a:t>
            </a:r>
            <a:endParaRPr lang="en-US" altLang="en-US"/>
          </a:p>
        </p:txBody>
      </p:sp>
      <p:sp>
        <p:nvSpPr>
          <p:cNvPr id="4102" name="Rectangle 3"/>
          <p:cNvSpPr>
            <a:spLocks noGrp="1" noChangeArrowheads="1"/>
          </p:cNvSpPr>
          <p:nvPr>
            <p:ph type="body" idx="1"/>
          </p:nvPr>
        </p:nvSpPr>
        <p:spPr>
          <a:xfrm>
            <a:off x="685800" y="1143000"/>
            <a:ext cx="7772400" cy="609600"/>
          </a:xfrm>
        </p:spPr>
        <p:txBody>
          <a:bodyPr/>
          <a:lstStyle/>
          <a:p>
            <a:pPr eaLnBrk="1" hangingPunct="1"/>
            <a:r>
              <a:rPr lang="en-US" altLang="en-US"/>
              <a:t>Same stack after pushing two more integers:</a:t>
            </a:r>
          </a:p>
        </p:txBody>
      </p:sp>
      <p:graphicFrame>
        <p:nvGraphicFramePr>
          <p:cNvPr id="4098" name="Object 5"/>
          <p:cNvGraphicFramePr>
            <a:graphicFrameLocks noChangeAspect="1"/>
          </p:cNvGraphicFramePr>
          <p:nvPr>
            <p:extLst>
              <p:ext uri="{D42A27DB-BD31-4B8C-83A1-F6EECF244321}">
                <p14:modId xmlns:p14="http://schemas.microsoft.com/office/powerpoint/2010/main" val="2466423188"/>
              </p:ext>
            </p:extLst>
          </p:nvPr>
        </p:nvGraphicFramePr>
        <p:xfrm>
          <a:off x="-4419600" y="1752600"/>
          <a:ext cx="3733800" cy="2763838"/>
        </p:xfrm>
        <a:graphic>
          <a:graphicData uri="http://schemas.openxmlformats.org/presentationml/2006/ole">
            <mc:AlternateContent xmlns:mc="http://schemas.openxmlformats.org/markup-compatibility/2006">
              <mc:Choice xmlns:v="urn:schemas-microsoft-com:vml" Requires="v">
                <p:oleObj spid="_x0000_s4177" name="VISIO" r:id="rId3" imgW="2392680" imgH="1490472" progId="Visio.Drawing.6">
                  <p:embed/>
                </p:oleObj>
              </mc:Choice>
              <mc:Fallback>
                <p:oleObj name="VISIO" r:id="rId3" imgW="2392680" imgH="149047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9804" r="5882"/>
                      <a:stretch>
                        <a:fillRect/>
                      </a:stretch>
                    </p:blipFill>
                    <p:spPr bwMode="auto">
                      <a:xfrm>
                        <a:off x="-4419600" y="1752600"/>
                        <a:ext cx="3733800" cy="2763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Text Box 6"/>
          <p:cNvSpPr txBox="1">
            <a:spLocks noChangeArrowheads="1"/>
          </p:cNvSpPr>
          <p:nvPr/>
        </p:nvSpPr>
        <p:spPr bwMode="auto">
          <a:xfrm>
            <a:off x="914400" y="4800600"/>
            <a:ext cx="731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stack grows downward. The area below ESP is always available (unless the stack has overflowed).</a:t>
            </a:r>
          </a:p>
        </p:txBody>
      </p:sp>
      <p:pic>
        <p:nvPicPr>
          <p:cNvPr id="2" name="圖片 1"/>
          <p:cNvPicPr>
            <a:picLocks noChangeAspect="1"/>
          </p:cNvPicPr>
          <p:nvPr/>
        </p:nvPicPr>
        <p:blipFill>
          <a:blip r:embed="rId5"/>
          <a:stretch>
            <a:fillRect/>
          </a:stretch>
        </p:blipFill>
        <p:spPr>
          <a:xfrm>
            <a:off x="2624137" y="1838325"/>
            <a:ext cx="3771900" cy="2792934"/>
          </a:xfrm>
          <a:prstGeom prst="rect">
            <a:avLst/>
          </a:prstGeom>
        </p:spPr>
      </p:pic>
      <p:graphicFrame>
        <p:nvGraphicFramePr>
          <p:cNvPr id="10" name="Object 6"/>
          <p:cNvGraphicFramePr>
            <a:graphicFrameLocks noChangeAspect="1"/>
          </p:cNvGraphicFramePr>
          <p:nvPr>
            <p:extLst>
              <p:ext uri="{D42A27DB-BD31-4B8C-83A1-F6EECF244321}">
                <p14:modId xmlns:p14="http://schemas.microsoft.com/office/powerpoint/2010/main" val="1457182307"/>
              </p:ext>
            </p:extLst>
          </p:nvPr>
        </p:nvGraphicFramePr>
        <p:xfrm>
          <a:off x="-7376981" y="2465127"/>
          <a:ext cx="7239000" cy="2768600"/>
        </p:xfrm>
        <a:graphic>
          <a:graphicData uri="http://schemas.openxmlformats.org/presentationml/2006/ole">
            <mc:AlternateContent xmlns:mc="http://schemas.openxmlformats.org/markup-compatibility/2006">
              <mc:Choice xmlns:v="urn:schemas-microsoft-com:vml" Requires="v">
                <p:oleObj spid="_x0000_s4178" name="VISIO" r:id="rId6" imgW="4451604" imgH="1546860" progId="Visio.Drawing.6">
                  <p:embed/>
                </p:oleObj>
              </mc:Choice>
              <mc:Fallback>
                <p:oleObj name="VISIO" r:id="rId6" imgW="4451604" imgH="1546860" progId="Visio.Drawing.6">
                  <p:embed/>
                  <p:pic>
                    <p:nvPicPr>
                      <p:cNvPr id="3074" name="Object 6"/>
                      <p:cNvPicPr>
                        <a:picLocks noChangeAspect="1" noChangeArrowheads="1"/>
                      </p:cNvPicPr>
                      <p:nvPr/>
                    </p:nvPicPr>
                    <p:blipFill>
                      <a:blip r:embed="rId7">
                        <a:extLst>
                          <a:ext uri="{28A0092B-C50C-407E-A947-70E740481C1C}">
                            <a14:useLocalDpi xmlns:a14="http://schemas.microsoft.com/office/drawing/2010/main" val="0"/>
                          </a:ext>
                        </a:extLst>
                      </a:blip>
                      <a:srcRect l="5556" r="3334"/>
                      <a:stretch>
                        <a:fillRect/>
                      </a:stretch>
                    </p:blipFill>
                    <p:spPr bwMode="auto">
                      <a:xfrm>
                        <a:off x="-7376981" y="2465127"/>
                        <a:ext cx="7239000" cy="276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矩形 10"/>
          <p:cNvSpPr/>
          <p:nvPr/>
        </p:nvSpPr>
        <p:spPr bwMode="auto">
          <a:xfrm>
            <a:off x="-7376981" y="2430679"/>
            <a:ext cx="7239000" cy="2768735"/>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12" name="圖片 11"/>
          <p:cNvPicPr>
            <a:picLocks noChangeAspect="1"/>
          </p:cNvPicPr>
          <p:nvPr/>
        </p:nvPicPr>
        <p:blipFill>
          <a:blip r:embed="rId8"/>
          <a:stretch>
            <a:fillRect/>
          </a:stretch>
        </p:blipFill>
        <p:spPr>
          <a:xfrm>
            <a:off x="-5757319" y="2939108"/>
            <a:ext cx="1224821" cy="1612423"/>
          </a:xfrm>
          <a:prstGeom prst="rect">
            <a:avLst/>
          </a:prstGeom>
        </p:spPr>
      </p:pic>
      <p:sp>
        <p:nvSpPr>
          <p:cNvPr id="13" name="矩形 12"/>
          <p:cNvSpPr/>
          <p:nvPr/>
        </p:nvSpPr>
        <p:spPr bwMode="auto">
          <a:xfrm>
            <a:off x="-5757319" y="2939108"/>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4" name="矩形 13"/>
          <p:cNvSpPr/>
          <p:nvPr/>
        </p:nvSpPr>
        <p:spPr bwMode="auto">
          <a:xfrm>
            <a:off x="-5757319" y="3279947"/>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5" name="矩形 14"/>
          <p:cNvSpPr/>
          <p:nvPr/>
        </p:nvSpPr>
        <p:spPr bwMode="auto">
          <a:xfrm>
            <a:off x="-5757320" y="3601479"/>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6" name="矩形 15"/>
          <p:cNvSpPr/>
          <p:nvPr/>
        </p:nvSpPr>
        <p:spPr bwMode="auto">
          <a:xfrm>
            <a:off x="-5757319" y="3946210"/>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7" name="矩形 16"/>
          <p:cNvSpPr/>
          <p:nvPr/>
        </p:nvSpPr>
        <p:spPr bwMode="auto">
          <a:xfrm>
            <a:off x="-5757320" y="4290755"/>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18" name="圖片 17"/>
          <p:cNvPicPr>
            <a:picLocks noChangeAspect="1"/>
          </p:cNvPicPr>
          <p:nvPr/>
        </p:nvPicPr>
        <p:blipFill>
          <a:blip r:embed="rId8"/>
          <a:stretch>
            <a:fillRect/>
          </a:stretch>
        </p:blipFill>
        <p:spPr>
          <a:xfrm>
            <a:off x="-2141501" y="2923666"/>
            <a:ext cx="1224821" cy="1612423"/>
          </a:xfrm>
          <a:prstGeom prst="rect">
            <a:avLst/>
          </a:prstGeom>
        </p:spPr>
      </p:pic>
      <p:sp>
        <p:nvSpPr>
          <p:cNvPr id="19" name="矩形 18"/>
          <p:cNvSpPr/>
          <p:nvPr/>
        </p:nvSpPr>
        <p:spPr bwMode="auto">
          <a:xfrm>
            <a:off x="-2141501" y="2923666"/>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0" name="矩形 19"/>
          <p:cNvSpPr/>
          <p:nvPr/>
        </p:nvSpPr>
        <p:spPr bwMode="auto">
          <a:xfrm>
            <a:off x="-2141501" y="3264505"/>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1" name="矩形 20"/>
          <p:cNvSpPr/>
          <p:nvPr/>
        </p:nvSpPr>
        <p:spPr bwMode="auto">
          <a:xfrm>
            <a:off x="-2141502" y="3586037"/>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2" name="矩形 21"/>
          <p:cNvSpPr/>
          <p:nvPr/>
        </p:nvSpPr>
        <p:spPr bwMode="auto">
          <a:xfrm>
            <a:off x="-2141501" y="3930768"/>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3" name="矩形 22"/>
          <p:cNvSpPr/>
          <p:nvPr/>
        </p:nvSpPr>
        <p:spPr bwMode="auto">
          <a:xfrm>
            <a:off x="-2141502" y="4275313"/>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4" name="文字方塊 23"/>
          <p:cNvSpPr txBox="1"/>
          <p:nvPr/>
        </p:nvSpPr>
        <p:spPr>
          <a:xfrm>
            <a:off x="-7225392" y="2497719"/>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25" name="文字方塊 24"/>
          <p:cNvSpPr txBox="1"/>
          <p:nvPr/>
        </p:nvSpPr>
        <p:spPr>
          <a:xfrm>
            <a:off x="-7271830" y="3906948"/>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26" name="文字方塊 25"/>
          <p:cNvSpPr txBox="1"/>
          <p:nvPr/>
        </p:nvSpPr>
        <p:spPr>
          <a:xfrm>
            <a:off x="-7271830" y="3240685"/>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27" name="文字方塊 26"/>
          <p:cNvSpPr txBox="1"/>
          <p:nvPr/>
        </p:nvSpPr>
        <p:spPr>
          <a:xfrm>
            <a:off x="-7271830" y="3581475"/>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28" name="文字方塊 27"/>
          <p:cNvSpPr txBox="1"/>
          <p:nvPr/>
        </p:nvSpPr>
        <p:spPr>
          <a:xfrm>
            <a:off x="-7256945" y="2899846"/>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29" name="文字方塊 28"/>
          <p:cNvSpPr txBox="1"/>
          <p:nvPr/>
        </p:nvSpPr>
        <p:spPr>
          <a:xfrm>
            <a:off x="-7256945" y="4263104"/>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30" name="文字方塊 29"/>
          <p:cNvSpPr txBox="1"/>
          <p:nvPr/>
        </p:nvSpPr>
        <p:spPr>
          <a:xfrm>
            <a:off x="-1905958" y="2427496"/>
            <a:ext cx="753732" cy="415498"/>
          </a:xfrm>
          <a:prstGeom prst="rect">
            <a:avLst/>
          </a:prstGeom>
          <a:noFill/>
        </p:spPr>
        <p:txBody>
          <a:bodyPr wrap="none" rtlCol="0">
            <a:spAutoFit/>
          </a:bodyPr>
          <a:lstStyle/>
          <a:p>
            <a:r>
              <a:rPr lang="en-US" altLang="zh-TW" dirty="0">
                <a:solidFill>
                  <a:schemeClr val="bg2"/>
                </a:solidFill>
              </a:rPr>
              <a:t>After</a:t>
            </a:r>
            <a:endParaRPr lang="zh-TW" altLang="en-US" dirty="0">
              <a:solidFill>
                <a:schemeClr val="bg2"/>
              </a:solidFill>
            </a:endParaRPr>
          </a:p>
        </p:txBody>
      </p:sp>
      <p:sp>
        <p:nvSpPr>
          <p:cNvPr id="31" name="文字方塊 30"/>
          <p:cNvSpPr txBox="1"/>
          <p:nvPr/>
        </p:nvSpPr>
        <p:spPr>
          <a:xfrm>
            <a:off x="-3554095" y="2460947"/>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32" name="文字方塊 31"/>
          <p:cNvSpPr txBox="1"/>
          <p:nvPr/>
        </p:nvSpPr>
        <p:spPr>
          <a:xfrm>
            <a:off x="-3600533" y="3870176"/>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33" name="文字方塊 32"/>
          <p:cNvSpPr txBox="1"/>
          <p:nvPr/>
        </p:nvSpPr>
        <p:spPr>
          <a:xfrm>
            <a:off x="-3600533" y="3203913"/>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34" name="文字方塊 33"/>
          <p:cNvSpPr txBox="1"/>
          <p:nvPr/>
        </p:nvSpPr>
        <p:spPr>
          <a:xfrm>
            <a:off x="-3600533" y="3544703"/>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35" name="文字方塊 34"/>
          <p:cNvSpPr txBox="1"/>
          <p:nvPr/>
        </p:nvSpPr>
        <p:spPr>
          <a:xfrm>
            <a:off x="-3585648" y="2863074"/>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36" name="文字方塊 35"/>
          <p:cNvSpPr txBox="1"/>
          <p:nvPr/>
        </p:nvSpPr>
        <p:spPr>
          <a:xfrm>
            <a:off x="-3585648" y="4226332"/>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37" name="文字方塊 36"/>
          <p:cNvSpPr txBox="1"/>
          <p:nvPr/>
        </p:nvSpPr>
        <p:spPr>
          <a:xfrm>
            <a:off x="-5821706" y="4261251"/>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sp>
        <p:nvSpPr>
          <p:cNvPr id="38" name="文字方塊 37"/>
          <p:cNvSpPr txBox="1"/>
          <p:nvPr/>
        </p:nvSpPr>
        <p:spPr>
          <a:xfrm>
            <a:off x="-2217742" y="4220388"/>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sp>
        <p:nvSpPr>
          <p:cNvPr id="39" name="文字方塊 38"/>
          <p:cNvSpPr txBox="1"/>
          <p:nvPr/>
        </p:nvSpPr>
        <p:spPr>
          <a:xfrm>
            <a:off x="-2203930" y="3906948"/>
            <a:ext cx="1407758" cy="415498"/>
          </a:xfrm>
          <a:prstGeom prst="rect">
            <a:avLst/>
          </a:prstGeom>
          <a:noFill/>
        </p:spPr>
        <p:txBody>
          <a:bodyPr wrap="none" rtlCol="0">
            <a:spAutoFit/>
          </a:bodyPr>
          <a:lstStyle/>
          <a:p>
            <a:r>
              <a:rPr lang="en-US" altLang="zh-TW" dirty="0">
                <a:solidFill>
                  <a:schemeClr val="bg2"/>
                </a:solidFill>
              </a:rPr>
              <a:t>000000A5</a:t>
            </a:r>
            <a:endParaRPr lang="zh-TW" altLang="en-US" dirty="0">
              <a:solidFill>
                <a:schemeClr val="bg2"/>
              </a:solidFill>
            </a:endParaRPr>
          </a:p>
        </p:txBody>
      </p:sp>
      <p:pic>
        <p:nvPicPr>
          <p:cNvPr id="40" name="圖片 39"/>
          <p:cNvPicPr>
            <a:picLocks noChangeAspect="1"/>
          </p:cNvPicPr>
          <p:nvPr/>
        </p:nvPicPr>
        <p:blipFill>
          <a:blip r:embed="rId9"/>
          <a:stretch>
            <a:fillRect/>
          </a:stretch>
        </p:blipFill>
        <p:spPr>
          <a:xfrm>
            <a:off x="-817991" y="4032650"/>
            <a:ext cx="700338" cy="289795"/>
          </a:xfrm>
          <a:prstGeom prst="rect">
            <a:avLst/>
          </a:prstGeom>
        </p:spPr>
      </p:pic>
      <p:pic>
        <p:nvPicPr>
          <p:cNvPr id="41" name="圖片 40"/>
          <p:cNvPicPr>
            <a:picLocks noChangeAspect="1"/>
          </p:cNvPicPr>
          <p:nvPr/>
        </p:nvPicPr>
        <p:blipFill>
          <a:blip r:embed="rId9"/>
          <a:stretch>
            <a:fillRect/>
          </a:stretch>
        </p:blipFill>
        <p:spPr>
          <a:xfrm>
            <a:off x="-4457819" y="3350672"/>
            <a:ext cx="700338" cy="289795"/>
          </a:xfrm>
          <a:prstGeom prst="rect">
            <a:avLst/>
          </a:prstGeom>
        </p:spPr>
      </p:pic>
      <p:sp>
        <p:nvSpPr>
          <p:cNvPr id="42" name="文字方塊 41"/>
          <p:cNvSpPr txBox="1"/>
          <p:nvPr/>
        </p:nvSpPr>
        <p:spPr>
          <a:xfrm>
            <a:off x="-5833560" y="3903984"/>
            <a:ext cx="1407758" cy="415498"/>
          </a:xfrm>
          <a:prstGeom prst="rect">
            <a:avLst/>
          </a:prstGeom>
          <a:noFill/>
        </p:spPr>
        <p:txBody>
          <a:bodyPr wrap="none" rtlCol="0">
            <a:spAutoFit/>
          </a:bodyPr>
          <a:lstStyle/>
          <a:p>
            <a:r>
              <a:rPr lang="en-US" altLang="zh-TW" dirty="0">
                <a:solidFill>
                  <a:schemeClr val="bg2"/>
                </a:solidFill>
              </a:rPr>
              <a:t>000000A5</a:t>
            </a:r>
            <a:endParaRPr lang="zh-TW" altLang="en-US" dirty="0">
              <a:solidFill>
                <a:schemeClr val="bg2"/>
              </a:solidFill>
            </a:endParaRPr>
          </a:p>
        </p:txBody>
      </p:sp>
      <p:sp>
        <p:nvSpPr>
          <p:cNvPr id="43" name="文字方塊 42"/>
          <p:cNvSpPr txBox="1"/>
          <p:nvPr/>
        </p:nvSpPr>
        <p:spPr>
          <a:xfrm>
            <a:off x="-5820436" y="3565977"/>
            <a:ext cx="1377300" cy="415498"/>
          </a:xfrm>
          <a:prstGeom prst="rect">
            <a:avLst/>
          </a:prstGeom>
          <a:noFill/>
        </p:spPr>
        <p:txBody>
          <a:bodyPr wrap="none" rtlCol="0">
            <a:spAutoFit/>
          </a:bodyPr>
          <a:lstStyle/>
          <a:p>
            <a:r>
              <a:rPr lang="en-US" altLang="zh-TW" dirty="0">
                <a:solidFill>
                  <a:schemeClr val="bg2"/>
                </a:solidFill>
              </a:rPr>
              <a:t>00000001</a:t>
            </a:r>
            <a:endParaRPr lang="zh-TW" altLang="en-US" dirty="0">
              <a:solidFill>
                <a:schemeClr val="bg2"/>
              </a:solidFill>
            </a:endParaRPr>
          </a:p>
        </p:txBody>
      </p:sp>
      <p:sp>
        <p:nvSpPr>
          <p:cNvPr id="44" name="文字方塊 43"/>
          <p:cNvSpPr txBox="1"/>
          <p:nvPr/>
        </p:nvSpPr>
        <p:spPr>
          <a:xfrm>
            <a:off x="-5833560" y="3253842"/>
            <a:ext cx="1377300" cy="415498"/>
          </a:xfrm>
          <a:prstGeom prst="rect">
            <a:avLst/>
          </a:prstGeom>
          <a:noFill/>
        </p:spPr>
        <p:txBody>
          <a:bodyPr wrap="none" rtlCol="0">
            <a:spAutoFit/>
          </a:bodyPr>
          <a:lstStyle/>
          <a:p>
            <a:r>
              <a:rPr lang="en-US" altLang="zh-TW" dirty="0">
                <a:solidFill>
                  <a:schemeClr val="bg2"/>
                </a:solidFill>
              </a:rPr>
              <a:t>00000002</a:t>
            </a:r>
            <a:endParaRPr lang="zh-TW" altLang="en-US" dirty="0">
              <a:solidFill>
                <a:schemeClr val="bg2"/>
              </a:solidFill>
            </a:endParaRPr>
          </a:p>
        </p:txBody>
      </p:sp>
      <p:pic>
        <p:nvPicPr>
          <p:cNvPr id="5" name="圖片 4"/>
          <p:cNvPicPr>
            <a:picLocks noChangeAspect="1"/>
          </p:cNvPicPr>
          <p:nvPr/>
        </p:nvPicPr>
        <p:blipFill>
          <a:blip r:embed="rId10"/>
          <a:stretch>
            <a:fillRect/>
          </a:stretch>
        </p:blipFill>
        <p:spPr>
          <a:xfrm>
            <a:off x="2586662" y="1788685"/>
            <a:ext cx="3890338" cy="30011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12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5CF6698-0C1F-4B83-B9C4-24A14FCBC67D}" type="slidenum">
              <a:rPr lang="en-US" altLang="en-US" sz="1600">
                <a:latin typeface="Times New Roman" panose="02020603050405020304" pitchFamily="18" charset="0"/>
              </a:rPr>
              <a:pPr eaLnBrk="1" hangingPunct="1"/>
              <a:t>12</a:t>
            </a:fld>
            <a:endParaRPr lang="en-US" altLang="en-US" sz="1600">
              <a:latin typeface="Times New Roman" panose="02020603050405020304"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a:t>POP Operation</a:t>
            </a:r>
          </a:p>
        </p:txBody>
      </p:sp>
      <p:sp>
        <p:nvSpPr>
          <p:cNvPr id="5126" name="Rectangle 3"/>
          <p:cNvSpPr>
            <a:spLocks noGrp="1" noChangeArrowheads="1"/>
          </p:cNvSpPr>
          <p:nvPr>
            <p:ph type="body" idx="1"/>
          </p:nvPr>
        </p:nvSpPr>
        <p:spPr>
          <a:xfrm>
            <a:off x="838200" y="1143000"/>
            <a:ext cx="7543800" cy="1524000"/>
          </a:xfrm>
        </p:spPr>
        <p:txBody>
          <a:bodyPr/>
          <a:lstStyle/>
          <a:p>
            <a:pPr eaLnBrk="1" hangingPunct="1"/>
            <a:r>
              <a:rPr lang="en-US" altLang="en-US" sz="2000" dirty="0"/>
              <a:t>Copies value at stack[ESP] into a register or variable.</a:t>
            </a:r>
          </a:p>
          <a:p>
            <a:pPr eaLnBrk="1" hangingPunct="1"/>
            <a:r>
              <a:rPr lang="en-US" altLang="en-US" sz="2000" dirty="0"/>
              <a:t>Adds </a:t>
            </a:r>
            <a:r>
              <a:rPr lang="en-US" altLang="en-US" sz="2000" i="1" dirty="0"/>
              <a:t>n</a:t>
            </a:r>
            <a:r>
              <a:rPr lang="en-US" altLang="en-US" sz="2000" dirty="0"/>
              <a:t> to ESP, where </a:t>
            </a:r>
            <a:r>
              <a:rPr lang="en-US" altLang="en-US" sz="2000" i="1" dirty="0"/>
              <a:t>n</a:t>
            </a:r>
            <a:r>
              <a:rPr lang="en-US" altLang="en-US" sz="2000" dirty="0"/>
              <a:t> is either 2 or 4.</a:t>
            </a:r>
          </a:p>
          <a:p>
            <a:pPr lvl="1" eaLnBrk="1" hangingPunct="1"/>
            <a:r>
              <a:rPr lang="en-US" altLang="en-US" sz="1800" dirty="0"/>
              <a:t>value of </a:t>
            </a:r>
            <a:r>
              <a:rPr lang="en-US" altLang="en-US" sz="1800" i="1" dirty="0"/>
              <a:t>n</a:t>
            </a:r>
            <a:r>
              <a:rPr lang="en-US" altLang="en-US" sz="1800" dirty="0"/>
              <a:t> depends on the attribute of the operand receiving the data</a:t>
            </a:r>
          </a:p>
        </p:txBody>
      </p:sp>
      <p:graphicFrame>
        <p:nvGraphicFramePr>
          <p:cNvPr id="5122" name="Object 4"/>
          <p:cNvGraphicFramePr>
            <a:graphicFrameLocks noChangeAspect="1"/>
          </p:cNvGraphicFramePr>
          <p:nvPr>
            <p:extLst>
              <p:ext uri="{D42A27DB-BD31-4B8C-83A1-F6EECF244321}">
                <p14:modId xmlns:p14="http://schemas.microsoft.com/office/powerpoint/2010/main" val="2813128879"/>
              </p:ext>
            </p:extLst>
          </p:nvPr>
        </p:nvGraphicFramePr>
        <p:xfrm>
          <a:off x="-7066685" y="2442228"/>
          <a:ext cx="6705600" cy="2667000"/>
        </p:xfrm>
        <a:graphic>
          <a:graphicData uri="http://schemas.openxmlformats.org/presentationml/2006/ole">
            <mc:AlternateContent xmlns:mc="http://schemas.openxmlformats.org/markup-compatibility/2006">
              <mc:Choice xmlns:v="urn:schemas-microsoft-com:vml" Requires="v">
                <p:oleObj spid="_x0000_s5199" name="VISIO" r:id="rId3" imgW="4509516" imgH="1589532" progId="Visio.Drawing.6">
                  <p:embed/>
                </p:oleObj>
              </mc:Choice>
              <mc:Fallback>
                <p:oleObj name="VISIO" r:id="rId3" imgW="4509516" imgH="15895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6061" r="5051"/>
                      <a:stretch>
                        <a:fillRect/>
                      </a:stretch>
                    </p:blipFill>
                    <p:spPr bwMode="auto">
                      <a:xfrm>
                        <a:off x="-7066685" y="2442228"/>
                        <a:ext cx="6705600" cy="2667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圖片 4"/>
          <p:cNvPicPr>
            <a:picLocks noChangeAspect="1"/>
          </p:cNvPicPr>
          <p:nvPr/>
        </p:nvPicPr>
        <p:blipFill>
          <a:blip r:embed="rId5"/>
          <a:stretch>
            <a:fillRect/>
          </a:stretch>
        </p:blipFill>
        <p:spPr>
          <a:xfrm>
            <a:off x="1219200" y="2819400"/>
            <a:ext cx="6639083" cy="2603292"/>
          </a:xfrm>
          <a:prstGeom prst="rect">
            <a:avLst/>
          </a:prstGeom>
        </p:spPr>
      </p:pic>
      <p:graphicFrame>
        <p:nvGraphicFramePr>
          <p:cNvPr id="8" name="Object 6"/>
          <p:cNvGraphicFramePr>
            <a:graphicFrameLocks noChangeAspect="1"/>
          </p:cNvGraphicFramePr>
          <p:nvPr>
            <p:extLst>
              <p:ext uri="{D42A27DB-BD31-4B8C-83A1-F6EECF244321}">
                <p14:modId xmlns:p14="http://schemas.microsoft.com/office/powerpoint/2010/main" val="2856701044"/>
              </p:ext>
            </p:extLst>
          </p:nvPr>
        </p:nvGraphicFramePr>
        <p:xfrm>
          <a:off x="-7376981" y="2465127"/>
          <a:ext cx="7239000" cy="2768600"/>
        </p:xfrm>
        <a:graphic>
          <a:graphicData uri="http://schemas.openxmlformats.org/presentationml/2006/ole">
            <mc:AlternateContent xmlns:mc="http://schemas.openxmlformats.org/markup-compatibility/2006">
              <mc:Choice xmlns:v="urn:schemas-microsoft-com:vml" Requires="v">
                <p:oleObj spid="_x0000_s5200" name="VISIO" r:id="rId6" imgW="4451604" imgH="1546860" progId="Visio.Drawing.6">
                  <p:embed/>
                </p:oleObj>
              </mc:Choice>
              <mc:Fallback>
                <p:oleObj name="VISIO" r:id="rId6" imgW="4451604" imgH="1546860" progId="Visio.Drawing.6">
                  <p:embed/>
                  <p:pic>
                    <p:nvPicPr>
                      <p:cNvPr id="3074" name="Object 6"/>
                      <p:cNvPicPr>
                        <a:picLocks noChangeAspect="1" noChangeArrowheads="1"/>
                      </p:cNvPicPr>
                      <p:nvPr/>
                    </p:nvPicPr>
                    <p:blipFill>
                      <a:blip r:embed="rId7">
                        <a:extLst>
                          <a:ext uri="{28A0092B-C50C-407E-A947-70E740481C1C}">
                            <a14:useLocalDpi xmlns:a14="http://schemas.microsoft.com/office/drawing/2010/main" val="0"/>
                          </a:ext>
                        </a:extLst>
                      </a:blip>
                      <a:srcRect l="5556" r="3334"/>
                      <a:stretch>
                        <a:fillRect/>
                      </a:stretch>
                    </p:blipFill>
                    <p:spPr bwMode="auto">
                      <a:xfrm>
                        <a:off x="-7376981" y="2465127"/>
                        <a:ext cx="7239000" cy="276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bwMode="auto">
          <a:xfrm>
            <a:off x="-7376981" y="2430679"/>
            <a:ext cx="7239000" cy="2768735"/>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10" name="圖片 9"/>
          <p:cNvPicPr>
            <a:picLocks noChangeAspect="1"/>
          </p:cNvPicPr>
          <p:nvPr/>
        </p:nvPicPr>
        <p:blipFill>
          <a:blip r:embed="rId8"/>
          <a:stretch>
            <a:fillRect/>
          </a:stretch>
        </p:blipFill>
        <p:spPr>
          <a:xfrm>
            <a:off x="-5757319" y="2939108"/>
            <a:ext cx="1224821" cy="1612423"/>
          </a:xfrm>
          <a:prstGeom prst="rect">
            <a:avLst/>
          </a:prstGeom>
        </p:spPr>
      </p:pic>
      <p:sp>
        <p:nvSpPr>
          <p:cNvPr id="11" name="矩形 10"/>
          <p:cNvSpPr/>
          <p:nvPr/>
        </p:nvSpPr>
        <p:spPr bwMode="auto">
          <a:xfrm>
            <a:off x="-5757319" y="2939108"/>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2" name="矩形 11"/>
          <p:cNvSpPr/>
          <p:nvPr/>
        </p:nvSpPr>
        <p:spPr bwMode="auto">
          <a:xfrm>
            <a:off x="-5757319" y="3279947"/>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3" name="矩形 12"/>
          <p:cNvSpPr/>
          <p:nvPr/>
        </p:nvSpPr>
        <p:spPr bwMode="auto">
          <a:xfrm>
            <a:off x="-5757320" y="3601479"/>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4" name="矩形 13"/>
          <p:cNvSpPr/>
          <p:nvPr/>
        </p:nvSpPr>
        <p:spPr bwMode="auto">
          <a:xfrm>
            <a:off x="-5757319" y="3946210"/>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5" name="矩形 14"/>
          <p:cNvSpPr/>
          <p:nvPr/>
        </p:nvSpPr>
        <p:spPr bwMode="auto">
          <a:xfrm>
            <a:off x="-5757320" y="4290755"/>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16" name="圖片 15"/>
          <p:cNvPicPr>
            <a:picLocks noChangeAspect="1"/>
          </p:cNvPicPr>
          <p:nvPr/>
        </p:nvPicPr>
        <p:blipFill>
          <a:blip r:embed="rId8"/>
          <a:stretch>
            <a:fillRect/>
          </a:stretch>
        </p:blipFill>
        <p:spPr>
          <a:xfrm>
            <a:off x="-2141501" y="2923666"/>
            <a:ext cx="1224821" cy="1612423"/>
          </a:xfrm>
          <a:prstGeom prst="rect">
            <a:avLst/>
          </a:prstGeom>
        </p:spPr>
      </p:pic>
      <p:sp>
        <p:nvSpPr>
          <p:cNvPr id="17" name="矩形 16"/>
          <p:cNvSpPr/>
          <p:nvPr/>
        </p:nvSpPr>
        <p:spPr bwMode="auto">
          <a:xfrm>
            <a:off x="-2141501" y="2923666"/>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8" name="矩形 17"/>
          <p:cNvSpPr/>
          <p:nvPr/>
        </p:nvSpPr>
        <p:spPr bwMode="auto">
          <a:xfrm>
            <a:off x="-2141501" y="3264505"/>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9" name="矩形 18"/>
          <p:cNvSpPr/>
          <p:nvPr/>
        </p:nvSpPr>
        <p:spPr bwMode="auto">
          <a:xfrm>
            <a:off x="-2141502" y="3586037"/>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0" name="矩形 19"/>
          <p:cNvSpPr/>
          <p:nvPr/>
        </p:nvSpPr>
        <p:spPr bwMode="auto">
          <a:xfrm>
            <a:off x="-2141501" y="3930768"/>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1" name="矩形 20"/>
          <p:cNvSpPr/>
          <p:nvPr/>
        </p:nvSpPr>
        <p:spPr bwMode="auto">
          <a:xfrm>
            <a:off x="-2141502" y="4275313"/>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2" name="文字方塊 21"/>
          <p:cNvSpPr txBox="1"/>
          <p:nvPr/>
        </p:nvSpPr>
        <p:spPr>
          <a:xfrm>
            <a:off x="-7225392" y="2497719"/>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23" name="文字方塊 22"/>
          <p:cNvSpPr txBox="1"/>
          <p:nvPr/>
        </p:nvSpPr>
        <p:spPr>
          <a:xfrm>
            <a:off x="-7271830" y="3906948"/>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24" name="文字方塊 23"/>
          <p:cNvSpPr txBox="1"/>
          <p:nvPr/>
        </p:nvSpPr>
        <p:spPr>
          <a:xfrm>
            <a:off x="-7271830" y="3240685"/>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25" name="文字方塊 24"/>
          <p:cNvSpPr txBox="1"/>
          <p:nvPr/>
        </p:nvSpPr>
        <p:spPr>
          <a:xfrm>
            <a:off x="-7271830" y="3581475"/>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26" name="文字方塊 25"/>
          <p:cNvSpPr txBox="1"/>
          <p:nvPr/>
        </p:nvSpPr>
        <p:spPr>
          <a:xfrm>
            <a:off x="-7256945" y="2899846"/>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27" name="文字方塊 26"/>
          <p:cNvSpPr txBox="1"/>
          <p:nvPr/>
        </p:nvSpPr>
        <p:spPr>
          <a:xfrm>
            <a:off x="-7256945" y="4263104"/>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28" name="文字方塊 27"/>
          <p:cNvSpPr txBox="1"/>
          <p:nvPr/>
        </p:nvSpPr>
        <p:spPr>
          <a:xfrm>
            <a:off x="-5587265" y="2465127"/>
            <a:ext cx="976549" cy="415498"/>
          </a:xfrm>
          <a:prstGeom prst="rect">
            <a:avLst/>
          </a:prstGeom>
          <a:noFill/>
        </p:spPr>
        <p:txBody>
          <a:bodyPr wrap="none" rtlCol="0">
            <a:spAutoFit/>
          </a:bodyPr>
          <a:lstStyle/>
          <a:p>
            <a:r>
              <a:rPr lang="en-US" altLang="zh-TW" dirty="0">
                <a:solidFill>
                  <a:schemeClr val="bg2"/>
                </a:solidFill>
              </a:rPr>
              <a:t>Before</a:t>
            </a:r>
            <a:endParaRPr lang="zh-TW" altLang="en-US" dirty="0">
              <a:solidFill>
                <a:schemeClr val="bg2"/>
              </a:solidFill>
            </a:endParaRPr>
          </a:p>
        </p:txBody>
      </p:sp>
      <p:sp>
        <p:nvSpPr>
          <p:cNvPr id="29" name="文字方塊 28"/>
          <p:cNvSpPr txBox="1"/>
          <p:nvPr/>
        </p:nvSpPr>
        <p:spPr>
          <a:xfrm>
            <a:off x="-1905958" y="2427496"/>
            <a:ext cx="753732" cy="415498"/>
          </a:xfrm>
          <a:prstGeom prst="rect">
            <a:avLst/>
          </a:prstGeom>
          <a:noFill/>
        </p:spPr>
        <p:txBody>
          <a:bodyPr wrap="none" rtlCol="0">
            <a:spAutoFit/>
          </a:bodyPr>
          <a:lstStyle/>
          <a:p>
            <a:r>
              <a:rPr lang="en-US" altLang="zh-TW" dirty="0">
                <a:solidFill>
                  <a:schemeClr val="bg2"/>
                </a:solidFill>
              </a:rPr>
              <a:t>After</a:t>
            </a:r>
            <a:endParaRPr lang="zh-TW" altLang="en-US" dirty="0">
              <a:solidFill>
                <a:schemeClr val="bg2"/>
              </a:solidFill>
            </a:endParaRPr>
          </a:p>
        </p:txBody>
      </p:sp>
      <p:sp>
        <p:nvSpPr>
          <p:cNvPr id="30" name="文字方塊 29"/>
          <p:cNvSpPr txBox="1"/>
          <p:nvPr/>
        </p:nvSpPr>
        <p:spPr>
          <a:xfrm>
            <a:off x="-3554095" y="2460947"/>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31" name="文字方塊 30"/>
          <p:cNvSpPr txBox="1"/>
          <p:nvPr/>
        </p:nvSpPr>
        <p:spPr>
          <a:xfrm>
            <a:off x="-3600533" y="3870176"/>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32" name="文字方塊 31"/>
          <p:cNvSpPr txBox="1"/>
          <p:nvPr/>
        </p:nvSpPr>
        <p:spPr>
          <a:xfrm>
            <a:off x="-3600533" y="3203913"/>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33" name="文字方塊 32"/>
          <p:cNvSpPr txBox="1"/>
          <p:nvPr/>
        </p:nvSpPr>
        <p:spPr>
          <a:xfrm>
            <a:off x="-3600533" y="3544703"/>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34" name="文字方塊 33"/>
          <p:cNvSpPr txBox="1"/>
          <p:nvPr/>
        </p:nvSpPr>
        <p:spPr>
          <a:xfrm>
            <a:off x="-3585648" y="2863074"/>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35" name="文字方塊 34"/>
          <p:cNvSpPr txBox="1"/>
          <p:nvPr/>
        </p:nvSpPr>
        <p:spPr>
          <a:xfrm>
            <a:off x="-3585648" y="4226332"/>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36" name="文字方塊 35"/>
          <p:cNvSpPr txBox="1"/>
          <p:nvPr/>
        </p:nvSpPr>
        <p:spPr>
          <a:xfrm>
            <a:off x="-5821706" y="4261251"/>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sp>
        <p:nvSpPr>
          <p:cNvPr id="37" name="文字方塊 36"/>
          <p:cNvSpPr txBox="1"/>
          <p:nvPr/>
        </p:nvSpPr>
        <p:spPr>
          <a:xfrm>
            <a:off x="-2217742" y="4220388"/>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sp>
        <p:nvSpPr>
          <p:cNvPr id="38" name="文字方塊 37"/>
          <p:cNvSpPr txBox="1"/>
          <p:nvPr/>
        </p:nvSpPr>
        <p:spPr>
          <a:xfrm>
            <a:off x="-2203930" y="3906948"/>
            <a:ext cx="1407758" cy="415498"/>
          </a:xfrm>
          <a:prstGeom prst="rect">
            <a:avLst/>
          </a:prstGeom>
          <a:noFill/>
        </p:spPr>
        <p:txBody>
          <a:bodyPr wrap="none" rtlCol="0">
            <a:spAutoFit/>
          </a:bodyPr>
          <a:lstStyle/>
          <a:p>
            <a:r>
              <a:rPr lang="en-US" altLang="zh-TW" dirty="0">
                <a:solidFill>
                  <a:schemeClr val="bg2"/>
                </a:solidFill>
              </a:rPr>
              <a:t>000000A5</a:t>
            </a:r>
            <a:endParaRPr lang="zh-TW" altLang="en-US" dirty="0">
              <a:solidFill>
                <a:schemeClr val="bg2"/>
              </a:solidFill>
            </a:endParaRPr>
          </a:p>
        </p:txBody>
      </p:sp>
      <p:pic>
        <p:nvPicPr>
          <p:cNvPr id="39" name="圖片 38"/>
          <p:cNvPicPr>
            <a:picLocks noChangeAspect="1"/>
          </p:cNvPicPr>
          <p:nvPr/>
        </p:nvPicPr>
        <p:blipFill>
          <a:blip r:embed="rId9"/>
          <a:stretch>
            <a:fillRect/>
          </a:stretch>
        </p:blipFill>
        <p:spPr>
          <a:xfrm>
            <a:off x="-877419" y="3629039"/>
            <a:ext cx="700338" cy="289795"/>
          </a:xfrm>
          <a:prstGeom prst="rect">
            <a:avLst/>
          </a:prstGeom>
        </p:spPr>
      </p:pic>
      <p:pic>
        <p:nvPicPr>
          <p:cNvPr id="40" name="圖片 39"/>
          <p:cNvPicPr>
            <a:picLocks noChangeAspect="1"/>
          </p:cNvPicPr>
          <p:nvPr/>
        </p:nvPicPr>
        <p:blipFill>
          <a:blip r:embed="rId9"/>
          <a:stretch>
            <a:fillRect/>
          </a:stretch>
        </p:blipFill>
        <p:spPr>
          <a:xfrm>
            <a:off x="-4429763" y="3273564"/>
            <a:ext cx="700338" cy="289795"/>
          </a:xfrm>
          <a:prstGeom prst="rect">
            <a:avLst/>
          </a:prstGeom>
        </p:spPr>
      </p:pic>
      <p:sp>
        <p:nvSpPr>
          <p:cNvPr id="41" name="文字方塊 40"/>
          <p:cNvSpPr txBox="1"/>
          <p:nvPr/>
        </p:nvSpPr>
        <p:spPr>
          <a:xfrm>
            <a:off x="-2232971" y="3532929"/>
            <a:ext cx="1377300" cy="415498"/>
          </a:xfrm>
          <a:prstGeom prst="rect">
            <a:avLst/>
          </a:prstGeom>
          <a:noFill/>
        </p:spPr>
        <p:txBody>
          <a:bodyPr wrap="none" rtlCol="0">
            <a:spAutoFit/>
          </a:bodyPr>
          <a:lstStyle/>
          <a:p>
            <a:r>
              <a:rPr lang="en-US" altLang="zh-TW" dirty="0">
                <a:solidFill>
                  <a:schemeClr val="bg2"/>
                </a:solidFill>
              </a:rPr>
              <a:t>00000001</a:t>
            </a:r>
            <a:endParaRPr lang="zh-TW" altLang="en-US" dirty="0">
              <a:solidFill>
                <a:schemeClr val="bg2"/>
              </a:solidFill>
            </a:endParaRPr>
          </a:p>
        </p:txBody>
      </p:sp>
      <p:sp>
        <p:nvSpPr>
          <p:cNvPr id="43" name="文字方塊 42"/>
          <p:cNvSpPr txBox="1"/>
          <p:nvPr/>
        </p:nvSpPr>
        <p:spPr>
          <a:xfrm>
            <a:off x="-5799255" y="3927628"/>
            <a:ext cx="1407758" cy="415498"/>
          </a:xfrm>
          <a:prstGeom prst="rect">
            <a:avLst/>
          </a:prstGeom>
          <a:noFill/>
        </p:spPr>
        <p:txBody>
          <a:bodyPr wrap="none" rtlCol="0">
            <a:spAutoFit/>
          </a:bodyPr>
          <a:lstStyle/>
          <a:p>
            <a:r>
              <a:rPr lang="en-US" altLang="zh-TW" dirty="0">
                <a:solidFill>
                  <a:schemeClr val="bg2"/>
                </a:solidFill>
              </a:rPr>
              <a:t>000000A5</a:t>
            </a:r>
            <a:endParaRPr lang="zh-TW" altLang="en-US" dirty="0">
              <a:solidFill>
                <a:schemeClr val="bg2"/>
              </a:solidFill>
            </a:endParaRPr>
          </a:p>
        </p:txBody>
      </p:sp>
      <p:sp>
        <p:nvSpPr>
          <p:cNvPr id="44" name="文字方塊 43"/>
          <p:cNvSpPr txBox="1"/>
          <p:nvPr/>
        </p:nvSpPr>
        <p:spPr>
          <a:xfrm>
            <a:off x="-5827324" y="3582247"/>
            <a:ext cx="1377300" cy="415498"/>
          </a:xfrm>
          <a:prstGeom prst="rect">
            <a:avLst/>
          </a:prstGeom>
          <a:noFill/>
        </p:spPr>
        <p:txBody>
          <a:bodyPr wrap="none" rtlCol="0">
            <a:spAutoFit/>
          </a:bodyPr>
          <a:lstStyle/>
          <a:p>
            <a:r>
              <a:rPr lang="en-US" altLang="zh-TW" dirty="0">
                <a:solidFill>
                  <a:schemeClr val="bg2"/>
                </a:solidFill>
              </a:rPr>
              <a:t>00000001</a:t>
            </a:r>
            <a:endParaRPr lang="zh-TW" altLang="en-US" dirty="0">
              <a:solidFill>
                <a:schemeClr val="bg2"/>
              </a:solidFill>
            </a:endParaRPr>
          </a:p>
        </p:txBody>
      </p:sp>
      <p:sp>
        <p:nvSpPr>
          <p:cNvPr id="45" name="文字方塊 44"/>
          <p:cNvSpPr txBox="1"/>
          <p:nvPr/>
        </p:nvSpPr>
        <p:spPr>
          <a:xfrm>
            <a:off x="-5827324" y="3273564"/>
            <a:ext cx="1377300" cy="415498"/>
          </a:xfrm>
          <a:prstGeom prst="rect">
            <a:avLst/>
          </a:prstGeom>
          <a:noFill/>
        </p:spPr>
        <p:txBody>
          <a:bodyPr wrap="none" rtlCol="0">
            <a:spAutoFit/>
          </a:bodyPr>
          <a:lstStyle/>
          <a:p>
            <a:r>
              <a:rPr lang="en-US" altLang="zh-TW" dirty="0">
                <a:solidFill>
                  <a:schemeClr val="bg2"/>
                </a:solidFill>
              </a:rPr>
              <a:t>00000002</a:t>
            </a:r>
            <a:endParaRPr lang="zh-TW" altLang="en-US" dirty="0">
              <a:solidFill>
                <a:schemeClr val="bg2"/>
              </a:solidFill>
            </a:endParaRPr>
          </a:p>
        </p:txBody>
      </p:sp>
      <p:pic>
        <p:nvPicPr>
          <p:cNvPr id="2" name="圖片 1"/>
          <p:cNvPicPr>
            <a:picLocks noChangeAspect="1"/>
          </p:cNvPicPr>
          <p:nvPr/>
        </p:nvPicPr>
        <p:blipFill>
          <a:blip r:embed="rId10"/>
          <a:stretch>
            <a:fillRect/>
          </a:stretch>
        </p:blipFill>
        <p:spPr>
          <a:xfrm>
            <a:off x="1219199" y="2823462"/>
            <a:ext cx="6639083" cy="26062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53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9BB804F-3823-4DDA-934C-8722685D4093}"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a:t>PUSH and POP Instructions</a:t>
            </a:r>
          </a:p>
        </p:txBody>
      </p:sp>
      <p:sp>
        <p:nvSpPr>
          <p:cNvPr id="15365" name="Rectangle 3"/>
          <p:cNvSpPr>
            <a:spLocks noGrp="1" noChangeArrowheads="1"/>
          </p:cNvSpPr>
          <p:nvPr>
            <p:ph type="body" idx="1"/>
          </p:nvPr>
        </p:nvSpPr>
        <p:spPr>
          <a:xfrm>
            <a:off x="2362200" y="1371600"/>
            <a:ext cx="4572000" cy="3352800"/>
          </a:xfrm>
        </p:spPr>
        <p:txBody>
          <a:bodyPr/>
          <a:lstStyle/>
          <a:p>
            <a:pPr eaLnBrk="1" hangingPunct="1"/>
            <a:r>
              <a:rPr lang="en-US" altLang="en-US"/>
              <a:t>PUSH syntax:</a:t>
            </a:r>
          </a:p>
          <a:p>
            <a:pPr lvl="1" eaLnBrk="1" hangingPunct="1"/>
            <a:r>
              <a:rPr lang="en-US" altLang="en-US"/>
              <a:t>PUSH </a:t>
            </a:r>
            <a:r>
              <a:rPr lang="en-US" altLang="en-US" i="1"/>
              <a:t>r/m16</a:t>
            </a:r>
            <a:r>
              <a:rPr lang="en-US" altLang="en-US"/>
              <a:t>		</a:t>
            </a:r>
          </a:p>
          <a:p>
            <a:pPr lvl="1" eaLnBrk="1" hangingPunct="1"/>
            <a:r>
              <a:rPr lang="en-US" altLang="en-US"/>
              <a:t>PUSH </a:t>
            </a:r>
            <a:r>
              <a:rPr lang="en-US" altLang="en-US" i="1"/>
              <a:t>r/m32</a:t>
            </a:r>
          </a:p>
          <a:p>
            <a:pPr lvl="1" eaLnBrk="1" hangingPunct="1"/>
            <a:r>
              <a:rPr lang="en-US" altLang="en-US"/>
              <a:t>PUSH </a:t>
            </a:r>
            <a:r>
              <a:rPr lang="en-US" altLang="en-US" i="1"/>
              <a:t>imm32</a:t>
            </a:r>
          </a:p>
          <a:p>
            <a:pPr eaLnBrk="1" hangingPunct="1"/>
            <a:r>
              <a:rPr lang="en-US" altLang="en-US"/>
              <a:t>POP syntax:</a:t>
            </a:r>
          </a:p>
          <a:p>
            <a:pPr lvl="1" eaLnBrk="1" hangingPunct="1"/>
            <a:r>
              <a:rPr lang="en-US" altLang="en-US"/>
              <a:t>POP </a:t>
            </a:r>
            <a:r>
              <a:rPr lang="en-US" altLang="en-US" i="1"/>
              <a:t>r/m16</a:t>
            </a:r>
            <a:r>
              <a:rPr lang="en-US" altLang="en-US"/>
              <a:t>		</a:t>
            </a:r>
          </a:p>
          <a:p>
            <a:pPr lvl="1" eaLnBrk="1" hangingPunct="1"/>
            <a:r>
              <a:rPr lang="en-US" altLang="en-US"/>
              <a:t>POP </a:t>
            </a:r>
            <a:r>
              <a:rPr lang="en-US" altLang="en-US" i="1"/>
              <a:t>r/m32</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63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C66984B-F6DF-4B92-8B46-1C728FE6AFCA}"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a:t>Using PUSH and POP</a:t>
            </a:r>
          </a:p>
        </p:txBody>
      </p:sp>
      <p:sp>
        <p:nvSpPr>
          <p:cNvPr id="16389" name="Text Box 3"/>
          <p:cNvSpPr txBox="1">
            <a:spLocks noChangeArrowheads="1"/>
          </p:cNvSpPr>
          <p:nvPr/>
        </p:nvSpPr>
        <p:spPr bwMode="auto">
          <a:xfrm>
            <a:off x="762000" y="1981200"/>
            <a:ext cx="7543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zh-TW" altLang="en-US" sz="1800" b="1" dirty="0">
                <a:latin typeface="Courier New" panose="02070309020205020404" pitchFamily="49" charset="0"/>
              </a:rPr>
              <a:t>                              </a:t>
            </a:r>
            <a:r>
              <a:rPr lang="en-US" altLang="zh-TW" sz="1800" b="1" dirty="0">
                <a:latin typeface="Courier New" panose="02070309020205020404" pitchFamily="49" charset="0"/>
              </a:rPr>
              <a:t>; </a:t>
            </a:r>
            <a:r>
              <a:rPr lang="en-US" altLang="zh-TW" sz="1800" b="1" dirty="0" err="1">
                <a:latin typeface="Courier New" panose="02070309020205020404" pitchFamily="49" charset="0"/>
              </a:rPr>
              <a:t>DumpMem</a:t>
            </a:r>
            <a:r>
              <a:rPr lang="en-US" altLang="zh-TW" sz="1800" b="1" dirty="0">
                <a:latin typeface="Courier New" panose="02070309020205020404" pitchFamily="49" charset="0"/>
              </a:rPr>
              <a:t> will use </a:t>
            </a:r>
            <a:r>
              <a:rPr lang="en-US" altLang="zh-TW" sz="1800" b="1" dirty="0" err="1">
                <a:latin typeface="Courier New" panose="02070309020205020404" pitchFamily="49" charset="0"/>
              </a:rPr>
              <a:t>esi</a:t>
            </a:r>
            <a:r>
              <a:rPr lang="en-US" altLang="zh-TW" sz="1800" b="1" dirty="0">
                <a:latin typeface="Courier New" panose="02070309020205020404" pitchFamily="49" charset="0"/>
              </a:rPr>
              <a:t>,</a:t>
            </a:r>
          </a:p>
          <a:p>
            <a:pPr eaLnBrk="1" hangingPunct="1">
              <a:lnSpc>
                <a:spcPct val="50000"/>
              </a:lnSpc>
              <a:spcBef>
                <a:spcPct val="50000"/>
              </a:spcBef>
            </a:pPr>
            <a:r>
              <a:rPr lang="en-US" altLang="zh-TW" sz="1800" b="1" dirty="0">
                <a:latin typeface="Courier New" panose="02070309020205020404" pitchFamily="49" charset="0"/>
              </a:rPr>
              <a:t> 			  </a:t>
            </a:r>
            <a:r>
              <a:rPr lang="en-US" altLang="zh-TW" sz="1800" b="1" dirty="0" err="1">
                <a:latin typeface="Courier New" panose="02070309020205020404" pitchFamily="49" charset="0"/>
              </a:rPr>
              <a:t>ecx</a:t>
            </a:r>
            <a:r>
              <a:rPr lang="en-US" altLang="zh-TW" sz="1800" b="1" dirty="0">
                <a:latin typeface="Courier New" panose="02070309020205020404" pitchFamily="49" charset="0"/>
              </a:rPr>
              <a:t>, </a:t>
            </a:r>
            <a:r>
              <a:rPr lang="en-US" altLang="zh-TW"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 push registers</a:t>
            </a: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push </a:t>
            </a:r>
            <a:r>
              <a:rPr lang="en-US" altLang="en-US" sz="1800" b="1" dirty="0" err="1">
                <a:latin typeface="Courier New" panose="02070309020205020404" pitchFamily="49" charset="0"/>
              </a:rPr>
              <a:t>ebx</a:t>
            </a: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esi,OFFSET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r>
              <a:rPr lang="en-US" altLang="en-US" sz="1800" b="1" dirty="0">
                <a:latin typeface="Courier New" panose="02070309020205020404" pitchFamily="49" charset="0"/>
              </a:rPr>
              <a:t> 		; display some memory</a:t>
            </a: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ecx,LENGTHOF</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ebx,TYPE</a:t>
            </a:r>
            <a:r>
              <a:rPr lang="en-US" altLang="en-US" sz="1800" b="1" dirty="0">
                <a:latin typeface="Courier New" panose="02070309020205020404" pitchFamily="49" charset="0"/>
              </a:rPr>
              <a:t> </a:t>
            </a:r>
            <a:r>
              <a:rPr lang="en-US" altLang="en-US" sz="1800" b="1" dirty="0" err="1">
                <a:latin typeface="Courier New" panose="02070309020205020404" pitchFamily="49" charset="0"/>
              </a:rPr>
              <a:t>dwordVal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call </a:t>
            </a:r>
            <a:r>
              <a:rPr lang="en-US" altLang="en-US" sz="1800" b="1" dirty="0" err="1">
                <a:latin typeface="Courier New" panose="02070309020205020404" pitchFamily="49" charset="0"/>
              </a:rPr>
              <a:t>DumpMem</a:t>
            </a:r>
            <a:endParaRPr lang="en-US" altLang="en-US" sz="1800" b="1" dirty="0">
              <a:latin typeface="Courier New" panose="02070309020205020404" pitchFamily="49" charset="0"/>
            </a:endParaRP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ebx</a:t>
            </a:r>
            <a:r>
              <a:rPr lang="en-US" altLang="en-US" sz="1800" b="1" dirty="0">
                <a:latin typeface="Courier New" panose="02070309020205020404" pitchFamily="49" charset="0"/>
              </a:rPr>
              <a:t>		; restore registers</a:t>
            </a: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pop  </a:t>
            </a:r>
            <a:r>
              <a:rPr lang="en-US" altLang="en-US" sz="1800" b="1" dirty="0" err="1">
                <a:latin typeface="Courier New" panose="02070309020205020404" pitchFamily="49" charset="0"/>
              </a:rPr>
              <a:t>esi</a:t>
            </a:r>
            <a:endParaRPr lang="en-US" altLang="en-US" sz="1800" b="1" dirty="0">
              <a:latin typeface="Courier New" panose="02070309020205020404" pitchFamily="49" charset="0"/>
            </a:endParaRPr>
          </a:p>
        </p:txBody>
      </p:sp>
      <p:sp>
        <p:nvSpPr>
          <p:cNvPr id="1639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Save and restore registers when they contain important values. PUSH and POP instructions occur in the opposite 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74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8321598-FAAE-435D-81AC-25897203CCE1}" type="slidenum">
              <a:rPr lang="en-US" altLang="en-US" sz="1600">
                <a:latin typeface="Times New Roman" panose="02020603050405020304" pitchFamily="18" charset="0"/>
              </a:rPr>
              <a:pPr eaLnBrk="1" hangingPunct="1"/>
              <a:t>15</a:t>
            </a:fld>
            <a:endParaRPr lang="en-US" altLang="en-US" sz="1600">
              <a:latin typeface="Times New Roman" panose="02020603050405020304"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a:t>Example: Nested Loop</a:t>
            </a:r>
          </a:p>
        </p:txBody>
      </p:sp>
      <p:sp>
        <p:nvSpPr>
          <p:cNvPr id="17413" name="Text Box 3"/>
          <p:cNvSpPr txBox="1">
            <a:spLocks noChangeArrowheads="1"/>
          </p:cNvSpPr>
          <p:nvPr/>
        </p:nvSpPr>
        <p:spPr bwMode="auto">
          <a:xfrm>
            <a:off x="838200" y="2133600"/>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143250" algn="l"/>
              </a:tabLst>
              <a:defRPr sz="2100">
                <a:solidFill>
                  <a:schemeClr val="tx1"/>
                </a:solidFill>
                <a:latin typeface="Arial" panose="020B0604020202020204" pitchFamily="34" charset="0"/>
              </a:defRPr>
            </a:lvl1pPr>
            <a:lvl2pPr marL="742950" indent="-285750" eaLnBrk="0" hangingPunct="0">
              <a:tabLst>
                <a:tab pos="457200" algn="l"/>
                <a:tab pos="3143250" algn="l"/>
              </a:tabLst>
              <a:defRPr sz="2100">
                <a:solidFill>
                  <a:schemeClr val="tx1"/>
                </a:solidFill>
                <a:latin typeface="Arial" panose="020B0604020202020204" pitchFamily="34" charset="0"/>
              </a:defRPr>
            </a:lvl2pPr>
            <a:lvl3pPr marL="1143000" indent="-228600" eaLnBrk="0" hangingPunct="0">
              <a:tabLst>
                <a:tab pos="457200" algn="l"/>
                <a:tab pos="3143250" algn="l"/>
              </a:tabLst>
              <a:defRPr sz="2100">
                <a:solidFill>
                  <a:schemeClr val="tx1"/>
                </a:solidFill>
                <a:latin typeface="Arial" panose="020B0604020202020204" pitchFamily="34" charset="0"/>
              </a:defRPr>
            </a:lvl3pPr>
            <a:lvl4pPr marL="1600200" indent="-228600" eaLnBrk="0" hangingPunct="0">
              <a:tabLst>
                <a:tab pos="457200" algn="l"/>
                <a:tab pos="3143250" algn="l"/>
              </a:tabLst>
              <a:defRPr sz="2100">
                <a:solidFill>
                  <a:schemeClr val="tx1"/>
                </a:solidFill>
                <a:latin typeface="Arial" panose="020B0604020202020204" pitchFamily="34" charset="0"/>
              </a:defRPr>
            </a:lvl4pPr>
            <a:lvl5pPr marL="2057400" indent="-228600" eaLnBrk="0" hangingPunct="0">
              <a:tabLst>
                <a:tab pos="457200" algn="l"/>
                <a:tab pos="314325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14325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ecx,100	; set outer loop count</a:t>
            </a:r>
          </a:p>
          <a:p>
            <a:pPr eaLnBrk="1" hangingPunct="1">
              <a:lnSpc>
                <a:spcPct val="50000"/>
              </a:lnSpc>
              <a:spcBef>
                <a:spcPct val="50000"/>
              </a:spcBef>
            </a:pPr>
            <a:r>
              <a:rPr lang="en-US" altLang="en-US" sz="1800" b="1" dirty="0">
                <a:latin typeface="Courier New" panose="02070309020205020404" pitchFamily="49" charset="0"/>
              </a:rPr>
              <a:t>L1:		; begin the outer loop</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push </a:t>
            </a:r>
            <a:r>
              <a:rPr lang="en-US" altLang="en-US" sz="1800" b="1" dirty="0" err="1">
                <a:solidFill>
                  <a:schemeClr val="tx2"/>
                </a:solidFill>
                <a:latin typeface="Courier New" panose="02070309020205020404" pitchFamily="49" charset="0"/>
              </a:rPr>
              <a:t>ecx</a:t>
            </a:r>
            <a:r>
              <a:rPr lang="en-US" altLang="en-US" sz="1800" b="1" dirty="0">
                <a:solidFill>
                  <a:schemeClr val="tx2"/>
                </a:solidFill>
                <a:latin typeface="Courier New" panose="02070309020205020404" pitchFamily="49" charset="0"/>
              </a:rPr>
              <a:t>	; save outer loop count</a:t>
            </a:r>
          </a:p>
          <a:p>
            <a:pPr eaLnBrk="1" hangingPunct="1">
              <a:lnSpc>
                <a:spcPct val="50000"/>
              </a:lnSpc>
              <a:spcBef>
                <a:spcPct val="50000"/>
              </a:spcBef>
            </a:pP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ecx,20	; set inner loop count</a:t>
            </a:r>
          </a:p>
          <a:p>
            <a:pPr eaLnBrk="1" hangingPunct="1">
              <a:lnSpc>
                <a:spcPct val="50000"/>
              </a:lnSpc>
              <a:spcBef>
                <a:spcPct val="50000"/>
              </a:spcBef>
            </a:pPr>
            <a:r>
              <a:rPr lang="en-US" altLang="en-US" sz="1800" b="1" dirty="0">
                <a:latin typeface="Courier New" panose="02070309020205020404" pitchFamily="49" charset="0"/>
              </a:rPr>
              <a:t>L2:		; begin the inner loop</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loop L2	; repeat the inner loop</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pop </a:t>
            </a:r>
            <a:r>
              <a:rPr lang="en-US" altLang="en-US" sz="1800" b="1" dirty="0" err="1">
                <a:solidFill>
                  <a:schemeClr val="tx2"/>
                </a:solidFill>
                <a:latin typeface="Courier New" panose="02070309020205020404" pitchFamily="49" charset="0"/>
              </a:rPr>
              <a:t>ecx</a:t>
            </a:r>
            <a:r>
              <a:rPr lang="en-US" altLang="en-US" sz="1800" b="1" dirty="0">
                <a:solidFill>
                  <a:schemeClr val="tx2"/>
                </a:solidFill>
                <a:latin typeface="Courier New" panose="02070309020205020404" pitchFamily="49" charset="0"/>
              </a:rPr>
              <a:t>	; restore outer loop count</a:t>
            </a:r>
          </a:p>
          <a:p>
            <a:pPr eaLnBrk="1" hangingPunct="1">
              <a:lnSpc>
                <a:spcPct val="50000"/>
              </a:lnSpc>
              <a:spcBef>
                <a:spcPct val="50000"/>
              </a:spcBef>
            </a:pPr>
            <a:r>
              <a:rPr lang="en-US" altLang="en-US" sz="1800" b="1" dirty="0">
                <a:latin typeface="Courier New" panose="02070309020205020404" pitchFamily="49" charset="0"/>
              </a:rPr>
              <a:t>	loop L1	; repeat the outer loop</a:t>
            </a:r>
          </a:p>
        </p:txBody>
      </p:sp>
      <p:sp>
        <p:nvSpPr>
          <p:cNvPr id="17414" name="Text Box 4"/>
          <p:cNvSpPr txBox="1">
            <a:spLocks noChangeArrowheads="1"/>
          </p:cNvSpPr>
          <p:nvPr/>
        </p:nvSpPr>
        <p:spPr bwMode="auto">
          <a:xfrm>
            <a:off x="685800" y="896161"/>
            <a:ext cx="7696200" cy="14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zh-TW" dirty="0">
                <a:ea typeface="新細明體" pitchFamily="18" charset="-120"/>
              </a:rPr>
              <a:t>Compare to </a:t>
            </a:r>
            <a:r>
              <a:rPr lang="en-US" altLang="zh-TW" dirty="0">
                <a:ea typeface="新細明體" pitchFamily="18" charset="-120"/>
                <a:hlinkClick r:id="" action="ppaction://customshow?id=37&amp;return=true"/>
              </a:rPr>
              <a:t>Chapter.4: Nested Loop</a:t>
            </a:r>
            <a:endParaRPr lang="en-US" altLang="en-US" dirty="0"/>
          </a:p>
          <a:p>
            <a:pPr eaLnBrk="1" hangingPunct="1">
              <a:spcBef>
                <a:spcPct val="50000"/>
              </a:spcBef>
            </a:pPr>
            <a:r>
              <a:rPr lang="en-US" altLang="en-US" dirty="0"/>
              <a:t>When creating a nested loop, push the outer loop counter before entering the inner loop:</a:t>
            </a:r>
          </a:p>
        </p:txBody>
      </p:sp>
      <p:sp>
        <p:nvSpPr>
          <p:cNvPr id="17415" name="Rectangle 5"/>
          <p:cNvSpPr>
            <a:spLocks noChangeArrowheads="1"/>
          </p:cNvSpPr>
          <p:nvPr/>
        </p:nvSpPr>
        <p:spPr bwMode="auto">
          <a:xfrm>
            <a:off x="914400" y="3200400"/>
            <a:ext cx="6934200" cy="16764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nchor="ct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t>Irvine, Kip R. Assembly Language for Intel-Based Computers 5/e, 2007.</a:t>
            </a:r>
          </a:p>
        </p:txBody>
      </p:sp>
      <p:sp>
        <p:nvSpPr>
          <p:cNvPr id="7475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3B91769-68E5-4E0F-8504-F5E9BF0634DB}" type="slidenum">
              <a:rPr lang="zh-TW" altLang="en-US" sz="1600" smtClean="0">
                <a:latin typeface="Times New Roman" pitchFamily="18" charset="0"/>
              </a:rPr>
              <a:pPr eaLnBrk="1" hangingPunct="1"/>
              <a:t>16</a:t>
            </a:fld>
            <a:endParaRPr lang="en-US" altLang="zh-TW" sz="1600">
              <a:latin typeface="Times New Roman" pitchFamily="18" charset="0"/>
            </a:endParaRPr>
          </a:p>
        </p:txBody>
      </p:sp>
      <p:sp>
        <p:nvSpPr>
          <p:cNvPr id="145410" name="Rectangle 2"/>
          <p:cNvSpPr>
            <a:spLocks noGrp="1" noChangeArrowheads="1"/>
          </p:cNvSpPr>
          <p:nvPr>
            <p:ph type="title"/>
          </p:nvPr>
        </p:nvSpPr>
        <p:spPr/>
        <p:txBody>
          <a:bodyPr/>
          <a:lstStyle/>
          <a:p>
            <a:pPr eaLnBrk="1" hangingPunct="1">
              <a:defRPr/>
            </a:pPr>
            <a:r>
              <a:rPr lang="en-US" altLang="zh-TW" dirty="0">
                <a:ea typeface="新細明體" charset="-120"/>
              </a:rPr>
              <a:t>Nested Loop (Older version – Ch.4)</a:t>
            </a:r>
          </a:p>
        </p:txBody>
      </p:sp>
      <p:sp>
        <p:nvSpPr>
          <p:cNvPr id="74757" name="Text Box 3"/>
          <p:cNvSpPr txBox="1">
            <a:spLocks noChangeArrowheads="1"/>
          </p:cNvSpPr>
          <p:nvPr/>
        </p:nvSpPr>
        <p:spPr bwMode="auto">
          <a:xfrm>
            <a:off x="685800" y="9144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a:ea typeface="新細明體" charset="-120"/>
              </a:rPr>
              <a:t>If you need to code a loop within a loop, you must save the outer loop counter's ECX value. In the following example, the outer loop executes 100 times, and the inner loop 20 times.</a:t>
            </a:r>
          </a:p>
        </p:txBody>
      </p:sp>
      <p:sp>
        <p:nvSpPr>
          <p:cNvPr id="74758" name="Text Box 4"/>
          <p:cNvSpPr txBox="1">
            <a:spLocks noChangeArrowheads="1"/>
          </p:cNvSpPr>
          <p:nvPr/>
        </p:nvSpPr>
        <p:spPr bwMode="auto">
          <a:xfrm>
            <a:off x="914400" y="2286000"/>
            <a:ext cx="7239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lstStyle>
            <a:lvl1pPr eaLnBrk="0" hangingPunct="0">
              <a:tabLst>
                <a:tab pos="457200" algn="l"/>
                <a:tab pos="3201988" algn="l"/>
              </a:tabLst>
              <a:defRPr sz="2100">
                <a:solidFill>
                  <a:schemeClr val="tx1"/>
                </a:solidFill>
                <a:latin typeface="Arial" charset="0"/>
              </a:defRPr>
            </a:lvl1pPr>
            <a:lvl2pPr eaLnBrk="0" hangingPunct="0">
              <a:tabLst>
                <a:tab pos="457200" algn="l"/>
                <a:tab pos="3201988" algn="l"/>
              </a:tabLst>
              <a:defRPr sz="2100">
                <a:solidFill>
                  <a:schemeClr val="tx1"/>
                </a:solidFill>
                <a:latin typeface="Arial" charset="0"/>
              </a:defRPr>
            </a:lvl2pPr>
            <a:lvl3pPr marL="1143000" indent="-228600" eaLnBrk="0" hangingPunct="0">
              <a:tabLst>
                <a:tab pos="457200" algn="l"/>
                <a:tab pos="3201988" algn="l"/>
              </a:tabLst>
              <a:defRPr sz="2100">
                <a:solidFill>
                  <a:schemeClr val="tx1"/>
                </a:solidFill>
                <a:latin typeface="Arial" charset="0"/>
              </a:defRPr>
            </a:lvl3pPr>
            <a:lvl4pPr marL="1600200" indent="-228600" eaLnBrk="0" hangingPunct="0">
              <a:tabLst>
                <a:tab pos="457200" algn="l"/>
                <a:tab pos="3201988" algn="l"/>
              </a:tabLst>
              <a:defRPr sz="2100">
                <a:solidFill>
                  <a:schemeClr val="tx1"/>
                </a:solidFill>
                <a:latin typeface="Arial" charset="0"/>
              </a:defRPr>
            </a:lvl4pPr>
            <a:lvl5pPr marL="2057400" indent="-228600" eaLnBrk="0" hangingPunct="0">
              <a:tabLst>
                <a:tab pos="457200" algn="l"/>
                <a:tab pos="3201988"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01988"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01988"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01988"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01988" algn="l"/>
              </a:tabLst>
              <a:defRPr sz="2100">
                <a:solidFill>
                  <a:schemeClr val="tx1"/>
                </a:solidFill>
                <a:latin typeface="Arial" charset="0"/>
              </a:defRPr>
            </a:lvl9pPr>
          </a:lstStyle>
          <a:p>
            <a:pPr eaLnBrk="1" hangingPunct="1">
              <a:lnSpc>
                <a:spcPct val="50000"/>
              </a:lnSpc>
              <a:spcBef>
                <a:spcPct val="50000"/>
              </a:spcBef>
            </a:pPr>
            <a:r>
              <a:rPr lang="en-US" altLang="zh-TW" sz="1800" b="1">
                <a:latin typeface="Courier New" pitchFamily="49" charset="0"/>
                <a:ea typeface="新細明體" charset="-120"/>
              </a:rPr>
              <a:t>.data</a:t>
            </a:r>
          </a:p>
          <a:p>
            <a:pPr eaLnBrk="1" hangingPunct="1">
              <a:lnSpc>
                <a:spcPct val="50000"/>
              </a:lnSpc>
              <a:spcBef>
                <a:spcPct val="50000"/>
              </a:spcBef>
            </a:pPr>
            <a:r>
              <a:rPr lang="en-US" altLang="zh-TW" sz="1800" b="1">
                <a:latin typeface="Courier New" pitchFamily="49" charset="0"/>
                <a:ea typeface="新細明體" charset="-120"/>
              </a:rPr>
              <a:t>count DWORD ?</a:t>
            </a:r>
          </a:p>
          <a:p>
            <a:pPr eaLnBrk="1" hangingPunct="1">
              <a:lnSpc>
                <a:spcPct val="50000"/>
              </a:lnSpc>
              <a:spcBef>
                <a:spcPct val="50000"/>
              </a:spcBef>
            </a:pPr>
            <a:r>
              <a:rPr lang="en-US" altLang="zh-TW" sz="1800" b="1">
                <a:latin typeface="Courier New" pitchFamily="49" charset="0"/>
                <a:ea typeface="新細明體" charset="-120"/>
              </a:rPr>
              <a:t>.code</a:t>
            </a:r>
          </a:p>
          <a:p>
            <a:pPr eaLnBrk="1" hangingPunct="1">
              <a:lnSpc>
                <a:spcPct val="50000"/>
              </a:lnSpc>
              <a:spcBef>
                <a:spcPct val="50000"/>
              </a:spcBef>
            </a:pPr>
            <a:r>
              <a:rPr lang="en-US" altLang="zh-TW" sz="1800" b="1">
                <a:latin typeface="Courier New" pitchFamily="49" charset="0"/>
                <a:ea typeface="新細明體" charset="-120"/>
              </a:rPr>
              <a:t>	mov ecx,100	; set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L1:</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mov count,ecx	; save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a:t>
            </a:r>
            <a:r>
              <a:rPr lang="en-US" altLang="zh-TW" sz="1800" b="1">
                <a:solidFill>
                  <a:schemeClr val="tx2"/>
                </a:solidFill>
                <a:latin typeface="Courier New" pitchFamily="49" charset="0"/>
                <a:ea typeface="新細明體" charset="-120"/>
              </a:rPr>
              <a:t>mov ecx,20	; set inner loop count</a:t>
            </a:r>
          </a:p>
          <a:p>
            <a:pPr eaLnBrk="1" hangingPunct="1">
              <a:lnSpc>
                <a:spcPct val="50000"/>
              </a:lnSpc>
              <a:spcBef>
                <a:spcPct val="50000"/>
              </a:spcBef>
            </a:pPr>
            <a:r>
              <a:rPr lang="en-US" altLang="zh-TW" sz="1800" b="1">
                <a:solidFill>
                  <a:schemeClr val="tx2"/>
                </a:solidFill>
                <a:latin typeface="Courier New" pitchFamily="49" charset="0"/>
                <a:ea typeface="新細明體" charset="-120"/>
              </a:rPr>
              <a:t>L2:	.</a:t>
            </a:r>
          </a:p>
          <a:p>
            <a:pPr lvl="1" eaLnBrk="1" hangingPunct="1">
              <a:lnSpc>
                <a:spcPct val="50000"/>
              </a:lnSpc>
              <a:spcBef>
                <a:spcPct val="50000"/>
              </a:spcBef>
            </a:pPr>
            <a:r>
              <a:rPr lang="en-US" altLang="zh-TW" sz="1800" b="1">
                <a:solidFill>
                  <a:schemeClr val="tx2"/>
                </a:solidFill>
                <a:latin typeface="Courier New" pitchFamily="49" charset="0"/>
                <a:ea typeface="新細明體" charset="-120"/>
              </a:rPr>
              <a:t>.</a:t>
            </a:r>
          </a:p>
          <a:p>
            <a:pPr lvl="1" eaLnBrk="1" hangingPunct="1">
              <a:lnSpc>
                <a:spcPct val="50000"/>
              </a:lnSpc>
              <a:spcBef>
                <a:spcPct val="50000"/>
              </a:spcBef>
            </a:pPr>
            <a:r>
              <a:rPr lang="en-US" altLang="zh-TW" sz="1800" b="1">
                <a:solidFill>
                  <a:schemeClr val="tx2"/>
                </a:solidFill>
                <a:latin typeface="Courier New" pitchFamily="49" charset="0"/>
                <a:ea typeface="新細明體" charset="-120"/>
              </a:rPr>
              <a:t>loop L2	; repeat the inner loop</a:t>
            </a:r>
          </a:p>
          <a:p>
            <a:pPr eaLnBrk="1" hangingPunct="1">
              <a:lnSpc>
                <a:spcPct val="50000"/>
              </a:lnSpc>
              <a:spcBef>
                <a:spcPct val="50000"/>
              </a:spcBef>
            </a:pPr>
            <a:r>
              <a:rPr lang="en-US" altLang="zh-TW" sz="1800" b="1">
                <a:latin typeface="Courier New" pitchFamily="49" charset="0"/>
                <a:ea typeface="新細明體" charset="-120"/>
              </a:rPr>
              <a:t>	</a:t>
            </a:r>
            <a:r>
              <a:rPr lang="en-US" altLang="zh-TW" sz="1800" b="1">
                <a:solidFill>
                  <a:schemeClr val="hlink"/>
                </a:solidFill>
                <a:latin typeface="Courier New" pitchFamily="49" charset="0"/>
                <a:ea typeface="新細明體" charset="-120"/>
              </a:rPr>
              <a:t>mov ecx,count	; restore outer loop count</a:t>
            </a:r>
          </a:p>
          <a:p>
            <a:pPr eaLnBrk="1" hangingPunct="1">
              <a:lnSpc>
                <a:spcPct val="50000"/>
              </a:lnSpc>
              <a:spcBef>
                <a:spcPct val="50000"/>
              </a:spcBef>
            </a:pPr>
            <a:r>
              <a:rPr lang="en-US" altLang="zh-TW" sz="1800" b="1">
                <a:solidFill>
                  <a:schemeClr val="hlink"/>
                </a:solidFill>
                <a:latin typeface="Courier New" pitchFamily="49" charset="0"/>
                <a:ea typeface="新細明體" charset="-120"/>
              </a:rPr>
              <a:t>	loop L1	; repeat the outer loop</a:t>
            </a:r>
          </a:p>
        </p:txBody>
      </p:sp>
    </p:spTree>
    <p:extLst>
      <p:ext uri="{BB962C8B-B14F-4D97-AF65-F5344CB8AC3E}">
        <p14:creationId xmlns:p14="http://schemas.microsoft.com/office/powerpoint/2010/main" val="234300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AC61B80D-4B9D-4A7D-8A09-376D03C9AD9F}"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a:t>Example: Reversing a String</a:t>
            </a:r>
          </a:p>
        </p:txBody>
      </p:sp>
      <p:sp>
        <p:nvSpPr>
          <p:cNvPr id="18437" name="Rectangle 3"/>
          <p:cNvSpPr>
            <a:spLocks noGrp="1" noChangeArrowheads="1"/>
          </p:cNvSpPr>
          <p:nvPr>
            <p:ph type="body" idx="1"/>
          </p:nvPr>
        </p:nvSpPr>
        <p:spPr>
          <a:xfrm>
            <a:off x="685800" y="1362075"/>
            <a:ext cx="7772400" cy="2209800"/>
          </a:xfrm>
        </p:spPr>
        <p:txBody>
          <a:bodyPr/>
          <a:lstStyle/>
          <a:p>
            <a:pPr eaLnBrk="1" hangingPunct="1">
              <a:lnSpc>
                <a:spcPct val="90000"/>
              </a:lnSpc>
            </a:pPr>
            <a:r>
              <a:rPr lang="en-US" altLang="en-US" sz="2000"/>
              <a:t>Use a loop with indexed addressing</a:t>
            </a:r>
          </a:p>
          <a:p>
            <a:pPr eaLnBrk="1" hangingPunct="1">
              <a:lnSpc>
                <a:spcPct val="90000"/>
              </a:lnSpc>
            </a:pPr>
            <a:r>
              <a:rPr lang="en-US" altLang="en-US" sz="2000"/>
              <a:t>Push each character on the stack</a:t>
            </a:r>
          </a:p>
          <a:p>
            <a:pPr eaLnBrk="1" hangingPunct="1">
              <a:lnSpc>
                <a:spcPct val="90000"/>
              </a:lnSpc>
            </a:pPr>
            <a:r>
              <a:rPr lang="en-US" altLang="en-US" sz="2000"/>
              <a:t>Start at the beginning of the string, pop the stack in reverse order, insert each character back into the string</a:t>
            </a:r>
          </a:p>
          <a:p>
            <a:pPr eaLnBrk="1" hangingPunct="1">
              <a:lnSpc>
                <a:spcPct val="90000"/>
              </a:lnSpc>
            </a:pPr>
            <a:r>
              <a:rPr lang="en-US" altLang="en-US" sz="2000">
                <a:hlinkClick r:id="rId2" action="ppaction://hlinkfile"/>
              </a:rPr>
              <a:t>Source code</a:t>
            </a:r>
            <a:endParaRPr lang="en-US" altLang="en-US" sz="2000"/>
          </a:p>
          <a:p>
            <a:pPr eaLnBrk="1" hangingPunct="1">
              <a:lnSpc>
                <a:spcPct val="90000"/>
              </a:lnSpc>
            </a:pPr>
            <a:endParaRPr lang="en-US" altLang="en-US" sz="2000"/>
          </a:p>
          <a:p>
            <a:pPr eaLnBrk="1" hangingPunct="1">
              <a:lnSpc>
                <a:spcPct val="90000"/>
              </a:lnSpc>
            </a:pPr>
            <a:r>
              <a:rPr lang="en-US" altLang="en-US" sz="2000"/>
              <a:t>Q: Why must each character be put in EAX before it is pushed?</a:t>
            </a:r>
          </a:p>
        </p:txBody>
      </p:sp>
      <p:sp>
        <p:nvSpPr>
          <p:cNvPr id="108548" name="Text Box 4"/>
          <p:cNvSpPr txBox="1">
            <a:spLocks noChangeArrowheads="1"/>
          </p:cNvSpPr>
          <p:nvPr/>
        </p:nvSpPr>
        <p:spPr bwMode="auto">
          <a:xfrm>
            <a:off x="1143000" y="3876675"/>
            <a:ext cx="70104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Because only word (16-bit) or doubleword (32-bit) values can be pushed on the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8BF8C25-8FE8-469C-8CBB-D75E686AED6F}"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a:t>Your turn . . .</a:t>
            </a:r>
          </a:p>
        </p:txBody>
      </p:sp>
      <p:sp>
        <p:nvSpPr>
          <p:cNvPr id="19461" name="Rectangle 3"/>
          <p:cNvSpPr>
            <a:spLocks noGrp="1" noChangeArrowheads="1"/>
          </p:cNvSpPr>
          <p:nvPr>
            <p:ph type="body" idx="1"/>
          </p:nvPr>
        </p:nvSpPr>
        <p:spPr>
          <a:xfrm>
            <a:off x="685800" y="1524000"/>
            <a:ext cx="7772400" cy="3200400"/>
          </a:xfrm>
        </p:spPr>
        <p:txBody>
          <a:bodyPr/>
          <a:lstStyle/>
          <a:p>
            <a:pPr eaLnBrk="1" hangingPunct="1">
              <a:spcBef>
                <a:spcPct val="50000"/>
              </a:spcBef>
              <a:buClrTx/>
            </a:pPr>
            <a:r>
              <a:rPr lang="en-US" altLang="en-US" sz="2500"/>
              <a:t>Using the String Reverse program as a starting point, </a:t>
            </a:r>
          </a:p>
          <a:p>
            <a:pPr eaLnBrk="1" hangingPunct="1">
              <a:spcBef>
                <a:spcPct val="50000"/>
              </a:spcBef>
              <a:buClrTx/>
            </a:pPr>
            <a:r>
              <a:rPr lang="en-US" altLang="en-US" sz="2100"/>
              <a:t>#1: Modify the program so the user can input a string containing between 1 and 50 characters.</a:t>
            </a:r>
          </a:p>
          <a:p>
            <a:pPr eaLnBrk="1" hangingPunct="1">
              <a:spcBef>
                <a:spcPct val="50000"/>
              </a:spcBef>
              <a:buClrTx/>
            </a:pPr>
            <a:r>
              <a:rPr lang="en-US" altLang="en-US" sz="2100"/>
              <a:t>#2: Modify the program so it inputs a list of 32-bit integers from the user, and then displays the integers in reverse order.</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E17BF6D-63A9-415F-98A8-452A90E9840C}" type="slidenum">
              <a:rPr lang="en-US" altLang="en-US" sz="1600">
                <a:latin typeface="Times New Roman" panose="02020603050405020304" pitchFamily="18" charset="0"/>
              </a:rPr>
              <a:pPr eaLnBrk="1" hangingPunct="1"/>
              <a:t>19</a:t>
            </a:fld>
            <a:endParaRPr lang="en-US" altLang="en-US" sz="1600">
              <a:latin typeface="Times New Roman" panose="02020603050405020304"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a:t>Related Instructions</a:t>
            </a:r>
          </a:p>
        </p:txBody>
      </p:sp>
      <p:sp>
        <p:nvSpPr>
          <p:cNvPr id="20485" name="Rectangle 3"/>
          <p:cNvSpPr>
            <a:spLocks noGrp="1" noChangeArrowheads="1"/>
          </p:cNvSpPr>
          <p:nvPr>
            <p:ph type="body" idx="1"/>
          </p:nvPr>
        </p:nvSpPr>
        <p:spPr>
          <a:xfrm>
            <a:off x="685800" y="1371600"/>
            <a:ext cx="7772400" cy="3733800"/>
          </a:xfrm>
        </p:spPr>
        <p:txBody>
          <a:bodyPr/>
          <a:lstStyle/>
          <a:p>
            <a:pPr eaLnBrk="1" hangingPunct="1"/>
            <a:r>
              <a:rPr lang="en-US" altLang="en-US"/>
              <a:t>PUSHFD and POPFD</a:t>
            </a:r>
          </a:p>
          <a:p>
            <a:pPr lvl="1" eaLnBrk="1" hangingPunct="1"/>
            <a:r>
              <a:rPr lang="en-US" altLang="en-US"/>
              <a:t>push and pop the EFLAGS register</a:t>
            </a:r>
          </a:p>
          <a:p>
            <a:pPr eaLnBrk="1" hangingPunct="1"/>
            <a:r>
              <a:rPr lang="en-US" altLang="en-US"/>
              <a:t>PUSHAD pushes the 32-bit general-purpose registers on the stack </a:t>
            </a:r>
          </a:p>
          <a:p>
            <a:pPr lvl="1" eaLnBrk="1" hangingPunct="1"/>
            <a:r>
              <a:rPr lang="en-US" altLang="en-US"/>
              <a:t>order: EAX, ECX, EDX, EBX, ESP, EBP, ESI, EDI</a:t>
            </a:r>
          </a:p>
          <a:p>
            <a:pPr eaLnBrk="1" hangingPunct="1"/>
            <a:r>
              <a:rPr lang="en-US" altLang="en-US"/>
              <a:t>POPAD pops the same registers off the stack in reverse order</a:t>
            </a:r>
          </a:p>
          <a:p>
            <a:pPr lvl="1" eaLnBrk="1" hangingPunct="1"/>
            <a:r>
              <a:rPr lang="en-US" altLang="en-US"/>
              <a:t>PUSHA and POPA do the same for 16-bit registers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896065E-A5F9-4168-864B-6DA93239A95D}" type="slidenum">
              <a:rPr lang="en-US" altLang="en-US" sz="1600">
                <a:latin typeface="Times New Roman" panose="02020603050405020304" pitchFamily="18" charset="0"/>
              </a:rPr>
              <a:pPr eaLnBrk="1" hangingPunct="1"/>
              <a:t>2</a:t>
            </a:fld>
            <a:endParaRPr lang="en-US" altLang="en-US" sz="1600">
              <a:latin typeface="Times New Roman" panose="02020603050405020304" pitchFamily="18" charset="0"/>
            </a:endParaRPr>
          </a:p>
        </p:txBody>
      </p:sp>
      <p:sp>
        <p:nvSpPr>
          <p:cNvPr id="135170" name="Rectangle 1026"/>
          <p:cNvSpPr>
            <a:spLocks noGrp="1" noChangeArrowheads="1"/>
          </p:cNvSpPr>
          <p:nvPr>
            <p:ph type="title"/>
          </p:nvPr>
        </p:nvSpPr>
        <p:spPr/>
        <p:txBody>
          <a:bodyPr/>
          <a:lstStyle/>
          <a:p>
            <a:pPr eaLnBrk="1" hangingPunct="1">
              <a:defRPr/>
            </a:pPr>
            <a:r>
              <a:rPr lang="en-US" altLang="en-US"/>
              <a:t>Chapter Overview</a:t>
            </a:r>
          </a:p>
        </p:txBody>
      </p:sp>
      <p:sp>
        <p:nvSpPr>
          <p:cNvPr id="13317" name="Rectangle 1027"/>
          <p:cNvSpPr>
            <a:spLocks noGrp="1" noChangeArrowheads="1"/>
          </p:cNvSpPr>
          <p:nvPr>
            <p:ph type="body" idx="1"/>
          </p:nvPr>
        </p:nvSpPr>
        <p:spPr>
          <a:xfrm>
            <a:off x="1524000" y="1752600"/>
            <a:ext cx="5638800" cy="2971800"/>
          </a:xfrm>
        </p:spPr>
        <p:txBody>
          <a:bodyPr/>
          <a:lstStyle/>
          <a:p>
            <a:pPr eaLnBrk="1" hangingPunct="1"/>
            <a:r>
              <a:rPr lang="en-US" altLang="en-US" dirty="0">
                <a:hlinkClick r:id="" action="ppaction://customshow?id=0&amp;return=true"/>
              </a:rPr>
              <a:t>Stack Operations</a:t>
            </a:r>
            <a:endParaRPr lang="en-US" altLang="en-US" dirty="0"/>
          </a:p>
          <a:p>
            <a:pPr eaLnBrk="1" hangingPunct="1"/>
            <a:r>
              <a:rPr lang="en-US" altLang="en-US" dirty="0">
                <a:hlinkClick r:id="" action="ppaction://customshow?id=1&amp;return=true"/>
              </a:rPr>
              <a:t>Defining and Using Procedures</a:t>
            </a:r>
            <a:endParaRPr lang="en-US" altLang="en-US" dirty="0"/>
          </a:p>
          <a:p>
            <a:pPr eaLnBrk="1" hangingPunct="1"/>
            <a:r>
              <a:rPr lang="en-US" altLang="en-US" dirty="0">
                <a:hlinkClick r:id="" action="ppaction://customshow?id=2&amp;return=true"/>
              </a:rPr>
              <a:t>Linking to an External Library</a:t>
            </a:r>
            <a:endParaRPr lang="en-US" altLang="en-US" dirty="0"/>
          </a:p>
          <a:p>
            <a:pPr eaLnBrk="1" hangingPunct="1"/>
            <a:r>
              <a:rPr lang="en-US" altLang="en-US" dirty="0">
                <a:hlinkClick r:id="" action="ppaction://customshow?id=3&amp;return=true"/>
              </a:rPr>
              <a:t>The Irvine32 Library</a:t>
            </a:r>
            <a:endParaRPr lang="en-US" altLang="en-US" dirty="0"/>
          </a:p>
          <a:p>
            <a:pPr eaLnBrk="1" hangingPunct="1"/>
            <a:r>
              <a:rPr lang="en-US" altLang="en-US" dirty="0">
                <a:hlinkClick r:id="" action="ppaction://customshow?id=4&amp;return=true"/>
              </a:rPr>
              <a:t>64-Bit Assembly Programming</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55E3439-10C5-4E45-9131-3C91E7F5E5CF}" type="slidenum">
              <a:rPr lang="en-US" altLang="en-US" sz="1600">
                <a:latin typeface="Times New Roman" panose="02020603050405020304" pitchFamily="18" charset="0"/>
              </a:rPr>
              <a:pPr eaLnBrk="1" hangingPunct="1"/>
              <a:t>20</a:t>
            </a:fld>
            <a:endParaRPr lang="en-US" altLang="en-US" sz="1600">
              <a:latin typeface="Times New Roman" panose="02020603050405020304"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a:t>Your Turn . . .</a:t>
            </a:r>
          </a:p>
        </p:txBody>
      </p:sp>
      <p:sp>
        <p:nvSpPr>
          <p:cNvPr id="21509" name="Rectangle 3"/>
          <p:cNvSpPr>
            <a:spLocks noGrp="1" noChangeArrowheads="1"/>
          </p:cNvSpPr>
          <p:nvPr>
            <p:ph type="body" idx="1"/>
          </p:nvPr>
        </p:nvSpPr>
        <p:spPr>
          <a:xfrm>
            <a:off x="762000" y="1600200"/>
            <a:ext cx="7772400" cy="3124200"/>
          </a:xfrm>
        </p:spPr>
        <p:txBody>
          <a:bodyPr/>
          <a:lstStyle/>
          <a:p>
            <a:pPr eaLnBrk="1" hangingPunct="1"/>
            <a:r>
              <a:rPr lang="en-US" altLang="en-US"/>
              <a:t>Write a program that does the following:</a:t>
            </a:r>
          </a:p>
          <a:p>
            <a:pPr lvl="1" eaLnBrk="1" hangingPunct="1"/>
            <a:r>
              <a:rPr lang="en-US" altLang="en-US"/>
              <a:t>Assigns integer values to EAX, EBX, ECX, EDX, ESI, and EDI</a:t>
            </a:r>
          </a:p>
          <a:p>
            <a:pPr lvl="1" eaLnBrk="1" hangingPunct="1"/>
            <a:r>
              <a:rPr lang="en-US" altLang="en-US"/>
              <a:t>Uses PUSHAD to push the general-purpose registers on the stack</a:t>
            </a:r>
          </a:p>
          <a:p>
            <a:pPr lvl="1" eaLnBrk="1" hangingPunct="1"/>
            <a:r>
              <a:rPr lang="en-US" altLang="en-US"/>
              <a:t>Using a loop, your program should pop each integer from the stack and display it on the screen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38DAA5-B77D-4331-8EF8-6DADBEC7235B}"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145410" name="Rectangle 1026"/>
          <p:cNvSpPr>
            <a:spLocks noGrp="1" noChangeArrowheads="1"/>
          </p:cNvSpPr>
          <p:nvPr>
            <p:ph type="title"/>
          </p:nvPr>
        </p:nvSpPr>
        <p:spPr/>
        <p:txBody>
          <a:bodyPr/>
          <a:lstStyle/>
          <a:p>
            <a:pPr eaLnBrk="1" hangingPunct="1">
              <a:defRPr/>
            </a:pPr>
            <a:r>
              <a:rPr lang="en-US" altLang="en-US"/>
              <a:t>What's Next</a:t>
            </a:r>
          </a:p>
        </p:txBody>
      </p:sp>
      <p:sp>
        <p:nvSpPr>
          <p:cNvPr id="22533" name="Rectangle 1027"/>
          <p:cNvSpPr>
            <a:spLocks noGrp="1" noChangeArrowheads="1"/>
          </p:cNvSpPr>
          <p:nvPr>
            <p:ph type="body" idx="1"/>
          </p:nvPr>
        </p:nvSpPr>
        <p:spPr>
          <a:xfrm>
            <a:off x="1828800" y="1600200"/>
            <a:ext cx="6400800" cy="2895600"/>
          </a:xfrm>
        </p:spPr>
        <p:txBody>
          <a:bodyPr/>
          <a:lstStyle/>
          <a:p>
            <a:pPr eaLnBrk="1" hangingPunct="1"/>
            <a:r>
              <a:rPr lang="en-US" altLang="en-US"/>
              <a:t>Stack Operations</a:t>
            </a:r>
          </a:p>
          <a:p>
            <a:pPr eaLnBrk="1" hangingPunct="1"/>
            <a:r>
              <a:rPr lang="en-US" altLang="en-US" b="1">
                <a:solidFill>
                  <a:schemeClr val="tx2"/>
                </a:solidFill>
              </a:rPr>
              <a:t>Defining and Using Procedures</a:t>
            </a:r>
          </a:p>
          <a:p>
            <a:pPr eaLnBrk="1" hangingPunct="1"/>
            <a:r>
              <a:rPr lang="en-US" altLang="en-US"/>
              <a:t>Linking to an External Library</a:t>
            </a:r>
          </a:p>
          <a:p>
            <a:pPr eaLnBrk="1" hangingPunct="1"/>
            <a:r>
              <a:rPr lang="en-US" altLang="en-US"/>
              <a:t>The Irvine32 Library</a:t>
            </a:r>
          </a:p>
          <a:p>
            <a:pPr eaLnBrk="1" hangingPunct="1"/>
            <a:r>
              <a:rPr lang="en-US" altLang="en-US"/>
              <a:t>64-Bit Assembly Programming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94ECEA-22C1-4CD6-8632-EBAFB4360CD6}"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138242" name="Rectangle 2"/>
          <p:cNvSpPr>
            <a:spLocks noGrp="1" noChangeArrowheads="1"/>
          </p:cNvSpPr>
          <p:nvPr>
            <p:ph type="title"/>
          </p:nvPr>
        </p:nvSpPr>
        <p:spPr/>
        <p:txBody>
          <a:bodyPr/>
          <a:lstStyle/>
          <a:p>
            <a:pPr eaLnBrk="1" hangingPunct="1">
              <a:defRPr/>
            </a:pPr>
            <a:r>
              <a:rPr lang="en-US" altLang="en-US" dirty="0"/>
              <a:t>Defining and Using Procedures</a:t>
            </a:r>
          </a:p>
        </p:txBody>
      </p:sp>
      <p:sp>
        <p:nvSpPr>
          <p:cNvPr id="23557" name="Rectangle 3"/>
          <p:cNvSpPr>
            <a:spLocks noGrp="1" noChangeArrowheads="1"/>
          </p:cNvSpPr>
          <p:nvPr>
            <p:ph type="body" idx="1"/>
          </p:nvPr>
        </p:nvSpPr>
        <p:spPr>
          <a:xfrm>
            <a:off x="1828800" y="1447800"/>
            <a:ext cx="6400800" cy="4038600"/>
          </a:xfrm>
        </p:spPr>
        <p:txBody>
          <a:bodyPr/>
          <a:lstStyle/>
          <a:p>
            <a:pPr eaLnBrk="1" hangingPunct="1"/>
            <a:r>
              <a:rPr lang="en-US" altLang="en-US" dirty="0">
                <a:hlinkClick r:id="" action="ppaction://customshow?id=12&amp;return=true"/>
              </a:rPr>
              <a:t>Creating Procedures</a:t>
            </a:r>
            <a:endParaRPr lang="en-US" altLang="en-US" dirty="0"/>
          </a:p>
          <a:p>
            <a:pPr eaLnBrk="1" hangingPunct="1"/>
            <a:r>
              <a:rPr lang="en-US" altLang="en-US" dirty="0">
                <a:hlinkClick r:id="" action="ppaction://customshow?id=13&amp;return=true"/>
              </a:rPr>
              <a:t>Documenting Procedures</a:t>
            </a:r>
            <a:endParaRPr lang="en-US" altLang="en-US" dirty="0"/>
          </a:p>
          <a:p>
            <a:pPr eaLnBrk="1" hangingPunct="1"/>
            <a:r>
              <a:rPr lang="en-US" altLang="en-US" dirty="0">
                <a:hlinkClick r:id="" action="ppaction://customshow?id=14&amp;return=true"/>
              </a:rPr>
              <a:t>Example: </a:t>
            </a:r>
            <a:r>
              <a:rPr lang="en-US" altLang="en-US" dirty="0" err="1">
                <a:hlinkClick r:id="" action="ppaction://customshow?id=14&amp;return=true"/>
              </a:rPr>
              <a:t>SumOf</a:t>
            </a:r>
            <a:r>
              <a:rPr lang="en-US" altLang="en-US" dirty="0">
                <a:hlinkClick r:id="" action="ppaction://customshow?id=14&amp;return=true"/>
              </a:rPr>
              <a:t> Procedure</a:t>
            </a:r>
            <a:endParaRPr lang="en-US" altLang="en-US" dirty="0"/>
          </a:p>
          <a:p>
            <a:pPr eaLnBrk="1" hangingPunct="1"/>
            <a:r>
              <a:rPr lang="en-US" altLang="en-US" dirty="0">
                <a:hlinkClick r:id="" action="ppaction://customshow?id=15&amp;return=true"/>
              </a:rPr>
              <a:t>CALL and RET Instructions</a:t>
            </a:r>
            <a:endParaRPr lang="en-US" altLang="en-US" dirty="0"/>
          </a:p>
          <a:p>
            <a:pPr eaLnBrk="1" hangingPunct="1"/>
            <a:r>
              <a:rPr lang="en-US" altLang="en-US" dirty="0">
                <a:hlinkClick r:id="" action="ppaction://customshow?id=16&amp;return=true"/>
              </a:rPr>
              <a:t>Nested Procedure Calls</a:t>
            </a:r>
            <a:endParaRPr lang="en-US" altLang="en-US" dirty="0"/>
          </a:p>
          <a:p>
            <a:pPr eaLnBrk="1" hangingPunct="1"/>
            <a:r>
              <a:rPr lang="en-US" altLang="en-US" dirty="0">
                <a:hlinkClick r:id="" action="ppaction://customshow?id=17&amp;return=true"/>
              </a:rPr>
              <a:t>Local and Global Labels</a:t>
            </a:r>
            <a:endParaRPr lang="en-US" altLang="en-US" dirty="0"/>
          </a:p>
          <a:p>
            <a:pPr eaLnBrk="1" hangingPunct="1"/>
            <a:r>
              <a:rPr lang="en-US" altLang="en-US" dirty="0">
                <a:hlinkClick r:id="" action="ppaction://customshow?id=18&amp;return=true"/>
              </a:rPr>
              <a:t>Procedure Parameters</a:t>
            </a:r>
            <a:endParaRPr lang="en-US" altLang="en-US" dirty="0"/>
          </a:p>
          <a:p>
            <a:pPr eaLnBrk="1" hangingPunct="1"/>
            <a:r>
              <a:rPr lang="en-US" altLang="en-US" dirty="0">
                <a:hlinkClick r:id="" action="ppaction://customshow?id=19&amp;return=true"/>
              </a:rPr>
              <a:t>USES Operator</a:t>
            </a:r>
            <a:endParaRPr lang="en-US" altLang="en-US" dirty="0"/>
          </a:p>
          <a:p>
            <a:pPr eaLnBrk="1" hangingPunct="1"/>
            <a:r>
              <a:rPr lang="en-US" altLang="en-US" dirty="0">
                <a:hlinkClick r:id="" action="ppaction://customshow?id=35&amp;return=true"/>
              </a:rPr>
              <a:t>USES Example</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7AD417D-99BC-4FAF-97B0-1A765A96056B}"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a:t>Creating Procedures</a:t>
            </a:r>
          </a:p>
        </p:txBody>
      </p:sp>
      <p:sp>
        <p:nvSpPr>
          <p:cNvPr id="24581" name="Rectangle 3"/>
          <p:cNvSpPr>
            <a:spLocks noGrp="1" noChangeArrowheads="1"/>
          </p:cNvSpPr>
          <p:nvPr>
            <p:ph type="body" idx="1"/>
          </p:nvPr>
        </p:nvSpPr>
        <p:spPr>
          <a:xfrm>
            <a:off x="685800" y="1143000"/>
            <a:ext cx="7772400" cy="2362200"/>
          </a:xfrm>
        </p:spPr>
        <p:txBody>
          <a:bodyPr/>
          <a:lstStyle/>
          <a:p>
            <a:pPr eaLnBrk="1" hangingPunct="1">
              <a:lnSpc>
                <a:spcPct val="90000"/>
              </a:lnSpc>
            </a:pPr>
            <a:r>
              <a:rPr lang="en-US" altLang="en-US"/>
              <a:t>Large problems can be divided into smaller tasks to make them more manageable</a:t>
            </a:r>
          </a:p>
          <a:p>
            <a:pPr eaLnBrk="1" hangingPunct="1">
              <a:lnSpc>
                <a:spcPct val="90000"/>
              </a:lnSpc>
            </a:pPr>
            <a:r>
              <a:rPr lang="en-US" altLang="en-US"/>
              <a:t>A </a:t>
            </a:r>
            <a:r>
              <a:rPr lang="en-US" altLang="en-US">
                <a:solidFill>
                  <a:schemeClr val="tx2"/>
                </a:solidFill>
              </a:rPr>
              <a:t>procedure</a:t>
            </a:r>
            <a:r>
              <a:rPr lang="en-US" altLang="en-US"/>
              <a:t> is the ASM equivalent of a Java or C++ function</a:t>
            </a:r>
          </a:p>
          <a:p>
            <a:pPr eaLnBrk="1" hangingPunct="1">
              <a:lnSpc>
                <a:spcPct val="90000"/>
              </a:lnSpc>
            </a:pPr>
            <a:r>
              <a:rPr lang="en-US" altLang="en-US"/>
              <a:t>Following is an assembly language procedure named </a:t>
            </a:r>
            <a:r>
              <a:rPr lang="en-US" altLang="en-US">
                <a:solidFill>
                  <a:schemeClr val="tx2"/>
                </a:solidFill>
              </a:rPr>
              <a:t>sample:</a:t>
            </a:r>
          </a:p>
        </p:txBody>
      </p:sp>
      <p:sp>
        <p:nvSpPr>
          <p:cNvPr id="24582" name="Text Box 4"/>
          <p:cNvSpPr txBox="1">
            <a:spLocks noChangeArrowheads="1"/>
          </p:cNvSpPr>
          <p:nvPr/>
        </p:nvSpPr>
        <p:spPr bwMode="auto">
          <a:xfrm>
            <a:off x="2286000" y="3657600"/>
            <a:ext cx="4953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sample PROC</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sample ENDP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700CF94-F378-49EE-A238-304E8F85480A}" type="slidenum">
              <a:rPr lang="en-US" altLang="en-US" sz="1600">
                <a:latin typeface="Times New Roman" panose="02020603050405020304" pitchFamily="18" charset="0"/>
              </a:rPr>
              <a:pPr eaLnBrk="1" hangingPunct="1"/>
              <a:t>24</a:t>
            </a:fld>
            <a:endParaRPr lang="en-US" altLang="en-US" sz="1600">
              <a:latin typeface="Times New Roman" panose="02020603050405020304"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a:t>Documenting Procedures</a:t>
            </a:r>
          </a:p>
        </p:txBody>
      </p:sp>
      <p:sp>
        <p:nvSpPr>
          <p:cNvPr id="25605" name="Rectangle 3"/>
          <p:cNvSpPr>
            <a:spLocks noGrp="1" noChangeArrowheads="1"/>
          </p:cNvSpPr>
          <p:nvPr>
            <p:ph type="body" idx="1"/>
          </p:nvPr>
        </p:nvSpPr>
        <p:spPr>
          <a:xfrm>
            <a:off x="609600" y="1752600"/>
            <a:ext cx="7772400" cy="2438400"/>
          </a:xfrm>
        </p:spPr>
        <p:txBody>
          <a:bodyPr/>
          <a:lstStyle/>
          <a:p>
            <a:pPr eaLnBrk="1" hangingPunct="1">
              <a:lnSpc>
                <a:spcPct val="110000"/>
              </a:lnSpc>
            </a:pPr>
            <a:r>
              <a:rPr lang="en-US" altLang="en-US" sz="2000"/>
              <a:t>A description of all tasks accomplished by the procedure.</a:t>
            </a:r>
          </a:p>
          <a:p>
            <a:pPr eaLnBrk="1" hangingPunct="1">
              <a:lnSpc>
                <a:spcPct val="110000"/>
              </a:lnSpc>
            </a:pPr>
            <a:r>
              <a:rPr lang="en-US" altLang="en-US" sz="2000">
                <a:solidFill>
                  <a:schemeClr val="tx2"/>
                </a:solidFill>
              </a:rPr>
              <a:t>Receives:</a:t>
            </a:r>
            <a:r>
              <a:rPr lang="en-US" altLang="en-US" sz="2000"/>
              <a:t> A list of input parameters; state their usage and requirements.</a:t>
            </a:r>
          </a:p>
          <a:p>
            <a:pPr eaLnBrk="1" hangingPunct="1">
              <a:lnSpc>
                <a:spcPct val="110000"/>
              </a:lnSpc>
            </a:pPr>
            <a:r>
              <a:rPr lang="en-US" altLang="en-US" sz="2000">
                <a:solidFill>
                  <a:schemeClr val="tx2"/>
                </a:solidFill>
              </a:rPr>
              <a:t>Returns:</a:t>
            </a:r>
            <a:r>
              <a:rPr lang="en-US" altLang="en-US" sz="2000"/>
              <a:t> A description of values returned by the procedure.</a:t>
            </a:r>
          </a:p>
          <a:p>
            <a:pPr eaLnBrk="1" hangingPunct="1">
              <a:lnSpc>
                <a:spcPct val="110000"/>
              </a:lnSpc>
            </a:pPr>
            <a:r>
              <a:rPr lang="en-US" altLang="en-US" sz="2000">
                <a:solidFill>
                  <a:schemeClr val="tx2"/>
                </a:solidFill>
              </a:rPr>
              <a:t>Requires:</a:t>
            </a:r>
            <a:r>
              <a:rPr lang="en-US" altLang="en-US" sz="2000"/>
              <a:t> Optional list of requirements called </a:t>
            </a:r>
            <a:r>
              <a:rPr lang="en-US" altLang="en-US" sz="2000">
                <a:solidFill>
                  <a:schemeClr val="tx2"/>
                </a:solidFill>
              </a:rPr>
              <a:t>preconditions</a:t>
            </a:r>
            <a:r>
              <a:rPr lang="en-US" altLang="en-US" sz="2000"/>
              <a:t> that must be satisfied before the procedure is called.</a:t>
            </a:r>
          </a:p>
        </p:txBody>
      </p:sp>
      <p:sp>
        <p:nvSpPr>
          <p:cNvPr id="25606" name="Text Box 4"/>
          <p:cNvSpPr txBox="1">
            <a:spLocks noChangeArrowheads="1"/>
          </p:cNvSpPr>
          <p:nvPr/>
        </p:nvSpPr>
        <p:spPr bwMode="auto">
          <a:xfrm>
            <a:off x="685800" y="1066800"/>
            <a:ext cx="7391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Suggested documentation for each procedure:</a:t>
            </a:r>
          </a:p>
        </p:txBody>
      </p:sp>
      <p:sp>
        <p:nvSpPr>
          <p:cNvPr id="110597" name="Text Box 5"/>
          <p:cNvSpPr txBox="1">
            <a:spLocks noChangeArrowheads="1"/>
          </p:cNvSpPr>
          <p:nvPr/>
        </p:nvSpPr>
        <p:spPr bwMode="auto">
          <a:xfrm>
            <a:off x="685800" y="4495800"/>
            <a:ext cx="7620000" cy="923925"/>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If a procedure is called without its preconditions satisfied, it will  probably not produce the expected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66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4217BE2-B727-4371-83EC-26B9C3A3B553}" type="slidenum">
              <a:rPr lang="en-US" altLang="en-US" sz="1600">
                <a:latin typeface="Times New Roman" panose="02020603050405020304" pitchFamily="18" charset="0"/>
              </a:rPr>
              <a:pPr eaLnBrk="1" hangingPunct="1"/>
              <a:t>25</a:t>
            </a:fld>
            <a:endParaRPr lang="en-US" altLang="en-US" sz="1600">
              <a:latin typeface="Times New Roman" panose="02020603050405020304"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a:t>Example: SumOf Procedure</a:t>
            </a:r>
          </a:p>
        </p:txBody>
      </p:sp>
      <p:sp>
        <p:nvSpPr>
          <p:cNvPr id="26629" name="Text Box 3"/>
          <p:cNvSpPr txBox="1">
            <a:spLocks noChangeArrowheads="1"/>
          </p:cNvSpPr>
          <p:nvPr/>
        </p:nvSpPr>
        <p:spPr bwMode="auto">
          <a:xfrm>
            <a:off x="685800" y="1447800"/>
            <a:ext cx="7696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t>
            </a:r>
          </a:p>
          <a:p>
            <a:pPr eaLnBrk="1" hangingPunct="1">
              <a:lnSpc>
                <a:spcPct val="50000"/>
              </a:lnSpc>
              <a:spcBef>
                <a:spcPct val="50000"/>
              </a:spcBef>
            </a:pPr>
            <a:r>
              <a:rPr lang="en-US" altLang="en-US" sz="1600" b="1">
                <a:latin typeface="Courier New" panose="02070309020205020404" pitchFamily="49" charset="0"/>
              </a:rPr>
              <a:t>SumOf PROC</a:t>
            </a:r>
          </a:p>
          <a:p>
            <a:pPr eaLnBrk="1" hangingPunct="1">
              <a:lnSpc>
                <a:spcPct val="50000"/>
              </a:lnSpc>
              <a:spcBef>
                <a:spcPct val="50000"/>
              </a:spcBef>
            </a:pPr>
            <a:r>
              <a:rPr lang="en-US" altLang="en-US" sz="1600" b="1">
                <a:latin typeface="Courier New" panose="02070309020205020404" pitchFamily="49" charset="0"/>
              </a:rPr>
              <a:t>;</a:t>
            </a:r>
          </a:p>
          <a:p>
            <a:pPr eaLnBrk="1" hangingPunct="1">
              <a:lnSpc>
                <a:spcPct val="50000"/>
              </a:lnSpc>
              <a:spcBef>
                <a:spcPct val="50000"/>
              </a:spcBef>
            </a:pPr>
            <a:r>
              <a:rPr lang="en-US" altLang="en-US" sz="1600" b="1">
                <a:latin typeface="Courier New" panose="02070309020205020404" pitchFamily="49" charset="0"/>
              </a:rPr>
              <a:t>; Calculates and returns the sum of three 32-bit integers.</a:t>
            </a:r>
          </a:p>
          <a:p>
            <a:pPr eaLnBrk="1" hangingPunct="1">
              <a:lnSpc>
                <a:spcPct val="50000"/>
              </a:lnSpc>
              <a:spcBef>
                <a:spcPct val="50000"/>
              </a:spcBef>
            </a:pPr>
            <a:r>
              <a:rPr lang="en-US" altLang="en-US" sz="1600" b="1">
                <a:latin typeface="Courier New" panose="02070309020205020404" pitchFamily="49" charset="0"/>
              </a:rPr>
              <a:t>; Receives: EAX, EBX, ECX, the three integers. May be</a:t>
            </a:r>
          </a:p>
          <a:p>
            <a:pPr eaLnBrk="1" hangingPunct="1">
              <a:lnSpc>
                <a:spcPct val="50000"/>
              </a:lnSpc>
              <a:spcBef>
                <a:spcPct val="50000"/>
              </a:spcBef>
            </a:pPr>
            <a:r>
              <a:rPr lang="en-US" altLang="en-US" sz="1600" b="1">
                <a:latin typeface="Courier New" panose="02070309020205020404" pitchFamily="49" charset="0"/>
              </a:rPr>
              <a:t>; signed or unsigned.</a:t>
            </a:r>
          </a:p>
          <a:p>
            <a:pPr eaLnBrk="1" hangingPunct="1">
              <a:lnSpc>
                <a:spcPct val="50000"/>
              </a:lnSpc>
              <a:spcBef>
                <a:spcPct val="50000"/>
              </a:spcBef>
            </a:pPr>
            <a:r>
              <a:rPr lang="en-US" altLang="en-US" sz="1600" b="1">
                <a:latin typeface="Courier New" panose="02070309020205020404" pitchFamily="49" charset="0"/>
              </a:rPr>
              <a:t>; Returns: EAX = sum, and the status flags (Carry,</a:t>
            </a:r>
          </a:p>
          <a:p>
            <a:pPr eaLnBrk="1" hangingPunct="1">
              <a:lnSpc>
                <a:spcPct val="50000"/>
              </a:lnSpc>
              <a:spcBef>
                <a:spcPct val="50000"/>
              </a:spcBef>
            </a:pPr>
            <a:r>
              <a:rPr lang="en-US" altLang="en-US" sz="1600" b="1">
                <a:latin typeface="Courier New" panose="02070309020205020404" pitchFamily="49" charset="0"/>
              </a:rPr>
              <a:t>; Overflow, etc.) are changed.</a:t>
            </a:r>
          </a:p>
          <a:p>
            <a:pPr eaLnBrk="1" hangingPunct="1">
              <a:lnSpc>
                <a:spcPct val="50000"/>
              </a:lnSpc>
              <a:spcBef>
                <a:spcPct val="50000"/>
              </a:spcBef>
            </a:pPr>
            <a:r>
              <a:rPr lang="en-US" altLang="en-US" sz="1600" b="1">
                <a:latin typeface="Courier New" panose="02070309020205020404" pitchFamily="49" charset="0"/>
              </a:rPr>
              <a:t>; Requires: nothing</a:t>
            </a:r>
          </a:p>
          <a:p>
            <a:pPr eaLnBrk="1" hangingPunct="1">
              <a:lnSpc>
                <a:spcPct val="50000"/>
              </a:lnSpc>
              <a:spcBef>
                <a:spcPct val="50000"/>
              </a:spcBef>
            </a:pPr>
            <a:r>
              <a:rPr lang="en-US" altLang="en-US" sz="1600" b="1">
                <a:latin typeface="Courier New" panose="02070309020205020404" pitchFamily="49" charset="0"/>
              </a:rPr>
              <a:t>;---------------------------------------------------------</a:t>
            </a:r>
          </a:p>
          <a:p>
            <a:pPr lvl="1" eaLnBrk="1" hangingPunct="1">
              <a:lnSpc>
                <a:spcPct val="50000"/>
              </a:lnSpc>
              <a:spcBef>
                <a:spcPct val="50000"/>
              </a:spcBef>
            </a:pPr>
            <a:r>
              <a:rPr lang="en-US" altLang="en-US" sz="1600" b="1">
                <a:latin typeface="Courier New" panose="02070309020205020404" pitchFamily="49" charset="0"/>
              </a:rPr>
              <a:t>add eax,ebx</a:t>
            </a:r>
          </a:p>
          <a:p>
            <a:pPr lvl="1" eaLnBrk="1" hangingPunct="1">
              <a:lnSpc>
                <a:spcPct val="50000"/>
              </a:lnSpc>
              <a:spcBef>
                <a:spcPct val="50000"/>
              </a:spcBef>
            </a:pPr>
            <a:r>
              <a:rPr lang="en-US" altLang="en-US" sz="1600" b="1">
                <a:latin typeface="Courier New" panose="02070309020205020404" pitchFamily="49" charset="0"/>
              </a:rPr>
              <a:t>add eax,ecx</a:t>
            </a:r>
          </a:p>
          <a:p>
            <a:pPr lvl="1" eaLnBrk="1" hangingPunct="1">
              <a:lnSpc>
                <a:spcPct val="50000"/>
              </a:lnSpc>
              <a:spcBef>
                <a:spcPct val="50000"/>
              </a:spcBef>
            </a:pPr>
            <a:r>
              <a:rPr lang="en-US" altLang="en-US" sz="1600" b="1">
                <a:latin typeface="Courier New" panose="02070309020205020404" pitchFamily="49" charset="0"/>
              </a:rPr>
              <a:t>ret</a:t>
            </a:r>
          </a:p>
          <a:p>
            <a:pPr eaLnBrk="1" hangingPunct="1">
              <a:lnSpc>
                <a:spcPct val="50000"/>
              </a:lnSpc>
              <a:spcBef>
                <a:spcPct val="50000"/>
              </a:spcBef>
            </a:pPr>
            <a:r>
              <a:rPr lang="en-US" altLang="en-US" sz="1600" b="1">
                <a:latin typeface="Courier New" panose="02070309020205020404" pitchFamily="49" charset="0"/>
              </a:rPr>
              <a:t>SumOf ENDP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9C749D5-EC7F-4561-A684-031EC4A8E70B}" type="slidenum">
              <a:rPr lang="en-US" altLang="en-US" sz="1600">
                <a:latin typeface="Times New Roman" panose="02020603050405020304" pitchFamily="18" charset="0"/>
              </a:rPr>
              <a:pPr eaLnBrk="1" hangingPunct="1"/>
              <a:t>26</a:t>
            </a:fld>
            <a:endParaRPr lang="en-US" altLang="en-US" sz="1600">
              <a:latin typeface="Times New Roman" panose="02020603050405020304"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a:t>CALL and RET Instructions</a:t>
            </a:r>
          </a:p>
        </p:txBody>
      </p:sp>
      <p:sp>
        <p:nvSpPr>
          <p:cNvPr id="27653" name="Rectangle 3"/>
          <p:cNvSpPr>
            <a:spLocks noGrp="1" noChangeArrowheads="1"/>
          </p:cNvSpPr>
          <p:nvPr>
            <p:ph type="body" idx="1"/>
          </p:nvPr>
        </p:nvSpPr>
        <p:spPr>
          <a:xfrm>
            <a:off x="685800" y="1600200"/>
            <a:ext cx="7772400" cy="2514600"/>
          </a:xfrm>
        </p:spPr>
        <p:txBody>
          <a:bodyPr/>
          <a:lstStyle/>
          <a:p>
            <a:pPr eaLnBrk="1" hangingPunct="1"/>
            <a:r>
              <a:rPr lang="en-US" altLang="en-US"/>
              <a:t>The CALL instruction calls a procedure </a:t>
            </a:r>
          </a:p>
          <a:p>
            <a:pPr lvl="1" eaLnBrk="1" hangingPunct="1"/>
            <a:r>
              <a:rPr lang="en-US" altLang="en-US"/>
              <a:t>pushes offset of next instruction on the stack</a:t>
            </a:r>
          </a:p>
          <a:p>
            <a:pPr lvl="1" eaLnBrk="1" hangingPunct="1"/>
            <a:r>
              <a:rPr lang="en-US" altLang="en-US"/>
              <a:t>copies the address of the called procedure into EIP</a:t>
            </a:r>
          </a:p>
          <a:p>
            <a:pPr eaLnBrk="1" hangingPunct="1"/>
            <a:r>
              <a:rPr lang="en-US" altLang="en-US"/>
              <a:t> The RET instruction returns from a procedure</a:t>
            </a:r>
          </a:p>
          <a:p>
            <a:pPr lvl="1" eaLnBrk="1" hangingPunct="1"/>
            <a:r>
              <a:rPr lang="en-US" altLang="en-US"/>
              <a:t>pops top of stack into EIP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867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61028A1-3CCF-4F0F-9EBE-6925FA03D33E}" type="slidenum">
              <a:rPr lang="en-US" altLang="en-US" sz="1600">
                <a:latin typeface="Times New Roman" panose="02020603050405020304" pitchFamily="18" charset="0"/>
              </a:rPr>
              <a:pPr eaLnBrk="1" hangingPunct="1"/>
              <a:t>27</a:t>
            </a:fld>
            <a:endParaRPr lang="en-US" altLang="en-US" sz="1600">
              <a:latin typeface="Times New Roman" panose="02020603050405020304"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a:t>CALL-RET Example</a:t>
            </a:r>
            <a:r>
              <a:rPr lang="en-US" altLang="en-US" sz="2400"/>
              <a:t> (1 of 3)</a:t>
            </a:r>
          </a:p>
        </p:txBody>
      </p:sp>
      <p:sp>
        <p:nvSpPr>
          <p:cNvPr id="28677" name="Text Box 3"/>
          <p:cNvSpPr txBox="1">
            <a:spLocks noChangeArrowheads="1"/>
          </p:cNvSpPr>
          <p:nvPr/>
        </p:nvSpPr>
        <p:spPr bwMode="auto">
          <a:xfrm>
            <a:off x="3505200" y="1371600"/>
            <a:ext cx="4800600" cy="40386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main PROC</a:t>
            </a:r>
          </a:p>
          <a:p>
            <a:pPr lvl="1" eaLnBrk="1" hangingPunct="1">
              <a:lnSpc>
                <a:spcPct val="50000"/>
              </a:lnSpc>
              <a:spcBef>
                <a:spcPct val="50000"/>
              </a:spcBef>
            </a:pPr>
            <a:r>
              <a:rPr lang="en-US" altLang="en-US" sz="1800" b="1">
                <a:latin typeface="Courier New" panose="02070309020205020404" pitchFamily="49" charset="0"/>
              </a:rPr>
              <a:t>00000020 call MySub</a:t>
            </a:r>
          </a:p>
          <a:p>
            <a:pPr lvl="1" eaLnBrk="1" hangingPunct="1">
              <a:lnSpc>
                <a:spcPct val="50000"/>
              </a:lnSpc>
              <a:spcBef>
                <a:spcPct val="50000"/>
              </a:spcBef>
            </a:pPr>
            <a:r>
              <a:rPr lang="en-US" altLang="en-US" sz="1800" b="1">
                <a:latin typeface="Courier New" panose="02070309020205020404" pitchFamily="49" charset="0"/>
              </a:rPr>
              <a:t>00000025 mov eax,ebx</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eaLnBrk="1" hangingPunct="1">
              <a:lnSpc>
                <a:spcPct val="50000"/>
              </a:lnSpc>
              <a:spcBef>
                <a:spcPct val="50000"/>
              </a:spcBef>
            </a:pPr>
            <a:r>
              <a:rPr lang="en-US" altLang="en-US" sz="1800" b="1">
                <a:latin typeface="Courier New" panose="02070309020205020404" pitchFamily="49" charset="0"/>
              </a:rPr>
              <a:t>main ENDP</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MySub PROC</a:t>
            </a:r>
          </a:p>
          <a:p>
            <a:pPr lvl="1" eaLnBrk="1" hangingPunct="1">
              <a:lnSpc>
                <a:spcPct val="50000"/>
              </a:lnSpc>
              <a:spcBef>
                <a:spcPct val="50000"/>
              </a:spcBef>
            </a:pPr>
            <a:r>
              <a:rPr lang="en-US" altLang="en-US" sz="1800" b="1">
                <a:latin typeface="Courier New" panose="02070309020205020404" pitchFamily="49" charset="0"/>
              </a:rPr>
              <a:t>00000040 mov eax,edx</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MySub ENDP</a:t>
            </a:r>
          </a:p>
        </p:txBody>
      </p:sp>
      <p:sp>
        <p:nvSpPr>
          <p:cNvPr id="28678" name="Text Box 5"/>
          <p:cNvSpPr txBox="1">
            <a:spLocks noChangeArrowheads="1"/>
          </p:cNvSpPr>
          <p:nvPr/>
        </p:nvSpPr>
        <p:spPr bwMode="auto">
          <a:xfrm>
            <a:off x="533400" y="1752600"/>
            <a:ext cx="2819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t>0000025 is the offset of the instruction immediately following the CALL instruction</a:t>
            </a:r>
          </a:p>
        </p:txBody>
      </p:sp>
      <p:sp>
        <p:nvSpPr>
          <p:cNvPr id="28679" name="Text Box 7"/>
          <p:cNvSpPr txBox="1">
            <a:spLocks noChangeArrowheads="1"/>
          </p:cNvSpPr>
          <p:nvPr/>
        </p:nvSpPr>
        <p:spPr bwMode="auto">
          <a:xfrm>
            <a:off x="609600" y="3581400"/>
            <a:ext cx="28194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700"/>
              <a:t>00000040 is the offset of the first instruction inside MySub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ea typeface="新細明體" pitchFamily="18" charset="-120"/>
              </a:rPr>
              <a:t>Irvine, Kip R. Assembly Language for Intel-Based Computers 5/e, 2007.</a:t>
            </a:r>
          </a:p>
        </p:txBody>
      </p:sp>
      <p:sp>
        <p:nvSpPr>
          <p:cNvPr id="614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483C008-3E2A-4FAB-9F10-D362D37F0759}" type="slidenum">
              <a:rPr lang="en-US" altLang="zh-TW" sz="1600" smtClean="0">
                <a:latin typeface="Times New Roman" pitchFamily="18" charset="0"/>
                <a:ea typeface="新細明體" pitchFamily="18" charset="-120"/>
              </a:rPr>
              <a:pPr eaLnBrk="1" hangingPunct="1"/>
              <a:t>28</a:t>
            </a:fld>
            <a:endParaRPr lang="en-US" altLang="zh-TW" sz="1600">
              <a:latin typeface="Times New Roman" pitchFamily="18" charset="0"/>
              <a:ea typeface="新細明體" pitchFamily="18" charset="-120"/>
            </a:endParaRPr>
          </a:p>
        </p:txBody>
      </p:sp>
      <p:sp>
        <p:nvSpPr>
          <p:cNvPr id="112642" name="Rectangle 2"/>
          <p:cNvSpPr>
            <a:spLocks noGrp="1" noChangeArrowheads="1"/>
          </p:cNvSpPr>
          <p:nvPr>
            <p:ph type="title"/>
          </p:nvPr>
        </p:nvSpPr>
        <p:spPr/>
        <p:txBody>
          <a:bodyPr/>
          <a:lstStyle/>
          <a:p>
            <a:pPr eaLnBrk="1" hangingPunct="1">
              <a:defRPr/>
            </a:pPr>
            <a:r>
              <a:rPr lang="en-US" altLang="zh-TW" dirty="0">
                <a:ea typeface="新細明體" charset="-120"/>
              </a:rPr>
              <a:t>CALL-RET Example</a:t>
            </a:r>
            <a:r>
              <a:rPr lang="en-US" altLang="zh-TW" sz="2400" dirty="0">
                <a:ea typeface="新細明體" charset="-120"/>
              </a:rPr>
              <a:t> (2 of 3)</a:t>
            </a:r>
          </a:p>
        </p:txBody>
      </p:sp>
      <p:sp>
        <p:nvSpPr>
          <p:cNvPr id="6151" name="Text Box 5"/>
          <p:cNvSpPr txBox="1">
            <a:spLocks noChangeArrowheads="1"/>
          </p:cNvSpPr>
          <p:nvPr/>
        </p:nvSpPr>
        <p:spPr bwMode="auto">
          <a:xfrm>
            <a:off x="3999020" y="4057038"/>
            <a:ext cx="43863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2400" dirty="0">
                <a:ea typeface="新細明體" pitchFamily="18" charset="-120"/>
              </a:rPr>
              <a:t>The CALL instruction pushes 00000025 onto the stack, and loads 00000040 into EIP</a:t>
            </a:r>
          </a:p>
        </p:txBody>
      </p:sp>
      <p:graphicFrame>
        <p:nvGraphicFramePr>
          <p:cNvPr id="2" name="Table 1"/>
          <p:cNvGraphicFramePr>
            <a:graphicFrameLocks noGrp="1"/>
          </p:cNvGraphicFramePr>
          <p:nvPr>
            <p:extLst>
              <p:ext uri="{D42A27DB-BD31-4B8C-83A1-F6EECF244321}">
                <p14:modId xmlns:p14="http://schemas.microsoft.com/office/powerpoint/2010/main" val="3631860543"/>
              </p:ext>
            </p:extLst>
          </p:nvPr>
        </p:nvGraphicFramePr>
        <p:xfrm>
          <a:off x="4355976" y="1628800"/>
          <a:ext cx="1440160" cy="148336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TW" dirty="0"/>
                        <a:t>00000001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4362145" y="1213302"/>
            <a:ext cx="857927" cy="415498"/>
          </a:xfrm>
          <a:prstGeom prst="rect">
            <a:avLst/>
          </a:prstGeom>
          <a:noFill/>
        </p:spPr>
        <p:txBody>
          <a:bodyPr wrap="none" rtlCol="0">
            <a:spAutoFit/>
          </a:bodyPr>
          <a:lstStyle/>
          <a:p>
            <a:r>
              <a:rPr lang="en-US" altLang="zh-TW" dirty="0"/>
              <a:t>Stack</a:t>
            </a:r>
            <a:endParaRPr lang="zh-TW" altLang="en-US" dirty="0"/>
          </a:p>
        </p:txBody>
      </p:sp>
      <p:grpSp>
        <p:nvGrpSpPr>
          <p:cNvPr id="14" name="Group 13"/>
          <p:cNvGrpSpPr/>
          <p:nvPr/>
        </p:nvGrpSpPr>
        <p:grpSpPr>
          <a:xfrm>
            <a:off x="5816731" y="2708702"/>
            <a:ext cx="1225064" cy="415498"/>
            <a:chOff x="4253060" y="5026327"/>
            <a:chExt cx="1225064" cy="415498"/>
          </a:xfrm>
        </p:grpSpPr>
        <p:sp>
          <p:nvSpPr>
            <p:cNvPr id="15" name="TextBox 14"/>
            <p:cNvSpPr txBox="1"/>
            <p:nvPr/>
          </p:nvSpPr>
          <p:spPr>
            <a:xfrm>
              <a:off x="4754849" y="5026327"/>
              <a:ext cx="723275" cy="415498"/>
            </a:xfrm>
            <a:prstGeom prst="rect">
              <a:avLst/>
            </a:prstGeom>
            <a:noFill/>
          </p:spPr>
          <p:txBody>
            <a:bodyPr wrap="none" rtlCol="0">
              <a:spAutoFit/>
            </a:bodyPr>
            <a:lstStyle/>
            <a:p>
              <a:r>
                <a:rPr lang="en-US" altLang="zh-TW" dirty="0"/>
                <a:t>ESP</a:t>
              </a:r>
              <a:endParaRPr lang="zh-TW" altLang="en-US" dirty="0"/>
            </a:p>
          </p:txBody>
        </p:sp>
        <p:cxnSp>
          <p:nvCxnSpPr>
            <p:cNvPr id="16" name="Straight Arrow Connector 15"/>
            <p:cNvCxnSpPr>
              <a:stCxn id="15" idx="1"/>
            </p:cNvCxnSpPr>
            <p:nvPr/>
          </p:nvCxnSpPr>
          <p:spPr bwMode="auto">
            <a:xfrm flipH="1">
              <a:off x="4253060" y="5234076"/>
              <a:ext cx="501789"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6" name="Table 5"/>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p:cNvSpPr txBox="1"/>
          <p:nvPr/>
        </p:nvSpPr>
        <p:spPr>
          <a:xfrm>
            <a:off x="7203316" y="1213302"/>
            <a:ext cx="619080" cy="415498"/>
          </a:xfrm>
          <a:prstGeom prst="rect">
            <a:avLst/>
          </a:prstGeom>
          <a:noFill/>
        </p:spPr>
        <p:txBody>
          <a:bodyPr wrap="none" rtlCol="0">
            <a:spAutoFit/>
          </a:bodyPr>
          <a:lstStyle/>
          <a:p>
            <a:r>
              <a:rPr lang="en-US" altLang="zh-TW" dirty="0"/>
              <a:t>EIP</a:t>
            </a:r>
            <a:endParaRPr lang="zh-TW" altLang="en-US" dirty="0"/>
          </a:p>
        </p:txBody>
      </p:sp>
      <p:graphicFrame>
        <p:nvGraphicFramePr>
          <p:cNvPr id="21" name="Table 20"/>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a:t>00000040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 name="Elbow Connector 7"/>
          <p:cNvCxnSpPr>
            <a:endCxn id="21" idx="2"/>
          </p:cNvCxnSpPr>
          <p:nvPr/>
        </p:nvCxnSpPr>
        <p:spPr bwMode="auto">
          <a:xfrm flipV="1">
            <a:off x="3635896" y="2005390"/>
            <a:ext cx="4382658" cy="1855658"/>
          </a:xfrm>
          <a:prstGeom prst="bentConnector2">
            <a:avLst/>
          </a:prstGeom>
          <a:ln w="28575">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a:endCxn id="27" idx="1"/>
          </p:cNvCxnSpPr>
          <p:nvPr/>
        </p:nvCxnSpPr>
        <p:spPr bwMode="auto">
          <a:xfrm>
            <a:off x="3635896" y="2213139"/>
            <a:ext cx="720080" cy="344641"/>
          </a:xfrm>
          <a:prstGeom prst="bentConnector3">
            <a:avLst>
              <a:gd name="adj1" fmla="val 50000"/>
            </a:avLst>
          </a:prstGeom>
          <a:solidFill>
            <a:schemeClr val="accent1"/>
          </a:solidFill>
          <a:ln w="28575" cap="flat" cmpd="sng" algn="ctr">
            <a:solidFill>
              <a:schemeClr val="tx1"/>
            </a:solidFill>
            <a:prstDash val="solid"/>
            <a:round/>
            <a:headEnd type="none" w="med" len="med"/>
            <a:tailEnd type="triangle" w="med" len="med"/>
          </a:ln>
          <a:effectLst/>
        </p:spPr>
      </p:cxnSp>
      <p:graphicFrame>
        <p:nvGraphicFramePr>
          <p:cNvPr id="27" name="Table 26"/>
          <p:cNvGraphicFramePr>
            <a:graphicFrameLocks noGrp="1"/>
          </p:cNvGraphicFramePr>
          <p:nvPr>
            <p:extLst>
              <p:ext uri="{D42A27DB-BD31-4B8C-83A1-F6EECF244321}">
                <p14:modId xmlns:p14="http://schemas.microsoft.com/office/powerpoint/2010/main" val="2381966414"/>
              </p:ext>
            </p:extLst>
          </p:nvPr>
        </p:nvGraphicFramePr>
        <p:xfrm>
          <a:off x="4355976" y="2372360"/>
          <a:ext cx="1440160" cy="37084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r>
                        <a:rPr lang="en-US" altLang="zh-TW" dirty="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120824" y="1468720"/>
          <a:ext cx="3731096" cy="3931920"/>
        </p:xfrm>
        <a:graphic>
          <a:graphicData uri="http://schemas.openxmlformats.org/drawingml/2006/table">
            <a:tbl>
              <a:tblPr>
                <a:tableStyleId>{5C22544A-7EE6-4342-B048-85BDC9FD1C3A}</a:tableStyleId>
              </a:tblPr>
              <a:tblGrid>
                <a:gridCol w="1375800">
                  <a:extLst>
                    <a:ext uri="{9D8B030D-6E8A-4147-A177-3AD203B41FA5}">
                      <a16:colId xmlns:a16="http://schemas.microsoft.com/office/drawing/2014/main" val="20000"/>
                    </a:ext>
                  </a:extLst>
                </a:gridCol>
                <a:gridCol w="2355296">
                  <a:extLst>
                    <a:ext uri="{9D8B030D-6E8A-4147-A177-3AD203B41FA5}">
                      <a16:colId xmlns:a16="http://schemas.microsoft.com/office/drawing/2014/main" val="20001"/>
                    </a:ext>
                  </a:extLst>
                </a:gridCol>
              </a:tblGrid>
              <a:tr h="3691076">
                <a:tc>
                  <a:txBody>
                    <a:bodyPr/>
                    <a:lstStyle/>
                    <a:p>
                      <a:pPr algn="r"/>
                      <a:endParaRPr lang="en-US" altLang="zh-TW" sz="1800" b="1" dirty="0">
                        <a:solidFill>
                          <a:srgbClr val="FFC000"/>
                        </a:solidFill>
                        <a:latin typeface="Courier New" panose="02070309020205020404" pitchFamily="49" charset="0"/>
                        <a:cs typeface="Courier New" panose="02070309020205020404" pitchFamily="49" charset="0"/>
                      </a:endParaRPr>
                    </a:p>
                    <a:p>
                      <a:pPr algn="r"/>
                      <a:r>
                        <a:rPr lang="en-US" altLang="zh-TW" sz="1800" b="1" dirty="0">
                          <a:solidFill>
                            <a:srgbClr val="FFC000"/>
                          </a:solidFill>
                          <a:latin typeface="Courier New" pitchFamily="49" charset="0"/>
                          <a:ea typeface="新細明體" pitchFamily="18" charset="-120"/>
                          <a:cs typeface="Courier New" panose="02070309020205020404" pitchFamily="49" charset="0"/>
                        </a:rPr>
                        <a:t>00000020</a:t>
                      </a:r>
                    </a:p>
                    <a:p>
                      <a:pPr algn="r"/>
                      <a:r>
                        <a:rPr lang="en-US" altLang="zh-TW" sz="1800" b="1" dirty="0">
                          <a:solidFill>
                            <a:srgbClr val="FFC000"/>
                          </a:solidFill>
                          <a:latin typeface="Courier New" pitchFamily="49" charset="0"/>
                          <a:ea typeface="新細明體" pitchFamily="18" charset="-120"/>
                          <a:cs typeface="Courier New" panose="02070309020205020404" pitchFamily="49" charset="0"/>
                        </a:rPr>
                        <a:t>00000025</a:t>
                      </a: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r>
                        <a:rPr lang="en-US" altLang="zh-TW" sz="1800" b="1" dirty="0">
                          <a:solidFill>
                            <a:srgbClr val="FFC000"/>
                          </a:solidFill>
                          <a:latin typeface="Courier New" pitchFamily="49" charset="0"/>
                          <a:ea typeface="新細明體" pitchFamily="18" charset="-120"/>
                          <a:cs typeface="Courier New" panose="02070309020205020404" pitchFamily="49" charset="0"/>
                        </a:rPr>
                        <a:t>00000040</a:t>
                      </a:r>
                      <a:endParaRPr lang="zh-TW" altLang="en-US" sz="1800" b="1" dirty="0">
                        <a:solidFill>
                          <a:srgbClr val="FFC000"/>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1" dirty="0">
                          <a:solidFill>
                            <a:schemeClr val="tx1"/>
                          </a:solidFill>
                          <a:latin typeface="Courier New" panose="02070309020205020404" pitchFamily="49" charset="0"/>
                          <a:cs typeface="Courier New" panose="02070309020205020404" pitchFamily="49" charset="0"/>
                        </a:rPr>
                        <a:t>main PROC</a:t>
                      </a:r>
                    </a:p>
                    <a:p>
                      <a:r>
                        <a:rPr lang="en-US" altLang="zh-TW" sz="1800" b="1" baseline="0" dirty="0">
                          <a:solidFill>
                            <a:schemeClr val="tx1"/>
                          </a:solidFill>
                          <a:latin typeface="Courier New" panose="02070309020205020404" pitchFamily="49" charset="0"/>
                          <a:cs typeface="Courier New" panose="02070309020205020404" pitchFamily="49" charset="0"/>
                        </a:rPr>
                        <a:t>    </a:t>
                      </a:r>
                      <a:r>
                        <a:rPr lang="en-US" altLang="zh-TW" sz="1800" b="1" dirty="0">
                          <a:solidFill>
                            <a:schemeClr val="tx1"/>
                          </a:solidFill>
                          <a:latin typeface="Courier New" panose="02070309020205020404" pitchFamily="49" charset="0"/>
                          <a:cs typeface="Courier New" panose="02070309020205020404" pitchFamily="49" charset="0"/>
                        </a:rPr>
                        <a:t>call </a:t>
                      </a:r>
                      <a:r>
                        <a:rPr lang="en-US" altLang="zh-TW" sz="1800" b="1" dirty="0" err="1">
                          <a:solidFill>
                            <a:schemeClr val="tx1"/>
                          </a:solidFill>
                          <a:latin typeface="Courier New" panose="02070309020205020404" pitchFamily="49" charset="0"/>
                          <a:cs typeface="Courier New" panose="02070309020205020404" pitchFamily="49" charset="0"/>
                        </a:rPr>
                        <a:t>MySub</a:t>
                      </a:r>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mov</a:t>
                      </a:r>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eax,ebx</a:t>
                      </a:r>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main ENDP</a:t>
                      </a:r>
                    </a:p>
                    <a:p>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err="1">
                          <a:solidFill>
                            <a:schemeClr val="tx1"/>
                          </a:solidFill>
                          <a:latin typeface="Courier New" panose="02070309020205020404" pitchFamily="49" charset="0"/>
                          <a:cs typeface="Courier New" panose="02070309020205020404" pitchFamily="49" charset="0"/>
                        </a:rPr>
                        <a:t>MySub</a:t>
                      </a:r>
                      <a:r>
                        <a:rPr lang="en-US" altLang="zh-TW" sz="1800" b="1" dirty="0">
                          <a:solidFill>
                            <a:schemeClr val="tx1"/>
                          </a:solidFill>
                          <a:latin typeface="Courier New" panose="02070309020205020404" pitchFamily="49" charset="0"/>
                          <a:cs typeface="Courier New" panose="02070309020205020404" pitchFamily="49" charset="0"/>
                        </a:rPr>
                        <a:t> PROC</a:t>
                      </a:r>
                    </a:p>
                    <a:p>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mov</a:t>
                      </a:r>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eax,edx</a:t>
                      </a:r>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    ret</a:t>
                      </a:r>
                    </a:p>
                    <a:p>
                      <a:r>
                        <a:rPr lang="en-US" altLang="zh-TW" sz="1800" b="1" dirty="0" err="1">
                          <a:solidFill>
                            <a:schemeClr val="tx1"/>
                          </a:solidFill>
                          <a:latin typeface="Courier New" panose="02070309020205020404" pitchFamily="49" charset="0"/>
                          <a:cs typeface="Courier New" panose="02070309020205020404" pitchFamily="49" charset="0"/>
                        </a:rPr>
                        <a:t>MySub</a:t>
                      </a:r>
                      <a:r>
                        <a:rPr lang="en-US" altLang="zh-TW" sz="1800" b="1" dirty="0">
                          <a:solidFill>
                            <a:schemeClr val="tx1"/>
                          </a:solidFill>
                          <a:latin typeface="Courier New" panose="02070309020205020404" pitchFamily="49" charset="0"/>
                          <a:cs typeface="Courier New" panose="02070309020205020404" pitchFamily="49" charset="0"/>
                        </a:rPr>
                        <a:t> ENDP</a:t>
                      </a:r>
                    </a:p>
                    <a:p>
                      <a:endParaRPr lang="zh-TW" altLang="en-US" sz="1800" b="1" dirty="0">
                        <a:solidFill>
                          <a:schemeClr val="tx1"/>
                        </a:solidFill>
                        <a:latin typeface="Courier New" panose="02070309020205020404" pitchFamily="49" charset="0"/>
                        <a:cs typeface="Courier New" panose="02070309020205020404"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296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5E-6 0.00093 L -0.00312 -0.04745 " pathEditMode="relative" rAng="0" ptsTypes="AA">
                                      <p:cBhvr>
                                        <p:cTn id="15" dur="2000" fill="hold"/>
                                        <p:tgtEl>
                                          <p:spTgt spid="14"/>
                                        </p:tgtEl>
                                        <p:attrNameLst>
                                          <p:attrName>ppt_x</p:attrName>
                                          <p:attrName>ppt_y</p:attrName>
                                        </p:attrNameLst>
                                      </p:cBhvr>
                                      <p:rCtr x="-156" y="-2431"/>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a:t>00000040</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1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ea typeface="新細明體" pitchFamily="18" charset="-120"/>
              </a:rPr>
              <a:t>Irvine, Kip R. Assembly Language for Intel-Based Computers 5/e, 2007.</a:t>
            </a:r>
          </a:p>
        </p:txBody>
      </p:sp>
      <p:sp>
        <p:nvSpPr>
          <p:cNvPr id="614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483C008-3E2A-4FAB-9F10-D362D37F0759}" type="slidenum">
              <a:rPr lang="en-US" altLang="zh-TW" sz="1600" smtClean="0">
                <a:latin typeface="Times New Roman" pitchFamily="18" charset="0"/>
                <a:ea typeface="新細明體" pitchFamily="18" charset="-120"/>
              </a:rPr>
              <a:pPr eaLnBrk="1" hangingPunct="1"/>
              <a:t>29</a:t>
            </a:fld>
            <a:endParaRPr lang="en-US" altLang="zh-TW" sz="1600">
              <a:latin typeface="Times New Roman" pitchFamily="18" charset="0"/>
              <a:ea typeface="新細明體" pitchFamily="18" charset="-120"/>
            </a:endParaRPr>
          </a:p>
        </p:txBody>
      </p:sp>
      <p:sp>
        <p:nvSpPr>
          <p:cNvPr id="112642" name="Rectangle 2"/>
          <p:cNvSpPr>
            <a:spLocks noGrp="1" noChangeArrowheads="1"/>
          </p:cNvSpPr>
          <p:nvPr>
            <p:ph type="title"/>
          </p:nvPr>
        </p:nvSpPr>
        <p:spPr/>
        <p:txBody>
          <a:bodyPr/>
          <a:lstStyle/>
          <a:p>
            <a:pPr eaLnBrk="1" hangingPunct="1">
              <a:defRPr/>
            </a:pPr>
            <a:r>
              <a:rPr lang="en-US" altLang="zh-TW" dirty="0">
                <a:ea typeface="新細明體" charset="-120"/>
              </a:rPr>
              <a:t>CALL-RET Example</a:t>
            </a:r>
            <a:r>
              <a:rPr lang="en-US" altLang="zh-TW" sz="2400" dirty="0">
                <a:ea typeface="新細明體" charset="-120"/>
              </a:rPr>
              <a:t> (3 of 3)</a:t>
            </a:r>
          </a:p>
        </p:txBody>
      </p:sp>
      <p:sp>
        <p:nvSpPr>
          <p:cNvPr id="6154" name="Text Box 6"/>
          <p:cNvSpPr txBox="1">
            <a:spLocks noChangeArrowheads="1"/>
          </p:cNvSpPr>
          <p:nvPr/>
        </p:nvSpPr>
        <p:spPr bwMode="auto">
          <a:xfrm>
            <a:off x="3999019" y="4060229"/>
            <a:ext cx="43863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2400" dirty="0">
                <a:ea typeface="新細明體" pitchFamily="18" charset="-120"/>
              </a:rPr>
              <a:t>The RET instruction pops 00000025 from the stack into EIP</a:t>
            </a:r>
          </a:p>
        </p:txBody>
      </p:sp>
      <p:graphicFrame>
        <p:nvGraphicFramePr>
          <p:cNvPr id="2" name="Table 1"/>
          <p:cNvGraphicFramePr>
            <a:graphicFrameLocks noGrp="1"/>
          </p:cNvGraphicFramePr>
          <p:nvPr>
            <p:extLst>
              <p:ext uri="{D42A27DB-BD31-4B8C-83A1-F6EECF244321}">
                <p14:modId xmlns:p14="http://schemas.microsoft.com/office/powerpoint/2010/main" val="3501402573"/>
              </p:ext>
            </p:extLst>
          </p:nvPr>
        </p:nvGraphicFramePr>
        <p:xfrm>
          <a:off x="4355976" y="1628800"/>
          <a:ext cx="1440160" cy="148336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TW" dirty="0"/>
                        <a:t>00000001</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4362145" y="1213302"/>
            <a:ext cx="857927" cy="415498"/>
          </a:xfrm>
          <a:prstGeom prst="rect">
            <a:avLst/>
          </a:prstGeom>
          <a:noFill/>
        </p:spPr>
        <p:txBody>
          <a:bodyPr wrap="none" rtlCol="0">
            <a:spAutoFit/>
          </a:bodyPr>
          <a:lstStyle/>
          <a:p>
            <a:r>
              <a:rPr lang="en-US" altLang="zh-TW" dirty="0"/>
              <a:t>Stack</a:t>
            </a:r>
            <a:endParaRPr lang="zh-TW" altLang="en-US" dirty="0"/>
          </a:p>
        </p:txBody>
      </p:sp>
      <p:grpSp>
        <p:nvGrpSpPr>
          <p:cNvPr id="14" name="Group 13"/>
          <p:cNvGrpSpPr/>
          <p:nvPr/>
        </p:nvGrpSpPr>
        <p:grpSpPr>
          <a:xfrm>
            <a:off x="5821430" y="2376230"/>
            <a:ext cx="1225064" cy="401468"/>
            <a:chOff x="4253060" y="5471695"/>
            <a:chExt cx="1225064" cy="415498"/>
          </a:xfrm>
        </p:grpSpPr>
        <p:sp>
          <p:nvSpPr>
            <p:cNvPr id="15" name="TextBox 14"/>
            <p:cNvSpPr txBox="1"/>
            <p:nvPr/>
          </p:nvSpPr>
          <p:spPr>
            <a:xfrm>
              <a:off x="4754849" y="5471695"/>
              <a:ext cx="723275" cy="415498"/>
            </a:xfrm>
            <a:prstGeom prst="rect">
              <a:avLst/>
            </a:prstGeom>
            <a:noFill/>
          </p:spPr>
          <p:txBody>
            <a:bodyPr wrap="none" rtlCol="0">
              <a:spAutoFit/>
            </a:bodyPr>
            <a:lstStyle/>
            <a:p>
              <a:r>
                <a:rPr lang="en-US" altLang="zh-TW" dirty="0"/>
                <a:t>ESP</a:t>
              </a:r>
              <a:endParaRPr lang="zh-TW" altLang="en-US" dirty="0"/>
            </a:p>
          </p:txBody>
        </p:sp>
        <p:cxnSp>
          <p:nvCxnSpPr>
            <p:cNvPr id="16" name="Straight Arrow Connector 15"/>
            <p:cNvCxnSpPr>
              <a:stCxn id="15" idx="1"/>
            </p:cNvCxnSpPr>
            <p:nvPr/>
          </p:nvCxnSpPr>
          <p:spPr bwMode="auto">
            <a:xfrm flipH="1">
              <a:off x="4253060" y="5679444"/>
              <a:ext cx="501789"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6" name="Table 5"/>
          <p:cNvGraphicFramePr>
            <a:graphicFrameLocks noGrp="1"/>
          </p:cNvGraphicFramePr>
          <p:nvPr>
            <p:extLst/>
          </p:nvPr>
        </p:nvGraphicFramePr>
        <p:xfrm>
          <a:off x="7288644" y="1639630"/>
          <a:ext cx="1459820" cy="365760"/>
        </p:xfrm>
        <a:graphic>
          <a:graphicData uri="http://schemas.openxmlformats.org/drawingml/2006/table">
            <a:tbl>
              <a:tblPr>
                <a:tableStyleId>{1FECB4D8-DB02-4DC6-A0A2-4F2EBAE1DC90}</a:tableStyleId>
              </a:tblPr>
              <a:tblGrid>
                <a:gridCol w="1459820">
                  <a:extLst>
                    <a:ext uri="{9D8B030D-6E8A-4147-A177-3AD203B41FA5}">
                      <a16:colId xmlns:a16="http://schemas.microsoft.com/office/drawing/2014/main" val="20000"/>
                    </a:ext>
                  </a:extLst>
                </a:gridCol>
              </a:tblGrid>
              <a:tr h="152291">
                <a:tc>
                  <a:txBody>
                    <a:bodyPr/>
                    <a:lstStyle/>
                    <a:p>
                      <a:pPr algn="ctr"/>
                      <a:r>
                        <a:rPr lang="en-US" altLang="zh-TW" dirty="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TextBox 19"/>
          <p:cNvSpPr txBox="1"/>
          <p:nvPr/>
        </p:nvSpPr>
        <p:spPr>
          <a:xfrm>
            <a:off x="7203316" y="1213302"/>
            <a:ext cx="619080" cy="415498"/>
          </a:xfrm>
          <a:prstGeom prst="rect">
            <a:avLst/>
          </a:prstGeom>
          <a:noFill/>
        </p:spPr>
        <p:txBody>
          <a:bodyPr wrap="none" rtlCol="0">
            <a:spAutoFit/>
          </a:bodyPr>
          <a:lstStyle/>
          <a:p>
            <a:r>
              <a:rPr lang="en-US" altLang="zh-TW" dirty="0"/>
              <a:t>EIP</a:t>
            </a:r>
            <a:endParaRPr lang="zh-TW" altLang="en-US" dirty="0"/>
          </a:p>
        </p:txBody>
      </p:sp>
      <p:cxnSp>
        <p:nvCxnSpPr>
          <p:cNvPr id="8" name="Elbow Connector 7"/>
          <p:cNvCxnSpPr>
            <a:stCxn id="27" idx="3"/>
          </p:cNvCxnSpPr>
          <p:nvPr/>
        </p:nvCxnSpPr>
        <p:spPr bwMode="auto">
          <a:xfrm flipV="1">
            <a:off x="5783560" y="2005391"/>
            <a:ext cx="2234994" cy="552389"/>
          </a:xfrm>
          <a:prstGeom prst="bentConnector3">
            <a:avLst>
              <a:gd name="adj1" fmla="val 99759"/>
            </a:avLst>
          </a:prstGeom>
          <a:ln w="28575">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aphicFrame>
        <p:nvGraphicFramePr>
          <p:cNvPr id="18" name="Table 17"/>
          <p:cNvGraphicFramePr>
            <a:graphicFrameLocks noGrp="1"/>
          </p:cNvGraphicFramePr>
          <p:nvPr>
            <p:extLst/>
          </p:nvPr>
        </p:nvGraphicFramePr>
        <p:xfrm>
          <a:off x="122400" y="1468800"/>
          <a:ext cx="3731096" cy="3931920"/>
        </p:xfrm>
        <a:graphic>
          <a:graphicData uri="http://schemas.openxmlformats.org/drawingml/2006/table">
            <a:tbl>
              <a:tblPr>
                <a:tableStyleId>{5C22544A-7EE6-4342-B048-85BDC9FD1C3A}</a:tableStyleId>
              </a:tblPr>
              <a:tblGrid>
                <a:gridCol w="1375800">
                  <a:extLst>
                    <a:ext uri="{9D8B030D-6E8A-4147-A177-3AD203B41FA5}">
                      <a16:colId xmlns:a16="http://schemas.microsoft.com/office/drawing/2014/main" val="20000"/>
                    </a:ext>
                  </a:extLst>
                </a:gridCol>
                <a:gridCol w="2355296">
                  <a:extLst>
                    <a:ext uri="{9D8B030D-6E8A-4147-A177-3AD203B41FA5}">
                      <a16:colId xmlns:a16="http://schemas.microsoft.com/office/drawing/2014/main" val="20001"/>
                    </a:ext>
                  </a:extLst>
                </a:gridCol>
              </a:tblGrid>
              <a:tr h="3691076">
                <a:tc>
                  <a:txBody>
                    <a:bodyPr/>
                    <a:lstStyle/>
                    <a:p>
                      <a:pPr algn="r"/>
                      <a:endParaRPr lang="en-US" altLang="zh-TW" sz="1800" b="1" dirty="0">
                        <a:solidFill>
                          <a:srgbClr val="FFC000"/>
                        </a:solidFill>
                        <a:latin typeface="Courier New" panose="02070309020205020404" pitchFamily="49" charset="0"/>
                        <a:cs typeface="Courier New" panose="02070309020205020404" pitchFamily="49" charset="0"/>
                      </a:endParaRPr>
                    </a:p>
                    <a:p>
                      <a:pPr algn="r"/>
                      <a:r>
                        <a:rPr lang="en-US" altLang="zh-TW" sz="1800" b="1" dirty="0">
                          <a:solidFill>
                            <a:srgbClr val="FFC000"/>
                          </a:solidFill>
                          <a:latin typeface="Courier New" pitchFamily="49" charset="0"/>
                          <a:ea typeface="新細明體" pitchFamily="18" charset="-120"/>
                          <a:cs typeface="Courier New" panose="02070309020205020404" pitchFamily="49" charset="0"/>
                        </a:rPr>
                        <a:t>00000020</a:t>
                      </a:r>
                    </a:p>
                    <a:p>
                      <a:pPr algn="r"/>
                      <a:r>
                        <a:rPr lang="en-US" altLang="zh-TW" sz="1800" b="1" dirty="0">
                          <a:solidFill>
                            <a:srgbClr val="FFC000"/>
                          </a:solidFill>
                          <a:latin typeface="Courier New" pitchFamily="49" charset="0"/>
                          <a:ea typeface="新細明體" pitchFamily="18" charset="-120"/>
                          <a:cs typeface="Courier New" panose="02070309020205020404" pitchFamily="49" charset="0"/>
                        </a:rPr>
                        <a:t>00000025</a:t>
                      </a: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endParaRPr lang="en-US" altLang="zh-TW" sz="1800" b="1" dirty="0">
                        <a:solidFill>
                          <a:srgbClr val="FFC000"/>
                        </a:solidFill>
                        <a:latin typeface="Courier New" pitchFamily="49" charset="0"/>
                        <a:ea typeface="新細明體" pitchFamily="18" charset="-120"/>
                        <a:cs typeface="Courier New" panose="02070309020205020404" pitchFamily="49" charset="0"/>
                      </a:endParaRPr>
                    </a:p>
                    <a:p>
                      <a:pPr algn="r"/>
                      <a:r>
                        <a:rPr lang="en-US" altLang="zh-TW" sz="1800" b="1" dirty="0">
                          <a:solidFill>
                            <a:srgbClr val="FFC000"/>
                          </a:solidFill>
                          <a:latin typeface="Courier New" pitchFamily="49" charset="0"/>
                          <a:ea typeface="新細明體" pitchFamily="18" charset="-120"/>
                          <a:cs typeface="Courier New" panose="02070309020205020404" pitchFamily="49" charset="0"/>
                        </a:rPr>
                        <a:t>00000040</a:t>
                      </a:r>
                      <a:endParaRPr lang="zh-TW" altLang="en-US" sz="1800" b="1" dirty="0">
                        <a:solidFill>
                          <a:srgbClr val="FFC000"/>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1" dirty="0">
                          <a:solidFill>
                            <a:schemeClr val="tx1"/>
                          </a:solidFill>
                          <a:latin typeface="Courier New" panose="02070309020205020404" pitchFamily="49" charset="0"/>
                          <a:cs typeface="Courier New" panose="02070309020205020404" pitchFamily="49" charset="0"/>
                        </a:rPr>
                        <a:t>main PROC</a:t>
                      </a:r>
                    </a:p>
                    <a:p>
                      <a:r>
                        <a:rPr lang="en-US" altLang="zh-TW" sz="1800" b="1" baseline="0" dirty="0">
                          <a:solidFill>
                            <a:schemeClr val="tx1"/>
                          </a:solidFill>
                          <a:latin typeface="Courier New" panose="02070309020205020404" pitchFamily="49" charset="0"/>
                          <a:cs typeface="Courier New" panose="02070309020205020404" pitchFamily="49" charset="0"/>
                        </a:rPr>
                        <a:t>    </a:t>
                      </a:r>
                      <a:r>
                        <a:rPr lang="en-US" altLang="zh-TW" sz="1800" b="1" dirty="0">
                          <a:solidFill>
                            <a:schemeClr val="tx1"/>
                          </a:solidFill>
                          <a:latin typeface="Courier New" panose="02070309020205020404" pitchFamily="49" charset="0"/>
                          <a:cs typeface="Courier New" panose="02070309020205020404" pitchFamily="49" charset="0"/>
                        </a:rPr>
                        <a:t>call </a:t>
                      </a:r>
                      <a:r>
                        <a:rPr lang="en-US" altLang="zh-TW" sz="1800" b="1" dirty="0" err="1">
                          <a:solidFill>
                            <a:schemeClr val="tx1"/>
                          </a:solidFill>
                          <a:latin typeface="Courier New" panose="02070309020205020404" pitchFamily="49" charset="0"/>
                          <a:cs typeface="Courier New" panose="02070309020205020404" pitchFamily="49" charset="0"/>
                        </a:rPr>
                        <a:t>MySub</a:t>
                      </a:r>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mov</a:t>
                      </a:r>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eax,ebx</a:t>
                      </a:r>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main ENDP</a:t>
                      </a:r>
                    </a:p>
                    <a:p>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err="1">
                          <a:solidFill>
                            <a:schemeClr val="tx1"/>
                          </a:solidFill>
                          <a:latin typeface="Courier New" panose="02070309020205020404" pitchFamily="49" charset="0"/>
                          <a:cs typeface="Courier New" panose="02070309020205020404" pitchFamily="49" charset="0"/>
                        </a:rPr>
                        <a:t>MySub</a:t>
                      </a:r>
                      <a:r>
                        <a:rPr lang="en-US" altLang="zh-TW" sz="1800" b="1" dirty="0">
                          <a:solidFill>
                            <a:schemeClr val="tx1"/>
                          </a:solidFill>
                          <a:latin typeface="Courier New" panose="02070309020205020404" pitchFamily="49" charset="0"/>
                          <a:cs typeface="Courier New" panose="02070309020205020404" pitchFamily="49" charset="0"/>
                        </a:rPr>
                        <a:t> PROC</a:t>
                      </a:r>
                    </a:p>
                    <a:p>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mov</a:t>
                      </a:r>
                      <a:r>
                        <a:rPr lang="en-US" altLang="zh-TW" sz="1800" b="1" dirty="0">
                          <a:solidFill>
                            <a:schemeClr val="tx1"/>
                          </a:solidFill>
                          <a:latin typeface="Courier New" panose="02070309020205020404" pitchFamily="49" charset="0"/>
                          <a:cs typeface="Courier New" panose="02070309020205020404" pitchFamily="49" charset="0"/>
                        </a:rPr>
                        <a:t> </a:t>
                      </a:r>
                      <a:r>
                        <a:rPr lang="en-US" altLang="zh-TW" sz="1800" b="1" dirty="0" err="1">
                          <a:solidFill>
                            <a:schemeClr val="tx1"/>
                          </a:solidFill>
                          <a:latin typeface="Courier New" panose="02070309020205020404" pitchFamily="49" charset="0"/>
                          <a:cs typeface="Courier New" panose="02070309020205020404" pitchFamily="49" charset="0"/>
                        </a:rPr>
                        <a:t>eax,edx</a:t>
                      </a:r>
                      <a:endParaRPr lang="en-US" altLang="zh-TW" sz="1800" b="1" dirty="0">
                        <a:solidFill>
                          <a:schemeClr val="tx1"/>
                        </a:solidFill>
                        <a:latin typeface="Courier New" panose="02070309020205020404" pitchFamily="49" charset="0"/>
                        <a:cs typeface="Courier New" panose="02070309020205020404" pitchFamily="49" charset="0"/>
                      </a:endParaRP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    .</a:t>
                      </a:r>
                    </a:p>
                    <a:p>
                      <a:r>
                        <a:rPr lang="en-US" altLang="zh-TW" sz="1800" b="1" dirty="0">
                          <a:solidFill>
                            <a:schemeClr val="tx1"/>
                          </a:solidFill>
                          <a:latin typeface="Courier New" panose="02070309020205020404" pitchFamily="49" charset="0"/>
                          <a:cs typeface="Courier New" panose="02070309020205020404" pitchFamily="49" charset="0"/>
                        </a:rPr>
                        <a:t>    ret</a:t>
                      </a:r>
                    </a:p>
                    <a:p>
                      <a:r>
                        <a:rPr lang="en-US" altLang="zh-TW" sz="1800" b="1" dirty="0" err="1">
                          <a:solidFill>
                            <a:schemeClr val="tx1"/>
                          </a:solidFill>
                          <a:latin typeface="Courier New" panose="02070309020205020404" pitchFamily="49" charset="0"/>
                          <a:cs typeface="Courier New" panose="02070309020205020404" pitchFamily="49" charset="0"/>
                        </a:rPr>
                        <a:t>MySub</a:t>
                      </a:r>
                      <a:r>
                        <a:rPr lang="en-US" altLang="zh-TW" sz="1800" b="1" dirty="0">
                          <a:solidFill>
                            <a:schemeClr val="tx1"/>
                          </a:solidFill>
                          <a:latin typeface="Courier New" panose="02070309020205020404" pitchFamily="49" charset="0"/>
                          <a:cs typeface="Courier New" panose="02070309020205020404" pitchFamily="49" charset="0"/>
                        </a:rPr>
                        <a:t> ENDP</a:t>
                      </a:r>
                    </a:p>
                    <a:p>
                      <a:endParaRPr lang="zh-TW" altLang="en-US" sz="1800" b="1" dirty="0">
                        <a:solidFill>
                          <a:schemeClr val="tx1"/>
                        </a:solidFill>
                        <a:latin typeface="Courier New" panose="02070309020205020404" pitchFamily="49" charset="0"/>
                        <a:cs typeface="Courier New" panose="02070309020205020404"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848024152"/>
              </p:ext>
            </p:extLst>
          </p:nvPr>
        </p:nvGraphicFramePr>
        <p:xfrm>
          <a:off x="4343400" y="2372360"/>
          <a:ext cx="1440160" cy="370840"/>
        </p:xfrm>
        <a:graphic>
          <a:graphicData uri="http://schemas.openxmlformats.org/drawingml/2006/table">
            <a:tbl>
              <a:tblPr>
                <a:tableStyleId>{1FECB4D8-DB02-4DC6-A0A2-4F2EBAE1DC90}</a:tableStyleId>
              </a:tblPr>
              <a:tblGrid>
                <a:gridCol w="1440160">
                  <a:extLst>
                    <a:ext uri="{9D8B030D-6E8A-4147-A177-3AD203B41FA5}">
                      <a16:colId xmlns:a16="http://schemas.microsoft.com/office/drawing/2014/main" val="20000"/>
                    </a:ext>
                  </a:extLst>
                </a:gridCol>
              </a:tblGrid>
              <a:tr h="370840">
                <a:tc>
                  <a:txBody>
                    <a:bodyPr/>
                    <a:lstStyle/>
                    <a:p>
                      <a:pPr algn="ctr"/>
                      <a:r>
                        <a:rPr lang="en-US" altLang="zh-TW" dirty="0"/>
                        <a:t>00000025</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72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path" presetSubtype="0" accel="50000" decel="50000" fill="hold" nodeType="withEffect">
                                  <p:stCondLst>
                                    <p:cond delay="0"/>
                                  </p:stCondLst>
                                  <p:childTnLst>
                                    <p:animMotion origin="layout" path="M 4.16667E-6 -4.44444E-6 L -0.00365 0.05764 " pathEditMode="relative" rAng="0" ptsTypes="AA">
                                      <p:cBhvr>
                                        <p:cTn id="12" dur="500" fill="hold"/>
                                        <p:tgtEl>
                                          <p:spTgt spid="14"/>
                                        </p:tgtEl>
                                        <p:attrNameLst>
                                          <p:attrName>ppt_x</p:attrName>
                                          <p:attrName>ppt_y</p:attrName>
                                        </p:attrNameLst>
                                      </p:cBhvr>
                                      <p:rCtr x="-191" y="2870"/>
                                    </p:animMotion>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xit" presetSubtype="4" fill="hold" nodeType="with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93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E0B331-F23A-491A-A5C5-888F052A691E}" type="slidenum">
              <a:rPr lang="en-US" altLang="en-US" sz="1600">
                <a:latin typeface="Times New Roman" panose="02020603050405020304" pitchFamily="18" charset="0"/>
              </a:rPr>
              <a:pPr eaLnBrk="1" hangingPunct="1"/>
              <a:t>3</a:t>
            </a:fld>
            <a:endParaRPr lang="en-US" altLang="en-US" sz="1600">
              <a:latin typeface="Times New Roman" panose="02020603050405020304"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a:t>Summary</a:t>
            </a:r>
          </a:p>
        </p:txBody>
      </p:sp>
      <p:sp>
        <p:nvSpPr>
          <p:cNvPr id="59397" name="Rectangle 3"/>
          <p:cNvSpPr>
            <a:spLocks noGrp="1" noChangeArrowheads="1"/>
          </p:cNvSpPr>
          <p:nvPr>
            <p:ph type="body" idx="1"/>
          </p:nvPr>
        </p:nvSpPr>
        <p:spPr/>
        <p:txBody>
          <a:bodyPr/>
          <a:lstStyle/>
          <a:p>
            <a:pPr eaLnBrk="1" hangingPunct="1"/>
            <a:r>
              <a:rPr lang="en-US" altLang="en-US"/>
              <a:t>Procedure – named block of executable code</a:t>
            </a:r>
          </a:p>
          <a:p>
            <a:pPr eaLnBrk="1" hangingPunct="1"/>
            <a:r>
              <a:rPr lang="en-US" altLang="en-US"/>
              <a:t>Runtime stack – LIFO structure</a:t>
            </a:r>
          </a:p>
          <a:p>
            <a:pPr lvl="1" eaLnBrk="1" hangingPunct="1"/>
            <a:r>
              <a:rPr lang="en-US" altLang="en-US"/>
              <a:t>holds return addresses, parameters, local variables</a:t>
            </a:r>
          </a:p>
          <a:p>
            <a:pPr lvl="1" eaLnBrk="1" hangingPunct="1"/>
            <a:r>
              <a:rPr lang="en-US" altLang="en-US"/>
              <a:t>PUSH – add value to stack</a:t>
            </a:r>
          </a:p>
          <a:p>
            <a:pPr lvl="1" eaLnBrk="1" hangingPunct="1"/>
            <a:r>
              <a:rPr lang="en-US" altLang="en-US"/>
              <a:t>POP – remove value from stack</a:t>
            </a:r>
          </a:p>
          <a:p>
            <a:pPr eaLnBrk="1" hangingPunct="1"/>
            <a:r>
              <a:rPr lang="en-US" altLang="en-US"/>
              <a:t>Use the Irvine32 library for all standard I/O and data conversion</a:t>
            </a:r>
          </a:p>
          <a:p>
            <a:pPr lvl="1" eaLnBrk="1" hangingPunct="1"/>
            <a:r>
              <a:rPr lang="en-US" altLang="en-US"/>
              <a:t>Want to learn more? Study the library source code in the </a:t>
            </a:r>
            <a:r>
              <a:rPr lang="en-US" altLang="en-US">
                <a:hlinkClick r:id="rId2" action="ppaction://hlinkfile"/>
              </a:rPr>
              <a:t>c:\Irvine\Examples\Lib32</a:t>
            </a:r>
            <a:r>
              <a:rPr lang="en-US" altLang="en-US"/>
              <a:t> folder</a:t>
            </a:r>
          </a:p>
          <a:p>
            <a:pPr eaLnBrk="1" hangingPunct="1"/>
            <a:endParaRPr lang="en-US" altLang="en-US"/>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717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59E75D-87D6-4742-96B1-7105B48E41C0}" type="slidenum">
              <a:rPr lang="en-US" altLang="en-US" sz="1600">
                <a:latin typeface="Times New Roman" panose="02020603050405020304" pitchFamily="18" charset="0"/>
              </a:rPr>
              <a:pPr eaLnBrk="1" hangingPunct="1"/>
              <a:t>30</a:t>
            </a:fld>
            <a:endParaRPr lang="en-US" altLang="en-US" sz="1600">
              <a:latin typeface="Times New Roman" panose="02020603050405020304"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a:t>Nested Procedure Calls</a:t>
            </a:r>
          </a:p>
        </p:txBody>
      </p:sp>
      <p:graphicFrame>
        <p:nvGraphicFramePr>
          <p:cNvPr id="7170" name="Object 3"/>
          <p:cNvGraphicFramePr>
            <a:graphicFrameLocks noChangeAspect="1"/>
          </p:cNvGraphicFramePr>
          <p:nvPr/>
        </p:nvGraphicFramePr>
        <p:xfrm>
          <a:off x="914400" y="914400"/>
          <a:ext cx="2133600" cy="5257800"/>
        </p:xfrm>
        <a:graphic>
          <a:graphicData uri="http://schemas.openxmlformats.org/presentationml/2006/ole">
            <mc:AlternateContent xmlns:mc="http://schemas.openxmlformats.org/markup-compatibility/2006">
              <mc:Choice xmlns:v="urn:schemas-microsoft-com:vml" Requires="v">
                <p:oleObj spid="_x0000_s7288" name="VISIO" r:id="rId3" imgW="1783080" imgH="4157472" progId="Visio.Drawing.6">
                  <p:embed/>
                </p:oleObj>
              </mc:Choice>
              <mc:Fallback>
                <p:oleObj name="VISIO" r:id="rId3" imgW="1783080" imgH="4157472"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3436" t="-1471" r="7230"/>
                      <a:stretch>
                        <a:fillRect/>
                      </a:stretch>
                    </p:blipFill>
                    <p:spPr bwMode="auto">
                      <a:xfrm>
                        <a:off x="914400" y="914400"/>
                        <a:ext cx="2133600" cy="525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3833159556"/>
              </p:ext>
            </p:extLst>
          </p:nvPr>
        </p:nvGraphicFramePr>
        <p:xfrm>
          <a:off x="4114800" y="2514600"/>
          <a:ext cx="3604260" cy="2514600"/>
        </p:xfrm>
        <a:graphic>
          <a:graphicData uri="http://schemas.openxmlformats.org/presentationml/2006/ole">
            <mc:AlternateContent xmlns:mc="http://schemas.openxmlformats.org/markup-compatibility/2006">
              <mc:Choice xmlns:v="urn:schemas-microsoft-com:vml" Requires="v">
                <p:oleObj spid="_x0000_s7289" name="VISIO" r:id="rId5" imgW="1757172" imgH="1004316" progId="Visio.Drawing.6">
                  <p:embed/>
                </p:oleObj>
              </mc:Choice>
              <mc:Fallback>
                <p:oleObj name="VISIO" r:id="rId5" imgW="1757172" imgH="1004316"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4347" t="-7584" r="10869" b="-6161"/>
                      <a:stretch>
                        <a:fillRect/>
                      </a:stretch>
                    </p:blipFill>
                    <p:spPr bwMode="auto">
                      <a:xfrm>
                        <a:off x="4114800" y="2514600"/>
                        <a:ext cx="3604260" cy="2514600"/>
                      </a:xfrm>
                      <a:prstGeom prst="rect">
                        <a:avLst/>
                      </a:prstGeom>
                      <a:solidFill>
                        <a:schemeClr val="accent1"/>
                      </a:solidFill>
                      <a:ln>
                        <a:noFill/>
                      </a:ln>
                      <a:effectLst/>
                      <a:extLst/>
                    </p:spPr>
                  </p:pic>
                </p:oleObj>
              </mc:Fallback>
            </mc:AlternateContent>
          </a:graphicData>
        </a:graphic>
      </p:graphicFrame>
      <p:sp>
        <p:nvSpPr>
          <p:cNvPr id="7175" name="Text Box 5"/>
          <p:cNvSpPr txBox="1">
            <a:spLocks noChangeArrowheads="1"/>
          </p:cNvSpPr>
          <p:nvPr/>
        </p:nvSpPr>
        <p:spPr bwMode="auto">
          <a:xfrm>
            <a:off x="3962400" y="1295400"/>
            <a:ext cx="3581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By the time Sub3 is called, the stack contains all three return addresses:</a:t>
            </a:r>
          </a:p>
        </p:txBody>
      </p:sp>
      <p:pic>
        <p:nvPicPr>
          <p:cNvPr id="8" name="圖片 22"/>
          <p:cNvPicPr>
            <a:picLocks noChangeAspect="1"/>
          </p:cNvPicPr>
          <p:nvPr/>
        </p:nvPicPr>
        <p:blipFill>
          <a:blip r:embed="rId7"/>
          <a:stretch>
            <a:fillRect/>
          </a:stretch>
        </p:blipFill>
        <p:spPr>
          <a:xfrm>
            <a:off x="4238902" y="2855707"/>
            <a:ext cx="2262761" cy="1990230"/>
          </a:xfrm>
          <a:prstGeom prst="rect">
            <a:avLst/>
          </a:prstGeom>
        </p:spPr>
      </p:pic>
      <p:grpSp>
        <p:nvGrpSpPr>
          <p:cNvPr id="3" name="Group 2"/>
          <p:cNvGrpSpPr/>
          <p:nvPr/>
        </p:nvGrpSpPr>
        <p:grpSpPr>
          <a:xfrm>
            <a:off x="3661576" y="2666998"/>
            <a:ext cx="3417410" cy="2445716"/>
            <a:chOff x="3661576" y="3276409"/>
            <a:chExt cx="3417410" cy="1798296"/>
          </a:xfrm>
        </p:grpSpPr>
        <p:sp>
          <p:nvSpPr>
            <p:cNvPr id="10" name="矩形 24"/>
            <p:cNvSpPr/>
            <p:nvPr/>
          </p:nvSpPr>
          <p:spPr bwMode="auto">
            <a:xfrm>
              <a:off x="4238902" y="3276409"/>
              <a:ext cx="2262761" cy="415930"/>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2" name="矩形 26"/>
            <p:cNvSpPr/>
            <p:nvPr/>
          </p:nvSpPr>
          <p:spPr bwMode="auto">
            <a:xfrm>
              <a:off x="4238902" y="4098785"/>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3" name="矩形 27"/>
            <p:cNvSpPr/>
            <p:nvPr/>
          </p:nvSpPr>
          <p:spPr bwMode="auto">
            <a:xfrm>
              <a:off x="4238901" y="4524059"/>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1" name="文字方塊 45"/>
            <p:cNvSpPr txBox="1"/>
            <p:nvPr/>
          </p:nvSpPr>
          <p:spPr>
            <a:xfrm>
              <a:off x="4588366" y="4561852"/>
              <a:ext cx="2345938" cy="512853"/>
            </a:xfrm>
            <a:prstGeom prst="rect">
              <a:avLst/>
            </a:prstGeom>
            <a:noFill/>
          </p:spPr>
          <p:txBody>
            <a:bodyPr wrap="square" rtlCol="0">
              <a:spAutoFit/>
            </a:bodyPr>
            <a:lstStyle/>
            <a:p>
              <a:r>
                <a:rPr lang="en-US" altLang="zh-TW" dirty="0">
                  <a:solidFill>
                    <a:schemeClr val="bg2"/>
                  </a:solidFill>
                </a:rPr>
                <a:t>(ret to main)</a:t>
              </a:r>
              <a:endParaRPr lang="zh-TW" altLang="en-US" dirty="0">
                <a:solidFill>
                  <a:schemeClr val="bg2"/>
                </a:solidFill>
              </a:endParaRPr>
            </a:p>
          </p:txBody>
        </p:sp>
        <p:sp>
          <p:nvSpPr>
            <p:cNvPr id="22" name="文字方塊 46"/>
            <p:cNvSpPr txBox="1"/>
            <p:nvPr/>
          </p:nvSpPr>
          <p:spPr>
            <a:xfrm>
              <a:off x="4541465" y="4145922"/>
              <a:ext cx="2410324" cy="512853"/>
            </a:xfrm>
            <a:prstGeom prst="rect">
              <a:avLst/>
            </a:prstGeom>
            <a:noFill/>
          </p:spPr>
          <p:txBody>
            <a:bodyPr wrap="square" rtlCol="0">
              <a:spAutoFit/>
            </a:bodyPr>
            <a:lstStyle/>
            <a:p>
              <a:r>
                <a:rPr lang="en-US" altLang="zh-TW" dirty="0">
                  <a:solidFill>
                    <a:schemeClr val="bg2"/>
                  </a:solidFill>
                </a:rPr>
                <a:t>(ret to Sub1)</a:t>
              </a:r>
              <a:endParaRPr lang="zh-TW" altLang="en-US" dirty="0">
                <a:solidFill>
                  <a:schemeClr val="bg2"/>
                </a:solidFill>
              </a:endParaRPr>
            </a:p>
          </p:txBody>
        </p:sp>
        <p:sp>
          <p:nvSpPr>
            <p:cNvPr id="26" name="矩形 26"/>
            <p:cNvSpPr/>
            <p:nvPr/>
          </p:nvSpPr>
          <p:spPr bwMode="auto">
            <a:xfrm>
              <a:off x="4240843" y="3682500"/>
              <a:ext cx="2262761" cy="415930"/>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7" name="文字方塊 46"/>
            <p:cNvSpPr txBox="1"/>
            <p:nvPr/>
          </p:nvSpPr>
          <p:spPr>
            <a:xfrm>
              <a:off x="3661576" y="3733955"/>
              <a:ext cx="3417410" cy="305509"/>
            </a:xfrm>
            <a:prstGeom prst="rect">
              <a:avLst/>
            </a:prstGeom>
            <a:noFill/>
          </p:spPr>
          <p:txBody>
            <a:bodyPr wrap="square" rtlCol="0">
              <a:spAutoFit/>
            </a:bodyPr>
            <a:lstStyle/>
            <a:p>
              <a:pPr algn="ctr"/>
              <a:r>
                <a:rPr lang="en-US" altLang="zh-TW" dirty="0">
                  <a:solidFill>
                    <a:schemeClr val="bg2"/>
                  </a:solidFill>
                </a:rPr>
                <a:t>(ret to Sub2)</a:t>
              </a:r>
              <a:endParaRPr lang="zh-TW" altLang="en-US" dirty="0">
                <a:solidFill>
                  <a:schemeClr val="bg2"/>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296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E9CCA64-2911-4455-A756-DE4C7923E9F8}" type="slidenum">
              <a:rPr lang="en-US" altLang="en-US" sz="1600">
                <a:latin typeface="Times New Roman" panose="02020603050405020304" pitchFamily="18" charset="0"/>
              </a:rPr>
              <a:pPr eaLnBrk="1" hangingPunct="1"/>
              <a:t>31</a:t>
            </a:fld>
            <a:endParaRPr lang="en-US" altLang="en-US" sz="1600">
              <a:latin typeface="Times New Roman" panose="02020603050405020304"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a:t>Local and Global Labels</a:t>
            </a:r>
          </a:p>
        </p:txBody>
      </p:sp>
      <p:sp>
        <p:nvSpPr>
          <p:cNvPr id="29701" name="Text Box 3"/>
          <p:cNvSpPr txBox="1">
            <a:spLocks noChangeArrowheads="1"/>
          </p:cNvSpPr>
          <p:nvPr/>
        </p:nvSpPr>
        <p:spPr bwMode="auto">
          <a:xfrm>
            <a:off x="1447800" y="2286000"/>
            <a:ext cx="6248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main PROC</a:t>
            </a:r>
          </a:p>
          <a:p>
            <a:pPr eaLnBrk="1" hangingPunct="1">
              <a:lnSpc>
                <a:spcPct val="50000"/>
              </a:lnSpc>
              <a:spcBef>
                <a:spcPct val="50000"/>
              </a:spcBef>
            </a:pPr>
            <a:r>
              <a:rPr lang="en-US" altLang="en-US" sz="1800" b="1">
                <a:latin typeface="Courier New" panose="02070309020205020404" pitchFamily="49" charset="0"/>
              </a:rPr>
              <a:t>	jmp L2	; error</a:t>
            </a:r>
          </a:p>
          <a:p>
            <a:pPr eaLnBrk="1" hangingPunct="1">
              <a:lnSpc>
                <a:spcPct val="50000"/>
              </a:lnSpc>
              <a:spcBef>
                <a:spcPct val="50000"/>
              </a:spcBef>
            </a:pPr>
            <a:r>
              <a:rPr lang="en-US" altLang="en-US" sz="1800" b="1">
                <a:latin typeface="Courier New" panose="02070309020205020404" pitchFamily="49" charset="0"/>
              </a:rPr>
              <a:t>L1::	; global label</a:t>
            </a:r>
          </a:p>
          <a:p>
            <a:pPr eaLnBrk="1" hangingPunct="1">
              <a:lnSpc>
                <a:spcPct val="50000"/>
              </a:lnSpc>
              <a:spcBef>
                <a:spcPct val="50000"/>
              </a:spcBef>
            </a:pPr>
            <a:r>
              <a:rPr lang="en-US" altLang="en-US" sz="1800" b="1">
                <a:latin typeface="Courier New" panose="02070309020205020404" pitchFamily="49" charset="0"/>
              </a:rPr>
              <a:t>	exit</a:t>
            </a:r>
          </a:p>
          <a:p>
            <a:pPr eaLnBrk="1" hangingPunct="1">
              <a:lnSpc>
                <a:spcPct val="50000"/>
              </a:lnSpc>
              <a:spcBef>
                <a:spcPct val="50000"/>
              </a:spcBef>
            </a:pPr>
            <a:r>
              <a:rPr lang="en-US" altLang="en-US" sz="1800" b="1">
                <a:latin typeface="Courier New" panose="02070309020205020404" pitchFamily="49" charset="0"/>
              </a:rPr>
              <a:t>main ENDP</a:t>
            </a:r>
          </a:p>
          <a:p>
            <a:pPr eaLnBrk="1" hangingPunct="1">
              <a:lnSpc>
                <a:spcPct val="50000"/>
              </a:lnSpc>
              <a:spcBef>
                <a:spcPct val="50000"/>
              </a:spcBef>
            </a:pPr>
            <a:endParaRPr lang="en-US" altLang="en-US" sz="1800" b="1">
              <a:latin typeface="Courier New" panose="02070309020205020404" pitchFamily="49" charset="0"/>
            </a:endParaRPr>
          </a:p>
          <a:p>
            <a:pPr eaLnBrk="1" hangingPunct="1">
              <a:lnSpc>
                <a:spcPct val="50000"/>
              </a:lnSpc>
              <a:spcBef>
                <a:spcPct val="50000"/>
              </a:spcBef>
            </a:pPr>
            <a:r>
              <a:rPr lang="en-US" altLang="en-US" sz="1800" b="1">
                <a:latin typeface="Courier New" panose="02070309020205020404" pitchFamily="49" charset="0"/>
              </a:rPr>
              <a:t>sub2 PROC</a:t>
            </a:r>
          </a:p>
          <a:p>
            <a:pPr eaLnBrk="1" hangingPunct="1">
              <a:lnSpc>
                <a:spcPct val="50000"/>
              </a:lnSpc>
              <a:spcBef>
                <a:spcPct val="50000"/>
              </a:spcBef>
            </a:pPr>
            <a:r>
              <a:rPr lang="en-US" altLang="en-US" sz="1800" b="1">
                <a:latin typeface="Courier New" panose="02070309020205020404" pitchFamily="49" charset="0"/>
              </a:rPr>
              <a:t>L2:		; local label</a:t>
            </a:r>
          </a:p>
          <a:p>
            <a:pPr eaLnBrk="1" hangingPunct="1">
              <a:lnSpc>
                <a:spcPct val="50000"/>
              </a:lnSpc>
              <a:spcBef>
                <a:spcPct val="50000"/>
              </a:spcBef>
            </a:pPr>
            <a:r>
              <a:rPr lang="en-US" altLang="en-US" sz="1800" b="1">
                <a:latin typeface="Courier New" panose="02070309020205020404" pitchFamily="49" charset="0"/>
              </a:rPr>
              <a:t>	jmp L1	; ok</a:t>
            </a:r>
          </a:p>
          <a:p>
            <a:pPr eaLnBrk="1" hangingPunct="1">
              <a:lnSpc>
                <a:spcPct val="50000"/>
              </a:lnSpc>
              <a:spcBef>
                <a:spcPct val="50000"/>
              </a:spcBef>
            </a:pPr>
            <a:r>
              <a:rPr lang="en-US" altLang="en-US" sz="1800" b="1">
                <a:latin typeface="Courier New" panose="02070309020205020404" pitchFamily="49" charset="0"/>
              </a:rPr>
              <a:t>	ret</a:t>
            </a:r>
          </a:p>
          <a:p>
            <a:pPr eaLnBrk="1" hangingPunct="1">
              <a:lnSpc>
                <a:spcPct val="50000"/>
              </a:lnSpc>
              <a:spcBef>
                <a:spcPct val="50000"/>
              </a:spcBef>
            </a:pPr>
            <a:r>
              <a:rPr lang="en-US" altLang="en-US" sz="1800" b="1">
                <a:latin typeface="Courier New" panose="02070309020205020404" pitchFamily="49" charset="0"/>
              </a:rPr>
              <a:t>sub2 ENDP</a:t>
            </a:r>
          </a:p>
        </p:txBody>
      </p:sp>
      <p:sp>
        <p:nvSpPr>
          <p:cNvPr id="29702"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local label </a:t>
            </a:r>
            <a:r>
              <a:rPr lang="en-US" altLang="en-US">
                <a:sym typeface="Wingdings" panose="05000000000000000000" pitchFamily="2" charset="2"/>
              </a:rPr>
              <a:t>is visible only to statements inside the same procedure. A global label is visible everywhere.</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F95098F-AE60-44A2-BB92-1FA66FE64798}" type="slidenum">
              <a:rPr lang="en-US" altLang="en-US" sz="1600">
                <a:latin typeface="Times New Roman" panose="02020603050405020304" pitchFamily="18" charset="0"/>
              </a:rPr>
              <a:pPr eaLnBrk="1" hangingPunct="1"/>
              <a:t>32</a:t>
            </a:fld>
            <a:endParaRPr lang="en-US" altLang="en-US" sz="1600">
              <a:latin typeface="Times New Roman" panose="02020603050405020304"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a:t>Procedure Parameters</a:t>
            </a:r>
            <a:r>
              <a:rPr lang="en-US" altLang="en-US" sz="2400"/>
              <a:t> (1 of 3)</a:t>
            </a:r>
            <a:endParaRPr lang="en-US" altLang="en-US"/>
          </a:p>
        </p:txBody>
      </p:sp>
      <p:sp>
        <p:nvSpPr>
          <p:cNvPr id="30725" name="Rectangle 3"/>
          <p:cNvSpPr>
            <a:spLocks noGrp="1" noChangeArrowheads="1"/>
          </p:cNvSpPr>
          <p:nvPr>
            <p:ph type="body" idx="1"/>
          </p:nvPr>
        </p:nvSpPr>
        <p:spPr>
          <a:xfrm>
            <a:off x="685800" y="1600200"/>
            <a:ext cx="7772400" cy="2667000"/>
          </a:xfrm>
        </p:spPr>
        <p:txBody>
          <a:bodyPr/>
          <a:lstStyle/>
          <a:p>
            <a:pPr eaLnBrk="1" hangingPunct="1">
              <a:spcBef>
                <a:spcPct val="50000"/>
              </a:spcBef>
              <a:buClrTx/>
            </a:pPr>
            <a:r>
              <a:rPr lang="en-US" altLang="en-US" sz="2500"/>
              <a:t>A good procedure might be usable in many different programs</a:t>
            </a:r>
          </a:p>
          <a:p>
            <a:pPr lvl="1" eaLnBrk="1" hangingPunct="1">
              <a:spcBef>
                <a:spcPct val="50000"/>
              </a:spcBef>
              <a:buClrTx/>
            </a:pPr>
            <a:r>
              <a:rPr lang="en-US" altLang="en-US" sz="2300"/>
              <a:t>but not if it refers to specific variable names</a:t>
            </a:r>
          </a:p>
          <a:p>
            <a:pPr eaLnBrk="1" hangingPunct="1">
              <a:spcBef>
                <a:spcPct val="50000"/>
              </a:spcBef>
              <a:buClrTx/>
            </a:pPr>
            <a:r>
              <a:rPr lang="en-US" altLang="en-US" sz="2500"/>
              <a:t>Parameters help to make procedures flexible because parameter values can change at runtime</a:t>
            </a:r>
            <a:endParaRPr lang="en-US"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174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7363CE8-806C-4EA6-B0E6-E67DAFFB30B1}" type="slidenum">
              <a:rPr lang="en-US" altLang="en-US" sz="1600">
                <a:latin typeface="Times New Roman" panose="02020603050405020304" pitchFamily="18" charset="0"/>
              </a:rPr>
              <a:pPr eaLnBrk="1" hangingPunct="1"/>
              <a:t>33</a:t>
            </a:fld>
            <a:endParaRPr lang="en-US" altLang="en-US" sz="1600">
              <a:latin typeface="Times New Roman" panose="02020603050405020304"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a:t>Procedure Parameters</a:t>
            </a:r>
            <a:r>
              <a:rPr lang="en-US" altLang="en-US" sz="2400"/>
              <a:t> (2 of 3)</a:t>
            </a:r>
            <a:endParaRPr lang="en-US" altLang="en-US"/>
          </a:p>
        </p:txBody>
      </p:sp>
      <p:sp>
        <p:nvSpPr>
          <p:cNvPr id="31749" name="Text Box 3"/>
          <p:cNvSpPr txBox="1">
            <a:spLocks noChangeArrowheads="1"/>
          </p:cNvSpPr>
          <p:nvPr/>
        </p:nvSpPr>
        <p:spPr bwMode="auto">
          <a:xfrm>
            <a:off x="685800" y="1828800"/>
            <a:ext cx="7239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ArraySum PROC</a:t>
            </a:r>
          </a:p>
          <a:p>
            <a:pPr lvl="1" eaLnBrk="1" hangingPunct="1">
              <a:lnSpc>
                <a:spcPct val="50000"/>
              </a:lnSpc>
              <a:spcBef>
                <a:spcPct val="50000"/>
              </a:spcBef>
            </a:pPr>
            <a:r>
              <a:rPr lang="en-US" altLang="en-US" sz="1600" b="1">
                <a:latin typeface="Courier New" panose="02070309020205020404" pitchFamily="49" charset="0"/>
              </a:rPr>
              <a:t>mov esi,0	; array index</a:t>
            </a:r>
          </a:p>
          <a:p>
            <a:pPr lvl="1" eaLnBrk="1" hangingPunct="1">
              <a:lnSpc>
                <a:spcPct val="50000"/>
              </a:lnSpc>
              <a:spcBef>
                <a:spcPct val="50000"/>
              </a:spcBef>
            </a:pPr>
            <a:r>
              <a:rPr lang="en-US" altLang="en-US" sz="1600" b="1">
                <a:latin typeface="Courier New" panose="02070309020205020404" pitchFamily="49" charset="0"/>
              </a:rPr>
              <a:t>mov eax,0	; set the sum to zero</a:t>
            </a:r>
          </a:p>
          <a:p>
            <a:pPr eaLnBrk="1" hangingPunct="1">
              <a:lnSpc>
                <a:spcPct val="50000"/>
              </a:lnSpc>
              <a:spcBef>
                <a:spcPct val="50000"/>
              </a:spcBef>
            </a:pPr>
            <a:r>
              <a:rPr lang="en-US" altLang="en-US" sz="1600" b="1">
                <a:latin typeface="Courier New" panose="02070309020205020404" pitchFamily="49" charset="0"/>
              </a:rPr>
              <a:t>	mov ecx,LENGTHOF myarray  ; set number of elements</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L1:	add eax,</a:t>
            </a:r>
            <a:r>
              <a:rPr lang="en-US" altLang="en-US" sz="1600" b="1">
                <a:solidFill>
                  <a:schemeClr val="tx2"/>
                </a:solidFill>
                <a:latin typeface="Courier New" panose="02070309020205020404" pitchFamily="49" charset="0"/>
              </a:rPr>
              <a:t>myArray</a:t>
            </a:r>
            <a:r>
              <a:rPr lang="en-US" altLang="en-US" sz="1600" b="1">
                <a:latin typeface="Courier New" panose="02070309020205020404" pitchFamily="49" charset="0"/>
              </a:rPr>
              <a:t>[esi]	; add each integer to sum</a:t>
            </a:r>
          </a:p>
          <a:p>
            <a:pPr lvl="1" eaLnBrk="1" hangingPunct="1">
              <a:lnSpc>
                <a:spcPct val="50000"/>
              </a:lnSpc>
              <a:spcBef>
                <a:spcPct val="50000"/>
              </a:spcBef>
            </a:pPr>
            <a:r>
              <a:rPr lang="en-US" altLang="en-US" sz="1600" b="1">
                <a:latin typeface="Courier New" panose="02070309020205020404" pitchFamily="49" charset="0"/>
              </a:rPr>
              <a:t>add esi,4	; point to next integer</a:t>
            </a:r>
          </a:p>
          <a:p>
            <a:pPr lvl="1" eaLnBrk="1" hangingPunct="1">
              <a:lnSpc>
                <a:spcPct val="50000"/>
              </a:lnSpc>
              <a:spcBef>
                <a:spcPct val="50000"/>
              </a:spcBef>
            </a:pPr>
            <a:r>
              <a:rPr lang="en-US" altLang="en-US" sz="1600" b="1">
                <a:latin typeface="Courier New" panose="02070309020205020404" pitchFamily="49" charset="0"/>
              </a:rPr>
              <a:t>loop L1	; repeat for array size</a:t>
            </a:r>
          </a:p>
          <a:p>
            <a:pPr lvl="1" eaLnBrk="1" hangingPunct="1">
              <a:lnSpc>
                <a:spcPct val="50000"/>
              </a:lnSpc>
              <a:spcBef>
                <a:spcPct val="50000"/>
              </a:spcBef>
            </a:pPr>
            <a:endParaRPr lang="en-US" altLang="en-US" sz="1600" b="1">
              <a:latin typeface="Courier New" panose="02070309020205020404" pitchFamily="49" charset="0"/>
            </a:endParaRPr>
          </a:p>
          <a:p>
            <a:pPr lvl="1" eaLnBrk="1" hangingPunct="1">
              <a:lnSpc>
                <a:spcPct val="50000"/>
              </a:lnSpc>
              <a:spcBef>
                <a:spcPct val="50000"/>
              </a:spcBef>
            </a:pPr>
            <a:r>
              <a:rPr lang="en-US" altLang="en-US" sz="1600" b="1">
                <a:latin typeface="Courier New" panose="02070309020205020404" pitchFamily="49" charset="0"/>
              </a:rPr>
              <a:t>mov </a:t>
            </a:r>
            <a:r>
              <a:rPr lang="en-US" altLang="en-US" sz="1600" b="1">
                <a:solidFill>
                  <a:schemeClr val="tx2"/>
                </a:solidFill>
                <a:latin typeface="Courier New" panose="02070309020205020404" pitchFamily="49" charset="0"/>
              </a:rPr>
              <a:t>theSum</a:t>
            </a:r>
            <a:r>
              <a:rPr lang="en-US" altLang="en-US" sz="1600" b="1">
                <a:latin typeface="Courier New" panose="02070309020205020404" pitchFamily="49" charset="0"/>
              </a:rPr>
              <a:t>,eax	; store the sum</a:t>
            </a:r>
          </a:p>
          <a:p>
            <a:pPr eaLnBrk="1" hangingPunct="1">
              <a:lnSpc>
                <a:spcPct val="50000"/>
              </a:lnSpc>
              <a:spcBef>
                <a:spcPct val="50000"/>
              </a:spcBef>
            </a:pPr>
            <a:r>
              <a:rPr lang="en-US" altLang="en-US" sz="1600" b="1">
                <a:latin typeface="Courier New" panose="02070309020205020404" pitchFamily="49" charset="0"/>
              </a:rPr>
              <a:t>	ret</a:t>
            </a:r>
          </a:p>
          <a:p>
            <a:pPr eaLnBrk="1" hangingPunct="1">
              <a:lnSpc>
                <a:spcPct val="50000"/>
              </a:lnSpc>
              <a:spcBef>
                <a:spcPct val="50000"/>
              </a:spcBef>
            </a:pPr>
            <a:r>
              <a:rPr lang="en-US" altLang="en-US" sz="1600" b="1">
                <a:latin typeface="Courier New" panose="02070309020205020404" pitchFamily="49" charset="0"/>
              </a:rPr>
              <a:t>ArraySum ENDP</a:t>
            </a:r>
          </a:p>
        </p:txBody>
      </p:sp>
      <p:sp>
        <p:nvSpPr>
          <p:cNvPr id="31750" name="Text Box 4"/>
          <p:cNvSpPr txBox="1">
            <a:spLocks noChangeArrowheads="1"/>
          </p:cNvSpPr>
          <p:nvPr/>
        </p:nvSpPr>
        <p:spPr bwMode="auto">
          <a:xfrm>
            <a:off x="685800" y="8382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ArraySum procedure calculates the sum of an array. It makes two references to specific variable names:</a:t>
            </a:r>
          </a:p>
        </p:txBody>
      </p:sp>
      <p:sp>
        <p:nvSpPr>
          <p:cNvPr id="114693" name="Text Box 5"/>
          <p:cNvSpPr txBox="1">
            <a:spLocks noChangeArrowheads="1"/>
          </p:cNvSpPr>
          <p:nvPr/>
        </p:nvSpPr>
        <p:spPr bwMode="auto">
          <a:xfrm>
            <a:off x="914400" y="5105400"/>
            <a:ext cx="7391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What if you wanted to calculate the sum of two or three arrays within the same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277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55776EC-B9D2-45C3-B4D1-08105CABB874}" type="slidenum">
              <a:rPr lang="en-US" altLang="en-US" sz="1600">
                <a:latin typeface="Times New Roman" panose="02020603050405020304" pitchFamily="18" charset="0"/>
              </a:rPr>
              <a:pPr eaLnBrk="1" hangingPunct="1"/>
              <a:t>34</a:t>
            </a:fld>
            <a:endParaRPr lang="en-US" altLang="en-US" sz="1600">
              <a:latin typeface="Times New Roman" panose="02020603050405020304"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a:t>Procedure Parameters</a:t>
            </a:r>
            <a:r>
              <a:rPr lang="en-US" altLang="en-US" sz="2400"/>
              <a:t> (3 of 3)</a:t>
            </a:r>
            <a:endParaRPr lang="en-US" altLang="en-US"/>
          </a:p>
        </p:txBody>
      </p:sp>
      <p:sp>
        <p:nvSpPr>
          <p:cNvPr id="32773" name="Text Box 3"/>
          <p:cNvSpPr txBox="1">
            <a:spLocks noChangeArrowheads="1"/>
          </p:cNvSpPr>
          <p:nvPr/>
        </p:nvSpPr>
        <p:spPr bwMode="auto">
          <a:xfrm>
            <a:off x="762000" y="2057400"/>
            <a:ext cx="723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600" b="1">
                <a:latin typeface="Courier New" panose="02070309020205020404" pitchFamily="49" charset="0"/>
              </a:rPr>
              <a:t>ArraySum PROC</a:t>
            </a:r>
          </a:p>
          <a:p>
            <a:pPr eaLnBrk="1" hangingPunct="1">
              <a:lnSpc>
                <a:spcPct val="50000"/>
              </a:lnSpc>
              <a:spcBef>
                <a:spcPct val="50000"/>
              </a:spcBef>
            </a:pPr>
            <a:r>
              <a:rPr lang="en-US" altLang="en-US" sz="1600" b="1">
                <a:latin typeface="Courier New" panose="02070309020205020404" pitchFamily="49" charset="0"/>
              </a:rPr>
              <a:t>; Receives: ESI points to an array of doublewords, </a:t>
            </a:r>
          </a:p>
          <a:p>
            <a:pPr eaLnBrk="1" hangingPunct="1">
              <a:lnSpc>
                <a:spcPct val="50000"/>
              </a:lnSpc>
              <a:spcBef>
                <a:spcPct val="50000"/>
              </a:spcBef>
            </a:pPr>
            <a:r>
              <a:rPr lang="en-US" altLang="en-US" sz="1600" b="1">
                <a:latin typeface="Courier New" panose="02070309020205020404" pitchFamily="49" charset="0"/>
              </a:rPr>
              <a:t>;   ECX = number of array elements.</a:t>
            </a:r>
          </a:p>
          <a:p>
            <a:pPr eaLnBrk="1" hangingPunct="1">
              <a:lnSpc>
                <a:spcPct val="50000"/>
              </a:lnSpc>
              <a:spcBef>
                <a:spcPct val="50000"/>
              </a:spcBef>
            </a:pPr>
            <a:r>
              <a:rPr lang="en-US" altLang="en-US" sz="1600" b="1">
                <a:latin typeface="Courier New" panose="02070309020205020404" pitchFamily="49" charset="0"/>
              </a:rPr>
              <a:t>; Returns: EAX = sum</a:t>
            </a:r>
          </a:p>
          <a:p>
            <a:pPr eaLnBrk="1" hangingPunct="1">
              <a:lnSpc>
                <a:spcPct val="50000"/>
              </a:lnSpc>
              <a:spcBef>
                <a:spcPct val="50000"/>
              </a:spcBef>
            </a:pPr>
            <a:r>
              <a:rPr lang="en-US" altLang="en-US" sz="1600" b="1">
                <a:latin typeface="Courier New" panose="02070309020205020404" pitchFamily="49" charset="0"/>
              </a:rPr>
              <a:t>;-----------------------------------------------------</a:t>
            </a:r>
          </a:p>
          <a:p>
            <a:pPr lvl="1" eaLnBrk="1" hangingPunct="1">
              <a:lnSpc>
                <a:spcPct val="50000"/>
              </a:lnSpc>
              <a:spcBef>
                <a:spcPct val="50000"/>
              </a:spcBef>
            </a:pPr>
            <a:r>
              <a:rPr lang="en-US" altLang="en-US" sz="1600" b="1">
                <a:latin typeface="Courier New" panose="02070309020205020404" pitchFamily="49" charset="0"/>
              </a:rPr>
              <a:t>mov eax,0	; set the sum to zero</a:t>
            </a:r>
          </a:p>
          <a:p>
            <a:pPr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L1:	add eax,[esi]	; add each integer to sum</a:t>
            </a:r>
          </a:p>
          <a:p>
            <a:pPr lvl="1" eaLnBrk="1" hangingPunct="1">
              <a:lnSpc>
                <a:spcPct val="50000"/>
              </a:lnSpc>
              <a:spcBef>
                <a:spcPct val="50000"/>
              </a:spcBef>
            </a:pPr>
            <a:r>
              <a:rPr lang="en-US" altLang="en-US" sz="1600" b="1">
                <a:latin typeface="Courier New" panose="02070309020205020404" pitchFamily="49" charset="0"/>
              </a:rPr>
              <a:t>add esi,4	; point to next integer</a:t>
            </a:r>
          </a:p>
          <a:p>
            <a:pPr lvl="1" eaLnBrk="1" hangingPunct="1">
              <a:lnSpc>
                <a:spcPct val="50000"/>
              </a:lnSpc>
              <a:spcBef>
                <a:spcPct val="50000"/>
              </a:spcBef>
            </a:pPr>
            <a:r>
              <a:rPr lang="en-US" altLang="en-US" sz="1600" b="1">
                <a:latin typeface="Courier New" panose="02070309020205020404" pitchFamily="49" charset="0"/>
              </a:rPr>
              <a:t>loop L1	; repeat for array size</a:t>
            </a:r>
          </a:p>
          <a:p>
            <a:pPr lvl="1" eaLnBrk="1" hangingPunct="1">
              <a:lnSpc>
                <a:spcPct val="50000"/>
              </a:lnSpc>
              <a:spcBef>
                <a:spcPct val="50000"/>
              </a:spcBef>
            </a:pPr>
            <a:endParaRPr lang="en-US" altLang="en-US" sz="1600" b="1">
              <a:latin typeface="Courier New" panose="02070309020205020404" pitchFamily="49" charset="0"/>
            </a:endParaRPr>
          </a:p>
          <a:p>
            <a:pPr eaLnBrk="1" hangingPunct="1">
              <a:lnSpc>
                <a:spcPct val="50000"/>
              </a:lnSpc>
              <a:spcBef>
                <a:spcPct val="50000"/>
              </a:spcBef>
            </a:pPr>
            <a:r>
              <a:rPr lang="en-US" altLang="en-US" sz="1600" b="1">
                <a:latin typeface="Courier New" panose="02070309020205020404" pitchFamily="49" charset="0"/>
              </a:rPr>
              <a:t>	ret</a:t>
            </a:r>
          </a:p>
          <a:p>
            <a:pPr eaLnBrk="1" hangingPunct="1">
              <a:lnSpc>
                <a:spcPct val="50000"/>
              </a:lnSpc>
              <a:spcBef>
                <a:spcPct val="50000"/>
              </a:spcBef>
            </a:pPr>
            <a:r>
              <a:rPr lang="en-US" altLang="en-US" sz="1600" b="1">
                <a:latin typeface="Courier New" panose="02070309020205020404" pitchFamily="49" charset="0"/>
              </a:rPr>
              <a:t>ArraySum ENDP</a:t>
            </a:r>
          </a:p>
        </p:txBody>
      </p:sp>
      <p:sp>
        <p:nvSpPr>
          <p:cNvPr id="32774" name="Text Box 4"/>
          <p:cNvSpPr txBox="1">
            <a:spLocks noChangeArrowheads="1"/>
          </p:cNvSpPr>
          <p:nvPr/>
        </p:nvSpPr>
        <p:spPr bwMode="auto">
          <a:xfrm>
            <a:off x="685800" y="9906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This version of ArraySum returns the sum of any doubleword  array whose address is in ESI. The sum is returned in EAX: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37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A310590-193A-40CC-BEF9-E43688A01655}" type="slidenum">
              <a:rPr lang="en-US" altLang="en-US" sz="1600">
                <a:latin typeface="Times New Roman" panose="02020603050405020304" pitchFamily="18" charset="0"/>
              </a:rPr>
              <a:pPr eaLnBrk="1" hangingPunct="1"/>
              <a:t>35</a:t>
            </a:fld>
            <a:endParaRPr lang="en-US" altLang="en-US" sz="1600">
              <a:latin typeface="Times New Roman" panose="02020603050405020304"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a:t>USES Operator</a:t>
            </a:r>
          </a:p>
        </p:txBody>
      </p:sp>
      <p:sp>
        <p:nvSpPr>
          <p:cNvPr id="33797" name="Rectangle 3"/>
          <p:cNvSpPr>
            <a:spLocks noGrp="1" noChangeArrowheads="1"/>
          </p:cNvSpPr>
          <p:nvPr>
            <p:ph type="body" idx="1"/>
          </p:nvPr>
        </p:nvSpPr>
        <p:spPr>
          <a:xfrm>
            <a:off x="685800" y="914400"/>
            <a:ext cx="7772400" cy="609600"/>
          </a:xfrm>
        </p:spPr>
        <p:txBody>
          <a:bodyPr/>
          <a:lstStyle/>
          <a:p>
            <a:pPr eaLnBrk="1" hangingPunct="1"/>
            <a:r>
              <a:rPr lang="en-US" altLang="en-US"/>
              <a:t>Lists the registers that will be preserved </a:t>
            </a:r>
          </a:p>
        </p:txBody>
      </p:sp>
      <p:sp>
        <p:nvSpPr>
          <p:cNvPr id="33798" name="Text Box 5"/>
          <p:cNvSpPr txBox="1">
            <a:spLocks noChangeArrowheads="1"/>
          </p:cNvSpPr>
          <p:nvPr/>
        </p:nvSpPr>
        <p:spPr bwMode="auto">
          <a:xfrm>
            <a:off x="838200" y="1560576"/>
            <a:ext cx="7467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4114800" algn="l"/>
              </a:tabLst>
              <a:defRPr sz="2100">
                <a:solidFill>
                  <a:schemeClr val="tx1"/>
                </a:solidFill>
                <a:latin typeface="Arial" panose="020B0604020202020204" pitchFamily="34" charset="0"/>
              </a:defRPr>
            </a:lvl1pPr>
            <a:lvl2pPr marL="742950" indent="-285750" eaLnBrk="0" hangingPunct="0">
              <a:tabLst>
                <a:tab pos="457200" algn="l"/>
                <a:tab pos="4114800" algn="l"/>
              </a:tabLst>
              <a:defRPr sz="2100">
                <a:solidFill>
                  <a:schemeClr val="tx1"/>
                </a:solidFill>
                <a:latin typeface="Arial" panose="020B0604020202020204" pitchFamily="34" charset="0"/>
              </a:defRPr>
            </a:lvl2pPr>
            <a:lvl3pPr marL="1143000" indent="-228600" eaLnBrk="0" hangingPunct="0">
              <a:tabLst>
                <a:tab pos="457200" algn="l"/>
                <a:tab pos="4114800" algn="l"/>
              </a:tabLst>
              <a:defRPr sz="2100">
                <a:solidFill>
                  <a:schemeClr val="tx1"/>
                </a:solidFill>
                <a:latin typeface="Arial" panose="020B0604020202020204" pitchFamily="34" charset="0"/>
              </a:defRPr>
            </a:lvl3pPr>
            <a:lvl4pPr marL="1600200" indent="-228600" eaLnBrk="0" hangingPunct="0">
              <a:tabLst>
                <a:tab pos="457200" algn="l"/>
                <a:tab pos="4114800" algn="l"/>
              </a:tabLst>
              <a:defRPr sz="2100">
                <a:solidFill>
                  <a:schemeClr val="tx1"/>
                </a:solidFill>
                <a:latin typeface="Arial" panose="020B0604020202020204" pitchFamily="34" charset="0"/>
              </a:defRPr>
            </a:lvl4pPr>
            <a:lvl5pPr marL="2057400" indent="-228600" eaLnBrk="0" hangingPunct="0">
              <a:tabLst>
                <a:tab pos="4572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PROC USES </a:t>
            </a:r>
            <a:r>
              <a:rPr lang="en-US" altLang="en-US" sz="1800" b="1" dirty="0" err="1">
                <a:latin typeface="Courier New" panose="02070309020205020404" pitchFamily="49" charset="0"/>
              </a:rPr>
              <a:t>esi</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eax,0	; set the sum to zero</a:t>
            </a:r>
          </a:p>
          <a:p>
            <a:pPr eaLnBrk="1" hangingPunct="1">
              <a:lnSpc>
                <a:spcPct val="50000"/>
              </a:lnSpc>
              <a:spcBef>
                <a:spcPct val="50000"/>
              </a:spcBef>
            </a:pPr>
            <a:r>
              <a:rPr lang="en-US" altLang="en-US" sz="1800" b="1" dirty="0">
                <a:latin typeface="Courier New" panose="02070309020205020404" pitchFamily="49" charset="0"/>
              </a:rPr>
              <a:t>	etc.</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2400" dirty="0"/>
              <a:t>MASM generates the code shown in </a:t>
            </a:r>
            <a:r>
              <a:rPr lang="en-US" altLang="en-US" sz="2400" dirty="0">
                <a:solidFill>
                  <a:schemeClr val="tx2"/>
                </a:solidFill>
              </a:rPr>
              <a:t>gold:</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PROC</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push </a:t>
            </a:r>
            <a:r>
              <a:rPr lang="en-US" altLang="en-US" sz="1800" b="1" dirty="0" err="1">
                <a:solidFill>
                  <a:schemeClr val="tx2"/>
                </a:solidFill>
                <a:latin typeface="Courier New" panose="02070309020205020404" pitchFamily="49" charset="0"/>
              </a:rPr>
              <a:t>esi</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solidFill>
                  <a:schemeClr val="tx2"/>
                </a:solidFill>
                <a:latin typeface="Courier New" panose="02070309020205020404" pitchFamily="49" charset="0"/>
              </a:rPr>
              <a:t>	push </a:t>
            </a:r>
            <a:r>
              <a:rPr lang="en-US" altLang="en-US" sz="1800" b="1" dirty="0" err="1">
                <a:solidFill>
                  <a:schemeClr val="tx2"/>
                </a:solidFill>
                <a:latin typeface="Courier New" panose="02070309020205020404" pitchFamily="49" charset="0"/>
              </a:rPr>
              <a:t>ecx</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latin typeface="Courier New" panose="02070309020205020404" pitchFamily="49" charset="0"/>
              </a:rPr>
              <a:t>	.</a:t>
            </a:r>
          </a:p>
          <a:p>
            <a:pPr eaLnBrk="1" hangingPunct="1">
              <a:lnSpc>
                <a:spcPct val="50000"/>
              </a:lnSpc>
              <a:spcBef>
                <a:spcPct val="50000"/>
              </a:spcBef>
            </a:pPr>
            <a:r>
              <a:rPr lang="en-US" altLang="en-US" sz="1800" b="1" dirty="0">
                <a:solidFill>
                  <a:schemeClr val="tx2"/>
                </a:solidFill>
                <a:latin typeface="Courier New" panose="02070309020205020404" pitchFamily="49" charset="0"/>
              </a:rPr>
              <a:t>	pop </a:t>
            </a:r>
            <a:r>
              <a:rPr lang="en-US" altLang="en-US" sz="1800" b="1" dirty="0" err="1">
                <a:solidFill>
                  <a:schemeClr val="tx2"/>
                </a:solidFill>
                <a:latin typeface="Courier New" panose="02070309020205020404" pitchFamily="49" charset="0"/>
              </a:rPr>
              <a:t>ecx</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solidFill>
                  <a:schemeClr val="tx2"/>
                </a:solidFill>
                <a:latin typeface="Courier New" panose="02070309020205020404" pitchFamily="49" charset="0"/>
              </a:rPr>
              <a:t>	pop </a:t>
            </a:r>
            <a:r>
              <a:rPr lang="en-US" altLang="en-US" sz="1800" b="1" dirty="0" err="1">
                <a:solidFill>
                  <a:schemeClr val="tx2"/>
                </a:solidFill>
                <a:latin typeface="Courier New" panose="02070309020205020404" pitchFamily="49" charset="0"/>
              </a:rPr>
              <a:t>esi</a:t>
            </a:r>
            <a:endParaRPr lang="en-US" altLang="en-US" sz="1800" b="1" dirty="0">
              <a:solidFill>
                <a:schemeClr val="tx2"/>
              </a:solidFill>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ret</a:t>
            </a:r>
          </a:p>
          <a:p>
            <a:pPr eaLnBrk="1" hangingPunct="1">
              <a:lnSpc>
                <a:spcPct val="50000"/>
              </a:lnSpc>
              <a:spcBef>
                <a:spcPct val="50000"/>
              </a:spcBef>
            </a:pPr>
            <a:r>
              <a:rPr lang="en-US" altLang="en-US" sz="1800" b="1" dirty="0" err="1">
                <a:latin typeface="Courier New" panose="02070309020205020404" pitchFamily="49" charset="0"/>
              </a:rPr>
              <a:t>ArraySum</a:t>
            </a:r>
            <a:r>
              <a:rPr lang="en-US" altLang="en-US" sz="1800" b="1" dirty="0">
                <a:latin typeface="Courier New" panose="02070309020205020404" pitchFamily="49" charset="0"/>
              </a:rPr>
              <a:t> ENDP</a:t>
            </a:r>
          </a:p>
        </p:txBody>
      </p:sp>
      <p:sp>
        <p:nvSpPr>
          <p:cNvPr id="2" name="矩形 1"/>
          <p:cNvSpPr/>
          <p:nvPr/>
        </p:nvSpPr>
        <p:spPr bwMode="auto">
          <a:xfrm>
            <a:off x="838200" y="1524000"/>
            <a:ext cx="7467600" cy="1219200"/>
          </a:xfrm>
          <a:prstGeom prst="rect">
            <a:avLst/>
          </a:prstGeom>
          <a:noFill/>
          <a:ln w="28575">
            <a:solidFill>
              <a:schemeClr val="tx1"/>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3" name="矩形 2"/>
          <p:cNvSpPr/>
          <p:nvPr/>
        </p:nvSpPr>
        <p:spPr bwMode="auto">
          <a:xfrm>
            <a:off x="813816" y="3160776"/>
            <a:ext cx="7620000" cy="2932176"/>
          </a:xfrm>
          <a:prstGeom prst="rect">
            <a:avLst/>
          </a:prstGeom>
          <a:noFill/>
          <a:ln w="28575">
            <a:solidFill>
              <a:schemeClr val="tx1"/>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USES Example (1/4)</a:t>
            </a:r>
            <a:endParaRPr lang="zh-TW" altLang="en-US" dirty="0"/>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36</a:t>
            </a:fld>
            <a:endParaRPr lang="en-US" altLang="zh-TW"/>
          </a:p>
        </p:txBody>
      </p:sp>
      <p:sp>
        <p:nvSpPr>
          <p:cNvPr id="7" name="TextBox 6"/>
          <p:cNvSpPr txBox="1"/>
          <p:nvPr/>
        </p:nvSpPr>
        <p:spPr>
          <a:xfrm>
            <a:off x="611560" y="980728"/>
            <a:ext cx="3687228" cy="3416320"/>
          </a:xfrm>
          <a:prstGeom prst="rect">
            <a:avLst/>
          </a:prstGeom>
          <a:noFill/>
          <a:ln>
            <a:solidFill>
              <a:schemeClr val="tx1"/>
            </a:solidFill>
          </a:ln>
        </p:spPr>
        <p:txBody>
          <a:bodyPr wrap="non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call </a:t>
            </a:r>
            <a:r>
              <a:rPr lang="en-US" altLang="zh-TW" sz="2400" b="1" dirty="0" err="1">
                <a:solidFill>
                  <a:srgbClr val="FFC000"/>
                </a:solidFill>
                <a:latin typeface="Courier New" panose="02070309020205020404" pitchFamily="49" charset="0"/>
                <a:cs typeface="Courier New" panose="02070309020205020404" pitchFamily="49" charset="0"/>
              </a:rPr>
              <a:t>MySub</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exit</a:t>
            </a:r>
          </a:p>
          <a:p>
            <a:r>
              <a:rPr lang="en-US" altLang="zh-TW" sz="2400" b="1" dirty="0">
                <a:latin typeface="Courier New" panose="02070309020205020404" pitchFamily="49" charset="0"/>
                <a:cs typeface="Courier New" panose="02070309020205020404" pitchFamily="49" charset="0"/>
              </a:rPr>
              <a:t>main ENDP</a:t>
            </a:r>
          </a:p>
          <a:p>
            <a:endParaRPr lang="en-US" altLang="zh-TW" sz="2400" b="1" dirty="0">
              <a:latin typeface="Courier New" panose="02070309020205020404" pitchFamily="49" charset="0"/>
              <a:cs typeface="Courier New" panose="02070309020205020404" pitchFamily="49" charset="0"/>
            </a:endParaRP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PROC </a:t>
            </a:r>
            <a:r>
              <a:rPr lang="en-US" altLang="zh-TW" sz="2400" b="1" dirty="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a:solidFill>
                <a:schemeClr val="tx2">
                  <a:lumMod val="60000"/>
                  <a:lumOff val="40000"/>
                </a:schemeClr>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eax</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ret</a:t>
            </a: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ENDP</a:t>
            </a:r>
          </a:p>
        </p:txBody>
      </p:sp>
      <p:sp>
        <p:nvSpPr>
          <p:cNvPr id="8" name="TextBox 7"/>
          <p:cNvSpPr txBox="1"/>
          <p:nvPr/>
        </p:nvSpPr>
        <p:spPr>
          <a:xfrm>
            <a:off x="4768533" y="980728"/>
            <a:ext cx="3691899" cy="341632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solidFill>
                  <a:srgbClr val="FFC000"/>
                </a:solidFill>
                <a:latin typeface="Courier New" panose="02070309020205020404" pitchFamily="49" charset="0"/>
                <a:cs typeface="Courier New" panose="02070309020205020404" pitchFamily="49" charset="0"/>
              </a:rPr>
              <a:t>    call </a:t>
            </a:r>
            <a:r>
              <a:rPr lang="en-US" altLang="zh-TW" sz="2400" b="1" dirty="0" err="1">
                <a:solidFill>
                  <a:srgbClr val="FFC000"/>
                </a:solidFill>
                <a:latin typeface="Courier New" panose="02070309020205020404" pitchFamily="49" charset="0"/>
                <a:cs typeface="Courier New" panose="02070309020205020404" pitchFamily="49" charset="0"/>
              </a:rPr>
              <a:t>MySub</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exit</a:t>
            </a:r>
          </a:p>
          <a:p>
            <a:r>
              <a:rPr lang="en-US" altLang="zh-TW" sz="2400" b="1" dirty="0">
                <a:latin typeface="Courier New" panose="02070309020205020404" pitchFamily="49" charset="0"/>
                <a:cs typeface="Courier New" panose="02070309020205020404" pitchFamily="49" charset="0"/>
              </a:rPr>
              <a:t>main ENDP</a:t>
            </a:r>
          </a:p>
          <a:p>
            <a:endParaRPr lang="en-US" altLang="zh-TW" sz="2400" b="1" dirty="0">
              <a:latin typeface="Courier New" panose="02070309020205020404" pitchFamily="49" charset="0"/>
              <a:cs typeface="Courier New" panose="02070309020205020404" pitchFamily="49" charset="0"/>
            </a:endParaRP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PROC</a:t>
            </a:r>
          </a:p>
          <a:p>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eax</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ret</a:t>
            </a: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ENDP</a:t>
            </a:r>
          </a:p>
        </p:txBody>
      </p:sp>
      <p:sp>
        <p:nvSpPr>
          <p:cNvPr id="9" name="TextBox 8"/>
          <p:cNvSpPr txBox="1"/>
          <p:nvPr/>
        </p:nvSpPr>
        <p:spPr>
          <a:xfrm>
            <a:off x="467544" y="4669686"/>
            <a:ext cx="5154809" cy="415498"/>
          </a:xfrm>
          <a:prstGeom prst="rect">
            <a:avLst/>
          </a:prstGeom>
          <a:noFill/>
        </p:spPr>
        <p:txBody>
          <a:bodyPr wrap="none" rtlCol="0">
            <a:spAutoFit/>
          </a:bodyPr>
          <a:lstStyle/>
          <a:p>
            <a:r>
              <a:rPr lang="en-US" altLang="zh-TW" dirty="0"/>
              <a:t>Values of registers before calling </a:t>
            </a:r>
            <a:r>
              <a:rPr lang="en-US" altLang="zh-TW" dirty="0" err="1"/>
              <a:t>MySub</a:t>
            </a:r>
            <a:r>
              <a:rPr lang="en-US" altLang="zh-TW" dirty="0"/>
              <a:t>:</a:t>
            </a:r>
            <a:endParaRPr lang="zh-TW" altLang="en-US" dirty="0"/>
          </a:p>
        </p:txBody>
      </p:sp>
      <p:graphicFrame>
        <p:nvGraphicFramePr>
          <p:cNvPr id="10" name="Table 9"/>
          <p:cNvGraphicFramePr>
            <a:graphicFrameLocks noGrp="1"/>
          </p:cNvGraphicFramePr>
          <p:nvPr>
            <p:extLst/>
          </p:nvPr>
        </p:nvGraphicFramePr>
        <p:xfrm>
          <a:off x="467544" y="5156800"/>
          <a:ext cx="8352928" cy="792480"/>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1368152">
                  <a:extLst>
                    <a:ext uri="{9D8B030D-6E8A-4147-A177-3AD203B41FA5}">
                      <a16:colId xmlns:a16="http://schemas.microsoft.com/office/drawing/2014/main" val="20007"/>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bwMode="auto">
          <a:xfrm>
            <a:off x="4562475" y="908720"/>
            <a:ext cx="0" cy="3688958"/>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11951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USES Example (2/4)</a:t>
            </a:r>
            <a:endParaRPr lang="zh-TW" altLang="en-US" dirty="0"/>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37</a:t>
            </a:fld>
            <a:endParaRPr lang="en-US" altLang="zh-TW"/>
          </a:p>
        </p:txBody>
      </p:sp>
      <p:sp>
        <p:nvSpPr>
          <p:cNvPr id="6" name="TextBox 5"/>
          <p:cNvSpPr txBox="1"/>
          <p:nvPr/>
        </p:nvSpPr>
        <p:spPr>
          <a:xfrm>
            <a:off x="611560" y="908720"/>
            <a:ext cx="3687228" cy="1569660"/>
          </a:xfrm>
          <a:prstGeom prst="rect">
            <a:avLst/>
          </a:prstGeom>
          <a:noFill/>
          <a:ln>
            <a:solidFill>
              <a:schemeClr val="tx1"/>
            </a:solidFill>
          </a:ln>
        </p:spPr>
        <p:txBody>
          <a:bodyPr wrap="none" rtlCol="0">
            <a:spAutoFit/>
          </a:bodyPr>
          <a:lstStyle/>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PROC </a:t>
            </a:r>
            <a:r>
              <a:rPr lang="en-US" altLang="zh-TW" sz="2400" b="1" dirty="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mov</a:t>
            </a:r>
            <a:r>
              <a:rPr lang="en-US" altLang="zh-TW" sz="2400" b="1" dirty="0">
                <a:solidFill>
                  <a:srgbClr val="FFC000"/>
                </a:solidFill>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eax</a:t>
            </a:r>
            <a:r>
              <a:rPr lang="en-US" altLang="zh-TW" sz="2400" b="1" dirty="0">
                <a:solidFill>
                  <a:srgbClr val="FFC000"/>
                </a:solidFill>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edx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ret</a:t>
            </a: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ENDP</a:t>
            </a: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PROC</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mov</a:t>
            </a:r>
            <a:r>
              <a:rPr lang="en-US" altLang="zh-TW" sz="2400" b="1" dirty="0">
                <a:solidFill>
                  <a:srgbClr val="FFC000"/>
                </a:solidFill>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eax</a:t>
            </a:r>
            <a:r>
              <a:rPr lang="en-US" altLang="zh-TW" sz="2400" b="1" dirty="0">
                <a:solidFill>
                  <a:srgbClr val="FFC000"/>
                </a:solidFill>
                <a:latin typeface="Courier New" panose="02070309020205020404" pitchFamily="49" charset="0"/>
                <a:cs typeface="Courier New" panose="02070309020205020404" pitchFamily="49" charset="0"/>
              </a:rPr>
              <a:t>, </a:t>
            </a:r>
            <a:r>
              <a:rPr lang="en-US" altLang="zh-TW" sz="2400" b="1" dirty="0" err="1">
                <a:solidFill>
                  <a:srgbClr val="FFC000"/>
                </a:solidFill>
                <a:latin typeface="Courier New" panose="02070309020205020404" pitchFamily="49" charset="0"/>
                <a:cs typeface="Courier New" panose="02070309020205020404" pitchFamily="49" charset="0"/>
              </a:rPr>
              <a:t>edx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ret</a:t>
            </a: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0018FF84</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0018FF88</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504832309"/>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560284778"/>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9" name="Group 28"/>
          <p:cNvGrpSpPr/>
          <p:nvPr/>
        </p:nvGrpSpPr>
        <p:grpSpPr>
          <a:xfrm>
            <a:off x="3675628" y="5490914"/>
            <a:ext cx="1904484" cy="584775"/>
            <a:chOff x="3675628" y="5490914"/>
            <a:chExt cx="1904484" cy="584775"/>
          </a:xfrm>
        </p:grpSpPr>
        <p:sp>
          <p:nvSpPr>
            <p:cNvPr id="19" name="TextBox 18"/>
            <p:cNvSpPr txBox="1"/>
            <p:nvPr/>
          </p:nvSpPr>
          <p:spPr>
            <a:xfrm>
              <a:off x="4113287" y="5490914"/>
              <a:ext cx="936475" cy="584775"/>
            </a:xfrm>
            <a:prstGeom prst="rect">
              <a:avLst/>
            </a:prstGeom>
            <a:ln>
              <a:solidFill>
                <a:srgbClr val="FFC000"/>
              </a:solidFill>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en-US" altLang="zh-TW" sz="1600" dirty="0">
                  <a:solidFill>
                    <a:sysClr val="windowText" lastClr="000000"/>
                  </a:solidFill>
                </a:rPr>
                <a:t>Return</a:t>
              </a:r>
            </a:p>
            <a:p>
              <a:pPr algn="ctr"/>
              <a:r>
                <a:rPr lang="en-US" altLang="zh-TW" sz="1600" dirty="0">
                  <a:solidFill>
                    <a:sysClr val="windowText" lastClr="000000"/>
                  </a:solidFill>
                </a:rPr>
                <a:t>Address</a:t>
              </a:r>
              <a:endParaRPr lang="zh-TW" altLang="en-US" sz="1600" dirty="0">
                <a:solidFill>
                  <a:sysClr val="windowText" lastClr="000000"/>
                </a:solidFill>
              </a:endParaRPr>
            </a:p>
          </p:txBody>
        </p:sp>
        <p:cxnSp>
          <p:nvCxnSpPr>
            <p:cNvPr id="23" name="Straight Arrow Connector 22"/>
            <p:cNvCxnSpPr>
              <a:stCxn id="19" idx="3"/>
              <a:endCxn id="18" idx="1"/>
            </p:cNvCxnSpPr>
            <p:nvPr/>
          </p:nvCxnSpPr>
          <p:spPr bwMode="auto">
            <a:xfrm flipV="1">
              <a:off x="5049762" y="5783301"/>
              <a:ext cx="530350" cy="1"/>
            </a:xfrm>
            <a:prstGeom prst="straightConnector1">
              <a:avLst/>
            </a:prstGeom>
            <a:solidFill>
              <a:schemeClr val="accent1"/>
            </a:solidFill>
            <a:ln w="28575" cap="flat" cmpd="sng" algn="ctr">
              <a:solidFill>
                <a:schemeClr val="tx1">
                  <a:lumMod val="75000"/>
                </a:schemeClr>
              </a:solidFill>
              <a:prstDash val="solid"/>
              <a:round/>
              <a:headEnd type="none" w="med" len="med"/>
              <a:tailEnd type="arrow"/>
            </a:ln>
            <a:effectLst/>
          </p:spPr>
        </p:cxnSp>
        <p:cxnSp>
          <p:nvCxnSpPr>
            <p:cNvPr id="25" name="Straight Arrow Connector 24"/>
            <p:cNvCxnSpPr>
              <a:stCxn id="19" idx="1"/>
              <a:endCxn id="15" idx="3"/>
            </p:cNvCxnSpPr>
            <p:nvPr/>
          </p:nvCxnSpPr>
          <p:spPr bwMode="auto">
            <a:xfrm flipH="1">
              <a:off x="3675628" y="5783302"/>
              <a:ext cx="437659" cy="3666"/>
            </a:xfrm>
            <a:prstGeom prst="straightConnector1">
              <a:avLst/>
            </a:prstGeom>
            <a:solidFill>
              <a:schemeClr val="accent1"/>
            </a:solidFill>
            <a:ln w="28575" cap="flat" cmpd="sng" algn="ctr">
              <a:solidFill>
                <a:schemeClr val="tx1">
                  <a:lumMod val="75000"/>
                </a:schemeClr>
              </a:solidFill>
              <a:prstDash val="solid"/>
              <a:round/>
              <a:headEnd type="none" w="med" len="med"/>
              <a:tailEnd type="arrow"/>
            </a:ln>
            <a:effectLst/>
          </p:spPr>
        </p:cxnSp>
      </p:grpSp>
    </p:spTree>
    <p:extLst>
      <p:ext uri="{BB962C8B-B14F-4D97-AF65-F5344CB8AC3E}">
        <p14:creationId xmlns:p14="http://schemas.microsoft.com/office/powerpoint/2010/main" val="4006280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USES Example (3/4)</a:t>
            </a:r>
            <a:endParaRPr lang="zh-TW" altLang="en-US" dirty="0"/>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38</a:t>
            </a:fld>
            <a:endParaRPr lang="en-US" altLang="zh-TW"/>
          </a:p>
        </p:txBody>
      </p:sp>
      <p:sp>
        <p:nvSpPr>
          <p:cNvPr id="6" name="TextBox 5"/>
          <p:cNvSpPr txBox="1"/>
          <p:nvPr/>
        </p:nvSpPr>
        <p:spPr>
          <a:xfrm>
            <a:off x="611560" y="908720"/>
            <a:ext cx="3687228" cy="1569660"/>
          </a:xfrm>
          <a:prstGeom prst="rect">
            <a:avLst/>
          </a:prstGeom>
          <a:noFill/>
          <a:ln>
            <a:solidFill>
              <a:schemeClr val="tx1"/>
            </a:solidFill>
          </a:ln>
        </p:spPr>
        <p:txBody>
          <a:bodyPr wrap="none" rtlCol="0">
            <a:spAutoFit/>
          </a:bodyPr>
          <a:lstStyle/>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PROC </a:t>
            </a:r>
            <a:r>
              <a:rPr lang="en-US" altLang="zh-TW" sz="2400" b="1" dirty="0">
                <a:solidFill>
                  <a:schemeClr val="tx2">
                    <a:lumMod val="60000"/>
                    <a:lumOff val="40000"/>
                  </a:schemeClr>
                </a:solidFill>
                <a:latin typeface="Courier New" panose="02070309020205020404" pitchFamily="49" charset="0"/>
                <a:cs typeface="Courier New" panose="02070309020205020404" pitchFamily="49" charset="0"/>
              </a:rPr>
              <a:t>USES </a:t>
            </a:r>
            <a:r>
              <a:rPr lang="en-US" altLang="zh-TW" sz="2400" b="1" dirty="0" err="1">
                <a:solidFill>
                  <a:schemeClr val="tx2">
                    <a:lumMod val="60000"/>
                    <a:lumOff val="40000"/>
                  </a:schemeClr>
                </a:solidFill>
                <a:latin typeface="Courier New" panose="02070309020205020404" pitchFamily="49" charset="0"/>
                <a:cs typeface="Courier New" panose="02070309020205020404" pitchFamily="49" charset="0"/>
              </a:rPr>
              <a:t>eax</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eax</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ret</a:t>
            </a: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ENDP</a:t>
            </a: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PROC</a:t>
            </a:r>
            <a:endParaRPr lang="en-US" altLang="zh-TW" sz="2400" b="1" dirty="0">
              <a:solidFill>
                <a:srgbClr val="FFC000"/>
              </a:solidFill>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mov</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eax</a:t>
            </a: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edx</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ret</a:t>
            </a:r>
          </a:p>
          <a:p>
            <a:r>
              <a:rPr lang="en-US" altLang="zh-TW" sz="2400" b="1" dirty="0" err="1">
                <a:latin typeface="Courier New" panose="02070309020205020404" pitchFamily="49" charset="0"/>
                <a:cs typeface="Courier New" panose="02070309020205020404" pitchFamily="49" charset="0"/>
              </a:rPr>
              <a:t>MySub</a:t>
            </a:r>
            <a:r>
              <a:rPr lang="en-US" altLang="zh-TW" sz="2400" b="1" dirty="0">
                <a:latin typeface="Courier New" panose="02070309020205020404" pitchFamily="49" charset="0"/>
                <a:cs typeface="Courier New" panose="02070309020205020404" pitchFamily="49" charset="0"/>
              </a:rPr>
              <a:t> 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00401065</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00401065</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036263769"/>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Consolas" panose="020B0609020204030204" pitchFamily="49" charset="0"/>
                          <a:cs typeface="Consolas" panose="020B0609020204030204" pitchFamily="49" charset="0"/>
                        </a:rPr>
                        <a:t>0000000A</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1508816004"/>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00401078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056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USES Example (4/4)</a:t>
            </a:r>
            <a:endParaRPr lang="zh-TW" altLang="en-US" dirty="0"/>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39</a:t>
            </a:fld>
            <a:endParaRPr lang="en-US" altLang="zh-TW"/>
          </a:p>
        </p:txBody>
      </p:sp>
      <p:sp>
        <p:nvSpPr>
          <p:cNvPr id="6" name="TextBox 5"/>
          <p:cNvSpPr txBox="1"/>
          <p:nvPr/>
        </p:nvSpPr>
        <p:spPr>
          <a:xfrm>
            <a:off x="611560" y="908720"/>
            <a:ext cx="3672408" cy="156966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call </a:t>
            </a:r>
            <a:r>
              <a:rPr lang="en-US" altLang="zh-TW" sz="2400" b="1" dirty="0" err="1">
                <a:latin typeface="Courier New" panose="02070309020205020404" pitchFamily="49" charset="0"/>
                <a:cs typeface="Courier New" panose="02070309020205020404" pitchFamily="49" charset="0"/>
              </a:rPr>
              <a:t>MySub</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exit</a:t>
            </a:r>
          </a:p>
          <a:p>
            <a:r>
              <a:rPr lang="en-US" altLang="zh-TW" sz="2400" b="1" dirty="0">
                <a:latin typeface="Courier New" panose="02070309020205020404" pitchFamily="49" charset="0"/>
                <a:cs typeface="Courier New" panose="02070309020205020404" pitchFamily="49" charset="0"/>
              </a:rPr>
              <a:t>main ENDP</a:t>
            </a:r>
          </a:p>
        </p:txBody>
      </p:sp>
      <p:sp>
        <p:nvSpPr>
          <p:cNvPr id="7" name="TextBox 6"/>
          <p:cNvSpPr txBox="1"/>
          <p:nvPr/>
        </p:nvSpPr>
        <p:spPr>
          <a:xfrm>
            <a:off x="4860032" y="908720"/>
            <a:ext cx="3691899" cy="1569660"/>
          </a:xfrm>
          <a:prstGeom prst="rect">
            <a:avLst/>
          </a:prstGeom>
          <a:noFill/>
          <a:ln>
            <a:solidFill>
              <a:schemeClr val="tx1"/>
            </a:solidFill>
          </a:ln>
        </p:spPr>
        <p:txBody>
          <a:bodyPr wrap="square" rtlCol="0">
            <a:spAutoFit/>
          </a:bodyPr>
          <a:lstStyle/>
          <a:p>
            <a:r>
              <a:rPr lang="en-US" altLang="zh-TW" sz="2400" b="1" dirty="0">
                <a:latin typeface="Courier New" panose="02070309020205020404" pitchFamily="49" charset="0"/>
                <a:cs typeface="Courier New" panose="02070309020205020404" pitchFamily="49" charset="0"/>
              </a:rPr>
              <a:t>main PROC</a:t>
            </a:r>
          </a:p>
          <a:p>
            <a:r>
              <a:rPr lang="en-US" altLang="zh-TW" sz="2400" b="1" dirty="0">
                <a:latin typeface="Courier New" panose="02070309020205020404" pitchFamily="49" charset="0"/>
                <a:cs typeface="Courier New" panose="02070309020205020404" pitchFamily="49" charset="0"/>
              </a:rPr>
              <a:t>    call </a:t>
            </a:r>
            <a:r>
              <a:rPr lang="en-US" altLang="zh-TW" sz="2400" b="1" dirty="0" err="1">
                <a:latin typeface="Courier New" panose="02070309020205020404" pitchFamily="49" charset="0"/>
                <a:cs typeface="Courier New" panose="02070309020205020404" pitchFamily="49" charset="0"/>
              </a:rPr>
              <a:t>MySub</a:t>
            </a:r>
            <a:endParaRPr lang="en-US" altLang="zh-TW" sz="2400" b="1" dirty="0">
              <a:latin typeface="Courier New" panose="02070309020205020404" pitchFamily="49" charset="0"/>
              <a:cs typeface="Courier New" panose="02070309020205020404" pitchFamily="49" charset="0"/>
            </a:endParaRPr>
          </a:p>
          <a:p>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FFC000"/>
                </a:solidFill>
                <a:latin typeface="Courier New" panose="02070309020205020404" pitchFamily="49" charset="0"/>
                <a:cs typeface="Courier New" panose="02070309020205020404" pitchFamily="49" charset="0"/>
              </a:rPr>
              <a:t>exit</a:t>
            </a:r>
          </a:p>
          <a:p>
            <a:r>
              <a:rPr lang="en-US" altLang="zh-TW" sz="2400" b="1" dirty="0">
                <a:latin typeface="Courier New" panose="02070309020205020404" pitchFamily="49" charset="0"/>
                <a:cs typeface="Courier New" panose="02070309020205020404" pitchFamily="49" charset="0"/>
              </a:rPr>
              <a:t>main ENDP</a:t>
            </a:r>
          </a:p>
        </p:txBody>
      </p:sp>
      <p:sp>
        <p:nvSpPr>
          <p:cNvPr id="8" name="TextBox 7"/>
          <p:cNvSpPr txBox="1"/>
          <p:nvPr/>
        </p:nvSpPr>
        <p:spPr>
          <a:xfrm>
            <a:off x="562244" y="2636912"/>
            <a:ext cx="2541914" cy="415498"/>
          </a:xfrm>
          <a:prstGeom prst="rect">
            <a:avLst/>
          </a:prstGeom>
          <a:noFill/>
        </p:spPr>
        <p:txBody>
          <a:bodyPr wrap="none" rtlCol="0">
            <a:spAutoFit/>
          </a:bodyPr>
          <a:lstStyle/>
          <a:p>
            <a:r>
              <a:rPr lang="en-US" altLang="zh-TW" dirty="0"/>
              <a:t>Values of registers:</a:t>
            </a:r>
            <a:endParaRPr lang="zh-TW" altLang="en-US" dirty="0"/>
          </a:p>
        </p:txBody>
      </p:sp>
      <p:graphicFrame>
        <p:nvGraphicFramePr>
          <p:cNvPr id="9" name="Table 8"/>
          <p:cNvGraphicFramePr>
            <a:graphicFrameLocks noGrp="1"/>
          </p:cNvGraphicFramePr>
          <p:nvPr>
            <p:extLst/>
          </p:nvPr>
        </p:nvGraphicFramePr>
        <p:xfrm>
          <a:off x="323528"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0000000A</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0018FF8C</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cxnSp>
        <p:nvCxnSpPr>
          <p:cNvPr id="10" name="Straight Connector 9"/>
          <p:cNvCxnSpPr/>
          <p:nvPr/>
        </p:nvCxnSpPr>
        <p:spPr bwMode="auto">
          <a:xfrm>
            <a:off x="4572000" y="908720"/>
            <a:ext cx="0" cy="5256584"/>
          </a:xfrm>
          <a:prstGeom prst="line">
            <a:avLst/>
          </a:prstGeom>
          <a:ln w="57150">
            <a:solidFill>
              <a:srgbClr val="FFC000"/>
            </a:solidFill>
            <a:prstDash val="solid"/>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4932040" y="2636912"/>
            <a:ext cx="2466573" cy="415498"/>
          </a:xfrm>
          <a:prstGeom prst="rect">
            <a:avLst/>
          </a:prstGeom>
          <a:noFill/>
        </p:spPr>
        <p:txBody>
          <a:bodyPr wrap="none" rtlCol="0">
            <a:spAutoFit/>
          </a:bodyPr>
          <a:lstStyle/>
          <a:p>
            <a:r>
              <a:rPr lang="en-US" altLang="zh-TW" dirty="0"/>
              <a:t>Values of registers:</a:t>
            </a:r>
            <a:endParaRPr lang="zh-TW" altLang="en-US" dirty="0"/>
          </a:p>
        </p:txBody>
      </p:sp>
      <p:graphicFrame>
        <p:nvGraphicFramePr>
          <p:cNvPr id="13" name="Table 12"/>
          <p:cNvGraphicFramePr>
            <a:graphicFrameLocks noGrp="1"/>
          </p:cNvGraphicFramePr>
          <p:nvPr>
            <p:extLst/>
          </p:nvPr>
        </p:nvGraphicFramePr>
        <p:xfrm>
          <a:off x="4788024" y="3140968"/>
          <a:ext cx="4045218" cy="1584960"/>
        </p:xfrm>
        <a:graphic>
          <a:graphicData uri="http://schemas.openxmlformats.org/drawingml/2006/table">
            <a:tbl>
              <a:tblPr>
                <a:tableStyleId>{5C22544A-7EE6-4342-B048-85BDC9FD1C3A}</a:tableStyleId>
              </a:tblPr>
              <a:tblGrid>
                <a:gridCol w="66084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EAX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7EF00000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EDI</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ECX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00000000</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EBP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0018FF94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EDX</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00401065</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ESP</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rgbClr val="FFC000"/>
                          </a:solidFill>
                          <a:latin typeface="Consolas" panose="020B0609020204030204" pitchFamily="49" charset="0"/>
                          <a:cs typeface="Consolas" panose="020B0609020204030204" pitchFamily="49" charset="0"/>
                        </a:rPr>
                        <a:t>0018FF8C</a:t>
                      </a:r>
                      <a:endParaRPr lang="zh-TW" altLang="en-US" sz="2000" dirty="0">
                        <a:solidFill>
                          <a:srgbClr val="FFC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4" name="TextBox 13"/>
          <p:cNvSpPr txBox="1"/>
          <p:nvPr/>
        </p:nvSpPr>
        <p:spPr>
          <a:xfrm>
            <a:off x="589926" y="4797152"/>
            <a:ext cx="1980029" cy="415498"/>
          </a:xfrm>
          <a:prstGeom prst="rect">
            <a:avLst/>
          </a:prstGeom>
          <a:noFill/>
        </p:spPr>
        <p:txBody>
          <a:bodyPr wrap="none" rtlCol="0">
            <a:spAutoFit/>
          </a:bodyPr>
          <a:lstStyle/>
          <a:p>
            <a:r>
              <a:rPr lang="en-US" altLang="zh-TW" dirty="0"/>
              <a:t>Stack Memory:</a:t>
            </a:r>
            <a:endParaRPr lang="zh-TW" altLang="en-US" dirty="0"/>
          </a:p>
        </p:txBody>
      </p:sp>
      <p:graphicFrame>
        <p:nvGraphicFramePr>
          <p:cNvPr id="15" name="Table 14"/>
          <p:cNvGraphicFramePr>
            <a:graphicFrameLocks noGrp="1"/>
          </p:cNvGraphicFramePr>
          <p:nvPr>
            <p:extLst>
              <p:ext uri="{D42A27DB-BD31-4B8C-83A1-F6EECF244321}">
                <p14:modId xmlns:p14="http://schemas.microsoft.com/office/powerpoint/2010/main" val="1352976694"/>
              </p:ext>
            </p:extLst>
          </p:nvPr>
        </p:nvGraphicFramePr>
        <p:xfrm>
          <a:off x="899592" y="5192608"/>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126430" y="4809152"/>
            <a:ext cx="1980029" cy="415498"/>
          </a:xfrm>
          <a:prstGeom prst="rect">
            <a:avLst/>
          </a:prstGeom>
          <a:noFill/>
        </p:spPr>
        <p:txBody>
          <a:bodyPr wrap="none" rtlCol="0">
            <a:spAutoFit/>
          </a:bodyPr>
          <a:lstStyle/>
          <a:p>
            <a:r>
              <a:rPr lang="en-US" altLang="zh-TW" dirty="0"/>
              <a:t>Stack Memory:</a:t>
            </a:r>
            <a:endParaRPr lang="zh-TW" altLang="en-US" dirty="0"/>
          </a:p>
        </p:txBody>
      </p:sp>
      <p:graphicFrame>
        <p:nvGraphicFramePr>
          <p:cNvPr id="18" name="Table 17"/>
          <p:cNvGraphicFramePr>
            <a:graphicFrameLocks noGrp="1"/>
          </p:cNvGraphicFramePr>
          <p:nvPr>
            <p:extLst>
              <p:ext uri="{D42A27DB-BD31-4B8C-83A1-F6EECF244321}">
                <p14:modId xmlns:p14="http://schemas.microsoft.com/office/powerpoint/2010/main" val="2476078318"/>
              </p:ext>
            </p:extLst>
          </p:nvPr>
        </p:nvGraphicFramePr>
        <p:xfrm>
          <a:off x="5580112" y="5188941"/>
          <a:ext cx="2776036" cy="1188720"/>
        </p:xfrm>
        <a:graphic>
          <a:graphicData uri="http://schemas.openxmlformats.org/drawingml/2006/table">
            <a:tbl>
              <a:tblPr>
                <a:tableStyleId>{5C22544A-7EE6-4342-B048-85BDC9FD1C3A}</a:tableStyleId>
              </a:tblPr>
              <a:tblGrid>
                <a:gridCol w="1388018">
                  <a:extLst>
                    <a:ext uri="{9D8B030D-6E8A-4147-A177-3AD203B41FA5}">
                      <a16:colId xmlns:a16="http://schemas.microsoft.com/office/drawing/2014/main" val="20000"/>
                    </a:ext>
                  </a:extLst>
                </a:gridCol>
                <a:gridCol w="1388018">
                  <a:extLst>
                    <a:ext uri="{9D8B030D-6E8A-4147-A177-3AD203B41FA5}">
                      <a16:colId xmlns:a16="http://schemas.microsoft.com/office/drawing/2014/main" val="20001"/>
                    </a:ext>
                  </a:extLst>
                </a:gridCol>
              </a:tblGrid>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0018FF84</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0018FF88</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0018FF8C</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000" dirty="0">
                          <a:solidFill>
                            <a:schemeClr val="tx1"/>
                          </a:solidFill>
                          <a:latin typeface="Consolas" panose="020B0609020204030204" pitchFamily="49" charset="0"/>
                          <a:cs typeface="Consolas" panose="020B0609020204030204" pitchFamily="49" charset="0"/>
                        </a:rPr>
                        <a:t>00756D33</a:t>
                      </a:r>
                      <a:endParaRPr lang="zh-TW" altLang="en-US" sz="2000" dirty="0">
                        <a:solidFill>
                          <a:schemeClr val="tx1"/>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936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9220"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EC88711-6F60-4EAD-8932-1ACB61CC47F7}" type="slidenum">
              <a:rPr lang="en-US" altLang="en-US" sz="1600">
                <a:latin typeface="Times New Roman" panose="02020603050405020304" pitchFamily="18" charset="0"/>
              </a:rPr>
              <a:pPr eaLnBrk="1" hangingPunct="1"/>
              <a:t>4</a:t>
            </a:fld>
            <a:endParaRPr lang="en-US" altLang="en-US" sz="1600">
              <a:latin typeface="Times New Roman" panose="02020603050405020304"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a:t>55 64 67 61 6E 67 65 6E</a:t>
            </a:r>
          </a:p>
        </p:txBody>
      </p:sp>
      <p:graphicFrame>
        <p:nvGraphicFramePr>
          <p:cNvPr id="9218"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9278"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2B46B4A-4474-4A08-B4B0-5F850D5AC863}" type="slidenum">
              <a:rPr lang="en-US" altLang="en-US" sz="1600">
                <a:latin typeface="Times New Roman" panose="02020603050405020304" pitchFamily="18" charset="0"/>
              </a:rPr>
              <a:pPr eaLnBrk="1" hangingPunct="1"/>
              <a:t>40</a:t>
            </a:fld>
            <a:endParaRPr lang="en-US" altLang="en-US" sz="1600">
              <a:latin typeface="Times New Roman" panose="02020603050405020304"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a:t>When not to push a register</a:t>
            </a:r>
          </a:p>
        </p:txBody>
      </p:sp>
      <p:sp>
        <p:nvSpPr>
          <p:cNvPr id="34821" name="Text Box 3"/>
          <p:cNvSpPr txBox="1">
            <a:spLocks noChangeArrowheads="1"/>
          </p:cNvSpPr>
          <p:nvPr/>
        </p:nvSpPr>
        <p:spPr bwMode="auto">
          <a:xfrm>
            <a:off x="990600" y="2514600"/>
            <a:ext cx="7239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SumOf PROC	; sum of three integers</a:t>
            </a:r>
          </a:p>
          <a:p>
            <a:pPr lvl="1" eaLnBrk="1" hangingPunct="1">
              <a:lnSpc>
                <a:spcPct val="50000"/>
              </a:lnSpc>
              <a:spcBef>
                <a:spcPct val="50000"/>
              </a:spcBef>
            </a:pPr>
            <a:r>
              <a:rPr lang="en-US" altLang="en-US" sz="1800" b="1">
                <a:latin typeface="Courier New" panose="02070309020205020404" pitchFamily="49" charset="0"/>
              </a:rPr>
              <a:t>push eax	; 1</a:t>
            </a:r>
          </a:p>
          <a:p>
            <a:pPr lvl="1" eaLnBrk="1" hangingPunct="1">
              <a:lnSpc>
                <a:spcPct val="50000"/>
              </a:lnSpc>
              <a:spcBef>
                <a:spcPct val="50000"/>
              </a:spcBef>
            </a:pPr>
            <a:r>
              <a:rPr lang="en-US" altLang="en-US" sz="1800" b="1">
                <a:latin typeface="Courier New" panose="02070309020205020404" pitchFamily="49" charset="0"/>
              </a:rPr>
              <a:t>add eax,ebx	; 2</a:t>
            </a:r>
          </a:p>
          <a:p>
            <a:pPr lvl="1" eaLnBrk="1" hangingPunct="1">
              <a:lnSpc>
                <a:spcPct val="50000"/>
              </a:lnSpc>
              <a:spcBef>
                <a:spcPct val="50000"/>
              </a:spcBef>
            </a:pPr>
            <a:r>
              <a:rPr lang="en-US" altLang="en-US" sz="1800" b="1">
                <a:latin typeface="Courier New" panose="02070309020205020404" pitchFamily="49" charset="0"/>
              </a:rPr>
              <a:t>add eax,ecx	; 3</a:t>
            </a:r>
          </a:p>
          <a:p>
            <a:pPr lvl="1" eaLnBrk="1" hangingPunct="1">
              <a:lnSpc>
                <a:spcPct val="50000"/>
              </a:lnSpc>
              <a:spcBef>
                <a:spcPct val="50000"/>
              </a:spcBef>
            </a:pPr>
            <a:r>
              <a:rPr lang="en-US" altLang="en-US" sz="1800" b="1">
                <a:latin typeface="Courier New" panose="02070309020205020404" pitchFamily="49" charset="0"/>
              </a:rPr>
              <a:t>pop eax	; 4</a:t>
            </a:r>
          </a:p>
          <a:p>
            <a:pPr lvl="1" eaLnBrk="1" hangingPunct="1">
              <a:lnSpc>
                <a:spcPct val="50000"/>
              </a:lnSpc>
              <a:spcBef>
                <a:spcPct val="50000"/>
              </a:spcBef>
            </a:pPr>
            <a:r>
              <a:rPr lang="en-US" altLang="en-US" sz="1800" b="1">
                <a:latin typeface="Courier New" panose="02070309020205020404" pitchFamily="49" charset="0"/>
              </a:rPr>
              <a:t>ret</a:t>
            </a:r>
          </a:p>
          <a:p>
            <a:pPr eaLnBrk="1" hangingPunct="1">
              <a:lnSpc>
                <a:spcPct val="50000"/>
              </a:lnSpc>
              <a:spcBef>
                <a:spcPct val="50000"/>
              </a:spcBef>
            </a:pPr>
            <a:r>
              <a:rPr lang="en-US" altLang="en-US" sz="1800" b="1">
                <a:latin typeface="Courier New" panose="02070309020205020404" pitchFamily="49" charset="0"/>
              </a:rPr>
              <a:t>SumOf ENDP</a:t>
            </a:r>
          </a:p>
          <a:p>
            <a:pPr eaLnBrk="1" hangingPunct="1">
              <a:lnSpc>
                <a:spcPct val="50000"/>
              </a:lnSpc>
              <a:spcBef>
                <a:spcPct val="50000"/>
              </a:spcBef>
            </a:pPr>
            <a:endParaRPr lang="en-US" altLang="en-US" sz="1800" b="1">
              <a:latin typeface="Courier New" panose="02070309020205020404" pitchFamily="49" charset="0"/>
            </a:endParaRPr>
          </a:p>
        </p:txBody>
      </p:sp>
      <p:sp>
        <p:nvSpPr>
          <p:cNvPr id="34822" name="Text Box 4"/>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The sum of the three registers is stored in EAX on line (3), but the POP instruction replaces it with the starting value of EAX on line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4624986-CCB1-469C-86EF-B07B2382E1D8}" type="slidenum">
              <a:rPr lang="en-US" altLang="en-US" sz="1600">
                <a:latin typeface="Times New Roman" panose="02020603050405020304" pitchFamily="18" charset="0"/>
              </a:rPr>
              <a:pPr eaLnBrk="1" hangingPunct="1"/>
              <a:t>41</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a:t>What's Next</a:t>
            </a:r>
          </a:p>
        </p:txBody>
      </p:sp>
      <p:sp>
        <p:nvSpPr>
          <p:cNvPr id="35845" name="Rectangle 3"/>
          <p:cNvSpPr>
            <a:spLocks noGrp="1" noChangeArrowheads="1"/>
          </p:cNvSpPr>
          <p:nvPr>
            <p:ph type="body" idx="1"/>
          </p:nvPr>
        </p:nvSpPr>
        <p:spPr>
          <a:xfrm>
            <a:off x="1828800" y="1600200"/>
            <a:ext cx="6400800" cy="2895600"/>
          </a:xfrm>
        </p:spPr>
        <p:txBody>
          <a:bodyPr/>
          <a:lstStyle/>
          <a:p>
            <a:pPr eaLnBrk="1" hangingPunct="1"/>
            <a:r>
              <a:rPr lang="en-US" altLang="en-US"/>
              <a:t>Stack Operations</a:t>
            </a:r>
          </a:p>
          <a:p>
            <a:pPr eaLnBrk="1" hangingPunct="1"/>
            <a:r>
              <a:rPr lang="en-US" altLang="en-US"/>
              <a:t>Defining and Using Procedures</a:t>
            </a:r>
          </a:p>
          <a:p>
            <a:pPr eaLnBrk="1" hangingPunct="1"/>
            <a:r>
              <a:rPr lang="en-US" altLang="en-US" b="1">
                <a:solidFill>
                  <a:schemeClr val="tx2"/>
                </a:solidFill>
              </a:rPr>
              <a:t>Linking to an External Library</a:t>
            </a:r>
          </a:p>
          <a:p>
            <a:pPr eaLnBrk="1" hangingPunct="1"/>
            <a:r>
              <a:rPr lang="en-US" altLang="en-US"/>
              <a:t>The Irvine32 Library</a:t>
            </a:r>
          </a:p>
          <a:p>
            <a:pPr eaLnBrk="1" hangingPunct="1"/>
            <a:r>
              <a:rPr lang="en-US" altLang="en-US"/>
              <a:t>64-Bit Assembly Programming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686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C165B243-469A-4019-9322-CFFC14515F40}" type="slidenum">
              <a:rPr lang="en-US" altLang="en-US" sz="1600">
                <a:latin typeface="Times New Roman" panose="02020603050405020304" pitchFamily="18" charset="0"/>
              </a:rPr>
              <a:pPr eaLnBrk="1" hangingPunct="1"/>
              <a:t>42</a:t>
            </a:fld>
            <a:endParaRPr lang="en-US" altLang="en-US" sz="1600">
              <a:latin typeface="Times New Roman" panose="02020603050405020304" pitchFamily="18" charset="0"/>
            </a:endParaRPr>
          </a:p>
        </p:txBody>
      </p:sp>
      <p:sp>
        <p:nvSpPr>
          <p:cNvPr id="136194" name="Rectangle 1026"/>
          <p:cNvSpPr>
            <a:spLocks noGrp="1" noChangeArrowheads="1"/>
          </p:cNvSpPr>
          <p:nvPr>
            <p:ph type="title"/>
          </p:nvPr>
        </p:nvSpPr>
        <p:spPr/>
        <p:txBody>
          <a:bodyPr/>
          <a:lstStyle/>
          <a:p>
            <a:pPr eaLnBrk="1" hangingPunct="1">
              <a:defRPr/>
            </a:pPr>
            <a:r>
              <a:rPr lang="en-US" altLang="en-US" dirty="0"/>
              <a:t>Linking to an External Library</a:t>
            </a:r>
          </a:p>
        </p:txBody>
      </p:sp>
      <p:sp>
        <p:nvSpPr>
          <p:cNvPr id="36869" name="Rectangle 1027"/>
          <p:cNvSpPr>
            <a:spLocks noGrp="1" noChangeArrowheads="1"/>
          </p:cNvSpPr>
          <p:nvPr>
            <p:ph type="body" idx="1"/>
          </p:nvPr>
        </p:nvSpPr>
        <p:spPr>
          <a:xfrm>
            <a:off x="1752600" y="1600200"/>
            <a:ext cx="6172200" cy="3048000"/>
          </a:xfrm>
        </p:spPr>
        <p:txBody>
          <a:bodyPr/>
          <a:lstStyle/>
          <a:p>
            <a:pPr eaLnBrk="1" hangingPunct="1">
              <a:lnSpc>
                <a:spcPct val="90000"/>
              </a:lnSpc>
            </a:pPr>
            <a:r>
              <a:rPr lang="en-US" altLang="en-US" sz="2500" dirty="0">
                <a:hlinkClick r:id="" action="ppaction://customshow?id=23&amp;return=true"/>
              </a:rPr>
              <a:t>What is a Link Library?</a:t>
            </a:r>
            <a:endParaRPr lang="en-US" altLang="en-US" sz="2500" dirty="0"/>
          </a:p>
          <a:p>
            <a:pPr eaLnBrk="1" hangingPunct="1">
              <a:lnSpc>
                <a:spcPct val="90000"/>
              </a:lnSpc>
            </a:pPr>
            <a:r>
              <a:rPr lang="en-US" altLang="en-US" sz="2500" dirty="0">
                <a:hlinkClick r:id="" action="ppaction://customshow?id=24&amp;return=true"/>
              </a:rPr>
              <a:t>How the Linker Works</a:t>
            </a:r>
            <a:endParaRPr lang="en-US" altLang="en-US" sz="25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78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9E6F0DC-CA05-431A-BDE8-11A62301BBC5}" type="slidenum">
              <a:rPr lang="en-US" altLang="en-US" sz="1600">
                <a:latin typeface="Times New Roman" panose="02020603050405020304" pitchFamily="18" charset="0"/>
              </a:rPr>
              <a:pPr eaLnBrk="1" hangingPunct="1"/>
              <a:t>43</a:t>
            </a:fld>
            <a:endParaRPr lang="en-US" altLang="en-US" sz="1600">
              <a:latin typeface="Times New Roman" panose="02020603050405020304"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a:t>What is a Link Library?</a:t>
            </a:r>
          </a:p>
        </p:txBody>
      </p:sp>
      <p:sp>
        <p:nvSpPr>
          <p:cNvPr id="37893" name="Rectangle 3"/>
          <p:cNvSpPr>
            <a:spLocks noGrp="1" noChangeArrowheads="1"/>
          </p:cNvSpPr>
          <p:nvPr>
            <p:ph type="body" idx="1"/>
          </p:nvPr>
        </p:nvSpPr>
        <p:spPr>
          <a:xfrm>
            <a:off x="685800" y="1143000"/>
            <a:ext cx="7772400" cy="4800600"/>
          </a:xfrm>
        </p:spPr>
        <p:txBody>
          <a:bodyPr/>
          <a:lstStyle/>
          <a:p>
            <a:pPr eaLnBrk="1" hangingPunct="1"/>
            <a:r>
              <a:rPr lang="en-US" altLang="en-US"/>
              <a:t>A file containing procedures that have been compiled into machine code</a:t>
            </a:r>
          </a:p>
          <a:p>
            <a:pPr lvl="1" eaLnBrk="1" hangingPunct="1"/>
            <a:r>
              <a:rPr lang="en-US" altLang="en-US"/>
              <a:t>constructed from one or more OBJ files</a:t>
            </a:r>
          </a:p>
          <a:p>
            <a:pPr eaLnBrk="1" hangingPunct="1"/>
            <a:r>
              <a:rPr lang="en-US" altLang="en-US"/>
              <a:t>To build a library, . . .</a:t>
            </a:r>
          </a:p>
          <a:p>
            <a:pPr lvl="1" eaLnBrk="1" hangingPunct="1"/>
            <a:r>
              <a:rPr lang="en-US" altLang="en-US"/>
              <a:t>start with one or more ASM source files</a:t>
            </a:r>
          </a:p>
          <a:p>
            <a:pPr lvl="1" eaLnBrk="1" hangingPunct="1"/>
            <a:r>
              <a:rPr lang="en-US" altLang="en-US"/>
              <a:t>assemble each into an OBJ file</a:t>
            </a:r>
          </a:p>
          <a:p>
            <a:pPr lvl="1" eaLnBrk="1" hangingPunct="1"/>
            <a:r>
              <a:rPr lang="en-US" altLang="en-US"/>
              <a:t>create an empty library file (extension .LIB)</a:t>
            </a:r>
          </a:p>
          <a:p>
            <a:pPr lvl="1" eaLnBrk="1" hangingPunct="1"/>
            <a:r>
              <a:rPr lang="en-US" altLang="en-US"/>
              <a:t>add the OBJ file(s) to the library file, using the Microsoft LIB utility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819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7BDCB8-897F-451A-8522-709E70931162}" type="slidenum">
              <a:rPr lang="en-US" altLang="en-US" sz="1600">
                <a:latin typeface="Times New Roman" panose="02020603050405020304" pitchFamily="18" charset="0"/>
              </a:rPr>
              <a:pPr eaLnBrk="1" hangingPunct="1"/>
              <a:t>44</a:t>
            </a:fld>
            <a:endParaRPr lang="en-US" altLang="en-US" sz="1600">
              <a:latin typeface="Times New Roman" panose="02020603050405020304"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a:t>How The Linker Works</a:t>
            </a:r>
          </a:p>
        </p:txBody>
      </p:sp>
      <p:sp>
        <p:nvSpPr>
          <p:cNvPr id="8198" name="Rectangle 3"/>
          <p:cNvSpPr>
            <a:spLocks noGrp="1" noChangeArrowheads="1"/>
          </p:cNvSpPr>
          <p:nvPr>
            <p:ph type="body" idx="1"/>
          </p:nvPr>
        </p:nvSpPr>
        <p:spPr>
          <a:xfrm>
            <a:off x="685800" y="1143000"/>
            <a:ext cx="7772400" cy="1828800"/>
          </a:xfrm>
        </p:spPr>
        <p:txBody>
          <a:bodyPr/>
          <a:lstStyle/>
          <a:p>
            <a:pPr eaLnBrk="1" hangingPunct="1"/>
            <a:r>
              <a:rPr lang="en-US" altLang="en-US" sz="2000"/>
              <a:t>Your programs link to Irvine32.lib using the linker command inside a batch file named make32.bat.</a:t>
            </a:r>
          </a:p>
          <a:p>
            <a:pPr eaLnBrk="1" hangingPunct="1"/>
            <a:r>
              <a:rPr lang="en-US" altLang="en-US" sz="2000"/>
              <a:t>Notice the two LIB files: Irvine32.lib, and kernel32.lib</a:t>
            </a:r>
          </a:p>
          <a:p>
            <a:pPr lvl="1" eaLnBrk="1" hangingPunct="1"/>
            <a:r>
              <a:rPr lang="en-US" altLang="en-US"/>
              <a:t>the latter is part of the Microsoft </a:t>
            </a:r>
            <a:r>
              <a:rPr lang="en-US" altLang="en-US" i="1"/>
              <a:t>Win32 Software Development Kit (SDK)</a:t>
            </a:r>
          </a:p>
        </p:txBody>
      </p:sp>
      <p:graphicFrame>
        <p:nvGraphicFramePr>
          <p:cNvPr id="8194" name="Object 4"/>
          <p:cNvGraphicFramePr>
            <a:graphicFrameLocks noChangeAspect="1"/>
          </p:cNvGraphicFramePr>
          <p:nvPr/>
        </p:nvGraphicFramePr>
        <p:xfrm>
          <a:off x="2514600" y="3200400"/>
          <a:ext cx="3810000" cy="2586038"/>
        </p:xfrm>
        <a:graphic>
          <a:graphicData uri="http://schemas.openxmlformats.org/presentationml/2006/ole">
            <mc:AlternateContent xmlns:mc="http://schemas.openxmlformats.org/markup-compatibility/2006">
              <mc:Choice xmlns:v="urn:schemas-microsoft-com:vml" Requires="v">
                <p:oleObj spid="_x0000_s8255" name="VISIO" r:id="rId3" imgW="2042160" imgH="1321308" progId="Visio.Drawing.6">
                  <p:embed/>
                </p:oleObj>
              </mc:Choice>
              <mc:Fallback>
                <p:oleObj name="VISIO" r:id="rId3" imgW="2042160" imgH="132130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636" t="-2808" r="1819" b="-3859"/>
                      <a:stretch>
                        <a:fillRect/>
                      </a:stretch>
                    </p:blipFill>
                    <p:spPr bwMode="auto">
                      <a:xfrm>
                        <a:off x="2514600" y="3200400"/>
                        <a:ext cx="3810000" cy="25860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799A1D8-D99D-4807-BA36-0018A9BBAB40}" type="slidenum">
              <a:rPr lang="en-US" altLang="en-US" sz="1600">
                <a:latin typeface="Times New Roman" panose="02020603050405020304" pitchFamily="18" charset="0"/>
              </a:rPr>
              <a:pPr eaLnBrk="1" hangingPunct="1"/>
              <a:t>45</a:t>
            </a:fld>
            <a:endParaRPr lang="en-US" altLang="en-US" sz="1600">
              <a:latin typeface="Times New Roman" panose="02020603050405020304"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dirty="0"/>
              <a:t>What's Next</a:t>
            </a:r>
          </a:p>
        </p:txBody>
      </p:sp>
      <p:sp>
        <p:nvSpPr>
          <p:cNvPr id="38917" name="Rectangle 3"/>
          <p:cNvSpPr>
            <a:spLocks noGrp="1" noChangeArrowheads="1"/>
          </p:cNvSpPr>
          <p:nvPr>
            <p:ph type="body" idx="1"/>
          </p:nvPr>
        </p:nvSpPr>
        <p:spPr>
          <a:xfrm>
            <a:off x="1828800" y="1600200"/>
            <a:ext cx="6400800" cy="2895600"/>
          </a:xfrm>
        </p:spPr>
        <p:txBody>
          <a:bodyPr/>
          <a:lstStyle/>
          <a:p>
            <a:pPr eaLnBrk="1" hangingPunct="1"/>
            <a:r>
              <a:rPr lang="en-US" altLang="en-US" dirty="0"/>
              <a:t>Stack Operations</a:t>
            </a:r>
          </a:p>
          <a:p>
            <a:pPr eaLnBrk="1" hangingPunct="1"/>
            <a:r>
              <a:rPr lang="en-US" altLang="en-US" dirty="0"/>
              <a:t>Defining and Using Procedures</a:t>
            </a:r>
          </a:p>
          <a:p>
            <a:pPr eaLnBrk="1" hangingPunct="1"/>
            <a:r>
              <a:rPr lang="en-US" altLang="en-US" dirty="0"/>
              <a:t>Linking to an External Library</a:t>
            </a:r>
          </a:p>
          <a:p>
            <a:pPr eaLnBrk="1" hangingPunct="1"/>
            <a:r>
              <a:rPr lang="en-US" altLang="en-US" b="1" dirty="0">
                <a:solidFill>
                  <a:schemeClr val="tx2"/>
                </a:solidFill>
              </a:rPr>
              <a:t>The Irvine32 Library</a:t>
            </a:r>
          </a:p>
          <a:p>
            <a:pPr eaLnBrk="1" hangingPunct="1"/>
            <a:r>
              <a:rPr lang="en-US" altLang="en-US" dirty="0"/>
              <a:t>64-Bit Assembly Programming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228600"/>
            <a:ext cx="7772400" cy="609600"/>
          </a:xfrm>
        </p:spPr>
        <p:txBody>
          <a:bodyPr/>
          <a:lstStyle/>
          <a:p>
            <a:pPr eaLnBrk="1" hangingPunct="1">
              <a:defRPr/>
            </a:pPr>
            <a:br>
              <a:rPr lang="en-US" altLang="en-US" dirty="0"/>
            </a:br>
            <a:r>
              <a:rPr lang="en-US" altLang="en-US" dirty="0"/>
              <a:t>The Irvine32 Library</a:t>
            </a:r>
            <a:br>
              <a:rPr lang="en-US" altLang="en-US" dirty="0"/>
            </a:br>
            <a:endParaRPr lang="zh-TW" altLang="en-US" dirty="0"/>
          </a:p>
        </p:txBody>
      </p:sp>
      <p:sp>
        <p:nvSpPr>
          <p:cNvPr id="3" name="頁尾版面配置區 2"/>
          <p:cNvSpPr>
            <a:spLocks noGrp="1"/>
          </p:cNvSpPr>
          <p:nvPr>
            <p:ph type="ftr" sz="quarter" idx="10"/>
          </p:nvPr>
        </p:nvSpPr>
        <p:spPr/>
        <p:txBody>
          <a:bodyPr/>
          <a:lstStyle/>
          <a:p>
            <a:pPr>
              <a:defRPr/>
            </a:pPr>
            <a:r>
              <a:rPr lang="en-US" altLang="en-US"/>
              <a:t>Irvine, Kip R. Assembly Language for x86 Processors 7/e, 2015.</a:t>
            </a:r>
          </a:p>
        </p:txBody>
      </p:sp>
      <p:sp>
        <p:nvSpPr>
          <p:cNvPr id="4" name="投影片編號版面配置區 3"/>
          <p:cNvSpPr>
            <a:spLocks noGrp="1"/>
          </p:cNvSpPr>
          <p:nvPr>
            <p:ph type="sldNum" sz="quarter" idx="11"/>
          </p:nvPr>
        </p:nvSpPr>
        <p:spPr/>
        <p:txBody>
          <a:bodyPr/>
          <a:lstStyle/>
          <a:p>
            <a:fld id="{11A7CF9C-DFA6-4302-9A5B-BB132CAFFA2A}" type="slidenum">
              <a:rPr lang="en-US" altLang="en-US" smtClean="0"/>
              <a:pPr/>
              <a:t>46</a:t>
            </a:fld>
            <a:endParaRPr lang="en-US" altLang="en-US"/>
          </a:p>
        </p:txBody>
      </p:sp>
      <p:sp>
        <p:nvSpPr>
          <p:cNvPr id="5" name="Rectangle 1027"/>
          <p:cNvSpPr txBox="1">
            <a:spLocks noChangeArrowheads="1"/>
          </p:cNvSpPr>
          <p:nvPr/>
        </p:nvSpPr>
        <p:spPr>
          <a:xfrm>
            <a:off x="1763869" y="1219200"/>
            <a:ext cx="6172200" cy="3048000"/>
          </a:xfrm>
          <a:prstGeom prst="rect">
            <a:avLst/>
          </a:prstGeom>
        </p:spPr>
        <p:txBody>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90000"/>
              </a:lnSpc>
            </a:pPr>
            <a:r>
              <a:rPr lang="en-US" altLang="en-US" sz="2500" kern="0" dirty="0">
                <a:ea typeface="新細明體" pitchFamily="18" charset="-120"/>
                <a:hlinkClick r:id="" action="ppaction://customshow?id=25&amp;return=true"/>
              </a:rPr>
              <a:t>Calling Irvine32 Library Procedures</a:t>
            </a:r>
            <a:endParaRPr lang="en-US" altLang="zh-TW" sz="2500" kern="0" dirty="0">
              <a:ea typeface="新細明體" pitchFamily="18" charset="-120"/>
              <a:hlinkClick r:id="" action="ppaction://noaction"/>
            </a:endParaRPr>
          </a:p>
          <a:p>
            <a:pPr eaLnBrk="1" hangingPunct="1">
              <a:lnSpc>
                <a:spcPct val="90000"/>
              </a:lnSpc>
            </a:pPr>
            <a:r>
              <a:rPr lang="en-US" altLang="zh-TW" sz="2500" kern="0" dirty="0">
                <a:ea typeface="新細明體" pitchFamily="18" charset="-120"/>
                <a:hlinkClick r:id="" action="ppaction://customshow?id=26&amp;return=true"/>
              </a:rPr>
              <a:t>Library Procedures – Overview</a:t>
            </a:r>
            <a:endParaRPr lang="en-US" altLang="zh-TW" sz="2500" kern="0" dirty="0">
              <a:ea typeface="新細明體" pitchFamily="18" charset="-120"/>
            </a:endParaRPr>
          </a:p>
          <a:p>
            <a:pPr eaLnBrk="1" hangingPunct="1">
              <a:lnSpc>
                <a:spcPct val="90000"/>
              </a:lnSpc>
            </a:pPr>
            <a:r>
              <a:rPr lang="en-US" altLang="zh-TW" sz="2500" kern="0" dirty="0">
                <a:ea typeface="新細明體" pitchFamily="18" charset="-120"/>
                <a:hlinkClick r:id="" action="ppaction://customshow?id=27&amp;return=true"/>
              </a:rPr>
              <a:t>Six Examples</a:t>
            </a:r>
            <a:endParaRPr lang="en-US" altLang="zh-TW" sz="3200" kern="0" dirty="0">
              <a:ea typeface="新細明體" pitchFamily="18" charset="-120"/>
            </a:endParaRPr>
          </a:p>
        </p:txBody>
      </p:sp>
    </p:spTree>
    <p:extLst>
      <p:ext uri="{BB962C8B-B14F-4D97-AF65-F5344CB8AC3E}">
        <p14:creationId xmlns:p14="http://schemas.microsoft.com/office/powerpoint/2010/main" val="3332558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3993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A170028-CFB3-490E-AFB5-E9EBEE9D3D91}" type="slidenum">
              <a:rPr lang="en-US" altLang="en-US" sz="1600">
                <a:latin typeface="Times New Roman" panose="02020603050405020304" pitchFamily="18" charset="0"/>
              </a:rPr>
              <a:pPr eaLnBrk="1" hangingPunct="1"/>
              <a:t>47</a:t>
            </a:fld>
            <a:endParaRPr lang="en-US" altLang="en-US" sz="1600">
              <a:latin typeface="Times New Roman" panose="02020603050405020304"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dirty="0"/>
              <a:t>Calling Irvine32 Library Procedures</a:t>
            </a:r>
          </a:p>
        </p:txBody>
      </p:sp>
      <p:sp>
        <p:nvSpPr>
          <p:cNvPr id="39941" name="Text Box 3"/>
          <p:cNvSpPr txBox="1">
            <a:spLocks noChangeArrowheads="1"/>
          </p:cNvSpPr>
          <p:nvPr/>
        </p:nvSpPr>
        <p:spPr bwMode="auto">
          <a:xfrm>
            <a:off x="1066800" y="3124200"/>
            <a:ext cx="6858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INCLUDE Irvine32.inc</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eax,1234h	; input argument</a:t>
            </a:r>
          </a:p>
          <a:p>
            <a:pPr eaLnBrk="1" hangingPunct="1">
              <a:lnSpc>
                <a:spcPct val="50000"/>
              </a:lnSpc>
              <a:spcBef>
                <a:spcPct val="50000"/>
              </a:spcBef>
            </a:pPr>
            <a:r>
              <a:rPr lang="en-US" altLang="en-US" sz="1800" b="1" dirty="0">
                <a:latin typeface="Courier New" panose="02070309020205020404" pitchFamily="49" charset="0"/>
              </a:rPr>
              <a:t>	call WriteHex	; show hex number</a:t>
            </a:r>
          </a:p>
          <a:p>
            <a:pPr eaLnBrk="1" hangingPunct="1">
              <a:lnSpc>
                <a:spcPct val="50000"/>
              </a:lnSpc>
              <a:spcBef>
                <a:spcPct val="50000"/>
              </a:spcBef>
            </a:pPr>
            <a:r>
              <a:rPr lang="en-US" altLang="en-US" sz="1800" b="1" dirty="0">
                <a:latin typeface="Courier New" panose="02070309020205020404" pitchFamily="49" charset="0"/>
              </a:rPr>
              <a:t>	call Crlf	; end of line</a:t>
            </a:r>
          </a:p>
        </p:txBody>
      </p:sp>
      <p:sp>
        <p:nvSpPr>
          <p:cNvPr id="39942" name="Text Box 4"/>
          <p:cNvSpPr txBox="1">
            <a:spLocks noChangeArrowheads="1"/>
          </p:cNvSpPr>
          <p:nvPr/>
        </p:nvSpPr>
        <p:spPr bwMode="auto">
          <a:xfrm>
            <a:off x="685800" y="1066800"/>
            <a:ext cx="76962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buFontTx/>
              <a:buChar char="•"/>
            </a:pPr>
            <a:r>
              <a:rPr lang="en-US" altLang="en-US"/>
              <a:t>Call each procedure using the CALL instruction. Some procedures require input arguments. The INCLUDE directive copies in the procedure prototypes (declarations).</a:t>
            </a:r>
          </a:p>
          <a:p>
            <a:pPr eaLnBrk="1" hangingPunct="1">
              <a:spcBef>
                <a:spcPct val="50000"/>
              </a:spcBef>
              <a:buFontTx/>
              <a:buChar char="•"/>
            </a:pPr>
            <a:r>
              <a:rPr lang="en-US" altLang="en-US"/>
              <a:t>The following example displays "1234" on the console: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096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371AAF2-077C-4AB9-9B9B-6A1685B4C571}" type="slidenum">
              <a:rPr lang="en-US" altLang="en-US" sz="1600">
                <a:latin typeface="Times New Roman" panose="02020603050405020304" pitchFamily="18" charset="0"/>
              </a:rPr>
              <a:pPr eaLnBrk="1" hangingPunct="1"/>
              <a:t>48</a:t>
            </a:fld>
            <a:endParaRPr lang="en-US" altLang="en-US" sz="1600">
              <a:latin typeface="Times New Roman" panose="02020603050405020304" pitchFamily="18" charset="0"/>
            </a:endParaRPr>
          </a:p>
        </p:txBody>
      </p:sp>
      <p:sp>
        <p:nvSpPr>
          <p:cNvPr id="93186" name="Rectangle 2"/>
          <p:cNvSpPr>
            <a:spLocks noGrp="1" noChangeArrowheads="1"/>
          </p:cNvSpPr>
          <p:nvPr>
            <p:ph type="title"/>
          </p:nvPr>
        </p:nvSpPr>
        <p:spPr/>
        <p:txBody>
          <a:bodyPr/>
          <a:lstStyle/>
          <a:p>
            <a:pPr eaLnBrk="1" hangingPunct="1">
              <a:defRPr/>
            </a:pPr>
            <a:r>
              <a:rPr lang="en-US" altLang="en-US" dirty="0"/>
              <a:t>Library Procedures - Overview</a:t>
            </a:r>
            <a:r>
              <a:rPr lang="en-US" altLang="en-US" sz="2400" dirty="0"/>
              <a:t> </a:t>
            </a:r>
            <a:r>
              <a:rPr lang="en-US" altLang="en-US" sz="2000" dirty="0"/>
              <a:t>(1 of 5)</a:t>
            </a:r>
            <a:endParaRPr lang="en-US" altLang="en-US" sz="2800" dirty="0"/>
          </a:p>
        </p:txBody>
      </p:sp>
      <p:sp>
        <p:nvSpPr>
          <p:cNvPr id="40965" name="Text Box 3"/>
          <p:cNvSpPr txBox="1">
            <a:spLocks noChangeArrowheads="1"/>
          </p:cNvSpPr>
          <p:nvPr/>
        </p:nvSpPr>
        <p:spPr bwMode="auto">
          <a:xfrm>
            <a:off x="838200" y="1371600"/>
            <a:ext cx="72390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CloseFile</a:t>
            </a:r>
            <a:r>
              <a:rPr lang="en-US" altLang="en-US" sz="1700" dirty="0">
                <a:solidFill>
                  <a:schemeClr val="tx2"/>
                </a:solidFill>
              </a:rPr>
              <a:t> </a:t>
            </a:r>
            <a:r>
              <a:rPr lang="en-US" altLang="en-US" sz="1700" dirty="0"/>
              <a:t>– Closes an open disk file</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28&amp;return=true"/>
              </a:rPr>
              <a:t>Clrscr</a:t>
            </a:r>
            <a:r>
              <a:rPr lang="en-US" altLang="en-US" sz="1700" dirty="0"/>
              <a:t> - Clears console, locates cursor at upper left corner</a:t>
            </a:r>
          </a:p>
          <a:p>
            <a:pPr eaLnBrk="1" hangingPunct="1">
              <a:lnSpc>
                <a:spcPct val="90000"/>
              </a:lnSpc>
              <a:spcBef>
                <a:spcPct val="50000"/>
              </a:spcBef>
            </a:pPr>
            <a:r>
              <a:rPr lang="en-US" altLang="en-US" sz="1700" dirty="0" err="1">
                <a:solidFill>
                  <a:schemeClr val="tx2"/>
                </a:solidFill>
              </a:rPr>
              <a:t>CreateOutputFile</a:t>
            </a:r>
            <a:r>
              <a:rPr lang="en-US" altLang="en-US" sz="1700" dirty="0">
                <a:solidFill>
                  <a:schemeClr val="tx2"/>
                </a:solidFill>
              </a:rPr>
              <a:t> </a:t>
            </a:r>
            <a:r>
              <a:rPr lang="en-US" altLang="en-US" sz="1700" dirty="0"/>
              <a:t>- Creates new disk file for writing in output mode</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29&amp;return=true"/>
              </a:rPr>
              <a:t>Crlf</a:t>
            </a:r>
            <a:r>
              <a:rPr lang="en-US" altLang="en-US" sz="1700" dirty="0">
                <a:hlinkClick r:id="" action="ppaction://customshow?id=29&amp;return=true"/>
              </a:rPr>
              <a:t> </a:t>
            </a:r>
            <a:r>
              <a:rPr lang="en-US" altLang="en-US" sz="1700" dirty="0"/>
              <a:t>- Writes end of line sequence to standard output</a:t>
            </a:r>
          </a:p>
          <a:p>
            <a:pPr eaLnBrk="1" hangingPunct="1">
              <a:lnSpc>
                <a:spcPct val="90000"/>
              </a:lnSpc>
              <a:spcBef>
                <a:spcPct val="50000"/>
              </a:spcBef>
            </a:pPr>
            <a:r>
              <a:rPr lang="en-US" altLang="en-US" sz="1700" dirty="0">
                <a:solidFill>
                  <a:schemeClr val="tx2"/>
                </a:solidFill>
                <a:hlinkClick r:id="" action="ppaction://customshow?id=28&amp;return=true"/>
              </a:rPr>
              <a:t>Delay</a:t>
            </a:r>
            <a:r>
              <a:rPr lang="en-US" altLang="en-US" sz="1700" dirty="0"/>
              <a:t>  - Pauses program execution for </a:t>
            </a:r>
            <a:r>
              <a:rPr lang="en-US" altLang="en-US" sz="1700" i="1" dirty="0"/>
              <a:t>n </a:t>
            </a:r>
            <a:r>
              <a:rPr lang="en-US" altLang="en-US" sz="1700" dirty="0"/>
              <a:t>millisecond interval</a:t>
            </a:r>
          </a:p>
          <a:p>
            <a:pPr eaLnBrk="1" hangingPunct="1">
              <a:lnSpc>
                <a:spcPct val="90000"/>
              </a:lnSpc>
              <a:spcBef>
                <a:spcPct val="50000"/>
              </a:spcBef>
            </a:pPr>
            <a:r>
              <a:rPr lang="en-US" altLang="en-US" sz="1700" dirty="0" err="1">
                <a:solidFill>
                  <a:schemeClr val="tx2"/>
                </a:solidFill>
              </a:rPr>
              <a:t>DumpMem</a:t>
            </a:r>
            <a:r>
              <a:rPr lang="en-US" altLang="en-US" sz="1700" dirty="0"/>
              <a:t>  - Writes block of memory to standard output in hex</a:t>
            </a:r>
          </a:p>
          <a:p>
            <a:pPr eaLnBrk="1" hangingPunct="1">
              <a:spcBef>
                <a:spcPct val="50000"/>
              </a:spcBef>
            </a:pPr>
            <a:r>
              <a:rPr lang="en-US" altLang="en-US" sz="1700" dirty="0">
                <a:solidFill>
                  <a:schemeClr val="tx2"/>
                </a:solidFill>
                <a:hlinkClick r:id="" action="ppaction://customshow?id=28&amp;return=true"/>
              </a:rPr>
              <a:t>DumpRegs</a:t>
            </a:r>
            <a:r>
              <a:rPr lang="en-US" altLang="en-US" sz="1700" dirty="0"/>
              <a:t> – Displays general-purpose registers and flags (hex)</a:t>
            </a:r>
          </a:p>
          <a:p>
            <a:pPr eaLnBrk="1" hangingPunct="1">
              <a:lnSpc>
                <a:spcPct val="90000"/>
              </a:lnSpc>
              <a:spcBef>
                <a:spcPct val="50000"/>
              </a:spcBef>
            </a:pPr>
            <a:r>
              <a:rPr lang="en-US" altLang="en-US" sz="1700" dirty="0" err="1">
                <a:solidFill>
                  <a:schemeClr val="tx2"/>
                </a:solidFill>
              </a:rPr>
              <a:t>GetCommandtail</a:t>
            </a:r>
            <a:r>
              <a:rPr lang="en-US" altLang="en-US" sz="1700" dirty="0"/>
              <a:t> - Copies command-line </a:t>
            </a:r>
            <a:r>
              <a:rPr lang="en-US" altLang="en-US" sz="1700" dirty="0" err="1"/>
              <a:t>args</a:t>
            </a:r>
            <a:r>
              <a:rPr lang="en-US" altLang="en-US" sz="1700" dirty="0"/>
              <a:t> into array of bytes</a:t>
            </a:r>
          </a:p>
          <a:p>
            <a:pPr eaLnBrk="1" hangingPunct="1">
              <a:lnSpc>
                <a:spcPct val="90000"/>
              </a:lnSpc>
              <a:spcBef>
                <a:spcPct val="50000"/>
              </a:spcBef>
            </a:pPr>
            <a:r>
              <a:rPr lang="en-US" altLang="en-US" sz="1700" dirty="0" err="1">
                <a:solidFill>
                  <a:schemeClr val="tx2"/>
                </a:solidFill>
              </a:rPr>
              <a:t>GetDateTime</a:t>
            </a:r>
            <a:r>
              <a:rPr lang="en-US" altLang="en-US" sz="1700" dirty="0">
                <a:solidFill>
                  <a:schemeClr val="tx2"/>
                </a:solidFill>
              </a:rPr>
              <a:t> </a:t>
            </a:r>
            <a:r>
              <a:rPr lang="en-US" altLang="en-US" sz="1700" dirty="0"/>
              <a:t>– Gets the current date and time from the system</a:t>
            </a:r>
          </a:p>
          <a:p>
            <a:pPr eaLnBrk="1" hangingPunct="1">
              <a:lnSpc>
                <a:spcPct val="90000"/>
              </a:lnSpc>
              <a:spcBef>
                <a:spcPct val="50000"/>
              </a:spcBef>
            </a:pPr>
            <a:r>
              <a:rPr lang="en-US" altLang="en-US" sz="1700" dirty="0" err="1">
                <a:solidFill>
                  <a:schemeClr val="tx2"/>
                </a:solidFill>
              </a:rPr>
              <a:t>GetMaxXY</a:t>
            </a:r>
            <a:r>
              <a:rPr lang="en-US" altLang="en-US" sz="1700" dirty="0">
                <a:solidFill>
                  <a:schemeClr val="tx2"/>
                </a:solidFill>
              </a:rPr>
              <a:t> </a:t>
            </a:r>
            <a:r>
              <a:rPr lang="en-US" altLang="en-US" sz="1700" dirty="0"/>
              <a:t>- Gets number of cols, rows in console window buffer</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GetMseconds</a:t>
            </a:r>
            <a:r>
              <a:rPr lang="en-US" altLang="en-US" sz="1700" dirty="0"/>
              <a:t> - Returns milliseconds elapsed since midnight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198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CB03FA6-9CD2-4C5F-9C93-283E73358E45}" type="slidenum">
              <a:rPr lang="en-US" altLang="en-US" sz="1600">
                <a:latin typeface="Times New Roman" panose="02020603050405020304" pitchFamily="18" charset="0"/>
              </a:rPr>
              <a:pPr eaLnBrk="1" hangingPunct="1"/>
              <a:t>49</a:t>
            </a:fld>
            <a:endParaRPr lang="en-US" altLang="en-US" sz="1600">
              <a:latin typeface="Times New Roman" panose="02020603050405020304" pitchFamily="18" charset="0"/>
            </a:endParaRPr>
          </a:p>
        </p:txBody>
      </p:sp>
      <p:sp>
        <p:nvSpPr>
          <p:cNvPr id="94210" name="Rectangle 2"/>
          <p:cNvSpPr>
            <a:spLocks noGrp="1" noChangeArrowheads="1"/>
          </p:cNvSpPr>
          <p:nvPr>
            <p:ph type="title"/>
          </p:nvPr>
        </p:nvSpPr>
        <p:spPr/>
        <p:txBody>
          <a:bodyPr/>
          <a:lstStyle/>
          <a:p>
            <a:pPr eaLnBrk="1" hangingPunct="1">
              <a:defRPr/>
            </a:pPr>
            <a:r>
              <a:rPr lang="en-US" altLang="en-US" dirty="0"/>
              <a:t>Library Procedures - Overview</a:t>
            </a:r>
            <a:r>
              <a:rPr lang="en-US" altLang="en-US" sz="2400" dirty="0"/>
              <a:t> </a:t>
            </a:r>
            <a:r>
              <a:rPr lang="en-US" altLang="en-US" sz="2000" dirty="0"/>
              <a:t>(2 of 5)</a:t>
            </a:r>
            <a:endParaRPr lang="en-US" altLang="en-US" sz="2800" dirty="0"/>
          </a:p>
        </p:txBody>
      </p:sp>
      <p:sp>
        <p:nvSpPr>
          <p:cNvPr id="41989" name="Text Box 3"/>
          <p:cNvSpPr txBox="1">
            <a:spLocks noChangeArrowheads="1"/>
          </p:cNvSpPr>
          <p:nvPr/>
        </p:nvSpPr>
        <p:spPr bwMode="auto">
          <a:xfrm>
            <a:off x="914400" y="990600"/>
            <a:ext cx="72390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GetTextColor</a:t>
            </a:r>
            <a:r>
              <a:rPr lang="en-US" altLang="en-US" sz="1700" dirty="0">
                <a:solidFill>
                  <a:schemeClr val="tx2"/>
                </a:solidFill>
              </a:rPr>
              <a:t> </a:t>
            </a:r>
            <a:r>
              <a:rPr lang="en-US" altLang="en-US" sz="1700" dirty="0"/>
              <a:t>- Returns active foreground and background text colors in the console window</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Gotoxy</a:t>
            </a:r>
            <a:r>
              <a:rPr lang="en-US" altLang="en-US" sz="1700" dirty="0"/>
              <a:t> - Locates cursor at row and column on the console</a:t>
            </a:r>
          </a:p>
          <a:p>
            <a:pPr eaLnBrk="1" hangingPunct="1">
              <a:lnSpc>
                <a:spcPct val="90000"/>
              </a:lnSpc>
              <a:spcBef>
                <a:spcPct val="50000"/>
              </a:spcBef>
            </a:pPr>
            <a:r>
              <a:rPr lang="en-US" altLang="en-US" sz="1700" dirty="0" err="1">
                <a:solidFill>
                  <a:schemeClr val="tx2"/>
                </a:solidFill>
              </a:rPr>
              <a:t>IsDigit</a:t>
            </a:r>
            <a:r>
              <a:rPr lang="en-US" altLang="en-US" sz="1700" dirty="0">
                <a:solidFill>
                  <a:schemeClr val="tx2"/>
                </a:solidFill>
              </a:rPr>
              <a:t> </a:t>
            </a:r>
            <a:r>
              <a:rPr lang="en-US" altLang="en-US" sz="1700" dirty="0"/>
              <a:t>- Sets Zero flag if AL contains ASCII code for decimal digit (0–9)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MsgBox</a:t>
            </a:r>
            <a:r>
              <a:rPr lang="en-US" altLang="en-US" sz="1700" dirty="0">
                <a:solidFill>
                  <a:schemeClr val="tx2"/>
                </a:solidFill>
              </a:rPr>
              <a:t>, </a:t>
            </a:r>
            <a:r>
              <a:rPr lang="en-US" altLang="en-US" sz="1700" dirty="0" err="1">
                <a:solidFill>
                  <a:schemeClr val="tx2"/>
                </a:solidFill>
              </a:rPr>
              <a:t>MsgBoxAsk</a:t>
            </a:r>
            <a:r>
              <a:rPr lang="en-US" altLang="en-US" sz="1700" dirty="0">
                <a:solidFill>
                  <a:schemeClr val="tx2"/>
                </a:solidFill>
              </a:rPr>
              <a:t> </a:t>
            </a:r>
            <a:r>
              <a:rPr lang="en-US" altLang="en-US" sz="1700" dirty="0"/>
              <a:t>– Display popup message boxes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OpenInputFile</a:t>
            </a:r>
            <a:r>
              <a:rPr lang="en-US" altLang="en-US" sz="1700" dirty="0">
                <a:solidFill>
                  <a:schemeClr val="tx2"/>
                </a:solidFill>
              </a:rPr>
              <a:t> </a:t>
            </a:r>
            <a:r>
              <a:rPr lang="en-US" altLang="en-US" sz="1700" dirty="0"/>
              <a:t>– Opens existing file for input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ParseDecimal32 </a:t>
            </a:r>
            <a:r>
              <a:rPr lang="en-US" altLang="en-US" sz="1700" dirty="0"/>
              <a:t>– Converts unsigned integer string to binary</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ParseInteger32 </a:t>
            </a:r>
            <a:r>
              <a:rPr lang="en-US" altLang="en-US" sz="1700" dirty="0"/>
              <a:t>- Converts signed integer string to binary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rPr>
              <a:t>Random32</a:t>
            </a:r>
            <a:r>
              <a:rPr lang="en-US" altLang="en-US" sz="1700" dirty="0"/>
              <a:t> - Generates 32-bit pseudorandom integer in the range 0 to </a:t>
            </a:r>
            <a:r>
              <a:rPr lang="en-US" altLang="en-US" sz="1700" dirty="0" err="1"/>
              <a:t>FFFFFFFFh</a:t>
            </a:r>
            <a:endParaRPr lang="en-US" altLang="en-US" sz="1700" dirty="0"/>
          </a:p>
          <a:p>
            <a:pPr eaLnBrk="1" hangingPunct="1">
              <a:lnSpc>
                <a:spcPct val="90000"/>
              </a:lnSpc>
              <a:spcBef>
                <a:spcPct val="50000"/>
              </a:spcBef>
            </a:pPr>
            <a:r>
              <a:rPr lang="en-US" altLang="en-US" sz="1700" dirty="0">
                <a:solidFill>
                  <a:schemeClr val="tx2"/>
                </a:solidFill>
              </a:rPr>
              <a:t>Randomize</a:t>
            </a:r>
            <a:r>
              <a:rPr lang="en-US" altLang="en-US" sz="1700" dirty="0"/>
              <a:t> - Seeds the random number generator</a:t>
            </a:r>
          </a:p>
          <a:p>
            <a:pPr eaLnBrk="1" hangingPunct="1">
              <a:lnSpc>
                <a:spcPct val="90000"/>
              </a:lnSpc>
              <a:spcBef>
                <a:spcPct val="50000"/>
              </a:spcBef>
            </a:pPr>
            <a:r>
              <a:rPr lang="en-US" altLang="en-US" sz="1700" dirty="0">
                <a:solidFill>
                  <a:schemeClr val="tx2"/>
                </a:solidFill>
                <a:hlinkClick r:id="" action="ppaction://customshow?id=33&amp;return=true"/>
              </a:rPr>
              <a:t>RandomRange</a:t>
            </a:r>
            <a:r>
              <a:rPr lang="en-US" altLang="en-US" sz="1700" dirty="0"/>
              <a:t> - Generates a pseudorandom integer within a specified range</a:t>
            </a:r>
          </a:p>
          <a:p>
            <a:pPr eaLnBrk="1" hangingPunct="1">
              <a:lnSpc>
                <a:spcPct val="90000"/>
              </a:lnSpc>
              <a:spcBef>
                <a:spcPct val="50000"/>
              </a:spcBef>
            </a:pPr>
            <a:r>
              <a:rPr lang="en-US" altLang="en-US" sz="1700" dirty="0" err="1">
                <a:solidFill>
                  <a:schemeClr val="tx2"/>
                </a:solidFill>
              </a:rPr>
              <a:t>ReadChar</a:t>
            </a:r>
            <a:r>
              <a:rPr lang="en-US" altLang="en-US" sz="1700" dirty="0"/>
              <a:t> - Reads a single character from standard input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21D12C6-8EC4-4B9A-89FE-163CB56B9CAC}" type="slidenum">
              <a:rPr lang="en-US" altLang="en-US" sz="1600">
                <a:latin typeface="Times New Roman" panose="02020603050405020304" pitchFamily="18" charset="0"/>
              </a:rPr>
              <a:pPr eaLnBrk="1" hangingPunct="1"/>
              <a:t>5</a:t>
            </a:fld>
            <a:endParaRPr lang="en-US" altLang="en-US" sz="1600">
              <a:latin typeface="Times New Roman" panose="02020603050405020304" pitchFamily="18" charset="0"/>
            </a:endParaRPr>
          </a:p>
        </p:txBody>
      </p:sp>
      <p:sp>
        <p:nvSpPr>
          <p:cNvPr id="137218" name="Rectangle 2"/>
          <p:cNvSpPr>
            <a:spLocks noGrp="1" noChangeArrowheads="1"/>
          </p:cNvSpPr>
          <p:nvPr>
            <p:ph type="title"/>
          </p:nvPr>
        </p:nvSpPr>
        <p:spPr/>
        <p:txBody>
          <a:bodyPr/>
          <a:lstStyle/>
          <a:p>
            <a:pPr eaLnBrk="1" hangingPunct="1">
              <a:defRPr/>
            </a:pPr>
            <a:r>
              <a:rPr lang="en-US" altLang="en-US" dirty="0"/>
              <a:t>Stack Operations</a:t>
            </a:r>
          </a:p>
        </p:txBody>
      </p:sp>
      <p:sp>
        <p:nvSpPr>
          <p:cNvPr id="14341" name="Rectangle 3"/>
          <p:cNvSpPr>
            <a:spLocks noGrp="1" noChangeArrowheads="1"/>
          </p:cNvSpPr>
          <p:nvPr>
            <p:ph type="body" idx="1"/>
          </p:nvPr>
        </p:nvSpPr>
        <p:spPr>
          <a:xfrm>
            <a:off x="1828800" y="1600200"/>
            <a:ext cx="5638800" cy="3505200"/>
          </a:xfrm>
        </p:spPr>
        <p:txBody>
          <a:bodyPr/>
          <a:lstStyle/>
          <a:p>
            <a:pPr eaLnBrk="1" hangingPunct="1"/>
            <a:r>
              <a:rPr lang="en-US" altLang="en-US" dirty="0">
                <a:hlinkClick r:id="" action="ppaction://customshow?id=5&amp;return=true"/>
              </a:rPr>
              <a:t>Runtime Stack</a:t>
            </a:r>
            <a:endParaRPr lang="en-US" altLang="en-US" dirty="0"/>
          </a:p>
          <a:p>
            <a:pPr eaLnBrk="1" hangingPunct="1"/>
            <a:r>
              <a:rPr lang="en-US" altLang="en-US" dirty="0">
                <a:hlinkClick r:id="" action="ppaction://customshow?id=6&amp;return=true"/>
              </a:rPr>
              <a:t>PUSH Operation</a:t>
            </a:r>
            <a:endParaRPr lang="en-US" altLang="en-US" dirty="0"/>
          </a:p>
          <a:p>
            <a:pPr eaLnBrk="1" hangingPunct="1"/>
            <a:r>
              <a:rPr lang="en-US" altLang="en-US" dirty="0">
                <a:hlinkClick r:id="" action="ppaction://customshow?id=7&amp;return=true"/>
              </a:rPr>
              <a:t>POP Operation</a:t>
            </a:r>
            <a:endParaRPr lang="en-US" altLang="en-US" dirty="0"/>
          </a:p>
          <a:p>
            <a:pPr eaLnBrk="1" hangingPunct="1"/>
            <a:r>
              <a:rPr lang="en-US" altLang="en-US" dirty="0">
                <a:hlinkClick r:id="" action="ppaction://customshow?id=8&amp;return=true"/>
              </a:rPr>
              <a:t>PUSH and POP Instructions</a:t>
            </a:r>
            <a:endParaRPr lang="en-US" altLang="en-US" dirty="0"/>
          </a:p>
          <a:p>
            <a:pPr eaLnBrk="1" hangingPunct="1"/>
            <a:r>
              <a:rPr lang="en-US" altLang="en-US" dirty="0">
                <a:hlinkClick r:id="" action="ppaction://customshow?id=9&amp;return=true"/>
              </a:rPr>
              <a:t>Using PUSH and POP</a:t>
            </a:r>
            <a:endParaRPr lang="en-US" altLang="en-US" dirty="0"/>
          </a:p>
          <a:p>
            <a:pPr eaLnBrk="1" hangingPunct="1"/>
            <a:r>
              <a:rPr lang="en-US" altLang="en-US" dirty="0">
                <a:hlinkClick r:id="" action="ppaction://customshow?id=36&amp;return=true"/>
              </a:rPr>
              <a:t>Example: Nested Loop</a:t>
            </a:r>
            <a:endParaRPr lang="en-US" altLang="en-US" dirty="0"/>
          </a:p>
          <a:p>
            <a:pPr eaLnBrk="1" hangingPunct="1"/>
            <a:r>
              <a:rPr lang="en-US" altLang="en-US" dirty="0">
                <a:hlinkClick r:id="" action="ppaction://customshow?id=10&amp;return=true"/>
              </a:rPr>
              <a:t>Example: Reversing a String</a:t>
            </a:r>
            <a:endParaRPr lang="en-US" altLang="en-US" dirty="0"/>
          </a:p>
          <a:p>
            <a:pPr eaLnBrk="1" hangingPunct="1"/>
            <a:r>
              <a:rPr lang="en-US" altLang="en-US" dirty="0">
                <a:hlinkClick r:id="" action="ppaction://customshow?id=11&amp;return=true"/>
              </a:rPr>
              <a:t>Related Instructions</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301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40136C-432A-44F4-9F1B-6AE31DCD26F1}" type="slidenum">
              <a:rPr lang="en-US" altLang="en-US" sz="1600">
                <a:latin typeface="Times New Roman" panose="02020603050405020304" pitchFamily="18" charset="0"/>
              </a:rPr>
              <a:pPr eaLnBrk="1" hangingPunct="1"/>
              <a:t>50</a:t>
            </a:fld>
            <a:endParaRPr lang="en-US" altLang="en-US" sz="1600">
              <a:latin typeface="Times New Roman" panose="02020603050405020304"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dirty="0"/>
              <a:t>Library Procedures - Overview</a:t>
            </a:r>
            <a:r>
              <a:rPr lang="en-US" altLang="en-US" sz="2400" dirty="0"/>
              <a:t> </a:t>
            </a:r>
            <a:r>
              <a:rPr lang="en-US" altLang="en-US" sz="2000" dirty="0"/>
              <a:t>(3 of 5)</a:t>
            </a:r>
            <a:endParaRPr lang="en-US" altLang="en-US" sz="2800" dirty="0"/>
          </a:p>
        </p:txBody>
      </p:sp>
      <p:sp>
        <p:nvSpPr>
          <p:cNvPr id="43013" name="Text Box 3"/>
          <p:cNvSpPr txBox="1">
            <a:spLocks noChangeArrowheads="1"/>
          </p:cNvSpPr>
          <p:nvPr/>
        </p:nvSpPr>
        <p:spPr bwMode="auto">
          <a:xfrm>
            <a:off x="838200" y="990600"/>
            <a:ext cx="72390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700" dirty="0" err="1">
                <a:solidFill>
                  <a:schemeClr val="tx2"/>
                </a:solidFill>
              </a:rPr>
              <a:t>ReadDec</a:t>
            </a:r>
            <a:r>
              <a:rPr lang="en-US" altLang="en-US" sz="1700" dirty="0"/>
              <a:t> - Reads 32-bit unsigned decimal integer from keyboard</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ReadFromFile</a:t>
            </a:r>
            <a:r>
              <a:rPr lang="en-US" altLang="en-US" sz="1700" dirty="0">
                <a:solidFill>
                  <a:schemeClr val="tx2"/>
                </a:solidFill>
              </a:rPr>
              <a:t> </a:t>
            </a:r>
            <a:r>
              <a:rPr lang="en-US" altLang="en-US" sz="1700" dirty="0"/>
              <a:t>– Reads input disk file into buffer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ReadHex</a:t>
            </a:r>
            <a:r>
              <a:rPr lang="en-US" altLang="en-US" sz="1700" dirty="0"/>
              <a:t> - Reads 32-bit hexadecimal integer from keyboard</a:t>
            </a:r>
          </a:p>
          <a:p>
            <a:pPr eaLnBrk="1" hangingPunct="1">
              <a:lnSpc>
                <a:spcPct val="90000"/>
              </a:lnSpc>
              <a:spcBef>
                <a:spcPct val="50000"/>
              </a:spcBef>
            </a:pPr>
            <a:r>
              <a:rPr lang="en-US" altLang="en-US" sz="1700" dirty="0" err="1">
                <a:solidFill>
                  <a:schemeClr val="tx2"/>
                </a:solidFill>
              </a:rPr>
              <a:t>ReadInt</a:t>
            </a:r>
            <a:r>
              <a:rPr lang="en-US" altLang="en-US" sz="1700" dirty="0"/>
              <a:t> - Reads 32-bit signed decimal integer from keyboard</a:t>
            </a:r>
          </a:p>
          <a:p>
            <a:pPr eaLnBrk="1" hangingPunct="1">
              <a:lnSpc>
                <a:spcPct val="90000"/>
              </a:lnSpc>
              <a:spcBef>
                <a:spcPct val="50000"/>
              </a:spcBef>
            </a:pPr>
            <a:r>
              <a:rPr lang="en-US" altLang="en-US" sz="1700" dirty="0" err="1">
                <a:solidFill>
                  <a:schemeClr val="tx2"/>
                </a:solidFill>
              </a:rPr>
              <a:t>ReadKey</a:t>
            </a:r>
            <a:r>
              <a:rPr lang="en-US" altLang="en-US" sz="1700" dirty="0">
                <a:solidFill>
                  <a:schemeClr val="tx2"/>
                </a:solidFill>
              </a:rPr>
              <a:t> </a:t>
            </a:r>
            <a:r>
              <a:rPr lang="en-US" altLang="en-US" sz="1700" dirty="0"/>
              <a:t>– Reads character from keyboard input buffer </a:t>
            </a:r>
            <a:endParaRPr lang="en-US" altLang="en-US" sz="1700" dirty="0">
              <a:solidFill>
                <a:schemeClr val="tx2"/>
              </a:solidFill>
            </a:endParaRPr>
          </a:p>
          <a:p>
            <a:pPr eaLnBrk="1" hangingPunct="1">
              <a:lnSpc>
                <a:spcPct val="90000"/>
              </a:lnSpc>
              <a:spcBef>
                <a:spcPct val="50000"/>
              </a:spcBef>
            </a:pPr>
            <a:r>
              <a:rPr lang="en-US" altLang="en-US" sz="1700" dirty="0">
                <a:solidFill>
                  <a:schemeClr val="tx2"/>
                </a:solidFill>
                <a:hlinkClick r:id="" action="ppaction://customshow?id=32&amp;return=true"/>
              </a:rPr>
              <a:t>ReadString</a:t>
            </a:r>
            <a:r>
              <a:rPr lang="en-US" altLang="en-US" sz="1700" dirty="0"/>
              <a:t> - Reads string from </a:t>
            </a:r>
            <a:r>
              <a:rPr lang="en-US" altLang="en-US" sz="1700" dirty="0" err="1"/>
              <a:t>stdin</a:t>
            </a:r>
            <a:r>
              <a:rPr lang="en-US" altLang="en-US" sz="1700" dirty="0"/>
              <a:t>, terminated by</a:t>
            </a:r>
            <a:r>
              <a:rPr lang="en-US" altLang="en-US" sz="1900" dirty="0"/>
              <a:t> [</a:t>
            </a:r>
            <a:r>
              <a:rPr lang="en-US" altLang="en-US" sz="1700" dirty="0"/>
              <a:t>Enter]</a:t>
            </a:r>
          </a:p>
          <a:p>
            <a:pPr eaLnBrk="1" hangingPunct="1">
              <a:lnSpc>
                <a:spcPct val="90000"/>
              </a:lnSpc>
              <a:spcBef>
                <a:spcPct val="50000"/>
              </a:spcBef>
            </a:pPr>
            <a:r>
              <a:rPr lang="en-US" altLang="en-US" sz="1700" dirty="0">
                <a:solidFill>
                  <a:schemeClr val="tx2"/>
                </a:solidFill>
                <a:hlinkClick r:id="" action="ppaction://customshow?id=34&amp;return=true"/>
              </a:rPr>
              <a:t>SetTextColor</a:t>
            </a:r>
            <a:r>
              <a:rPr lang="en-US" altLang="en-US" sz="1700" dirty="0"/>
              <a:t> - Sets foreground/background colors of all subsequent text output to the console</a:t>
            </a:r>
          </a:p>
          <a:p>
            <a:pPr eaLnBrk="1" hangingPunct="1">
              <a:lnSpc>
                <a:spcPct val="90000"/>
              </a:lnSpc>
              <a:spcBef>
                <a:spcPct val="50000"/>
              </a:spcBef>
            </a:pPr>
            <a:r>
              <a:rPr lang="en-US" altLang="en-US" sz="1700" dirty="0" err="1">
                <a:solidFill>
                  <a:schemeClr val="tx2"/>
                </a:solidFill>
              </a:rPr>
              <a:t>Str_compare</a:t>
            </a:r>
            <a:r>
              <a:rPr lang="en-US" altLang="en-US" sz="1700" dirty="0">
                <a:solidFill>
                  <a:schemeClr val="tx2"/>
                </a:solidFill>
              </a:rPr>
              <a:t> </a:t>
            </a:r>
            <a:r>
              <a:rPr lang="en-US" altLang="en-US" sz="1700" dirty="0"/>
              <a:t>– Compares two strings </a:t>
            </a:r>
            <a:endParaRPr lang="en-US" altLang="en-US" sz="1700" dirty="0">
              <a:solidFill>
                <a:schemeClr val="tx2"/>
              </a:solidFill>
            </a:endParaRPr>
          </a:p>
          <a:p>
            <a:pPr eaLnBrk="1" hangingPunct="1">
              <a:lnSpc>
                <a:spcPct val="90000"/>
              </a:lnSpc>
              <a:spcBef>
                <a:spcPct val="50000"/>
              </a:spcBef>
            </a:pPr>
            <a:r>
              <a:rPr lang="en-US" altLang="en-US" sz="1700" dirty="0" err="1">
                <a:solidFill>
                  <a:schemeClr val="tx2"/>
                </a:solidFill>
              </a:rPr>
              <a:t>Str_copy</a:t>
            </a:r>
            <a:r>
              <a:rPr lang="en-US" altLang="en-US" sz="1700" dirty="0">
                <a:solidFill>
                  <a:schemeClr val="tx2"/>
                </a:solidFill>
              </a:rPr>
              <a:t> </a:t>
            </a:r>
            <a:r>
              <a:rPr lang="en-US" altLang="en-US" sz="1700" dirty="0"/>
              <a:t>– Copies a source string to a destination string</a:t>
            </a:r>
            <a:r>
              <a:rPr lang="en-US" altLang="en-US" dirty="0"/>
              <a:t> </a:t>
            </a:r>
            <a:endParaRPr lang="en-US" altLang="en-US" dirty="0">
              <a:solidFill>
                <a:schemeClr val="tx2"/>
              </a:solidFill>
            </a:endParaRPr>
          </a:p>
          <a:p>
            <a:pPr eaLnBrk="1" hangingPunct="1">
              <a:lnSpc>
                <a:spcPct val="90000"/>
              </a:lnSpc>
              <a:spcBef>
                <a:spcPct val="50000"/>
              </a:spcBef>
            </a:pPr>
            <a:r>
              <a:rPr lang="en-US" altLang="en-US" sz="1700" dirty="0" err="1">
                <a:solidFill>
                  <a:schemeClr val="tx2"/>
                </a:solidFill>
              </a:rPr>
              <a:t>Str_length</a:t>
            </a:r>
            <a:r>
              <a:rPr lang="en-US" altLang="en-US" sz="1700" dirty="0">
                <a:solidFill>
                  <a:schemeClr val="tx2"/>
                </a:solidFill>
              </a:rPr>
              <a:t> </a:t>
            </a:r>
            <a:r>
              <a:rPr lang="en-US" altLang="en-US" sz="1700" dirty="0"/>
              <a:t>– Returns the length of a string in EAX</a:t>
            </a:r>
          </a:p>
          <a:p>
            <a:pPr eaLnBrk="1" hangingPunct="1">
              <a:lnSpc>
                <a:spcPct val="90000"/>
              </a:lnSpc>
              <a:spcBef>
                <a:spcPct val="50000"/>
              </a:spcBef>
            </a:pPr>
            <a:r>
              <a:rPr lang="en-US" altLang="en-US" sz="1700" dirty="0" err="1">
                <a:solidFill>
                  <a:schemeClr val="tx2"/>
                </a:solidFill>
              </a:rPr>
              <a:t>Str_trim</a:t>
            </a:r>
            <a:r>
              <a:rPr lang="en-US" altLang="en-US" sz="1700" dirty="0"/>
              <a:t> - Removes unwanted characters from a string.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40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FEEBE81-9E66-4AEA-9529-FFDB32886480}" type="slidenum">
              <a:rPr lang="en-US" altLang="en-US" sz="1600">
                <a:latin typeface="Times New Roman" panose="02020603050405020304" pitchFamily="18" charset="0"/>
              </a:rPr>
              <a:pPr eaLnBrk="1" hangingPunct="1"/>
              <a:t>51</a:t>
            </a:fld>
            <a:endParaRPr lang="en-US" altLang="en-US" sz="1600">
              <a:latin typeface="Times New Roman" panose="02020603050405020304" pitchFamily="18" charset="0"/>
            </a:endParaRPr>
          </a:p>
        </p:txBody>
      </p:sp>
      <p:sp>
        <p:nvSpPr>
          <p:cNvPr id="147458" name="Rectangle 1026"/>
          <p:cNvSpPr>
            <a:spLocks noGrp="1" noChangeArrowheads="1"/>
          </p:cNvSpPr>
          <p:nvPr>
            <p:ph type="title"/>
          </p:nvPr>
        </p:nvSpPr>
        <p:spPr/>
        <p:txBody>
          <a:bodyPr/>
          <a:lstStyle/>
          <a:p>
            <a:pPr eaLnBrk="1" hangingPunct="1">
              <a:defRPr/>
            </a:pPr>
            <a:r>
              <a:rPr lang="en-US" altLang="en-US" dirty="0"/>
              <a:t>Library Procedures - Overview</a:t>
            </a:r>
            <a:r>
              <a:rPr lang="en-US" altLang="en-US" sz="2400" dirty="0"/>
              <a:t> </a:t>
            </a:r>
            <a:r>
              <a:rPr lang="en-US" altLang="en-US" sz="2000" dirty="0"/>
              <a:t>(4 of 5)</a:t>
            </a:r>
            <a:endParaRPr lang="en-US" altLang="en-US" sz="2800" dirty="0"/>
          </a:p>
        </p:txBody>
      </p:sp>
      <p:sp>
        <p:nvSpPr>
          <p:cNvPr id="44037" name="Text Box 1027"/>
          <p:cNvSpPr txBox="1">
            <a:spLocks noChangeArrowheads="1"/>
          </p:cNvSpPr>
          <p:nvPr/>
        </p:nvSpPr>
        <p:spPr bwMode="auto">
          <a:xfrm>
            <a:off x="838200" y="1219200"/>
            <a:ext cx="72390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130000"/>
              </a:lnSpc>
            </a:pPr>
            <a:r>
              <a:rPr lang="en-US" altLang="en-US" sz="1800" dirty="0" err="1">
                <a:solidFill>
                  <a:schemeClr val="tx2"/>
                </a:solidFill>
              </a:rPr>
              <a:t>Str_ucase</a:t>
            </a:r>
            <a:r>
              <a:rPr lang="en-US" altLang="en-US" sz="1800" dirty="0"/>
              <a:t> - Converts a string to uppercase letters.</a:t>
            </a:r>
          </a:p>
          <a:p>
            <a:pPr eaLnBrk="1" hangingPunct="1">
              <a:lnSpc>
                <a:spcPct val="130000"/>
              </a:lnSpc>
            </a:pPr>
            <a:r>
              <a:rPr lang="en-US" altLang="en-US" sz="1800" dirty="0" err="1">
                <a:solidFill>
                  <a:schemeClr val="tx2"/>
                </a:solidFill>
              </a:rPr>
              <a:t>WaitMsg</a:t>
            </a:r>
            <a:r>
              <a:rPr lang="en-US" altLang="en-US" sz="1800" dirty="0"/>
              <a:t> - Displays message, waits for Enter key to be pressed</a:t>
            </a:r>
          </a:p>
          <a:p>
            <a:pPr eaLnBrk="1" hangingPunct="1">
              <a:lnSpc>
                <a:spcPct val="130000"/>
              </a:lnSpc>
            </a:pPr>
            <a:r>
              <a:rPr lang="en-US" altLang="en-US" sz="1800" dirty="0" err="1">
                <a:solidFill>
                  <a:schemeClr val="tx2"/>
                </a:solidFill>
              </a:rPr>
              <a:t>WriteBin</a:t>
            </a:r>
            <a:r>
              <a:rPr lang="en-US" altLang="en-US" sz="1800" dirty="0"/>
              <a:t> - Writes unsigned 32-bit integer in ASCII binary format.</a:t>
            </a:r>
          </a:p>
          <a:p>
            <a:pPr eaLnBrk="1" hangingPunct="1">
              <a:lnSpc>
                <a:spcPct val="120000"/>
              </a:lnSpc>
            </a:pPr>
            <a:r>
              <a:rPr lang="en-US" altLang="en-US" sz="1800" dirty="0" err="1">
                <a:solidFill>
                  <a:schemeClr val="tx2"/>
                </a:solidFill>
              </a:rPr>
              <a:t>WriteBinB</a:t>
            </a:r>
            <a:r>
              <a:rPr lang="en-US" altLang="en-US" sz="1800" dirty="0">
                <a:solidFill>
                  <a:schemeClr val="tx2"/>
                </a:solidFill>
              </a:rPr>
              <a:t> </a:t>
            </a:r>
            <a:r>
              <a:rPr lang="en-US" altLang="en-US" sz="1800" dirty="0"/>
              <a:t>– Writes binary integer in byte, word, or </a:t>
            </a:r>
            <a:r>
              <a:rPr lang="en-US" altLang="en-US" sz="1800" dirty="0" err="1"/>
              <a:t>doubleword</a:t>
            </a:r>
            <a:r>
              <a:rPr lang="en-US" altLang="en-US" sz="1800" dirty="0"/>
              <a:t> format </a:t>
            </a:r>
            <a:endParaRPr lang="en-US" altLang="en-US" sz="1800" dirty="0">
              <a:solidFill>
                <a:schemeClr val="tx2"/>
              </a:solidFill>
            </a:endParaRPr>
          </a:p>
          <a:p>
            <a:pPr eaLnBrk="1" hangingPunct="1">
              <a:lnSpc>
                <a:spcPct val="120000"/>
              </a:lnSpc>
            </a:pPr>
            <a:r>
              <a:rPr lang="en-US" altLang="en-US" sz="1800" dirty="0">
                <a:solidFill>
                  <a:schemeClr val="tx2"/>
                </a:solidFill>
                <a:hlinkClick r:id="" action="ppaction://customshow?id=29&amp;return=true"/>
              </a:rPr>
              <a:t>WriteChar</a:t>
            </a:r>
            <a:r>
              <a:rPr lang="en-US" altLang="en-US" sz="1800" dirty="0"/>
              <a:t> - Writes a single character to standard output</a:t>
            </a:r>
          </a:p>
          <a:p>
            <a:pPr eaLnBrk="1" hangingPunct="1">
              <a:lnSpc>
                <a:spcPct val="70000"/>
              </a:lnSpc>
              <a:spcBef>
                <a:spcPct val="50000"/>
              </a:spcBef>
            </a:pPr>
            <a:r>
              <a:rPr lang="en-US" altLang="en-US" sz="1800" dirty="0">
                <a:solidFill>
                  <a:schemeClr val="tx2"/>
                </a:solidFill>
                <a:hlinkClick r:id="" action="ppaction://customshow?id=31&amp;return=true"/>
              </a:rPr>
              <a:t>WriteDec</a:t>
            </a:r>
            <a:r>
              <a:rPr lang="en-US" altLang="en-US" sz="1800" dirty="0"/>
              <a:t> - Writes unsigned 32-bit integer in decimal format</a:t>
            </a:r>
          </a:p>
          <a:p>
            <a:pPr eaLnBrk="1" hangingPunct="1">
              <a:lnSpc>
                <a:spcPct val="90000"/>
              </a:lnSpc>
              <a:spcBef>
                <a:spcPct val="50000"/>
              </a:spcBef>
            </a:pPr>
            <a:r>
              <a:rPr lang="en-US" altLang="en-US" sz="1800" dirty="0">
                <a:solidFill>
                  <a:schemeClr val="tx2"/>
                </a:solidFill>
                <a:hlinkClick r:id="" action="ppaction://customshow?id=31&amp;return=true"/>
              </a:rPr>
              <a:t>WriteHex</a:t>
            </a:r>
            <a:r>
              <a:rPr lang="en-US" altLang="en-US" sz="1800" dirty="0"/>
              <a:t> - Writes an unsigned 32-bit integer in hexadecimal format</a:t>
            </a:r>
          </a:p>
          <a:p>
            <a:pPr eaLnBrk="1" hangingPunct="1">
              <a:lnSpc>
                <a:spcPct val="90000"/>
              </a:lnSpc>
              <a:spcBef>
                <a:spcPct val="50000"/>
              </a:spcBef>
            </a:pPr>
            <a:r>
              <a:rPr lang="en-US" altLang="en-US" sz="1800" dirty="0" err="1">
                <a:solidFill>
                  <a:schemeClr val="tx2"/>
                </a:solidFill>
              </a:rPr>
              <a:t>WriteHexB</a:t>
            </a:r>
            <a:r>
              <a:rPr lang="en-US" altLang="en-US" sz="1800" dirty="0">
                <a:solidFill>
                  <a:schemeClr val="tx2"/>
                </a:solidFill>
              </a:rPr>
              <a:t> </a:t>
            </a:r>
            <a:r>
              <a:rPr lang="en-US" altLang="en-US" sz="1800" dirty="0"/>
              <a:t>– Writes byte, word, or </a:t>
            </a:r>
            <a:r>
              <a:rPr lang="en-US" altLang="en-US" sz="1800" dirty="0" err="1"/>
              <a:t>doubleword</a:t>
            </a:r>
            <a:r>
              <a:rPr lang="en-US" altLang="en-US" sz="1800" dirty="0"/>
              <a:t> in hexadecimal format</a:t>
            </a:r>
            <a:endParaRPr lang="en-US" altLang="en-US" sz="1800" dirty="0">
              <a:solidFill>
                <a:schemeClr val="tx2"/>
              </a:solidFill>
            </a:endParaRPr>
          </a:p>
          <a:p>
            <a:pPr eaLnBrk="1" hangingPunct="1">
              <a:lnSpc>
                <a:spcPct val="90000"/>
              </a:lnSpc>
              <a:spcBef>
                <a:spcPct val="50000"/>
              </a:spcBef>
            </a:pPr>
            <a:r>
              <a:rPr lang="en-US" altLang="en-US" sz="1800" dirty="0">
                <a:solidFill>
                  <a:schemeClr val="tx2"/>
                </a:solidFill>
                <a:hlinkClick r:id="" action="ppaction://customshow?id=33&amp;return=true"/>
              </a:rPr>
              <a:t>WriteInt</a:t>
            </a:r>
            <a:r>
              <a:rPr lang="en-US" altLang="en-US" sz="1800" dirty="0"/>
              <a:t> - Writes signed 32-bit integer in decimal format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50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558CBFE-5788-4D4A-B953-FB49CEBF83F4}" type="slidenum">
              <a:rPr lang="en-US" altLang="en-US" sz="1600">
                <a:latin typeface="Times New Roman" panose="02020603050405020304" pitchFamily="18" charset="0"/>
              </a:rPr>
              <a:pPr eaLnBrk="1" hangingPunct="1"/>
              <a:t>52</a:t>
            </a:fld>
            <a:endParaRPr lang="en-US" altLang="en-US" sz="1600">
              <a:latin typeface="Times New Roman" panose="02020603050405020304" pitchFamily="18" charset="0"/>
            </a:endParaRPr>
          </a:p>
        </p:txBody>
      </p:sp>
      <p:sp>
        <p:nvSpPr>
          <p:cNvPr id="150530" name="Rectangle 2"/>
          <p:cNvSpPr>
            <a:spLocks noGrp="1" noChangeArrowheads="1"/>
          </p:cNvSpPr>
          <p:nvPr>
            <p:ph type="title"/>
          </p:nvPr>
        </p:nvSpPr>
        <p:spPr/>
        <p:txBody>
          <a:bodyPr/>
          <a:lstStyle/>
          <a:p>
            <a:pPr eaLnBrk="1" hangingPunct="1">
              <a:defRPr/>
            </a:pPr>
            <a:r>
              <a:rPr lang="en-US" altLang="en-US" dirty="0"/>
              <a:t>Library Procedures - Overview</a:t>
            </a:r>
            <a:r>
              <a:rPr lang="en-US" altLang="en-US" sz="2400" dirty="0"/>
              <a:t> </a:t>
            </a:r>
            <a:r>
              <a:rPr lang="en-US" altLang="en-US" sz="2000" dirty="0"/>
              <a:t>(5 of 5)</a:t>
            </a:r>
            <a:endParaRPr lang="en-US" altLang="en-US" sz="2800" dirty="0"/>
          </a:p>
        </p:txBody>
      </p:sp>
      <p:sp>
        <p:nvSpPr>
          <p:cNvPr id="45061" name="Text Box 3"/>
          <p:cNvSpPr txBox="1">
            <a:spLocks noChangeArrowheads="1"/>
          </p:cNvSpPr>
          <p:nvPr/>
        </p:nvSpPr>
        <p:spPr bwMode="auto">
          <a:xfrm>
            <a:off x="838200" y="1219200"/>
            <a:ext cx="72390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90000"/>
              </a:lnSpc>
              <a:spcBef>
                <a:spcPct val="50000"/>
              </a:spcBef>
            </a:pPr>
            <a:r>
              <a:rPr lang="en-US" altLang="en-US" sz="1800" dirty="0" err="1">
                <a:solidFill>
                  <a:schemeClr val="tx2"/>
                </a:solidFill>
              </a:rPr>
              <a:t>WriteStackFrame</a:t>
            </a:r>
            <a:r>
              <a:rPr lang="en-US" altLang="en-US" sz="1800" dirty="0">
                <a:solidFill>
                  <a:schemeClr val="tx2"/>
                </a:solidFill>
              </a:rPr>
              <a:t> </a:t>
            </a:r>
            <a:r>
              <a:rPr lang="en-US" altLang="en-US" sz="1800" dirty="0"/>
              <a:t>- Writes the current procedure’s stack frame to the console.</a:t>
            </a:r>
          </a:p>
          <a:p>
            <a:pPr eaLnBrk="1" hangingPunct="1">
              <a:lnSpc>
                <a:spcPct val="90000"/>
              </a:lnSpc>
              <a:spcBef>
                <a:spcPct val="50000"/>
              </a:spcBef>
            </a:pPr>
            <a:r>
              <a:rPr lang="en-US" altLang="en-US" sz="1800" dirty="0" err="1">
                <a:solidFill>
                  <a:schemeClr val="tx2"/>
                </a:solidFill>
              </a:rPr>
              <a:t>WriteStackFrameName</a:t>
            </a:r>
            <a:r>
              <a:rPr lang="en-US" altLang="en-US" sz="1800" dirty="0">
                <a:solidFill>
                  <a:schemeClr val="tx2"/>
                </a:solidFill>
              </a:rPr>
              <a:t> </a:t>
            </a:r>
            <a:r>
              <a:rPr lang="en-US" altLang="en-US" sz="1800" dirty="0"/>
              <a:t>-</a:t>
            </a:r>
            <a:r>
              <a:rPr lang="en-US" altLang="en-US" sz="1800" dirty="0">
                <a:solidFill>
                  <a:schemeClr val="tx2"/>
                </a:solidFill>
              </a:rPr>
              <a:t> </a:t>
            </a:r>
            <a:r>
              <a:rPr lang="en-US" altLang="en-US" sz="1800" dirty="0"/>
              <a:t>Writes the current procedure’s name and stack frame to the console.</a:t>
            </a:r>
          </a:p>
          <a:p>
            <a:pPr eaLnBrk="1" hangingPunct="1">
              <a:lnSpc>
                <a:spcPct val="90000"/>
              </a:lnSpc>
              <a:spcBef>
                <a:spcPct val="50000"/>
              </a:spcBef>
            </a:pPr>
            <a:r>
              <a:rPr lang="en-US" altLang="en-US" sz="1800" dirty="0">
                <a:solidFill>
                  <a:schemeClr val="tx2"/>
                </a:solidFill>
                <a:hlinkClick r:id="" action="ppaction://customshow?id=30&amp;return=true"/>
              </a:rPr>
              <a:t>WriteString</a:t>
            </a:r>
            <a:r>
              <a:rPr lang="en-US" altLang="en-US" sz="1800" dirty="0"/>
              <a:t> - Writes null-terminated string to console window</a:t>
            </a:r>
          </a:p>
          <a:p>
            <a:pPr eaLnBrk="1" hangingPunct="1">
              <a:lnSpc>
                <a:spcPct val="90000"/>
              </a:lnSpc>
              <a:spcBef>
                <a:spcPct val="50000"/>
              </a:spcBef>
            </a:pPr>
            <a:r>
              <a:rPr lang="en-US" altLang="en-US" sz="1800" dirty="0" err="1">
                <a:solidFill>
                  <a:schemeClr val="tx2"/>
                </a:solidFill>
              </a:rPr>
              <a:t>WriteToFile</a:t>
            </a:r>
            <a:r>
              <a:rPr lang="en-US" altLang="en-US" sz="1800" dirty="0">
                <a:solidFill>
                  <a:schemeClr val="tx2"/>
                </a:solidFill>
              </a:rPr>
              <a:t> </a:t>
            </a:r>
            <a:r>
              <a:rPr lang="en-US" altLang="en-US" sz="1800" dirty="0"/>
              <a:t>- Writes buffer to output file</a:t>
            </a:r>
            <a:endParaRPr lang="en-US" altLang="en-US" sz="1800" dirty="0">
              <a:solidFill>
                <a:schemeClr val="tx2"/>
              </a:solidFill>
            </a:endParaRPr>
          </a:p>
          <a:p>
            <a:pPr eaLnBrk="1" hangingPunct="1">
              <a:lnSpc>
                <a:spcPct val="90000"/>
              </a:lnSpc>
              <a:spcBef>
                <a:spcPct val="50000"/>
              </a:spcBef>
            </a:pPr>
            <a:r>
              <a:rPr lang="en-US" altLang="en-US" sz="1800" dirty="0" err="1">
                <a:solidFill>
                  <a:schemeClr val="tx2"/>
                </a:solidFill>
              </a:rPr>
              <a:t>WriteWindowsMsg</a:t>
            </a:r>
            <a:r>
              <a:rPr lang="en-US" altLang="en-US" sz="1800" dirty="0">
                <a:solidFill>
                  <a:schemeClr val="tx2"/>
                </a:solidFill>
              </a:rPr>
              <a:t> </a:t>
            </a:r>
            <a:r>
              <a:rPr lang="en-US" altLang="en-US" sz="1800" dirty="0"/>
              <a:t>- Displays most recent error message generated by MS-Windows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608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219ADC4-9A9A-416E-B575-9ED9EA4D9DFE}" type="slidenum">
              <a:rPr lang="en-US" altLang="en-US" sz="1600">
                <a:latin typeface="Times New Roman" panose="02020603050405020304" pitchFamily="18" charset="0"/>
              </a:rPr>
              <a:pPr eaLnBrk="1" hangingPunct="1"/>
              <a:t>53</a:t>
            </a:fld>
            <a:endParaRPr lang="en-US" altLang="en-US" sz="1600">
              <a:latin typeface="Times New Roman" panose="02020603050405020304" pitchFamily="18" charset="0"/>
            </a:endParaRPr>
          </a:p>
        </p:txBody>
      </p:sp>
      <p:sp>
        <p:nvSpPr>
          <p:cNvPr id="79874" name="Rectangle 2"/>
          <p:cNvSpPr>
            <a:spLocks noGrp="1" noChangeArrowheads="1"/>
          </p:cNvSpPr>
          <p:nvPr>
            <p:ph type="title"/>
          </p:nvPr>
        </p:nvSpPr>
        <p:spPr/>
        <p:txBody>
          <a:bodyPr/>
          <a:lstStyle/>
          <a:p>
            <a:pPr eaLnBrk="1" hangingPunct="1">
              <a:defRPr/>
            </a:pPr>
            <a:r>
              <a:rPr lang="en-US" altLang="en-US"/>
              <a:t>Example 1</a:t>
            </a:r>
          </a:p>
        </p:txBody>
      </p:sp>
      <p:sp>
        <p:nvSpPr>
          <p:cNvPr id="46085" name="Text Box 3"/>
          <p:cNvSpPr txBox="1">
            <a:spLocks noChangeArrowheads="1"/>
          </p:cNvSpPr>
          <p:nvPr/>
        </p:nvSpPr>
        <p:spPr bwMode="auto">
          <a:xfrm>
            <a:off x="2133600" y="2133600"/>
            <a:ext cx="5257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call Clrscr</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eax,500</a:t>
            </a:r>
          </a:p>
          <a:p>
            <a:pPr eaLnBrk="1" hangingPunct="1">
              <a:lnSpc>
                <a:spcPct val="50000"/>
              </a:lnSpc>
              <a:spcBef>
                <a:spcPct val="50000"/>
              </a:spcBef>
            </a:pPr>
            <a:r>
              <a:rPr lang="en-US" altLang="en-US" sz="1800" b="1" dirty="0">
                <a:latin typeface="Courier New" panose="02070309020205020404" pitchFamily="49" charset="0"/>
              </a:rPr>
              <a:t>	call Delay</a:t>
            </a:r>
          </a:p>
          <a:p>
            <a:pPr eaLnBrk="1" hangingPunct="1">
              <a:lnSpc>
                <a:spcPct val="50000"/>
              </a:lnSpc>
              <a:spcBef>
                <a:spcPct val="50000"/>
              </a:spcBef>
            </a:pPr>
            <a:r>
              <a:rPr lang="en-US" altLang="en-US" sz="1800" b="1" dirty="0">
                <a:latin typeface="Courier New" panose="02070309020205020404" pitchFamily="49" charset="0"/>
              </a:rPr>
              <a:t>	call DumpRegs</a:t>
            </a:r>
          </a:p>
        </p:txBody>
      </p:sp>
      <p:sp>
        <p:nvSpPr>
          <p:cNvPr id="46086"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Clear the screen, delay the program for 500 milliseconds, and dump the registers and flags.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1 -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a:t>Irvine, Kip R. Assembly Language for Intel-Based Computers 5/e, 2007.</a:t>
            </a:r>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54</a:t>
            </a:fld>
            <a:endParaRPr lang="en-US" altLang="zh-TW"/>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060848"/>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7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710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8CB9049-5949-4EC9-BFD3-AD3AFC73E15F}" type="slidenum">
              <a:rPr lang="en-US" altLang="en-US" sz="1600">
                <a:latin typeface="Times New Roman" panose="02020603050405020304" pitchFamily="18" charset="0"/>
              </a:rPr>
              <a:pPr eaLnBrk="1" hangingPunct="1"/>
              <a:t>55</a:t>
            </a:fld>
            <a:endParaRPr lang="en-US" altLang="en-US" sz="1600">
              <a:latin typeface="Times New Roman" panose="02020603050405020304"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a:t>Example 2</a:t>
            </a:r>
          </a:p>
        </p:txBody>
      </p:sp>
      <p:sp>
        <p:nvSpPr>
          <p:cNvPr id="47109" name="Text Box 3"/>
          <p:cNvSpPr txBox="1">
            <a:spLocks noChangeArrowheads="1"/>
          </p:cNvSpPr>
          <p:nvPr/>
        </p:nvSpPr>
        <p:spPr bwMode="auto">
          <a:xfrm>
            <a:off x="1600200" y="2209800"/>
            <a:ext cx="6096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"Assembly language is easy!",0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47110" name="Text Box 4"/>
          <p:cNvSpPr txBox="1">
            <a:spLocks noChangeArrowheads="1"/>
          </p:cNvSpPr>
          <p:nvPr/>
        </p:nvSpPr>
        <p:spPr bwMode="auto">
          <a:xfrm>
            <a:off x="914400" y="1066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and move the cursor to the beginning of the next screen line.</a:t>
            </a:r>
          </a:p>
        </p:txBody>
      </p:sp>
      <p:grpSp>
        <p:nvGrpSpPr>
          <p:cNvPr id="7" name="Group 1"/>
          <p:cNvGrpSpPr/>
          <p:nvPr/>
        </p:nvGrpSpPr>
        <p:grpSpPr>
          <a:xfrm>
            <a:off x="762000" y="4495800"/>
            <a:ext cx="7696200" cy="1602849"/>
            <a:chOff x="762000" y="4495800"/>
            <a:chExt cx="7696200" cy="1602849"/>
          </a:xfrm>
        </p:grpSpPr>
        <p:sp>
          <p:nvSpPr>
            <p:cNvPr id="8" name="Text Box 7"/>
            <p:cNvSpPr txBox="1">
              <a:spLocks noChangeArrowheads="1"/>
            </p:cNvSpPr>
            <p:nvPr/>
          </p:nvSpPr>
          <p:spPr bwMode="auto">
            <a:xfrm>
              <a:off x="762000" y="4495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solidFill>
                    <a:schemeClr val="tx2"/>
                  </a:solidFill>
                  <a:ea typeface="新細明體" pitchFamily="18" charset="-120"/>
                </a:rPr>
                <a:t>Sample output:</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0946" r="40084" b="74645"/>
            <a:stretch/>
          </p:blipFill>
          <p:spPr bwMode="auto">
            <a:xfrm>
              <a:off x="1226745" y="5089524"/>
              <a:ext cx="6266586" cy="10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813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9B0C11C-CABD-4ADE-952C-708045F3D3A3}" type="slidenum">
              <a:rPr lang="en-US" altLang="en-US" sz="1600">
                <a:latin typeface="Times New Roman" panose="02020603050405020304" pitchFamily="18" charset="0"/>
              </a:rPr>
              <a:pPr eaLnBrk="1" hangingPunct="1"/>
              <a:t>56</a:t>
            </a:fld>
            <a:endParaRPr lang="en-US" altLang="en-US" sz="1600">
              <a:latin typeface="Times New Roman" panose="02020603050405020304" pitchFamily="18" charset="0"/>
            </a:endParaRPr>
          </a:p>
        </p:txBody>
      </p:sp>
      <p:sp>
        <p:nvSpPr>
          <p:cNvPr id="140290" name="Rectangle 1026"/>
          <p:cNvSpPr>
            <a:spLocks noGrp="1" noChangeArrowheads="1"/>
          </p:cNvSpPr>
          <p:nvPr>
            <p:ph type="title"/>
          </p:nvPr>
        </p:nvSpPr>
        <p:spPr/>
        <p:txBody>
          <a:bodyPr/>
          <a:lstStyle/>
          <a:p>
            <a:pPr eaLnBrk="1" hangingPunct="1">
              <a:defRPr/>
            </a:pPr>
            <a:r>
              <a:rPr lang="en-US" altLang="en-US"/>
              <a:t>Example 2a</a:t>
            </a:r>
          </a:p>
        </p:txBody>
      </p:sp>
      <p:sp>
        <p:nvSpPr>
          <p:cNvPr id="48133" name="Text Box 1027"/>
          <p:cNvSpPr txBox="1">
            <a:spLocks noChangeArrowheads="1"/>
          </p:cNvSpPr>
          <p:nvPr/>
        </p:nvSpPr>
        <p:spPr bwMode="auto">
          <a:xfrm>
            <a:off x="1143000" y="2362200"/>
            <a:ext cx="7086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"Assembly language is easy!",0Dh,0Ah,0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p:txBody>
      </p:sp>
      <p:sp>
        <p:nvSpPr>
          <p:cNvPr id="48134" name="Text Box 1028"/>
          <p:cNvSpPr txBox="1">
            <a:spLocks noChangeArrowheads="1"/>
          </p:cNvSpPr>
          <p:nvPr/>
        </p:nvSpPr>
        <p:spPr bwMode="auto">
          <a:xfrm>
            <a:off x="914400" y="10668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and move the cursor to the beginning of the next screen line (use embedded CR/LF)</a:t>
            </a:r>
          </a:p>
        </p:txBody>
      </p:sp>
      <p:grpSp>
        <p:nvGrpSpPr>
          <p:cNvPr id="7" name="Group 1"/>
          <p:cNvGrpSpPr/>
          <p:nvPr/>
        </p:nvGrpSpPr>
        <p:grpSpPr>
          <a:xfrm>
            <a:off x="762000" y="4495800"/>
            <a:ext cx="7696200" cy="1602849"/>
            <a:chOff x="762000" y="4495800"/>
            <a:chExt cx="7696200" cy="1602849"/>
          </a:xfrm>
        </p:grpSpPr>
        <p:sp>
          <p:nvSpPr>
            <p:cNvPr id="8" name="Text Box 7"/>
            <p:cNvSpPr txBox="1">
              <a:spLocks noChangeArrowheads="1"/>
            </p:cNvSpPr>
            <p:nvPr/>
          </p:nvSpPr>
          <p:spPr bwMode="auto">
            <a:xfrm>
              <a:off x="762000" y="4495800"/>
              <a:ext cx="7696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dirty="0">
                  <a:solidFill>
                    <a:schemeClr val="tx2"/>
                  </a:solidFill>
                  <a:ea typeface="新細明體" pitchFamily="18" charset="-120"/>
                </a:rPr>
                <a:t>Sample output:</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0946" r="40084" b="74645"/>
            <a:stretch/>
          </p:blipFill>
          <p:spPr bwMode="auto">
            <a:xfrm>
              <a:off x="1226745" y="5089524"/>
              <a:ext cx="6266586" cy="100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491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1835A3A-FCDF-42E9-99B9-9676459C0526}" type="slidenum">
              <a:rPr lang="en-US" altLang="en-US" sz="1600">
                <a:latin typeface="Times New Roman" panose="02020603050405020304" pitchFamily="18" charset="0"/>
              </a:rPr>
              <a:pPr eaLnBrk="1" hangingPunct="1"/>
              <a:t>57</a:t>
            </a:fld>
            <a:endParaRPr lang="en-US" altLang="en-US" sz="1600">
              <a:latin typeface="Times New Roman" panose="02020603050405020304"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a:t>Example 3</a:t>
            </a:r>
          </a:p>
        </p:txBody>
      </p:sp>
      <p:sp>
        <p:nvSpPr>
          <p:cNvPr id="49157" name="Text Box 3"/>
          <p:cNvSpPr txBox="1">
            <a:spLocks noChangeArrowheads="1"/>
          </p:cNvSpPr>
          <p:nvPr/>
        </p:nvSpPr>
        <p:spPr bwMode="auto">
          <a:xfrm>
            <a:off x="990600" y="1828800"/>
            <a:ext cx="7010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err="1">
                <a:latin typeface="Courier New" panose="02070309020205020404" pitchFamily="49" charset="0"/>
              </a:rPr>
              <a:t>IntVal</a:t>
            </a:r>
            <a:r>
              <a:rPr lang="en-US" altLang="en-US" sz="1800" b="1" dirty="0">
                <a:latin typeface="Courier New" panose="02070309020205020404" pitchFamily="49" charset="0"/>
              </a:rPr>
              <a:t> = 35	</a:t>
            </a: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eax,IntVal</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a:t>
            </a:r>
            <a:r>
              <a:rPr lang="en-US" altLang="en-US" sz="1800" b="1" dirty="0" err="1">
                <a:latin typeface="Courier New" panose="02070309020205020404" pitchFamily="49" charset="0"/>
              </a:rPr>
              <a:t>WriteBin</a:t>
            </a:r>
            <a:r>
              <a:rPr lang="en-US" altLang="en-US" sz="1800" b="1" dirty="0">
                <a:latin typeface="Courier New" panose="02070309020205020404" pitchFamily="49" charset="0"/>
              </a:rPr>
              <a:t>	; display binary</a:t>
            </a:r>
          </a:p>
          <a:p>
            <a:pPr eaLnBrk="1" hangingPunct="1">
              <a:lnSpc>
                <a:spcPct val="50000"/>
              </a:lnSpc>
              <a:spcBef>
                <a:spcPct val="50000"/>
              </a:spcBef>
            </a:pPr>
            <a:r>
              <a:rPr lang="en-US" altLang="en-US" sz="1800" b="1" dirty="0">
                <a:latin typeface="Courier New" panose="02070309020205020404" pitchFamily="49" charset="0"/>
              </a:rPr>
              <a:t>	call Crlf</a:t>
            </a:r>
          </a:p>
          <a:p>
            <a:pPr eaLnBrk="1" hangingPunct="1">
              <a:lnSpc>
                <a:spcPct val="50000"/>
              </a:lnSpc>
              <a:spcBef>
                <a:spcPct val="50000"/>
              </a:spcBef>
            </a:pPr>
            <a:r>
              <a:rPr lang="en-US" altLang="en-US" sz="1800" b="1" dirty="0">
                <a:latin typeface="Courier New" panose="02070309020205020404" pitchFamily="49" charset="0"/>
              </a:rPr>
              <a:t>	call WriteDec	; display decimal</a:t>
            </a:r>
          </a:p>
          <a:p>
            <a:pPr eaLnBrk="1" hangingPunct="1">
              <a:lnSpc>
                <a:spcPct val="50000"/>
              </a:lnSpc>
              <a:spcBef>
                <a:spcPct val="50000"/>
              </a:spcBef>
            </a:pPr>
            <a:r>
              <a:rPr lang="en-US" altLang="en-US" sz="1800" b="1" dirty="0">
                <a:latin typeface="Courier New" panose="02070309020205020404" pitchFamily="49" charset="0"/>
              </a:rPr>
              <a:t>	call Crlf</a:t>
            </a:r>
          </a:p>
          <a:p>
            <a:pPr eaLnBrk="1" hangingPunct="1">
              <a:lnSpc>
                <a:spcPct val="50000"/>
              </a:lnSpc>
              <a:spcBef>
                <a:spcPct val="50000"/>
              </a:spcBef>
            </a:pPr>
            <a:r>
              <a:rPr lang="en-US" altLang="en-US" sz="1800" b="1" dirty="0">
                <a:latin typeface="Courier New" panose="02070309020205020404" pitchFamily="49" charset="0"/>
              </a:rPr>
              <a:t>	call WriteHex	; display hexadecimal</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49158" name="Text Box 4"/>
          <p:cNvSpPr txBox="1">
            <a:spLocks noChangeArrowheads="1"/>
          </p:cNvSpPr>
          <p:nvPr/>
        </p:nvSpPr>
        <p:spPr bwMode="auto">
          <a:xfrm>
            <a:off x="762000" y="8382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an unsigned integer in binary, decimal, and hexadecimal, each on a separate line.</a:t>
            </a:r>
          </a:p>
        </p:txBody>
      </p:sp>
      <p:grpSp>
        <p:nvGrpSpPr>
          <p:cNvPr id="49159" name="Group 5"/>
          <p:cNvGrpSpPr>
            <a:grpSpLocks/>
          </p:cNvGrpSpPr>
          <p:nvPr/>
        </p:nvGrpSpPr>
        <p:grpSpPr bwMode="auto">
          <a:xfrm>
            <a:off x="762000" y="4495800"/>
            <a:ext cx="7696200" cy="1600200"/>
            <a:chOff x="384" y="1152"/>
            <a:chExt cx="4848" cy="1008"/>
          </a:xfrm>
        </p:grpSpPr>
        <p:sp>
          <p:nvSpPr>
            <p:cNvPr id="49160" name="Text Box 6"/>
            <p:cNvSpPr txBox="1">
              <a:spLocks noChangeArrowheads="1"/>
            </p:cNvSpPr>
            <p:nvPr/>
          </p:nvSpPr>
          <p:spPr bwMode="auto">
            <a:xfrm>
              <a:off x="720" y="1536"/>
              <a:ext cx="3840" cy="624"/>
            </a:xfrm>
            <a:prstGeom prst="rect">
              <a:avLst/>
            </a:prstGeom>
            <a:solidFill>
              <a:schemeClr val="bg2"/>
            </a:solidFill>
            <a:ln w="9525">
              <a:solidFill>
                <a:schemeClr val="tx1"/>
              </a:solidFill>
              <a:miter lim="800000"/>
              <a:headEnd/>
              <a:tailEnd/>
            </a:ln>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a:latin typeface="Courier New" panose="02070309020205020404" pitchFamily="49" charset="0"/>
                </a:rPr>
                <a:t>0000 0000 0000 0000 0000 0000 0010 0011</a:t>
              </a:r>
            </a:p>
            <a:p>
              <a:pPr eaLnBrk="1" hangingPunct="1">
                <a:lnSpc>
                  <a:spcPct val="50000"/>
                </a:lnSpc>
                <a:spcBef>
                  <a:spcPct val="50000"/>
                </a:spcBef>
              </a:pPr>
              <a:r>
                <a:rPr lang="en-US" altLang="en-US" sz="1800" b="1">
                  <a:latin typeface="Courier New" panose="02070309020205020404" pitchFamily="49" charset="0"/>
                </a:rPr>
                <a:t>35</a:t>
              </a:r>
            </a:p>
            <a:p>
              <a:pPr eaLnBrk="1" hangingPunct="1">
                <a:lnSpc>
                  <a:spcPct val="50000"/>
                </a:lnSpc>
                <a:spcBef>
                  <a:spcPct val="50000"/>
                </a:spcBef>
              </a:pPr>
              <a:r>
                <a:rPr lang="en-US" altLang="en-US" sz="1800" b="1">
                  <a:latin typeface="Courier New" panose="02070309020205020404" pitchFamily="49" charset="0"/>
                </a:rPr>
                <a:t>23</a:t>
              </a:r>
            </a:p>
          </p:txBody>
        </p:sp>
        <p:sp>
          <p:nvSpPr>
            <p:cNvPr id="49161" name="Text Box 7"/>
            <p:cNvSpPr txBox="1">
              <a:spLocks noChangeArrowheads="1"/>
            </p:cNvSpPr>
            <p:nvPr/>
          </p:nvSpPr>
          <p:spPr bwMode="auto">
            <a:xfrm>
              <a:off x="384" y="1152"/>
              <a:ext cx="484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Sample output:</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017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07FDB7F-EA40-426F-A09B-7E679A8338CE}" type="slidenum">
              <a:rPr lang="en-US" altLang="en-US" sz="1600">
                <a:latin typeface="Times New Roman" panose="02020603050405020304" pitchFamily="18" charset="0"/>
              </a:rPr>
              <a:pPr eaLnBrk="1" hangingPunct="1"/>
              <a:t>58</a:t>
            </a:fld>
            <a:endParaRPr lang="en-US" altLang="en-US" sz="1600">
              <a:latin typeface="Times New Roman" panose="02020603050405020304" pitchFamily="18" charset="0"/>
            </a:endParaRPr>
          </a:p>
        </p:txBody>
      </p:sp>
      <p:sp>
        <p:nvSpPr>
          <p:cNvPr id="98306" name="Rectangle 1026"/>
          <p:cNvSpPr>
            <a:spLocks noGrp="1" noChangeArrowheads="1"/>
          </p:cNvSpPr>
          <p:nvPr>
            <p:ph type="title"/>
          </p:nvPr>
        </p:nvSpPr>
        <p:spPr/>
        <p:txBody>
          <a:bodyPr/>
          <a:lstStyle/>
          <a:p>
            <a:pPr eaLnBrk="1" hangingPunct="1">
              <a:defRPr/>
            </a:pPr>
            <a:r>
              <a:rPr lang="en-US" altLang="en-US"/>
              <a:t>Example 4</a:t>
            </a:r>
          </a:p>
        </p:txBody>
      </p:sp>
      <p:sp>
        <p:nvSpPr>
          <p:cNvPr id="50181" name="Text Box 1027"/>
          <p:cNvSpPr txBox="1">
            <a:spLocks noChangeArrowheads="1"/>
          </p:cNvSpPr>
          <p:nvPr/>
        </p:nvSpPr>
        <p:spPr bwMode="auto">
          <a:xfrm>
            <a:off x="1600200" y="2514600"/>
            <a:ext cx="5562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5029200" algn="l"/>
              </a:tabLst>
              <a:defRPr sz="2100">
                <a:solidFill>
                  <a:schemeClr val="tx1"/>
                </a:solidFill>
                <a:latin typeface="Arial" panose="020B0604020202020204" pitchFamily="34" charset="0"/>
              </a:defRPr>
            </a:lvl1pPr>
            <a:lvl2pPr marL="742950" indent="-285750" eaLnBrk="0" hangingPunct="0">
              <a:tabLst>
                <a:tab pos="457200" algn="l"/>
                <a:tab pos="5029200" algn="l"/>
              </a:tabLst>
              <a:defRPr sz="2100">
                <a:solidFill>
                  <a:schemeClr val="tx1"/>
                </a:solidFill>
                <a:latin typeface="Arial" panose="020B0604020202020204" pitchFamily="34" charset="0"/>
              </a:defRPr>
            </a:lvl2pPr>
            <a:lvl3pPr marL="1143000" indent="-228600" eaLnBrk="0" hangingPunct="0">
              <a:tabLst>
                <a:tab pos="457200" algn="l"/>
                <a:tab pos="5029200" algn="l"/>
              </a:tabLst>
              <a:defRPr sz="2100">
                <a:solidFill>
                  <a:schemeClr val="tx1"/>
                </a:solidFill>
                <a:latin typeface="Arial" panose="020B0604020202020204" pitchFamily="34" charset="0"/>
              </a:defRPr>
            </a:lvl3pPr>
            <a:lvl4pPr marL="1600200" indent="-228600" eaLnBrk="0" hangingPunct="0">
              <a:tabLst>
                <a:tab pos="457200" algn="l"/>
                <a:tab pos="5029200" algn="l"/>
              </a:tabLst>
              <a:defRPr sz="2100">
                <a:solidFill>
                  <a:schemeClr val="tx1"/>
                </a:solidFill>
                <a:latin typeface="Arial" panose="020B0604020202020204" pitchFamily="34" charset="0"/>
              </a:defRPr>
            </a:lvl4pPr>
            <a:lvl5pPr marL="2057400" indent="-228600" eaLnBrk="0" hangingPunct="0">
              <a:tabLst>
                <a:tab pos="457200" algn="l"/>
                <a:tab pos="50292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50292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err="1">
                <a:latin typeface="Courier New" panose="02070309020205020404" pitchFamily="49" charset="0"/>
              </a:rPr>
              <a:t>fileName</a:t>
            </a:r>
            <a:r>
              <a:rPr lang="en-US" altLang="en-US" sz="1800" b="1" dirty="0">
                <a:latin typeface="Courier New" panose="02070309020205020404" pitchFamily="49" charset="0"/>
              </a:rPr>
              <a:t> BYTE 80 DUP(0)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a:t>
            </a:r>
            <a:r>
              <a:rPr lang="en-US" altLang="en-US" sz="1800" b="1" dirty="0" err="1">
                <a:latin typeface="Courier New" panose="02070309020205020404" pitchFamily="49" charset="0"/>
              </a:rPr>
              <a:t>fileName</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ecx,SIZEOF</a:t>
            </a:r>
            <a:r>
              <a:rPr lang="en-US" altLang="en-US" sz="1800" b="1" dirty="0">
                <a:latin typeface="Courier New" panose="02070309020205020404" pitchFamily="49" charset="0"/>
              </a:rPr>
              <a:t> </a:t>
            </a:r>
            <a:r>
              <a:rPr lang="en-US" altLang="en-US" sz="1800" b="1" dirty="0" err="1">
                <a:latin typeface="Courier New" panose="02070309020205020404" pitchFamily="49" charset="0"/>
              </a:rPr>
              <a:t>fileName</a:t>
            </a:r>
            <a:r>
              <a:rPr lang="en-US" altLang="en-US" sz="1800" b="1" dirty="0">
                <a:latin typeface="Courier New" panose="02070309020205020404" pitchFamily="49" charset="0"/>
              </a:rPr>
              <a:t> – 1</a:t>
            </a:r>
          </a:p>
          <a:p>
            <a:pPr eaLnBrk="1" hangingPunct="1">
              <a:lnSpc>
                <a:spcPct val="50000"/>
              </a:lnSpc>
              <a:spcBef>
                <a:spcPct val="50000"/>
              </a:spcBef>
            </a:pPr>
            <a:r>
              <a:rPr lang="en-US" altLang="en-US" sz="1800" b="1" dirty="0">
                <a:latin typeface="Courier New" panose="02070309020205020404" pitchFamily="49" charset="0"/>
              </a:rPr>
              <a:t>	call ReadString</a:t>
            </a:r>
          </a:p>
        </p:txBody>
      </p:sp>
      <p:sp>
        <p:nvSpPr>
          <p:cNvPr id="50182" name="Text Box 1028"/>
          <p:cNvSpPr txBox="1">
            <a:spLocks noChangeArrowheads="1"/>
          </p:cNvSpPr>
          <p:nvPr/>
        </p:nvSpPr>
        <p:spPr bwMode="auto">
          <a:xfrm>
            <a:off x="685800" y="10668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Input a string from the user. EDX points to the string and ECX specifies the maximum number of characters the user is permitted to enter.</a:t>
            </a:r>
          </a:p>
        </p:txBody>
      </p:sp>
      <p:sp>
        <p:nvSpPr>
          <p:cNvPr id="98309" name="Text Box 1029"/>
          <p:cNvSpPr txBox="1">
            <a:spLocks noChangeArrowheads="1"/>
          </p:cNvSpPr>
          <p:nvPr/>
        </p:nvSpPr>
        <p:spPr bwMode="auto">
          <a:xfrm>
            <a:off x="1371600" y="5257800"/>
            <a:ext cx="6324600" cy="60325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A null byte is automatically appended to the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4 -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a:t>Irvine, Kip R. Assembly Language for Intel-Based Computers 5/e, 2007.</a:t>
            </a:r>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59</a:t>
            </a:fld>
            <a:endParaRPr lang="en-US" altLang="zh-TW"/>
          </a:p>
        </p:txBody>
      </p:sp>
      <p:pic>
        <p:nvPicPr>
          <p:cNvPr id="1229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295" t="10103" r="39395" b="79887"/>
          <a:stretch/>
        </p:blipFill>
        <p:spPr bwMode="auto">
          <a:xfrm>
            <a:off x="1431235" y="1749287"/>
            <a:ext cx="6748604" cy="743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61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頁尾版面配置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ea typeface="新細明體" pitchFamily="18" charset="-120"/>
              </a:rPr>
              <a:t>Irvine, Kip R. Assembly Language for Intel-Based Computers 5/e, 2007.</a:t>
            </a:r>
          </a:p>
        </p:txBody>
      </p:sp>
      <p:sp>
        <p:nvSpPr>
          <p:cNvPr id="102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C239772-6DD4-4548-A3BA-71CD5EF561E8}" type="slidenum">
              <a:rPr lang="en-US" altLang="zh-TW" sz="1600" smtClean="0">
                <a:latin typeface="Times New Roman" pitchFamily="18" charset="0"/>
                <a:ea typeface="新細明體" pitchFamily="18" charset="-120"/>
              </a:rPr>
              <a:pPr eaLnBrk="1" hangingPunct="1"/>
              <a:t>6</a:t>
            </a:fld>
            <a:endParaRPr lang="en-US" altLang="zh-TW" sz="1600">
              <a:latin typeface="Times New Roman" pitchFamily="18" charset="0"/>
              <a:ea typeface="新細明體" pitchFamily="18" charset="-120"/>
            </a:endParaRPr>
          </a:p>
        </p:txBody>
      </p:sp>
      <p:sp>
        <p:nvSpPr>
          <p:cNvPr id="102402" name="Rectangle 2"/>
          <p:cNvSpPr>
            <a:spLocks noGrp="1" noChangeArrowheads="1"/>
          </p:cNvSpPr>
          <p:nvPr>
            <p:ph type="title"/>
          </p:nvPr>
        </p:nvSpPr>
        <p:spPr/>
        <p:txBody>
          <a:bodyPr/>
          <a:lstStyle/>
          <a:p>
            <a:pPr eaLnBrk="1" hangingPunct="1">
              <a:defRPr/>
            </a:pPr>
            <a:r>
              <a:rPr lang="en-US" altLang="zh-TW" dirty="0">
                <a:ea typeface="新細明體" charset="-120"/>
              </a:rPr>
              <a:t>Runtime Stack (1/3)</a:t>
            </a:r>
          </a:p>
        </p:txBody>
      </p:sp>
      <p:sp>
        <p:nvSpPr>
          <p:cNvPr id="1030" name="Rectangle 3"/>
          <p:cNvSpPr>
            <a:spLocks noGrp="1" noChangeArrowheads="1"/>
          </p:cNvSpPr>
          <p:nvPr>
            <p:ph type="body" idx="1"/>
          </p:nvPr>
        </p:nvSpPr>
        <p:spPr>
          <a:xfrm>
            <a:off x="685800" y="1143000"/>
            <a:ext cx="7772400" cy="1828800"/>
          </a:xfrm>
        </p:spPr>
        <p:txBody>
          <a:bodyPr/>
          <a:lstStyle/>
          <a:p>
            <a:pPr eaLnBrk="1" hangingPunct="1"/>
            <a:r>
              <a:rPr lang="en-US" altLang="zh-TW" dirty="0">
                <a:ea typeface="新細明體" pitchFamily="18" charset="-120"/>
              </a:rPr>
              <a:t>Imagine a stack of plates . . .</a:t>
            </a:r>
          </a:p>
          <a:p>
            <a:pPr lvl="1" eaLnBrk="1" hangingPunct="1"/>
            <a:r>
              <a:rPr lang="en-US" altLang="zh-TW" dirty="0">
                <a:ea typeface="新細明體" pitchFamily="18" charset="-120"/>
              </a:rPr>
              <a:t>plates are only added to the top</a:t>
            </a:r>
          </a:p>
          <a:p>
            <a:pPr lvl="1" eaLnBrk="1" hangingPunct="1"/>
            <a:r>
              <a:rPr lang="en-US" altLang="zh-TW" dirty="0">
                <a:ea typeface="新細明體" pitchFamily="18" charset="-120"/>
              </a:rPr>
              <a:t>plates are only removed from the top</a:t>
            </a:r>
          </a:p>
          <a:p>
            <a:pPr lvl="1" eaLnBrk="1" hangingPunct="1"/>
            <a:r>
              <a:rPr lang="en-US" altLang="zh-TW" dirty="0">
                <a:ea typeface="新細明體" pitchFamily="18" charset="-120"/>
              </a:rPr>
              <a:t>Last In First Out (LIFO) structure</a:t>
            </a:r>
          </a:p>
        </p:txBody>
      </p:sp>
      <p:grpSp>
        <p:nvGrpSpPr>
          <p:cNvPr id="6" name="Group 5"/>
          <p:cNvGrpSpPr/>
          <p:nvPr/>
        </p:nvGrpSpPr>
        <p:grpSpPr>
          <a:xfrm>
            <a:off x="1897585" y="5063541"/>
            <a:ext cx="2316693" cy="369332"/>
            <a:chOff x="2227875" y="5193196"/>
            <a:chExt cx="2316693" cy="369332"/>
          </a:xfrm>
        </p:grpSpPr>
        <p:sp>
          <p:nvSpPr>
            <p:cNvPr id="5" name="Rounded Rectangle 4"/>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3" name="TextBox 2"/>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1</a:t>
              </a:r>
              <a:endParaRPr lang="zh-TW" altLang="en-US" sz="1800" dirty="0">
                <a:solidFill>
                  <a:schemeClr val="bg2"/>
                </a:solidFill>
              </a:endParaRPr>
            </a:p>
          </p:txBody>
        </p:sp>
      </p:grpSp>
      <p:grpSp>
        <p:nvGrpSpPr>
          <p:cNvPr id="15" name="Group 14"/>
          <p:cNvGrpSpPr/>
          <p:nvPr/>
        </p:nvGrpSpPr>
        <p:grpSpPr>
          <a:xfrm>
            <a:off x="1897585" y="4740167"/>
            <a:ext cx="2316693" cy="369332"/>
            <a:chOff x="2227875" y="5193196"/>
            <a:chExt cx="2316693" cy="369332"/>
          </a:xfrm>
        </p:grpSpPr>
        <p:sp>
          <p:nvSpPr>
            <p:cNvPr id="16" name="Rounded Rectangle 15"/>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7" name="TextBox 16"/>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2</a:t>
              </a:r>
              <a:endParaRPr lang="zh-TW" altLang="en-US" sz="1800" dirty="0">
                <a:solidFill>
                  <a:schemeClr val="bg2"/>
                </a:solidFill>
              </a:endParaRPr>
            </a:p>
          </p:txBody>
        </p:sp>
      </p:grpSp>
      <p:grpSp>
        <p:nvGrpSpPr>
          <p:cNvPr id="18" name="Group 17"/>
          <p:cNvGrpSpPr/>
          <p:nvPr/>
        </p:nvGrpSpPr>
        <p:grpSpPr>
          <a:xfrm>
            <a:off x="1897585" y="4416793"/>
            <a:ext cx="2316693" cy="369332"/>
            <a:chOff x="2227875" y="5193196"/>
            <a:chExt cx="2316693" cy="369332"/>
          </a:xfrm>
        </p:grpSpPr>
        <p:sp>
          <p:nvSpPr>
            <p:cNvPr id="19" name="Rounded Rectangle 18"/>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0" name="TextBox 19"/>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3</a:t>
              </a:r>
              <a:endParaRPr lang="zh-TW" altLang="en-US" sz="1800" dirty="0">
                <a:solidFill>
                  <a:schemeClr val="bg2"/>
                </a:solidFill>
              </a:endParaRPr>
            </a:p>
          </p:txBody>
        </p:sp>
      </p:grpSp>
      <p:grpSp>
        <p:nvGrpSpPr>
          <p:cNvPr id="21" name="Group 20"/>
          <p:cNvGrpSpPr/>
          <p:nvPr/>
        </p:nvGrpSpPr>
        <p:grpSpPr>
          <a:xfrm>
            <a:off x="1897585" y="4093419"/>
            <a:ext cx="2316693" cy="369332"/>
            <a:chOff x="2227875" y="5193196"/>
            <a:chExt cx="2316693" cy="369332"/>
          </a:xfrm>
        </p:grpSpPr>
        <p:sp>
          <p:nvSpPr>
            <p:cNvPr id="22" name="Rounded Rectangle 21"/>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3" name="TextBox 22"/>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4</a:t>
              </a:r>
              <a:endParaRPr lang="zh-TW" altLang="en-US" sz="1800" dirty="0">
                <a:solidFill>
                  <a:schemeClr val="bg2"/>
                </a:solidFill>
              </a:endParaRPr>
            </a:p>
          </p:txBody>
        </p:sp>
      </p:grpSp>
      <p:grpSp>
        <p:nvGrpSpPr>
          <p:cNvPr id="24" name="Group 23"/>
          <p:cNvGrpSpPr/>
          <p:nvPr/>
        </p:nvGrpSpPr>
        <p:grpSpPr>
          <a:xfrm>
            <a:off x="1897585" y="3770045"/>
            <a:ext cx="2316693" cy="369332"/>
            <a:chOff x="2227875" y="5193196"/>
            <a:chExt cx="2316693" cy="369332"/>
          </a:xfrm>
        </p:grpSpPr>
        <p:sp>
          <p:nvSpPr>
            <p:cNvPr id="25" name="Rounded Rectangle 24"/>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6" name="TextBox 25"/>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5</a:t>
              </a:r>
              <a:endParaRPr lang="zh-TW" altLang="en-US" sz="1800" dirty="0">
                <a:solidFill>
                  <a:schemeClr val="bg2"/>
                </a:solidFill>
              </a:endParaRPr>
            </a:p>
          </p:txBody>
        </p:sp>
      </p:grpSp>
      <p:grpSp>
        <p:nvGrpSpPr>
          <p:cNvPr id="27" name="Group 26"/>
          <p:cNvGrpSpPr/>
          <p:nvPr/>
        </p:nvGrpSpPr>
        <p:grpSpPr>
          <a:xfrm>
            <a:off x="1897585" y="3446671"/>
            <a:ext cx="2316693" cy="369332"/>
            <a:chOff x="2227875" y="5193196"/>
            <a:chExt cx="2316693" cy="369332"/>
          </a:xfrm>
        </p:grpSpPr>
        <p:sp>
          <p:nvSpPr>
            <p:cNvPr id="28" name="Rounded Rectangle 27"/>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9" name="TextBox 28"/>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6</a:t>
              </a:r>
              <a:endParaRPr lang="zh-TW" altLang="en-US" sz="1800" dirty="0">
                <a:solidFill>
                  <a:schemeClr val="bg2"/>
                </a:solidFill>
              </a:endParaRPr>
            </a:p>
          </p:txBody>
        </p:sp>
      </p:grpSp>
      <p:grpSp>
        <p:nvGrpSpPr>
          <p:cNvPr id="30" name="Group 29"/>
          <p:cNvGrpSpPr/>
          <p:nvPr/>
        </p:nvGrpSpPr>
        <p:grpSpPr>
          <a:xfrm>
            <a:off x="4285073" y="5040458"/>
            <a:ext cx="1655079" cy="415498"/>
            <a:chOff x="4285073" y="5040458"/>
            <a:chExt cx="1655079" cy="415498"/>
          </a:xfrm>
        </p:grpSpPr>
        <p:sp>
          <p:nvSpPr>
            <p:cNvPr id="7" name="TextBox 6"/>
            <p:cNvSpPr txBox="1"/>
            <p:nvPr/>
          </p:nvSpPr>
          <p:spPr>
            <a:xfrm>
              <a:off x="4933145" y="5040458"/>
              <a:ext cx="1007007" cy="415498"/>
            </a:xfrm>
            <a:prstGeom prst="rect">
              <a:avLst/>
            </a:prstGeom>
            <a:noFill/>
          </p:spPr>
          <p:txBody>
            <a:bodyPr wrap="none" rtlCol="0">
              <a:spAutoFit/>
            </a:bodyPr>
            <a:lstStyle/>
            <a:p>
              <a:r>
                <a:rPr lang="en-US" altLang="zh-TW" dirty="0"/>
                <a:t>bottom</a:t>
              </a:r>
              <a:endParaRPr lang="zh-TW" altLang="en-US" dirty="0"/>
            </a:p>
          </p:txBody>
        </p:sp>
        <p:cxnSp>
          <p:nvCxnSpPr>
            <p:cNvPr id="9" name="Straight Arrow Connector 8"/>
            <p:cNvCxnSpPr>
              <a:stCxn id="7"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39" name="Group 38"/>
          <p:cNvGrpSpPr/>
          <p:nvPr/>
        </p:nvGrpSpPr>
        <p:grpSpPr>
          <a:xfrm>
            <a:off x="4285073" y="3733448"/>
            <a:ext cx="1206238" cy="415498"/>
            <a:chOff x="4285073" y="5040458"/>
            <a:chExt cx="1206238" cy="415498"/>
          </a:xfrm>
        </p:grpSpPr>
        <p:sp>
          <p:nvSpPr>
            <p:cNvPr id="40" name="TextBox 39"/>
            <p:cNvSpPr txBox="1"/>
            <p:nvPr/>
          </p:nvSpPr>
          <p:spPr>
            <a:xfrm>
              <a:off x="4933145" y="5040458"/>
              <a:ext cx="558166" cy="415498"/>
            </a:xfrm>
            <a:prstGeom prst="rect">
              <a:avLst/>
            </a:prstGeom>
            <a:noFill/>
          </p:spPr>
          <p:txBody>
            <a:bodyPr wrap="none" rtlCol="0">
              <a:spAutoFit/>
            </a:bodyPr>
            <a:lstStyle/>
            <a:p>
              <a:r>
                <a:rPr lang="en-US" altLang="zh-TW" dirty="0"/>
                <a:t>top</a:t>
              </a:r>
              <a:endParaRPr lang="zh-TW" altLang="en-US" dirty="0"/>
            </a:p>
          </p:txBody>
        </p:sp>
        <p:cxnSp>
          <p:nvCxnSpPr>
            <p:cNvPr id="41" name="Straight Arrow Connector 40"/>
            <p:cNvCxnSpPr>
              <a:stCxn id="40"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42" name="Group 41"/>
          <p:cNvGrpSpPr/>
          <p:nvPr/>
        </p:nvGrpSpPr>
        <p:grpSpPr>
          <a:xfrm>
            <a:off x="1897585" y="3131676"/>
            <a:ext cx="2316693" cy="369332"/>
            <a:chOff x="2227875" y="5193196"/>
            <a:chExt cx="2316693" cy="369332"/>
          </a:xfrm>
        </p:grpSpPr>
        <p:sp>
          <p:nvSpPr>
            <p:cNvPr id="43" name="Rounded Rectangle 42"/>
            <p:cNvSpPr/>
            <p:nvPr/>
          </p:nvSpPr>
          <p:spPr bwMode="auto">
            <a:xfrm>
              <a:off x="2227875" y="5233846"/>
              <a:ext cx="2316693" cy="288032"/>
            </a:xfrm>
            <a:prstGeom prst="roundRect">
              <a:avLst/>
            </a:prstGeom>
            <a:ln w="9525">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44" name="TextBox 43"/>
            <p:cNvSpPr txBox="1"/>
            <p:nvPr/>
          </p:nvSpPr>
          <p:spPr>
            <a:xfrm>
              <a:off x="3263419" y="5193196"/>
              <a:ext cx="312906" cy="369332"/>
            </a:xfrm>
            <a:prstGeom prst="rect">
              <a:avLst/>
            </a:prstGeom>
            <a:noFill/>
          </p:spPr>
          <p:txBody>
            <a:bodyPr wrap="none" rtlCol="0">
              <a:spAutoFit/>
            </a:bodyPr>
            <a:lstStyle/>
            <a:p>
              <a:r>
                <a:rPr lang="en-US" altLang="zh-TW" sz="1800" dirty="0">
                  <a:solidFill>
                    <a:schemeClr val="bg2"/>
                  </a:solidFill>
                </a:rPr>
                <a:t>7</a:t>
              </a:r>
              <a:endParaRPr lang="zh-TW" altLang="en-US" sz="1800" dirty="0">
                <a:solidFill>
                  <a:schemeClr val="bg2"/>
                </a:solidFill>
              </a:endParaRPr>
            </a:p>
          </p:txBody>
        </p:sp>
      </p:grpSp>
    </p:spTree>
    <p:extLst>
      <p:ext uri="{BB962C8B-B14F-4D97-AF65-F5344CB8AC3E}">
        <p14:creationId xmlns:p14="http://schemas.microsoft.com/office/powerpoint/2010/main" val="198635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64" presetClass="path" presetSubtype="0" accel="50000" decel="50000" fill="hold" nodeType="withEffect">
                                  <p:stCondLst>
                                    <p:cond delay="0"/>
                                  </p:stCondLst>
                                  <p:childTnLst>
                                    <p:animMotion origin="layout" path="M 1.38889E-6 1.48148E-6 L 1.38889E-6 -0.04329 " pathEditMode="relative" rAng="0" ptsTypes="AA">
                                      <p:cBhvr>
                                        <p:cTn id="11" dur="2000" fill="hold"/>
                                        <p:tgtEl>
                                          <p:spTgt spid="39"/>
                                        </p:tgtEl>
                                        <p:attrNameLst>
                                          <p:attrName>ppt_x</p:attrName>
                                          <p:attrName>ppt_y</p:attrName>
                                        </p:attrNameLst>
                                      </p:cBhvr>
                                      <p:rCtr x="0" y="-2176"/>
                                    </p:animMotion>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path" presetSubtype="0" accel="50000" decel="50000" fill="hold" nodeType="withEffect">
                                  <p:stCondLst>
                                    <p:cond delay="0"/>
                                  </p:stCondLst>
                                  <p:childTnLst>
                                    <p:animMotion origin="layout" path="M 1.38889E-6 -0.04329 L 1.38889E-6 -0.08519 " pathEditMode="relative" rAng="0" ptsTypes="AA">
                                      <p:cBhvr>
                                        <p:cTn id="20" dur="2000" fill="hold"/>
                                        <p:tgtEl>
                                          <p:spTgt spid="39"/>
                                        </p:tgtEl>
                                        <p:attrNameLst>
                                          <p:attrName>ppt_x</p:attrName>
                                          <p:attrName>ppt_y</p:attrName>
                                        </p:attrNameLst>
                                      </p:cBhvr>
                                      <p:rCtr x="0" y="-2106"/>
                                    </p:animMotion>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nodeType="clickEffect">
                                  <p:stCondLst>
                                    <p:cond delay="0"/>
                                  </p:stCondLst>
                                  <p:childTnLst>
                                    <p:animEffect transition="out" filter="fade">
                                      <p:cBhvr>
                                        <p:cTn id="24" dur="1000"/>
                                        <p:tgtEl>
                                          <p:spTgt spid="42"/>
                                        </p:tgtEl>
                                      </p:cBhvr>
                                    </p:animEffect>
                                    <p:anim calcmode="lin" valueType="num">
                                      <p:cBhvr>
                                        <p:cTn id="25" dur="1000"/>
                                        <p:tgtEl>
                                          <p:spTgt spid="42"/>
                                        </p:tgtEl>
                                        <p:attrNameLst>
                                          <p:attrName>ppt_x</p:attrName>
                                        </p:attrNameLst>
                                      </p:cBhvr>
                                      <p:tavLst>
                                        <p:tav tm="0">
                                          <p:val>
                                            <p:strVal val="ppt_x"/>
                                          </p:val>
                                        </p:tav>
                                        <p:tav tm="100000">
                                          <p:val>
                                            <p:strVal val="ppt_x"/>
                                          </p:val>
                                        </p:tav>
                                      </p:tavLst>
                                    </p:anim>
                                    <p:anim calcmode="lin" valueType="num">
                                      <p:cBhvr>
                                        <p:cTn id="26" dur="1000"/>
                                        <p:tgtEl>
                                          <p:spTgt spid="42"/>
                                        </p:tgtEl>
                                        <p:attrNameLst>
                                          <p:attrName>ppt_y</p:attrName>
                                        </p:attrNameLst>
                                      </p:cBhvr>
                                      <p:tavLst>
                                        <p:tav tm="0">
                                          <p:val>
                                            <p:strVal val="ppt_y"/>
                                          </p:val>
                                        </p:tav>
                                        <p:tav tm="100000">
                                          <p:val>
                                            <p:strVal val="ppt_y-.1"/>
                                          </p:val>
                                        </p:tav>
                                      </p:tavLst>
                                    </p:anim>
                                    <p:set>
                                      <p:cBhvr>
                                        <p:cTn id="27" dur="1" fill="hold">
                                          <p:stCondLst>
                                            <p:cond delay="999"/>
                                          </p:stCondLst>
                                        </p:cTn>
                                        <p:tgtEl>
                                          <p:spTgt spid="42"/>
                                        </p:tgtEl>
                                        <p:attrNameLst>
                                          <p:attrName>style.visibility</p:attrName>
                                        </p:attrNameLst>
                                      </p:cBhvr>
                                      <p:to>
                                        <p:strVal val="hidden"/>
                                      </p:to>
                                    </p:set>
                                  </p:childTnLst>
                                </p:cTn>
                              </p:par>
                              <p:par>
                                <p:cTn id="28" presetID="42" presetClass="path" presetSubtype="0" accel="50000" decel="50000" fill="hold" nodeType="withEffect">
                                  <p:stCondLst>
                                    <p:cond delay="0"/>
                                  </p:stCondLst>
                                  <p:childTnLst>
                                    <p:animMotion origin="layout" path="M 1.38889E-6 -0.08519 L 1.38889E-6 -0.04329 " pathEditMode="relative" rAng="0" ptsTypes="AA">
                                      <p:cBhvr>
                                        <p:cTn id="29" dur="2000" fill="hold"/>
                                        <p:tgtEl>
                                          <p:spTgt spid="39"/>
                                        </p:tgtEl>
                                        <p:attrNameLst>
                                          <p:attrName>ppt_x</p:attrName>
                                          <p:attrName>ppt_y</p:attrName>
                                        </p:attrNameLst>
                                      </p:cBhvr>
                                      <p:rCtr x="0" y="2083"/>
                                    </p:animMotion>
                                  </p:childTnLst>
                                </p:cTn>
                              </p:par>
                            </p:childTnLst>
                          </p:cTn>
                        </p:par>
                      </p:childTnLst>
                    </p:cTn>
                  </p:par>
                  <p:par>
                    <p:cTn id="30" fill="hold">
                      <p:stCondLst>
                        <p:cond delay="indefinite"/>
                      </p:stCondLst>
                      <p:childTnLst>
                        <p:par>
                          <p:cTn id="31" fill="hold">
                            <p:stCondLst>
                              <p:cond delay="0"/>
                            </p:stCondLst>
                            <p:childTnLst>
                              <p:par>
                                <p:cTn id="32" presetID="47" presetClass="exit" presetSubtype="0" fill="hold" nodeType="clickEffect">
                                  <p:stCondLst>
                                    <p:cond delay="0"/>
                                  </p:stCondLst>
                                  <p:childTnLst>
                                    <p:animEffect transition="out" filter="fade">
                                      <p:cBhvr>
                                        <p:cTn id="33" dur="1000"/>
                                        <p:tgtEl>
                                          <p:spTgt spid="27"/>
                                        </p:tgtEl>
                                      </p:cBhvr>
                                    </p:animEffect>
                                    <p:anim calcmode="lin" valueType="num">
                                      <p:cBhvr>
                                        <p:cTn id="34" dur="1000"/>
                                        <p:tgtEl>
                                          <p:spTgt spid="27"/>
                                        </p:tgtEl>
                                        <p:attrNameLst>
                                          <p:attrName>ppt_x</p:attrName>
                                        </p:attrNameLst>
                                      </p:cBhvr>
                                      <p:tavLst>
                                        <p:tav tm="0">
                                          <p:val>
                                            <p:strVal val="ppt_x"/>
                                          </p:val>
                                        </p:tav>
                                        <p:tav tm="100000">
                                          <p:val>
                                            <p:strVal val="ppt_x"/>
                                          </p:val>
                                        </p:tav>
                                      </p:tavLst>
                                    </p:anim>
                                    <p:anim calcmode="lin" valueType="num">
                                      <p:cBhvr>
                                        <p:cTn id="35" dur="1000"/>
                                        <p:tgtEl>
                                          <p:spTgt spid="27"/>
                                        </p:tgtEl>
                                        <p:attrNameLst>
                                          <p:attrName>ppt_y</p:attrName>
                                        </p:attrNameLst>
                                      </p:cBhvr>
                                      <p:tavLst>
                                        <p:tav tm="0">
                                          <p:val>
                                            <p:strVal val="ppt_y"/>
                                          </p:val>
                                        </p:tav>
                                        <p:tav tm="100000">
                                          <p:val>
                                            <p:strVal val="ppt_y-.1"/>
                                          </p:val>
                                        </p:tav>
                                      </p:tavLst>
                                    </p:anim>
                                    <p:set>
                                      <p:cBhvr>
                                        <p:cTn id="36" dur="1" fill="hold">
                                          <p:stCondLst>
                                            <p:cond delay="999"/>
                                          </p:stCondLst>
                                        </p:cTn>
                                        <p:tgtEl>
                                          <p:spTgt spid="27"/>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38889E-6 -0.04329 L 1.38889E-6 -0.00116 " pathEditMode="relative" rAng="0" ptsTypes="AA">
                                      <p:cBhvr>
                                        <p:cTn id="38" dur="2000" fill="hold"/>
                                        <p:tgtEl>
                                          <p:spTgt spid="39"/>
                                        </p:tgtEl>
                                        <p:attrNameLst>
                                          <p:attrName>ppt_x</p:attrName>
                                          <p:attrName>ppt_y</p:attrName>
                                        </p:attrNameLst>
                                      </p:cBhvr>
                                      <p:rCtr x="0" y="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1203"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164040D-8651-4A84-A469-F43D68426633}" type="slidenum">
              <a:rPr lang="en-US" altLang="en-US" sz="1600">
                <a:latin typeface="Times New Roman" panose="02020603050405020304" pitchFamily="18" charset="0"/>
              </a:rPr>
              <a:pPr eaLnBrk="1" hangingPunct="1"/>
              <a:t>60</a:t>
            </a:fld>
            <a:endParaRPr lang="en-US" altLang="en-US" sz="1600">
              <a:latin typeface="Times New Roman" panose="02020603050405020304" pitchFamily="18" charset="0"/>
            </a:endParaRPr>
          </a:p>
        </p:txBody>
      </p:sp>
      <p:sp>
        <p:nvSpPr>
          <p:cNvPr id="99330" name="Rectangle 2"/>
          <p:cNvSpPr>
            <a:spLocks noGrp="1" noChangeArrowheads="1"/>
          </p:cNvSpPr>
          <p:nvPr>
            <p:ph type="title"/>
          </p:nvPr>
        </p:nvSpPr>
        <p:spPr/>
        <p:txBody>
          <a:bodyPr/>
          <a:lstStyle/>
          <a:p>
            <a:pPr eaLnBrk="1" hangingPunct="1">
              <a:defRPr/>
            </a:pPr>
            <a:r>
              <a:rPr lang="en-US" altLang="en-US"/>
              <a:t>Example 5</a:t>
            </a:r>
          </a:p>
        </p:txBody>
      </p:sp>
      <p:sp>
        <p:nvSpPr>
          <p:cNvPr id="51205" name="Text Box 3"/>
          <p:cNvSpPr txBox="1">
            <a:spLocks noChangeArrowheads="1"/>
          </p:cNvSpPr>
          <p:nvPr/>
        </p:nvSpPr>
        <p:spPr bwMode="auto">
          <a:xfrm>
            <a:off x="914400" y="2438400"/>
            <a:ext cx="7467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Lst>
              <a:defRPr sz="2100">
                <a:solidFill>
                  <a:schemeClr val="tx1"/>
                </a:solidFill>
                <a:latin typeface="Arial" panose="020B0604020202020204" pitchFamily="34" charset="0"/>
              </a:defRPr>
            </a:lvl1pPr>
            <a:lvl2pPr marL="742950" indent="-285750" eaLnBrk="0" hangingPunct="0">
              <a:tabLst>
                <a:tab pos="457200" algn="l"/>
                <a:tab pos="3657600" algn="l"/>
              </a:tabLst>
              <a:defRPr sz="2100">
                <a:solidFill>
                  <a:schemeClr val="tx1"/>
                </a:solidFill>
                <a:latin typeface="Arial" panose="020B0604020202020204" pitchFamily="34" charset="0"/>
              </a:defRPr>
            </a:lvl2pPr>
            <a:lvl3pPr marL="1143000" indent="-228600" eaLnBrk="0" hangingPunct="0">
              <a:tabLst>
                <a:tab pos="457200" algn="l"/>
                <a:tab pos="3657600" algn="l"/>
              </a:tabLst>
              <a:defRPr sz="2100">
                <a:solidFill>
                  <a:schemeClr val="tx1"/>
                </a:solidFill>
                <a:latin typeface="Arial" panose="020B0604020202020204" pitchFamily="34" charset="0"/>
              </a:defRPr>
            </a:lvl3pPr>
            <a:lvl4pPr marL="1600200" indent="-228600" eaLnBrk="0" hangingPunct="0">
              <a:tabLst>
                <a:tab pos="457200" algn="l"/>
                <a:tab pos="3657600" algn="l"/>
              </a:tabLst>
              <a:defRPr sz="2100">
                <a:solidFill>
                  <a:schemeClr val="tx1"/>
                </a:solidFill>
                <a:latin typeface="Arial" panose="020B0604020202020204" pitchFamily="34" charset="0"/>
              </a:defRPr>
            </a:lvl4pPr>
            <a:lvl5pPr marL="2057400" indent="-228600" eaLnBrk="0" hangingPunct="0">
              <a:tabLst>
                <a:tab pos="457200" algn="l"/>
                <a:tab pos="36576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ecx,10	; loop counter</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L1: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eax,100	; ceiling value</a:t>
            </a:r>
          </a:p>
          <a:p>
            <a:pPr eaLnBrk="1" hangingPunct="1">
              <a:lnSpc>
                <a:spcPct val="50000"/>
              </a:lnSpc>
              <a:spcBef>
                <a:spcPct val="50000"/>
              </a:spcBef>
            </a:pPr>
            <a:r>
              <a:rPr lang="en-US" altLang="en-US" sz="1800" b="1" dirty="0">
                <a:latin typeface="Courier New" panose="02070309020205020404" pitchFamily="49" charset="0"/>
              </a:rPr>
              <a:t>	call RandomRange	; generate random </a:t>
            </a:r>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WriteInt	; display signed </a:t>
            </a:r>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	call Crlf	; </a:t>
            </a:r>
            <a:r>
              <a:rPr lang="en-US" altLang="en-US" sz="1800" b="1" dirty="0" err="1">
                <a:latin typeface="Courier New" panose="02070309020205020404" pitchFamily="49" charset="0"/>
              </a:rPr>
              <a:t>goto</a:t>
            </a:r>
            <a:r>
              <a:rPr lang="en-US" altLang="en-US" sz="1800" b="1" dirty="0">
                <a:latin typeface="Courier New" panose="02070309020205020404" pitchFamily="49" charset="0"/>
              </a:rPr>
              <a:t> next display line</a:t>
            </a:r>
          </a:p>
          <a:p>
            <a:pPr eaLnBrk="1" hangingPunct="1">
              <a:lnSpc>
                <a:spcPct val="50000"/>
              </a:lnSpc>
              <a:spcBef>
                <a:spcPct val="50000"/>
              </a:spcBef>
            </a:pPr>
            <a:r>
              <a:rPr lang="en-US" altLang="en-US" sz="1800" b="1" dirty="0">
                <a:latin typeface="Courier New" panose="02070309020205020404" pitchFamily="49" charset="0"/>
              </a:rPr>
              <a:t>	loop L1	; repeat loop</a:t>
            </a:r>
          </a:p>
        </p:txBody>
      </p:sp>
      <p:sp>
        <p:nvSpPr>
          <p:cNvPr id="51206" name="Text Box 4"/>
          <p:cNvSpPr txBox="1">
            <a:spLocks noChangeArrowheads="1"/>
          </p:cNvSpPr>
          <p:nvPr/>
        </p:nvSpPr>
        <p:spPr bwMode="auto">
          <a:xfrm>
            <a:off x="762000" y="990600"/>
            <a:ext cx="7696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dirty="0"/>
              <a:t>Generate and display ten pseudorandom signed integers in the range 0 – 99. Pass each integer to WriteInt in EAX and display it on a separate line.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5 -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a:t>Irvine, Kip R. Assembly Language for Intel-Based Computers 5/e, 2007.</a:t>
            </a:r>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61</a:t>
            </a:fld>
            <a:endParaRPr lang="en-US" altLang="zh-TW"/>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7" t="9724" r="30247" b="47025"/>
          <a:stretch/>
        </p:blipFill>
        <p:spPr bwMode="auto">
          <a:xfrm>
            <a:off x="1463120" y="1340768"/>
            <a:ext cx="6368996" cy="2631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544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222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8BDE491-8746-4762-B142-CF5B2939C0FB}" type="slidenum">
              <a:rPr lang="en-US" altLang="en-US" sz="1600">
                <a:latin typeface="Times New Roman" panose="02020603050405020304" pitchFamily="18" charset="0"/>
              </a:rPr>
              <a:pPr eaLnBrk="1" hangingPunct="1"/>
              <a:t>62</a:t>
            </a:fld>
            <a:endParaRPr lang="en-US" altLang="en-US" sz="1600">
              <a:latin typeface="Times New Roman" panose="02020603050405020304" pitchFamily="18" charset="0"/>
            </a:endParaRPr>
          </a:p>
        </p:txBody>
      </p:sp>
      <p:sp>
        <p:nvSpPr>
          <p:cNvPr id="100354" name="Rectangle 2"/>
          <p:cNvSpPr>
            <a:spLocks noGrp="1" noChangeArrowheads="1"/>
          </p:cNvSpPr>
          <p:nvPr>
            <p:ph type="title"/>
          </p:nvPr>
        </p:nvSpPr>
        <p:spPr/>
        <p:txBody>
          <a:bodyPr/>
          <a:lstStyle/>
          <a:p>
            <a:pPr eaLnBrk="1" hangingPunct="1">
              <a:defRPr/>
            </a:pPr>
            <a:r>
              <a:rPr lang="en-US" altLang="en-US"/>
              <a:t>Example 6</a:t>
            </a:r>
          </a:p>
        </p:txBody>
      </p:sp>
      <p:sp>
        <p:nvSpPr>
          <p:cNvPr id="52229" name="Text Box 3"/>
          <p:cNvSpPr txBox="1">
            <a:spLocks noChangeArrowheads="1"/>
          </p:cNvSpPr>
          <p:nvPr/>
        </p:nvSpPr>
        <p:spPr bwMode="auto">
          <a:xfrm>
            <a:off x="1447800" y="2209800"/>
            <a:ext cx="6248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82880" rIns="137160" bIns="182880"/>
          <a:lstStyle>
            <a:lvl1pPr eaLnBrk="0" hangingPunct="0">
              <a:tabLst>
                <a:tab pos="457200" algn="l"/>
                <a:tab pos="3657600" algn="l"/>
                <a:tab pos="4114800" algn="l"/>
              </a:tabLst>
              <a:defRPr sz="2100">
                <a:solidFill>
                  <a:schemeClr val="tx1"/>
                </a:solidFill>
                <a:latin typeface="Arial" panose="020B0604020202020204" pitchFamily="34" charset="0"/>
              </a:defRPr>
            </a:lvl1pPr>
            <a:lvl2pPr marL="742950" indent="-285750" eaLnBrk="0" hangingPunct="0">
              <a:tabLst>
                <a:tab pos="457200" algn="l"/>
                <a:tab pos="3657600" algn="l"/>
                <a:tab pos="4114800" algn="l"/>
              </a:tabLst>
              <a:defRPr sz="2100">
                <a:solidFill>
                  <a:schemeClr val="tx1"/>
                </a:solidFill>
                <a:latin typeface="Arial" panose="020B0604020202020204" pitchFamily="34" charset="0"/>
              </a:defRPr>
            </a:lvl2pPr>
            <a:lvl3pPr marL="1143000" indent="-228600" eaLnBrk="0" hangingPunct="0">
              <a:tabLst>
                <a:tab pos="457200" algn="l"/>
                <a:tab pos="3657600" algn="l"/>
                <a:tab pos="4114800" algn="l"/>
              </a:tabLst>
              <a:defRPr sz="2100">
                <a:solidFill>
                  <a:schemeClr val="tx1"/>
                </a:solidFill>
                <a:latin typeface="Arial" panose="020B0604020202020204" pitchFamily="34" charset="0"/>
              </a:defRPr>
            </a:lvl3pPr>
            <a:lvl4pPr marL="1600200" indent="-228600" eaLnBrk="0" hangingPunct="0">
              <a:tabLst>
                <a:tab pos="457200" algn="l"/>
                <a:tab pos="3657600" algn="l"/>
                <a:tab pos="4114800" algn="l"/>
              </a:tabLst>
              <a:defRPr sz="2100">
                <a:solidFill>
                  <a:schemeClr val="tx1"/>
                </a:solidFill>
                <a:latin typeface="Arial" panose="020B0604020202020204" pitchFamily="34" charset="0"/>
              </a:defRPr>
            </a:lvl4pPr>
            <a:lvl5pPr marL="2057400" indent="-228600" eaLnBrk="0" hangingPunct="0">
              <a:tabLst>
                <a:tab pos="457200" algn="l"/>
                <a:tab pos="3657600" algn="l"/>
                <a:tab pos="4114800" algn="l"/>
              </a:tabLst>
              <a:defRPr sz="21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panose="020B0604020202020204" pitchFamily="34" charset="0"/>
              </a:defRPr>
            </a:lvl9pPr>
          </a:lstStyle>
          <a:p>
            <a:pPr eaLnBrk="1" hangingPunct="1">
              <a:lnSpc>
                <a:spcPct val="50000"/>
              </a:lnSpc>
              <a:spcBef>
                <a:spcPct val="50000"/>
              </a:spcBef>
            </a:pPr>
            <a:r>
              <a:rPr lang="en-US" altLang="en-US" sz="1800" b="1" dirty="0">
                <a:latin typeface="Courier New" panose="02070309020205020404" pitchFamily="49" charset="0"/>
              </a:rPr>
              <a:t>.data</a:t>
            </a:r>
          </a:p>
          <a:p>
            <a:pPr eaLnBrk="1" hangingPunct="1">
              <a:lnSpc>
                <a:spcPct val="50000"/>
              </a:lnSpc>
              <a:spcBef>
                <a:spcPct val="50000"/>
              </a:spcBef>
            </a:pPr>
            <a:r>
              <a:rPr lang="en-US" altLang="en-US" sz="1800" b="1" dirty="0">
                <a:latin typeface="Courier New" panose="02070309020205020404" pitchFamily="49" charset="0"/>
              </a:rPr>
              <a:t>str1 BYTE "Color output is easy!",0</a:t>
            </a:r>
          </a:p>
          <a:p>
            <a:pPr eaLnBrk="1" hangingPunct="1">
              <a:lnSpc>
                <a:spcPct val="50000"/>
              </a:lnSpc>
              <a:spcBef>
                <a:spcPct val="50000"/>
              </a:spcBef>
            </a:pPr>
            <a:endParaRPr lang="en-US" altLang="en-US" sz="1800" b="1" dirty="0">
              <a:latin typeface="Courier New" panose="02070309020205020404" pitchFamily="49" charset="0"/>
            </a:endParaRPr>
          </a:p>
          <a:p>
            <a:pPr eaLnBrk="1" hangingPunct="1">
              <a:lnSpc>
                <a:spcPct val="50000"/>
              </a:lnSpc>
              <a:spcBef>
                <a:spcPct val="50000"/>
              </a:spcBef>
            </a:pPr>
            <a:r>
              <a:rPr lang="en-US" altLang="en-US" sz="1800" b="1" dirty="0">
                <a:latin typeface="Courier New" panose="02070309020205020404" pitchFamily="49" charset="0"/>
              </a:rPr>
              <a:t>.code</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eax,yellow</a:t>
            </a:r>
            <a:r>
              <a:rPr lang="en-US" altLang="en-US" sz="1800" b="1" dirty="0">
                <a:latin typeface="Courier New" panose="02070309020205020404" pitchFamily="49" charset="0"/>
              </a:rPr>
              <a:t> + (blue * 16)</a:t>
            </a:r>
          </a:p>
          <a:p>
            <a:pPr eaLnBrk="1" hangingPunct="1">
              <a:lnSpc>
                <a:spcPct val="50000"/>
              </a:lnSpc>
              <a:spcBef>
                <a:spcPct val="50000"/>
              </a:spcBef>
            </a:pPr>
            <a:r>
              <a:rPr lang="en-US" altLang="en-US" sz="1800" b="1" dirty="0">
                <a:latin typeface="Courier New" panose="02070309020205020404" pitchFamily="49" charset="0"/>
              </a:rPr>
              <a:t>	call SetTextColor</a:t>
            </a:r>
          </a:p>
          <a:p>
            <a:pPr eaLnBrk="1" hangingPunct="1">
              <a:lnSpc>
                <a:spcPct val="50000"/>
              </a:lnSpc>
              <a:spcBef>
                <a:spcPct val="50000"/>
              </a:spcBef>
            </a:pPr>
            <a:r>
              <a:rPr lang="en-US" altLang="en-US" sz="1800" b="1" dirty="0">
                <a:latin typeface="Courier New" panose="02070309020205020404" pitchFamily="49" charset="0"/>
              </a:rPr>
              <a:t>	</a:t>
            </a:r>
            <a:r>
              <a:rPr lang="en-US" altLang="en-US" sz="1800" b="1" dirty="0" err="1">
                <a:latin typeface="Courier New" panose="02070309020205020404" pitchFamily="49" charset="0"/>
              </a:rPr>
              <a:t>mov</a:t>
            </a:r>
            <a:r>
              <a:rPr lang="en-US" altLang="en-US" sz="1800" b="1" dirty="0">
                <a:latin typeface="Courier New" panose="02070309020205020404" pitchFamily="49" charset="0"/>
              </a:rPr>
              <a:t>  </a:t>
            </a:r>
            <a:r>
              <a:rPr lang="en-US" altLang="en-US" sz="1800" b="1" dirty="0" err="1">
                <a:latin typeface="Courier New" panose="02070309020205020404" pitchFamily="49" charset="0"/>
              </a:rPr>
              <a:t>edx,OFFSET</a:t>
            </a:r>
            <a:r>
              <a:rPr lang="en-US" altLang="en-US" sz="1800" b="1" dirty="0">
                <a:latin typeface="Courier New" panose="02070309020205020404" pitchFamily="49" charset="0"/>
              </a:rPr>
              <a:t> str1</a:t>
            </a:r>
          </a:p>
          <a:p>
            <a:pPr eaLnBrk="1" hangingPunct="1">
              <a:lnSpc>
                <a:spcPct val="50000"/>
              </a:lnSpc>
              <a:spcBef>
                <a:spcPct val="50000"/>
              </a:spcBef>
            </a:pPr>
            <a:r>
              <a:rPr lang="en-US" altLang="en-US" sz="1800" b="1" dirty="0">
                <a:latin typeface="Courier New" panose="02070309020205020404" pitchFamily="49" charset="0"/>
              </a:rPr>
              <a:t>	call WriteString</a:t>
            </a:r>
          </a:p>
          <a:p>
            <a:pPr eaLnBrk="1" hangingPunct="1">
              <a:lnSpc>
                <a:spcPct val="50000"/>
              </a:lnSpc>
              <a:spcBef>
                <a:spcPct val="50000"/>
              </a:spcBef>
            </a:pPr>
            <a:r>
              <a:rPr lang="en-US" altLang="en-US" sz="1800" b="1" dirty="0">
                <a:latin typeface="Courier New" panose="02070309020205020404" pitchFamily="49" charset="0"/>
              </a:rPr>
              <a:t>	call Crlf</a:t>
            </a:r>
          </a:p>
        </p:txBody>
      </p:sp>
      <p:sp>
        <p:nvSpPr>
          <p:cNvPr id="52230" name="Text Box 4"/>
          <p:cNvSpPr txBox="1">
            <a:spLocks noChangeArrowheads="1"/>
          </p:cNvSpPr>
          <p:nvPr/>
        </p:nvSpPr>
        <p:spPr bwMode="auto">
          <a:xfrm>
            <a:off x="685800" y="1066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t>Display a null-terminated string with yellow characters on a blue background.</a:t>
            </a:r>
          </a:p>
        </p:txBody>
      </p:sp>
      <p:sp>
        <p:nvSpPr>
          <p:cNvPr id="52231" name="Text Box 5"/>
          <p:cNvSpPr txBox="1">
            <a:spLocks noChangeArrowheads="1"/>
          </p:cNvSpPr>
          <p:nvPr/>
        </p:nvSpPr>
        <p:spPr bwMode="auto">
          <a:xfrm>
            <a:off x="838200" y="5181600"/>
            <a:ext cx="7467600" cy="860425"/>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900"/>
              <a:t>The background color is multiplied by 16 before being added to the foreground color.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 6 - Sample Output</a:t>
            </a:r>
            <a:endParaRPr lang="zh-TW" altLang="en-US" dirty="0"/>
          </a:p>
        </p:txBody>
      </p:sp>
      <p:sp>
        <p:nvSpPr>
          <p:cNvPr id="3" name="Footer Placeholder 2"/>
          <p:cNvSpPr>
            <a:spLocks noGrp="1"/>
          </p:cNvSpPr>
          <p:nvPr>
            <p:ph type="ftr" sz="quarter" idx="10"/>
          </p:nvPr>
        </p:nvSpPr>
        <p:spPr/>
        <p:txBody>
          <a:bodyPr/>
          <a:lstStyle/>
          <a:p>
            <a:pPr>
              <a:defRPr/>
            </a:pPr>
            <a:r>
              <a:rPr lang="en-US" altLang="zh-TW"/>
              <a:t>Irvine, Kip R. Assembly Language for Intel-Based Computers 5/e, 2007.</a:t>
            </a:r>
          </a:p>
        </p:txBody>
      </p:sp>
      <p:sp>
        <p:nvSpPr>
          <p:cNvPr id="4" name="Slide Number Placeholder 3"/>
          <p:cNvSpPr>
            <a:spLocks noGrp="1"/>
          </p:cNvSpPr>
          <p:nvPr>
            <p:ph type="sldNum" sz="quarter" idx="11"/>
          </p:nvPr>
        </p:nvSpPr>
        <p:spPr/>
        <p:txBody>
          <a:bodyPr/>
          <a:lstStyle/>
          <a:p>
            <a:pPr>
              <a:defRPr/>
            </a:pPr>
            <a:fld id="{E1C38ADB-07A1-41D2-B268-ABB6599947FF}" type="slidenum">
              <a:rPr lang="en-US" altLang="zh-TW" smtClean="0"/>
              <a:pPr>
                <a:defRPr/>
              </a:pPr>
              <a:t>63</a:t>
            </a:fld>
            <a:endParaRPr lang="en-US" altLang="zh-TW"/>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8" t="9158" r="36279" b="72900"/>
          <a:stretch/>
        </p:blipFill>
        <p:spPr bwMode="auto">
          <a:xfrm>
            <a:off x="1439185" y="1196752"/>
            <a:ext cx="6464412" cy="1215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917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83A729C9-4B9D-47C0-A947-1C95F3400077}"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44386" name="Rectangle 1026"/>
          <p:cNvSpPr>
            <a:spLocks noGrp="1" noChangeArrowheads="1"/>
          </p:cNvSpPr>
          <p:nvPr>
            <p:ph type="title"/>
          </p:nvPr>
        </p:nvSpPr>
        <p:spPr/>
        <p:txBody>
          <a:bodyPr/>
          <a:lstStyle/>
          <a:p>
            <a:pPr eaLnBrk="1" hangingPunct="1">
              <a:defRPr/>
            </a:pPr>
            <a:r>
              <a:rPr lang="en-US" altLang="en-US"/>
              <a:t>What's Next</a:t>
            </a:r>
          </a:p>
        </p:txBody>
      </p:sp>
      <p:sp>
        <p:nvSpPr>
          <p:cNvPr id="53253" name="Rectangle 1027"/>
          <p:cNvSpPr>
            <a:spLocks noGrp="1" noChangeArrowheads="1"/>
          </p:cNvSpPr>
          <p:nvPr>
            <p:ph type="body" idx="1"/>
          </p:nvPr>
        </p:nvSpPr>
        <p:spPr>
          <a:xfrm>
            <a:off x="1828800" y="1600200"/>
            <a:ext cx="6400800" cy="2895600"/>
          </a:xfrm>
        </p:spPr>
        <p:txBody>
          <a:bodyPr/>
          <a:lstStyle/>
          <a:p>
            <a:pPr eaLnBrk="1" hangingPunct="1"/>
            <a:r>
              <a:rPr lang="en-US" altLang="en-US"/>
              <a:t>Stack Operations</a:t>
            </a:r>
          </a:p>
          <a:p>
            <a:pPr eaLnBrk="1" hangingPunct="1"/>
            <a:r>
              <a:rPr lang="en-US" altLang="en-US"/>
              <a:t>Defining and Using Procedures</a:t>
            </a:r>
          </a:p>
          <a:p>
            <a:pPr eaLnBrk="1" hangingPunct="1"/>
            <a:r>
              <a:rPr lang="en-US" altLang="en-US"/>
              <a:t>Linking to an External Library</a:t>
            </a:r>
          </a:p>
          <a:p>
            <a:pPr eaLnBrk="1" hangingPunct="1"/>
            <a:r>
              <a:rPr lang="en-US" altLang="en-US"/>
              <a:t>The Irvine32 Library</a:t>
            </a:r>
          </a:p>
          <a:p>
            <a:pPr eaLnBrk="1" hangingPunct="1"/>
            <a:r>
              <a:rPr lang="en-US" altLang="en-US" b="1">
                <a:solidFill>
                  <a:schemeClr val="tx2"/>
                </a:solidFill>
              </a:rPr>
              <a:t>64-Bit Assembly Programming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64-Bit Assembly Programming</a:t>
            </a:r>
          </a:p>
        </p:txBody>
      </p:sp>
      <p:sp>
        <p:nvSpPr>
          <p:cNvPr id="54275" name="Content Placeholder 2"/>
          <p:cNvSpPr>
            <a:spLocks noGrp="1"/>
          </p:cNvSpPr>
          <p:nvPr>
            <p:ph idx="1"/>
          </p:nvPr>
        </p:nvSpPr>
        <p:spPr>
          <a:xfrm>
            <a:off x="1066800" y="1600200"/>
            <a:ext cx="7391400" cy="4038600"/>
          </a:xfrm>
        </p:spPr>
        <p:txBody>
          <a:bodyPr/>
          <a:lstStyle/>
          <a:p>
            <a:r>
              <a:rPr lang="en-US" altLang="en-US" dirty="0">
                <a:hlinkClick r:id="" action="ppaction://customshow?id=20&amp;return=true"/>
              </a:rPr>
              <a:t>The Irvine64 Library</a:t>
            </a:r>
            <a:endParaRPr lang="en-US" altLang="en-US" dirty="0"/>
          </a:p>
          <a:p>
            <a:r>
              <a:rPr lang="en-US" altLang="en-US" dirty="0">
                <a:hlinkClick r:id="" action="ppaction://customshow?id=21&amp;return=true"/>
              </a:rPr>
              <a:t>Calling 64-Bit Subroutines</a:t>
            </a:r>
            <a:endParaRPr lang="en-US" altLang="en-US" dirty="0"/>
          </a:p>
          <a:p>
            <a:r>
              <a:rPr lang="en-US" altLang="en-US" dirty="0">
                <a:hlinkClick r:id="" action="ppaction://customshow?id=22&amp;return=true"/>
              </a:rPr>
              <a:t>The x64 Calling Convention</a:t>
            </a:r>
            <a:endParaRPr lang="en-US" altLang="en-US" dirty="0"/>
          </a:p>
        </p:txBody>
      </p:sp>
      <p:sp>
        <p:nvSpPr>
          <p:cNvPr id="5427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427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2BF810AE-1D64-4A6A-A983-32C50AA418E7}" type="slidenum">
              <a:rPr lang="en-US" altLang="en-US" sz="1600">
                <a:latin typeface="Times New Roman" panose="02020603050405020304" pitchFamily="18" charset="0"/>
              </a:rPr>
              <a:pPr eaLnBrk="1" hangingPunct="1"/>
              <a:t>65</a:t>
            </a:fld>
            <a:endParaRPr lang="en-US" altLang="en-US" sz="16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Irvine64 Library</a:t>
            </a:r>
          </a:p>
        </p:txBody>
      </p:sp>
      <p:sp>
        <p:nvSpPr>
          <p:cNvPr id="55299" name="Content Placeholder 2"/>
          <p:cNvSpPr>
            <a:spLocks noGrp="1"/>
          </p:cNvSpPr>
          <p:nvPr>
            <p:ph idx="1"/>
          </p:nvPr>
        </p:nvSpPr>
        <p:spPr/>
        <p:txBody>
          <a:bodyPr/>
          <a:lstStyle/>
          <a:p>
            <a:r>
              <a:rPr lang="en-US" altLang="en-US" sz="2000" dirty="0"/>
              <a:t>Crlf: Writes an end-of-line sequence to the console.</a:t>
            </a:r>
          </a:p>
          <a:p>
            <a:r>
              <a:rPr lang="en-US" altLang="en-US" sz="2000" dirty="0"/>
              <a:t>Random64: Generates a 64-bit pseudorandom integer. </a:t>
            </a:r>
          </a:p>
          <a:p>
            <a:r>
              <a:rPr lang="en-US" altLang="en-US" sz="2000" dirty="0"/>
              <a:t>Randomize: Seeds the random number generator with a unique value.</a:t>
            </a:r>
          </a:p>
          <a:p>
            <a:r>
              <a:rPr lang="en-US" altLang="en-US" sz="2000" dirty="0"/>
              <a:t>ReadInt64: Reads a 64-bit signed integer from the keyboard.</a:t>
            </a:r>
          </a:p>
          <a:p>
            <a:r>
              <a:rPr lang="en-US" altLang="en-US" sz="2000" dirty="0"/>
              <a:t>ReadString: Reads a string from the keyboard. </a:t>
            </a:r>
          </a:p>
          <a:p>
            <a:r>
              <a:rPr lang="en-US" altLang="en-US" sz="2000" dirty="0" err="1"/>
              <a:t>Str_compare</a:t>
            </a:r>
            <a:r>
              <a:rPr lang="en-US" altLang="en-US" sz="2000" dirty="0"/>
              <a:t>: Compares two strings in the same way as the CMP instruction.</a:t>
            </a:r>
          </a:p>
          <a:p>
            <a:r>
              <a:rPr lang="en-US" altLang="en-US" sz="2000" dirty="0" err="1"/>
              <a:t>Str_copy</a:t>
            </a:r>
            <a:r>
              <a:rPr lang="en-US" altLang="en-US" sz="2000" dirty="0"/>
              <a:t>: Copies a source string to a target location. </a:t>
            </a:r>
          </a:p>
          <a:p>
            <a:r>
              <a:rPr lang="en-US" altLang="en-US" sz="2000" dirty="0" err="1"/>
              <a:t>Str_length</a:t>
            </a:r>
            <a:r>
              <a:rPr lang="en-US" altLang="en-US" sz="2000" dirty="0"/>
              <a:t>: Returns the length of a null-terminated string in RAX.</a:t>
            </a:r>
          </a:p>
          <a:p>
            <a:r>
              <a:rPr lang="en-US" altLang="en-US" sz="2000" dirty="0"/>
              <a:t>WriteInt64: Displays the contents in the RAX register as a 64-bit signed decimal integer.</a:t>
            </a:r>
          </a:p>
        </p:txBody>
      </p:sp>
      <p:sp>
        <p:nvSpPr>
          <p:cNvPr id="5530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530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0FFC46D-3AAE-435A-AFDB-5C1EC1C9F166}"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The Irvine64 Library </a:t>
            </a:r>
            <a:r>
              <a:rPr lang="en-US" sz="2400"/>
              <a:t>(cont'd)</a:t>
            </a:r>
            <a:endParaRPr lang="en-US"/>
          </a:p>
        </p:txBody>
      </p:sp>
      <p:sp>
        <p:nvSpPr>
          <p:cNvPr id="56323" name="Content Placeholder 2"/>
          <p:cNvSpPr>
            <a:spLocks noGrp="1"/>
          </p:cNvSpPr>
          <p:nvPr>
            <p:ph idx="1"/>
          </p:nvPr>
        </p:nvSpPr>
        <p:spPr>
          <a:xfrm>
            <a:off x="685800" y="1295400"/>
            <a:ext cx="7772400" cy="4343400"/>
          </a:xfrm>
        </p:spPr>
        <p:txBody>
          <a:bodyPr/>
          <a:lstStyle/>
          <a:p>
            <a:r>
              <a:rPr lang="en-US" altLang="en-US" sz="2000" dirty="0"/>
              <a:t>WriteHex64: Displays the contents of the RAX register as a 64-bit hexadecimal integer.</a:t>
            </a:r>
          </a:p>
          <a:p>
            <a:r>
              <a:rPr lang="en-US" altLang="en-US" sz="2000" dirty="0" err="1"/>
              <a:t>WriteHexB</a:t>
            </a:r>
            <a:r>
              <a:rPr lang="en-US" altLang="en-US" sz="2000" dirty="0"/>
              <a:t>: Displays the contents of the RAX register as an 8-bit hexadecimal integer .</a:t>
            </a:r>
          </a:p>
          <a:p>
            <a:r>
              <a:rPr lang="en-US" altLang="en-US" sz="2000" dirty="0"/>
              <a:t>WriteString: Displays a null-terminated ASCII string. </a:t>
            </a:r>
          </a:p>
        </p:txBody>
      </p:sp>
      <p:sp>
        <p:nvSpPr>
          <p:cNvPr id="5632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632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E55DBC39-4DD3-46D1-9965-0242A4CCF7CD}" type="slidenum">
              <a:rPr lang="en-US" altLang="en-US" sz="1600">
                <a:latin typeface="Times New Roman" panose="02020603050405020304" pitchFamily="18" charset="0"/>
              </a:rPr>
              <a:pPr eaLnBrk="1" hangingPunct="1"/>
              <a:t>67</a:t>
            </a:fld>
            <a:endParaRPr lang="en-US" altLang="en-US" sz="160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Calling 64-Bit Subroutines</a:t>
            </a:r>
          </a:p>
        </p:txBody>
      </p:sp>
      <p:sp>
        <p:nvSpPr>
          <p:cNvPr id="3" name="Content Placeholder 2"/>
          <p:cNvSpPr>
            <a:spLocks noGrp="1"/>
          </p:cNvSpPr>
          <p:nvPr>
            <p:ph idx="1"/>
          </p:nvPr>
        </p:nvSpPr>
        <p:spPr/>
        <p:txBody>
          <a:bodyPr/>
          <a:lstStyle/>
          <a:p>
            <a:pPr>
              <a:defRPr/>
            </a:pPr>
            <a:r>
              <a:rPr lang="en-US"/>
              <a:t>Place the first four parameters in registers</a:t>
            </a:r>
          </a:p>
          <a:p>
            <a:pPr>
              <a:defRPr/>
            </a:pPr>
            <a:r>
              <a:rPr lang="en-US"/>
              <a:t>Add PROTO directives at the top of your program</a:t>
            </a:r>
          </a:p>
          <a:p>
            <a:pPr lvl="1">
              <a:defRPr/>
            </a:pPr>
            <a:r>
              <a:rPr lang="en-US"/>
              <a:t>examples:</a:t>
            </a:r>
          </a:p>
          <a:p>
            <a:pPr>
              <a:defRPr/>
            </a:pPr>
            <a:endParaRPr lang="en-US"/>
          </a:p>
          <a:p>
            <a:pPr marL="0" indent="0">
              <a:buFontTx/>
              <a:buNone/>
              <a:defRPr/>
            </a:pPr>
            <a:r>
              <a:rPr lang="en-US" sz="1800" b="1">
                <a:latin typeface="Courier New" panose="02070309020205020404" pitchFamily="49" charset="0"/>
                <a:cs typeface="Courier New" panose="02070309020205020404" pitchFamily="49" charset="0"/>
              </a:rPr>
              <a:t>ExitProcess PROTO 	; located in the Windows API</a:t>
            </a:r>
          </a:p>
          <a:p>
            <a:pPr marL="0" indent="0">
              <a:buFontTx/>
              <a:buNone/>
              <a:defRPr/>
            </a:pPr>
            <a:r>
              <a:rPr lang="en-US" sz="1800" b="1">
                <a:latin typeface="Courier New" panose="02070309020205020404" pitchFamily="49" charset="0"/>
                <a:cs typeface="Courier New" panose="02070309020205020404" pitchFamily="49" charset="0"/>
              </a:rPr>
              <a:t>WriteHex64 PROTO 	; located in the Irvine64 library</a:t>
            </a:r>
          </a:p>
        </p:txBody>
      </p:sp>
      <p:sp>
        <p:nvSpPr>
          <p:cNvPr id="5734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734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4FFD8067-CB15-4B6D-B90D-D9E95E34153F}" type="slidenum">
              <a:rPr lang="en-US" altLang="en-US" sz="1600">
                <a:latin typeface="Times New Roman" panose="02020603050405020304" pitchFamily="18" charset="0"/>
              </a:rPr>
              <a:pPr eaLnBrk="1" hangingPunct="1"/>
              <a:t>68</a:t>
            </a:fld>
            <a:endParaRPr lang="en-US" altLang="en-US" sz="160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The x64 Calling Convention</a:t>
            </a:r>
          </a:p>
        </p:txBody>
      </p:sp>
      <p:sp>
        <p:nvSpPr>
          <p:cNvPr id="58371" name="Content Placeholder 2"/>
          <p:cNvSpPr>
            <a:spLocks noGrp="1"/>
          </p:cNvSpPr>
          <p:nvPr>
            <p:ph idx="1"/>
          </p:nvPr>
        </p:nvSpPr>
        <p:spPr/>
        <p:txBody>
          <a:bodyPr/>
          <a:lstStyle/>
          <a:p>
            <a:r>
              <a:rPr lang="en-US" altLang="en-US" dirty="0"/>
              <a:t>Must use this with the 64-bit Windows API</a:t>
            </a:r>
          </a:p>
          <a:p>
            <a:r>
              <a:rPr lang="en-US" altLang="en-US" dirty="0"/>
              <a:t>CAL</a:t>
            </a:r>
            <a:r>
              <a:rPr lang="en-US" altLang="en-US" sz="2500" dirty="0">
                <a:ea typeface="新細明體" pitchFamily="18" charset="-120"/>
              </a:rPr>
              <a:t>L</a:t>
            </a:r>
            <a:r>
              <a:rPr lang="en-US" altLang="en-US" dirty="0"/>
              <a:t> instruction subtracts 8 from RSP</a:t>
            </a:r>
          </a:p>
          <a:p>
            <a:r>
              <a:rPr lang="en-US" altLang="en-US" dirty="0"/>
              <a:t>First four parameters must be placed in RCX, RDX, R8, and R9</a:t>
            </a:r>
          </a:p>
          <a:p>
            <a:r>
              <a:rPr lang="en-US" altLang="en-US" dirty="0"/>
              <a:t>Caller must allocate at least 32 bytes of shadow space on the stack</a:t>
            </a:r>
          </a:p>
          <a:p>
            <a:r>
              <a:rPr lang="en-US" altLang="en-US" dirty="0"/>
              <a:t>When calling a subroutine, the stack pointer must be aligned on a 16-byte boundary.</a:t>
            </a:r>
          </a:p>
          <a:p>
            <a:endParaRPr lang="en-US" altLang="en-US" dirty="0"/>
          </a:p>
        </p:txBody>
      </p:sp>
      <p:sp>
        <p:nvSpPr>
          <p:cNvPr id="5837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7/e, 2015.</a:t>
            </a:r>
          </a:p>
        </p:txBody>
      </p:sp>
      <p:sp>
        <p:nvSpPr>
          <p:cNvPr id="5837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6DF4FCC4-29E7-425F-80A0-422BA4772461}" type="slidenum">
              <a:rPr lang="en-US" altLang="en-US" sz="1600">
                <a:latin typeface="Times New Roman" panose="02020603050405020304" pitchFamily="18" charset="0"/>
              </a:rPr>
              <a:pPr eaLnBrk="1" hangingPunct="1"/>
              <a:t>69</a:t>
            </a:fld>
            <a:endParaRPr lang="en-US" altLang="en-US" sz="1600">
              <a:latin typeface="Times New Roman" panose="02020603050405020304" pitchFamily="18" charset="0"/>
            </a:endParaRPr>
          </a:p>
        </p:txBody>
      </p:sp>
      <p:sp>
        <p:nvSpPr>
          <p:cNvPr id="58374" name="TextBox 5"/>
          <p:cNvSpPr txBox="1">
            <a:spLocks noChangeArrowheads="1"/>
          </p:cNvSpPr>
          <p:nvPr/>
        </p:nvSpPr>
        <p:spPr bwMode="auto">
          <a:xfrm>
            <a:off x="1143000" y="5029200"/>
            <a:ext cx="6172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i="1"/>
              <a:t>See the CallProc_64.asm example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頁尾版面配置區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zh-TW" sz="1000">
                <a:ea typeface="新細明體" pitchFamily="18" charset="-120"/>
              </a:rPr>
              <a:t>Irvine, Kip R. Assembly Language for Intel-Based Computers 5/e, 2007.</a:t>
            </a:r>
          </a:p>
        </p:txBody>
      </p:sp>
      <p:sp>
        <p:nvSpPr>
          <p:cNvPr id="205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AABE0E3-7310-4613-88CD-281AF0E1FF06}" type="slidenum">
              <a:rPr lang="en-US" altLang="zh-TW" sz="1600" smtClean="0">
                <a:latin typeface="Times New Roman" pitchFamily="18" charset="0"/>
                <a:ea typeface="新細明體" pitchFamily="18" charset="-120"/>
              </a:rPr>
              <a:pPr eaLnBrk="1" hangingPunct="1"/>
              <a:t>7</a:t>
            </a:fld>
            <a:endParaRPr lang="en-US" altLang="zh-TW" sz="1600">
              <a:latin typeface="Times New Roman" pitchFamily="18" charset="0"/>
              <a:ea typeface="新細明體" pitchFamily="18" charset="-120"/>
            </a:endParaRPr>
          </a:p>
        </p:txBody>
      </p:sp>
      <p:sp>
        <p:nvSpPr>
          <p:cNvPr id="141314" name="Rectangle 2"/>
          <p:cNvSpPr>
            <a:spLocks noGrp="1" noChangeArrowheads="1"/>
          </p:cNvSpPr>
          <p:nvPr>
            <p:ph type="title"/>
          </p:nvPr>
        </p:nvSpPr>
        <p:spPr>
          <a:xfrm>
            <a:off x="685800" y="214312"/>
            <a:ext cx="7772400" cy="609600"/>
          </a:xfrm>
        </p:spPr>
        <p:txBody>
          <a:bodyPr/>
          <a:lstStyle/>
          <a:p>
            <a:pPr eaLnBrk="1" hangingPunct="1">
              <a:defRPr/>
            </a:pPr>
            <a:r>
              <a:rPr lang="en-US" altLang="zh-TW" dirty="0">
                <a:ea typeface="新細明體" charset="-120"/>
              </a:rPr>
              <a:t>Runtime Stack (2/3)</a:t>
            </a:r>
          </a:p>
        </p:txBody>
      </p:sp>
      <p:sp>
        <p:nvSpPr>
          <p:cNvPr id="2054" name="Rectangle 3"/>
          <p:cNvSpPr>
            <a:spLocks noGrp="1" noChangeArrowheads="1"/>
          </p:cNvSpPr>
          <p:nvPr>
            <p:ph type="body" idx="1"/>
          </p:nvPr>
        </p:nvSpPr>
        <p:spPr>
          <a:xfrm>
            <a:off x="685800" y="1127956"/>
            <a:ext cx="7772400" cy="1371600"/>
          </a:xfrm>
        </p:spPr>
        <p:txBody>
          <a:bodyPr/>
          <a:lstStyle/>
          <a:p>
            <a:pPr eaLnBrk="1" hangingPunct="1"/>
            <a:r>
              <a:rPr lang="en-US" altLang="zh-TW" dirty="0">
                <a:ea typeface="新細明體" pitchFamily="18" charset="-120"/>
              </a:rPr>
              <a:t>Managed by the CPU, using two registers</a:t>
            </a:r>
          </a:p>
          <a:p>
            <a:pPr lvl="1" eaLnBrk="1" hangingPunct="1"/>
            <a:r>
              <a:rPr lang="en-US" altLang="zh-TW" dirty="0">
                <a:ea typeface="新細明體" pitchFamily="18" charset="-120"/>
              </a:rPr>
              <a:t>SS (stack segment)  (ignore for Flat Memory Model)</a:t>
            </a:r>
          </a:p>
          <a:p>
            <a:pPr lvl="1" eaLnBrk="1" hangingPunct="1"/>
            <a:r>
              <a:rPr lang="en-US" altLang="zh-TW" dirty="0">
                <a:ea typeface="新細明體" pitchFamily="18" charset="-120"/>
              </a:rPr>
              <a:t>ESP (stack pointer) *</a:t>
            </a:r>
          </a:p>
        </p:txBody>
      </p:sp>
      <p:sp>
        <p:nvSpPr>
          <p:cNvPr id="2055" name="Text Box 4"/>
          <p:cNvSpPr txBox="1">
            <a:spLocks noChangeArrowheads="1"/>
          </p:cNvSpPr>
          <p:nvPr/>
        </p:nvSpPr>
        <p:spPr bwMode="auto">
          <a:xfrm>
            <a:off x="497144" y="5842251"/>
            <a:ext cx="77724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zh-TW" sz="1700">
                <a:ea typeface="新細明體" pitchFamily="18" charset="-120"/>
              </a:rPr>
              <a:t>* SP in Real-address mode</a:t>
            </a:r>
          </a:p>
        </p:txBody>
      </p:sp>
      <p:graphicFrame>
        <p:nvGraphicFramePr>
          <p:cNvPr id="2050" name="Object 5"/>
          <p:cNvGraphicFramePr>
            <a:graphicFrameLocks noChangeAspect="1"/>
          </p:cNvGraphicFramePr>
          <p:nvPr>
            <p:extLst>
              <p:ext uri="{D42A27DB-BD31-4B8C-83A1-F6EECF244321}">
                <p14:modId xmlns:p14="http://schemas.microsoft.com/office/powerpoint/2010/main" val="900259811"/>
              </p:ext>
            </p:extLst>
          </p:nvPr>
        </p:nvGraphicFramePr>
        <p:xfrm>
          <a:off x="-4114800" y="4226961"/>
          <a:ext cx="3810000" cy="2971800"/>
        </p:xfrm>
        <a:graphic>
          <a:graphicData uri="http://schemas.openxmlformats.org/presentationml/2006/ole">
            <mc:AlternateContent xmlns:mc="http://schemas.openxmlformats.org/markup-compatibility/2006">
              <mc:Choice xmlns:v="urn:schemas-microsoft-com:vml" Requires="v">
                <p:oleObj spid="_x0000_s73784" name="VISIO" r:id="rId3" imgW="2310840" imgH="1506600" progId="Visio.Drawing.6">
                  <p:embed/>
                </p:oleObj>
              </mc:Choice>
              <mc:Fallback>
                <p:oleObj name="VISIO" r:id="rId3" imgW="2310840" imgH="1506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7018" r="5263" b="-4991"/>
                      <a:stretch>
                        <a:fillRect/>
                      </a:stretch>
                    </p:blipFill>
                    <p:spPr bwMode="auto">
                      <a:xfrm>
                        <a:off x="-4114800" y="4226961"/>
                        <a:ext cx="3810000" cy="297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59633203"/>
              </p:ext>
            </p:extLst>
          </p:nvPr>
        </p:nvGraphicFramePr>
        <p:xfrm>
          <a:off x="5290712" y="2057401"/>
          <a:ext cx="1679848" cy="3562189"/>
        </p:xfrm>
        <a:graphic>
          <a:graphicData uri="http://schemas.openxmlformats.org/drawingml/2006/table">
            <a:tbl>
              <a:tblPr>
                <a:tableStyleId>{1E171933-4619-4E11-9A3F-F7608DF75F80}</a:tableStyleId>
              </a:tblPr>
              <a:tblGrid>
                <a:gridCol w="1679848">
                  <a:extLst>
                    <a:ext uri="{9D8B030D-6E8A-4147-A177-3AD203B41FA5}">
                      <a16:colId xmlns:a16="http://schemas.microsoft.com/office/drawing/2014/main" val="20000"/>
                    </a:ext>
                  </a:extLst>
                </a:gridCol>
              </a:tblGrid>
              <a:tr h="428260">
                <a:tc>
                  <a:txBody>
                    <a:bodyPr/>
                    <a:lstStyle/>
                    <a:p>
                      <a:pPr algn="ctr"/>
                      <a:r>
                        <a:rPr lang="en-US" altLang="zh-TW" sz="2000" dirty="0"/>
                        <a:t>Code</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55068">
                <a:tc>
                  <a:txBody>
                    <a:bodyPr/>
                    <a:lstStyle/>
                    <a:p>
                      <a:pPr algn="ctr"/>
                      <a:r>
                        <a:rPr lang="en-US" altLang="zh-TW" sz="2000" dirty="0"/>
                        <a:t>Data</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770506">
                <a:tc>
                  <a:txBody>
                    <a:bodyPr/>
                    <a:lstStyle/>
                    <a:p>
                      <a:pPr algn="ctr"/>
                      <a:r>
                        <a:rPr lang="en-US" altLang="zh-TW" sz="2000" dirty="0"/>
                        <a:t>Heap</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538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3"/>
                  </a:ext>
                </a:extLst>
              </a:tr>
              <a:tr h="854523">
                <a:tc>
                  <a:txBody>
                    <a:bodyPr/>
                    <a:lstStyle/>
                    <a:p>
                      <a:pPr algn="ctr"/>
                      <a:r>
                        <a:rPr lang="en-US" altLang="zh-TW" sz="2000" dirty="0"/>
                        <a:t>Stack</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4"/>
                  </a:ext>
                </a:extLst>
              </a:tr>
            </a:tbl>
          </a:graphicData>
        </a:graphic>
      </p:graphicFrame>
      <p:cxnSp>
        <p:nvCxnSpPr>
          <p:cNvPr id="4" name="Straight Arrow Connector 3"/>
          <p:cNvCxnSpPr/>
          <p:nvPr/>
        </p:nvCxnSpPr>
        <p:spPr bwMode="auto">
          <a:xfrm>
            <a:off x="6096000" y="3911352"/>
            <a:ext cx="0" cy="432048"/>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985301" y="5612077"/>
            <a:ext cx="1439561" cy="307777"/>
          </a:xfrm>
          <a:prstGeom prst="rect">
            <a:avLst/>
          </a:prstGeom>
          <a:noFill/>
        </p:spPr>
        <p:txBody>
          <a:bodyPr wrap="none" rtlCol="0">
            <a:spAutoFit/>
          </a:bodyPr>
          <a:lstStyle/>
          <a:p>
            <a:r>
              <a:rPr lang="en-US" altLang="zh-TW" sz="1400" dirty="0"/>
              <a:t>High Addresses</a:t>
            </a:r>
            <a:endParaRPr lang="zh-TW" altLang="en-US" sz="1400" dirty="0"/>
          </a:p>
        </p:txBody>
      </p:sp>
      <p:sp>
        <p:nvSpPr>
          <p:cNvPr id="14" name="TextBox 13"/>
          <p:cNvSpPr txBox="1"/>
          <p:nvPr/>
        </p:nvSpPr>
        <p:spPr>
          <a:xfrm>
            <a:off x="7002509" y="2161559"/>
            <a:ext cx="1399486" cy="307777"/>
          </a:xfrm>
          <a:prstGeom prst="rect">
            <a:avLst/>
          </a:prstGeom>
          <a:noFill/>
        </p:spPr>
        <p:txBody>
          <a:bodyPr wrap="none" rtlCol="0">
            <a:spAutoFit/>
          </a:bodyPr>
          <a:lstStyle/>
          <a:p>
            <a:r>
              <a:rPr lang="en-US" altLang="zh-TW" sz="1400" dirty="0"/>
              <a:t>Low Addresses</a:t>
            </a:r>
            <a:endParaRPr lang="zh-TW" altLang="en-US" sz="1400" dirty="0"/>
          </a:p>
        </p:txBody>
      </p:sp>
      <p:sp>
        <p:nvSpPr>
          <p:cNvPr id="15" name="TextBox 14"/>
          <p:cNvSpPr txBox="1"/>
          <p:nvPr/>
        </p:nvSpPr>
        <p:spPr>
          <a:xfrm>
            <a:off x="5506125" y="5798726"/>
            <a:ext cx="1156086" cy="415498"/>
          </a:xfrm>
          <a:prstGeom prst="rect">
            <a:avLst/>
          </a:prstGeom>
          <a:noFill/>
        </p:spPr>
        <p:txBody>
          <a:bodyPr wrap="none" rtlCol="0">
            <a:spAutoFit/>
          </a:bodyPr>
          <a:lstStyle/>
          <a:p>
            <a:r>
              <a:rPr lang="en-US" altLang="zh-TW" dirty="0"/>
              <a:t>Memory</a:t>
            </a:r>
            <a:endParaRPr lang="zh-TW" altLang="en-US" dirty="0"/>
          </a:p>
        </p:txBody>
      </p:sp>
      <p:cxnSp>
        <p:nvCxnSpPr>
          <p:cNvPr id="13" name="Straight Arrow Connector 12"/>
          <p:cNvCxnSpPr/>
          <p:nvPr/>
        </p:nvCxnSpPr>
        <p:spPr bwMode="auto">
          <a:xfrm flipV="1">
            <a:off x="6096000" y="4419600"/>
            <a:ext cx="0" cy="351656"/>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文字方塊 2"/>
          <p:cNvSpPr txBox="1"/>
          <p:nvPr/>
        </p:nvSpPr>
        <p:spPr>
          <a:xfrm>
            <a:off x="7007647" y="5827571"/>
            <a:ext cx="1207629" cy="338554"/>
          </a:xfrm>
          <a:prstGeom prst="rect">
            <a:avLst/>
          </a:prstGeom>
          <a:noFill/>
        </p:spPr>
        <p:txBody>
          <a:bodyPr wrap="square" rtlCol="0">
            <a:spAutoFit/>
          </a:bodyPr>
          <a:lstStyle/>
          <a:p>
            <a:r>
              <a:rPr lang="en-US" altLang="zh-TW" sz="1600" dirty="0" err="1"/>
              <a:t>FFFFh</a:t>
            </a:r>
            <a:endParaRPr lang="zh-TW" altLang="en-US" sz="1600" dirty="0"/>
          </a:p>
        </p:txBody>
      </p:sp>
      <p:sp>
        <p:nvSpPr>
          <p:cNvPr id="16" name="文字方塊 15"/>
          <p:cNvSpPr txBox="1"/>
          <p:nvPr/>
        </p:nvSpPr>
        <p:spPr>
          <a:xfrm>
            <a:off x="7036515" y="1947133"/>
            <a:ext cx="1207629" cy="338554"/>
          </a:xfrm>
          <a:prstGeom prst="rect">
            <a:avLst/>
          </a:prstGeom>
          <a:noFill/>
        </p:spPr>
        <p:txBody>
          <a:bodyPr wrap="square" rtlCol="0">
            <a:spAutoFit/>
          </a:bodyPr>
          <a:lstStyle/>
          <a:p>
            <a:r>
              <a:rPr lang="en-US" altLang="zh-TW" sz="1600" dirty="0"/>
              <a:t>0000h</a:t>
            </a:r>
            <a:endParaRPr lang="zh-TW" altLang="en-US" sz="1600" dirty="0"/>
          </a:p>
        </p:txBody>
      </p:sp>
      <p:graphicFrame>
        <p:nvGraphicFramePr>
          <p:cNvPr id="17" name="Table 1"/>
          <p:cNvGraphicFramePr>
            <a:graphicFrameLocks noGrp="1"/>
          </p:cNvGraphicFramePr>
          <p:nvPr>
            <p:extLst>
              <p:ext uri="{D42A27DB-BD31-4B8C-83A1-F6EECF244321}">
                <p14:modId xmlns:p14="http://schemas.microsoft.com/office/powerpoint/2010/main" val="2660515676"/>
              </p:ext>
            </p:extLst>
          </p:nvPr>
        </p:nvGraphicFramePr>
        <p:xfrm>
          <a:off x="-3048000" y="246791"/>
          <a:ext cx="1679848" cy="3557730"/>
        </p:xfrm>
        <a:graphic>
          <a:graphicData uri="http://schemas.openxmlformats.org/drawingml/2006/table">
            <a:tbl>
              <a:tblPr>
                <a:tableStyleId>{1E171933-4619-4E11-9A3F-F7608DF75F80}</a:tableStyleId>
              </a:tblPr>
              <a:tblGrid>
                <a:gridCol w="1679848">
                  <a:extLst>
                    <a:ext uri="{9D8B030D-6E8A-4147-A177-3AD203B41FA5}">
                      <a16:colId xmlns:a16="http://schemas.microsoft.com/office/drawing/2014/main" val="20000"/>
                    </a:ext>
                  </a:extLst>
                </a:gridCol>
              </a:tblGrid>
              <a:tr h="792088">
                <a:tc>
                  <a:txBody>
                    <a:bodyPr/>
                    <a:lstStyle/>
                    <a:p>
                      <a:pPr algn="ctr"/>
                      <a:r>
                        <a:rPr lang="en-US" altLang="zh-TW" sz="2000" dirty="0"/>
                        <a:t>Stack</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152128">
                <a:tc>
                  <a:txBody>
                    <a:bodyPr/>
                    <a:lstStyle/>
                    <a:p>
                      <a:pPr algn="ct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720080">
                <a:tc>
                  <a:txBody>
                    <a:bodyPr/>
                    <a:lstStyle/>
                    <a:p>
                      <a:pPr algn="ctr"/>
                      <a:r>
                        <a:rPr lang="en-US" altLang="zh-TW" sz="2000" dirty="0"/>
                        <a:t>Heap</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4917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a:t>Data</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3"/>
                  </a:ext>
                </a:extLst>
              </a:tr>
              <a:tr h="401730">
                <a:tc>
                  <a:txBody>
                    <a:bodyPr/>
                    <a:lstStyle/>
                    <a:p>
                      <a:pPr algn="ctr"/>
                      <a:r>
                        <a:rPr lang="en-US" altLang="zh-TW" sz="2000" dirty="0"/>
                        <a:t>Code</a:t>
                      </a:r>
                      <a:endParaRPr lang="zh-TW" altLang="en-US" sz="2000" dirty="0"/>
                    </a:p>
                  </a:txBody>
                  <a:tcPr anchor="ct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4"/>
                  </a:ext>
                </a:extLst>
              </a:tr>
            </a:tbl>
          </a:graphicData>
        </a:graphic>
      </p:graphicFrame>
      <p:cxnSp>
        <p:nvCxnSpPr>
          <p:cNvPr id="18" name="Straight Arrow Connector 3"/>
          <p:cNvCxnSpPr/>
          <p:nvPr/>
        </p:nvCxnSpPr>
        <p:spPr bwMode="auto">
          <a:xfrm>
            <a:off x="-2183904" y="1038879"/>
            <a:ext cx="0" cy="432048"/>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TextBox 14"/>
          <p:cNvSpPr txBox="1"/>
          <p:nvPr/>
        </p:nvSpPr>
        <p:spPr>
          <a:xfrm>
            <a:off x="-2761947" y="3768645"/>
            <a:ext cx="1156086" cy="415498"/>
          </a:xfrm>
          <a:prstGeom prst="rect">
            <a:avLst/>
          </a:prstGeom>
          <a:noFill/>
        </p:spPr>
        <p:txBody>
          <a:bodyPr wrap="none" rtlCol="0">
            <a:spAutoFit/>
          </a:bodyPr>
          <a:lstStyle/>
          <a:p>
            <a:r>
              <a:rPr lang="en-US" altLang="zh-TW" dirty="0"/>
              <a:t>Memory</a:t>
            </a:r>
            <a:endParaRPr lang="zh-TW" altLang="en-US" dirty="0"/>
          </a:p>
        </p:txBody>
      </p:sp>
      <p:cxnSp>
        <p:nvCxnSpPr>
          <p:cNvPr id="20" name="Straight Arrow Connector 12"/>
          <p:cNvCxnSpPr/>
          <p:nvPr/>
        </p:nvCxnSpPr>
        <p:spPr bwMode="auto">
          <a:xfrm flipV="1">
            <a:off x="-2176686" y="1839351"/>
            <a:ext cx="0" cy="351656"/>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8" name="群組 7"/>
          <p:cNvGrpSpPr/>
          <p:nvPr/>
        </p:nvGrpSpPr>
        <p:grpSpPr>
          <a:xfrm>
            <a:off x="984321" y="2836551"/>
            <a:ext cx="3558573" cy="2701060"/>
            <a:chOff x="984321" y="2836551"/>
            <a:chExt cx="3558573" cy="2701060"/>
          </a:xfrm>
        </p:grpSpPr>
        <p:pic>
          <p:nvPicPr>
            <p:cNvPr id="6" name="圖片 5"/>
            <p:cNvPicPr>
              <a:picLocks noChangeAspect="1"/>
            </p:cNvPicPr>
            <p:nvPr/>
          </p:nvPicPr>
          <p:blipFill>
            <a:blip r:embed="rId5"/>
            <a:stretch>
              <a:fillRect/>
            </a:stretch>
          </p:blipFill>
          <p:spPr>
            <a:xfrm>
              <a:off x="1000870" y="2836551"/>
              <a:ext cx="3415283" cy="2701060"/>
            </a:xfrm>
            <a:prstGeom prst="rect">
              <a:avLst/>
            </a:prstGeom>
          </p:spPr>
        </p:pic>
        <p:sp>
          <p:nvSpPr>
            <p:cNvPr id="5" name="矩形 4"/>
            <p:cNvSpPr/>
            <p:nvPr/>
          </p:nvSpPr>
          <p:spPr bwMode="auto">
            <a:xfrm>
              <a:off x="1000869" y="2836551"/>
              <a:ext cx="3542025" cy="270106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22" name="圖片 21"/>
            <p:cNvPicPr>
              <a:picLocks noChangeAspect="1"/>
            </p:cNvPicPr>
            <p:nvPr/>
          </p:nvPicPr>
          <p:blipFill>
            <a:blip r:embed="rId6"/>
            <a:stretch>
              <a:fillRect/>
            </a:stretch>
          </p:blipFill>
          <p:spPr>
            <a:xfrm>
              <a:off x="2498832" y="3588742"/>
              <a:ext cx="1224821" cy="1612423"/>
            </a:xfrm>
            <a:prstGeom prst="rect">
              <a:avLst/>
            </a:prstGeom>
          </p:spPr>
        </p:pic>
        <p:sp>
          <p:nvSpPr>
            <p:cNvPr id="23" name="矩形 22"/>
            <p:cNvSpPr/>
            <p:nvPr/>
          </p:nvSpPr>
          <p:spPr bwMode="auto">
            <a:xfrm>
              <a:off x="2498832" y="3588742"/>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4" name="矩形 23"/>
            <p:cNvSpPr/>
            <p:nvPr/>
          </p:nvSpPr>
          <p:spPr bwMode="auto">
            <a:xfrm>
              <a:off x="2498832" y="3929581"/>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5" name="矩形 24"/>
            <p:cNvSpPr/>
            <p:nvPr/>
          </p:nvSpPr>
          <p:spPr bwMode="auto">
            <a:xfrm>
              <a:off x="2498831" y="42511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6" name="矩形 25"/>
            <p:cNvSpPr/>
            <p:nvPr/>
          </p:nvSpPr>
          <p:spPr bwMode="auto">
            <a:xfrm>
              <a:off x="2498832" y="4595844"/>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7" name="矩形 26"/>
            <p:cNvSpPr/>
            <p:nvPr/>
          </p:nvSpPr>
          <p:spPr bwMode="auto">
            <a:xfrm>
              <a:off x="2498831" y="4940389"/>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28" name="文字方塊 27"/>
            <p:cNvSpPr txBox="1"/>
            <p:nvPr/>
          </p:nvSpPr>
          <p:spPr>
            <a:xfrm>
              <a:off x="1030759" y="3147353"/>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29" name="文字方塊 28"/>
            <p:cNvSpPr txBox="1"/>
            <p:nvPr/>
          </p:nvSpPr>
          <p:spPr>
            <a:xfrm>
              <a:off x="984321" y="4556582"/>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30" name="文字方塊 29"/>
            <p:cNvSpPr txBox="1"/>
            <p:nvPr/>
          </p:nvSpPr>
          <p:spPr>
            <a:xfrm>
              <a:off x="984321" y="3890319"/>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31" name="文字方塊 30"/>
            <p:cNvSpPr txBox="1"/>
            <p:nvPr/>
          </p:nvSpPr>
          <p:spPr>
            <a:xfrm>
              <a:off x="984321" y="4231109"/>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32" name="文字方塊 31"/>
            <p:cNvSpPr txBox="1"/>
            <p:nvPr/>
          </p:nvSpPr>
          <p:spPr>
            <a:xfrm>
              <a:off x="999206" y="3549480"/>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33" name="文字方塊 32"/>
            <p:cNvSpPr txBox="1"/>
            <p:nvPr/>
          </p:nvSpPr>
          <p:spPr>
            <a:xfrm>
              <a:off x="999206" y="4912738"/>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35" name="文字方塊 34"/>
            <p:cNvSpPr txBox="1"/>
            <p:nvPr/>
          </p:nvSpPr>
          <p:spPr>
            <a:xfrm>
              <a:off x="2434445" y="4910885"/>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pic>
          <p:nvPicPr>
            <p:cNvPr id="36" name="圖片 35"/>
            <p:cNvPicPr>
              <a:picLocks noChangeAspect="1"/>
            </p:cNvPicPr>
            <p:nvPr/>
          </p:nvPicPr>
          <p:blipFill>
            <a:blip r:embed="rId7"/>
            <a:stretch>
              <a:fillRect/>
            </a:stretch>
          </p:blipFill>
          <p:spPr>
            <a:xfrm>
              <a:off x="3783105" y="4987568"/>
              <a:ext cx="700338" cy="289795"/>
            </a:xfrm>
            <a:prstGeom prst="rect">
              <a:avLst/>
            </a:prstGeom>
          </p:spPr>
        </p:pic>
      </p:grpSp>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532960" y="0"/>
              <a:ext cx="5999040" cy="6326640"/>
            </p14:xfrm>
          </p:contentPart>
        </mc:Choice>
        <mc:Fallback xmlns="">
          <p:pic>
            <p:nvPicPr>
              <p:cNvPr id="9" name="Ink 8"/>
              <p:cNvPicPr/>
              <p:nvPr/>
            </p:nvPicPr>
            <p:blipFill>
              <a:blip r:embed="rId9"/>
              <a:stretch>
                <a:fillRect/>
              </a:stretch>
            </p:blipFill>
            <p:spPr>
              <a:xfrm>
                <a:off x="2521080" y="-12960"/>
                <a:ext cx="6024600" cy="6350760"/>
              </a:xfrm>
              <a:prstGeom prst="rect">
                <a:avLst/>
              </a:prstGeom>
            </p:spPr>
          </p:pic>
        </mc:Fallback>
      </mc:AlternateContent>
    </p:spTree>
    <p:extLst>
      <p:ext uri="{BB962C8B-B14F-4D97-AF65-F5344CB8AC3E}">
        <p14:creationId xmlns:p14="http://schemas.microsoft.com/office/powerpoint/2010/main" val="39159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 real memory…</a:t>
            </a:r>
            <a:endParaRPr lang="zh-TW" altLang="en-US" dirty="0"/>
          </a:p>
        </p:txBody>
      </p:sp>
      <p:sp>
        <p:nvSpPr>
          <p:cNvPr id="4" name="Footer Placeholder 3"/>
          <p:cNvSpPr>
            <a:spLocks noGrp="1"/>
          </p:cNvSpPr>
          <p:nvPr>
            <p:ph type="ftr" sz="quarter" idx="10"/>
          </p:nvPr>
        </p:nvSpPr>
        <p:spPr/>
        <p:txBody>
          <a:bodyPr/>
          <a:lstStyle/>
          <a:p>
            <a:pPr>
              <a:defRPr/>
            </a:pPr>
            <a:r>
              <a:rPr lang="en-US" altLang="en-US"/>
              <a:t>Irvine, Kip R. Assembly Language for x86 Processors 7/e, 2015.</a:t>
            </a:r>
          </a:p>
        </p:txBody>
      </p:sp>
      <p:sp>
        <p:nvSpPr>
          <p:cNvPr id="5" name="Slide Number Placeholder 4"/>
          <p:cNvSpPr>
            <a:spLocks noGrp="1"/>
          </p:cNvSpPr>
          <p:nvPr>
            <p:ph type="sldNum" sz="quarter" idx="11"/>
          </p:nvPr>
        </p:nvSpPr>
        <p:spPr/>
        <p:txBody>
          <a:bodyPr/>
          <a:lstStyle/>
          <a:p>
            <a:fld id="{618C2C69-C095-4918-80E8-E9BBEEED8535}" type="slidenum">
              <a:rPr lang="en-US" altLang="en-US" smtClean="0"/>
              <a:pPr/>
              <a:t>8</a:t>
            </a:fld>
            <a:endParaRPr lang="en-US" altLang="en-US"/>
          </a:p>
        </p:txBody>
      </p:sp>
      <p:grpSp>
        <p:nvGrpSpPr>
          <p:cNvPr id="6" name="群組 7"/>
          <p:cNvGrpSpPr/>
          <p:nvPr/>
        </p:nvGrpSpPr>
        <p:grpSpPr>
          <a:xfrm>
            <a:off x="701040" y="2362200"/>
            <a:ext cx="3558573" cy="2701060"/>
            <a:chOff x="984321" y="2836551"/>
            <a:chExt cx="3558573" cy="2701060"/>
          </a:xfrm>
        </p:grpSpPr>
        <p:pic>
          <p:nvPicPr>
            <p:cNvPr id="7" name="圖片 5"/>
            <p:cNvPicPr>
              <a:picLocks noChangeAspect="1"/>
            </p:cNvPicPr>
            <p:nvPr/>
          </p:nvPicPr>
          <p:blipFill>
            <a:blip r:embed="rId2"/>
            <a:stretch>
              <a:fillRect/>
            </a:stretch>
          </p:blipFill>
          <p:spPr>
            <a:xfrm>
              <a:off x="1000870" y="2836551"/>
              <a:ext cx="3415283" cy="2701060"/>
            </a:xfrm>
            <a:prstGeom prst="rect">
              <a:avLst/>
            </a:prstGeom>
          </p:spPr>
        </p:pic>
        <p:sp>
          <p:nvSpPr>
            <p:cNvPr id="8" name="矩形 4"/>
            <p:cNvSpPr/>
            <p:nvPr/>
          </p:nvSpPr>
          <p:spPr bwMode="auto">
            <a:xfrm>
              <a:off x="1000869" y="2836551"/>
              <a:ext cx="3542025" cy="270106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pic>
          <p:nvPicPr>
            <p:cNvPr id="9" name="圖片 21"/>
            <p:cNvPicPr>
              <a:picLocks noChangeAspect="1"/>
            </p:cNvPicPr>
            <p:nvPr/>
          </p:nvPicPr>
          <p:blipFill>
            <a:blip r:embed="rId3"/>
            <a:stretch>
              <a:fillRect/>
            </a:stretch>
          </p:blipFill>
          <p:spPr>
            <a:xfrm>
              <a:off x="2498832" y="3588742"/>
              <a:ext cx="1224821" cy="1612423"/>
            </a:xfrm>
            <a:prstGeom prst="rect">
              <a:avLst/>
            </a:prstGeom>
          </p:spPr>
        </p:pic>
        <p:sp>
          <p:nvSpPr>
            <p:cNvPr id="10" name="矩形 22"/>
            <p:cNvSpPr/>
            <p:nvPr/>
          </p:nvSpPr>
          <p:spPr bwMode="auto">
            <a:xfrm>
              <a:off x="2498832" y="3588742"/>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1" name="矩形 23"/>
            <p:cNvSpPr/>
            <p:nvPr/>
          </p:nvSpPr>
          <p:spPr bwMode="auto">
            <a:xfrm>
              <a:off x="2498832" y="3929581"/>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2" name="矩形 24"/>
            <p:cNvSpPr/>
            <p:nvPr/>
          </p:nvSpPr>
          <p:spPr bwMode="auto">
            <a:xfrm>
              <a:off x="2498831" y="42511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3" name="矩形 25"/>
            <p:cNvSpPr/>
            <p:nvPr/>
          </p:nvSpPr>
          <p:spPr bwMode="auto">
            <a:xfrm>
              <a:off x="2498832" y="4595844"/>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4" name="矩形 26"/>
            <p:cNvSpPr/>
            <p:nvPr/>
          </p:nvSpPr>
          <p:spPr bwMode="auto">
            <a:xfrm>
              <a:off x="2498831" y="4940389"/>
              <a:ext cx="1224821" cy="336974"/>
            </a:xfrm>
            <a:prstGeom prst="rect">
              <a:avLst/>
            </a:prstGeom>
            <a:solidFill>
              <a:schemeClr val="tx1">
                <a:lumMod val="75000"/>
              </a:schemeClr>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15" name="文字方塊 27"/>
            <p:cNvSpPr txBox="1"/>
            <p:nvPr/>
          </p:nvSpPr>
          <p:spPr>
            <a:xfrm>
              <a:off x="1030759" y="3147353"/>
              <a:ext cx="899542" cy="415498"/>
            </a:xfrm>
            <a:prstGeom prst="rect">
              <a:avLst/>
            </a:prstGeom>
            <a:noFill/>
          </p:spPr>
          <p:txBody>
            <a:bodyPr wrap="none" rtlCol="0">
              <a:spAutoFit/>
            </a:bodyPr>
            <a:lstStyle/>
            <a:p>
              <a:r>
                <a:rPr lang="en-US" altLang="zh-TW" dirty="0">
                  <a:solidFill>
                    <a:schemeClr val="bg2"/>
                  </a:solidFill>
                </a:rPr>
                <a:t>Offset</a:t>
              </a:r>
              <a:endParaRPr lang="zh-TW" altLang="en-US" dirty="0">
                <a:solidFill>
                  <a:schemeClr val="bg2"/>
                </a:solidFill>
              </a:endParaRPr>
            </a:p>
          </p:txBody>
        </p:sp>
        <p:sp>
          <p:nvSpPr>
            <p:cNvPr id="16" name="文字方塊 28"/>
            <p:cNvSpPr txBox="1"/>
            <p:nvPr/>
          </p:nvSpPr>
          <p:spPr>
            <a:xfrm>
              <a:off x="984321" y="4556582"/>
              <a:ext cx="1454244" cy="415498"/>
            </a:xfrm>
            <a:prstGeom prst="rect">
              <a:avLst/>
            </a:prstGeom>
            <a:noFill/>
          </p:spPr>
          <p:txBody>
            <a:bodyPr wrap="none" rtlCol="0">
              <a:spAutoFit/>
            </a:bodyPr>
            <a:lstStyle/>
            <a:p>
              <a:r>
                <a:rPr lang="en-US" altLang="zh-TW" dirty="0">
                  <a:solidFill>
                    <a:schemeClr val="bg2"/>
                  </a:solidFill>
                </a:rPr>
                <a:t>00000FFC</a:t>
              </a:r>
              <a:endParaRPr lang="zh-TW" altLang="en-US" dirty="0">
                <a:solidFill>
                  <a:schemeClr val="bg2"/>
                </a:solidFill>
              </a:endParaRPr>
            </a:p>
          </p:txBody>
        </p:sp>
        <p:sp>
          <p:nvSpPr>
            <p:cNvPr id="17" name="文字方塊 29"/>
            <p:cNvSpPr txBox="1"/>
            <p:nvPr/>
          </p:nvSpPr>
          <p:spPr>
            <a:xfrm>
              <a:off x="984321" y="3890319"/>
              <a:ext cx="1409360" cy="415498"/>
            </a:xfrm>
            <a:prstGeom prst="rect">
              <a:avLst/>
            </a:prstGeom>
            <a:noFill/>
          </p:spPr>
          <p:txBody>
            <a:bodyPr wrap="none" rtlCol="0">
              <a:spAutoFit/>
            </a:bodyPr>
            <a:lstStyle/>
            <a:p>
              <a:r>
                <a:rPr lang="en-US" altLang="zh-TW" dirty="0">
                  <a:solidFill>
                    <a:schemeClr val="bg2"/>
                  </a:solidFill>
                </a:rPr>
                <a:t>00000FF4</a:t>
              </a:r>
              <a:endParaRPr lang="zh-TW" altLang="en-US" dirty="0">
                <a:solidFill>
                  <a:schemeClr val="bg2"/>
                </a:solidFill>
              </a:endParaRPr>
            </a:p>
          </p:txBody>
        </p:sp>
        <p:sp>
          <p:nvSpPr>
            <p:cNvPr id="18" name="文字方塊 30"/>
            <p:cNvSpPr txBox="1"/>
            <p:nvPr/>
          </p:nvSpPr>
          <p:spPr>
            <a:xfrm>
              <a:off x="984321" y="4231109"/>
              <a:ext cx="1409360" cy="415498"/>
            </a:xfrm>
            <a:prstGeom prst="rect">
              <a:avLst/>
            </a:prstGeom>
            <a:noFill/>
          </p:spPr>
          <p:txBody>
            <a:bodyPr wrap="none" rtlCol="0">
              <a:spAutoFit/>
            </a:bodyPr>
            <a:lstStyle/>
            <a:p>
              <a:r>
                <a:rPr lang="en-US" altLang="zh-TW" dirty="0">
                  <a:solidFill>
                    <a:schemeClr val="bg2"/>
                  </a:solidFill>
                </a:rPr>
                <a:t>00000FF8</a:t>
              </a:r>
              <a:endParaRPr lang="zh-TW" altLang="en-US" dirty="0">
                <a:solidFill>
                  <a:schemeClr val="bg2"/>
                </a:solidFill>
              </a:endParaRPr>
            </a:p>
          </p:txBody>
        </p:sp>
        <p:sp>
          <p:nvSpPr>
            <p:cNvPr id="19" name="文字方塊 31"/>
            <p:cNvSpPr txBox="1"/>
            <p:nvPr/>
          </p:nvSpPr>
          <p:spPr>
            <a:xfrm>
              <a:off x="999206" y="3549480"/>
              <a:ext cx="1409360" cy="415498"/>
            </a:xfrm>
            <a:prstGeom prst="rect">
              <a:avLst/>
            </a:prstGeom>
            <a:noFill/>
          </p:spPr>
          <p:txBody>
            <a:bodyPr wrap="none" rtlCol="0">
              <a:spAutoFit/>
            </a:bodyPr>
            <a:lstStyle/>
            <a:p>
              <a:r>
                <a:rPr lang="en-US" altLang="zh-TW" dirty="0">
                  <a:solidFill>
                    <a:schemeClr val="bg2"/>
                  </a:solidFill>
                </a:rPr>
                <a:t>00000FF0</a:t>
              </a:r>
              <a:endParaRPr lang="zh-TW" altLang="en-US" dirty="0">
                <a:solidFill>
                  <a:schemeClr val="bg2"/>
                </a:solidFill>
              </a:endParaRPr>
            </a:p>
          </p:txBody>
        </p:sp>
        <p:sp>
          <p:nvSpPr>
            <p:cNvPr id="20" name="文字方塊 32"/>
            <p:cNvSpPr txBox="1"/>
            <p:nvPr/>
          </p:nvSpPr>
          <p:spPr>
            <a:xfrm>
              <a:off x="999206" y="4912738"/>
              <a:ext cx="1377300" cy="415498"/>
            </a:xfrm>
            <a:prstGeom prst="rect">
              <a:avLst/>
            </a:prstGeom>
            <a:noFill/>
          </p:spPr>
          <p:txBody>
            <a:bodyPr wrap="none" rtlCol="0">
              <a:spAutoFit/>
            </a:bodyPr>
            <a:lstStyle/>
            <a:p>
              <a:r>
                <a:rPr lang="en-US" altLang="zh-TW" dirty="0">
                  <a:solidFill>
                    <a:schemeClr val="bg2"/>
                  </a:solidFill>
                </a:rPr>
                <a:t>00001000</a:t>
              </a:r>
              <a:endParaRPr lang="zh-TW" altLang="en-US" dirty="0">
                <a:solidFill>
                  <a:schemeClr val="bg2"/>
                </a:solidFill>
              </a:endParaRPr>
            </a:p>
          </p:txBody>
        </p:sp>
        <p:sp>
          <p:nvSpPr>
            <p:cNvPr id="21" name="文字方塊 34"/>
            <p:cNvSpPr txBox="1"/>
            <p:nvPr/>
          </p:nvSpPr>
          <p:spPr>
            <a:xfrm>
              <a:off x="2434445" y="4910885"/>
              <a:ext cx="1377300" cy="415498"/>
            </a:xfrm>
            <a:prstGeom prst="rect">
              <a:avLst/>
            </a:prstGeom>
            <a:noFill/>
          </p:spPr>
          <p:txBody>
            <a:bodyPr wrap="none" rtlCol="0">
              <a:spAutoFit/>
            </a:bodyPr>
            <a:lstStyle/>
            <a:p>
              <a:r>
                <a:rPr lang="en-US" altLang="zh-TW" dirty="0">
                  <a:solidFill>
                    <a:schemeClr val="bg2"/>
                  </a:solidFill>
                </a:rPr>
                <a:t>00000006</a:t>
              </a:r>
              <a:endParaRPr lang="zh-TW" altLang="en-US" dirty="0">
                <a:solidFill>
                  <a:schemeClr val="bg2"/>
                </a:solidFill>
              </a:endParaRPr>
            </a:p>
          </p:txBody>
        </p:sp>
        <p:pic>
          <p:nvPicPr>
            <p:cNvPr id="22" name="圖片 35"/>
            <p:cNvPicPr>
              <a:picLocks noChangeAspect="1"/>
            </p:cNvPicPr>
            <p:nvPr/>
          </p:nvPicPr>
          <p:blipFill>
            <a:blip r:embed="rId4"/>
            <a:stretch>
              <a:fillRect/>
            </a:stretch>
          </p:blipFill>
          <p:spPr>
            <a:xfrm>
              <a:off x="3783105" y="4987568"/>
              <a:ext cx="700338" cy="289795"/>
            </a:xfrm>
            <a:prstGeom prst="rect">
              <a:avLst/>
            </a:prstGeom>
          </p:spPr>
        </p:pic>
      </p:grpSp>
      <p:sp>
        <p:nvSpPr>
          <p:cNvPr id="24" name="Rectangle 23"/>
          <p:cNvSpPr/>
          <p:nvPr/>
        </p:nvSpPr>
        <p:spPr bwMode="auto">
          <a:xfrm>
            <a:off x="715924" y="4315645"/>
            <a:ext cx="2847790" cy="632515"/>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61" name="TextBox 60"/>
          <p:cNvSpPr txBox="1"/>
          <p:nvPr/>
        </p:nvSpPr>
        <p:spPr>
          <a:xfrm>
            <a:off x="6935886" y="2558589"/>
            <a:ext cx="1399486" cy="307777"/>
          </a:xfrm>
          <a:prstGeom prst="rect">
            <a:avLst/>
          </a:prstGeom>
          <a:noFill/>
        </p:spPr>
        <p:txBody>
          <a:bodyPr wrap="none" rtlCol="0">
            <a:spAutoFit/>
          </a:bodyPr>
          <a:lstStyle/>
          <a:p>
            <a:r>
              <a:rPr lang="en-US" altLang="zh-TW" sz="1400" dirty="0"/>
              <a:t>Low Addresses</a:t>
            </a:r>
            <a:endParaRPr lang="zh-TW" altLang="en-US" sz="1400" dirty="0"/>
          </a:p>
        </p:txBody>
      </p:sp>
      <p:sp>
        <p:nvSpPr>
          <p:cNvPr id="62" name="TextBox 61"/>
          <p:cNvSpPr txBox="1"/>
          <p:nvPr/>
        </p:nvSpPr>
        <p:spPr>
          <a:xfrm>
            <a:off x="6932282" y="4780774"/>
            <a:ext cx="1439561" cy="307777"/>
          </a:xfrm>
          <a:prstGeom prst="rect">
            <a:avLst/>
          </a:prstGeom>
          <a:noFill/>
        </p:spPr>
        <p:txBody>
          <a:bodyPr wrap="none" rtlCol="0">
            <a:spAutoFit/>
          </a:bodyPr>
          <a:lstStyle/>
          <a:p>
            <a:r>
              <a:rPr lang="en-US" altLang="zh-TW" sz="1400" dirty="0"/>
              <a:t>High Addresses</a:t>
            </a:r>
            <a:endParaRPr lang="zh-TW" altLang="en-US" sz="1400" dirty="0"/>
          </a:p>
        </p:txBody>
      </p:sp>
      <p:sp>
        <p:nvSpPr>
          <p:cNvPr id="63" name="TextBox 62"/>
          <p:cNvSpPr txBox="1"/>
          <p:nvPr/>
        </p:nvSpPr>
        <p:spPr>
          <a:xfrm>
            <a:off x="5667696" y="2219869"/>
            <a:ext cx="930063" cy="307777"/>
          </a:xfrm>
          <a:prstGeom prst="rect">
            <a:avLst/>
          </a:prstGeom>
          <a:noFill/>
        </p:spPr>
        <p:txBody>
          <a:bodyPr wrap="none" rtlCol="0">
            <a:spAutoFit/>
          </a:bodyPr>
          <a:lstStyle/>
          <a:p>
            <a:r>
              <a:rPr lang="en-US" altLang="zh-TW" sz="1400" dirty="0" err="1"/>
              <a:t>memeory</a:t>
            </a:r>
            <a:endParaRPr lang="zh-TW" altLang="en-US" sz="1400" dirty="0"/>
          </a:p>
        </p:txBody>
      </p:sp>
      <p:grpSp>
        <p:nvGrpSpPr>
          <p:cNvPr id="69" name="Group 68"/>
          <p:cNvGrpSpPr/>
          <p:nvPr/>
        </p:nvGrpSpPr>
        <p:grpSpPr>
          <a:xfrm>
            <a:off x="4930215" y="3098489"/>
            <a:ext cx="718017" cy="1693520"/>
            <a:chOff x="4837767" y="3080522"/>
            <a:chExt cx="718017" cy="1693520"/>
          </a:xfrm>
        </p:grpSpPr>
        <p:sp>
          <p:nvSpPr>
            <p:cNvPr id="64" name="TextBox 63"/>
            <p:cNvSpPr txBox="1"/>
            <p:nvPr/>
          </p:nvSpPr>
          <p:spPr>
            <a:xfrm>
              <a:off x="4837767" y="3080522"/>
              <a:ext cx="681597" cy="307777"/>
            </a:xfrm>
            <a:prstGeom prst="rect">
              <a:avLst/>
            </a:prstGeom>
            <a:noFill/>
          </p:spPr>
          <p:txBody>
            <a:bodyPr wrap="none" rtlCol="0">
              <a:spAutoFit/>
            </a:bodyPr>
            <a:lstStyle/>
            <a:p>
              <a:r>
                <a:rPr lang="en-US" altLang="zh-TW" sz="1400" dirty="0"/>
                <a:t>1000h</a:t>
              </a:r>
              <a:endParaRPr lang="zh-TW" altLang="en-US" sz="1400" dirty="0"/>
            </a:p>
          </p:txBody>
        </p:sp>
        <p:sp>
          <p:nvSpPr>
            <p:cNvPr id="65" name="TextBox 64"/>
            <p:cNvSpPr txBox="1"/>
            <p:nvPr/>
          </p:nvSpPr>
          <p:spPr>
            <a:xfrm>
              <a:off x="4845797" y="3412080"/>
              <a:ext cx="681597" cy="307777"/>
            </a:xfrm>
            <a:prstGeom prst="rect">
              <a:avLst/>
            </a:prstGeom>
            <a:noFill/>
          </p:spPr>
          <p:txBody>
            <a:bodyPr wrap="none" rtlCol="0">
              <a:spAutoFit/>
            </a:bodyPr>
            <a:lstStyle/>
            <a:p>
              <a:r>
                <a:rPr lang="en-US" altLang="zh-TW" sz="1400" dirty="0"/>
                <a:t>1001h</a:t>
              </a:r>
              <a:endParaRPr lang="zh-TW" altLang="en-US" sz="1400" dirty="0"/>
            </a:p>
          </p:txBody>
        </p:sp>
        <p:sp>
          <p:nvSpPr>
            <p:cNvPr id="66" name="TextBox 65"/>
            <p:cNvSpPr txBox="1"/>
            <p:nvPr/>
          </p:nvSpPr>
          <p:spPr>
            <a:xfrm>
              <a:off x="4857495" y="3754524"/>
              <a:ext cx="681597" cy="307777"/>
            </a:xfrm>
            <a:prstGeom prst="rect">
              <a:avLst/>
            </a:prstGeom>
            <a:noFill/>
          </p:spPr>
          <p:txBody>
            <a:bodyPr wrap="none" rtlCol="0">
              <a:spAutoFit/>
            </a:bodyPr>
            <a:lstStyle/>
            <a:p>
              <a:r>
                <a:rPr lang="en-US" altLang="zh-TW" sz="1400" dirty="0"/>
                <a:t>1002h</a:t>
              </a:r>
              <a:endParaRPr lang="zh-TW" altLang="en-US" sz="1400" dirty="0"/>
            </a:p>
          </p:txBody>
        </p:sp>
        <p:sp>
          <p:nvSpPr>
            <p:cNvPr id="67" name="TextBox 66"/>
            <p:cNvSpPr txBox="1"/>
            <p:nvPr/>
          </p:nvSpPr>
          <p:spPr>
            <a:xfrm>
              <a:off x="4874187" y="4116398"/>
              <a:ext cx="681597" cy="307777"/>
            </a:xfrm>
            <a:prstGeom prst="rect">
              <a:avLst/>
            </a:prstGeom>
            <a:noFill/>
          </p:spPr>
          <p:txBody>
            <a:bodyPr wrap="none" rtlCol="0">
              <a:spAutoFit/>
            </a:bodyPr>
            <a:lstStyle/>
            <a:p>
              <a:r>
                <a:rPr lang="en-US" altLang="zh-TW" sz="1400" dirty="0"/>
                <a:t>1003h</a:t>
              </a:r>
              <a:endParaRPr lang="zh-TW" altLang="en-US" sz="1400" dirty="0"/>
            </a:p>
          </p:txBody>
        </p:sp>
        <p:sp>
          <p:nvSpPr>
            <p:cNvPr id="68" name="TextBox 67"/>
            <p:cNvSpPr txBox="1"/>
            <p:nvPr/>
          </p:nvSpPr>
          <p:spPr>
            <a:xfrm>
              <a:off x="4869267" y="4466265"/>
              <a:ext cx="681597" cy="307777"/>
            </a:xfrm>
            <a:prstGeom prst="rect">
              <a:avLst/>
            </a:prstGeom>
            <a:noFill/>
          </p:spPr>
          <p:txBody>
            <a:bodyPr wrap="none" rtlCol="0">
              <a:spAutoFit/>
            </a:bodyPr>
            <a:lstStyle/>
            <a:p>
              <a:r>
                <a:rPr lang="en-US" altLang="zh-TW" sz="1400" dirty="0"/>
                <a:t>1004h</a:t>
              </a:r>
              <a:endParaRPr lang="zh-TW" altLang="en-US" sz="1400" dirty="0"/>
            </a:p>
          </p:txBody>
        </p:sp>
      </p:grpSp>
      <p:grpSp>
        <p:nvGrpSpPr>
          <p:cNvPr id="76" name="Group 75"/>
          <p:cNvGrpSpPr/>
          <p:nvPr/>
        </p:nvGrpSpPr>
        <p:grpSpPr>
          <a:xfrm>
            <a:off x="6964025" y="3074114"/>
            <a:ext cx="1371347" cy="415498"/>
            <a:chOff x="4285073" y="5040458"/>
            <a:chExt cx="1371347" cy="415498"/>
          </a:xfrm>
        </p:grpSpPr>
        <p:sp>
          <p:nvSpPr>
            <p:cNvPr id="77" name="TextBox 76"/>
            <p:cNvSpPr txBox="1"/>
            <p:nvPr/>
          </p:nvSpPr>
          <p:spPr>
            <a:xfrm>
              <a:off x="4933145" y="5040458"/>
              <a:ext cx="723275" cy="415498"/>
            </a:xfrm>
            <a:prstGeom prst="rect">
              <a:avLst/>
            </a:prstGeom>
            <a:noFill/>
          </p:spPr>
          <p:txBody>
            <a:bodyPr wrap="none" rtlCol="0">
              <a:spAutoFit/>
            </a:bodyPr>
            <a:lstStyle/>
            <a:p>
              <a:r>
                <a:rPr lang="en-US" altLang="zh-TW" dirty="0"/>
                <a:t>ESP</a:t>
              </a:r>
              <a:endParaRPr lang="zh-TW" altLang="en-US" dirty="0"/>
            </a:p>
          </p:txBody>
        </p:sp>
        <p:cxnSp>
          <p:nvCxnSpPr>
            <p:cNvPr id="78" name="Straight Arrow Connector 77"/>
            <p:cNvCxnSpPr>
              <a:stCxn id="77" idx="1"/>
            </p:cNvCxnSpPr>
            <p:nvPr/>
          </p:nvCxnSpPr>
          <p:spPr bwMode="auto">
            <a:xfrm flipH="1">
              <a:off x="4285073" y="5248207"/>
              <a:ext cx="648072" cy="0"/>
            </a:xfrm>
            <a:prstGeom prst="straightConnector1">
              <a:avLst/>
            </a:prstGeom>
            <a:ln w="38100">
              <a:solidFill>
                <a:schemeClr val="tx1"/>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grpSp>
      <p:grpSp>
        <p:nvGrpSpPr>
          <p:cNvPr id="105" name="Group 104"/>
          <p:cNvGrpSpPr/>
          <p:nvPr/>
        </p:nvGrpSpPr>
        <p:grpSpPr>
          <a:xfrm>
            <a:off x="5621104" y="2759002"/>
            <a:ext cx="1224822" cy="2021772"/>
            <a:chOff x="-2141502" y="2590515"/>
            <a:chExt cx="1224822" cy="2021772"/>
          </a:xfrm>
        </p:grpSpPr>
        <p:pic>
          <p:nvPicPr>
            <p:cNvPr id="84" name="圖片 17"/>
            <p:cNvPicPr>
              <a:picLocks noChangeAspect="1"/>
            </p:cNvPicPr>
            <p:nvPr/>
          </p:nvPicPr>
          <p:blipFill>
            <a:blip r:embed="rId3"/>
            <a:stretch>
              <a:fillRect/>
            </a:stretch>
          </p:blipFill>
          <p:spPr>
            <a:xfrm>
              <a:off x="-2141501" y="2923666"/>
              <a:ext cx="1224821" cy="1612423"/>
            </a:xfrm>
            <a:prstGeom prst="rect">
              <a:avLst/>
            </a:prstGeom>
          </p:spPr>
        </p:pic>
        <p:sp>
          <p:nvSpPr>
            <p:cNvPr id="85" name="矩形 18"/>
            <p:cNvSpPr/>
            <p:nvPr/>
          </p:nvSpPr>
          <p:spPr bwMode="auto">
            <a:xfrm>
              <a:off x="-2141501" y="2923666"/>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86" name="矩形 19"/>
            <p:cNvSpPr/>
            <p:nvPr/>
          </p:nvSpPr>
          <p:spPr bwMode="auto">
            <a:xfrm>
              <a:off x="-2141501" y="3264505"/>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87" name="矩形 20"/>
            <p:cNvSpPr/>
            <p:nvPr/>
          </p:nvSpPr>
          <p:spPr bwMode="auto">
            <a:xfrm>
              <a:off x="-2141502" y="3586037"/>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88" name="矩形 21"/>
            <p:cNvSpPr/>
            <p:nvPr/>
          </p:nvSpPr>
          <p:spPr bwMode="auto">
            <a:xfrm>
              <a:off x="-2141501" y="3930768"/>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89" name="矩形 22"/>
            <p:cNvSpPr/>
            <p:nvPr/>
          </p:nvSpPr>
          <p:spPr bwMode="auto">
            <a:xfrm>
              <a:off x="-2141502" y="4275313"/>
              <a:ext cx="122482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
          <p:nvSpPr>
            <p:cNvPr id="90" name="文字方塊 37"/>
            <p:cNvSpPr txBox="1"/>
            <p:nvPr/>
          </p:nvSpPr>
          <p:spPr>
            <a:xfrm>
              <a:off x="-1797168" y="3562582"/>
              <a:ext cx="482824" cy="415498"/>
            </a:xfrm>
            <a:prstGeom prst="rect">
              <a:avLst/>
            </a:prstGeom>
            <a:noFill/>
          </p:spPr>
          <p:txBody>
            <a:bodyPr wrap="none" rtlCol="0">
              <a:spAutoFit/>
            </a:bodyPr>
            <a:lstStyle/>
            <a:p>
              <a:r>
                <a:rPr lang="en-US" altLang="zh-TW" dirty="0">
                  <a:solidFill>
                    <a:schemeClr val="bg2"/>
                  </a:solidFill>
                </a:rPr>
                <a:t>00</a:t>
              </a:r>
              <a:endParaRPr lang="zh-TW" altLang="en-US" dirty="0">
                <a:solidFill>
                  <a:schemeClr val="bg2"/>
                </a:solidFill>
              </a:endParaRPr>
            </a:p>
          </p:txBody>
        </p:sp>
        <p:sp>
          <p:nvSpPr>
            <p:cNvPr id="91" name="文字方塊 38"/>
            <p:cNvSpPr txBox="1"/>
            <p:nvPr/>
          </p:nvSpPr>
          <p:spPr>
            <a:xfrm>
              <a:off x="-1804611" y="3233293"/>
              <a:ext cx="482824" cy="415498"/>
            </a:xfrm>
            <a:prstGeom prst="rect">
              <a:avLst/>
            </a:prstGeom>
            <a:noFill/>
          </p:spPr>
          <p:txBody>
            <a:bodyPr wrap="none" rtlCol="0">
              <a:spAutoFit/>
            </a:bodyPr>
            <a:lstStyle/>
            <a:p>
              <a:r>
                <a:rPr lang="en-US" altLang="zh-TW" dirty="0">
                  <a:solidFill>
                    <a:schemeClr val="bg2"/>
                  </a:solidFill>
                </a:rPr>
                <a:t>00</a:t>
              </a:r>
              <a:endParaRPr lang="zh-TW" altLang="en-US" dirty="0">
                <a:solidFill>
                  <a:schemeClr val="bg2"/>
                </a:solidFill>
              </a:endParaRPr>
            </a:p>
          </p:txBody>
        </p:sp>
        <p:sp>
          <p:nvSpPr>
            <p:cNvPr id="100" name="文字方塊 38"/>
            <p:cNvSpPr txBox="1"/>
            <p:nvPr/>
          </p:nvSpPr>
          <p:spPr>
            <a:xfrm>
              <a:off x="-1800052" y="2896301"/>
              <a:ext cx="482824" cy="415498"/>
            </a:xfrm>
            <a:prstGeom prst="rect">
              <a:avLst/>
            </a:prstGeom>
            <a:noFill/>
          </p:spPr>
          <p:txBody>
            <a:bodyPr wrap="none" rtlCol="0">
              <a:spAutoFit/>
            </a:bodyPr>
            <a:lstStyle/>
            <a:p>
              <a:r>
                <a:rPr lang="en-US" altLang="zh-TW" dirty="0">
                  <a:solidFill>
                    <a:schemeClr val="bg2"/>
                  </a:solidFill>
                </a:rPr>
                <a:t>06</a:t>
              </a:r>
              <a:endParaRPr lang="zh-TW" altLang="en-US" dirty="0">
                <a:solidFill>
                  <a:schemeClr val="bg2"/>
                </a:solidFill>
              </a:endParaRPr>
            </a:p>
          </p:txBody>
        </p:sp>
        <p:sp>
          <p:nvSpPr>
            <p:cNvPr id="101" name="文字方塊 37"/>
            <p:cNvSpPr txBox="1"/>
            <p:nvPr/>
          </p:nvSpPr>
          <p:spPr>
            <a:xfrm>
              <a:off x="-1805623" y="3907010"/>
              <a:ext cx="482824" cy="415498"/>
            </a:xfrm>
            <a:prstGeom prst="rect">
              <a:avLst/>
            </a:prstGeom>
            <a:noFill/>
          </p:spPr>
          <p:txBody>
            <a:bodyPr wrap="none" rtlCol="0">
              <a:spAutoFit/>
            </a:bodyPr>
            <a:lstStyle/>
            <a:p>
              <a:r>
                <a:rPr lang="en-US" altLang="zh-TW" dirty="0">
                  <a:solidFill>
                    <a:schemeClr val="bg2"/>
                  </a:solidFill>
                </a:rPr>
                <a:t>00</a:t>
              </a:r>
              <a:endParaRPr lang="zh-TW" altLang="en-US" dirty="0">
                <a:solidFill>
                  <a:schemeClr val="bg2"/>
                </a:solidFill>
              </a:endParaRPr>
            </a:p>
          </p:txBody>
        </p:sp>
        <p:sp>
          <p:nvSpPr>
            <p:cNvPr id="102" name="矩形 22"/>
            <p:cNvSpPr/>
            <p:nvPr/>
          </p:nvSpPr>
          <p:spPr bwMode="auto">
            <a:xfrm>
              <a:off x="-2139189" y="2590515"/>
              <a:ext cx="1217781" cy="336974"/>
            </a:xfrm>
            <a:prstGeom prst="rect">
              <a:avLst/>
            </a:prstGeom>
            <a:solidFill>
              <a:schemeClr val="tx1"/>
            </a:solidFill>
            <a:ln>
              <a:solidFill>
                <a:schemeClr val="bg2"/>
              </a:solidFill>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cxnSp>
          <p:nvCxnSpPr>
            <p:cNvPr id="103" name="Straight Arrow Connector 102"/>
            <p:cNvCxnSpPr/>
            <p:nvPr/>
          </p:nvCxnSpPr>
          <p:spPr bwMode="auto">
            <a:xfrm>
              <a:off x="-1524000" y="4282645"/>
              <a:ext cx="0" cy="307777"/>
            </a:xfrm>
            <a:prstGeom prst="straightConnector1">
              <a:avLst/>
            </a:prstGeom>
            <a:ln w="76200">
              <a:solidFill>
                <a:schemeClr val="bg2"/>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bwMode="auto">
            <a:xfrm flipV="1">
              <a:off x="-1533144" y="2617378"/>
              <a:ext cx="0" cy="306288"/>
            </a:xfrm>
            <a:prstGeom prst="straightConnector1">
              <a:avLst/>
            </a:prstGeom>
            <a:ln w="76200">
              <a:solidFill>
                <a:schemeClr val="bg2"/>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07" name="TextBox 106"/>
          <p:cNvSpPr txBox="1"/>
          <p:nvPr/>
        </p:nvSpPr>
        <p:spPr>
          <a:xfrm>
            <a:off x="4920922" y="2774173"/>
            <a:ext cx="710451" cy="307777"/>
          </a:xfrm>
          <a:prstGeom prst="rect">
            <a:avLst/>
          </a:prstGeom>
          <a:noFill/>
        </p:spPr>
        <p:txBody>
          <a:bodyPr wrap="none" rtlCol="0">
            <a:spAutoFit/>
          </a:bodyPr>
          <a:lstStyle/>
          <a:p>
            <a:r>
              <a:rPr lang="en-US" altLang="zh-TW" sz="1400" dirty="0"/>
              <a:t>0FFFh</a:t>
            </a:r>
            <a:endParaRPr lang="zh-TW" altLang="en-US" sz="1400" dirty="0"/>
          </a:p>
        </p:txBody>
      </p:sp>
    </p:spTree>
    <p:extLst>
      <p:ext uri="{BB962C8B-B14F-4D97-AF65-F5344CB8AC3E}">
        <p14:creationId xmlns:p14="http://schemas.microsoft.com/office/powerpoint/2010/main" val="30584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94444E-6 -2.22222E-6 L -1.94444E-6 -0.04328 " pathEditMode="relative" rAng="0" ptsTypes="AA">
                                      <p:cBhvr>
                                        <p:cTn id="6" dur="2000" fill="hold"/>
                                        <p:tgtEl>
                                          <p:spTgt spid="76"/>
                                        </p:tgtEl>
                                        <p:attrNameLst>
                                          <p:attrName>ppt_x</p:attrName>
                                          <p:attrName>ppt_y</p:attrName>
                                        </p:attrNameLst>
                                      </p:cBhvr>
                                      <p:rCtr x="0" y="-2176"/>
                                    </p:animMotion>
                                  </p:childTnLst>
                                </p:cTn>
                              </p:par>
                              <p:par>
                                <p:cTn id="7" presetID="42" presetClass="path" presetSubtype="0" accel="50000" decel="50000" fill="hold" nodeType="withEffect">
                                  <p:stCondLst>
                                    <p:cond delay="0"/>
                                  </p:stCondLst>
                                  <p:childTnLst>
                                    <p:animMotion origin="layout" path="M -1.94444E-6 -0.04328 L -1.94444E-6 -0.08518 " pathEditMode="relative" rAng="0" ptsTypes="AA">
                                      <p:cBhvr>
                                        <p:cTn id="8" dur="2000" fill="hold"/>
                                        <p:tgtEl>
                                          <p:spTgt spid="76"/>
                                        </p:tgtEl>
                                        <p:attrNameLst>
                                          <p:attrName>ppt_x</p:attrName>
                                          <p:attrName>ppt_y</p:attrName>
                                        </p:attrNameLst>
                                      </p:cBhvr>
                                      <p:rCtr x="0" y="-2106"/>
                                    </p:animMotion>
                                  </p:childTnLst>
                                </p:cTn>
                              </p:par>
                              <p:par>
                                <p:cTn id="9" presetID="42" presetClass="path" presetSubtype="0" accel="50000" decel="50000" fill="hold" nodeType="withEffect">
                                  <p:stCondLst>
                                    <p:cond delay="0"/>
                                  </p:stCondLst>
                                  <p:childTnLst>
                                    <p:animMotion origin="layout" path="M -1.94444E-6 -0.08518 L -1.94444E-6 -0.04328 " pathEditMode="relative" rAng="0" ptsTypes="AA">
                                      <p:cBhvr>
                                        <p:cTn id="10" dur="2000" fill="hold"/>
                                        <p:tgtEl>
                                          <p:spTgt spid="76"/>
                                        </p:tgtEl>
                                        <p:attrNameLst>
                                          <p:attrName>ppt_x</p:attrName>
                                          <p:attrName>ppt_y</p:attrName>
                                        </p:attrNameLst>
                                      </p:cBhvr>
                                      <p:rCtr x="0" y="2083"/>
                                    </p:animMotion>
                                  </p:childTnLst>
                                </p:cTn>
                              </p:par>
                              <p:par>
                                <p:cTn id="11" presetID="42" presetClass="path" presetSubtype="0" accel="50000" decel="50000" fill="hold" nodeType="withEffect">
                                  <p:stCondLst>
                                    <p:cond delay="0"/>
                                  </p:stCondLst>
                                  <p:childTnLst>
                                    <p:animMotion origin="layout" path="M -1.94444E-6 -0.04328 L -1.94444E-6 -0.00116 " pathEditMode="relative" rAng="0" ptsTypes="AA">
                                      <p:cBhvr>
                                        <p:cTn id="12" dur="2000" fill="hold"/>
                                        <p:tgtEl>
                                          <p:spTgt spid="76"/>
                                        </p:tgtEl>
                                        <p:attrNameLst>
                                          <p:attrName>ppt_x</p:attrName>
                                          <p:attrName>ppt_y</p:attrName>
                                        </p:attrNameLst>
                                      </p:cBhvr>
                                      <p:rCtr x="0" y="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charset="-120"/>
              </a:rPr>
              <a:t>Runtime Stack (3/3)</a:t>
            </a:r>
            <a:endParaRPr lang="zh-TW" altLang="en-US" dirty="0"/>
          </a:p>
        </p:txBody>
      </p:sp>
      <p:sp>
        <p:nvSpPr>
          <p:cNvPr id="4" name="Footer Placeholder 3"/>
          <p:cNvSpPr>
            <a:spLocks noGrp="1"/>
          </p:cNvSpPr>
          <p:nvPr>
            <p:ph type="ftr" sz="quarter" idx="10"/>
          </p:nvPr>
        </p:nvSpPr>
        <p:spPr/>
        <p:txBody>
          <a:bodyPr/>
          <a:lstStyle/>
          <a:p>
            <a:pPr>
              <a:defRPr/>
            </a:pPr>
            <a:r>
              <a:rPr lang="en-US" altLang="zh-TW"/>
              <a:t>Irvine, Kip R. Assembly Language for Intel-Based Computers 5/e, 2007.</a:t>
            </a:r>
          </a:p>
        </p:txBody>
      </p:sp>
      <p:sp>
        <p:nvSpPr>
          <p:cNvPr id="5" name="Slide Number Placeholder 4"/>
          <p:cNvSpPr>
            <a:spLocks noGrp="1"/>
          </p:cNvSpPr>
          <p:nvPr>
            <p:ph type="sldNum" sz="quarter" idx="11"/>
          </p:nvPr>
        </p:nvSpPr>
        <p:spPr/>
        <p:txBody>
          <a:bodyPr/>
          <a:lstStyle/>
          <a:p>
            <a:pPr>
              <a:defRPr/>
            </a:pPr>
            <a:fld id="{5E278822-EF95-4D74-A1B3-6B525CCF0E11}" type="slidenum">
              <a:rPr lang="en-US" altLang="zh-TW" smtClean="0"/>
              <a:pPr>
                <a:defRPr/>
              </a:pPr>
              <a:t>9</a:t>
            </a:fld>
            <a:endParaRPr lang="en-US" altLang="zh-TW"/>
          </a:p>
        </p:txBody>
      </p:sp>
      <p:grpSp>
        <p:nvGrpSpPr>
          <p:cNvPr id="6" name="Canvas 26"/>
          <p:cNvGrpSpPr/>
          <p:nvPr/>
        </p:nvGrpSpPr>
        <p:grpSpPr>
          <a:xfrm>
            <a:off x="1164160" y="1268760"/>
            <a:ext cx="6684440" cy="4499334"/>
            <a:chOff x="0" y="-196868"/>
            <a:chExt cx="6115050" cy="5316238"/>
          </a:xfrm>
        </p:grpSpPr>
        <p:sp>
          <p:nvSpPr>
            <p:cNvPr id="7" name="Rectangle 6"/>
            <p:cNvSpPr/>
            <p:nvPr/>
          </p:nvSpPr>
          <p:spPr>
            <a:xfrm>
              <a:off x="0" y="0"/>
              <a:ext cx="6115050" cy="5119370"/>
            </a:xfrm>
            <a:prstGeom prst="rect">
              <a:avLst/>
            </a:prstGeom>
          </p:spPr>
        </p:sp>
        <p:sp>
          <p:nvSpPr>
            <p:cNvPr id="8" name="Rectangle 7"/>
            <p:cNvSpPr/>
            <p:nvPr/>
          </p:nvSpPr>
          <p:spPr>
            <a:xfrm>
              <a:off x="0" y="-196868"/>
              <a:ext cx="3677702" cy="5280933"/>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onsolas"/>
                <a:ea typeface="微軟正黑體"/>
                <a:cs typeface="+mn-cs"/>
              </a:endParaRPr>
            </a:p>
          </p:txBody>
        </p:sp>
        <p:sp>
          <p:nvSpPr>
            <p:cNvPr id="9" name="Text Box 17"/>
            <p:cNvSpPr txBox="1"/>
            <p:nvPr/>
          </p:nvSpPr>
          <p:spPr>
            <a:xfrm>
              <a:off x="80554" y="1956618"/>
              <a:ext cx="647323" cy="3046835"/>
            </a:xfrm>
            <a:prstGeom prst="rect">
              <a:avLst/>
            </a:prstGeom>
            <a:solidFill>
              <a:sysClr val="window" lastClr="FFFFFF"/>
            </a:solidFill>
            <a:ln w="6350">
              <a:solidFill>
                <a:prstClr val="black"/>
              </a:solidFill>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100" cap="none" spc="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rPr>
                <a:t>算術邏輯單元 </a:t>
              </a:r>
              <a:r>
                <a:rPr kumimoji="0" lang="en-US" sz="1600" b="0" i="0" u="none" strike="noStrike" kern="100" cap="none" spc="0" normalizeH="0" baseline="0" noProof="0" dirty="0">
                  <a:ln>
                    <a:noFill/>
                  </a:ln>
                  <a:solidFill>
                    <a:sysClr val="windowText" lastClr="000000"/>
                  </a:solidFill>
                  <a:effectLst/>
                  <a:uLnTx/>
                  <a:uFillTx/>
                  <a:latin typeface="Consolas"/>
                  <a:ea typeface="新細明體"/>
                  <a:cs typeface="Times New Roman"/>
                </a:rPr>
                <a:t>(ALU)</a:t>
              </a:r>
              <a:endParaRPr kumimoji="0" lang="zh-TW" altLang="en-US" sz="16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sp>
          <p:nvSpPr>
            <p:cNvPr id="10" name="Text Box 8"/>
            <p:cNvSpPr txBox="1"/>
            <p:nvPr/>
          </p:nvSpPr>
          <p:spPr>
            <a:xfrm>
              <a:off x="96964" y="1272501"/>
              <a:ext cx="3300019" cy="376151"/>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新細明體"/>
                </a:rPr>
                <a:t>System bus</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1" name="Text Box 19"/>
            <p:cNvSpPr txBox="1"/>
            <p:nvPr/>
          </p:nvSpPr>
          <p:spPr>
            <a:xfrm>
              <a:off x="487313" y="-106833"/>
              <a:ext cx="2992767" cy="1120044"/>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控制單元</a:t>
              </a:r>
              <a:r>
                <a:rPr kumimoji="0" 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新細明體"/>
                  <a:ea typeface="微軟正黑體"/>
                  <a:cs typeface="Times New Roman"/>
                </a:rPr>
                <a:t>(</a:t>
              </a: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新細明體"/>
                </a:rPr>
                <a:t>Control Unit)</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2" name="Text Box 8"/>
            <p:cNvSpPr txBox="1"/>
            <p:nvPr/>
          </p:nvSpPr>
          <p:spPr>
            <a:xfrm>
              <a:off x="1064496" y="1948971"/>
              <a:ext cx="2332486" cy="3054482"/>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600" b="0" i="0" u="none" strike="noStrike" kern="0" cap="none" spc="0" normalizeH="0" baseline="0" noProof="0" dirty="0">
                  <a:ln>
                    <a:noFill/>
                  </a:ln>
                  <a:solidFill>
                    <a:sysClr val="windowText" lastClr="000000"/>
                  </a:solidFill>
                  <a:effectLst/>
                  <a:uLnTx/>
                  <a:uFillTx/>
                  <a:latin typeface="Consolas"/>
                  <a:ea typeface="微軟正黑體"/>
                  <a:cs typeface="Times New Roman"/>
                </a:rPr>
                <a:t>暫存器</a:t>
              </a:r>
              <a:r>
                <a:rPr kumimoji="0" lang="en-US" sz="1600" b="0" i="0" u="none" strike="noStrike" kern="0" cap="none" spc="0" normalizeH="0" baseline="0" noProof="0" dirty="0">
                  <a:ln>
                    <a:noFill/>
                  </a:ln>
                  <a:solidFill>
                    <a:sysClr val="windowText" lastClr="000000"/>
                  </a:solidFill>
                  <a:effectLst/>
                  <a:uLnTx/>
                  <a:uFillTx/>
                  <a:latin typeface="Consolas"/>
                  <a:ea typeface="微軟正黑體"/>
                  <a:cs typeface="Times New Roman"/>
                </a:rPr>
                <a:t>Register</a:t>
              </a:r>
              <a:endParaRPr kumimoji="0" lang="zh-TW" altLang="en-US" sz="16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ysClr val="windowText" lastClr="000000"/>
                  </a:solidFill>
                  <a:effectLst/>
                  <a:uLnTx/>
                  <a:uFillTx/>
                  <a:latin typeface="Consolas"/>
                  <a:ea typeface="新細明體"/>
                  <a:cs typeface="Times New Roman"/>
                </a:rPr>
                <a:t> </a:t>
              </a:r>
              <a:endParaRPr kumimoji="0" lang="zh-TW" altLang="en-US" sz="12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cxnSp>
          <p:nvCxnSpPr>
            <p:cNvPr id="13" name="Straight Arrow Connector 12"/>
            <p:cNvCxnSpPr>
              <a:stCxn id="9" idx="3"/>
              <a:endCxn id="12" idx="1"/>
            </p:cNvCxnSpPr>
            <p:nvPr/>
          </p:nvCxnSpPr>
          <p:spPr>
            <a:xfrm flipV="1">
              <a:off x="727877" y="3476212"/>
              <a:ext cx="336618" cy="3824"/>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4" name="Elbow Connector 13"/>
            <p:cNvCxnSpPr>
              <a:endCxn id="10" idx="2"/>
            </p:cNvCxnSpPr>
            <p:nvPr/>
          </p:nvCxnSpPr>
          <p:spPr>
            <a:xfrm rot="16200000" flipV="1">
              <a:off x="1592992" y="1802635"/>
              <a:ext cx="307966" cy="2"/>
            </a:xfrm>
            <a:prstGeom prst="bentConnector3">
              <a:avLst>
                <a:gd name="adj1" fmla="val 50000"/>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15" name="Straight Arrow Connector 14"/>
            <p:cNvCxnSpPr>
              <a:endCxn id="10" idx="0"/>
            </p:cNvCxnSpPr>
            <p:nvPr/>
          </p:nvCxnSpPr>
          <p:spPr>
            <a:xfrm>
              <a:off x="1746973" y="1013211"/>
              <a:ext cx="0" cy="259290"/>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sp>
          <p:nvSpPr>
            <p:cNvPr id="16" name="Text Box 16"/>
            <p:cNvSpPr txBox="1"/>
            <p:nvPr/>
          </p:nvSpPr>
          <p:spPr>
            <a:xfrm>
              <a:off x="0" y="-106833"/>
              <a:ext cx="454592" cy="430137"/>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a:ea typeface="微軟正黑體"/>
                  <a:cs typeface="新細明體"/>
                </a:rPr>
                <a:t>CPU</a:t>
              </a:r>
              <a:endParaRPr kumimoji="0" lang="zh-TW" altLang="en-US" sz="18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17" name="Rectangle 16"/>
            <p:cNvSpPr/>
            <p:nvPr/>
          </p:nvSpPr>
          <p:spPr>
            <a:xfrm>
              <a:off x="3973921" y="-196867"/>
              <a:ext cx="1767441" cy="5255728"/>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srgbClr val="000000"/>
                  </a:solidFill>
                  <a:effectLst/>
                  <a:uLnTx/>
                  <a:uFillTx/>
                  <a:latin typeface="Consolas"/>
                  <a:ea typeface="新細明體"/>
                  <a:cs typeface="Times New Roman"/>
                </a:rPr>
                <a:t>Memory</a:t>
              </a:r>
              <a:endParaRPr kumimoji="0" lang="zh-TW" altLang="en-US" sz="1200" b="0" i="0" u="none" strike="noStrike" kern="100" cap="none" spc="0" normalizeH="0" baseline="0" noProof="0" dirty="0">
                <a:ln>
                  <a:noFill/>
                </a:ln>
                <a:solidFill>
                  <a:sysClr val="window" lastClr="FFFFFF"/>
                </a:solidFill>
                <a:effectLst/>
                <a:uLnTx/>
                <a:uFillTx/>
                <a:latin typeface="Calibri"/>
                <a:ea typeface="新細明體"/>
                <a:cs typeface="Times New Roman"/>
              </a:endParaRPr>
            </a:p>
          </p:txBody>
        </p:sp>
        <p:cxnSp>
          <p:nvCxnSpPr>
            <p:cNvPr id="18" name="Elbow Connector 17"/>
            <p:cNvCxnSpPr>
              <a:endCxn id="10" idx="3"/>
            </p:cNvCxnSpPr>
            <p:nvPr/>
          </p:nvCxnSpPr>
          <p:spPr>
            <a:xfrm rot="10800000" flipV="1">
              <a:off x="3396983" y="1460575"/>
              <a:ext cx="591483" cy="1"/>
            </a:xfrm>
            <a:prstGeom prst="bentConnector3">
              <a:avLst>
                <a:gd name="adj1" fmla="val 50000"/>
              </a:avLst>
            </a:prstGeom>
            <a:ln w="38100">
              <a:solidFill>
                <a:schemeClr val="bg1">
                  <a:lumMod val="60000"/>
                  <a:lumOff val="4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grpSp>
      <p:sp>
        <p:nvSpPr>
          <p:cNvPr id="73" name="Rectangle 72"/>
          <p:cNvSpPr/>
          <p:nvPr/>
        </p:nvSpPr>
        <p:spPr bwMode="auto">
          <a:xfrm>
            <a:off x="5603675" y="1612343"/>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ysClr val="windowText" lastClr="000000"/>
                </a:solidFill>
                <a:effectLst/>
                <a:latin typeface="Arial" charset="0"/>
              </a:rPr>
              <a:t>Code</a:t>
            </a:r>
            <a:endParaRPr kumimoji="0" lang="zh-TW" altLang="en-US" sz="2100" b="0" i="0" u="none" strike="noStrike" cap="none" normalizeH="0" baseline="0" dirty="0">
              <a:ln>
                <a:noFill/>
              </a:ln>
              <a:solidFill>
                <a:sysClr val="windowText" lastClr="000000"/>
              </a:solidFill>
              <a:effectLst/>
              <a:latin typeface="Arial" charset="0"/>
            </a:endParaRPr>
          </a:p>
        </p:txBody>
      </p:sp>
      <p:sp>
        <p:nvSpPr>
          <p:cNvPr id="74" name="Rectangle 73"/>
          <p:cNvSpPr/>
          <p:nvPr/>
        </p:nvSpPr>
        <p:spPr bwMode="auto">
          <a:xfrm>
            <a:off x="5603333" y="2581574"/>
            <a:ext cx="1740870" cy="432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ysClr val="windowText" lastClr="000000"/>
                </a:solidFill>
                <a:effectLst/>
                <a:latin typeface="Arial" charset="0"/>
              </a:rPr>
              <a:t>Data</a:t>
            </a:r>
            <a:endParaRPr kumimoji="0" lang="zh-TW" altLang="en-US" sz="2100" b="0" i="0" u="none" strike="noStrike" cap="none" normalizeH="0" baseline="0" dirty="0">
              <a:ln>
                <a:noFill/>
              </a:ln>
              <a:solidFill>
                <a:sysClr val="windowText" lastClr="000000"/>
              </a:solidFill>
              <a:effectLst/>
              <a:latin typeface="Arial" charset="0"/>
            </a:endParaRPr>
          </a:p>
        </p:txBody>
      </p:sp>
      <p:sp>
        <p:nvSpPr>
          <p:cNvPr id="75" name="TextBox 74"/>
          <p:cNvSpPr txBox="1"/>
          <p:nvPr/>
        </p:nvSpPr>
        <p:spPr>
          <a:xfrm>
            <a:off x="7589447" y="5255812"/>
            <a:ext cx="1454244" cy="738664"/>
          </a:xfrm>
          <a:prstGeom prst="rect">
            <a:avLst/>
          </a:prstGeom>
          <a:noFill/>
        </p:spPr>
        <p:txBody>
          <a:bodyPr wrap="none" rtlCol="0">
            <a:spAutoFit/>
          </a:bodyPr>
          <a:lstStyle/>
          <a:p>
            <a:r>
              <a:rPr lang="en-US" altLang="zh-TW" dirty="0"/>
              <a:t>High</a:t>
            </a:r>
          </a:p>
          <a:p>
            <a:r>
              <a:rPr lang="en-US" altLang="zh-TW" dirty="0"/>
              <a:t>Addresses</a:t>
            </a:r>
            <a:endParaRPr lang="zh-TW" altLang="en-US" dirty="0"/>
          </a:p>
        </p:txBody>
      </p:sp>
      <p:sp>
        <p:nvSpPr>
          <p:cNvPr id="76" name="TextBox 75"/>
          <p:cNvSpPr txBox="1"/>
          <p:nvPr/>
        </p:nvSpPr>
        <p:spPr>
          <a:xfrm>
            <a:off x="7551021" y="767457"/>
            <a:ext cx="1454244" cy="738664"/>
          </a:xfrm>
          <a:prstGeom prst="rect">
            <a:avLst/>
          </a:prstGeom>
          <a:noFill/>
        </p:spPr>
        <p:txBody>
          <a:bodyPr wrap="none" rtlCol="0">
            <a:spAutoFit/>
          </a:bodyPr>
          <a:lstStyle/>
          <a:p>
            <a:r>
              <a:rPr lang="en-US" altLang="zh-TW" dirty="0"/>
              <a:t>Low</a:t>
            </a:r>
          </a:p>
          <a:p>
            <a:r>
              <a:rPr lang="en-US" altLang="zh-TW" dirty="0"/>
              <a:t>Addresses</a:t>
            </a:r>
            <a:endParaRPr lang="zh-TW" altLang="en-US" dirty="0"/>
          </a:p>
        </p:txBody>
      </p:sp>
      <p:cxnSp>
        <p:nvCxnSpPr>
          <p:cNvPr id="78" name="Straight Arrow Connector 77"/>
          <p:cNvCxnSpPr/>
          <p:nvPr/>
        </p:nvCxnSpPr>
        <p:spPr bwMode="auto">
          <a:xfrm>
            <a:off x="6493847" y="3585017"/>
            <a:ext cx="0" cy="301894"/>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bwMode="auto">
          <a:xfrm flipV="1">
            <a:off x="6497574" y="4118791"/>
            <a:ext cx="0" cy="272128"/>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Rectangle 76"/>
          <p:cNvSpPr/>
          <p:nvPr/>
        </p:nvSpPr>
        <p:spPr bwMode="auto">
          <a:xfrm>
            <a:off x="5598167" y="3087948"/>
            <a:ext cx="1740870" cy="504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solidFill>
                  <a:sysClr val="windowText" lastClr="000000"/>
                </a:solidFill>
                <a:latin typeface="Arial" charset="0"/>
              </a:rPr>
              <a:t>Heap</a:t>
            </a:r>
          </a:p>
        </p:txBody>
      </p:sp>
      <p:sp>
        <p:nvSpPr>
          <p:cNvPr id="72" name="Rectangle 71"/>
          <p:cNvSpPr/>
          <p:nvPr/>
        </p:nvSpPr>
        <p:spPr bwMode="auto">
          <a:xfrm>
            <a:off x="5580112" y="4377035"/>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ysClr val="windowText" lastClr="000000"/>
                </a:solidFill>
                <a:effectLst/>
                <a:latin typeface="Arial" charset="0"/>
              </a:rPr>
              <a:t>Stack</a:t>
            </a:r>
            <a:endParaRPr kumimoji="0" lang="zh-TW" altLang="en-US" sz="2100" b="0" i="0" u="none" strike="noStrike" cap="none" normalizeH="0" baseline="0" dirty="0">
              <a:ln>
                <a:noFill/>
              </a:ln>
              <a:solidFill>
                <a:sysClr val="windowText" lastClr="000000"/>
              </a:solidFill>
              <a:effectLst/>
              <a:latin typeface="Arial" charset="0"/>
            </a:endParaRPr>
          </a:p>
        </p:txBody>
      </p:sp>
      <p:graphicFrame>
        <p:nvGraphicFramePr>
          <p:cNvPr id="89" name="Table 88"/>
          <p:cNvGraphicFramePr>
            <a:graphicFrameLocks noGrp="1"/>
          </p:cNvGraphicFramePr>
          <p:nvPr>
            <p:extLst/>
          </p:nvPr>
        </p:nvGraphicFramePr>
        <p:xfrm>
          <a:off x="3851920" y="4335274"/>
          <a:ext cx="864096" cy="365760"/>
        </p:xfrm>
        <a:graphic>
          <a:graphicData uri="http://schemas.openxmlformats.org/drawingml/2006/table">
            <a:tbl>
              <a:tblPr>
                <a:tableStyleId>{1FECB4D8-DB02-4DC6-A0A2-4F2EBAE1DC90}</a:tableStyleId>
              </a:tblPr>
              <a:tblGrid>
                <a:gridCol w="864096">
                  <a:extLst>
                    <a:ext uri="{9D8B030D-6E8A-4147-A177-3AD203B41FA5}">
                      <a16:colId xmlns:a16="http://schemas.microsoft.com/office/drawing/2014/main" val="20000"/>
                    </a:ext>
                  </a:extLst>
                </a:gridCol>
              </a:tblGrid>
              <a:tr h="355615">
                <a:tc>
                  <a:txBody>
                    <a:bodyPr/>
                    <a:lstStyle/>
                    <a:p>
                      <a:pPr algn="ctr"/>
                      <a:r>
                        <a:rPr lang="en-US" altLang="zh-TW" dirty="0"/>
                        <a:t>ESP</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nvPr>
        </p:nvGraphicFramePr>
        <p:xfrm>
          <a:off x="3851920" y="5099744"/>
          <a:ext cx="864096" cy="365760"/>
        </p:xfrm>
        <a:graphic>
          <a:graphicData uri="http://schemas.openxmlformats.org/drawingml/2006/table">
            <a:tbl>
              <a:tblPr>
                <a:tableStyleId>{1FECB4D8-DB02-4DC6-A0A2-4F2EBAE1DC90}</a:tableStyleId>
              </a:tblPr>
              <a:tblGrid>
                <a:gridCol w="864096">
                  <a:extLst>
                    <a:ext uri="{9D8B030D-6E8A-4147-A177-3AD203B41FA5}">
                      <a16:colId xmlns:a16="http://schemas.microsoft.com/office/drawing/2014/main" val="20000"/>
                    </a:ext>
                  </a:extLst>
                </a:gridCol>
              </a:tblGrid>
              <a:tr h="152400">
                <a:tc>
                  <a:txBody>
                    <a:bodyPr/>
                    <a:lstStyle/>
                    <a:p>
                      <a:pPr algn="ctr"/>
                      <a:r>
                        <a:rPr lang="en-US" altLang="zh-TW" dirty="0"/>
                        <a:t>EIP</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3" name="Elbow Connector 92"/>
          <p:cNvCxnSpPr>
            <a:stCxn id="89" idx="3"/>
          </p:cNvCxnSpPr>
          <p:nvPr/>
        </p:nvCxnSpPr>
        <p:spPr bwMode="auto">
          <a:xfrm>
            <a:off x="4716016" y="4518154"/>
            <a:ext cx="874430" cy="734590"/>
          </a:xfrm>
          <a:prstGeom prst="bentConnector3">
            <a:avLst>
              <a:gd name="adj1" fmla="val 81853"/>
            </a:avLst>
          </a:prstGeom>
          <a:solidFill>
            <a:schemeClr val="accent1"/>
          </a:solidFill>
          <a:ln w="19050" cap="flat" cmpd="sng" algn="ctr">
            <a:solidFill>
              <a:schemeClr val="accent4">
                <a:lumMod val="75000"/>
              </a:schemeClr>
            </a:solidFill>
            <a:prstDash val="solid"/>
            <a:round/>
            <a:headEnd type="none" w="med" len="med"/>
            <a:tailEnd type="arrow"/>
          </a:ln>
          <a:effectLst/>
        </p:spPr>
      </p:cxnSp>
      <p:sp>
        <p:nvSpPr>
          <p:cNvPr id="112" name="Rectangle 111"/>
          <p:cNvSpPr/>
          <p:nvPr/>
        </p:nvSpPr>
        <p:spPr bwMode="auto">
          <a:xfrm>
            <a:off x="5627139" y="2230530"/>
            <a:ext cx="1740870" cy="600164"/>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dirty="0">
              <a:ln>
                <a:noFill/>
              </a:ln>
              <a:solidFill>
                <a:sysClr val="windowText" lastClr="000000"/>
              </a:solidFill>
              <a:effectLst/>
              <a:latin typeface="Arial" charset="0"/>
            </a:endParaRPr>
          </a:p>
        </p:txBody>
      </p:sp>
      <p:sp>
        <p:nvSpPr>
          <p:cNvPr id="31" name="Rectangle 72"/>
          <p:cNvSpPr/>
          <p:nvPr/>
        </p:nvSpPr>
        <p:spPr bwMode="auto">
          <a:xfrm>
            <a:off x="-2259138" y="4390919"/>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ysClr val="windowText" lastClr="000000"/>
                </a:solidFill>
                <a:effectLst/>
                <a:latin typeface="Arial" charset="0"/>
              </a:rPr>
              <a:t>Code</a:t>
            </a:r>
            <a:endParaRPr kumimoji="0" lang="zh-TW" altLang="en-US" sz="2100" b="0" i="0" u="none" strike="noStrike" cap="none" normalizeH="0" baseline="0" dirty="0">
              <a:ln>
                <a:noFill/>
              </a:ln>
              <a:solidFill>
                <a:sysClr val="windowText" lastClr="000000"/>
              </a:solidFill>
              <a:effectLst/>
              <a:latin typeface="Arial" charset="0"/>
            </a:endParaRPr>
          </a:p>
        </p:txBody>
      </p:sp>
      <p:sp>
        <p:nvSpPr>
          <p:cNvPr id="32" name="Rectangle 73"/>
          <p:cNvSpPr/>
          <p:nvPr/>
        </p:nvSpPr>
        <p:spPr bwMode="auto">
          <a:xfrm>
            <a:off x="-2259138" y="3886911"/>
            <a:ext cx="1740870" cy="432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ysClr val="windowText" lastClr="000000"/>
                </a:solidFill>
                <a:effectLst/>
                <a:latin typeface="Arial" charset="0"/>
              </a:rPr>
              <a:t>Data</a:t>
            </a:r>
            <a:endParaRPr kumimoji="0" lang="zh-TW" altLang="en-US" sz="2100" b="0" i="0" u="none" strike="noStrike" cap="none" normalizeH="0" baseline="0" dirty="0">
              <a:ln>
                <a:noFill/>
              </a:ln>
              <a:solidFill>
                <a:sysClr val="windowText" lastClr="000000"/>
              </a:solidFill>
              <a:effectLst/>
              <a:latin typeface="Arial" charset="0"/>
            </a:endParaRPr>
          </a:p>
        </p:txBody>
      </p:sp>
      <p:cxnSp>
        <p:nvCxnSpPr>
          <p:cNvPr id="33" name="Straight Arrow Connector 77"/>
          <p:cNvCxnSpPr/>
          <p:nvPr/>
        </p:nvCxnSpPr>
        <p:spPr bwMode="auto">
          <a:xfrm>
            <a:off x="-1388703" y="2194575"/>
            <a:ext cx="0" cy="301894"/>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Straight Arrow Connector 79"/>
          <p:cNvCxnSpPr/>
          <p:nvPr/>
        </p:nvCxnSpPr>
        <p:spPr bwMode="auto">
          <a:xfrm flipV="1">
            <a:off x="-1388703" y="3022767"/>
            <a:ext cx="0" cy="272128"/>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5" name="Rectangle 76"/>
          <p:cNvSpPr/>
          <p:nvPr/>
        </p:nvSpPr>
        <p:spPr bwMode="auto">
          <a:xfrm>
            <a:off x="-2259138" y="3298725"/>
            <a:ext cx="1740870" cy="504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dirty="0">
                <a:solidFill>
                  <a:sysClr val="windowText" lastClr="000000"/>
                </a:solidFill>
                <a:latin typeface="Arial" charset="0"/>
              </a:rPr>
              <a:t>Heap</a:t>
            </a:r>
          </a:p>
        </p:txBody>
      </p:sp>
      <p:sp>
        <p:nvSpPr>
          <p:cNvPr id="36" name="Rectangle 71"/>
          <p:cNvSpPr/>
          <p:nvPr/>
        </p:nvSpPr>
        <p:spPr bwMode="auto">
          <a:xfrm>
            <a:off x="-2291465" y="1222567"/>
            <a:ext cx="1740870" cy="9000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dirty="0">
                <a:ln>
                  <a:noFill/>
                </a:ln>
                <a:solidFill>
                  <a:sysClr val="windowText" lastClr="000000"/>
                </a:solidFill>
                <a:effectLst/>
                <a:latin typeface="Arial" charset="0"/>
              </a:rPr>
              <a:t>Stack</a:t>
            </a:r>
            <a:endParaRPr kumimoji="0" lang="zh-TW" altLang="en-US" sz="2100" b="0" i="0" u="none" strike="noStrike" cap="none" normalizeH="0" baseline="0" dirty="0">
              <a:ln>
                <a:noFill/>
              </a:ln>
              <a:solidFill>
                <a:sysClr val="windowText" lastClr="000000"/>
              </a:solidFill>
              <a:effectLst/>
              <a:latin typeface="Arial" charset="0"/>
            </a:endParaRPr>
          </a:p>
        </p:txBody>
      </p:sp>
      <p:sp>
        <p:nvSpPr>
          <p:cNvPr id="37" name="Rectangle 111"/>
          <p:cNvSpPr/>
          <p:nvPr/>
        </p:nvSpPr>
        <p:spPr bwMode="auto">
          <a:xfrm>
            <a:off x="-2259138" y="1896305"/>
            <a:ext cx="1740870" cy="600164"/>
          </a:xfrm>
          <a:prstGeom prst="rect">
            <a:avLst/>
          </a:prstGeom>
          <a:no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137160" rIns="91440" bIns="13716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dirty="0">
              <a:ln>
                <a:noFill/>
              </a:ln>
              <a:solidFill>
                <a:sysClr val="windowText" lastClr="000000"/>
              </a:solidFill>
              <a:effectLst/>
              <a:latin typeface="Arial" charset="0"/>
            </a:endParaRPr>
          </a:p>
        </p:txBody>
      </p:sp>
      <p:cxnSp>
        <p:nvCxnSpPr>
          <p:cNvPr id="45" name="Elbow Connector 92"/>
          <p:cNvCxnSpPr>
            <a:endCxn id="73" idx="1"/>
          </p:cNvCxnSpPr>
          <p:nvPr/>
        </p:nvCxnSpPr>
        <p:spPr bwMode="auto">
          <a:xfrm rot="5400000" flipH="1" flipV="1">
            <a:off x="4273728" y="3060973"/>
            <a:ext cx="2328576" cy="331317"/>
          </a:xfrm>
          <a:prstGeom prst="bentConnector2">
            <a:avLst/>
          </a:prstGeom>
          <a:solidFill>
            <a:schemeClr val="accent1"/>
          </a:solidFill>
          <a:ln w="19050" cap="flat" cmpd="sng" algn="ctr">
            <a:solidFill>
              <a:schemeClr val="accent4">
                <a:lumMod val="75000"/>
              </a:schemeClr>
            </a:solidFill>
            <a:prstDash val="solid"/>
            <a:round/>
            <a:headEnd type="none" w="med" len="med"/>
            <a:tailEnd type="arrow"/>
          </a:ln>
          <a:effectLst/>
        </p:spPr>
      </p:cxnSp>
      <p:sp>
        <p:nvSpPr>
          <p:cNvPr id="39" name="弧形 38"/>
          <p:cNvSpPr/>
          <p:nvPr/>
        </p:nvSpPr>
        <p:spPr bwMode="auto">
          <a:xfrm>
            <a:off x="5155767" y="4384497"/>
            <a:ext cx="225028" cy="238492"/>
          </a:xfrm>
          <a:prstGeom prst="arc">
            <a:avLst>
              <a:gd name="adj1" fmla="val 16200000"/>
              <a:gd name="adj2" fmla="val 5259885"/>
            </a:avLst>
          </a:prstGeom>
          <a:noFill/>
          <a:ln w="19050" cap="flat" cmpd="sng" algn="ctr">
            <a:solidFill>
              <a:schemeClr val="tx1">
                <a:lumMod val="75000"/>
              </a:schemeClr>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cxnSp>
        <p:nvCxnSpPr>
          <p:cNvPr id="44" name="肘形接點 43"/>
          <p:cNvCxnSpPr>
            <a:endCxn id="91" idx="3"/>
          </p:cNvCxnSpPr>
          <p:nvPr/>
        </p:nvCxnSpPr>
        <p:spPr bwMode="auto">
          <a:xfrm rot="5400000">
            <a:off x="4665392" y="4668129"/>
            <a:ext cx="665119" cy="563870"/>
          </a:xfrm>
          <a:prstGeom prst="bentConnector2">
            <a:avLst/>
          </a:prstGeom>
          <a:solidFill>
            <a:schemeClr val="accent1"/>
          </a:solidFill>
          <a:ln w="19050" cap="flat" cmpd="sng" algn="ctr">
            <a:solidFill>
              <a:schemeClr val="tx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08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down)">
                                      <p:cBhvr>
                                        <p:cTn id="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3345</TotalTime>
  <Words>4502</Words>
  <Application>Microsoft Office PowerPoint</Application>
  <PresentationFormat>如螢幕大小 (4:3)</PresentationFormat>
  <Paragraphs>1030</Paragraphs>
  <Slides>69</Slides>
  <Notes>6</Notes>
  <HiddenSlides>0</HiddenSlides>
  <MMClips>0</MMClips>
  <ScaleCrop>false</ScaleCrop>
  <HeadingPairs>
    <vt:vector size="10"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69</vt:i4>
      </vt:variant>
      <vt:variant>
        <vt:lpstr>自訂放映</vt:lpstr>
      </vt:variant>
      <vt:variant>
        <vt:i4>38</vt:i4>
      </vt:variant>
    </vt:vector>
  </HeadingPairs>
  <TitlesOfParts>
    <vt:vector size="118" baseType="lpstr">
      <vt:lpstr>微軟正黑體</vt:lpstr>
      <vt:lpstr>新細明體</vt:lpstr>
      <vt:lpstr>Arial</vt:lpstr>
      <vt:lpstr>Calibri</vt:lpstr>
      <vt:lpstr>Consolas</vt:lpstr>
      <vt:lpstr>Courier New</vt:lpstr>
      <vt:lpstr>Times New Roman</vt:lpstr>
      <vt:lpstr>Wingdings</vt:lpstr>
      <vt:lpstr>Soaring</vt:lpstr>
      <vt:lpstr>Clip</vt:lpstr>
      <vt:lpstr>VISIO</vt:lpstr>
      <vt:lpstr>Assembly Language for x86 Processors 7th Edition , Global Edition </vt:lpstr>
      <vt:lpstr>Chapter Overview</vt:lpstr>
      <vt:lpstr>Summary</vt:lpstr>
      <vt:lpstr>55 64 67 61 6E 67 65 6E</vt:lpstr>
      <vt:lpstr>Stack Operations</vt:lpstr>
      <vt:lpstr>Runtime Stack (1/3)</vt:lpstr>
      <vt:lpstr>Runtime Stack (2/3)</vt:lpstr>
      <vt:lpstr>In real memory…</vt:lpstr>
      <vt:lpstr>Runtime Stack (3/3)</vt:lpstr>
      <vt:lpstr>PUSH Operation (1 of 2)</vt:lpstr>
      <vt:lpstr>PUSH Operation (2 of 2)</vt:lpstr>
      <vt:lpstr>POP Operation</vt:lpstr>
      <vt:lpstr>PUSH and POP Instructions</vt:lpstr>
      <vt:lpstr>Using PUSH and POP</vt:lpstr>
      <vt:lpstr>Example: Nested Loop</vt:lpstr>
      <vt:lpstr>Nested Loop (Older version – Ch.4)</vt:lpstr>
      <vt:lpstr>Example: Reversing a String</vt:lpstr>
      <vt:lpstr>Your turn . . .</vt:lpstr>
      <vt:lpstr>Related Instructions</vt:lpstr>
      <vt:lpstr>Your Turn . . .</vt:lpstr>
      <vt:lpstr>What's Next</vt:lpstr>
      <vt:lpstr>Defining and Using Procedures</vt:lpstr>
      <vt:lpstr>Creating Procedures</vt:lpstr>
      <vt:lpstr>Documenting Procedures</vt:lpstr>
      <vt:lpstr>Example: SumOf Procedure</vt:lpstr>
      <vt:lpstr>CALL and RET Instructions</vt:lpstr>
      <vt:lpstr>CALL-RET Example (1 of 3)</vt:lpstr>
      <vt:lpstr>CALL-RET Example (2 of 3)</vt:lpstr>
      <vt:lpstr>CALL-RET Example (3 of 3)</vt:lpstr>
      <vt:lpstr>Nested Procedure Calls</vt:lpstr>
      <vt:lpstr>Local and Global Labels</vt:lpstr>
      <vt:lpstr>Procedure Parameters (1 of 3)</vt:lpstr>
      <vt:lpstr>Procedure Parameters (2 of 3)</vt:lpstr>
      <vt:lpstr>Procedure Parameters (3 of 3)</vt:lpstr>
      <vt:lpstr>USES Operator</vt:lpstr>
      <vt:lpstr>USES Example (1/4)</vt:lpstr>
      <vt:lpstr>USES Example (2/4)</vt:lpstr>
      <vt:lpstr>USES Example (3/4)</vt:lpstr>
      <vt:lpstr>USES Example (4/4)</vt:lpstr>
      <vt:lpstr>When not to push a register</vt:lpstr>
      <vt:lpstr>What's Next</vt:lpstr>
      <vt:lpstr>Linking to an External Library</vt:lpstr>
      <vt:lpstr>What is a Link Library?</vt:lpstr>
      <vt:lpstr>How The Linker Works</vt:lpstr>
      <vt:lpstr>What's Next</vt:lpstr>
      <vt:lpstr> The Irvine32 Library </vt:lpstr>
      <vt:lpstr>Calling Irvine32 Library Procedures</vt:lpstr>
      <vt:lpstr>Library Procedures - Overview (1 of 5)</vt:lpstr>
      <vt:lpstr>Library Procedures - Overview (2 of 5)</vt:lpstr>
      <vt:lpstr>Library Procedures - Overview (3 of 5)</vt:lpstr>
      <vt:lpstr>Library Procedures - Overview (4 of 5)</vt:lpstr>
      <vt:lpstr>Library Procedures - Overview (5 of 5)</vt:lpstr>
      <vt:lpstr>Example 1</vt:lpstr>
      <vt:lpstr>Example 1 - Sample Output</vt:lpstr>
      <vt:lpstr>Example 2</vt:lpstr>
      <vt:lpstr>Example 2a</vt:lpstr>
      <vt:lpstr>Example 3</vt:lpstr>
      <vt:lpstr>Example 4</vt:lpstr>
      <vt:lpstr>Example 4 - Sample Output</vt:lpstr>
      <vt:lpstr>Example 5</vt:lpstr>
      <vt:lpstr>Example 5 - Sample Output</vt:lpstr>
      <vt:lpstr>Example 6</vt:lpstr>
      <vt:lpstr>Example 6 - Sample Output</vt:lpstr>
      <vt:lpstr>What's Next</vt:lpstr>
      <vt:lpstr>64-Bit Assembly Programming</vt:lpstr>
      <vt:lpstr>The Irvine64 Library</vt:lpstr>
      <vt:lpstr>The Irvine64 Library (cont'd)</vt:lpstr>
      <vt:lpstr>Calling 64-Bit Subroutines</vt:lpstr>
      <vt:lpstr>The x64 Calling Convention</vt:lpstr>
      <vt:lpstr>Stack Operations</vt:lpstr>
      <vt:lpstr>Defining and Using Procedures</vt:lpstr>
      <vt:lpstr>Linking to an External Library</vt:lpstr>
      <vt:lpstr>The Irvine32 Library</vt:lpstr>
      <vt:lpstr>64-Bit Assembly programming</vt:lpstr>
      <vt:lpstr>Runtime Stack</vt:lpstr>
      <vt:lpstr>PUSH Operation</vt:lpstr>
      <vt:lpstr>POP Operation</vt:lpstr>
      <vt:lpstr>PUSH and POP Instructions</vt:lpstr>
      <vt:lpstr>Using PUSH and POP</vt:lpstr>
      <vt:lpstr>Example: Reversing a String</vt:lpstr>
      <vt:lpstr>Related Instructions</vt:lpstr>
      <vt:lpstr>Creating Procedures</vt:lpstr>
      <vt:lpstr>Documenting Procedures</vt:lpstr>
      <vt:lpstr>Example: SumOf Procedure</vt:lpstr>
      <vt:lpstr>CALL and RET Instructions</vt:lpstr>
      <vt:lpstr>Nested Procedure Calls</vt:lpstr>
      <vt:lpstr>Local and Global Labels</vt:lpstr>
      <vt:lpstr>Procedure Parameters</vt:lpstr>
      <vt:lpstr>USES Operator</vt:lpstr>
      <vt:lpstr>The Irvine64 Library</vt:lpstr>
      <vt:lpstr>Calling 64-Bit Subroutines</vt:lpstr>
      <vt:lpstr>The x64 Calling Convention</vt:lpstr>
      <vt:lpstr>What is a Link Library</vt:lpstr>
      <vt:lpstr>How the Linker Work</vt:lpstr>
      <vt:lpstr>Calling Irvine32 Library Procedures</vt:lpstr>
      <vt:lpstr>Library Procedures -- Overview</vt:lpstr>
      <vt:lpstr>Six Examples</vt:lpstr>
      <vt:lpstr>Example1</vt:lpstr>
      <vt:lpstr>Example2</vt:lpstr>
      <vt:lpstr>Example2a</vt:lpstr>
      <vt:lpstr>Example 3</vt:lpstr>
      <vt:lpstr>Example 4</vt:lpstr>
      <vt:lpstr>Example 5</vt:lpstr>
      <vt:lpstr>Example 6</vt:lpstr>
      <vt:lpstr>USES Example</vt:lpstr>
      <vt:lpstr>Example: Nested Loop</vt:lpstr>
      <vt:lpstr>Older version</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A2249408</cp:lastModifiedBy>
  <cp:revision>653</cp:revision>
  <cp:lastPrinted>1601-01-01T00:00:00Z</cp:lastPrinted>
  <dcterms:created xsi:type="dcterms:W3CDTF">2002-05-30T02:31:33Z</dcterms:created>
  <dcterms:modified xsi:type="dcterms:W3CDTF">2018-11-17T10:42:43Z</dcterms:modified>
</cp:coreProperties>
</file>