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7"/>
  </p:notesMasterIdLst>
  <p:handoutMasterIdLst>
    <p:handoutMasterId r:id="rId88"/>
  </p:handoutMasterIdLst>
  <p:sldIdLst>
    <p:sldId id="256" r:id="rId2"/>
    <p:sldId id="261" r:id="rId3"/>
    <p:sldId id="342" r:id="rId4"/>
    <p:sldId id="263" r:id="rId5"/>
    <p:sldId id="303" r:id="rId6"/>
    <p:sldId id="264" r:id="rId7"/>
    <p:sldId id="265" r:id="rId8"/>
    <p:sldId id="266" r:id="rId9"/>
    <p:sldId id="267" r:id="rId10"/>
    <p:sldId id="268" r:id="rId11"/>
    <p:sldId id="343" r:id="rId12"/>
    <p:sldId id="344" r:id="rId13"/>
    <p:sldId id="262" r:id="rId14"/>
    <p:sldId id="273" r:id="rId15"/>
    <p:sldId id="274" r:id="rId16"/>
    <p:sldId id="275" r:id="rId17"/>
    <p:sldId id="276" r:id="rId18"/>
    <p:sldId id="350" r:id="rId19"/>
    <p:sldId id="278" r:id="rId20"/>
    <p:sldId id="279" r:id="rId21"/>
    <p:sldId id="280" r:id="rId22"/>
    <p:sldId id="347" r:id="rId23"/>
    <p:sldId id="337" r:id="rId24"/>
    <p:sldId id="304" r:id="rId25"/>
    <p:sldId id="330" r:id="rId26"/>
    <p:sldId id="336" r:id="rId27"/>
    <p:sldId id="281" r:id="rId28"/>
    <p:sldId id="282" r:id="rId29"/>
    <p:sldId id="283" r:id="rId30"/>
    <p:sldId id="284" r:id="rId31"/>
    <p:sldId id="285" r:id="rId32"/>
    <p:sldId id="348" r:id="rId33"/>
    <p:sldId id="349" r:id="rId34"/>
    <p:sldId id="286" r:id="rId35"/>
    <p:sldId id="287" r:id="rId36"/>
    <p:sldId id="288" r:id="rId37"/>
    <p:sldId id="289" r:id="rId38"/>
    <p:sldId id="290" r:id="rId39"/>
    <p:sldId id="269" r:id="rId40"/>
    <p:sldId id="291" r:id="rId41"/>
    <p:sldId id="292" r:id="rId42"/>
    <p:sldId id="338" r:id="rId43"/>
    <p:sldId id="305" r:id="rId44"/>
    <p:sldId id="293" r:id="rId45"/>
    <p:sldId id="306" r:id="rId46"/>
    <p:sldId id="294" r:id="rId47"/>
    <p:sldId id="307" r:id="rId48"/>
    <p:sldId id="308" r:id="rId49"/>
    <p:sldId id="339" r:id="rId50"/>
    <p:sldId id="331" r:id="rId51"/>
    <p:sldId id="295" r:id="rId52"/>
    <p:sldId id="296" r:id="rId53"/>
    <p:sldId id="297" r:id="rId54"/>
    <p:sldId id="298" r:id="rId55"/>
    <p:sldId id="299" r:id="rId56"/>
    <p:sldId id="300" r:id="rId57"/>
    <p:sldId id="301" r:id="rId58"/>
    <p:sldId id="309" r:id="rId59"/>
    <p:sldId id="310" r:id="rId60"/>
    <p:sldId id="311" r:id="rId61"/>
    <p:sldId id="312" r:id="rId62"/>
    <p:sldId id="313" r:id="rId63"/>
    <p:sldId id="270" r:id="rId64"/>
    <p:sldId id="345" r:id="rId65"/>
    <p:sldId id="314" r:id="rId66"/>
    <p:sldId id="340" r:id="rId67"/>
    <p:sldId id="315" r:id="rId68"/>
    <p:sldId id="346" r:id="rId69"/>
    <p:sldId id="317" r:id="rId70"/>
    <p:sldId id="316" r:id="rId71"/>
    <p:sldId id="321" r:id="rId72"/>
    <p:sldId id="271" r:id="rId73"/>
    <p:sldId id="335" r:id="rId74"/>
    <p:sldId id="319" r:id="rId75"/>
    <p:sldId id="320" r:id="rId76"/>
    <p:sldId id="341" r:id="rId77"/>
    <p:sldId id="332" r:id="rId78"/>
    <p:sldId id="318" r:id="rId79"/>
    <p:sldId id="323" r:id="rId80"/>
    <p:sldId id="322" r:id="rId81"/>
    <p:sldId id="325" r:id="rId82"/>
    <p:sldId id="333" r:id="rId83"/>
    <p:sldId id="334" r:id="rId84"/>
    <p:sldId id="324" r:id="rId85"/>
    <p:sldId id="329" r:id="rId86"/>
  </p:sldIdLst>
  <p:sldSz cx="9144000" cy="6858000" type="screen4x3"/>
  <p:notesSz cx="6797675" cy="9874250"/>
  <p:custShowLst>
    <p:custShow name="Boolean and Comparison Instructions" id="0">
      <p:sldLst>
        <p:sld r:id="rId6"/>
      </p:sldLst>
    </p:custShow>
    <p:custShow name="Conditional Jumps" id="1">
      <p:sldLst>
        <p:sld r:id="rId25"/>
      </p:sldLst>
    </p:custShow>
    <p:custShow name="Conditional Loop Instructions" id="2">
      <p:sldLst>
        <p:sld r:id="rId44"/>
      </p:sldLst>
    </p:custShow>
    <p:custShow name="Conditional Structures" id="3">
      <p:sldLst>
        <p:sld r:id="rId51"/>
      </p:sldLst>
    </p:custShow>
    <p:custShow name="Application: Finite-State Machines" id="4">
      <p:sldLst>
        <p:sld r:id="rId70"/>
        <p:sld r:id="rId71"/>
        <p:sld r:id="rId72"/>
        <p:sld r:id="rId73"/>
        <p:sld r:id="rId74"/>
        <p:sld r:id="rId75"/>
        <p:sld r:id="rId76"/>
      </p:sldLst>
    </p:custShow>
    <p:custShow name="Conditional Control Flow Directives" id="5">
      <p:sldLst>
        <p:sld r:id="rId78"/>
        <p:sld r:id="rId79"/>
        <p:sld r:id="rId80"/>
        <p:sld r:id="rId81"/>
        <p:sld r:id="rId82"/>
        <p:sld r:id="rId83"/>
        <p:sld r:id="rId84"/>
        <p:sld r:id="rId85"/>
        <p:sld r:id="rId86"/>
      </p:sldLst>
    </p:custShow>
    <p:custShow name="CPU Status Flags" id="6">
      <p:sldLst>
        <p:sld r:id="rId7"/>
      </p:sldLst>
    </p:custShow>
    <p:custShow name="AND Instruction" id="7">
      <p:sldLst>
        <p:sld r:id="rId8"/>
      </p:sldLst>
    </p:custShow>
    <p:custShow name="OR Instruction" id="8">
      <p:sldLst>
        <p:sld r:id="rId9"/>
      </p:sldLst>
    </p:custShow>
    <p:custShow name="XOR Instruction" id="9">
      <p:sldLst>
        <p:sld r:id="rId10"/>
      </p:sldLst>
    </p:custShow>
    <p:custShow name="NOT Instruction" id="10">
      <p:sldLst>
        <p:sld r:id="rId11"/>
      </p:sldLst>
    </p:custShow>
    <p:custShow name="Applications" id="11">
      <p:sldLst>
        <p:sld r:id="rId14"/>
        <p:sld r:id="rId15"/>
        <p:sld r:id="rId16"/>
        <p:sld r:id="rId17"/>
        <p:sld r:id="rId18"/>
      </p:sldLst>
    </p:custShow>
    <p:custShow name="TEST Instruction" id="12">
      <p:sldLst>
        <p:sld r:id="rId19"/>
      </p:sldLst>
    </p:custShow>
    <p:custShow name="CMP Instruction" id="13">
      <p:sldLst>
        <p:sld r:id="rId20"/>
        <p:sld r:id="rId21"/>
        <p:sld r:id="rId22"/>
      </p:sldLst>
    </p:custShow>
    <p:custShow name="Jcond Instruction" id="14">
      <p:sldLst>
        <p:sld r:id="rId26"/>
        <p:sld r:id="rId27"/>
      </p:sldLst>
    </p:custShow>
    <p:custShow name="Jump Based On Specific flags" id="15">
      <p:sldLst>
        <p:sld r:id="rId28"/>
      </p:sldLst>
    </p:custShow>
    <p:custShow name="Jump Based On Equality" id="16">
      <p:sldLst>
        <p:sld r:id="rId29"/>
      </p:sldLst>
    </p:custShow>
    <p:custShow name="Jump Based On Unsigned comparisons" id="17">
      <p:sldLst>
        <p:sld r:id="rId30"/>
      </p:sldLst>
    </p:custShow>
    <p:custShow name="Jump Based On Signed Comparisons" id="18">
      <p:sldLst>
        <p:sld r:id="rId31"/>
      </p:sldLst>
    </p:custShow>
    <p:custShow name="JCondApplications" id="19">
      <p:sldLst>
        <p:sld r:id="rId32"/>
        <p:sld r:id="rId35"/>
        <p:sld r:id="rId36"/>
        <p:sld r:id="rId37"/>
        <p:sld r:id="rId38"/>
        <p:sld r:id="rId39"/>
      </p:sldLst>
    </p:custShow>
    <p:custShow name="Encrypting a String" id="20">
      <p:sldLst>
        <p:sld r:id="rId40"/>
        <p:sld r:id="rId41"/>
      </p:sldLst>
    </p:custShow>
    <p:custShow name="Bit Test (BT) Instruction" id="21">
      <p:sldLst>
        <p:sld r:id="rId42"/>
      </p:sldLst>
    </p:custShow>
    <p:custShow name="Application example" id="22">
      <p:sldLst>
        <p:sld r:id="rId33"/>
        <p:sld r:id="rId34"/>
      </p:sldLst>
    </p:custShow>
    <p:custShow name="unsigned leftop &gt; rightop" id="23">
      <p:sldLst>
        <p:sld r:id="rId21"/>
      </p:sldLst>
    </p:custShow>
    <p:custShow name="Signed leftop &gt; rightop" id="24">
      <p:sldLst>
        <p:sld r:id="rId22"/>
      </p:sldLst>
    </p:custShow>
    <p:custShow name="Boolean Instructions in 64-Bit Mode" id="25">
      <p:sldLst>
        <p:sld r:id="rId23"/>
      </p:sldLst>
    </p:custShow>
    <p:custShow name="LOOPZ and LOOPE" id="26">
      <p:sldLst>
        <p:sld r:id="rId45"/>
      </p:sldLst>
    </p:custShow>
    <p:custShow name="LOOPNZ and LOOPNE" id="27">
      <p:sldLst>
        <p:sld r:id="rId46"/>
        <p:sld r:id="rId47"/>
      </p:sldLst>
    </p:custShow>
    <p:custShow name="Block-Structured IF Statement" id="28">
      <p:sldLst>
        <p:sld r:id="rId52"/>
        <p:sld r:id="rId53"/>
        <p:sld r:id="rId54"/>
      </p:sldLst>
    </p:custShow>
    <p:custShow name="Compound Expressions with AND" id="29">
      <p:sldLst>
        <p:sld r:id="rId55"/>
        <p:sld r:id="rId56"/>
        <p:sld r:id="rId57"/>
        <p:sld r:id="rId58"/>
      </p:sldLst>
    </p:custShow>
    <p:custShow name="Compound Expressions with OR" id="30">
      <p:sldLst>
        <p:sld r:id="rId59"/>
        <p:sld r:id="rId60"/>
      </p:sldLst>
    </p:custShow>
    <p:custShow name="WHILE Loops" id="31">
      <p:sldLst>
        <p:sld r:id="rId61"/>
        <p:sld r:id="rId62"/>
      </p:sldLst>
    </p:custShow>
    <p:custShow name="Table-Diven Selection" id="32">
      <p:sldLst>
        <p:sld r:id="rId63"/>
        <p:sld r:id="rId64"/>
        <p:sld r:id="rId65"/>
        <p:sld r:id="rId66"/>
      </p:sldLst>
    </p:custShow>
    <p:custShow name="And Applications" id="33">
      <p:sldLst>
        <p:sld r:id="rId14"/>
        <p:sld r:id="rId17"/>
      </p:sldLst>
    </p:custShow>
    <p:custShow name="Or applications" id="34">
      <p:sldLst>
        <p:sld r:id="rId15"/>
        <p:sld r:id="rId16"/>
        <p:sld r:id="rId18"/>
      </p:sldLst>
    </p:custShow>
  </p:custShowLst>
  <p:defaultTextStyle>
    <a:defPPr>
      <a:defRPr lang="en-US"/>
    </a:defPPr>
    <a:lvl1pPr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Cover" id="{8F5590A3-C43B-4E9B-A5AB-E8961F0CFAE9}">
          <p14:sldIdLst>
            <p14:sldId id="256"/>
          </p14:sldIdLst>
        </p14:section>
        <p14:section name="chapter overview" id="{1C438B17-F5A1-4B47-8CC9-15EF4B926180}">
          <p14:sldIdLst>
            <p14:sldId id="261"/>
          </p14:sldIdLst>
        </p14:section>
        <p14:section name="Summary" id="{0801F312-AD64-45AF-9A33-DD65D105F2E6}">
          <p14:sldIdLst>
            <p14:sldId id="342"/>
            <p14:sldId id="263"/>
          </p14:sldIdLst>
        </p14:section>
        <p14:section name="Boolean and Comparison Instructions" id="{134E5351-1AAE-4B4C-925B-F96DB2FD9D3A}">
          <p14:sldIdLst>
            <p14:sldId id="303"/>
            <p14:sldId id="264"/>
            <p14:sldId id="265"/>
            <p14:sldId id="266"/>
            <p14:sldId id="267"/>
            <p14:sldId id="268"/>
            <p14:sldId id="343"/>
            <p14:sldId id="344"/>
            <p14:sldId id="262"/>
            <p14:sldId id="273"/>
            <p14:sldId id="274"/>
            <p14:sldId id="275"/>
            <p14:sldId id="276"/>
            <p14:sldId id="350"/>
            <p14:sldId id="278"/>
            <p14:sldId id="279"/>
            <p14:sldId id="280"/>
            <p14:sldId id="347"/>
            <p14:sldId id="337"/>
          </p14:sldIdLst>
        </p14:section>
        <p14:section name="Conditional Jumps" id="{2FBE247A-9426-4310-AC9D-DC3698B78D60}">
          <p14:sldIdLst>
            <p14:sldId id="304"/>
            <p14:sldId id="330"/>
            <p14:sldId id="336"/>
            <p14:sldId id="281"/>
            <p14:sldId id="282"/>
            <p14:sldId id="283"/>
            <p14:sldId id="284"/>
            <p14:sldId id="285"/>
            <p14:sldId id="348"/>
            <p14:sldId id="349"/>
            <p14:sldId id="286"/>
            <p14:sldId id="287"/>
            <p14:sldId id="288"/>
            <p14:sldId id="289"/>
            <p14:sldId id="290"/>
            <p14:sldId id="269"/>
            <p14:sldId id="291"/>
            <p14:sldId id="292"/>
            <p14:sldId id="338"/>
          </p14:sldIdLst>
        </p14:section>
        <p14:section name="Condirional Loop Instructions" id="{21D1977B-BBE2-419E-B9AC-BB62D16DD2EF}">
          <p14:sldIdLst>
            <p14:sldId id="305"/>
            <p14:sldId id="293"/>
            <p14:sldId id="306"/>
            <p14:sldId id="294"/>
            <p14:sldId id="307"/>
            <p14:sldId id="308"/>
            <p14:sldId id="339"/>
          </p14:sldIdLst>
        </p14:section>
        <p14:section name="Condtional Structures" id="{9111ED48-BB95-44A1-B760-3918C5FC34B4}">
          <p14:sldIdLst>
            <p14:sldId id="331"/>
            <p14:sldId id="295"/>
            <p14:sldId id="296"/>
            <p14:sldId id="297"/>
            <p14:sldId id="298"/>
            <p14:sldId id="299"/>
            <p14:sldId id="300"/>
            <p14:sldId id="301"/>
            <p14:sldId id="309"/>
            <p14:sldId id="310"/>
            <p14:sldId id="311"/>
            <p14:sldId id="312"/>
            <p14:sldId id="313"/>
            <p14:sldId id="270"/>
            <p14:sldId id="345"/>
            <p14:sldId id="314"/>
            <p14:sldId id="340"/>
          </p14:sldIdLst>
        </p14:section>
        <p14:section name="Application: Finite-State Machines" id="{846FA4AA-1FAB-4F8D-9A92-BEB3689CE8DD}">
          <p14:sldIdLst>
            <p14:sldId id="315"/>
            <p14:sldId id="346"/>
            <p14:sldId id="317"/>
            <p14:sldId id="316"/>
            <p14:sldId id="321"/>
            <p14:sldId id="271"/>
            <p14:sldId id="335"/>
            <p14:sldId id="319"/>
            <p14:sldId id="320"/>
            <p14:sldId id="341"/>
          </p14:sldIdLst>
        </p14:section>
        <p14:section name="Conditional Control Flow Directives" id="{D76A4E2A-E2E4-4DC8-810E-CACFA47978AD}">
          <p14:sldIdLst>
            <p14:sldId id="332"/>
            <p14:sldId id="318"/>
            <p14:sldId id="323"/>
            <p14:sldId id="322"/>
            <p14:sldId id="325"/>
            <p14:sldId id="333"/>
            <p14:sldId id="334"/>
            <p14:sldId id="324"/>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7" autoAdjust="0"/>
    <p:restoredTop sz="90765" autoAdjust="0"/>
  </p:normalViewPr>
  <p:slideViewPr>
    <p:cSldViewPr>
      <p:cViewPr varScale="1">
        <p:scale>
          <a:sx n="80" d="100"/>
          <a:sy n="80" d="100"/>
        </p:scale>
        <p:origin x="91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1"/>
            <a:ext cx="2945955" cy="493059"/>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3851722" y="1"/>
            <a:ext cx="2945954" cy="493059"/>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9381191"/>
            <a:ext cx="2945955" cy="493059"/>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851722" y="9381191"/>
            <a:ext cx="2945954" cy="493059"/>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Times New Roman" panose="02020603050405020304" pitchFamily="18" charset="0"/>
              </a:defRPr>
            </a:lvl1pPr>
          </a:lstStyle>
          <a:p>
            <a:pPr>
              <a:defRPr/>
            </a:pPr>
            <a:fld id="{0776E43C-FFA5-467B-BE95-82D108115ABE}" type="slidenum">
              <a:rPr lang="en-US" altLang="en-US"/>
              <a:pPr>
                <a:defRPr/>
              </a:pPr>
              <a:t>‹#›</a:t>
            </a:fld>
            <a:endParaRPr lang="en-US" altLang="en-US"/>
          </a:p>
        </p:txBody>
      </p:sp>
    </p:spTree>
    <p:extLst>
      <p:ext uri="{BB962C8B-B14F-4D97-AF65-F5344CB8AC3E}">
        <p14:creationId xmlns:p14="http://schemas.microsoft.com/office/powerpoint/2010/main" val="3680912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2945955" cy="493059"/>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3851722" y="1"/>
            <a:ext cx="2945954" cy="493059"/>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5767" y="4690597"/>
            <a:ext cx="4986142" cy="4442432"/>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9381191"/>
            <a:ext cx="2945955" cy="493059"/>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3851722" y="9381191"/>
            <a:ext cx="2945954" cy="493059"/>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B2FE8193-1D3D-4D9C-8942-276C45308A47}" type="slidenum">
              <a:rPr lang="en-US" altLang="en-US"/>
              <a:pPr>
                <a:defRPr/>
              </a:pPr>
              <a:t>‹#›</a:t>
            </a:fld>
            <a:endParaRPr lang="en-US" altLang="en-US"/>
          </a:p>
        </p:txBody>
      </p:sp>
    </p:spTree>
    <p:extLst>
      <p:ext uri="{BB962C8B-B14F-4D97-AF65-F5344CB8AC3E}">
        <p14:creationId xmlns:p14="http://schemas.microsoft.com/office/powerpoint/2010/main" val="3057026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Condtional</a:t>
            </a:r>
            <a:r>
              <a:rPr lang="en-US" altLang="zh-TW" baseline="0" dirty="0" smtClean="0"/>
              <a:t> loop instruction </a:t>
            </a:r>
            <a:r>
              <a:rPr lang="zh-TW" altLang="en-US" baseline="0" dirty="0" smtClean="0"/>
              <a:t>跟 </a:t>
            </a:r>
            <a:r>
              <a:rPr lang="en-US" altLang="zh-TW" baseline="0" dirty="0" smtClean="0"/>
              <a:t>conditional structure </a:t>
            </a:r>
            <a:r>
              <a:rPr lang="zh-TW" altLang="en-US" baseline="0" dirty="0" smtClean="0"/>
              <a:t>看時間教</a:t>
            </a:r>
            <a:endParaRPr lang="en-US" altLang="zh-TW" baseline="0" dirty="0" smtClean="0"/>
          </a:p>
          <a:p>
            <a:r>
              <a:rPr lang="zh-TW" altLang="en-US" dirty="0" smtClean="0"/>
              <a:t>下面</a:t>
            </a:r>
            <a:r>
              <a:rPr lang="en-US" altLang="zh-TW" dirty="0" smtClean="0"/>
              <a:t>finite-state machine </a:t>
            </a:r>
            <a:r>
              <a:rPr lang="zh-TW" altLang="en-US" dirty="0" smtClean="0"/>
              <a:t>跟 </a:t>
            </a:r>
            <a:r>
              <a:rPr lang="en-US" altLang="zh-TW" dirty="0" smtClean="0"/>
              <a:t>conditional control flow directive</a:t>
            </a:r>
            <a:r>
              <a:rPr lang="zh-TW" altLang="en-US" dirty="0" smtClean="0"/>
              <a:t>舊版沒有</a:t>
            </a:r>
            <a:endParaRPr lang="zh-TW" altLang="en-US" dirty="0"/>
          </a:p>
        </p:txBody>
      </p:sp>
      <p:sp>
        <p:nvSpPr>
          <p:cNvPr id="4" name="投影片編號版面配置區 3"/>
          <p:cNvSpPr>
            <a:spLocks noGrp="1"/>
          </p:cNvSpPr>
          <p:nvPr>
            <p:ph type="sldNum" sz="quarter" idx="10"/>
          </p:nvPr>
        </p:nvSpPr>
        <p:spPr/>
        <p:txBody>
          <a:bodyPr/>
          <a:lstStyle/>
          <a:p>
            <a:pPr>
              <a:defRPr/>
            </a:pPr>
            <a:fld id="{B2FE8193-1D3D-4D9C-8942-276C45308A47}" type="slidenum">
              <a:rPr lang="en-US" altLang="en-US" smtClean="0"/>
              <a:pPr>
                <a:defRPr/>
              </a:pPr>
              <a:t>2</a:t>
            </a:fld>
            <a:endParaRPr lang="en-US" altLang="en-US"/>
          </a:p>
        </p:txBody>
      </p:sp>
    </p:spTree>
    <p:extLst>
      <p:ext uri="{BB962C8B-B14F-4D97-AF65-F5344CB8AC3E}">
        <p14:creationId xmlns:p14="http://schemas.microsoft.com/office/powerpoint/2010/main" val="3652420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JB</a:t>
            </a:r>
            <a:r>
              <a:rPr lang="zh-TW" altLang="en-US" dirty="0" smtClean="0"/>
              <a:t> </a:t>
            </a:r>
            <a:r>
              <a:rPr lang="en-US" altLang="zh-TW" dirty="0" smtClean="0"/>
              <a:t>JC</a:t>
            </a:r>
            <a:r>
              <a:rPr lang="zh-TW" altLang="en-US" dirty="0" smtClean="0"/>
              <a:t>有什麼不同</a:t>
            </a:r>
            <a:endParaRPr lang="en-US" altLang="zh-TW" dirty="0" smtClean="0"/>
          </a:p>
          <a:p>
            <a:r>
              <a:rPr lang="zh-TW" altLang="en-US" dirty="0" smtClean="0"/>
              <a:t>建議使用前面的</a:t>
            </a:r>
            <a:r>
              <a:rPr lang="en-US" altLang="zh-TW" dirty="0" smtClean="0"/>
              <a:t>jump</a:t>
            </a:r>
            <a:r>
              <a:rPr lang="zh-TW" altLang="en-US" dirty="0" smtClean="0"/>
              <a:t>指令，後面的</a:t>
            </a:r>
            <a:r>
              <a:rPr lang="en-US" altLang="zh-TW" dirty="0" smtClean="0"/>
              <a:t>jump</a:t>
            </a:r>
            <a:r>
              <a:rPr lang="zh-TW" altLang="en-US" dirty="0" smtClean="0"/>
              <a:t>指令太過低階</a:t>
            </a:r>
            <a:endParaRPr lang="en-US" altLang="zh-TW" dirty="0" smtClean="0"/>
          </a:p>
          <a:p>
            <a:endParaRPr lang="en-US" altLang="zh-TW" dirty="0" smtClean="0"/>
          </a:p>
          <a:p>
            <a:r>
              <a:rPr lang="en-US" altLang="zh-TW" dirty="0" smtClean="0"/>
              <a:t>In </a:t>
            </a:r>
            <a:r>
              <a:rPr lang="en-US" altLang="zh-TW" dirty="0" err="1" smtClean="0"/>
              <a:t>mips</a:t>
            </a:r>
            <a:r>
              <a:rPr lang="en-US" altLang="zh-TW" baseline="0" dirty="0" smtClean="0"/>
              <a:t> instruction, there are no </a:t>
            </a:r>
            <a:r>
              <a:rPr lang="en-US" altLang="zh-TW" baseline="0" dirty="0" err="1" smtClean="0"/>
              <a:t>condtional</a:t>
            </a:r>
            <a:r>
              <a:rPr lang="en-US" altLang="zh-TW" baseline="0" dirty="0" smtClean="0"/>
              <a:t> jump instruction, instead,  there are some branch instruction.</a:t>
            </a:r>
          </a:p>
          <a:p>
            <a:endParaRPr lang="en-US" altLang="zh-TW" baseline="0" dirty="0" smtClean="0"/>
          </a:p>
          <a:p>
            <a:r>
              <a:rPr kumimoji="1" lang="en-US" altLang="zh-TW" sz="1200" b="1" i="0" kern="1200" dirty="0" err="1" smtClean="0">
                <a:solidFill>
                  <a:schemeClr val="tx1"/>
                </a:solidFill>
                <a:effectLst/>
                <a:latin typeface="Times New Roman" pitchFamily="18" charset="0"/>
                <a:ea typeface="+mn-ea"/>
                <a:cs typeface="+mn-cs"/>
              </a:rPr>
              <a:t>beq</a:t>
            </a:r>
            <a:r>
              <a:rPr kumimoji="1" lang="en-US" altLang="zh-TW" sz="1200" b="0" i="0" kern="1200" dirty="0" smtClean="0">
                <a:solidFill>
                  <a:schemeClr val="tx1"/>
                </a:solidFill>
                <a:effectLst/>
                <a:latin typeface="Times New Roman" pitchFamily="18" charset="0"/>
                <a:ea typeface="+mn-ea"/>
                <a:cs typeface="+mn-cs"/>
              </a:rPr>
              <a:t> Branches if the quantities of two registers are equal.</a:t>
            </a:r>
          </a:p>
          <a:p>
            <a:r>
              <a:rPr kumimoji="1" lang="en-US" altLang="zh-TW" sz="1200" b="1" i="0" kern="1200" dirty="0" err="1" smtClean="0">
                <a:solidFill>
                  <a:schemeClr val="tx1"/>
                </a:solidFill>
                <a:effectLst/>
                <a:latin typeface="Times New Roman" pitchFamily="18" charset="0"/>
                <a:ea typeface="+mn-ea"/>
                <a:cs typeface="+mn-cs"/>
              </a:rPr>
              <a:t>bne</a:t>
            </a:r>
            <a:r>
              <a:rPr kumimoji="1" lang="en-US" altLang="zh-TW" sz="1200" b="0" i="0" kern="1200" dirty="0" smtClean="0">
                <a:solidFill>
                  <a:schemeClr val="tx1"/>
                </a:solidFill>
                <a:effectLst/>
                <a:latin typeface="Times New Roman" pitchFamily="18" charset="0"/>
                <a:ea typeface="+mn-ea"/>
                <a:cs typeface="+mn-cs"/>
              </a:rPr>
              <a:t> Branches if the quantities of two registers are NOT equal.</a:t>
            </a:r>
          </a:p>
          <a:p>
            <a:r>
              <a:rPr kumimoji="1" lang="en-US" altLang="zh-TW" sz="1200" b="1" i="0" kern="1200" dirty="0" err="1" smtClean="0">
                <a:solidFill>
                  <a:schemeClr val="tx1"/>
                </a:solidFill>
                <a:effectLst/>
                <a:latin typeface="Times New Roman" pitchFamily="18" charset="0"/>
                <a:ea typeface="+mn-ea"/>
                <a:cs typeface="+mn-cs"/>
              </a:rPr>
              <a:t>bgtz</a:t>
            </a:r>
            <a:r>
              <a:rPr kumimoji="1" lang="en-US" altLang="zh-TW" sz="1200" b="0" i="0" kern="1200" dirty="0" smtClean="0">
                <a:solidFill>
                  <a:schemeClr val="tx1"/>
                </a:solidFill>
                <a:effectLst/>
                <a:latin typeface="Times New Roman" pitchFamily="18" charset="0"/>
                <a:ea typeface="+mn-ea"/>
                <a:cs typeface="+mn-cs"/>
              </a:rPr>
              <a:t> Branches if a quantity in a register is greater than zero (quantity is 32 bit, 2C).</a:t>
            </a:r>
          </a:p>
          <a:p>
            <a:r>
              <a:rPr kumimoji="1" lang="en-US" altLang="zh-TW" sz="1200" b="1" i="0" kern="1200" dirty="0" err="1" smtClean="0">
                <a:solidFill>
                  <a:schemeClr val="tx1"/>
                </a:solidFill>
                <a:effectLst/>
                <a:latin typeface="Times New Roman" pitchFamily="18" charset="0"/>
                <a:ea typeface="+mn-ea"/>
                <a:cs typeface="+mn-cs"/>
              </a:rPr>
              <a:t>bgez</a:t>
            </a:r>
            <a:r>
              <a:rPr kumimoji="1" lang="en-US" altLang="zh-TW" sz="1200" b="0" i="0" kern="1200" dirty="0" smtClean="0">
                <a:solidFill>
                  <a:schemeClr val="tx1"/>
                </a:solidFill>
                <a:effectLst/>
                <a:latin typeface="Times New Roman" pitchFamily="18" charset="0"/>
                <a:ea typeface="+mn-ea"/>
                <a:cs typeface="+mn-cs"/>
              </a:rPr>
              <a:t> Branches if a quantity in a register is greater than or equal to zero (quantity is 32 bit, 2C).</a:t>
            </a:r>
          </a:p>
          <a:p>
            <a:r>
              <a:rPr kumimoji="1" lang="en-US" altLang="zh-TW" sz="1200" b="1" i="0" kern="1200" dirty="0" err="1" smtClean="0">
                <a:solidFill>
                  <a:schemeClr val="tx1"/>
                </a:solidFill>
                <a:effectLst/>
                <a:latin typeface="Times New Roman" pitchFamily="18" charset="0"/>
                <a:ea typeface="+mn-ea"/>
                <a:cs typeface="+mn-cs"/>
              </a:rPr>
              <a:t>bltz</a:t>
            </a:r>
            <a:r>
              <a:rPr kumimoji="1" lang="en-US" altLang="zh-TW" sz="1200" b="0" i="0" kern="1200" dirty="0" smtClean="0">
                <a:solidFill>
                  <a:schemeClr val="tx1"/>
                </a:solidFill>
                <a:effectLst/>
                <a:latin typeface="Times New Roman" pitchFamily="18" charset="0"/>
                <a:ea typeface="+mn-ea"/>
                <a:cs typeface="+mn-cs"/>
              </a:rPr>
              <a:t> Branches if a quantity in a register is less than zero (quantity is 32 bit, 2C).</a:t>
            </a:r>
          </a:p>
          <a:p>
            <a:r>
              <a:rPr kumimoji="1" lang="en-US" altLang="zh-TW" sz="1200" b="1" i="0" kern="1200" dirty="0" err="1" smtClean="0">
                <a:solidFill>
                  <a:schemeClr val="tx1"/>
                </a:solidFill>
                <a:effectLst/>
                <a:latin typeface="Times New Roman" pitchFamily="18" charset="0"/>
                <a:ea typeface="+mn-ea"/>
                <a:cs typeface="+mn-cs"/>
              </a:rPr>
              <a:t>blez</a:t>
            </a:r>
            <a:r>
              <a:rPr kumimoji="1" lang="en-US" altLang="zh-TW" sz="1200" b="0" i="0" kern="1200" dirty="0" smtClean="0">
                <a:solidFill>
                  <a:schemeClr val="tx1"/>
                </a:solidFill>
                <a:effectLst/>
                <a:latin typeface="Times New Roman" pitchFamily="18" charset="0"/>
                <a:ea typeface="+mn-ea"/>
                <a:cs typeface="+mn-cs"/>
              </a:rPr>
              <a:t> Branches if a quantity in a register is less than or equal to zero (quantity is 32 bit, 2C).</a:t>
            </a:r>
          </a:p>
          <a:p>
            <a:endParaRPr kumimoji="1" lang="en-US" altLang="zh-TW" sz="1200" b="0" i="0" kern="1200" dirty="0" smtClean="0">
              <a:solidFill>
                <a:schemeClr val="tx1"/>
              </a:solidFill>
              <a:effectLst/>
              <a:latin typeface="Times New Roman" pitchFamily="18" charset="0"/>
              <a:ea typeface="+mn-ea"/>
              <a:cs typeface="+mn-cs"/>
            </a:endParaRPr>
          </a:p>
          <a:p>
            <a:r>
              <a:rPr lang="en-US" altLang="zh-TW" dirty="0" err="1" smtClean="0"/>
              <a:t>beq</a:t>
            </a:r>
            <a:r>
              <a:rPr lang="en-US" altLang="zh-TW" dirty="0" smtClean="0"/>
              <a:t> $</a:t>
            </a:r>
            <a:r>
              <a:rPr lang="en-US" altLang="zh-TW" dirty="0" err="1" smtClean="0"/>
              <a:t>rs</a:t>
            </a:r>
            <a:r>
              <a:rPr lang="en-US" altLang="zh-TW" dirty="0" smtClean="0"/>
              <a:t>, $</a:t>
            </a:r>
            <a:r>
              <a:rPr lang="en-US" altLang="zh-TW" dirty="0" err="1" smtClean="0"/>
              <a:t>rt</a:t>
            </a:r>
            <a:r>
              <a:rPr lang="en-US" altLang="zh-TW" dirty="0" smtClean="0"/>
              <a:t>, offset</a:t>
            </a:r>
          </a:p>
          <a:p>
            <a:r>
              <a:rPr lang="en-US" altLang="zh-TW" dirty="0" smtClean="0"/>
              <a:t> </a:t>
            </a:r>
            <a:r>
              <a:rPr lang="en-US" altLang="zh-TW" dirty="0" err="1" smtClean="0"/>
              <a:t>bne</a:t>
            </a:r>
            <a:r>
              <a:rPr lang="en-US" altLang="zh-TW" dirty="0" smtClean="0"/>
              <a:t> $</a:t>
            </a:r>
            <a:r>
              <a:rPr lang="en-US" altLang="zh-TW" dirty="0" err="1" smtClean="0"/>
              <a:t>rs</a:t>
            </a:r>
            <a:r>
              <a:rPr lang="en-US" altLang="zh-TW" dirty="0" smtClean="0"/>
              <a:t>, $</a:t>
            </a:r>
            <a:r>
              <a:rPr lang="en-US" altLang="zh-TW" dirty="0" err="1" smtClean="0"/>
              <a:t>rt</a:t>
            </a:r>
            <a:r>
              <a:rPr lang="en-US" altLang="zh-TW" dirty="0" smtClean="0"/>
              <a:t>, offset </a:t>
            </a:r>
          </a:p>
          <a:p>
            <a:r>
              <a:rPr lang="en-US" altLang="zh-TW" dirty="0" err="1" smtClean="0"/>
              <a:t>bgez</a:t>
            </a:r>
            <a:r>
              <a:rPr lang="en-US" altLang="zh-TW" dirty="0" smtClean="0"/>
              <a:t> $</a:t>
            </a:r>
            <a:r>
              <a:rPr lang="en-US" altLang="zh-TW" dirty="0" err="1" smtClean="0"/>
              <a:t>rs</a:t>
            </a:r>
            <a:r>
              <a:rPr lang="en-US" altLang="zh-TW" dirty="0" smtClean="0"/>
              <a:t>, offset</a:t>
            </a:r>
          </a:p>
          <a:p>
            <a:r>
              <a:rPr lang="en-US" altLang="zh-TW" dirty="0" smtClean="0"/>
              <a:t> </a:t>
            </a:r>
            <a:r>
              <a:rPr lang="en-US" altLang="zh-TW" dirty="0" err="1" smtClean="0"/>
              <a:t>bgtz</a:t>
            </a:r>
            <a:r>
              <a:rPr lang="en-US" altLang="zh-TW" dirty="0" smtClean="0"/>
              <a:t> $</a:t>
            </a:r>
            <a:r>
              <a:rPr lang="en-US" altLang="zh-TW" dirty="0" err="1" smtClean="0"/>
              <a:t>rs</a:t>
            </a:r>
            <a:r>
              <a:rPr lang="en-US" altLang="zh-TW" dirty="0" smtClean="0"/>
              <a:t>, offset</a:t>
            </a:r>
          </a:p>
          <a:p>
            <a:r>
              <a:rPr lang="en-US" altLang="zh-TW" dirty="0" smtClean="0"/>
              <a:t> </a:t>
            </a:r>
            <a:r>
              <a:rPr lang="en-US" altLang="zh-TW" dirty="0" err="1" smtClean="0"/>
              <a:t>blez</a:t>
            </a:r>
            <a:r>
              <a:rPr lang="en-US" altLang="zh-TW" dirty="0" smtClean="0"/>
              <a:t> $</a:t>
            </a:r>
            <a:r>
              <a:rPr lang="en-US" altLang="zh-TW" dirty="0" err="1" smtClean="0"/>
              <a:t>rs</a:t>
            </a:r>
            <a:r>
              <a:rPr lang="en-US" altLang="zh-TW" dirty="0" smtClean="0"/>
              <a:t>, offset </a:t>
            </a:r>
          </a:p>
          <a:p>
            <a:r>
              <a:rPr lang="en-US" altLang="zh-TW" dirty="0" err="1" smtClean="0"/>
              <a:t>bltz</a:t>
            </a:r>
            <a:r>
              <a:rPr lang="en-US" altLang="zh-TW" dirty="0" smtClean="0"/>
              <a:t> $</a:t>
            </a:r>
            <a:r>
              <a:rPr lang="en-US" altLang="zh-TW" dirty="0" err="1" smtClean="0"/>
              <a:t>rs</a:t>
            </a:r>
            <a:r>
              <a:rPr lang="en-US" altLang="zh-TW" dirty="0" smtClean="0"/>
              <a:t>, offset</a:t>
            </a:r>
            <a:endParaRPr kumimoji="1" lang="en-US" altLang="zh-TW" sz="1200" b="0" i="0" kern="1200" dirty="0" smtClean="0">
              <a:solidFill>
                <a:schemeClr val="tx1"/>
              </a:solidFill>
              <a:effectLst/>
              <a:latin typeface="Times New Roman" pitchFamily="18" charset="0"/>
              <a:ea typeface="+mn-ea"/>
              <a:cs typeface="+mn-cs"/>
            </a:endParaRPr>
          </a:p>
          <a:p>
            <a:endParaRPr lang="en-US" altLang="zh-TW" dirty="0" smtClean="0"/>
          </a:p>
          <a:p>
            <a:r>
              <a:rPr lang="en-US" altLang="zh-TW" dirty="0" smtClean="0"/>
              <a:t>But I think we</a:t>
            </a:r>
            <a:r>
              <a:rPr lang="en-US" altLang="zh-TW" baseline="0" dirty="0" smtClean="0"/>
              <a:t> can consider that if you know these instructions, you can do all stuff you need to do.</a:t>
            </a:r>
            <a:endParaRPr lang="en-US" altLang="zh-TW" dirty="0" smtClean="0"/>
          </a:p>
        </p:txBody>
      </p:sp>
      <p:sp>
        <p:nvSpPr>
          <p:cNvPr id="4" name="Slide Number Placeholder 3"/>
          <p:cNvSpPr>
            <a:spLocks noGrp="1"/>
          </p:cNvSpPr>
          <p:nvPr>
            <p:ph type="sldNum" sz="quarter" idx="10"/>
          </p:nvPr>
        </p:nvSpPr>
        <p:spPr/>
        <p:txBody>
          <a:bodyPr/>
          <a:lstStyle/>
          <a:p>
            <a:pPr>
              <a:defRPr/>
            </a:pPr>
            <a:fld id="{B2FE8193-1D3D-4D9C-8942-276C45308A47}" type="slidenum">
              <a:rPr lang="en-US" altLang="en-US" smtClean="0"/>
              <a:pPr>
                <a:defRPr/>
              </a:pPr>
              <a:t>25</a:t>
            </a:fld>
            <a:endParaRPr lang="en-US" altLang="en-US"/>
          </a:p>
        </p:txBody>
      </p:sp>
    </p:spTree>
    <p:extLst>
      <p:ext uri="{BB962C8B-B14F-4D97-AF65-F5344CB8AC3E}">
        <p14:creationId xmlns:p14="http://schemas.microsoft.com/office/powerpoint/2010/main" val="1032694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不建議使用</a:t>
            </a:r>
            <a:r>
              <a:rPr lang="en-US" altLang="zh-TW" dirty="0" smtClean="0"/>
              <a:t>(</a:t>
            </a:r>
            <a:r>
              <a:rPr lang="zh-TW" altLang="en-US" dirty="0" smtClean="0"/>
              <a:t>加上星星閃閃閃</a:t>
            </a:r>
            <a:r>
              <a:rPr lang="en-US" altLang="zh-TW" dirty="0" smtClean="0"/>
              <a:t>)</a:t>
            </a:r>
          </a:p>
          <a:p>
            <a:r>
              <a:rPr lang="zh-TW" altLang="en-US" dirty="0" smtClean="0"/>
              <a:t>這一頁要加上</a:t>
            </a:r>
            <a:r>
              <a:rPr lang="en-US" altLang="zh-TW" dirty="0" err="1" smtClean="0"/>
              <a:t>cmp</a:t>
            </a:r>
            <a:endParaRPr lang="zh-TW" altLang="en-US" dirty="0"/>
          </a:p>
        </p:txBody>
      </p:sp>
      <p:sp>
        <p:nvSpPr>
          <p:cNvPr id="4" name="Slide Number Placeholder 3"/>
          <p:cNvSpPr>
            <a:spLocks noGrp="1"/>
          </p:cNvSpPr>
          <p:nvPr>
            <p:ph type="sldNum" sz="quarter" idx="10"/>
          </p:nvPr>
        </p:nvSpPr>
        <p:spPr/>
        <p:txBody>
          <a:bodyPr/>
          <a:lstStyle/>
          <a:p>
            <a:pPr>
              <a:defRPr/>
            </a:pPr>
            <a:fld id="{B2FE8193-1D3D-4D9C-8942-276C45308A47}" type="slidenum">
              <a:rPr lang="en-US" altLang="en-US" smtClean="0"/>
              <a:pPr>
                <a:defRPr/>
              </a:pPr>
              <a:t>27</a:t>
            </a:fld>
            <a:endParaRPr lang="en-US" altLang="en-US"/>
          </a:p>
        </p:txBody>
      </p:sp>
    </p:spTree>
    <p:extLst>
      <p:ext uri="{BB962C8B-B14F-4D97-AF65-F5344CB8AC3E}">
        <p14:creationId xmlns:p14="http://schemas.microsoft.com/office/powerpoint/2010/main" val="3231873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To compare</a:t>
            </a:r>
            <a:r>
              <a:rPr lang="en-US" altLang="zh-TW" baseline="0" dirty="0" smtClean="0"/>
              <a:t> instruction ja and </a:t>
            </a:r>
            <a:r>
              <a:rPr lang="en-US" altLang="zh-TW" baseline="0" dirty="0" err="1" smtClean="0"/>
              <a:t>jg.</a:t>
            </a:r>
            <a:endParaRPr lang="en-US" altLang="zh-TW" baseline="0" dirty="0" smtClean="0"/>
          </a:p>
          <a:p>
            <a:r>
              <a:rPr lang="zh-TW" altLang="en-US" baseline="0" dirty="0" smtClean="0"/>
              <a:t>在</a:t>
            </a:r>
            <a:r>
              <a:rPr lang="en-US" altLang="zh-TW" baseline="0" dirty="0" smtClean="0"/>
              <a:t>EAX = </a:t>
            </a:r>
            <a:r>
              <a:rPr lang="en-US" altLang="zh-TW" baseline="0" dirty="0" err="1" smtClean="0"/>
              <a:t>FFFFFFFFh</a:t>
            </a:r>
            <a:r>
              <a:rPr lang="en-US" altLang="zh-TW" baseline="0" dirty="0" smtClean="0"/>
              <a:t>, EBX = 0</a:t>
            </a:r>
            <a:r>
              <a:rPr lang="zh-TW" altLang="en-US" baseline="0" dirty="0" smtClean="0"/>
              <a:t>的情況下，</a:t>
            </a:r>
            <a:r>
              <a:rPr lang="en-US" altLang="zh-TW" baseline="0" dirty="0" smtClean="0"/>
              <a:t>ja</a:t>
            </a:r>
            <a:r>
              <a:rPr lang="zh-TW" altLang="en-US" baseline="0" dirty="0" smtClean="0"/>
              <a:t>會執行</a:t>
            </a:r>
            <a:r>
              <a:rPr lang="en-US" altLang="zh-TW" baseline="0" dirty="0" smtClean="0"/>
              <a:t>jump</a:t>
            </a:r>
            <a:r>
              <a:rPr lang="zh-TW" altLang="en-US" baseline="0" dirty="0" smtClean="0"/>
              <a:t>而</a:t>
            </a:r>
            <a:r>
              <a:rPr lang="en-US" altLang="zh-TW" baseline="0" dirty="0" err="1" smtClean="0"/>
              <a:t>jg</a:t>
            </a:r>
            <a:r>
              <a:rPr lang="zh-TW" altLang="en-US" baseline="0" dirty="0" smtClean="0"/>
              <a:t>不會</a:t>
            </a:r>
            <a:endParaRPr lang="en-US" altLang="zh-TW" baseline="0" dirty="0" smtClean="0"/>
          </a:p>
        </p:txBody>
      </p:sp>
      <p:sp>
        <p:nvSpPr>
          <p:cNvPr id="4" name="Slide Number Placeholder 3"/>
          <p:cNvSpPr>
            <a:spLocks noGrp="1"/>
          </p:cNvSpPr>
          <p:nvPr>
            <p:ph type="sldNum" sz="quarter" idx="10"/>
          </p:nvPr>
        </p:nvSpPr>
        <p:spPr/>
        <p:txBody>
          <a:bodyPr/>
          <a:lstStyle/>
          <a:p>
            <a:pPr>
              <a:defRPr/>
            </a:pPr>
            <a:fld id="{3B91CEBE-B523-4C27-BD7E-C04940026FC5}" type="slidenum">
              <a:rPr lang="en-US" altLang="zh-TW" smtClean="0"/>
              <a:pPr>
                <a:defRPr/>
              </a:pPr>
              <a:t>32</a:t>
            </a:fld>
            <a:endParaRPr lang="en-US" altLang="zh-TW"/>
          </a:p>
        </p:txBody>
      </p:sp>
    </p:spTree>
    <p:extLst>
      <p:ext uri="{BB962C8B-B14F-4D97-AF65-F5344CB8AC3E}">
        <p14:creationId xmlns:p14="http://schemas.microsoft.com/office/powerpoint/2010/main" val="428786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兩個程式碼，前三行的執行結果是一致</a:t>
            </a:r>
            <a:endParaRPr lang="en-US" altLang="zh-TW" dirty="0" smtClean="0"/>
          </a:p>
          <a:p>
            <a:r>
              <a:rPr lang="zh-TW" altLang="en-US" dirty="0" smtClean="0"/>
              <a:t>而</a:t>
            </a:r>
            <a:r>
              <a:rPr lang="en-US" altLang="zh-TW" dirty="0" smtClean="0"/>
              <a:t>ja</a:t>
            </a:r>
            <a:r>
              <a:rPr lang="zh-TW" altLang="en-US" dirty="0" smtClean="0"/>
              <a:t>和</a:t>
            </a:r>
            <a:r>
              <a:rPr lang="en-US" altLang="zh-TW" dirty="0" err="1" smtClean="0"/>
              <a:t>jg</a:t>
            </a:r>
            <a:r>
              <a:rPr lang="zh-TW" altLang="en-US" baseline="0" dirty="0" smtClean="0"/>
              <a:t>會有不同的結果是因為它們各別用於做判斷的</a:t>
            </a:r>
            <a:r>
              <a:rPr lang="en-US" altLang="zh-TW" baseline="0" dirty="0" smtClean="0"/>
              <a:t>Flags</a:t>
            </a:r>
            <a:r>
              <a:rPr lang="zh-TW" altLang="en-US" baseline="0" dirty="0" smtClean="0"/>
              <a:t>不同。</a:t>
            </a:r>
            <a:endParaRPr lang="zh-TW" altLang="en-US" dirty="0"/>
          </a:p>
        </p:txBody>
      </p:sp>
      <p:sp>
        <p:nvSpPr>
          <p:cNvPr id="4" name="Slide Number Placeholder 3"/>
          <p:cNvSpPr>
            <a:spLocks noGrp="1"/>
          </p:cNvSpPr>
          <p:nvPr>
            <p:ph type="sldNum" sz="quarter" idx="10"/>
          </p:nvPr>
        </p:nvSpPr>
        <p:spPr/>
        <p:txBody>
          <a:bodyPr/>
          <a:lstStyle/>
          <a:p>
            <a:pPr>
              <a:defRPr/>
            </a:pPr>
            <a:fld id="{3B91CEBE-B523-4C27-BD7E-C04940026FC5}" type="slidenum">
              <a:rPr lang="en-US" altLang="zh-TW" smtClean="0"/>
              <a:pPr>
                <a:defRPr/>
              </a:pPr>
              <a:t>33</a:t>
            </a:fld>
            <a:endParaRPr lang="en-US" altLang="zh-TW"/>
          </a:p>
        </p:txBody>
      </p:sp>
    </p:spTree>
    <p:extLst>
      <p:ext uri="{BB962C8B-B14F-4D97-AF65-F5344CB8AC3E}">
        <p14:creationId xmlns:p14="http://schemas.microsoft.com/office/powerpoint/2010/main" val="182424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t>39 </a:t>
            </a:r>
            <a:endParaRPr lang="zh-TW" altLang="en-US" smtClean="0"/>
          </a:p>
        </p:txBody>
      </p:sp>
      <p:sp>
        <p:nvSpPr>
          <p:cNvPr id="45060"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100">
                <a:solidFill>
                  <a:schemeClr val="tx1"/>
                </a:solidFill>
                <a:latin typeface="Arial" panose="020B0604020202020204" pitchFamily="34" charset="0"/>
              </a:defRPr>
            </a:lvl1pPr>
            <a:lvl2pPr marL="742950" indent="-285750" defTabSz="966788">
              <a:defRPr sz="2100">
                <a:solidFill>
                  <a:schemeClr val="tx1"/>
                </a:solidFill>
                <a:latin typeface="Arial" panose="020B0604020202020204" pitchFamily="34" charset="0"/>
              </a:defRPr>
            </a:lvl2pPr>
            <a:lvl3pPr marL="1143000" indent="-228600" defTabSz="966788">
              <a:defRPr sz="2100">
                <a:solidFill>
                  <a:schemeClr val="tx1"/>
                </a:solidFill>
                <a:latin typeface="Arial" panose="020B0604020202020204" pitchFamily="34" charset="0"/>
              </a:defRPr>
            </a:lvl3pPr>
            <a:lvl4pPr marL="1600200" indent="-228600" defTabSz="966788">
              <a:defRPr sz="2100">
                <a:solidFill>
                  <a:schemeClr val="tx1"/>
                </a:solidFill>
                <a:latin typeface="Arial" panose="020B0604020202020204" pitchFamily="34" charset="0"/>
              </a:defRPr>
            </a:lvl4pPr>
            <a:lvl5pPr marL="2057400" indent="-228600" defTabSz="966788">
              <a:defRPr sz="21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1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1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1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100">
                <a:solidFill>
                  <a:schemeClr val="tx1"/>
                </a:solidFill>
                <a:latin typeface="Arial" panose="020B0604020202020204" pitchFamily="34" charset="0"/>
              </a:defRPr>
            </a:lvl9pPr>
          </a:lstStyle>
          <a:p>
            <a:fld id="{9A39E6DD-5F11-4BCE-A719-8649DA2071BA}" type="slidenum">
              <a:rPr lang="en-US" altLang="en-US" sz="1300"/>
              <a:pPr/>
              <a:t>43</a:t>
            </a:fld>
            <a:endParaRPr lang="en-US" altLang="en-US" sz="1300"/>
          </a:p>
        </p:txBody>
      </p:sp>
    </p:spTree>
    <p:extLst>
      <p:ext uri="{BB962C8B-B14F-4D97-AF65-F5344CB8AC3E}">
        <p14:creationId xmlns:p14="http://schemas.microsoft.com/office/powerpoint/2010/main" val="187548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err="1" smtClean="0"/>
              <a:t>Cmp</a:t>
            </a:r>
            <a:r>
              <a:rPr lang="zh-TW" altLang="en-US" dirty="0" smtClean="0"/>
              <a:t> 可交可不交。如果要深入了解</a:t>
            </a:r>
            <a:r>
              <a:rPr lang="en-US" altLang="zh-TW" dirty="0" smtClean="0"/>
              <a:t>c-</a:t>
            </a:r>
            <a:r>
              <a:rPr lang="en-US" altLang="zh-TW" dirty="0" err="1" smtClean="0"/>
              <a:t>jmp</a:t>
            </a:r>
            <a:r>
              <a:rPr lang="en-US" altLang="zh-TW" baseline="0" dirty="0" smtClean="0"/>
              <a:t> </a:t>
            </a:r>
            <a:r>
              <a:rPr lang="zh-TW" altLang="en-US" baseline="0" dirty="0" smtClean="0"/>
              <a:t>的實作原理時才交，沒時間就跳過</a:t>
            </a:r>
            <a:endParaRPr lang="en-US" altLang="zh-TW" baseline="0" dirty="0" smtClean="0"/>
          </a:p>
          <a:p>
            <a:r>
              <a:rPr lang="en-US" altLang="zh-TW" baseline="0" dirty="0" smtClean="0"/>
              <a:t>Test</a:t>
            </a:r>
            <a:r>
              <a:rPr lang="zh-TW" altLang="en-US" baseline="0" dirty="0" smtClean="0"/>
              <a:t>一定要交</a:t>
            </a:r>
            <a:endParaRPr lang="zh-TW" altLang="en-US" dirty="0"/>
          </a:p>
        </p:txBody>
      </p:sp>
      <p:sp>
        <p:nvSpPr>
          <p:cNvPr id="4" name="Slide Number Placeholder 3"/>
          <p:cNvSpPr>
            <a:spLocks noGrp="1"/>
          </p:cNvSpPr>
          <p:nvPr>
            <p:ph type="sldNum" sz="quarter" idx="10"/>
          </p:nvPr>
        </p:nvSpPr>
        <p:spPr/>
        <p:txBody>
          <a:bodyPr/>
          <a:lstStyle/>
          <a:p>
            <a:pPr>
              <a:defRPr/>
            </a:pPr>
            <a:fld id="{B2FE8193-1D3D-4D9C-8942-276C45308A47}" type="slidenum">
              <a:rPr lang="en-US" altLang="en-US" smtClean="0"/>
              <a:pPr>
                <a:defRPr/>
              </a:pPr>
              <a:t>5</a:t>
            </a:fld>
            <a:endParaRPr lang="en-US" altLang="en-US"/>
          </a:p>
        </p:txBody>
      </p:sp>
    </p:spTree>
    <p:extLst>
      <p:ext uri="{BB962C8B-B14F-4D97-AF65-F5344CB8AC3E}">
        <p14:creationId xmlns:p14="http://schemas.microsoft.com/office/powerpoint/2010/main" val="327845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舊版資訊補上</a:t>
            </a:r>
            <a:endParaRPr lang="zh-TW" altLang="en-US" dirty="0"/>
          </a:p>
        </p:txBody>
      </p:sp>
      <p:sp>
        <p:nvSpPr>
          <p:cNvPr id="4" name="Slide Number Placeholder 3"/>
          <p:cNvSpPr>
            <a:spLocks noGrp="1"/>
          </p:cNvSpPr>
          <p:nvPr>
            <p:ph type="sldNum" sz="quarter" idx="10"/>
          </p:nvPr>
        </p:nvSpPr>
        <p:spPr/>
        <p:txBody>
          <a:bodyPr/>
          <a:lstStyle/>
          <a:p>
            <a:pPr>
              <a:defRPr/>
            </a:pPr>
            <a:fld id="{B2FE8193-1D3D-4D9C-8942-276C45308A47}" type="slidenum">
              <a:rPr lang="en-US" altLang="en-US" smtClean="0"/>
              <a:pPr>
                <a:defRPr/>
              </a:pPr>
              <a:t>7</a:t>
            </a:fld>
            <a:endParaRPr lang="en-US" altLang="en-US"/>
          </a:p>
        </p:txBody>
      </p:sp>
    </p:spTree>
    <p:extLst>
      <p:ext uri="{BB962C8B-B14F-4D97-AF65-F5344CB8AC3E}">
        <p14:creationId xmlns:p14="http://schemas.microsoft.com/office/powerpoint/2010/main" val="252696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舊版資訊補上</a:t>
            </a:r>
          </a:p>
          <a:p>
            <a:endParaRPr lang="zh-TW" altLang="en-US" dirty="0"/>
          </a:p>
        </p:txBody>
      </p:sp>
      <p:sp>
        <p:nvSpPr>
          <p:cNvPr id="4" name="Slide Number Placeholder 3"/>
          <p:cNvSpPr>
            <a:spLocks noGrp="1"/>
          </p:cNvSpPr>
          <p:nvPr>
            <p:ph type="sldNum" sz="quarter" idx="10"/>
          </p:nvPr>
        </p:nvSpPr>
        <p:spPr/>
        <p:txBody>
          <a:bodyPr/>
          <a:lstStyle/>
          <a:p>
            <a:pPr>
              <a:defRPr/>
            </a:pPr>
            <a:fld id="{B2FE8193-1D3D-4D9C-8942-276C45308A47}" type="slidenum">
              <a:rPr lang="en-US" altLang="en-US" smtClean="0"/>
              <a:pPr>
                <a:defRPr/>
              </a:pPr>
              <a:t>8</a:t>
            </a:fld>
            <a:endParaRPr lang="en-US" altLang="en-US"/>
          </a:p>
        </p:txBody>
      </p:sp>
    </p:spTree>
    <p:extLst>
      <p:ext uri="{BB962C8B-B14F-4D97-AF65-F5344CB8AC3E}">
        <p14:creationId xmlns:p14="http://schemas.microsoft.com/office/powerpoint/2010/main" val="276055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舊版資訊補上</a:t>
            </a:r>
          </a:p>
          <a:p>
            <a:endParaRPr lang="zh-TW" altLang="en-US" dirty="0"/>
          </a:p>
        </p:txBody>
      </p:sp>
      <p:sp>
        <p:nvSpPr>
          <p:cNvPr id="4" name="Slide Number Placeholder 3"/>
          <p:cNvSpPr>
            <a:spLocks noGrp="1"/>
          </p:cNvSpPr>
          <p:nvPr>
            <p:ph type="sldNum" sz="quarter" idx="10"/>
          </p:nvPr>
        </p:nvSpPr>
        <p:spPr/>
        <p:txBody>
          <a:bodyPr/>
          <a:lstStyle/>
          <a:p>
            <a:pPr>
              <a:defRPr/>
            </a:pPr>
            <a:fld id="{B2FE8193-1D3D-4D9C-8942-276C45308A47}" type="slidenum">
              <a:rPr lang="en-US" altLang="en-US" smtClean="0"/>
              <a:pPr>
                <a:defRPr/>
              </a:pPr>
              <a:t>9</a:t>
            </a:fld>
            <a:endParaRPr lang="en-US" altLang="en-US"/>
          </a:p>
        </p:txBody>
      </p:sp>
    </p:spTree>
    <p:extLst>
      <p:ext uri="{BB962C8B-B14F-4D97-AF65-F5344CB8AC3E}">
        <p14:creationId xmlns:p14="http://schemas.microsoft.com/office/powerpoint/2010/main" val="3611000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舊版資訊補上</a:t>
            </a:r>
          </a:p>
          <a:p>
            <a:endParaRPr lang="zh-TW" altLang="en-US" dirty="0"/>
          </a:p>
        </p:txBody>
      </p:sp>
      <p:sp>
        <p:nvSpPr>
          <p:cNvPr id="4" name="Slide Number Placeholder 3"/>
          <p:cNvSpPr>
            <a:spLocks noGrp="1"/>
          </p:cNvSpPr>
          <p:nvPr>
            <p:ph type="sldNum" sz="quarter" idx="10"/>
          </p:nvPr>
        </p:nvSpPr>
        <p:spPr/>
        <p:txBody>
          <a:bodyPr/>
          <a:lstStyle/>
          <a:p>
            <a:pPr>
              <a:defRPr/>
            </a:pPr>
            <a:fld id="{B2FE8193-1D3D-4D9C-8942-276C45308A47}" type="slidenum">
              <a:rPr lang="en-US" altLang="en-US" smtClean="0"/>
              <a:pPr>
                <a:defRPr/>
              </a:pPr>
              <a:t>10</a:t>
            </a:fld>
            <a:endParaRPr lang="en-US" altLang="en-US"/>
          </a:p>
        </p:txBody>
      </p:sp>
    </p:spTree>
    <p:extLst>
      <p:ext uri="{BB962C8B-B14F-4D97-AF65-F5344CB8AC3E}">
        <p14:creationId xmlns:p14="http://schemas.microsoft.com/office/powerpoint/2010/main" val="90508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Jump to and</a:t>
            </a:r>
            <a:endParaRPr lang="zh-TW" altLang="en-US" dirty="0"/>
          </a:p>
        </p:txBody>
      </p:sp>
      <p:sp>
        <p:nvSpPr>
          <p:cNvPr id="4" name="Slide Number Placeholder 3"/>
          <p:cNvSpPr>
            <a:spLocks noGrp="1"/>
          </p:cNvSpPr>
          <p:nvPr>
            <p:ph type="sldNum" sz="quarter" idx="10"/>
          </p:nvPr>
        </p:nvSpPr>
        <p:spPr/>
        <p:txBody>
          <a:bodyPr/>
          <a:lstStyle/>
          <a:p>
            <a:pPr>
              <a:defRPr/>
            </a:pPr>
            <a:fld id="{3B91CEBE-B523-4C27-BD7E-C04940026FC5}" type="slidenum">
              <a:rPr lang="en-US" altLang="zh-TW" smtClean="0"/>
              <a:pPr>
                <a:defRPr/>
              </a:pPr>
              <a:t>18</a:t>
            </a:fld>
            <a:endParaRPr lang="en-US" altLang="zh-TW"/>
          </a:p>
        </p:txBody>
      </p:sp>
    </p:spTree>
    <p:extLst>
      <p:ext uri="{BB962C8B-B14F-4D97-AF65-F5344CB8AC3E}">
        <p14:creationId xmlns:p14="http://schemas.microsoft.com/office/powerpoint/2010/main" val="1937388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少一張</a:t>
            </a:r>
            <a:r>
              <a:rPr lang="en-US" altLang="zh-TW" dirty="0" smtClean="0"/>
              <a:t>table</a:t>
            </a:r>
            <a:endParaRPr lang="zh-TW" altLang="en-US" dirty="0"/>
          </a:p>
        </p:txBody>
      </p:sp>
      <p:sp>
        <p:nvSpPr>
          <p:cNvPr id="4" name="Slide Number Placeholder 3"/>
          <p:cNvSpPr>
            <a:spLocks noGrp="1"/>
          </p:cNvSpPr>
          <p:nvPr>
            <p:ph type="sldNum" sz="quarter" idx="10"/>
          </p:nvPr>
        </p:nvSpPr>
        <p:spPr/>
        <p:txBody>
          <a:bodyPr/>
          <a:lstStyle/>
          <a:p>
            <a:pPr>
              <a:defRPr/>
            </a:pPr>
            <a:fld id="{B2FE8193-1D3D-4D9C-8942-276C45308A47}" type="slidenum">
              <a:rPr lang="en-US" altLang="en-US" smtClean="0"/>
              <a:pPr>
                <a:defRPr/>
              </a:pPr>
              <a:t>20</a:t>
            </a:fld>
            <a:endParaRPr lang="en-US" altLang="en-US"/>
          </a:p>
        </p:txBody>
      </p:sp>
    </p:spTree>
    <p:extLst>
      <p:ext uri="{BB962C8B-B14F-4D97-AF65-F5344CB8AC3E}">
        <p14:creationId xmlns:p14="http://schemas.microsoft.com/office/powerpoint/2010/main" val="3809134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sz="2600" dirty="0" smtClean="0">
                <a:hlinkClick r:id="" action="ppaction://customshow?id=15&amp;return=true"/>
              </a:rPr>
              <a:t>Specific flags</a:t>
            </a:r>
            <a:r>
              <a:rPr lang="zh-TW" altLang="en-US" sz="2600" dirty="0" smtClean="0"/>
              <a:t>加上不建議使用</a:t>
            </a:r>
            <a:endParaRPr lang="en-US" altLang="en-US" sz="2600" dirty="0" smtClean="0"/>
          </a:p>
          <a:p>
            <a:endParaRPr lang="zh-TW" altLang="en-US" dirty="0"/>
          </a:p>
        </p:txBody>
      </p:sp>
      <p:sp>
        <p:nvSpPr>
          <p:cNvPr id="4" name="Slide Number Placeholder 3"/>
          <p:cNvSpPr>
            <a:spLocks noGrp="1"/>
          </p:cNvSpPr>
          <p:nvPr>
            <p:ph type="sldNum" sz="quarter" idx="10"/>
          </p:nvPr>
        </p:nvSpPr>
        <p:spPr/>
        <p:txBody>
          <a:bodyPr/>
          <a:lstStyle/>
          <a:p>
            <a:pPr>
              <a:defRPr/>
            </a:pPr>
            <a:fld id="{B2FE8193-1D3D-4D9C-8942-276C45308A47}" type="slidenum">
              <a:rPr lang="en-US" altLang="en-US" smtClean="0"/>
              <a:pPr>
                <a:defRPr/>
              </a:pPr>
              <a:t>24</a:t>
            </a:fld>
            <a:endParaRPr lang="en-US" altLang="en-US"/>
          </a:p>
        </p:txBody>
      </p:sp>
    </p:spTree>
    <p:extLst>
      <p:ext uri="{BB962C8B-B14F-4D97-AF65-F5344CB8AC3E}">
        <p14:creationId xmlns:p14="http://schemas.microsoft.com/office/powerpoint/2010/main" val="333296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p>
              <a:pPr eaLnBrk="1" hangingPunct="1">
                <a:defRPr/>
              </a:pPr>
              <a:endParaRPr lang="en-US">
                <a:latin typeface="Arial" charset="0"/>
              </a:endParaRPr>
            </a:p>
          </p:txBody>
        </p:sp>
        <p:sp>
          <p:nvSpPr>
            <p:cNvPr id="6" name="Arc 4"/>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209268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pPr>
              <a:defRPr/>
            </a:pPr>
            <a:fld id="{F3572E87-E29A-4E67-A5DC-A25E45827EC7}" type="slidenum">
              <a:rPr lang="en-US" altLang="en-US"/>
              <a:pPr>
                <a:defRPr/>
              </a:pPr>
              <a:t>‹#›</a:t>
            </a:fld>
            <a:endParaRPr lang="en-US" altLang="en-US"/>
          </a:p>
        </p:txBody>
      </p:sp>
    </p:spTree>
    <p:extLst>
      <p:ext uri="{BB962C8B-B14F-4D97-AF65-F5344CB8AC3E}">
        <p14:creationId xmlns:p14="http://schemas.microsoft.com/office/powerpoint/2010/main" val="48475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pPr>
              <a:defRPr/>
            </a:pPr>
            <a:fld id="{7A88F5AA-174F-46D4-B7FE-0DCD979E1D8A}" type="slidenum">
              <a:rPr lang="en-US" altLang="en-US"/>
              <a:pPr>
                <a:defRPr/>
              </a:pPr>
              <a:t>‹#›</a:t>
            </a:fld>
            <a:endParaRPr lang="en-US" altLang="en-US"/>
          </a:p>
        </p:txBody>
      </p:sp>
    </p:spTree>
    <p:extLst>
      <p:ext uri="{BB962C8B-B14F-4D97-AF65-F5344CB8AC3E}">
        <p14:creationId xmlns:p14="http://schemas.microsoft.com/office/powerpoint/2010/main" val="198469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pPr>
              <a:defRPr/>
            </a:pPr>
            <a:fld id="{7D22D7EC-59B7-4C6C-B0C4-1AB25ECD1E7A}" type="slidenum">
              <a:rPr lang="en-US" altLang="en-US"/>
              <a:pPr>
                <a:defRPr/>
              </a:pPr>
              <a:t>‹#›</a:t>
            </a:fld>
            <a:endParaRPr lang="en-US" altLang="en-US"/>
          </a:p>
        </p:txBody>
      </p:sp>
    </p:spTree>
    <p:extLst>
      <p:ext uri="{BB962C8B-B14F-4D97-AF65-F5344CB8AC3E}">
        <p14:creationId xmlns:p14="http://schemas.microsoft.com/office/powerpoint/2010/main" val="37995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pPr>
              <a:defRPr/>
            </a:pPr>
            <a:fld id="{4EB7BDA2-4C22-4319-A0AD-3D867461926B}" type="slidenum">
              <a:rPr lang="en-US" altLang="en-US"/>
              <a:pPr>
                <a:defRPr/>
              </a:pPr>
              <a:t>‹#›</a:t>
            </a:fld>
            <a:endParaRPr lang="en-US" altLang="en-US"/>
          </a:p>
        </p:txBody>
      </p:sp>
    </p:spTree>
    <p:extLst>
      <p:ext uri="{BB962C8B-B14F-4D97-AF65-F5344CB8AC3E}">
        <p14:creationId xmlns:p14="http://schemas.microsoft.com/office/powerpoint/2010/main" val="267497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pPr>
              <a:defRPr/>
            </a:pPr>
            <a:fld id="{C3C88747-89A7-4E08-A85D-244C603D1B73}" type="slidenum">
              <a:rPr lang="en-US" altLang="en-US"/>
              <a:pPr>
                <a:defRPr/>
              </a:pPr>
              <a:t>‹#›</a:t>
            </a:fld>
            <a:endParaRPr lang="en-US" altLang="en-US"/>
          </a:p>
        </p:txBody>
      </p:sp>
    </p:spTree>
    <p:extLst>
      <p:ext uri="{BB962C8B-B14F-4D97-AF65-F5344CB8AC3E}">
        <p14:creationId xmlns:p14="http://schemas.microsoft.com/office/powerpoint/2010/main" val="20290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8" name="Rectangle 9"/>
          <p:cNvSpPr>
            <a:spLocks noGrp="1" noChangeArrowheads="1"/>
          </p:cNvSpPr>
          <p:nvPr>
            <p:ph type="sldNum" sz="quarter" idx="11"/>
          </p:nvPr>
        </p:nvSpPr>
        <p:spPr>
          <a:ln/>
        </p:spPr>
        <p:txBody>
          <a:bodyPr/>
          <a:lstStyle>
            <a:lvl1pPr>
              <a:defRPr/>
            </a:lvl1pPr>
          </a:lstStyle>
          <a:p>
            <a:pPr>
              <a:defRPr/>
            </a:pPr>
            <a:fld id="{76D2595E-1F69-4E29-82F8-A4EBC61945A4}" type="slidenum">
              <a:rPr lang="en-US" altLang="en-US"/>
              <a:pPr>
                <a:defRPr/>
              </a:pPr>
              <a:t>‹#›</a:t>
            </a:fld>
            <a:endParaRPr lang="en-US" altLang="en-US"/>
          </a:p>
        </p:txBody>
      </p:sp>
    </p:spTree>
    <p:extLst>
      <p:ext uri="{BB962C8B-B14F-4D97-AF65-F5344CB8AC3E}">
        <p14:creationId xmlns:p14="http://schemas.microsoft.com/office/powerpoint/2010/main" val="363863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4" name="Rectangle 9"/>
          <p:cNvSpPr>
            <a:spLocks noGrp="1" noChangeArrowheads="1"/>
          </p:cNvSpPr>
          <p:nvPr>
            <p:ph type="sldNum" sz="quarter" idx="11"/>
          </p:nvPr>
        </p:nvSpPr>
        <p:spPr>
          <a:ln/>
        </p:spPr>
        <p:txBody>
          <a:bodyPr/>
          <a:lstStyle>
            <a:lvl1pPr>
              <a:defRPr/>
            </a:lvl1pPr>
          </a:lstStyle>
          <a:p>
            <a:pPr>
              <a:defRPr/>
            </a:pPr>
            <a:fld id="{8DCEAF20-A693-4DCF-ADC7-855EB820DE19}" type="slidenum">
              <a:rPr lang="en-US" altLang="en-US"/>
              <a:pPr>
                <a:defRPr/>
              </a:pPr>
              <a:t>‹#›</a:t>
            </a:fld>
            <a:endParaRPr lang="en-US" altLang="en-US"/>
          </a:p>
        </p:txBody>
      </p:sp>
    </p:spTree>
    <p:extLst>
      <p:ext uri="{BB962C8B-B14F-4D97-AF65-F5344CB8AC3E}">
        <p14:creationId xmlns:p14="http://schemas.microsoft.com/office/powerpoint/2010/main" val="145912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3" name="Rectangle 9"/>
          <p:cNvSpPr>
            <a:spLocks noGrp="1" noChangeArrowheads="1"/>
          </p:cNvSpPr>
          <p:nvPr>
            <p:ph type="sldNum" sz="quarter" idx="11"/>
          </p:nvPr>
        </p:nvSpPr>
        <p:spPr>
          <a:ln/>
        </p:spPr>
        <p:txBody>
          <a:bodyPr/>
          <a:lstStyle>
            <a:lvl1pPr>
              <a:defRPr/>
            </a:lvl1pPr>
          </a:lstStyle>
          <a:p>
            <a:pPr>
              <a:defRPr/>
            </a:pPr>
            <a:fld id="{1E09210A-2E1D-4FE1-A076-C09512F483B0}" type="slidenum">
              <a:rPr lang="en-US" altLang="en-US"/>
              <a:pPr>
                <a:defRPr/>
              </a:pPr>
              <a:t>‹#›</a:t>
            </a:fld>
            <a:endParaRPr lang="en-US" altLang="en-US"/>
          </a:p>
        </p:txBody>
      </p:sp>
    </p:spTree>
    <p:extLst>
      <p:ext uri="{BB962C8B-B14F-4D97-AF65-F5344CB8AC3E}">
        <p14:creationId xmlns:p14="http://schemas.microsoft.com/office/powerpoint/2010/main" val="163387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pPr>
              <a:defRPr/>
            </a:pPr>
            <a:fld id="{8A8E4071-2F59-4AD0-82A2-43FC659C35F9}" type="slidenum">
              <a:rPr lang="en-US" altLang="en-US"/>
              <a:pPr>
                <a:defRPr/>
              </a:pPr>
              <a:t>‹#›</a:t>
            </a:fld>
            <a:endParaRPr lang="en-US" altLang="en-US"/>
          </a:p>
        </p:txBody>
      </p:sp>
    </p:spTree>
    <p:extLst>
      <p:ext uri="{BB962C8B-B14F-4D97-AF65-F5344CB8AC3E}">
        <p14:creationId xmlns:p14="http://schemas.microsoft.com/office/powerpoint/2010/main" val="387276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pPr>
              <a:defRPr/>
            </a:pPr>
            <a:fld id="{5AF1171A-9B8F-4D31-8D52-3B4217C6B31A}" type="slidenum">
              <a:rPr lang="en-US" altLang="en-US"/>
              <a:pPr>
                <a:defRPr/>
              </a:pPr>
              <a:t>‹#›</a:t>
            </a:fld>
            <a:endParaRPr lang="en-US" altLang="en-US"/>
          </a:p>
        </p:txBody>
      </p:sp>
    </p:spTree>
    <p:extLst>
      <p:ext uri="{BB962C8B-B14F-4D97-AF65-F5344CB8AC3E}">
        <p14:creationId xmlns:p14="http://schemas.microsoft.com/office/powerpoint/2010/main" val="374762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eaLnBrk="1" hangingPunct="1">
              <a:defRPr sz="1000">
                <a:latin typeface="Arial" charset="0"/>
              </a:defRPr>
            </a:lvl1pPr>
          </a:lstStyle>
          <a:p>
            <a:pPr>
              <a:defRPr/>
            </a:pPr>
            <a:r>
              <a:rPr lang="en-US" altLang="en-US"/>
              <a:t>Irvine, Kip R. Assembly Language for x86 Processors 7/e, 2015.</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smtClean="0"/>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eaLnBrk="1" hangingPunct="1">
              <a:defRPr sz="1600" smtClean="0">
                <a:latin typeface="Times New Roman" panose="02020603050405020304" pitchFamily="18" charset="0"/>
              </a:defRPr>
            </a:lvl1pPr>
          </a:lstStyle>
          <a:p>
            <a:pPr>
              <a:defRPr/>
            </a:pPr>
            <a:fld id="{F64F11BA-4ED6-41B3-91E6-7024A650A78F}"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hyperlink" Target="Encrypt.as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72.xml.rels><?xml version="1.0" encoding="UTF-8" standalone="yes"?>
<Relationships xmlns="http://schemas.openxmlformats.org/package/2006/relationships"><Relationship Id="rId2" Type="http://schemas.openxmlformats.org/officeDocument/2006/relationships/hyperlink" Target="Finite.asm"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smtClean="0"/>
              <a:t>Assembly Language for x86 Processors </a:t>
            </a:r>
            <a:r>
              <a:rPr lang="en-US" altLang="en-US" sz="2800" smtClean="0"/>
              <a:t>7th Edition</a:t>
            </a:r>
            <a:r>
              <a:rPr lang="en-US" altLang="en-US" smtClean="0"/>
              <a:t> , Global Edition</a:t>
            </a:r>
          </a:p>
        </p:txBody>
      </p:sp>
      <p:sp>
        <p:nvSpPr>
          <p:cNvPr id="5123" name="Rectangle 3"/>
          <p:cNvSpPr>
            <a:spLocks noGrp="1" noChangeArrowheads="1"/>
          </p:cNvSpPr>
          <p:nvPr>
            <p:ph type="subTitle" idx="1"/>
          </p:nvPr>
        </p:nvSpPr>
        <p:spPr>
          <a:xfrm>
            <a:off x="1447800" y="2209800"/>
            <a:ext cx="6400800" cy="1752600"/>
          </a:xfrm>
        </p:spPr>
        <p:txBody>
          <a:bodyPr/>
          <a:lstStyle/>
          <a:p>
            <a:pPr eaLnBrk="1" hangingPunct="1"/>
            <a:r>
              <a:rPr lang="en-US" altLang="en-US" sz="3200" smtClean="0"/>
              <a:t>Chapter 6: Conditional Processing</a:t>
            </a:r>
          </a:p>
        </p:txBody>
      </p:sp>
      <p:sp>
        <p:nvSpPr>
          <p:cNvPr id="5124"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5125" name="Text Box 6"/>
          <p:cNvSpPr txBox="1">
            <a:spLocks noChangeArrowheads="1"/>
          </p:cNvSpPr>
          <p:nvPr/>
        </p:nvSpPr>
        <p:spPr bwMode="auto">
          <a:xfrm>
            <a:off x="533400" y="4953000"/>
            <a:ext cx="5181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i="1"/>
              <a:t>Slides prepared by the author</a:t>
            </a:r>
          </a:p>
          <a:p>
            <a:pPr eaLnBrk="1" hangingPunct="1">
              <a:spcBef>
                <a:spcPct val="50000"/>
              </a:spcBef>
              <a:buClrTx/>
              <a:buFontTx/>
              <a:buNone/>
            </a:pPr>
            <a:r>
              <a:rPr lang="en-US" altLang="en-US" sz="1700" i="1"/>
              <a:t>Revision date: 1/15/2014</a:t>
            </a:r>
          </a:p>
        </p:txBody>
      </p:sp>
      <p:sp>
        <p:nvSpPr>
          <p:cNvPr id="5126"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Kip R.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22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EA5DCD9-FDBC-43A9-A96C-68BBF1F32584}" type="slidenum">
              <a:rPr lang="en-US" altLang="en-US" sz="1600">
                <a:latin typeface="Times New Roman" panose="02020603050405020304" pitchFamily="18" charset="0"/>
              </a:rPr>
              <a:pPr>
                <a:spcBef>
                  <a:spcPct val="0"/>
                </a:spcBef>
                <a:buClrTx/>
                <a:buFontTx/>
                <a:buNone/>
              </a:pPr>
              <a:t>10</a:t>
            </a:fld>
            <a:endParaRPr lang="en-US" altLang="en-US" sz="1600">
              <a:latin typeface="Times New Roman" panose="02020603050405020304" pitchFamily="18" charset="0"/>
            </a:endParaRPr>
          </a:p>
        </p:txBody>
      </p:sp>
      <p:sp>
        <p:nvSpPr>
          <p:cNvPr id="82946" name="Rectangle 2"/>
          <p:cNvSpPr>
            <a:spLocks noGrp="1" noChangeArrowheads="1"/>
          </p:cNvSpPr>
          <p:nvPr>
            <p:ph type="title"/>
          </p:nvPr>
        </p:nvSpPr>
        <p:spPr/>
        <p:txBody>
          <a:bodyPr/>
          <a:lstStyle/>
          <a:p>
            <a:pPr eaLnBrk="1" hangingPunct="1">
              <a:defRPr/>
            </a:pPr>
            <a:r>
              <a:rPr lang="en-US" altLang="en-US" smtClean="0"/>
              <a:t>NOT Instruction</a:t>
            </a:r>
          </a:p>
        </p:txBody>
      </p:sp>
      <p:sp>
        <p:nvSpPr>
          <p:cNvPr id="12293" name="Rectangle 3"/>
          <p:cNvSpPr>
            <a:spLocks noGrp="1" noChangeArrowheads="1"/>
          </p:cNvSpPr>
          <p:nvPr>
            <p:ph type="body" idx="1"/>
          </p:nvPr>
        </p:nvSpPr>
        <p:spPr>
          <a:xfrm>
            <a:off x="685800" y="1143000"/>
            <a:ext cx="7772400" cy="1600200"/>
          </a:xfrm>
        </p:spPr>
        <p:txBody>
          <a:bodyPr/>
          <a:lstStyle/>
          <a:p>
            <a:pPr eaLnBrk="1" hangingPunct="1"/>
            <a:r>
              <a:rPr lang="en-US" altLang="en-US" smtClean="0"/>
              <a:t>Performs a Boolean NOT operation on a single destination operand</a:t>
            </a:r>
          </a:p>
          <a:p>
            <a:pPr eaLnBrk="1" hangingPunct="1"/>
            <a:r>
              <a:rPr lang="en-US" altLang="en-US" smtClean="0"/>
              <a:t>Syntax:</a:t>
            </a:r>
          </a:p>
          <a:p>
            <a:pPr lvl="2" eaLnBrk="1" hangingPunct="1">
              <a:buFontTx/>
              <a:buNone/>
            </a:pPr>
            <a:r>
              <a:rPr lang="en-US" altLang="en-US" sz="1800" smtClean="0"/>
              <a:t>NOT </a:t>
            </a:r>
            <a:r>
              <a:rPr lang="en-US" altLang="en-US" sz="1800" i="1" smtClean="0"/>
              <a:t>destination</a:t>
            </a:r>
          </a:p>
        </p:txBody>
      </p:sp>
      <p:sp>
        <p:nvSpPr>
          <p:cNvPr id="12294" name="Text Box 4"/>
          <p:cNvSpPr txBox="1">
            <a:spLocks noChangeArrowheads="1"/>
          </p:cNvSpPr>
          <p:nvPr/>
        </p:nvSpPr>
        <p:spPr bwMode="auto">
          <a:xfrm>
            <a:off x="6477000" y="2057400"/>
            <a:ext cx="99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NOT</a:t>
            </a:r>
          </a:p>
        </p:txBody>
      </p:sp>
      <p:graphicFrame>
        <p:nvGraphicFramePr>
          <p:cNvPr id="12295" name="Object 8"/>
          <p:cNvGraphicFramePr>
            <a:graphicFrameLocks noChangeAspect="1"/>
          </p:cNvGraphicFramePr>
          <p:nvPr/>
        </p:nvGraphicFramePr>
        <p:xfrm>
          <a:off x="1447800" y="2900363"/>
          <a:ext cx="3962400" cy="985837"/>
        </p:xfrm>
        <a:graphic>
          <a:graphicData uri="http://schemas.openxmlformats.org/presentationml/2006/ole">
            <mc:AlternateContent xmlns:mc="http://schemas.openxmlformats.org/markup-compatibility/2006">
              <mc:Choice xmlns:v="urn:schemas-microsoft-com:vml" Requires="v">
                <p:oleObj spid="_x0000_s12321" name="VISIO" r:id="rId4" imgW="2321052" imgH="574548" progId="Visio.Drawing.6">
                  <p:embed/>
                </p:oleObj>
              </mc:Choice>
              <mc:Fallback>
                <p:oleObj name="VISIO" r:id="rId4" imgW="2321052" imgH="574548" progId="Visio.Drawing.6">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900363"/>
                        <a:ext cx="3962400" cy="9858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29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4763" y="2667000"/>
            <a:ext cx="12652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33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6E8E0FD-29D4-40B3-A839-506D76FAD3D3}" type="slidenum">
              <a:rPr lang="en-US" altLang="en-US" sz="1600">
                <a:latin typeface="Times New Roman" panose="02020603050405020304" pitchFamily="18" charset="0"/>
              </a:rPr>
              <a:pPr>
                <a:spcBef>
                  <a:spcPct val="0"/>
                </a:spcBef>
                <a:buClrTx/>
                <a:buFontTx/>
                <a:buNone/>
              </a:pPr>
              <a:t>11</a:t>
            </a:fld>
            <a:endParaRPr lang="en-US" altLang="en-US" sz="1600">
              <a:latin typeface="Times New Roman" panose="02020603050405020304" pitchFamily="18" charset="0"/>
            </a:endParaRPr>
          </a:p>
        </p:txBody>
      </p:sp>
      <p:sp>
        <p:nvSpPr>
          <p:cNvPr id="164868" name="Rectangle 4"/>
          <p:cNvSpPr>
            <a:spLocks noGrp="1" noChangeArrowheads="1"/>
          </p:cNvSpPr>
          <p:nvPr>
            <p:ph type="title"/>
          </p:nvPr>
        </p:nvSpPr>
        <p:spPr/>
        <p:txBody>
          <a:bodyPr/>
          <a:lstStyle/>
          <a:p>
            <a:pPr eaLnBrk="1" hangingPunct="1">
              <a:defRPr/>
            </a:pPr>
            <a:r>
              <a:rPr lang="en-US" altLang="en-US" dirty="0" smtClean="0"/>
              <a:t>Bit-Mapped Sets</a:t>
            </a:r>
          </a:p>
        </p:txBody>
      </p:sp>
      <p:sp>
        <p:nvSpPr>
          <p:cNvPr id="13317" name="Rectangle 5"/>
          <p:cNvSpPr>
            <a:spLocks noGrp="1" noChangeArrowheads="1"/>
          </p:cNvSpPr>
          <p:nvPr>
            <p:ph type="body" idx="1"/>
          </p:nvPr>
        </p:nvSpPr>
        <p:spPr/>
        <p:txBody>
          <a:bodyPr/>
          <a:lstStyle/>
          <a:p>
            <a:pPr eaLnBrk="1" hangingPunct="1"/>
            <a:r>
              <a:rPr lang="en-US" altLang="en-US" dirty="0" smtClean="0"/>
              <a:t>Binary bits indicate set membership</a:t>
            </a:r>
          </a:p>
          <a:p>
            <a:pPr eaLnBrk="1" hangingPunct="1"/>
            <a:r>
              <a:rPr lang="en-US" altLang="en-US" dirty="0" smtClean="0"/>
              <a:t>Efficient use of storage</a:t>
            </a:r>
          </a:p>
          <a:p>
            <a:pPr eaLnBrk="1" hangingPunct="1"/>
            <a:r>
              <a:rPr lang="en-US" altLang="en-US" dirty="0" smtClean="0"/>
              <a:t>Also known as </a:t>
            </a:r>
            <a:r>
              <a:rPr lang="en-US" altLang="en-US" i="1" dirty="0" smtClean="0"/>
              <a:t>bit vectors</a:t>
            </a:r>
          </a:p>
        </p:txBody>
      </p:sp>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0010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43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555B603-BCD7-4B72-9C03-688ABC55E8E6}" type="slidenum">
              <a:rPr lang="en-US" altLang="en-US" sz="1600">
                <a:latin typeface="Times New Roman" panose="02020603050405020304" pitchFamily="18" charset="0"/>
              </a:rPr>
              <a:pPr>
                <a:spcBef>
                  <a:spcPct val="0"/>
                </a:spcBef>
                <a:buClrTx/>
                <a:buFontTx/>
                <a:buNone/>
              </a:pPr>
              <a:t>12</a:t>
            </a:fld>
            <a:endParaRPr lang="en-US" altLang="en-US" sz="1600">
              <a:latin typeface="Times New Roman" panose="02020603050405020304" pitchFamily="18" charset="0"/>
            </a:endParaRPr>
          </a:p>
        </p:txBody>
      </p:sp>
      <p:sp>
        <p:nvSpPr>
          <p:cNvPr id="167938" name="Rectangle 2"/>
          <p:cNvSpPr>
            <a:spLocks noGrp="1" noChangeArrowheads="1"/>
          </p:cNvSpPr>
          <p:nvPr>
            <p:ph type="title"/>
          </p:nvPr>
        </p:nvSpPr>
        <p:spPr/>
        <p:txBody>
          <a:bodyPr/>
          <a:lstStyle/>
          <a:p>
            <a:pPr eaLnBrk="1" hangingPunct="1">
              <a:defRPr/>
            </a:pPr>
            <a:r>
              <a:rPr lang="en-US" altLang="en-US" smtClean="0"/>
              <a:t>Bit-Mapped Set Operations</a:t>
            </a:r>
          </a:p>
        </p:txBody>
      </p:sp>
      <p:sp>
        <p:nvSpPr>
          <p:cNvPr id="14341" name="Rectangle 3"/>
          <p:cNvSpPr>
            <a:spLocks noGrp="1" noChangeArrowheads="1"/>
          </p:cNvSpPr>
          <p:nvPr>
            <p:ph type="body" idx="1"/>
          </p:nvPr>
        </p:nvSpPr>
        <p:spPr/>
        <p:txBody>
          <a:bodyPr/>
          <a:lstStyle/>
          <a:p>
            <a:pPr eaLnBrk="1" hangingPunct="1"/>
            <a:r>
              <a:rPr lang="en-US" altLang="en-US" smtClean="0"/>
              <a:t>Set Complement</a:t>
            </a:r>
          </a:p>
          <a:p>
            <a:pPr lvl="2" eaLnBrk="1" hangingPunct="1">
              <a:buFontTx/>
              <a:buNone/>
            </a:pPr>
            <a:r>
              <a:rPr lang="en-US" altLang="en-US" sz="1800" smtClean="0"/>
              <a:t>mov eax,SetX</a:t>
            </a:r>
          </a:p>
          <a:p>
            <a:pPr lvl="2" eaLnBrk="1" hangingPunct="1">
              <a:buFontTx/>
              <a:buNone/>
            </a:pPr>
            <a:r>
              <a:rPr lang="en-US" altLang="en-US" sz="1800" smtClean="0"/>
              <a:t>not eax</a:t>
            </a:r>
          </a:p>
          <a:p>
            <a:pPr lvl="2" eaLnBrk="1" hangingPunct="1">
              <a:buFontTx/>
              <a:buNone/>
            </a:pPr>
            <a:endParaRPr lang="en-US" altLang="en-US" sz="1800" smtClean="0"/>
          </a:p>
          <a:p>
            <a:pPr eaLnBrk="1" hangingPunct="1"/>
            <a:r>
              <a:rPr lang="en-US" altLang="en-US" smtClean="0"/>
              <a:t>Set Intersection</a:t>
            </a:r>
          </a:p>
          <a:p>
            <a:pPr lvl="2" eaLnBrk="1" hangingPunct="1">
              <a:buFontTx/>
              <a:buNone/>
            </a:pPr>
            <a:r>
              <a:rPr lang="en-US" altLang="en-US" sz="1800" smtClean="0"/>
              <a:t>mov eax,setX</a:t>
            </a:r>
          </a:p>
          <a:p>
            <a:pPr lvl="2" eaLnBrk="1" hangingPunct="1">
              <a:buFontTx/>
              <a:buNone/>
            </a:pPr>
            <a:r>
              <a:rPr lang="en-US" altLang="en-US" sz="1800" smtClean="0"/>
              <a:t>and eax,setY</a:t>
            </a:r>
          </a:p>
          <a:p>
            <a:pPr lvl="2" eaLnBrk="1" hangingPunct="1">
              <a:buFontTx/>
              <a:buNone/>
            </a:pPr>
            <a:endParaRPr lang="en-US" altLang="en-US" sz="1800" smtClean="0"/>
          </a:p>
          <a:p>
            <a:pPr eaLnBrk="1" hangingPunct="1"/>
            <a:r>
              <a:rPr lang="en-US" altLang="en-US" smtClean="0"/>
              <a:t>Set Union</a:t>
            </a:r>
          </a:p>
          <a:p>
            <a:pPr lvl="2" eaLnBrk="1" hangingPunct="1">
              <a:buFontTx/>
              <a:buNone/>
            </a:pPr>
            <a:r>
              <a:rPr lang="en-US" altLang="en-US" sz="1800" smtClean="0"/>
              <a:t>mov eax,setX</a:t>
            </a:r>
          </a:p>
          <a:p>
            <a:pPr lvl="2" eaLnBrk="1" hangingPunct="1">
              <a:buFontTx/>
              <a:buNone/>
            </a:pPr>
            <a:r>
              <a:rPr lang="en-US" altLang="en-US" sz="1800" smtClean="0"/>
              <a:t>or  eax,setY</a:t>
            </a:r>
          </a:p>
          <a:p>
            <a:pPr eaLnBrk="1" hangingPunct="1"/>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536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E8242FBA-4053-4ABE-B1D4-BF73A6C9FAF4}" type="slidenum">
              <a:rPr lang="en-US" altLang="en-US" sz="1600">
                <a:latin typeface="Times New Roman" panose="02020603050405020304" pitchFamily="18" charset="0"/>
              </a:rPr>
              <a:pPr>
                <a:spcBef>
                  <a:spcPct val="0"/>
                </a:spcBef>
                <a:buClrTx/>
                <a:buFontTx/>
                <a:buNone/>
              </a:pPr>
              <a:t>13</a:t>
            </a:fld>
            <a:endParaRPr lang="en-US" altLang="en-US" sz="1600">
              <a:latin typeface="Times New Roman" panose="02020603050405020304" pitchFamily="18" charset="0"/>
            </a:endParaRPr>
          </a:p>
        </p:txBody>
      </p:sp>
      <p:sp>
        <p:nvSpPr>
          <p:cNvPr id="76802" name="Rectangle 2"/>
          <p:cNvSpPr>
            <a:spLocks noGrp="1" noChangeArrowheads="1"/>
          </p:cNvSpPr>
          <p:nvPr>
            <p:ph type="title"/>
          </p:nvPr>
        </p:nvSpPr>
        <p:spPr/>
        <p:txBody>
          <a:bodyPr/>
          <a:lstStyle/>
          <a:p>
            <a:pPr eaLnBrk="1" hangingPunct="1">
              <a:defRPr/>
            </a:pPr>
            <a:r>
              <a:rPr lang="en-US" altLang="en-US" smtClean="0"/>
              <a:t>Applications </a:t>
            </a:r>
            <a:r>
              <a:rPr lang="en-US" altLang="en-US" sz="2400" smtClean="0"/>
              <a:t> (1 of 5)</a:t>
            </a:r>
          </a:p>
        </p:txBody>
      </p:sp>
      <p:sp>
        <p:nvSpPr>
          <p:cNvPr id="15365" name="Text Box 3"/>
          <p:cNvSpPr txBox="1">
            <a:spLocks noChangeArrowheads="1"/>
          </p:cNvSpPr>
          <p:nvPr/>
        </p:nvSpPr>
        <p:spPr bwMode="auto">
          <a:xfrm>
            <a:off x="838200" y="4548605"/>
            <a:ext cx="6934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6013"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al,'a</a:t>
            </a:r>
            <a:r>
              <a:rPr lang="en-US" altLang="en-US" sz="1800" b="1" dirty="0">
                <a:latin typeface="Courier New" panose="02070309020205020404" pitchFamily="49" charset="0"/>
              </a:rPr>
              <a:t>'	; AL = 01100001b</a:t>
            </a:r>
          </a:p>
          <a:p>
            <a:pPr eaLnBrk="1" hangingPunct="1">
              <a:lnSpc>
                <a:spcPct val="50000"/>
              </a:lnSpc>
              <a:spcBef>
                <a:spcPct val="50000"/>
              </a:spcBef>
              <a:buClrTx/>
              <a:buFontTx/>
              <a:buNone/>
            </a:pPr>
            <a:r>
              <a:rPr lang="en-US" altLang="en-US" sz="1800" b="1" dirty="0">
                <a:latin typeface="Courier New" panose="02070309020205020404" pitchFamily="49" charset="0"/>
              </a:rPr>
              <a:t>and al,11011111b	; AL = </a:t>
            </a:r>
            <a:r>
              <a:rPr lang="en-US" altLang="en-US" sz="1800" b="1" dirty="0" smtClean="0">
                <a:latin typeface="Courier New" panose="02070309020205020404" pitchFamily="49" charset="0"/>
              </a:rPr>
              <a:t>01000001b</a:t>
            </a:r>
          </a:p>
          <a:p>
            <a:pPr eaLnBrk="1" hangingPunct="1">
              <a:lnSpc>
                <a:spcPct val="50000"/>
              </a:lnSpc>
              <a:spcBef>
                <a:spcPct val="50000"/>
              </a:spcBef>
              <a:buClrTx/>
              <a:buFontTx/>
              <a:buNone/>
            </a:pPr>
            <a:endParaRPr lang="en-US" altLang="en-US" sz="1800" b="1" dirty="0">
              <a:latin typeface="Courier New" panose="02070309020205020404" pitchFamily="49" charset="0"/>
            </a:endParaRPr>
          </a:p>
          <a:p>
            <a:pPr eaLnBrk="1" hangingPunct="1">
              <a:lnSpc>
                <a:spcPct val="50000"/>
              </a:lnSpc>
              <a:spcBef>
                <a:spcPct val="50000"/>
              </a:spcBef>
            </a:pPr>
            <a:r>
              <a:rPr lang="en-US" altLang="zh-TW" sz="1800" b="1" dirty="0">
                <a:solidFill>
                  <a:srgbClr val="FFC000"/>
                </a:solidFill>
                <a:latin typeface="Courier New" pitchFamily="49" charset="0"/>
                <a:ea typeface="新細明體" charset="-120"/>
              </a:rPr>
              <a:t>‘a’ : 01100001b</a:t>
            </a:r>
          </a:p>
          <a:p>
            <a:pPr eaLnBrk="1" hangingPunct="1">
              <a:lnSpc>
                <a:spcPct val="50000"/>
              </a:lnSpc>
              <a:spcBef>
                <a:spcPct val="50000"/>
              </a:spcBef>
            </a:pPr>
            <a:r>
              <a:rPr lang="en-US" altLang="zh-TW" sz="1800" b="1" dirty="0">
                <a:solidFill>
                  <a:srgbClr val="FFC000"/>
                </a:solidFill>
                <a:latin typeface="Courier New" pitchFamily="49" charset="0"/>
                <a:ea typeface="新細明體" charset="-120"/>
              </a:rPr>
              <a:t>‘A’ : 01000001b</a:t>
            </a:r>
          </a:p>
          <a:p>
            <a:pPr eaLnBrk="1" hangingPunct="1">
              <a:lnSpc>
                <a:spcPct val="50000"/>
              </a:lnSpc>
              <a:spcBef>
                <a:spcPct val="50000"/>
              </a:spcBef>
              <a:buClrTx/>
              <a:buFontTx/>
              <a:buNone/>
            </a:pPr>
            <a:endParaRPr lang="en-US" altLang="en-US" sz="1800" b="1" dirty="0">
              <a:latin typeface="Courier New" panose="02070309020205020404" pitchFamily="49" charset="0"/>
            </a:endParaRPr>
          </a:p>
        </p:txBody>
      </p:sp>
      <p:sp>
        <p:nvSpPr>
          <p:cNvPr id="15366" name="Text Box 4"/>
          <p:cNvSpPr txBox="1">
            <a:spLocks noChangeArrowheads="1"/>
          </p:cNvSpPr>
          <p:nvPr/>
        </p:nvSpPr>
        <p:spPr bwMode="auto">
          <a:xfrm>
            <a:off x="685800" y="1066800"/>
            <a:ext cx="76962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dirty="0"/>
              <a:t>Task: Convert the character in AL to upper </a:t>
            </a:r>
            <a:r>
              <a:rPr lang="en-US" altLang="en-US" sz="2100" dirty="0" smtClean="0"/>
              <a:t>case.</a:t>
            </a:r>
          </a:p>
          <a:p>
            <a:pPr eaLnBrk="1" hangingPunct="1">
              <a:spcBef>
                <a:spcPct val="50000"/>
              </a:spcBef>
              <a:buClrTx/>
            </a:pPr>
            <a:endParaRPr lang="en-US" altLang="en-US" sz="2100" dirty="0"/>
          </a:p>
          <a:p>
            <a:pPr eaLnBrk="1" hangingPunct="1">
              <a:spcBef>
                <a:spcPct val="50000"/>
              </a:spcBef>
              <a:buClrTx/>
            </a:pPr>
            <a:endParaRPr lang="en-US" altLang="en-US" sz="2100" dirty="0" smtClean="0"/>
          </a:p>
          <a:p>
            <a:pPr eaLnBrk="1" hangingPunct="1">
              <a:spcBef>
                <a:spcPct val="50000"/>
              </a:spcBef>
              <a:buClrTx/>
            </a:pPr>
            <a:endParaRPr lang="en-US" altLang="en-US" sz="2100" dirty="0"/>
          </a:p>
          <a:p>
            <a:pPr eaLnBrk="1" hangingPunct="1">
              <a:spcBef>
                <a:spcPct val="50000"/>
              </a:spcBef>
              <a:buClrTx/>
            </a:pPr>
            <a:endParaRPr lang="en-US" altLang="en-US" sz="2100" dirty="0" smtClean="0"/>
          </a:p>
          <a:p>
            <a:pPr marL="0" indent="0" eaLnBrk="1" hangingPunct="1">
              <a:spcBef>
                <a:spcPct val="50000"/>
              </a:spcBef>
              <a:buClrTx/>
              <a:buNone/>
            </a:pPr>
            <a:endParaRPr lang="en-US" altLang="en-US" sz="2100" dirty="0" smtClean="0"/>
          </a:p>
          <a:p>
            <a:pPr eaLnBrk="1" hangingPunct="1">
              <a:spcBef>
                <a:spcPct val="50000"/>
              </a:spcBef>
              <a:buClrTx/>
            </a:pPr>
            <a:r>
              <a:rPr lang="en-US" altLang="en-US" sz="2100" dirty="0" smtClean="0"/>
              <a:t>Solution</a:t>
            </a:r>
            <a:r>
              <a:rPr lang="en-US" altLang="en-US" sz="2100" dirty="0"/>
              <a:t>: Use the AND instruction to clear bit 5.</a:t>
            </a:r>
          </a:p>
        </p:txBody>
      </p:sp>
      <p:sp>
        <p:nvSpPr>
          <p:cNvPr id="7" name="TextBox 2"/>
          <p:cNvSpPr txBox="1"/>
          <p:nvPr/>
        </p:nvSpPr>
        <p:spPr>
          <a:xfrm>
            <a:off x="914400" y="1606034"/>
            <a:ext cx="1441420" cy="369332"/>
          </a:xfrm>
          <a:prstGeom prst="rect">
            <a:avLst/>
          </a:prstGeom>
          <a:noFill/>
        </p:spPr>
        <p:txBody>
          <a:bodyPr wrap="none" rtlCol="0">
            <a:spAutoFit/>
          </a:bodyPr>
          <a:lstStyle/>
          <a:p>
            <a:r>
              <a:rPr lang="en-US" altLang="zh-TW" sz="1800" dirty="0" err="1" smtClean="0">
                <a:solidFill>
                  <a:srgbClr val="FFC000"/>
                </a:solidFill>
              </a:rPr>
              <a:t>ASCii</a:t>
            </a:r>
            <a:r>
              <a:rPr lang="en-US" altLang="zh-TW" sz="1800" dirty="0" smtClean="0">
                <a:solidFill>
                  <a:srgbClr val="FFC000"/>
                </a:solidFill>
              </a:rPr>
              <a:t> Code:</a:t>
            </a:r>
            <a:endParaRPr lang="zh-TW" altLang="en-US" sz="1800" dirty="0">
              <a:solidFill>
                <a:srgbClr val="FFC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291630926"/>
              </p:ext>
            </p:extLst>
          </p:nvPr>
        </p:nvGraphicFramePr>
        <p:xfrm>
          <a:off x="2320238" y="1606034"/>
          <a:ext cx="6137963" cy="2377440"/>
        </p:xfrm>
        <a:graphic>
          <a:graphicData uri="http://schemas.openxmlformats.org/drawingml/2006/table">
            <a:tbl>
              <a:tblPr>
                <a:tableStyleId>{5C22544A-7EE6-4342-B048-85BDC9FD1C3A}</a:tableStyleId>
              </a:tblPr>
              <a:tblGrid>
                <a:gridCol w="443708">
                  <a:extLst>
                    <a:ext uri="{9D8B030D-6E8A-4147-A177-3AD203B41FA5}">
                      <a16:colId xmlns:a16="http://schemas.microsoft.com/office/drawing/2014/main" val="20000"/>
                    </a:ext>
                  </a:extLst>
                </a:gridCol>
                <a:gridCol w="1183222">
                  <a:extLst>
                    <a:ext uri="{9D8B030D-6E8A-4147-A177-3AD203B41FA5}">
                      <a16:colId xmlns:a16="http://schemas.microsoft.com/office/drawing/2014/main" val="20001"/>
                    </a:ext>
                  </a:extLst>
                </a:gridCol>
                <a:gridCol w="1405076">
                  <a:extLst>
                    <a:ext uri="{9D8B030D-6E8A-4147-A177-3AD203B41FA5}">
                      <a16:colId xmlns:a16="http://schemas.microsoft.com/office/drawing/2014/main" val="20002"/>
                    </a:ext>
                  </a:extLst>
                </a:gridCol>
                <a:gridCol w="517659">
                  <a:extLst>
                    <a:ext uri="{9D8B030D-6E8A-4147-A177-3AD203B41FA5}">
                      <a16:colId xmlns:a16="http://schemas.microsoft.com/office/drawing/2014/main" val="20003"/>
                    </a:ext>
                  </a:extLst>
                </a:gridCol>
                <a:gridCol w="1183222">
                  <a:extLst>
                    <a:ext uri="{9D8B030D-6E8A-4147-A177-3AD203B41FA5}">
                      <a16:colId xmlns:a16="http://schemas.microsoft.com/office/drawing/2014/main" val="20004"/>
                    </a:ext>
                  </a:extLst>
                </a:gridCol>
                <a:gridCol w="1405076">
                  <a:extLst>
                    <a:ext uri="{9D8B030D-6E8A-4147-A177-3AD203B41FA5}">
                      <a16:colId xmlns:a16="http://schemas.microsoft.com/office/drawing/2014/main" val="20005"/>
                    </a:ext>
                  </a:extLst>
                </a:gridCol>
              </a:tblGrid>
              <a:tr h="0">
                <a:tc>
                  <a:txBody>
                    <a:bodyPr/>
                    <a:lstStyle/>
                    <a:p>
                      <a:pPr algn="ct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Decimal</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Binary</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Decimal</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Binary</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algn="ctr"/>
                      <a:r>
                        <a:rPr lang="en-US" altLang="zh-TW" sz="2000" dirty="0" smtClean="0">
                          <a:solidFill>
                            <a:srgbClr val="FFC000"/>
                          </a:solidFill>
                        </a:rPr>
                        <a:t>‘A’</a:t>
                      </a:r>
                      <a:endParaRPr lang="zh-TW" altLang="en-US" sz="2000" dirty="0">
                        <a:solidFill>
                          <a:srgbClr val="FFC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65</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01000001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rgbClr val="FFC000"/>
                          </a:solidFill>
                        </a:rPr>
                        <a:t>‘a’</a:t>
                      </a:r>
                      <a:endParaRPr lang="zh-TW" altLang="en-US" sz="2000" dirty="0">
                        <a:solidFill>
                          <a:srgbClr val="FFC000"/>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97</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01100001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algn="ctr"/>
                      <a:r>
                        <a:rPr lang="en-US" altLang="zh-TW" sz="2000" dirty="0" smtClean="0">
                          <a:solidFill>
                            <a:srgbClr val="FFC000"/>
                          </a:solidFill>
                        </a:rPr>
                        <a:t>‘B’</a:t>
                      </a:r>
                      <a:endParaRPr lang="zh-TW" altLang="en-US" sz="2000" dirty="0">
                        <a:solidFill>
                          <a:srgbClr val="FFC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66</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01000010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rgbClr val="FFC000"/>
                          </a:solidFill>
                        </a:rPr>
                        <a:t>‘b’</a:t>
                      </a:r>
                      <a:endParaRPr lang="zh-TW" altLang="en-US" sz="2000" dirty="0">
                        <a:solidFill>
                          <a:srgbClr val="FFC000"/>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98</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01100010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altLang="zh-TW" sz="2000" dirty="0" smtClean="0">
                          <a:solidFill>
                            <a:srgbClr val="FFC000"/>
                          </a:solidFill>
                        </a:rPr>
                        <a:t>‘C’</a:t>
                      </a:r>
                      <a:endParaRPr lang="zh-TW" altLang="en-US" sz="2000" dirty="0">
                        <a:solidFill>
                          <a:srgbClr val="FFC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67</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01000011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rgbClr val="FFC000"/>
                          </a:solidFill>
                        </a:rPr>
                        <a:t>‘c’</a:t>
                      </a:r>
                      <a:endParaRPr lang="zh-TW" altLang="en-US" sz="2000" dirty="0">
                        <a:solidFill>
                          <a:srgbClr val="FFC000"/>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99</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01100011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algn="ctr"/>
                      <a:r>
                        <a:rPr lang="en-US" altLang="zh-TW" sz="2000" dirty="0" smtClean="0">
                          <a:solidFill>
                            <a:srgbClr val="FFC000"/>
                          </a:solidFill>
                        </a:rPr>
                        <a:t>‘D’</a:t>
                      </a:r>
                      <a:endParaRPr lang="zh-TW" altLang="en-US" sz="2000" dirty="0">
                        <a:solidFill>
                          <a:srgbClr val="FFC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68</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01000100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rgbClr val="FFC000"/>
                          </a:solidFill>
                        </a:rPr>
                        <a:t>‘d’</a:t>
                      </a:r>
                      <a:endParaRPr lang="zh-TW" altLang="en-US" sz="2000" dirty="0">
                        <a:solidFill>
                          <a:srgbClr val="FFC000"/>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100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01100100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algn="ctr"/>
                      <a:r>
                        <a:rPr lang="en-US" altLang="zh-TW" sz="2000" dirty="0" smtClean="0">
                          <a:solidFill>
                            <a:srgbClr val="FFC000"/>
                          </a:solidFill>
                        </a:rPr>
                        <a:t>‘E’</a:t>
                      </a:r>
                      <a:endParaRPr lang="zh-TW" altLang="en-US" sz="2000" dirty="0">
                        <a:solidFill>
                          <a:srgbClr val="FFC000"/>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69</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01000101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rgbClr val="FFC000"/>
                          </a:solidFill>
                        </a:rPr>
                        <a:t>‘e’</a:t>
                      </a:r>
                      <a:endParaRPr lang="zh-TW" altLang="en-US" sz="2000" dirty="0">
                        <a:solidFill>
                          <a:srgbClr val="FFC000"/>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101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01100101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63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0D9E085-0BF1-485B-84A3-C923C55806A0}" type="slidenum">
              <a:rPr lang="en-US" altLang="en-US" sz="1600">
                <a:latin typeface="Times New Roman" panose="02020603050405020304" pitchFamily="18" charset="0"/>
              </a:rPr>
              <a:pPr>
                <a:spcBef>
                  <a:spcPct val="0"/>
                </a:spcBef>
                <a:buClrTx/>
                <a:buFontTx/>
                <a:buNone/>
              </a:pPr>
              <a:t>14</a:t>
            </a:fld>
            <a:endParaRPr lang="en-US" altLang="en-US" sz="1600">
              <a:latin typeface="Times New Roman" panose="02020603050405020304" pitchFamily="18" charset="0"/>
            </a:endParaRPr>
          </a:p>
        </p:txBody>
      </p:sp>
      <p:sp>
        <p:nvSpPr>
          <p:cNvPr id="88066" name="Rectangle 2"/>
          <p:cNvSpPr>
            <a:spLocks noGrp="1" noChangeArrowheads="1"/>
          </p:cNvSpPr>
          <p:nvPr>
            <p:ph type="title"/>
          </p:nvPr>
        </p:nvSpPr>
        <p:spPr/>
        <p:txBody>
          <a:bodyPr/>
          <a:lstStyle/>
          <a:p>
            <a:pPr eaLnBrk="1" hangingPunct="1">
              <a:defRPr/>
            </a:pPr>
            <a:r>
              <a:rPr lang="en-US" altLang="en-US" smtClean="0"/>
              <a:t>Applications</a:t>
            </a:r>
            <a:r>
              <a:rPr lang="en-US" altLang="en-US" sz="2400" smtClean="0"/>
              <a:t>  (2 of 5)</a:t>
            </a:r>
          </a:p>
        </p:txBody>
      </p:sp>
      <p:sp>
        <p:nvSpPr>
          <p:cNvPr id="16389" name="Text Box 3"/>
          <p:cNvSpPr txBox="1">
            <a:spLocks noChangeArrowheads="1"/>
          </p:cNvSpPr>
          <p:nvPr/>
        </p:nvSpPr>
        <p:spPr bwMode="auto">
          <a:xfrm>
            <a:off x="1219200" y="2590800"/>
            <a:ext cx="6934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6013"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al,6	; AL = 00000110b</a:t>
            </a:r>
          </a:p>
          <a:p>
            <a:pPr eaLnBrk="1" hangingPunct="1">
              <a:lnSpc>
                <a:spcPct val="50000"/>
              </a:lnSpc>
              <a:spcBef>
                <a:spcPct val="50000"/>
              </a:spcBef>
              <a:buClrTx/>
              <a:buFontTx/>
              <a:buNone/>
            </a:pPr>
            <a:r>
              <a:rPr lang="en-US" altLang="en-US" sz="1800" b="1">
                <a:latin typeface="Courier New" panose="02070309020205020404" pitchFamily="49" charset="0"/>
              </a:rPr>
              <a:t>or  al,00110000b	; AL = 00110110b</a:t>
            </a:r>
          </a:p>
        </p:txBody>
      </p:sp>
      <p:sp>
        <p:nvSpPr>
          <p:cNvPr id="16390" name="Text Box 4"/>
          <p:cNvSpPr txBox="1">
            <a:spLocks noChangeArrowheads="1"/>
          </p:cNvSpPr>
          <p:nvPr/>
        </p:nvSpPr>
        <p:spPr bwMode="auto">
          <a:xfrm>
            <a:off x="685800" y="1066800"/>
            <a:ext cx="72390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Task: Convert a binary decimal byte into its equivalent ASCII decimal digit.</a:t>
            </a:r>
          </a:p>
          <a:p>
            <a:pPr eaLnBrk="1" hangingPunct="1">
              <a:spcBef>
                <a:spcPct val="50000"/>
              </a:spcBef>
              <a:buClrTx/>
            </a:pPr>
            <a:r>
              <a:rPr lang="en-US" altLang="en-US" sz="2100"/>
              <a:t>Solution: Use the OR instruction to set bits 4 and 5.</a:t>
            </a:r>
          </a:p>
        </p:txBody>
      </p:sp>
      <p:sp>
        <p:nvSpPr>
          <p:cNvPr id="16391" name="Text Box 6"/>
          <p:cNvSpPr txBox="1">
            <a:spLocks noChangeArrowheads="1"/>
          </p:cNvSpPr>
          <p:nvPr/>
        </p:nvSpPr>
        <p:spPr bwMode="auto">
          <a:xfrm>
            <a:off x="1066800" y="3962400"/>
            <a:ext cx="6477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 ASCII digit '6' = 00110110b</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741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31792B8-AD0F-4CFF-999F-8F71EC4769E2}" type="slidenum">
              <a:rPr lang="en-US" altLang="en-US" sz="1600">
                <a:latin typeface="Times New Roman" panose="02020603050405020304" pitchFamily="18" charset="0"/>
              </a:rPr>
              <a:pPr>
                <a:spcBef>
                  <a:spcPct val="0"/>
                </a:spcBef>
                <a:buClrTx/>
                <a:buFontTx/>
                <a:buNone/>
              </a:pPr>
              <a:t>15</a:t>
            </a:fld>
            <a:endParaRPr lang="en-US" altLang="en-US" sz="1600">
              <a:latin typeface="Times New Roman" panose="02020603050405020304"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smtClean="0"/>
              <a:t>Applications</a:t>
            </a:r>
            <a:r>
              <a:rPr lang="en-US" altLang="en-US" sz="2400" smtClean="0"/>
              <a:t>  (3 of 5)</a:t>
            </a:r>
            <a:endParaRPr lang="en-US" altLang="en-US" smtClean="0"/>
          </a:p>
        </p:txBody>
      </p:sp>
      <p:sp>
        <p:nvSpPr>
          <p:cNvPr id="17413" name="Text Box 3"/>
          <p:cNvSpPr txBox="1">
            <a:spLocks noChangeArrowheads="1"/>
          </p:cNvSpPr>
          <p:nvPr/>
        </p:nvSpPr>
        <p:spPr bwMode="auto">
          <a:xfrm>
            <a:off x="762000" y="2743200"/>
            <a:ext cx="716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ax,40h	; BIOS segment</a:t>
            </a:r>
          </a:p>
          <a:p>
            <a:pPr eaLnBrk="1" hangingPunct="1">
              <a:lnSpc>
                <a:spcPct val="50000"/>
              </a:lnSpc>
              <a:spcBef>
                <a:spcPct val="50000"/>
              </a:spcBef>
              <a:buClrTx/>
              <a:buFontTx/>
              <a:buNone/>
            </a:pPr>
            <a:r>
              <a:rPr lang="en-US" altLang="en-US" sz="1800" b="1">
                <a:latin typeface="Courier New" panose="02070309020205020404" pitchFamily="49" charset="0"/>
              </a:rPr>
              <a:t>mov ds,ax</a:t>
            </a:r>
          </a:p>
          <a:p>
            <a:pPr eaLnBrk="1" hangingPunct="1">
              <a:lnSpc>
                <a:spcPct val="50000"/>
              </a:lnSpc>
              <a:spcBef>
                <a:spcPct val="50000"/>
              </a:spcBef>
              <a:buClrTx/>
              <a:buFontTx/>
              <a:buNone/>
            </a:pPr>
            <a:r>
              <a:rPr lang="en-US" altLang="en-US" sz="1800" b="1">
                <a:latin typeface="Courier New" panose="02070309020205020404" pitchFamily="49" charset="0"/>
              </a:rPr>
              <a:t>mov bx,17h	; keyboard flag byte</a:t>
            </a:r>
          </a:p>
          <a:p>
            <a:pPr eaLnBrk="1" hangingPunct="1">
              <a:lnSpc>
                <a:spcPct val="50000"/>
              </a:lnSpc>
              <a:spcBef>
                <a:spcPct val="50000"/>
              </a:spcBef>
              <a:buClrTx/>
              <a:buFontTx/>
              <a:buNone/>
            </a:pPr>
            <a:r>
              <a:rPr lang="en-US" altLang="en-US" sz="1800" b="1">
                <a:latin typeface="Courier New" panose="02070309020205020404" pitchFamily="49" charset="0"/>
              </a:rPr>
              <a:t>or BYTE PTR [bx],01000000b	; CapsLock on</a:t>
            </a:r>
          </a:p>
        </p:txBody>
      </p:sp>
      <p:sp>
        <p:nvSpPr>
          <p:cNvPr id="17414" name="Text Box 4"/>
          <p:cNvSpPr txBox="1">
            <a:spLocks noChangeArrowheads="1"/>
          </p:cNvSpPr>
          <p:nvPr/>
        </p:nvSpPr>
        <p:spPr bwMode="auto">
          <a:xfrm>
            <a:off x="685800" y="1066800"/>
            <a:ext cx="76962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Task: Turn on the keyboard CapsLock key</a:t>
            </a:r>
          </a:p>
          <a:p>
            <a:pPr eaLnBrk="1" hangingPunct="1">
              <a:lnSpc>
                <a:spcPct val="110000"/>
              </a:lnSpc>
              <a:spcBef>
                <a:spcPct val="50000"/>
              </a:spcBef>
              <a:buClrTx/>
            </a:pPr>
            <a:r>
              <a:rPr lang="en-US" altLang="en-US" sz="2100"/>
              <a:t>Solution: Use the OR instruction to set bit 6 in the keyboard flag byte at 0040:0017h in the BIOS data area.</a:t>
            </a:r>
          </a:p>
        </p:txBody>
      </p:sp>
      <p:sp>
        <p:nvSpPr>
          <p:cNvPr id="89094" name="Text Box 6"/>
          <p:cNvSpPr txBox="1">
            <a:spLocks noChangeArrowheads="1"/>
          </p:cNvSpPr>
          <p:nvPr/>
        </p:nvSpPr>
        <p:spPr bwMode="auto">
          <a:xfrm>
            <a:off x="762000" y="4572000"/>
            <a:ext cx="731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This code only runs in Real-address mode, and it does not work under Windows NT, 2000, or XP.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box(in)">
                                      <p:cBhvr>
                                        <p:cTn id="7"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4"/>
          <p:cNvSpPr txBox="1">
            <a:spLocks noChangeArrowheads="1"/>
          </p:cNvSpPr>
          <p:nvPr/>
        </p:nvSpPr>
        <p:spPr bwMode="auto">
          <a:xfrm>
            <a:off x="685800" y="1066800"/>
            <a:ext cx="72390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dirty="0"/>
              <a:t>Task: Jump to a label if an integer is even</a:t>
            </a:r>
            <a:r>
              <a:rPr lang="en-US" altLang="en-US" sz="2100" dirty="0" smtClean="0"/>
              <a:t>.</a:t>
            </a:r>
          </a:p>
          <a:p>
            <a:pPr eaLnBrk="1" hangingPunct="1">
              <a:spcBef>
                <a:spcPct val="50000"/>
              </a:spcBef>
              <a:buClrTx/>
            </a:pPr>
            <a:endParaRPr lang="en-US" altLang="en-US" sz="2100" dirty="0" smtClean="0"/>
          </a:p>
          <a:p>
            <a:pPr eaLnBrk="1" hangingPunct="1">
              <a:lnSpc>
                <a:spcPct val="110000"/>
              </a:lnSpc>
              <a:spcBef>
                <a:spcPct val="50000"/>
              </a:spcBef>
              <a:buClrTx/>
            </a:pPr>
            <a:endParaRPr lang="en-US" altLang="en-US" sz="2100" dirty="0" smtClean="0"/>
          </a:p>
          <a:p>
            <a:pPr marL="0" indent="0" eaLnBrk="1" hangingPunct="1">
              <a:lnSpc>
                <a:spcPct val="110000"/>
              </a:lnSpc>
              <a:spcBef>
                <a:spcPct val="50000"/>
              </a:spcBef>
              <a:buClrTx/>
              <a:buNone/>
            </a:pPr>
            <a:endParaRPr lang="en-US" altLang="en-US" sz="2100" dirty="0"/>
          </a:p>
          <a:p>
            <a:pPr eaLnBrk="1" hangingPunct="1">
              <a:lnSpc>
                <a:spcPct val="110000"/>
              </a:lnSpc>
              <a:spcBef>
                <a:spcPct val="50000"/>
              </a:spcBef>
              <a:buClrTx/>
            </a:pPr>
            <a:endParaRPr lang="en-US" altLang="en-US" sz="2100" dirty="0" smtClean="0"/>
          </a:p>
          <a:p>
            <a:pPr eaLnBrk="1" hangingPunct="1">
              <a:lnSpc>
                <a:spcPct val="110000"/>
              </a:lnSpc>
              <a:spcBef>
                <a:spcPct val="50000"/>
              </a:spcBef>
              <a:buClrTx/>
            </a:pPr>
            <a:r>
              <a:rPr lang="en-US" altLang="en-US" sz="2100" dirty="0" smtClean="0"/>
              <a:t>Solution</a:t>
            </a:r>
            <a:r>
              <a:rPr lang="en-US" altLang="en-US" sz="2100" dirty="0"/>
              <a:t>: AND the lowest bit with a 1. If the result is Zero, the number was even.</a:t>
            </a:r>
          </a:p>
        </p:txBody>
      </p:sp>
      <p:graphicFrame>
        <p:nvGraphicFramePr>
          <p:cNvPr id="2" name="表格 1"/>
          <p:cNvGraphicFramePr>
            <a:graphicFrameLocks noGrp="1"/>
          </p:cNvGraphicFramePr>
          <p:nvPr>
            <p:extLst>
              <p:ext uri="{D42A27DB-BD31-4B8C-83A1-F6EECF244321}">
                <p14:modId xmlns:p14="http://schemas.microsoft.com/office/powerpoint/2010/main" val="3409346165"/>
              </p:ext>
            </p:extLst>
          </p:nvPr>
        </p:nvGraphicFramePr>
        <p:xfrm>
          <a:off x="838200" y="1592263"/>
          <a:ext cx="7560840" cy="1981200"/>
        </p:xfrm>
        <a:graphic>
          <a:graphicData uri="http://schemas.openxmlformats.org/drawingml/2006/table">
            <a:tbl>
              <a:tblPr>
                <a:tableStyleId>{5C22544A-7EE6-4342-B048-85BDC9FD1C3A}</a:tableStyleId>
              </a:tblPr>
              <a:tblGrid>
                <a:gridCol w="1152128">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370840">
                <a:tc>
                  <a:txBody>
                    <a:bodyPr/>
                    <a:lstStyle/>
                    <a:p>
                      <a:pPr algn="ctr"/>
                      <a:r>
                        <a:rPr lang="en-US" altLang="zh-TW" sz="2000" dirty="0" smtClean="0">
                          <a:solidFill>
                            <a:schemeClr val="tx1"/>
                          </a:solidFill>
                        </a:rPr>
                        <a:t>Decimal</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Binary</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Decimal</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Binary</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Decimal</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Binary</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rPr>
                        <a:t>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00000001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5</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00000101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9</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00001001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rPr>
                        <a:t>2</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00000010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6</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00000110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10</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00001010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rPr>
                        <a:t>3</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00000011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7</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00000111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11</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00001011</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altLang="zh-TW" sz="2000" dirty="0" smtClean="0">
                          <a:solidFill>
                            <a:schemeClr val="tx1"/>
                          </a:solidFill>
                        </a:rPr>
                        <a:t>4</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00000100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8</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00001000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12</a:t>
                      </a:r>
                      <a:endParaRPr lang="zh-TW" altLang="en-US" sz="2000" dirty="0">
                        <a:solidFill>
                          <a:schemeClr val="tx1"/>
                        </a:solidFill>
                      </a:endParaRPr>
                    </a:p>
                  </a:txBody>
                  <a:tcPr>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rPr>
                        <a:t>00001100</a:t>
                      </a:r>
                      <a:endParaRPr lang="zh-TW" alt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84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84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64F0AF4-03B3-4667-8BA9-8E7B706C3EB8}" type="slidenum">
              <a:rPr lang="en-US" altLang="en-US" sz="1600">
                <a:latin typeface="Times New Roman" panose="02020603050405020304" pitchFamily="18" charset="0"/>
              </a:rPr>
              <a:pPr>
                <a:spcBef>
                  <a:spcPct val="0"/>
                </a:spcBef>
                <a:buClrTx/>
                <a:buFontTx/>
                <a:buNone/>
              </a:pPr>
              <a:t>16</a:t>
            </a:fld>
            <a:endParaRPr lang="en-US" altLang="en-US" sz="1600">
              <a:latin typeface="Times New Roman" panose="02020603050405020304" pitchFamily="18" charset="0"/>
            </a:endParaRPr>
          </a:p>
        </p:txBody>
      </p:sp>
      <p:sp>
        <p:nvSpPr>
          <p:cNvPr id="90114" name="Rectangle 2"/>
          <p:cNvSpPr>
            <a:spLocks noGrp="1" noChangeArrowheads="1"/>
          </p:cNvSpPr>
          <p:nvPr>
            <p:ph type="title"/>
          </p:nvPr>
        </p:nvSpPr>
        <p:spPr/>
        <p:txBody>
          <a:bodyPr/>
          <a:lstStyle/>
          <a:p>
            <a:pPr eaLnBrk="1" hangingPunct="1">
              <a:defRPr/>
            </a:pPr>
            <a:r>
              <a:rPr lang="en-US" altLang="en-US" dirty="0" smtClean="0"/>
              <a:t>Applications</a:t>
            </a:r>
            <a:r>
              <a:rPr lang="en-US" altLang="en-US" sz="2400" dirty="0" smtClean="0"/>
              <a:t>  (4 of 5)</a:t>
            </a:r>
            <a:endParaRPr lang="en-US" altLang="en-US" dirty="0" smtClean="0"/>
          </a:p>
        </p:txBody>
      </p:sp>
      <p:sp>
        <p:nvSpPr>
          <p:cNvPr id="18437" name="Text Box 3"/>
          <p:cNvSpPr txBox="1">
            <a:spLocks noChangeArrowheads="1"/>
          </p:cNvSpPr>
          <p:nvPr/>
        </p:nvSpPr>
        <p:spPr bwMode="auto">
          <a:xfrm>
            <a:off x="762000" y="27432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2004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2004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2004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2004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200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dirty="0" smtClean="0">
              <a:latin typeface="Courier New" panose="02070309020205020404" pitchFamily="49" charset="0"/>
            </a:endParaRPr>
          </a:p>
          <a:p>
            <a:pPr eaLnBrk="1" hangingPunct="1">
              <a:lnSpc>
                <a:spcPct val="50000"/>
              </a:lnSpc>
              <a:spcBef>
                <a:spcPct val="50000"/>
              </a:spcBef>
              <a:buClrTx/>
              <a:buFontTx/>
              <a:buNone/>
            </a:pPr>
            <a:endParaRPr lang="en-US" altLang="en-US" sz="1800" b="1" dirty="0">
              <a:latin typeface="Courier New" panose="02070309020205020404" pitchFamily="49" charset="0"/>
            </a:endParaRPr>
          </a:p>
          <a:p>
            <a:pPr eaLnBrk="1" hangingPunct="1">
              <a:lnSpc>
                <a:spcPct val="50000"/>
              </a:lnSpc>
              <a:spcBef>
                <a:spcPct val="50000"/>
              </a:spcBef>
              <a:buClrTx/>
              <a:buFontTx/>
              <a:buNone/>
            </a:pPr>
            <a:endParaRPr lang="en-US" altLang="en-US" sz="1800" b="1" dirty="0" smtClean="0">
              <a:latin typeface="Courier New" panose="02070309020205020404" pitchFamily="49" charset="0"/>
            </a:endParaRPr>
          </a:p>
          <a:p>
            <a:pPr eaLnBrk="1" hangingPunct="1">
              <a:lnSpc>
                <a:spcPct val="50000"/>
              </a:lnSpc>
              <a:spcBef>
                <a:spcPct val="50000"/>
              </a:spcBef>
              <a:buClrTx/>
              <a:buFontTx/>
              <a:buNone/>
            </a:pPr>
            <a:endParaRPr lang="en-US" altLang="en-US" sz="1800" b="1" dirty="0">
              <a:latin typeface="Courier New" panose="02070309020205020404" pitchFamily="49" charset="0"/>
            </a:endParaRPr>
          </a:p>
          <a:p>
            <a:pPr eaLnBrk="1" hangingPunct="1">
              <a:lnSpc>
                <a:spcPct val="50000"/>
              </a:lnSpc>
              <a:spcBef>
                <a:spcPct val="50000"/>
              </a:spcBef>
              <a:buClrTx/>
              <a:buFontTx/>
              <a:buNone/>
            </a:pPr>
            <a:endParaRPr lang="en-US" altLang="en-US" sz="1800" b="1" dirty="0">
              <a:latin typeface="Courier New" panose="02070309020205020404" pitchFamily="49" charset="0"/>
            </a:endParaRPr>
          </a:p>
          <a:p>
            <a:pPr eaLnBrk="1" hangingPunct="1">
              <a:lnSpc>
                <a:spcPct val="50000"/>
              </a:lnSpc>
              <a:spcBef>
                <a:spcPct val="50000"/>
              </a:spcBef>
              <a:buClrTx/>
              <a:buFontTx/>
              <a:buNone/>
            </a:pPr>
            <a:endParaRPr lang="en-US" altLang="en-US" sz="1800" b="1" dirty="0" smtClean="0">
              <a:latin typeface="Courier New" panose="02070309020205020404" pitchFamily="49" charset="0"/>
            </a:endParaRPr>
          </a:p>
          <a:p>
            <a:pPr eaLnBrk="1" hangingPunct="1">
              <a:lnSpc>
                <a:spcPct val="50000"/>
              </a:lnSpc>
              <a:spcBef>
                <a:spcPct val="50000"/>
              </a:spcBef>
              <a:buClrTx/>
              <a:buFontTx/>
              <a:buNone/>
            </a:pPr>
            <a:r>
              <a:rPr lang="en-US" altLang="en-US" sz="1800" b="1" dirty="0" err="1" smtClean="0">
                <a:latin typeface="Courier New" panose="02070309020205020404" pitchFamily="49" charset="0"/>
              </a:rPr>
              <a:t>mov</a:t>
            </a:r>
            <a:r>
              <a:rPr lang="en-US" altLang="en-US" sz="1800" b="1" dirty="0" smtClean="0">
                <a:latin typeface="Courier New" panose="02070309020205020404" pitchFamily="49" charset="0"/>
              </a:rPr>
              <a:t> </a:t>
            </a:r>
            <a:r>
              <a:rPr lang="en-US" altLang="en-US" sz="1800" b="1" dirty="0" err="1">
                <a:latin typeface="Courier New" panose="02070309020205020404" pitchFamily="49" charset="0"/>
              </a:rPr>
              <a:t>ax,wordVal</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and ax,1	; low bit set?</a:t>
            </a:r>
          </a:p>
          <a:p>
            <a:pPr eaLnBrk="1" hangingPunct="1">
              <a:lnSpc>
                <a:spcPct val="50000"/>
              </a:lnSpc>
              <a:spcBef>
                <a:spcPct val="50000"/>
              </a:spcBef>
              <a:buClrTx/>
              <a:buFontTx/>
              <a:buNone/>
            </a:pPr>
            <a:r>
              <a:rPr lang="en-US" altLang="en-US" sz="1800" b="1" dirty="0">
                <a:latin typeface="Courier New" panose="02070309020205020404" pitchFamily="49" charset="0"/>
              </a:rPr>
              <a:t>jz  </a:t>
            </a:r>
            <a:r>
              <a:rPr lang="en-US" altLang="en-US" sz="1800" b="1" dirty="0" err="1">
                <a:latin typeface="Courier New" panose="02070309020205020404" pitchFamily="49" charset="0"/>
              </a:rPr>
              <a:t>EvenValue</a:t>
            </a:r>
            <a:r>
              <a:rPr lang="en-US" altLang="en-US" sz="1800" b="1" dirty="0">
                <a:latin typeface="Courier New" panose="02070309020205020404" pitchFamily="49" charset="0"/>
              </a:rPr>
              <a:t>	; jump if Zero flag set</a:t>
            </a:r>
          </a:p>
        </p:txBody>
      </p:sp>
      <p:sp>
        <p:nvSpPr>
          <p:cNvPr id="18439" name="Text Box 5"/>
          <p:cNvSpPr txBox="1">
            <a:spLocks noChangeArrowheads="1"/>
          </p:cNvSpPr>
          <p:nvPr/>
        </p:nvSpPr>
        <p:spPr bwMode="auto">
          <a:xfrm>
            <a:off x="762000" y="5150783"/>
            <a:ext cx="7315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JZ (jump if Zero) is covered in Section 6.3.</a:t>
            </a:r>
          </a:p>
        </p:txBody>
      </p:sp>
      <p:sp>
        <p:nvSpPr>
          <p:cNvPr id="90118" name="Text Box 6"/>
          <p:cNvSpPr txBox="1">
            <a:spLocks noChangeArrowheads="1"/>
          </p:cNvSpPr>
          <p:nvPr/>
        </p:nvSpPr>
        <p:spPr bwMode="auto">
          <a:xfrm>
            <a:off x="733425" y="5637212"/>
            <a:ext cx="7391400" cy="9239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chemeClr val="tx2"/>
                </a:solidFill>
              </a:rPr>
              <a:t>Your turn: Write code that jumps to a label if an integer is negative.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dissolve">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94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E864BDA-7DF7-4165-827C-CF22C78035E4}" type="slidenum">
              <a:rPr lang="en-US" altLang="en-US" sz="1600">
                <a:latin typeface="Times New Roman" panose="02020603050405020304" pitchFamily="18" charset="0"/>
              </a:rPr>
              <a:pPr>
                <a:spcBef>
                  <a:spcPct val="0"/>
                </a:spcBef>
                <a:buClrTx/>
                <a:buFontTx/>
                <a:buNone/>
              </a:pPr>
              <a:t>17</a:t>
            </a:fld>
            <a:endParaRPr lang="en-US" altLang="en-US" sz="1600">
              <a:latin typeface="Times New Roman" panose="02020603050405020304" pitchFamily="18" charset="0"/>
            </a:endParaRPr>
          </a:p>
        </p:txBody>
      </p:sp>
      <p:sp>
        <p:nvSpPr>
          <p:cNvPr id="91138" name="Rectangle 2"/>
          <p:cNvSpPr>
            <a:spLocks noGrp="1" noChangeArrowheads="1"/>
          </p:cNvSpPr>
          <p:nvPr>
            <p:ph type="title"/>
          </p:nvPr>
        </p:nvSpPr>
        <p:spPr/>
        <p:txBody>
          <a:bodyPr/>
          <a:lstStyle/>
          <a:p>
            <a:pPr eaLnBrk="1" hangingPunct="1">
              <a:defRPr/>
            </a:pPr>
            <a:r>
              <a:rPr lang="en-US" altLang="en-US" smtClean="0"/>
              <a:t>Applications</a:t>
            </a:r>
            <a:r>
              <a:rPr lang="en-US" altLang="en-US" sz="2400" smtClean="0"/>
              <a:t>  (5 of 5)</a:t>
            </a:r>
            <a:endParaRPr lang="en-US" altLang="en-US" smtClean="0"/>
          </a:p>
        </p:txBody>
      </p:sp>
      <p:sp>
        <p:nvSpPr>
          <p:cNvPr id="19461" name="Text Box 3"/>
          <p:cNvSpPr txBox="1">
            <a:spLocks noChangeArrowheads="1"/>
          </p:cNvSpPr>
          <p:nvPr/>
        </p:nvSpPr>
        <p:spPr bwMode="auto">
          <a:xfrm>
            <a:off x="762000" y="2743200"/>
            <a:ext cx="716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2004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2004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2004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2004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200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or  </a:t>
            </a:r>
            <a:r>
              <a:rPr lang="en-US" altLang="en-US" sz="1800" b="1" dirty="0" err="1">
                <a:latin typeface="Courier New" panose="02070309020205020404" pitchFamily="49" charset="0"/>
              </a:rPr>
              <a:t>al,al</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jnz </a:t>
            </a:r>
            <a:r>
              <a:rPr lang="en-US" altLang="en-US" sz="1800" b="1" dirty="0" err="1">
                <a:latin typeface="Courier New" panose="02070309020205020404" pitchFamily="49" charset="0"/>
              </a:rPr>
              <a:t>IsNotZero</a:t>
            </a:r>
            <a:r>
              <a:rPr lang="en-US" altLang="en-US" sz="1800" b="1" dirty="0">
                <a:latin typeface="Courier New" panose="02070309020205020404" pitchFamily="49" charset="0"/>
              </a:rPr>
              <a:t>	; jump if not zero</a:t>
            </a:r>
          </a:p>
        </p:txBody>
      </p:sp>
      <p:sp>
        <p:nvSpPr>
          <p:cNvPr id="19462" name="Text Box 4"/>
          <p:cNvSpPr txBox="1">
            <a:spLocks noChangeArrowheads="1"/>
          </p:cNvSpPr>
          <p:nvPr/>
        </p:nvSpPr>
        <p:spPr bwMode="auto">
          <a:xfrm>
            <a:off x="685800" y="1066800"/>
            <a:ext cx="72390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dirty="0"/>
              <a:t>Task: Jump to a label if the value in AL is not zero.</a:t>
            </a:r>
          </a:p>
          <a:p>
            <a:pPr eaLnBrk="1" hangingPunct="1">
              <a:lnSpc>
                <a:spcPct val="110000"/>
              </a:lnSpc>
              <a:spcBef>
                <a:spcPct val="50000"/>
              </a:spcBef>
              <a:buClrTx/>
            </a:pPr>
            <a:r>
              <a:rPr lang="en-US" altLang="en-US" sz="2100" dirty="0"/>
              <a:t>Solution: OR the byte with itself, then use the JNZ (jump if not zero) instruction.</a:t>
            </a:r>
          </a:p>
        </p:txBody>
      </p:sp>
      <p:sp>
        <p:nvSpPr>
          <p:cNvPr id="91143" name="Text Box 7"/>
          <p:cNvSpPr txBox="1">
            <a:spLocks noChangeArrowheads="1"/>
          </p:cNvSpPr>
          <p:nvPr/>
        </p:nvSpPr>
        <p:spPr bwMode="auto">
          <a:xfrm>
            <a:off x="762000" y="4876800"/>
            <a:ext cx="7162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ORing any number with itself does not change its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43"/>
                                        </p:tgtEl>
                                        <p:attrNameLst>
                                          <p:attrName>style.visibility</p:attrName>
                                        </p:attrNameLst>
                                      </p:cBhvr>
                                      <p:to>
                                        <p:strVal val="visible"/>
                                      </p:to>
                                    </p:set>
                                    <p:animEffect transition="in" filter="dissolve">
                                      <p:cBhvr>
                                        <p:cTn id="7"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頁尾版面配置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smtClean="0"/>
              <a:t>Irvine, Kip R. Assembly Language for Intel-Based Computers 5/e, 2007.</a:t>
            </a:r>
          </a:p>
        </p:txBody>
      </p:sp>
      <p:sp>
        <p:nvSpPr>
          <p:cNvPr id="17411"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FE02A5CC-A541-46CE-BC58-135CFAD50D79}" type="slidenum">
              <a:rPr lang="en-US" altLang="zh-TW" sz="1600" smtClean="0">
                <a:latin typeface="Times New Roman" pitchFamily="18" charset="0"/>
              </a:rPr>
              <a:pPr eaLnBrk="1" hangingPunct="1"/>
              <a:t>18</a:t>
            </a:fld>
            <a:endParaRPr lang="en-US" altLang="zh-TW" sz="1600" smtClean="0">
              <a:latin typeface="Times New Roman" pitchFamily="18" charset="0"/>
            </a:endParaRPr>
          </a:p>
        </p:txBody>
      </p:sp>
      <p:sp>
        <p:nvSpPr>
          <p:cNvPr id="93186" name="Rectangle 2"/>
          <p:cNvSpPr>
            <a:spLocks noGrp="1" noChangeArrowheads="1"/>
          </p:cNvSpPr>
          <p:nvPr>
            <p:ph type="title"/>
          </p:nvPr>
        </p:nvSpPr>
        <p:spPr/>
        <p:txBody>
          <a:bodyPr/>
          <a:lstStyle/>
          <a:p>
            <a:pPr eaLnBrk="1" hangingPunct="1">
              <a:defRPr/>
            </a:pPr>
            <a:r>
              <a:rPr lang="en-US" altLang="zh-TW" smtClean="0">
                <a:ea typeface="新細明體" charset="-120"/>
              </a:rPr>
              <a:t>TEST Instruction</a:t>
            </a:r>
          </a:p>
        </p:txBody>
      </p:sp>
      <p:sp>
        <p:nvSpPr>
          <p:cNvPr id="17413" name="Rectangle 3"/>
          <p:cNvSpPr>
            <a:spLocks noGrp="1" noChangeArrowheads="1"/>
          </p:cNvSpPr>
          <p:nvPr>
            <p:ph type="body" idx="1"/>
          </p:nvPr>
        </p:nvSpPr>
        <p:spPr>
          <a:xfrm>
            <a:off x="685800" y="1143000"/>
            <a:ext cx="7772400" cy="1676400"/>
          </a:xfrm>
        </p:spPr>
        <p:txBody>
          <a:bodyPr/>
          <a:lstStyle/>
          <a:p>
            <a:pPr eaLnBrk="1" hangingPunct="1"/>
            <a:r>
              <a:rPr lang="en-US" altLang="zh-TW" sz="2000" dirty="0" smtClean="0">
                <a:ea typeface="新細明體" charset="-120"/>
              </a:rPr>
              <a:t>Performs a nondestructive </a:t>
            </a:r>
            <a:r>
              <a:rPr lang="en-US" altLang="zh-TW" sz="2000" dirty="0" smtClean="0">
                <a:ea typeface="新細明體" charset="-120"/>
                <a:hlinkClick r:id="" action="ppaction://customshow?id=7&amp;return=true"/>
              </a:rPr>
              <a:t>AND </a:t>
            </a:r>
            <a:r>
              <a:rPr lang="en-US" altLang="zh-TW" sz="2000" dirty="0" smtClean="0">
                <a:ea typeface="新細明體" charset="-120"/>
              </a:rPr>
              <a:t>operation between each pair of matching bits in two operands</a:t>
            </a:r>
          </a:p>
          <a:p>
            <a:pPr eaLnBrk="1" hangingPunct="1"/>
            <a:r>
              <a:rPr lang="en-US" altLang="zh-TW" sz="2000" dirty="0" smtClean="0">
                <a:ea typeface="新細明體" charset="-120"/>
              </a:rPr>
              <a:t>No operands are modified, but the Zero flag is affected.</a:t>
            </a:r>
          </a:p>
          <a:p>
            <a:pPr eaLnBrk="1" hangingPunct="1"/>
            <a:r>
              <a:rPr lang="en-US" altLang="zh-TW" sz="2000" dirty="0" smtClean="0">
                <a:ea typeface="新細明體" charset="-120"/>
              </a:rPr>
              <a:t>Usually used with </a:t>
            </a:r>
            <a:r>
              <a:rPr lang="en-US" altLang="zh-TW" sz="2000" dirty="0" smtClean="0">
                <a:ea typeface="新細明體" charset="-120"/>
                <a:hlinkClick r:id="" action="ppaction://customshow?id=15&amp;return=true"/>
              </a:rPr>
              <a:t>jz </a:t>
            </a:r>
            <a:r>
              <a:rPr lang="en-US" altLang="zh-TW" sz="2000" dirty="0" smtClean="0">
                <a:ea typeface="新細明體" charset="-120"/>
              </a:rPr>
              <a:t>(jump if ZF = 1) / </a:t>
            </a:r>
            <a:r>
              <a:rPr lang="en-US" altLang="zh-TW" sz="2000" dirty="0" smtClean="0">
                <a:ea typeface="新細明體" charset="-120"/>
                <a:hlinkClick r:id="rId3" action="ppaction://hlinksldjump"/>
              </a:rPr>
              <a:t>jnz </a:t>
            </a:r>
            <a:r>
              <a:rPr lang="en-US" altLang="zh-TW" sz="2000" dirty="0" smtClean="0">
                <a:ea typeface="新細明體" charset="-120"/>
              </a:rPr>
              <a:t>(jump if ZF = 0)</a:t>
            </a:r>
          </a:p>
          <a:p>
            <a:pPr eaLnBrk="1" hangingPunct="1"/>
            <a:r>
              <a:rPr lang="en-US" altLang="zh-TW" sz="2000" dirty="0" smtClean="0">
                <a:ea typeface="新細明體" charset="-120"/>
              </a:rPr>
              <a:t>Example: jump to a label if either bit 0 or bit 1 in AL is set.</a:t>
            </a:r>
          </a:p>
        </p:txBody>
      </p:sp>
      <p:sp>
        <p:nvSpPr>
          <p:cNvPr id="17414" name="Text Box 8"/>
          <p:cNvSpPr txBox="1">
            <a:spLocks noChangeArrowheads="1"/>
          </p:cNvSpPr>
          <p:nvPr/>
        </p:nvSpPr>
        <p:spPr bwMode="auto">
          <a:xfrm>
            <a:off x="827584" y="2950840"/>
            <a:ext cx="777686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zh-TW" sz="1800" b="1" dirty="0">
                <a:latin typeface="Courier New" pitchFamily="49" charset="0"/>
                <a:ea typeface="新細明體" charset="-120"/>
              </a:rPr>
              <a:t>test </a:t>
            </a:r>
            <a:r>
              <a:rPr lang="en-US" altLang="zh-TW" sz="1800" b="1" dirty="0" smtClean="0">
                <a:latin typeface="Courier New" pitchFamily="49" charset="0"/>
                <a:ea typeface="新細明體" charset="-120"/>
              </a:rPr>
              <a:t>al,00000011b  </a:t>
            </a:r>
            <a:r>
              <a:rPr lang="en-US" altLang="zh-TW" sz="1600" b="1" dirty="0" smtClean="0">
                <a:solidFill>
                  <a:schemeClr val="tx2">
                    <a:lumMod val="75000"/>
                  </a:schemeClr>
                </a:solidFill>
                <a:latin typeface="Courier New" pitchFamily="49" charset="0"/>
                <a:ea typeface="新細明體" charset="-120"/>
              </a:rPr>
              <a:t>; ZF = 0, if either bit0 or bit1 is set</a:t>
            </a:r>
            <a:endParaRPr lang="en-US" altLang="zh-TW" sz="1600" b="1" dirty="0">
              <a:solidFill>
                <a:schemeClr val="tx2">
                  <a:lumMod val="75000"/>
                </a:schemeClr>
              </a:solidFill>
              <a:latin typeface="Courier New" pitchFamily="49" charset="0"/>
              <a:ea typeface="新細明體" charset="-120"/>
            </a:endParaRPr>
          </a:p>
          <a:p>
            <a:pPr eaLnBrk="1" hangingPunct="1">
              <a:lnSpc>
                <a:spcPct val="50000"/>
              </a:lnSpc>
              <a:spcBef>
                <a:spcPct val="50000"/>
              </a:spcBef>
            </a:pPr>
            <a:r>
              <a:rPr lang="en-US" altLang="zh-TW" sz="1800" b="1" dirty="0">
                <a:latin typeface="Courier New" pitchFamily="49" charset="0"/>
                <a:ea typeface="新細明體" charset="-120"/>
              </a:rPr>
              <a:t>jnz  </a:t>
            </a:r>
            <a:r>
              <a:rPr lang="en-US" altLang="zh-TW" sz="1800" b="1" dirty="0" err="1" smtClean="0">
                <a:latin typeface="Courier New" pitchFamily="49" charset="0"/>
                <a:ea typeface="新細明體" charset="-120"/>
              </a:rPr>
              <a:t>ValueFound</a:t>
            </a:r>
            <a:r>
              <a:rPr lang="en-US" altLang="zh-TW" sz="1800" b="1" dirty="0" smtClean="0">
                <a:latin typeface="Courier New" pitchFamily="49" charset="0"/>
                <a:ea typeface="新細明體" charset="-120"/>
              </a:rPr>
              <a:t>    </a:t>
            </a:r>
            <a:r>
              <a:rPr lang="en-US" altLang="zh-TW" sz="1600" b="1" dirty="0" smtClean="0">
                <a:solidFill>
                  <a:schemeClr val="tx2">
                    <a:lumMod val="75000"/>
                  </a:schemeClr>
                </a:solidFill>
                <a:latin typeface="Courier New" pitchFamily="49" charset="0"/>
                <a:ea typeface="新細明體" charset="-120"/>
              </a:rPr>
              <a:t>; jump if ZF = 0</a:t>
            </a:r>
            <a:endParaRPr lang="en-US" altLang="zh-TW" sz="1800" b="1" dirty="0">
              <a:solidFill>
                <a:schemeClr val="tx2">
                  <a:lumMod val="75000"/>
                </a:schemeClr>
              </a:solidFill>
              <a:latin typeface="Courier New" pitchFamily="49" charset="0"/>
              <a:ea typeface="新細明體" charset="-120"/>
            </a:endParaRPr>
          </a:p>
        </p:txBody>
      </p:sp>
      <p:sp>
        <p:nvSpPr>
          <p:cNvPr id="17415" name="Rectangle 9"/>
          <p:cNvSpPr>
            <a:spLocks noChangeArrowheads="1"/>
          </p:cNvSpPr>
          <p:nvPr/>
        </p:nvSpPr>
        <p:spPr bwMode="auto">
          <a:xfrm>
            <a:off x="685800" y="3810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20000"/>
              </a:spcBef>
              <a:buClr>
                <a:schemeClr val="tx1"/>
              </a:buClr>
              <a:buFontTx/>
              <a:buChar char="•"/>
            </a:pPr>
            <a:r>
              <a:rPr lang="en-US" altLang="zh-TW" sz="2000" dirty="0">
                <a:ea typeface="新細明體" charset="-120"/>
              </a:rPr>
              <a:t>Example: jump to a label if </a:t>
            </a:r>
            <a:r>
              <a:rPr lang="en-US" altLang="zh-TW" sz="2000" dirty="0" smtClean="0">
                <a:ea typeface="新細明體" charset="-120"/>
              </a:rPr>
              <a:t>bit </a:t>
            </a:r>
            <a:r>
              <a:rPr lang="en-US" altLang="zh-TW" sz="2000" dirty="0">
                <a:ea typeface="新細明體" charset="-120"/>
              </a:rPr>
              <a:t>0 </a:t>
            </a:r>
            <a:r>
              <a:rPr lang="en-US" altLang="zh-TW" sz="2000" dirty="0" smtClean="0">
                <a:ea typeface="新細明體" charset="-120"/>
              </a:rPr>
              <a:t>and </a:t>
            </a:r>
            <a:r>
              <a:rPr lang="en-US" altLang="zh-TW" sz="2000" dirty="0">
                <a:ea typeface="新細明體" charset="-120"/>
              </a:rPr>
              <a:t>bit 1 in AL </a:t>
            </a:r>
            <a:r>
              <a:rPr lang="en-US" altLang="zh-TW" sz="2000" dirty="0" smtClean="0">
                <a:ea typeface="新細明體" charset="-120"/>
              </a:rPr>
              <a:t>are clear.</a:t>
            </a:r>
            <a:endParaRPr lang="en-US" altLang="zh-TW" sz="2000" dirty="0">
              <a:ea typeface="新細明體" charset="-120"/>
            </a:endParaRPr>
          </a:p>
        </p:txBody>
      </p:sp>
      <p:sp>
        <p:nvSpPr>
          <p:cNvPr id="17416" name="Text Box 10"/>
          <p:cNvSpPr txBox="1">
            <a:spLocks noChangeArrowheads="1"/>
          </p:cNvSpPr>
          <p:nvPr/>
        </p:nvSpPr>
        <p:spPr bwMode="auto">
          <a:xfrm>
            <a:off x="827584" y="4327864"/>
            <a:ext cx="79928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zh-TW" sz="1800" b="1" dirty="0">
                <a:latin typeface="Courier New" pitchFamily="49" charset="0"/>
                <a:ea typeface="新細明體" charset="-120"/>
              </a:rPr>
              <a:t>test </a:t>
            </a:r>
            <a:r>
              <a:rPr lang="en-US" altLang="zh-TW" sz="1800" b="1" dirty="0" smtClean="0">
                <a:latin typeface="Courier New" pitchFamily="49" charset="0"/>
                <a:ea typeface="新細明體" charset="-120"/>
              </a:rPr>
              <a:t>al,00000011b  </a:t>
            </a:r>
            <a:r>
              <a:rPr lang="en-US" altLang="zh-TW" sz="1600" b="1" dirty="0" smtClean="0">
                <a:solidFill>
                  <a:schemeClr val="tx2">
                    <a:lumMod val="75000"/>
                  </a:schemeClr>
                </a:solidFill>
                <a:latin typeface="Courier New" pitchFamily="49" charset="0"/>
                <a:ea typeface="新細明體" charset="-120"/>
              </a:rPr>
              <a:t>; ZF = 1, if both bit0 and bit1 are clear</a:t>
            </a:r>
            <a:endParaRPr lang="en-US" altLang="zh-TW" sz="1600" b="1" dirty="0">
              <a:solidFill>
                <a:schemeClr val="tx2">
                  <a:lumMod val="75000"/>
                </a:schemeClr>
              </a:solidFill>
              <a:latin typeface="Courier New" pitchFamily="49" charset="0"/>
              <a:ea typeface="新細明體" charset="-120"/>
            </a:endParaRPr>
          </a:p>
          <a:p>
            <a:pPr eaLnBrk="1" hangingPunct="1">
              <a:lnSpc>
                <a:spcPct val="50000"/>
              </a:lnSpc>
              <a:spcBef>
                <a:spcPct val="50000"/>
              </a:spcBef>
            </a:pPr>
            <a:r>
              <a:rPr lang="en-US" altLang="zh-TW" sz="1800" b="1" dirty="0">
                <a:latin typeface="Courier New" pitchFamily="49" charset="0"/>
                <a:ea typeface="新細明體" charset="-120"/>
              </a:rPr>
              <a:t>jz   </a:t>
            </a:r>
            <a:r>
              <a:rPr lang="en-US" altLang="zh-TW" sz="1800" b="1" dirty="0" err="1" smtClean="0">
                <a:latin typeface="Courier New" pitchFamily="49" charset="0"/>
                <a:ea typeface="新細明體" charset="-120"/>
              </a:rPr>
              <a:t>ValueNotFound</a:t>
            </a:r>
            <a:r>
              <a:rPr lang="en-US" altLang="zh-TW" sz="1800" b="1" dirty="0" smtClean="0">
                <a:latin typeface="Courier New" pitchFamily="49" charset="0"/>
                <a:ea typeface="新細明體" charset="-120"/>
              </a:rPr>
              <a:t> </a:t>
            </a:r>
            <a:r>
              <a:rPr lang="en-US" altLang="zh-TW" sz="1600" b="1" dirty="0" smtClean="0">
                <a:solidFill>
                  <a:schemeClr val="tx2">
                    <a:lumMod val="75000"/>
                  </a:schemeClr>
                </a:solidFill>
                <a:latin typeface="Courier New" pitchFamily="49" charset="0"/>
                <a:ea typeface="新細明體" charset="-120"/>
              </a:rPr>
              <a:t>; jump if ZF = 1</a:t>
            </a:r>
            <a:endParaRPr lang="en-US" altLang="zh-TW" sz="1800" b="1" dirty="0">
              <a:solidFill>
                <a:schemeClr val="tx2">
                  <a:lumMod val="75000"/>
                </a:schemeClr>
              </a:solidFill>
              <a:latin typeface="Courier New" pitchFamily="49" charset="0"/>
              <a:ea typeface="新細明體" charset="-120"/>
            </a:endParaRPr>
          </a:p>
        </p:txBody>
      </p:sp>
    </p:spTree>
    <p:extLst>
      <p:ext uri="{BB962C8B-B14F-4D97-AF65-F5344CB8AC3E}">
        <p14:creationId xmlns:p14="http://schemas.microsoft.com/office/powerpoint/2010/main" val="754678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89BC8553-9B51-41CF-89B7-F3E2597CD070}" type="slidenum">
              <a:rPr lang="en-US" altLang="en-US" sz="1600">
                <a:latin typeface="Times New Roman" panose="02020603050405020304" pitchFamily="18" charset="0"/>
              </a:rPr>
              <a:pPr>
                <a:spcBef>
                  <a:spcPct val="0"/>
                </a:spcBef>
                <a:buClrTx/>
                <a:buFontTx/>
                <a:buNone/>
              </a:pPr>
              <a:t>19</a:t>
            </a:fld>
            <a:endParaRPr lang="en-US" altLang="en-US" sz="1600">
              <a:latin typeface="Times New Roman" panose="02020603050405020304" pitchFamily="18" charset="0"/>
            </a:endParaRPr>
          </a:p>
        </p:txBody>
      </p:sp>
      <p:sp>
        <p:nvSpPr>
          <p:cNvPr id="94210" name="Rectangle 1026"/>
          <p:cNvSpPr>
            <a:spLocks noGrp="1" noChangeArrowheads="1"/>
          </p:cNvSpPr>
          <p:nvPr>
            <p:ph type="title"/>
          </p:nvPr>
        </p:nvSpPr>
        <p:spPr/>
        <p:txBody>
          <a:bodyPr/>
          <a:lstStyle/>
          <a:p>
            <a:pPr eaLnBrk="1" hangingPunct="1">
              <a:defRPr/>
            </a:pPr>
            <a:r>
              <a:rPr lang="en-US" altLang="en-US" smtClean="0"/>
              <a:t>CMP Instruction </a:t>
            </a:r>
            <a:r>
              <a:rPr lang="en-US" altLang="en-US" sz="2400" smtClean="0"/>
              <a:t> (1 of 3)</a:t>
            </a:r>
          </a:p>
        </p:txBody>
      </p:sp>
      <p:sp>
        <p:nvSpPr>
          <p:cNvPr id="21509" name="Rectangle 1027"/>
          <p:cNvSpPr>
            <a:spLocks noGrp="1" noChangeArrowheads="1"/>
          </p:cNvSpPr>
          <p:nvPr>
            <p:ph type="body" idx="1"/>
          </p:nvPr>
        </p:nvSpPr>
        <p:spPr>
          <a:xfrm>
            <a:off x="685800" y="1143000"/>
            <a:ext cx="7772400" cy="1676400"/>
          </a:xfrm>
        </p:spPr>
        <p:txBody>
          <a:bodyPr/>
          <a:lstStyle/>
          <a:p>
            <a:pPr eaLnBrk="1" hangingPunct="1">
              <a:lnSpc>
                <a:spcPct val="90000"/>
              </a:lnSpc>
            </a:pPr>
            <a:r>
              <a:rPr lang="en-US" altLang="en-US" sz="2000" smtClean="0"/>
              <a:t>Compares the destination operand to the source operand</a:t>
            </a:r>
          </a:p>
          <a:p>
            <a:pPr lvl="1" eaLnBrk="1" hangingPunct="1">
              <a:lnSpc>
                <a:spcPct val="90000"/>
              </a:lnSpc>
            </a:pPr>
            <a:r>
              <a:rPr lang="en-US" altLang="en-US" sz="1800" smtClean="0"/>
              <a:t>Nondestructive subtraction of source from destination (destination operand is not changed)</a:t>
            </a:r>
          </a:p>
          <a:p>
            <a:pPr eaLnBrk="1" hangingPunct="1">
              <a:lnSpc>
                <a:spcPct val="90000"/>
              </a:lnSpc>
            </a:pPr>
            <a:r>
              <a:rPr lang="en-US" altLang="en-US" sz="2000" smtClean="0"/>
              <a:t>Syntax: </a:t>
            </a:r>
            <a:r>
              <a:rPr lang="en-US" altLang="en-US" sz="2000" smtClean="0">
                <a:solidFill>
                  <a:schemeClr val="tx2"/>
                </a:solidFill>
              </a:rPr>
              <a:t>CMP </a:t>
            </a:r>
            <a:r>
              <a:rPr lang="en-US" altLang="en-US" sz="2000" i="1" smtClean="0">
                <a:solidFill>
                  <a:schemeClr val="tx2"/>
                </a:solidFill>
              </a:rPr>
              <a:t>destination, source</a:t>
            </a:r>
          </a:p>
          <a:p>
            <a:pPr eaLnBrk="1" hangingPunct="1">
              <a:lnSpc>
                <a:spcPct val="90000"/>
              </a:lnSpc>
            </a:pPr>
            <a:r>
              <a:rPr lang="en-US" altLang="en-US" sz="2000" smtClean="0"/>
              <a:t>Example: destination == source</a:t>
            </a:r>
          </a:p>
        </p:txBody>
      </p:sp>
      <p:sp>
        <p:nvSpPr>
          <p:cNvPr id="21510" name="Text Box 1028"/>
          <p:cNvSpPr txBox="1">
            <a:spLocks noChangeArrowheads="1"/>
          </p:cNvSpPr>
          <p:nvPr/>
        </p:nvSpPr>
        <p:spPr bwMode="auto">
          <a:xfrm>
            <a:off x="1524000" y="2895600"/>
            <a:ext cx="609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2004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2004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2004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2004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2004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al,5</a:t>
            </a:r>
          </a:p>
          <a:p>
            <a:pPr eaLnBrk="1" hangingPunct="1">
              <a:lnSpc>
                <a:spcPct val="50000"/>
              </a:lnSpc>
              <a:spcBef>
                <a:spcPct val="50000"/>
              </a:spcBef>
              <a:buClrTx/>
              <a:buFontTx/>
              <a:buNone/>
            </a:pPr>
            <a:r>
              <a:rPr lang="en-US" altLang="en-US" sz="1800" b="1">
                <a:latin typeface="Courier New" panose="02070309020205020404" pitchFamily="49" charset="0"/>
              </a:rPr>
              <a:t>cmp al,5	; Zero flag set</a:t>
            </a:r>
          </a:p>
        </p:txBody>
      </p:sp>
      <p:grpSp>
        <p:nvGrpSpPr>
          <p:cNvPr id="21511" name="Group 1033"/>
          <p:cNvGrpSpPr>
            <a:grpSpLocks/>
          </p:cNvGrpSpPr>
          <p:nvPr/>
        </p:nvGrpSpPr>
        <p:grpSpPr bwMode="auto">
          <a:xfrm>
            <a:off x="685800" y="4191000"/>
            <a:ext cx="7772400" cy="1447800"/>
            <a:chOff x="432" y="2640"/>
            <a:chExt cx="4896" cy="912"/>
          </a:xfrm>
        </p:grpSpPr>
        <p:sp>
          <p:nvSpPr>
            <p:cNvPr id="21512" name="Rectangle 1029"/>
            <p:cNvSpPr>
              <a:spLocks noChangeArrowheads="1"/>
            </p:cNvSpPr>
            <p:nvPr/>
          </p:nvSpPr>
          <p:spPr bwMode="auto">
            <a:xfrm>
              <a:off x="432" y="2640"/>
              <a:ext cx="4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sz="2000"/>
                <a:t>Example: destination &lt; source</a:t>
              </a:r>
            </a:p>
          </p:txBody>
        </p:sp>
        <p:sp>
          <p:nvSpPr>
            <p:cNvPr id="21513" name="Text Box 1031"/>
            <p:cNvSpPr txBox="1">
              <a:spLocks noChangeArrowheads="1"/>
            </p:cNvSpPr>
            <p:nvPr/>
          </p:nvSpPr>
          <p:spPr bwMode="auto">
            <a:xfrm>
              <a:off x="960" y="3024"/>
              <a:ext cx="384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2004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2004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2004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2004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2004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al,4</a:t>
              </a:r>
            </a:p>
            <a:p>
              <a:pPr eaLnBrk="1" hangingPunct="1">
                <a:lnSpc>
                  <a:spcPct val="50000"/>
                </a:lnSpc>
                <a:spcBef>
                  <a:spcPct val="50000"/>
                </a:spcBef>
                <a:buClrTx/>
                <a:buFontTx/>
                <a:buNone/>
              </a:pPr>
              <a:r>
                <a:rPr lang="en-US" altLang="en-US" sz="1800" b="1">
                  <a:latin typeface="Courier New" panose="02070309020205020404" pitchFamily="49" charset="0"/>
                </a:rPr>
                <a:t>cmp al,5	; Carry flag set</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1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F69097A-1F6E-416B-8A15-31C07A95D791}" type="slidenum">
              <a:rPr lang="en-US" altLang="en-US" sz="1600">
                <a:latin typeface="Times New Roman" panose="02020603050405020304" pitchFamily="18" charset="0"/>
              </a:rPr>
              <a:pPr>
                <a:spcBef>
                  <a:spcPct val="0"/>
                </a:spcBef>
                <a:buClrTx/>
                <a:buFontTx/>
                <a:buNone/>
              </a:pPr>
              <a:t>2</a:t>
            </a:fld>
            <a:endParaRPr lang="en-US" altLang="en-US" sz="1600">
              <a:latin typeface="Times New Roman" panose="02020603050405020304" pitchFamily="18" charset="0"/>
            </a:endParaRPr>
          </a:p>
        </p:txBody>
      </p:sp>
      <p:sp>
        <p:nvSpPr>
          <p:cNvPr id="37890" name="Rectangle 2"/>
          <p:cNvSpPr>
            <a:spLocks noGrp="1" noChangeArrowheads="1"/>
          </p:cNvSpPr>
          <p:nvPr>
            <p:ph type="title"/>
          </p:nvPr>
        </p:nvSpPr>
        <p:spPr/>
        <p:txBody>
          <a:bodyPr/>
          <a:lstStyle/>
          <a:p>
            <a:pPr eaLnBrk="1" hangingPunct="1">
              <a:defRPr/>
            </a:pPr>
            <a:r>
              <a:rPr lang="en-US" altLang="en-US" smtClean="0"/>
              <a:t>Chapter Overview</a:t>
            </a:r>
          </a:p>
        </p:txBody>
      </p:sp>
      <p:sp>
        <p:nvSpPr>
          <p:cNvPr id="6149" name="Rectangle 3"/>
          <p:cNvSpPr>
            <a:spLocks noGrp="1" noChangeArrowheads="1"/>
          </p:cNvSpPr>
          <p:nvPr>
            <p:ph type="body" idx="1"/>
          </p:nvPr>
        </p:nvSpPr>
        <p:spPr>
          <a:xfrm>
            <a:off x="1600200" y="1524000"/>
            <a:ext cx="6324600" cy="3048000"/>
          </a:xfrm>
        </p:spPr>
        <p:txBody>
          <a:bodyPr/>
          <a:lstStyle/>
          <a:p>
            <a:pPr eaLnBrk="1" hangingPunct="1"/>
            <a:r>
              <a:rPr lang="en-US" altLang="en-US" b="1" dirty="0" smtClean="0">
                <a:solidFill>
                  <a:schemeClr val="tx2"/>
                </a:solidFill>
                <a:hlinkClick r:id="" action="ppaction://customshow?id=0&amp;return=true"/>
              </a:rPr>
              <a:t>Boolean and Comparison Instructions</a:t>
            </a:r>
            <a:endParaRPr lang="en-US" altLang="en-US" b="1" dirty="0" smtClean="0">
              <a:solidFill>
                <a:schemeClr val="tx2"/>
              </a:solidFill>
            </a:endParaRPr>
          </a:p>
          <a:p>
            <a:pPr eaLnBrk="1" hangingPunct="1"/>
            <a:r>
              <a:rPr lang="en-US" altLang="en-US" dirty="0" smtClean="0">
                <a:hlinkClick r:id="" action="ppaction://customshow?id=1&amp;return=true"/>
              </a:rPr>
              <a:t>Conditional Jumps</a:t>
            </a:r>
            <a:endParaRPr lang="en-US" altLang="en-US" dirty="0" smtClean="0"/>
          </a:p>
          <a:p>
            <a:pPr eaLnBrk="1" hangingPunct="1"/>
            <a:r>
              <a:rPr lang="en-US" altLang="en-US" dirty="0" smtClean="0">
                <a:hlinkClick r:id="" action="ppaction://customshow?id=2&amp;return=true"/>
              </a:rPr>
              <a:t>Conditional Loop Instructions</a:t>
            </a:r>
            <a:endParaRPr lang="en-US" altLang="en-US" dirty="0" smtClean="0"/>
          </a:p>
          <a:p>
            <a:pPr eaLnBrk="1" hangingPunct="1"/>
            <a:r>
              <a:rPr lang="en-US" altLang="en-US" dirty="0" smtClean="0">
                <a:hlinkClick r:id="" action="ppaction://customshow?id=3&amp;return=true"/>
              </a:rPr>
              <a:t>Conditional Structures</a:t>
            </a:r>
            <a:endParaRPr lang="en-US" altLang="en-US" dirty="0" smtClean="0"/>
          </a:p>
          <a:p>
            <a:pPr eaLnBrk="1" hangingPunct="1"/>
            <a:r>
              <a:rPr lang="en-US" altLang="en-US" dirty="0" smtClean="0">
                <a:hlinkClick r:id="" action="ppaction://customshow?id=4&amp;return=true"/>
              </a:rPr>
              <a:t>Application: Finite-State Machines</a:t>
            </a:r>
            <a:endParaRPr lang="en-US" altLang="en-US" dirty="0" smtClean="0"/>
          </a:p>
          <a:p>
            <a:pPr eaLnBrk="1" hangingPunct="1"/>
            <a:r>
              <a:rPr lang="en-US" altLang="en-US" dirty="0" smtClean="0">
                <a:hlinkClick r:id="" action="ppaction://customshow?id=5&amp;return=true"/>
              </a:rPr>
              <a:t>Conditional Control Flow Directives</a:t>
            </a:r>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4D983B9-44DB-4CEA-AAFA-7D71DBA226FD}" type="slidenum">
              <a:rPr lang="en-US" altLang="en-US" sz="1600">
                <a:latin typeface="Times New Roman" panose="02020603050405020304" pitchFamily="18" charset="0"/>
              </a:rPr>
              <a:pPr>
                <a:spcBef>
                  <a:spcPct val="0"/>
                </a:spcBef>
                <a:buClrTx/>
                <a:buFontTx/>
                <a:buNone/>
              </a:pPr>
              <a:t>20</a:t>
            </a:fld>
            <a:endParaRPr lang="en-US" altLang="en-US" sz="1600">
              <a:latin typeface="Times New Roman" panose="02020603050405020304" pitchFamily="18" charset="0"/>
            </a:endParaRPr>
          </a:p>
        </p:txBody>
      </p:sp>
      <p:sp>
        <p:nvSpPr>
          <p:cNvPr id="95234" name="Rectangle 2"/>
          <p:cNvSpPr>
            <a:spLocks noGrp="1" noChangeArrowheads="1"/>
          </p:cNvSpPr>
          <p:nvPr>
            <p:ph type="title"/>
          </p:nvPr>
        </p:nvSpPr>
        <p:spPr/>
        <p:txBody>
          <a:bodyPr/>
          <a:lstStyle/>
          <a:p>
            <a:pPr eaLnBrk="1" hangingPunct="1">
              <a:defRPr/>
            </a:pPr>
            <a:r>
              <a:rPr lang="en-US" altLang="en-US" smtClean="0"/>
              <a:t>CMP Instruction </a:t>
            </a:r>
            <a:r>
              <a:rPr lang="en-US" altLang="en-US" sz="2400" smtClean="0"/>
              <a:t> (2 of 3)</a:t>
            </a:r>
          </a:p>
        </p:txBody>
      </p:sp>
      <p:sp>
        <p:nvSpPr>
          <p:cNvPr id="22533" name="Rectangle 3"/>
          <p:cNvSpPr>
            <a:spLocks noGrp="1" noChangeArrowheads="1"/>
          </p:cNvSpPr>
          <p:nvPr>
            <p:ph type="body" idx="1"/>
          </p:nvPr>
        </p:nvSpPr>
        <p:spPr>
          <a:xfrm>
            <a:off x="685800" y="1295400"/>
            <a:ext cx="6172200" cy="609600"/>
          </a:xfrm>
        </p:spPr>
        <p:txBody>
          <a:bodyPr/>
          <a:lstStyle/>
          <a:p>
            <a:pPr eaLnBrk="1" hangingPunct="1"/>
            <a:r>
              <a:rPr lang="en-US" altLang="en-US" sz="2000" smtClean="0"/>
              <a:t>Example: destination &gt; source</a:t>
            </a:r>
          </a:p>
        </p:txBody>
      </p:sp>
      <p:sp>
        <p:nvSpPr>
          <p:cNvPr id="22534" name="Text Box 4"/>
          <p:cNvSpPr txBox="1">
            <a:spLocks noChangeArrowheads="1"/>
          </p:cNvSpPr>
          <p:nvPr/>
        </p:nvSpPr>
        <p:spPr bwMode="auto">
          <a:xfrm>
            <a:off x="1524000" y="1905000"/>
            <a:ext cx="609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2004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2004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2004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2004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2004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al,6</a:t>
            </a:r>
          </a:p>
          <a:p>
            <a:pPr eaLnBrk="1" hangingPunct="1">
              <a:lnSpc>
                <a:spcPct val="50000"/>
              </a:lnSpc>
              <a:spcBef>
                <a:spcPct val="50000"/>
              </a:spcBef>
              <a:buClrTx/>
              <a:buFontTx/>
              <a:buNone/>
            </a:pPr>
            <a:r>
              <a:rPr lang="en-US" altLang="en-US" sz="1800" b="1">
                <a:latin typeface="Courier New" panose="02070309020205020404" pitchFamily="49" charset="0"/>
              </a:rPr>
              <a:t>cmp al,5	; ZF = 0, CF = 0</a:t>
            </a:r>
          </a:p>
        </p:txBody>
      </p:sp>
      <p:sp>
        <p:nvSpPr>
          <p:cNvPr id="22535" name="Rectangle 5"/>
          <p:cNvSpPr>
            <a:spLocks noChangeArrowheads="1"/>
          </p:cNvSpPr>
          <p:nvPr/>
        </p:nvSpPr>
        <p:spPr bwMode="auto">
          <a:xfrm>
            <a:off x="1676400" y="30480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sz="2000"/>
              <a:t>(both the Zero and Carry flags are clear)</a:t>
            </a:r>
          </a:p>
        </p:txBody>
      </p:sp>
      <p:graphicFrame>
        <p:nvGraphicFramePr>
          <p:cNvPr id="8" name="Table 1"/>
          <p:cNvGraphicFramePr>
            <a:graphicFrameLocks noGrp="1"/>
          </p:cNvGraphicFramePr>
          <p:nvPr>
            <p:extLst>
              <p:ext uri="{D42A27DB-BD31-4B8C-83A1-F6EECF244321}">
                <p14:modId xmlns:p14="http://schemas.microsoft.com/office/powerpoint/2010/main" val="856237122"/>
              </p:ext>
            </p:extLst>
          </p:nvPr>
        </p:nvGraphicFramePr>
        <p:xfrm>
          <a:off x="1619250" y="3932237"/>
          <a:ext cx="5572472" cy="1981200"/>
        </p:xfrm>
        <a:graphic>
          <a:graphicData uri="http://schemas.openxmlformats.org/drawingml/2006/table">
            <a:tbl>
              <a:tblPr>
                <a:tableStyleId>{5940675A-B579-460E-94D1-54222C63F5DA}</a:tableStyleId>
              </a:tblPr>
              <a:tblGrid>
                <a:gridCol w="110797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3384376">
                  <a:extLst>
                    <a:ext uri="{9D8B030D-6E8A-4147-A177-3AD203B41FA5}">
                      <a16:colId xmlns:a16="http://schemas.microsoft.com/office/drawing/2014/main" val="20003"/>
                    </a:ext>
                  </a:extLst>
                </a:gridCol>
              </a:tblGrid>
              <a:tr h="370840">
                <a:tc gridSpan="4">
                  <a:txBody>
                    <a:bodyPr/>
                    <a:lstStyle/>
                    <a:p>
                      <a:pPr algn="l"/>
                      <a:r>
                        <a:rPr lang="en-US" altLang="zh-TW" sz="2000" b="0" dirty="0" smtClean="0">
                          <a:solidFill>
                            <a:srgbClr val="FFC000"/>
                          </a:solidFill>
                          <a:latin typeface="+mn-lt"/>
                        </a:rPr>
                        <a:t>Unsigned Integer</a:t>
                      </a:r>
                      <a:endParaRPr lang="zh-TW" altLang="en-US" sz="2000" b="0" dirty="0">
                        <a:solidFill>
                          <a:srgbClr val="FFC000"/>
                        </a:solidFill>
                        <a:latin typeface="+mn-lt"/>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TW" altLang="en-US" dirty="0"/>
                    </a:p>
                  </a:txBody>
                  <a:tcPr anchor="ctr"/>
                </a:tc>
                <a:tc hMerge="1">
                  <a:txBody>
                    <a:bodyPr/>
                    <a:lstStyle/>
                    <a:p>
                      <a:pPr algn="ctr"/>
                      <a:endParaRPr lang="zh-TW" altLang="en-US" dirty="0"/>
                    </a:p>
                  </a:txBody>
                  <a:tcPr anchor="ctr"/>
                </a:tc>
                <a:tc hMerge="1">
                  <a:txBody>
                    <a:bodyPr/>
                    <a:lstStyle/>
                    <a:p>
                      <a:pPr algn="ctr"/>
                      <a:endParaRPr lang="zh-TW" altLang="en-US" dirty="0"/>
                    </a:p>
                  </a:txBody>
                  <a:tcPr anchor="ctr"/>
                </a:tc>
                <a:extLst>
                  <a:ext uri="{0D108BD9-81ED-4DB2-BD59-A6C34878D82A}">
                    <a16:rowId xmlns:a16="http://schemas.microsoft.com/office/drawing/2014/main" val="10000"/>
                  </a:ext>
                </a:extLst>
              </a:tr>
              <a:tr h="370840">
                <a:tc>
                  <a:txBody>
                    <a:bodyPr/>
                    <a:lstStyle/>
                    <a:p>
                      <a:pPr algn="ctr"/>
                      <a:r>
                        <a:rPr lang="en-US" altLang="zh-TW" sz="2000" dirty="0" smtClean="0"/>
                        <a:t>Case</a:t>
                      </a:r>
                      <a:endParaRPr lang="zh-TW" altLang="en-US" sz="20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t>ZF</a:t>
                      </a:r>
                      <a:endParaRPr lang="zh-TW" altLang="en-US" sz="20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t>CF</a:t>
                      </a:r>
                      <a:endParaRPr lang="zh-TW" altLang="en-US" sz="2000" dirty="0"/>
                    </a:p>
                  </a:txBody>
                  <a:tcPr anchor="ctr">
                    <a:lnT w="12700" cap="flat" cmpd="sng" algn="ctr">
                      <a:solidFill>
                        <a:schemeClr val="tx1"/>
                      </a:solidFill>
                      <a:prstDash val="solid"/>
                      <a:round/>
                      <a:headEnd type="none" w="med" len="med"/>
                      <a:tailEnd type="none" w="med" len="med"/>
                    </a:lnT>
                  </a:tcPr>
                </a:tc>
                <a:tc>
                  <a:txBody>
                    <a:bodyPr/>
                    <a:lstStyle/>
                    <a:p>
                      <a:pPr algn="ctr"/>
                      <a:endParaRPr lang="zh-TW" altLang="en-US" sz="20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altLang="zh-TW" sz="2000" dirty="0" smtClean="0"/>
                        <a:t>D = S</a:t>
                      </a:r>
                      <a:endParaRPr lang="zh-TW" altLang="en-US" sz="2000" dirty="0"/>
                    </a:p>
                  </a:txBody>
                  <a:tcPr anchor="ctr"/>
                </a:tc>
                <a:tc>
                  <a:txBody>
                    <a:bodyPr/>
                    <a:lstStyle/>
                    <a:p>
                      <a:pPr algn="ctr"/>
                      <a:r>
                        <a:rPr lang="en-US" altLang="zh-TW" sz="2000" dirty="0" smtClean="0"/>
                        <a:t>1</a:t>
                      </a:r>
                      <a:endParaRPr lang="zh-TW" altLang="en-US" sz="2000" dirty="0"/>
                    </a:p>
                  </a:txBody>
                  <a:tcPr anchor="ctr"/>
                </a:tc>
                <a:tc>
                  <a:txBody>
                    <a:bodyPr/>
                    <a:lstStyle/>
                    <a:p>
                      <a:pPr algn="ctr"/>
                      <a:r>
                        <a:rPr lang="en-US" altLang="zh-TW" sz="2000" dirty="0" smtClean="0"/>
                        <a:t>-</a:t>
                      </a:r>
                      <a:endParaRPr lang="zh-TW" altLang="en-US" sz="2000" dirty="0"/>
                    </a:p>
                  </a:txBody>
                  <a:tcPr anchor="ctr"/>
                </a:tc>
                <a:tc>
                  <a:txBody>
                    <a:bodyPr/>
                    <a:lstStyle/>
                    <a:p>
                      <a:pPr algn="l"/>
                      <a:r>
                        <a:rPr lang="en-US" altLang="zh-TW" sz="1800" dirty="0" smtClean="0"/>
                        <a:t>D –</a:t>
                      </a:r>
                      <a:r>
                        <a:rPr lang="en-US" altLang="zh-TW" sz="1800" baseline="0" dirty="0" smtClean="0"/>
                        <a:t> S = 0</a:t>
                      </a:r>
                      <a:endParaRPr lang="zh-TW" altLang="en-US" sz="1800" dirty="0"/>
                    </a:p>
                  </a:txBody>
                  <a:tcPr anchor="ctr"/>
                </a:tc>
                <a:extLst>
                  <a:ext uri="{0D108BD9-81ED-4DB2-BD59-A6C34878D82A}">
                    <a16:rowId xmlns:a16="http://schemas.microsoft.com/office/drawing/2014/main" val="10002"/>
                  </a:ext>
                </a:extLst>
              </a:tr>
              <a:tr h="370840">
                <a:tc>
                  <a:txBody>
                    <a:bodyPr/>
                    <a:lstStyle/>
                    <a:p>
                      <a:pPr algn="ctr"/>
                      <a:r>
                        <a:rPr lang="en-US" altLang="zh-TW" sz="2000" dirty="0" smtClean="0"/>
                        <a:t>D &lt; S</a:t>
                      </a:r>
                      <a:endParaRPr lang="zh-TW" altLang="en-US" sz="2000" dirty="0"/>
                    </a:p>
                  </a:txBody>
                  <a:tcPr anchor="ctr"/>
                </a:tc>
                <a:tc>
                  <a:txBody>
                    <a:bodyPr/>
                    <a:lstStyle/>
                    <a:p>
                      <a:pPr algn="ctr"/>
                      <a:r>
                        <a:rPr lang="en-US" altLang="zh-TW" sz="2000" dirty="0" smtClean="0"/>
                        <a:t>0</a:t>
                      </a:r>
                      <a:endParaRPr lang="zh-TW" altLang="en-US" sz="2000" dirty="0"/>
                    </a:p>
                  </a:txBody>
                  <a:tcPr anchor="ctr"/>
                </a:tc>
                <a:tc>
                  <a:txBody>
                    <a:bodyPr/>
                    <a:lstStyle/>
                    <a:p>
                      <a:pPr algn="ctr"/>
                      <a:r>
                        <a:rPr lang="en-US" altLang="zh-TW" sz="2000" dirty="0" smtClean="0"/>
                        <a:t>1</a:t>
                      </a:r>
                      <a:endParaRPr lang="zh-TW" altLang="en-US" sz="2000" dirty="0"/>
                    </a:p>
                  </a:txBody>
                  <a:tcPr anchor="ctr"/>
                </a:tc>
                <a:tc>
                  <a:txBody>
                    <a:bodyPr/>
                    <a:lstStyle/>
                    <a:p>
                      <a:pPr algn="l"/>
                      <a:r>
                        <a:rPr lang="en-US" altLang="zh-TW" sz="1800" dirty="0" smtClean="0"/>
                        <a:t>D – S &lt; 0  (Unsigned</a:t>
                      </a:r>
                      <a:r>
                        <a:rPr lang="en-US" altLang="zh-TW" sz="1800" baseline="0" dirty="0" smtClean="0"/>
                        <a:t> Overflow</a:t>
                      </a:r>
                      <a:r>
                        <a:rPr lang="en-US" altLang="zh-TW" sz="1800" dirty="0" smtClean="0"/>
                        <a:t>)</a:t>
                      </a:r>
                      <a:endParaRPr lang="zh-TW" altLang="en-US" sz="1800" dirty="0"/>
                    </a:p>
                  </a:txBody>
                  <a:tcPr anchor="ctr"/>
                </a:tc>
                <a:extLst>
                  <a:ext uri="{0D108BD9-81ED-4DB2-BD59-A6C34878D82A}">
                    <a16:rowId xmlns:a16="http://schemas.microsoft.com/office/drawing/2014/main" val="10003"/>
                  </a:ext>
                </a:extLst>
              </a:tr>
              <a:tr h="370840">
                <a:tc>
                  <a:txBody>
                    <a:bodyPr/>
                    <a:lstStyle/>
                    <a:p>
                      <a:pPr algn="ctr"/>
                      <a:r>
                        <a:rPr lang="en-US" altLang="zh-TW" sz="2000" dirty="0" smtClean="0"/>
                        <a:t>D &gt;</a:t>
                      </a:r>
                      <a:r>
                        <a:rPr lang="en-US" altLang="zh-TW" sz="2000" baseline="0" dirty="0" smtClean="0"/>
                        <a:t> S</a:t>
                      </a:r>
                      <a:endParaRPr lang="zh-TW" altLang="en-US" sz="2000" dirty="0"/>
                    </a:p>
                  </a:txBody>
                  <a:tcPr anchor="ctr"/>
                </a:tc>
                <a:tc>
                  <a:txBody>
                    <a:bodyPr/>
                    <a:lstStyle/>
                    <a:p>
                      <a:pPr algn="ctr"/>
                      <a:r>
                        <a:rPr lang="en-US" altLang="zh-TW" sz="2000" dirty="0" smtClean="0"/>
                        <a:t>0</a:t>
                      </a:r>
                      <a:endParaRPr lang="zh-TW" altLang="en-US" sz="2000" dirty="0"/>
                    </a:p>
                  </a:txBody>
                  <a:tcPr anchor="ctr"/>
                </a:tc>
                <a:tc>
                  <a:txBody>
                    <a:bodyPr/>
                    <a:lstStyle/>
                    <a:p>
                      <a:pPr algn="ctr"/>
                      <a:r>
                        <a:rPr lang="en-US" altLang="zh-TW" sz="2000" dirty="0" smtClean="0"/>
                        <a:t>0</a:t>
                      </a:r>
                      <a:endParaRPr lang="zh-TW" altLang="en-US" sz="2000" dirty="0"/>
                    </a:p>
                  </a:txBody>
                  <a:tcPr anchor="ctr"/>
                </a:tc>
                <a:tc>
                  <a:txBody>
                    <a:bodyPr/>
                    <a:lstStyle/>
                    <a:p>
                      <a:pPr algn="l"/>
                      <a:r>
                        <a:rPr lang="en-US" altLang="zh-TW" sz="1800" dirty="0" smtClean="0"/>
                        <a:t>D – S &gt; 0</a:t>
                      </a:r>
                      <a:endParaRPr lang="zh-TW" altLang="en-US" sz="1800" dirty="0"/>
                    </a:p>
                  </a:txBody>
                  <a:tcPr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235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549DB44-5286-42B4-A824-A9A0434447C7}" type="slidenum">
              <a:rPr lang="en-US" altLang="en-US" sz="1600">
                <a:latin typeface="Times New Roman" panose="02020603050405020304" pitchFamily="18" charset="0"/>
              </a:rPr>
              <a:pPr>
                <a:spcBef>
                  <a:spcPct val="0"/>
                </a:spcBef>
                <a:buClrTx/>
                <a:buFontTx/>
                <a:buNone/>
              </a:pPr>
              <a:t>21</a:t>
            </a:fld>
            <a:endParaRPr lang="en-US" altLang="en-US" sz="1600">
              <a:latin typeface="Times New Roman" panose="02020603050405020304"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smtClean="0"/>
              <a:t>CMP Instruction </a:t>
            </a:r>
            <a:r>
              <a:rPr lang="en-US" altLang="en-US" sz="2400" smtClean="0"/>
              <a:t> (3 of 3)</a:t>
            </a:r>
          </a:p>
        </p:txBody>
      </p:sp>
      <p:sp>
        <p:nvSpPr>
          <p:cNvPr id="23557" name="Rectangle 3"/>
          <p:cNvSpPr>
            <a:spLocks noGrp="1" noChangeArrowheads="1"/>
          </p:cNvSpPr>
          <p:nvPr>
            <p:ph type="body" idx="1"/>
          </p:nvPr>
        </p:nvSpPr>
        <p:spPr>
          <a:xfrm>
            <a:off x="954062" y="1989388"/>
            <a:ext cx="6172200" cy="609600"/>
          </a:xfrm>
        </p:spPr>
        <p:txBody>
          <a:bodyPr/>
          <a:lstStyle/>
          <a:p>
            <a:pPr eaLnBrk="1" hangingPunct="1"/>
            <a:r>
              <a:rPr lang="en-US" altLang="en-US" sz="2000" dirty="0" smtClean="0"/>
              <a:t>Example: destination &gt; source</a:t>
            </a:r>
          </a:p>
        </p:txBody>
      </p:sp>
      <p:sp>
        <p:nvSpPr>
          <p:cNvPr id="23558" name="Text Box 4"/>
          <p:cNvSpPr txBox="1">
            <a:spLocks noChangeArrowheads="1"/>
          </p:cNvSpPr>
          <p:nvPr/>
        </p:nvSpPr>
        <p:spPr bwMode="auto">
          <a:xfrm>
            <a:off x="1449361" y="2324668"/>
            <a:ext cx="6858000" cy="6407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27432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2743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2743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2743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2743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al,5</a:t>
            </a:r>
          </a:p>
          <a:p>
            <a:pPr eaLnBrk="1" hangingPunct="1">
              <a:lnSpc>
                <a:spcPct val="50000"/>
              </a:lnSpc>
              <a:spcBef>
                <a:spcPct val="50000"/>
              </a:spcBef>
              <a:buClrTx/>
              <a:buFontTx/>
              <a:buNone/>
            </a:pPr>
            <a:r>
              <a:rPr lang="en-US" altLang="en-US" sz="1800" b="1" dirty="0" err="1">
                <a:latin typeface="Courier New" panose="02070309020205020404" pitchFamily="49" charset="0"/>
              </a:rPr>
              <a:t>cmp</a:t>
            </a:r>
            <a:r>
              <a:rPr lang="en-US" altLang="en-US" sz="1800" b="1" dirty="0">
                <a:latin typeface="Courier New" panose="02070309020205020404" pitchFamily="49" charset="0"/>
              </a:rPr>
              <a:t> al,-2	; Sign flag == Overflow flag</a:t>
            </a:r>
          </a:p>
        </p:txBody>
      </p:sp>
      <p:sp>
        <p:nvSpPr>
          <p:cNvPr id="23559" name="Text Box 6"/>
          <p:cNvSpPr txBox="1">
            <a:spLocks noChangeArrowheads="1"/>
          </p:cNvSpPr>
          <p:nvPr/>
        </p:nvSpPr>
        <p:spPr bwMode="auto">
          <a:xfrm>
            <a:off x="1066800" y="1143000"/>
            <a:ext cx="7086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The comparisons shown here are performed with signed integers.</a:t>
            </a:r>
          </a:p>
        </p:txBody>
      </p:sp>
      <p:sp>
        <p:nvSpPr>
          <p:cNvPr id="23560" name="Rectangle 7"/>
          <p:cNvSpPr>
            <a:spLocks noChangeArrowheads="1"/>
          </p:cNvSpPr>
          <p:nvPr/>
        </p:nvSpPr>
        <p:spPr bwMode="auto">
          <a:xfrm>
            <a:off x="954062" y="2934268"/>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sz="2000" dirty="0"/>
              <a:t>Example: destination &lt; source</a:t>
            </a:r>
          </a:p>
        </p:txBody>
      </p:sp>
      <p:sp>
        <p:nvSpPr>
          <p:cNvPr id="23561" name="Text Box 8"/>
          <p:cNvSpPr txBox="1">
            <a:spLocks noChangeArrowheads="1"/>
          </p:cNvSpPr>
          <p:nvPr/>
        </p:nvSpPr>
        <p:spPr bwMode="auto">
          <a:xfrm>
            <a:off x="1335062" y="3300663"/>
            <a:ext cx="6858000" cy="704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27432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2743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2743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2743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2743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al,-1</a:t>
            </a:r>
          </a:p>
          <a:p>
            <a:pPr eaLnBrk="1" hangingPunct="1">
              <a:lnSpc>
                <a:spcPct val="50000"/>
              </a:lnSpc>
              <a:spcBef>
                <a:spcPct val="50000"/>
              </a:spcBef>
              <a:buClrTx/>
              <a:buFontTx/>
              <a:buNone/>
            </a:pPr>
            <a:r>
              <a:rPr lang="en-US" altLang="en-US" sz="1800" b="1" dirty="0" err="1">
                <a:latin typeface="Courier New" panose="02070309020205020404" pitchFamily="49" charset="0"/>
              </a:rPr>
              <a:t>cmp</a:t>
            </a:r>
            <a:r>
              <a:rPr lang="en-US" altLang="en-US" sz="1800" b="1" dirty="0">
                <a:latin typeface="Courier New" panose="02070309020205020404" pitchFamily="49" charset="0"/>
              </a:rPr>
              <a:t> al,5	; Sign flag </a:t>
            </a:r>
            <a:r>
              <a:rPr lang="en-US" altLang="en-US" sz="1800" b="1" dirty="0">
                <a:latin typeface="Courier New" panose="02070309020205020404" pitchFamily="49" charset="0"/>
                <a:sym typeface="Symbol" panose="05050102010706020507" pitchFamily="18" charset="2"/>
              </a:rPr>
              <a:t>!=</a:t>
            </a:r>
            <a:r>
              <a:rPr lang="en-US" altLang="en-US" sz="1800" b="1" dirty="0">
                <a:latin typeface="Courier New" panose="02070309020205020404" pitchFamily="49" charset="0"/>
              </a:rPr>
              <a:t> Overflow flag</a:t>
            </a:r>
          </a:p>
        </p:txBody>
      </p:sp>
      <p:graphicFrame>
        <p:nvGraphicFramePr>
          <p:cNvPr id="10" name="Table 10"/>
          <p:cNvGraphicFramePr>
            <a:graphicFrameLocks noGrp="1"/>
          </p:cNvGraphicFramePr>
          <p:nvPr>
            <p:extLst>
              <p:ext uri="{D42A27DB-BD31-4B8C-83A1-F6EECF244321}">
                <p14:modId xmlns:p14="http://schemas.microsoft.com/office/powerpoint/2010/main" val="3598256802"/>
              </p:ext>
            </p:extLst>
          </p:nvPr>
        </p:nvGraphicFramePr>
        <p:xfrm>
          <a:off x="978125" y="4004912"/>
          <a:ext cx="6984775" cy="2377440"/>
        </p:xfrm>
        <a:graphic>
          <a:graphicData uri="http://schemas.openxmlformats.org/drawingml/2006/table">
            <a:tbl>
              <a:tblPr>
                <a:tableStyleId>{5940675A-B579-460E-94D1-54222C63F5DA}</a:tableStyleId>
              </a:tblPr>
              <a:tblGrid>
                <a:gridCol w="2550175">
                  <a:extLst>
                    <a:ext uri="{9D8B030D-6E8A-4147-A177-3AD203B41FA5}">
                      <a16:colId xmlns:a16="http://schemas.microsoft.com/office/drawing/2014/main" val="20000"/>
                    </a:ext>
                  </a:extLst>
                </a:gridCol>
                <a:gridCol w="1132857">
                  <a:extLst>
                    <a:ext uri="{9D8B030D-6E8A-4147-A177-3AD203B41FA5}">
                      <a16:colId xmlns:a16="http://schemas.microsoft.com/office/drawing/2014/main" val="20001"/>
                    </a:ext>
                  </a:extLst>
                </a:gridCol>
                <a:gridCol w="1132857">
                  <a:extLst>
                    <a:ext uri="{9D8B030D-6E8A-4147-A177-3AD203B41FA5}">
                      <a16:colId xmlns:a16="http://schemas.microsoft.com/office/drawing/2014/main" val="20002"/>
                    </a:ext>
                  </a:extLst>
                </a:gridCol>
                <a:gridCol w="1070594">
                  <a:extLst>
                    <a:ext uri="{9D8B030D-6E8A-4147-A177-3AD203B41FA5}">
                      <a16:colId xmlns:a16="http://schemas.microsoft.com/office/drawing/2014/main" val="20003"/>
                    </a:ext>
                  </a:extLst>
                </a:gridCol>
                <a:gridCol w="1098292">
                  <a:extLst>
                    <a:ext uri="{9D8B030D-6E8A-4147-A177-3AD203B41FA5}">
                      <a16:colId xmlns:a16="http://schemas.microsoft.com/office/drawing/2014/main" val="20004"/>
                    </a:ext>
                  </a:extLst>
                </a:gridCol>
              </a:tblGrid>
              <a:tr h="124544">
                <a:tc gridSpan="5">
                  <a:txBody>
                    <a:bodyPr/>
                    <a:lstStyle/>
                    <a:p>
                      <a:pPr algn="l"/>
                      <a:r>
                        <a:rPr lang="en-US" altLang="zh-TW" sz="2000" b="0" dirty="0" smtClean="0">
                          <a:solidFill>
                            <a:srgbClr val="FFC000"/>
                          </a:solidFill>
                          <a:latin typeface="+mn-lt"/>
                        </a:rPr>
                        <a:t>Signed Integer</a:t>
                      </a:r>
                      <a:endParaRPr lang="zh-TW" altLang="en-US" sz="2000" b="0" dirty="0">
                        <a:solidFill>
                          <a:srgbClr val="FFC000"/>
                        </a:solidFill>
                        <a:latin typeface="+mn-lt"/>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TW" altLang="en-US" dirty="0"/>
                    </a:p>
                  </a:txBody>
                  <a:tcPr anchor="ctr"/>
                </a:tc>
                <a:tc hMerge="1">
                  <a:txBody>
                    <a:bodyPr/>
                    <a:lstStyle/>
                    <a:p>
                      <a:pPr algn="ctr"/>
                      <a:endParaRPr lang="zh-TW" altLang="en-US" dirty="0"/>
                    </a:p>
                  </a:txBody>
                  <a:tcPr anchor="ctr"/>
                </a:tc>
                <a:tc hMerge="1">
                  <a:txBody>
                    <a:bodyPr/>
                    <a:lstStyle/>
                    <a:p>
                      <a:pPr algn="ctr"/>
                      <a:endParaRPr lang="zh-TW" altLang="en-US" dirty="0"/>
                    </a:p>
                  </a:txBody>
                  <a:tcPr anchor="ctr"/>
                </a:tc>
                <a:tc hMerge="1">
                  <a:txBody>
                    <a:bodyPr/>
                    <a:lstStyle/>
                    <a:p>
                      <a:endParaRPr lang="zh-TW" altLang="en-US"/>
                    </a:p>
                  </a:txBody>
                  <a:tcPr/>
                </a:tc>
                <a:extLst>
                  <a:ext uri="{0D108BD9-81ED-4DB2-BD59-A6C34878D82A}">
                    <a16:rowId xmlns:a16="http://schemas.microsoft.com/office/drawing/2014/main" val="10000"/>
                  </a:ext>
                </a:extLst>
              </a:tr>
              <a:tr h="325016">
                <a:tc>
                  <a:txBody>
                    <a:bodyPr/>
                    <a:lstStyle/>
                    <a:p>
                      <a:pPr algn="ctr"/>
                      <a:r>
                        <a:rPr lang="en-US" altLang="zh-TW" sz="2000" dirty="0" smtClean="0"/>
                        <a:t>Case</a:t>
                      </a:r>
                      <a:endParaRPr lang="zh-TW" altLang="en-US" sz="20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TW" sz="2000" b="0" dirty="0" smtClean="0"/>
                        <a:t>D</a:t>
                      </a:r>
                      <a:endParaRPr lang="zh-TW" altLang="en-US" sz="2000" b="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TW" sz="2000" b="0" dirty="0" smtClean="0"/>
                        <a:t>S</a:t>
                      </a:r>
                      <a:endParaRPr lang="zh-TW" altLang="en-US" sz="2000" b="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TW" sz="2000" b="0" dirty="0" smtClean="0"/>
                        <a:t>SF</a:t>
                      </a:r>
                      <a:endParaRPr lang="zh-TW" altLang="en-US" sz="2000" b="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TW" sz="2000" b="0" dirty="0" smtClean="0"/>
                        <a:t>OF</a:t>
                      </a:r>
                      <a:endParaRPr lang="zh-TW" altLang="en-US"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rowSpan="2">
                  <a:txBody>
                    <a:bodyPr/>
                    <a:lstStyle/>
                    <a:p>
                      <a:pPr algn="ctr"/>
                      <a:r>
                        <a:rPr lang="en-US" altLang="zh-TW" sz="2000" dirty="0" smtClean="0"/>
                        <a:t>D &gt; S</a:t>
                      </a:r>
                      <a:endParaRPr lang="zh-TW" altLang="en-US" sz="2000" dirty="0"/>
                    </a:p>
                  </a:txBody>
                  <a:tcPr anchor="ctr"/>
                </a:tc>
                <a:tc>
                  <a:txBody>
                    <a:bodyPr/>
                    <a:lstStyle/>
                    <a:p>
                      <a:pPr algn="ctr"/>
                      <a:r>
                        <a:rPr lang="en-US" altLang="zh-TW" sz="2000" b="0" dirty="0" smtClean="0"/>
                        <a:t>0101 (5)</a:t>
                      </a:r>
                      <a:endParaRPr lang="zh-TW" altLang="en-US" sz="2000" b="0" dirty="0"/>
                    </a:p>
                  </a:txBody>
                  <a:tcPr anchor="ctr"/>
                </a:tc>
                <a:tc>
                  <a:txBody>
                    <a:bodyPr/>
                    <a:lstStyle/>
                    <a:p>
                      <a:pPr algn="ctr"/>
                      <a:r>
                        <a:rPr lang="en-US" altLang="zh-TW" sz="2000" b="0" dirty="0" smtClean="0"/>
                        <a:t>1110 (-2)</a:t>
                      </a:r>
                      <a:endParaRPr lang="zh-TW" altLang="en-US" sz="2000" b="0" dirty="0"/>
                    </a:p>
                  </a:txBody>
                  <a:tcPr anchor="ctr"/>
                </a:tc>
                <a:tc>
                  <a:txBody>
                    <a:bodyPr/>
                    <a:lstStyle/>
                    <a:p>
                      <a:pPr algn="ctr"/>
                      <a:r>
                        <a:rPr lang="en-US" altLang="zh-TW" sz="2000" b="0" dirty="0" smtClean="0"/>
                        <a:t>0</a:t>
                      </a:r>
                      <a:endParaRPr lang="zh-TW" altLang="en-US" sz="2000" b="0" dirty="0"/>
                    </a:p>
                  </a:txBody>
                  <a:tcPr anchor="ctr">
                    <a:lnR w="12700" cap="flat" cmpd="sng" algn="ctr">
                      <a:solidFill>
                        <a:schemeClr val="tx1"/>
                      </a:solidFill>
                      <a:prstDash val="solid"/>
                      <a:round/>
                      <a:headEnd type="none" w="med" len="med"/>
                      <a:tailEnd type="none" w="med" len="med"/>
                    </a:lnR>
                  </a:tcPr>
                </a:tc>
                <a:tc>
                  <a:txBody>
                    <a:bodyPr/>
                    <a:lstStyle/>
                    <a:p>
                      <a:pPr algn="ctr"/>
                      <a:r>
                        <a:rPr lang="en-US" altLang="zh-TW" sz="2000" b="0" dirty="0" smtClean="0"/>
                        <a:t>0</a:t>
                      </a:r>
                      <a:endParaRPr lang="zh-TW" altLang="en-US"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vMerge="1">
                  <a:txBody>
                    <a:bodyPr/>
                    <a:lstStyle/>
                    <a:p>
                      <a:pPr algn="ctr"/>
                      <a:endParaRPr lang="zh-TW" altLang="en-US" sz="2000" dirty="0"/>
                    </a:p>
                  </a:txBody>
                  <a:tcPr anchor="ctr"/>
                </a:tc>
                <a:tc>
                  <a:txBody>
                    <a:bodyPr/>
                    <a:lstStyle/>
                    <a:p>
                      <a:pPr algn="ctr"/>
                      <a:r>
                        <a:rPr lang="en-US" altLang="zh-TW" sz="2000" b="0" dirty="0" smtClean="0"/>
                        <a:t>0110 (6)</a:t>
                      </a:r>
                      <a:endParaRPr lang="zh-TW" altLang="en-US" sz="2000" b="0" dirty="0"/>
                    </a:p>
                  </a:txBody>
                  <a:tcPr anchor="ctr"/>
                </a:tc>
                <a:tc>
                  <a:txBody>
                    <a:bodyPr/>
                    <a:lstStyle/>
                    <a:p>
                      <a:pPr algn="ctr"/>
                      <a:r>
                        <a:rPr lang="en-US" altLang="zh-TW" sz="2000" b="0" dirty="0" smtClean="0"/>
                        <a:t>1110(-2)</a:t>
                      </a:r>
                    </a:p>
                  </a:txBody>
                  <a:tcPr anchor="ctr"/>
                </a:tc>
                <a:tc>
                  <a:txBody>
                    <a:bodyPr/>
                    <a:lstStyle/>
                    <a:p>
                      <a:pPr algn="ctr"/>
                      <a:r>
                        <a:rPr lang="en-US" altLang="zh-TW" sz="2000" b="0" dirty="0" smtClean="0"/>
                        <a:t>1</a:t>
                      </a:r>
                      <a:endParaRPr lang="zh-TW" altLang="en-US" sz="2000" b="0" dirty="0"/>
                    </a:p>
                  </a:txBody>
                  <a:tcPr anchor="ctr">
                    <a:lnR w="12700" cap="flat" cmpd="sng" algn="ctr">
                      <a:solidFill>
                        <a:schemeClr val="tx1"/>
                      </a:solidFill>
                      <a:prstDash val="solid"/>
                      <a:round/>
                      <a:headEnd type="none" w="med" len="med"/>
                      <a:tailEnd type="none" w="med" len="med"/>
                    </a:lnR>
                  </a:tcPr>
                </a:tc>
                <a:tc>
                  <a:txBody>
                    <a:bodyPr/>
                    <a:lstStyle/>
                    <a:p>
                      <a:pPr algn="ctr"/>
                      <a:r>
                        <a:rPr lang="en-US" altLang="zh-TW" sz="2000" b="0" dirty="0" smtClean="0"/>
                        <a:t>1</a:t>
                      </a:r>
                      <a:endParaRPr lang="zh-TW" altLang="en-US"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rowSpan="2">
                  <a:txBody>
                    <a:bodyPr/>
                    <a:lstStyle/>
                    <a:p>
                      <a:pPr algn="ctr"/>
                      <a:r>
                        <a:rPr lang="en-US" altLang="zh-TW" sz="2000" dirty="0" smtClean="0"/>
                        <a:t>D &lt;</a:t>
                      </a:r>
                      <a:r>
                        <a:rPr lang="en-US" altLang="zh-TW" sz="2000" baseline="0" dirty="0" smtClean="0"/>
                        <a:t> S</a:t>
                      </a:r>
                      <a:endParaRPr lang="zh-TW" altLang="en-US" sz="2000" dirty="0"/>
                    </a:p>
                  </a:txBody>
                  <a:tcPr anchor="ctr"/>
                </a:tc>
                <a:tc>
                  <a:txBody>
                    <a:bodyPr/>
                    <a:lstStyle/>
                    <a:p>
                      <a:pPr algn="ctr"/>
                      <a:r>
                        <a:rPr lang="en-US" altLang="zh-TW" sz="2000" b="0" dirty="0" smtClean="0"/>
                        <a:t>1110 (-2)</a:t>
                      </a:r>
                      <a:endParaRPr lang="zh-TW" altLang="en-US" sz="2000" b="0" dirty="0"/>
                    </a:p>
                  </a:txBody>
                  <a:tcPr anchor="ctr"/>
                </a:tc>
                <a:tc>
                  <a:txBody>
                    <a:bodyPr/>
                    <a:lstStyle/>
                    <a:p>
                      <a:pPr algn="ctr"/>
                      <a:r>
                        <a:rPr lang="en-US" altLang="zh-TW" sz="2000" b="0" dirty="0" smtClean="0"/>
                        <a:t>0111 (7)</a:t>
                      </a:r>
                      <a:endParaRPr lang="zh-TW" altLang="en-US" sz="2000" b="0" dirty="0"/>
                    </a:p>
                  </a:txBody>
                  <a:tcPr anchor="ctr"/>
                </a:tc>
                <a:tc>
                  <a:txBody>
                    <a:bodyPr/>
                    <a:lstStyle/>
                    <a:p>
                      <a:pPr algn="ctr"/>
                      <a:r>
                        <a:rPr lang="en-US" altLang="zh-TW" sz="2000" b="0" dirty="0" smtClean="0"/>
                        <a:t>0</a:t>
                      </a:r>
                      <a:endParaRPr lang="zh-TW" altLang="en-US" sz="2000" b="0" dirty="0"/>
                    </a:p>
                  </a:txBody>
                  <a:tcPr anchor="ctr">
                    <a:lnR w="12700" cap="flat" cmpd="sng" algn="ctr">
                      <a:solidFill>
                        <a:schemeClr val="tx1"/>
                      </a:solidFill>
                      <a:prstDash val="solid"/>
                      <a:round/>
                      <a:headEnd type="none" w="med" len="med"/>
                      <a:tailEnd type="none" w="med" len="med"/>
                    </a:lnR>
                  </a:tcPr>
                </a:tc>
                <a:tc>
                  <a:txBody>
                    <a:bodyPr/>
                    <a:lstStyle/>
                    <a:p>
                      <a:pPr algn="ctr"/>
                      <a:r>
                        <a:rPr lang="en-US" altLang="zh-TW" sz="2000" b="0" dirty="0" smtClean="0"/>
                        <a:t>1</a:t>
                      </a:r>
                      <a:endParaRPr lang="zh-TW" altLang="en-US"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vMerge="1">
                  <a:txBody>
                    <a:bodyPr/>
                    <a:lstStyle/>
                    <a:p>
                      <a:pPr algn="ctr"/>
                      <a:endParaRPr lang="zh-TW" altLang="en-US" sz="2000" dirty="0"/>
                    </a:p>
                  </a:txBody>
                  <a:tcPr anchor="ctr"/>
                </a:tc>
                <a:tc>
                  <a:txBody>
                    <a:bodyPr/>
                    <a:lstStyle/>
                    <a:p>
                      <a:pPr algn="ctr"/>
                      <a:r>
                        <a:rPr lang="en-US" altLang="zh-TW" sz="2000" b="0" dirty="0" smtClean="0"/>
                        <a:t>1111 (-1)</a:t>
                      </a:r>
                      <a:endParaRPr lang="zh-TW" altLang="en-US" sz="2000" b="0" dirty="0"/>
                    </a:p>
                  </a:txBody>
                  <a:tcPr anchor="ctr"/>
                </a:tc>
                <a:tc>
                  <a:txBody>
                    <a:bodyPr/>
                    <a:lstStyle/>
                    <a:p>
                      <a:pPr algn="ctr"/>
                      <a:r>
                        <a:rPr lang="en-US" altLang="zh-TW" sz="2000" b="0" dirty="0" smtClean="0"/>
                        <a:t>0101 (5)</a:t>
                      </a:r>
                      <a:endParaRPr lang="zh-TW" altLang="en-US" sz="2000" b="0" dirty="0"/>
                    </a:p>
                  </a:txBody>
                  <a:tcPr anchor="ctr"/>
                </a:tc>
                <a:tc>
                  <a:txBody>
                    <a:bodyPr/>
                    <a:lstStyle/>
                    <a:p>
                      <a:pPr algn="ctr"/>
                      <a:r>
                        <a:rPr lang="en-US" altLang="zh-TW" sz="2000" b="0" dirty="0" smtClean="0"/>
                        <a:t>1</a:t>
                      </a:r>
                      <a:endParaRPr lang="zh-TW" altLang="en-US" sz="2000" b="0" dirty="0"/>
                    </a:p>
                  </a:txBody>
                  <a:tcPr anchor="ctr">
                    <a:lnR w="12700" cap="flat" cmpd="sng" algn="ctr">
                      <a:solidFill>
                        <a:schemeClr val="tx1"/>
                      </a:solidFill>
                      <a:prstDash val="solid"/>
                      <a:round/>
                      <a:headEnd type="none" w="med" len="med"/>
                      <a:tailEnd type="none" w="med" len="med"/>
                    </a:lnR>
                  </a:tcPr>
                </a:tc>
                <a:tc>
                  <a:txBody>
                    <a:bodyPr/>
                    <a:lstStyle/>
                    <a:p>
                      <a:pPr algn="ctr"/>
                      <a:r>
                        <a:rPr lang="en-US" altLang="zh-TW" sz="2000" b="0" dirty="0" smtClean="0"/>
                        <a:t>0</a:t>
                      </a:r>
                      <a:endParaRPr lang="zh-TW" altLang="en-US"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Boolean Instructions in 64-Bit Mode</a:t>
            </a:r>
            <a:endParaRPr lang="en-US" dirty="0"/>
          </a:p>
        </p:txBody>
      </p:sp>
      <p:sp>
        <p:nvSpPr>
          <p:cNvPr id="24579" name="Content Placeholder 2"/>
          <p:cNvSpPr>
            <a:spLocks noGrp="1"/>
          </p:cNvSpPr>
          <p:nvPr>
            <p:ph idx="1"/>
          </p:nvPr>
        </p:nvSpPr>
        <p:spPr/>
        <p:txBody>
          <a:bodyPr/>
          <a:lstStyle/>
          <a:p>
            <a:r>
              <a:rPr lang="en-US" altLang="en-US" smtClean="0"/>
              <a:t>64-bit boolean instructions, for the most part, work the same as 32-bit instructions</a:t>
            </a:r>
          </a:p>
          <a:p>
            <a:r>
              <a:rPr lang="en-US" altLang="en-US" smtClean="0"/>
              <a:t>If the source operand is a constant whose size is less than 32 bits and the destination is the lower part of a 64-bit register or memory operand, all bits in the destination operand are affected</a:t>
            </a:r>
          </a:p>
          <a:p>
            <a:r>
              <a:rPr lang="en-US" altLang="en-US" smtClean="0"/>
              <a:t>When the source is a 32-bit constant or register, only the lower 32 bits of the destination operand are affected</a:t>
            </a:r>
          </a:p>
        </p:txBody>
      </p:sp>
      <p:sp>
        <p:nvSpPr>
          <p:cNvPr id="2458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2458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621EC6F-406F-4032-BDE9-39FB39005AAB}" type="slidenum">
              <a:rPr lang="en-US" altLang="en-US" sz="1600">
                <a:latin typeface="Times New Roman" panose="02020603050405020304" pitchFamily="18" charset="0"/>
              </a:rPr>
              <a:pPr>
                <a:spcBef>
                  <a:spcPct val="0"/>
                </a:spcBef>
                <a:buClrTx/>
                <a:buFontTx/>
                <a:buNone/>
              </a:pPr>
              <a:t>22</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93FDD42-7F53-48F9-A323-A24078510BFE}" type="slidenum">
              <a:rPr lang="en-US" altLang="en-US" sz="1600">
                <a:latin typeface="Times New Roman" panose="02020603050405020304" pitchFamily="18" charset="0"/>
              </a:rPr>
              <a:pPr>
                <a:spcBef>
                  <a:spcPct val="0"/>
                </a:spcBef>
                <a:buClrTx/>
                <a:buFontTx/>
                <a:buNone/>
              </a:pPr>
              <a:t>23</a:t>
            </a:fld>
            <a:endParaRPr lang="en-US" altLang="en-US" sz="1600">
              <a:latin typeface="Times New Roman" panose="02020603050405020304" pitchFamily="18" charset="0"/>
            </a:endParaRPr>
          </a:p>
        </p:txBody>
      </p:sp>
      <p:sp>
        <p:nvSpPr>
          <p:cNvPr id="158722" name="Rectangle 2"/>
          <p:cNvSpPr>
            <a:spLocks noGrp="1" noChangeArrowheads="1"/>
          </p:cNvSpPr>
          <p:nvPr>
            <p:ph type="title"/>
          </p:nvPr>
        </p:nvSpPr>
        <p:spPr/>
        <p:txBody>
          <a:bodyPr/>
          <a:lstStyle/>
          <a:p>
            <a:pPr eaLnBrk="1" hangingPunct="1">
              <a:defRPr/>
            </a:pPr>
            <a:r>
              <a:rPr lang="en-US" altLang="en-US" smtClean="0"/>
              <a:t>What's Next</a:t>
            </a:r>
          </a:p>
        </p:txBody>
      </p:sp>
      <p:sp>
        <p:nvSpPr>
          <p:cNvPr id="25605" name="Rectangle 3"/>
          <p:cNvSpPr>
            <a:spLocks noGrp="1" noChangeArrowheads="1"/>
          </p:cNvSpPr>
          <p:nvPr>
            <p:ph type="body" idx="1"/>
          </p:nvPr>
        </p:nvSpPr>
        <p:spPr>
          <a:xfrm>
            <a:off x="1600200" y="1524000"/>
            <a:ext cx="6324600" cy="3048000"/>
          </a:xfrm>
        </p:spPr>
        <p:txBody>
          <a:bodyPr/>
          <a:lstStyle/>
          <a:p>
            <a:pPr eaLnBrk="1" hangingPunct="1"/>
            <a:r>
              <a:rPr lang="en-US" altLang="en-US" smtClean="0"/>
              <a:t>Boolean and Comparison Instructions</a:t>
            </a:r>
          </a:p>
          <a:p>
            <a:pPr eaLnBrk="1" hangingPunct="1"/>
            <a:r>
              <a:rPr lang="en-US" altLang="en-US" b="1" smtClean="0">
                <a:solidFill>
                  <a:schemeClr val="tx2"/>
                </a:solidFill>
              </a:rPr>
              <a:t>Conditional Jumps</a:t>
            </a:r>
          </a:p>
          <a:p>
            <a:pPr eaLnBrk="1" hangingPunct="1"/>
            <a:r>
              <a:rPr lang="en-US" altLang="en-US" smtClean="0"/>
              <a:t>Conditional Loop Instructions</a:t>
            </a:r>
          </a:p>
          <a:p>
            <a:pPr eaLnBrk="1" hangingPunct="1"/>
            <a:r>
              <a:rPr lang="en-US" altLang="en-US" smtClean="0"/>
              <a:t>Conditional Structures</a:t>
            </a:r>
          </a:p>
          <a:p>
            <a:pPr eaLnBrk="1" hangingPunct="1"/>
            <a:r>
              <a:rPr lang="en-US" altLang="en-US" smtClean="0"/>
              <a:t>Application: Finite-State Machines</a:t>
            </a:r>
          </a:p>
          <a:p>
            <a:pPr eaLnBrk="1" hangingPunct="1"/>
            <a:r>
              <a:rPr lang="en-US" altLang="en-US" smtClean="0"/>
              <a:t>Conditional Control Flow Directives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266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4EE98E5-103C-48EA-BAD6-6E88AAFB8B04}" type="slidenum">
              <a:rPr lang="en-US" altLang="en-US" sz="1600">
                <a:latin typeface="Times New Roman" panose="02020603050405020304" pitchFamily="18" charset="0"/>
              </a:rPr>
              <a:pPr>
                <a:spcBef>
                  <a:spcPct val="0"/>
                </a:spcBef>
                <a:buClrTx/>
                <a:buFontTx/>
                <a:buNone/>
              </a:pPr>
              <a:t>24</a:t>
            </a:fld>
            <a:endParaRPr lang="en-US" altLang="en-US" sz="1600">
              <a:latin typeface="Times New Roman" panose="02020603050405020304" pitchFamily="18" charset="0"/>
            </a:endParaRPr>
          </a:p>
        </p:txBody>
      </p:sp>
      <p:sp>
        <p:nvSpPr>
          <p:cNvPr id="122882" name="Rectangle 2"/>
          <p:cNvSpPr>
            <a:spLocks noGrp="1" noChangeArrowheads="1"/>
          </p:cNvSpPr>
          <p:nvPr>
            <p:ph type="title"/>
          </p:nvPr>
        </p:nvSpPr>
        <p:spPr/>
        <p:txBody>
          <a:bodyPr/>
          <a:lstStyle/>
          <a:p>
            <a:pPr eaLnBrk="1" hangingPunct="1">
              <a:defRPr/>
            </a:pPr>
            <a:r>
              <a:rPr lang="en-US" altLang="en-US" smtClean="0"/>
              <a:t>Conditional Jumps</a:t>
            </a:r>
          </a:p>
        </p:txBody>
      </p:sp>
      <p:sp>
        <p:nvSpPr>
          <p:cNvPr id="26629" name="Rectangle 3"/>
          <p:cNvSpPr>
            <a:spLocks noGrp="1" noChangeArrowheads="1"/>
          </p:cNvSpPr>
          <p:nvPr>
            <p:ph type="body" idx="1"/>
          </p:nvPr>
        </p:nvSpPr>
        <p:spPr>
          <a:xfrm>
            <a:off x="1524000" y="1219200"/>
            <a:ext cx="6477000" cy="4495800"/>
          </a:xfrm>
        </p:spPr>
        <p:txBody>
          <a:bodyPr/>
          <a:lstStyle/>
          <a:p>
            <a:pPr eaLnBrk="1" hangingPunct="1"/>
            <a:r>
              <a:rPr lang="en-US" altLang="zh-TW" sz="2800" dirty="0">
                <a:ea typeface="新細明體" charset="-120"/>
                <a:hlinkClick r:id="" action="ppaction://customshow?id=14&amp;return=true"/>
              </a:rPr>
              <a:t>J</a:t>
            </a:r>
            <a:r>
              <a:rPr lang="en-US" altLang="zh-TW" sz="2800" i="1" dirty="0">
                <a:ea typeface="新細明體" charset="-120"/>
                <a:hlinkClick r:id="" action="ppaction://customshow?id=14&amp;return=true"/>
              </a:rPr>
              <a:t>cond</a:t>
            </a:r>
            <a:r>
              <a:rPr lang="en-US" altLang="zh-TW" sz="2800" dirty="0">
                <a:ea typeface="新細明體" charset="-120"/>
                <a:hlinkClick r:id="" action="ppaction://customshow?id=14&amp;return=true"/>
              </a:rPr>
              <a:t> </a:t>
            </a:r>
            <a:r>
              <a:rPr lang="en-US" altLang="zh-TW" sz="2800" dirty="0" smtClean="0">
                <a:ea typeface="新細明體" charset="-120"/>
                <a:hlinkClick r:id="" action="ppaction://customshow?id=14&amp;return=true"/>
              </a:rPr>
              <a:t>Instruction</a:t>
            </a:r>
            <a:endParaRPr lang="en-US" altLang="en-US" sz="2800" dirty="0" smtClean="0"/>
          </a:p>
          <a:p>
            <a:pPr eaLnBrk="1" hangingPunct="1"/>
            <a:r>
              <a:rPr lang="en-US" altLang="en-US" sz="2800" dirty="0" smtClean="0"/>
              <a:t>Jumps Based On . . .</a:t>
            </a:r>
          </a:p>
          <a:p>
            <a:pPr lvl="1" eaLnBrk="1" hangingPunct="1"/>
            <a:r>
              <a:rPr lang="en-US" altLang="en-US" sz="2600" dirty="0" smtClean="0">
                <a:hlinkClick r:id="" action="ppaction://customshow?id=15&amp;return=true"/>
              </a:rPr>
              <a:t>Specific flags</a:t>
            </a:r>
            <a:r>
              <a:rPr lang="en-US" altLang="en-US" sz="2600" dirty="0" smtClean="0"/>
              <a:t> (not suggest to use)</a:t>
            </a:r>
          </a:p>
          <a:p>
            <a:pPr lvl="1" eaLnBrk="1" hangingPunct="1"/>
            <a:r>
              <a:rPr lang="en-US" altLang="en-US" sz="2600" dirty="0" smtClean="0">
                <a:hlinkClick r:id="" action="ppaction://customshow?id=16&amp;return=true"/>
              </a:rPr>
              <a:t>Equality</a:t>
            </a:r>
            <a:endParaRPr lang="en-US" altLang="en-US" sz="2600" dirty="0" smtClean="0"/>
          </a:p>
          <a:p>
            <a:pPr lvl="1" eaLnBrk="1" hangingPunct="1"/>
            <a:r>
              <a:rPr lang="en-US" altLang="en-US" sz="2600" dirty="0" smtClean="0">
                <a:hlinkClick r:id="" action="ppaction://customshow?id=17&amp;return=true"/>
              </a:rPr>
              <a:t>Unsigned comparisons</a:t>
            </a:r>
            <a:endParaRPr lang="en-US" altLang="en-US" sz="2600" dirty="0" smtClean="0"/>
          </a:p>
          <a:p>
            <a:pPr lvl="1" eaLnBrk="1" hangingPunct="1"/>
            <a:r>
              <a:rPr lang="en-US" altLang="en-US" sz="2600" dirty="0" smtClean="0">
                <a:hlinkClick r:id="" action="ppaction://customshow?id=18&amp;return=true"/>
              </a:rPr>
              <a:t>Signed Comparisons</a:t>
            </a:r>
            <a:endParaRPr lang="en-US" altLang="en-US" sz="2600" dirty="0" smtClean="0"/>
          </a:p>
          <a:p>
            <a:pPr eaLnBrk="1" hangingPunct="1"/>
            <a:r>
              <a:rPr lang="en-US" altLang="en-US" sz="2800" dirty="0" smtClean="0">
                <a:hlinkClick r:id="" action="ppaction://customshow?id=19&amp;return=true"/>
              </a:rPr>
              <a:t>Applications</a:t>
            </a:r>
            <a:endParaRPr lang="en-US" altLang="en-US" sz="2800" dirty="0" smtClean="0"/>
          </a:p>
          <a:p>
            <a:pPr eaLnBrk="1" hangingPunct="1"/>
            <a:r>
              <a:rPr lang="en-US" altLang="en-US" sz="2800" dirty="0" smtClean="0">
                <a:hlinkClick r:id="" action="ppaction://customshow?id=20&amp;return=true"/>
              </a:rPr>
              <a:t>Encrypting a String</a:t>
            </a:r>
            <a:endParaRPr lang="en-US" altLang="en-US" sz="2800" dirty="0" smtClean="0"/>
          </a:p>
          <a:p>
            <a:pPr eaLnBrk="1" hangingPunct="1"/>
            <a:r>
              <a:rPr lang="en-US" altLang="en-US" sz="2800" dirty="0" smtClean="0">
                <a:hlinkClick r:id="" action="ppaction://customshow?id=21&amp;return=true"/>
              </a:rPr>
              <a:t>Bit Test (BT) Instruction</a:t>
            </a:r>
            <a:endParaRPr lang="en-US" altLang="en-US"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E8A0C29-1FCA-4C7F-BF4A-1BD16773CDCC}" type="slidenum">
              <a:rPr lang="en-US" altLang="en-US" sz="1600">
                <a:latin typeface="Times New Roman" panose="02020603050405020304" pitchFamily="18" charset="0"/>
              </a:rPr>
              <a:pPr>
                <a:spcBef>
                  <a:spcPct val="0"/>
                </a:spcBef>
                <a:buClrTx/>
                <a:buFontTx/>
                <a:buNone/>
              </a:pPr>
              <a:t>25</a:t>
            </a:fld>
            <a:endParaRPr lang="en-US" altLang="en-US" sz="1600">
              <a:latin typeface="Times New Roman" panose="02020603050405020304" pitchFamily="18" charset="0"/>
            </a:endParaRPr>
          </a:p>
        </p:txBody>
      </p:sp>
      <p:sp>
        <p:nvSpPr>
          <p:cNvPr id="150530" name="Rectangle 2"/>
          <p:cNvSpPr>
            <a:spLocks noGrp="1" noChangeArrowheads="1"/>
          </p:cNvSpPr>
          <p:nvPr>
            <p:ph type="title"/>
          </p:nvPr>
        </p:nvSpPr>
        <p:spPr/>
        <p:txBody>
          <a:bodyPr/>
          <a:lstStyle/>
          <a:p>
            <a:pPr eaLnBrk="1" hangingPunct="1">
              <a:defRPr/>
            </a:pPr>
            <a:r>
              <a:rPr lang="en-US" altLang="en-US" dirty="0" smtClean="0"/>
              <a:t>J</a:t>
            </a:r>
            <a:r>
              <a:rPr lang="en-US" altLang="en-US" sz="2800" i="1" dirty="0" smtClean="0"/>
              <a:t>cond</a:t>
            </a:r>
            <a:r>
              <a:rPr lang="en-US" altLang="en-US" dirty="0" smtClean="0"/>
              <a:t> Instruction</a:t>
            </a:r>
          </a:p>
        </p:txBody>
      </p:sp>
      <p:sp>
        <p:nvSpPr>
          <p:cNvPr id="27653" name="Rectangle 3"/>
          <p:cNvSpPr>
            <a:spLocks noGrp="1" noChangeArrowheads="1"/>
          </p:cNvSpPr>
          <p:nvPr>
            <p:ph type="body" idx="1"/>
          </p:nvPr>
        </p:nvSpPr>
        <p:spPr>
          <a:xfrm>
            <a:off x="685800" y="1143000"/>
            <a:ext cx="7772400" cy="4191000"/>
          </a:xfrm>
        </p:spPr>
        <p:txBody>
          <a:bodyPr/>
          <a:lstStyle/>
          <a:p>
            <a:pPr eaLnBrk="1" hangingPunct="1"/>
            <a:r>
              <a:rPr lang="en-US" altLang="en-US" dirty="0" smtClean="0"/>
              <a:t>A conditional jump instruction branches to a label when specific register or flag conditions are met</a:t>
            </a:r>
          </a:p>
          <a:p>
            <a:pPr lvl="1" eaLnBrk="1" hangingPunct="1">
              <a:buFontTx/>
              <a:buNone/>
            </a:pPr>
            <a:endParaRPr lang="en-US" altLang="en-US" dirty="0" smtClean="0"/>
          </a:p>
          <a:p>
            <a:pPr eaLnBrk="1" hangingPunct="1"/>
            <a:r>
              <a:rPr lang="en-US" altLang="en-US" dirty="0" smtClean="0"/>
              <a:t>Specific jumps:</a:t>
            </a:r>
          </a:p>
          <a:p>
            <a:pPr lvl="1" eaLnBrk="1" hangingPunct="1">
              <a:buFontTx/>
              <a:buNone/>
            </a:pPr>
            <a:r>
              <a:rPr lang="en-US" altLang="en-US" dirty="0" smtClean="0"/>
              <a:t>JB, JC - jump to a label if the Carry flag is set</a:t>
            </a:r>
          </a:p>
          <a:p>
            <a:pPr lvl="1" eaLnBrk="1" hangingPunct="1">
              <a:buFontTx/>
              <a:buNone/>
            </a:pPr>
            <a:r>
              <a:rPr lang="en-US" altLang="en-US" dirty="0" smtClean="0"/>
              <a:t>JE, JZ - jump to a label if the Zero flag is set</a:t>
            </a:r>
          </a:p>
          <a:p>
            <a:pPr lvl="1" eaLnBrk="1" hangingPunct="1">
              <a:buFontTx/>
              <a:buNone/>
            </a:pPr>
            <a:r>
              <a:rPr lang="en-US" altLang="en-US" dirty="0" smtClean="0"/>
              <a:t>JS - jump to a label if the Sign flag is set</a:t>
            </a:r>
          </a:p>
          <a:p>
            <a:pPr lvl="1" eaLnBrk="1" hangingPunct="1">
              <a:buFontTx/>
              <a:buNone/>
            </a:pPr>
            <a:r>
              <a:rPr lang="en-US" altLang="en-US" dirty="0" smtClean="0"/>
              <a:t>JNE, JNZ - jump to a label if the Zero flag is clear</a:t>
            </a:r>
          </a:p>
          <a:p>
            <a:pPr lvl="1" eaLnBrk="1" hangingPunct="1">
              <a:buFontTx/>
              <a:buNone/>
            </a:pPr>
            <a:r>
              <a:rPr lang="en-US" altLang="en-US" dirty="0" smtClean="0"/>
              <a:t>JECXZ - jump to a label if ECX = 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286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E60D2CC-1DCD-4608-AE36-7F13D933D6C9}" type="slidenum">
              <a:rPr lang="en-US" altLang="en-US" sz="1600">
                <a:latin typeface="Times New Roman" panose="02020603050405020304" pitchFamily="18" charset="0"/>
              </a:rPr>
              <a:pPr>
                <a:spcBef>
                  <a:spcPct val="0"/>
                </a:spcBef>
                <a:buClrTx/>
                <a:buFontTx/>
                <a:buNone/>
              </a:pPr>
              <a:t>26</a:t>
            </a:fld>
            <a:endParaRPr lang="en-US" altLang="en-US" sz="1600">
              <a:latin typeface="Times New Roman" panose="02020603050405020304" pitchFamily="18" charset="0"/>
            </a:endParaRPr>
          </a:p>
        </p:txBody>
      </p:sp>
      <p:sp>
        <p:nvSpPr>
          <p:cNvPr id="157698" name="Rectangle 1026"/>
          <p:cNvSpPr>
            <a:spLocks noGrp="1" noChangeArrowheads="1"/>
          </p:cNvSpPr>
          <p:nvPr>
            <p:ph type="title"/>
          </p:nvPr>
        </p:nvSpPr>
        <p:spPr/>
        <p:txBody>
          <a:bodyPr/>
          <a:lstStyle/>
          <a:p>
            <a:pPr eaLnBrk="1" hangingPunct="1">
              <a:defRPr/>
            </a:pPr>
            <a:r>
              <a:rPr lang="en-US" altLang="en-US" dirty="0" smtClean="0"/>
              <a:t>J</a:t>
            </a:r>
            <a:r>
              <a:rPr lang="en-US" altLang="en-US" sz="2800" i="1" dirty="0" smtClean="0"/>
              <a:t>cond</a:t>
            </a:r>
            <a:r>
              <a:rPr lang="en-US" altLang="en-US" dirty="0" smtClean="0"/>
              <a:t> Ranges</a:t>
            </a:r>
          </a:p>
        </p:txBody>
      </p:sp>
      <p:sp>
        <p:nvSpPr>
          <p:cNvPr id="28677" name="Rectangle 1027"/>
          <p:cNvSpPr>
            <a:spLocks noGrp="1" noChangeArrowheads="1"/>
          </p:cNvSpPr>
          <p:nvPr>
            <p:ph type="body" idx="1"/>
          </p:nvPr>
        </p:nvSpPr>
        <p:spPr>
          <a:xfrm>
            <a:off x="685800" y="1143000"/>
            <a:ext cx="7772400" cy="4191000"/>
          </a:xfrm>
        </p:spPr>
        <p:txBody>
          <a:bodyPr/>
          <a:lstStyle/>
          <a:p>
            <a:pPr eaLnBrk="1" hangingPunct="1"/>
            <a:r>
              <a:rPr lang="en-US" altLang="en-US" smtClean="0"/>
              <a:t>Prior to the 386:</a:t>
            </a:r>
          </a:p>
          <a:p>
            <a:pPr lvl="1" eaLnBrk="1" hangingPunct="1"/>
            <a:r>
              <a:rPr lang="en-US" altLang="en-US" smtClean="0"/>
              <a:t>jump must be within –128 to +127 bytes from current location counter</a:t>
            </a:r>
          </a:p>
          <a:p>
            <a:pPr eaLnBrk="1" hangingPunct="1"/>
            <a:r>
              <a:rPr lang="en-US" altLang="en-US" smtClean="0"/>
              <a:t>x86 processors:</a:t>
            </a:r>
          </a:p>
          <a:p>
            <a:pPr lvl="1" eaLnBrk="1" hangingPunct="1"/>
            <a:r>
              <a:rPr lang="en-US" altLang="en-US" smtClean="0"/>
              <a:t>32-bit offset permits jump anywhere in memory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dirty="0" smtClean="0"/>
              <a:t>Irvine, Kip R. Assembly Language for x86 Processors 7/e, 2015.</a:t>
            </a:r>
          </a:p>
        </p:txBody>
      </p:sp>
      <p:sp>
        <p:nvSpPr>
          <p:cNvPr id="296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479DA50D-7E4C-4B6E-BCA9-7371A35C1EA5}" type="slidenum">
              <a:rPr lang="en-US" altLang="en-US" sz="1600">
                <a:latin typeface="Times New Roman" panose="02020603050405020304" pitchFamily="18" charset="0"/>
              </a:rPr>
              <a:pPr>
                <a:spcBef>
                  <a:spcPct val="0"/>
                </a:spcBef>
                <a:buClrTx/>
                <a:buFontTx/>
                <a:buNone/>
              </a:pPr>
              <a:t>27</a:t>
            </a:fld>
            <a:endParaRPr lang="en-US" altLang="en-US" sz="1600">
              <a:latin typeface="Times New Roman" panose="02020603050405020304" pitchFamily="18" charset="0"/>
            </a:endParaRPr>
          </a:p>
        </p:txBody>
      </p:sp>
      <p:sp>
        <p:nvSpPr>
          <p:cNvPr id="97282" name="Rectangle 2"/>
          <p:cNvSpPr>
            <a:spLocks noGrp="1" noChangeArrowheads="1"/>
          </p:cNvSpPr>
          <p:nvPr>
            <p:ph type="title"/>
          </p:nvPr>
        </p:nvSpPr>
        <p:spPr/>
        <p:txBody>
          <a:bodyPr/>
          <a:lstStyle/>
          <a:p>
            <a:pPr eaLnBrk="1" hangingPunct="1">
              <a:defRPr/>
            </a:pPr>
            <a:r>
              <a:rPr lang="en-US" altLang="en-US" dirty="0" smtClean="0"/>
              <a:t>Jumps Based on Specific Flags</a:t>
            </a:r>
          </a:p>
        </p:txBody>
      </p:sp>
      <p:pic>
        <p:nvPicPr>
          <p:cNvPr id="297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2600"/>
            <a:ext cx="54864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124200" y="879554"/>
            <a:ext cx="2481705" cy="738664"/>
          </a:xfrm>
          <a:prstGeom prst="rect">
            <a:avLst/>
          </a:prstGeom>
          <a:noFill/>
          <a:ln>
            <a:solidFill>
              <a:schemeClr val="tx1"/>
            </a:solidFill>
          </a:ln>
        </p:spPr>
        <p:txBody>
          <a:bodyPr wrap="none" rtlCol="0">
            <a:spAutoFit/>
          </a:bodyPr>
          <a:lstStyle/>
          <a:p>
            <a:r>
              <a:rPr lang="en-US" altLang="zh-TW" dirty="0" smtClean="0">
                <a:hlinkClick r:id="" action="ppaction://customshow?id=13&amp;return=true"/>
              </a:rPr>
              <a:t>CMP </a:t>
            </a:r>
            <a:r>
              <a:rPr lang="en-US" altLang="zh-TW" dirty="0" err="1" smtClean="0"/>
              <a:t>leftop</a:t>
            </a:r>
            <a:r>
              <a:rPr lang="en-US" altLang="zh-TW" dirty="0" smtClean="0"/>
              <a:t>, </a:t>
            </a:r>
            <a:r>
              <a:rPr lang="en-US" altLang="zh-TW" dirty="0" err="1" smtClean="0"/>
              <a:t>rightop</a:t>
            </a:r>
            <a:endParaRPr lang="en-US" altLang="zh-TW" dirty="0" smtClean="0"/>
          </a:p>
          <a:p>
            <a:r>
              <a:rPr lang="en-US" altLang="zh-TW" dirty="0" smtClean="0"/>
              <a:t>JZ </a:t>
            </a:r>
            <a:r>
              <a:rPr lang="en-US" altLang="zh-TW" dirty="0" err="1" smtClean="0"/>
              <a:t>LabelName</a:t>
            </a:r>
            <a:endParaRPr lang="zh-TW" altLang="en-US" dirty="0"/>
          </a:p>
        </p:txBody>
      </p:sp>
      <p:sp>
        <p:nvSpPr>
          <p:cNvPr id="2" name="文字方塊 1"/>
          <p:cNvSpPr txBox="1"/>
          <p:nvPr/>
        </p:nvSpPr>
        <p:spPr>
          <a:xfrm>
            <a:off x="2818282" y="5924977"/>
            <a:ext cx="3507435" cy="415498"/>
          </a:xfrm>
          <a:prstGeom prst="rect">
            <a:avLst/>
          </a:prstGeom>
          <a:noFill/>
        </p:spPr>
        <p:txBody>
          <a:bodyPr wrap="none" rtlCol="0">
            <a:spAutoFit/>
          </a:bodyPr>
          <a:lstStyle/>
          <a:p>
            <a:r>
              <a:rPr lang="en-US" altLang="zh-TW" dirty="0" smtClean="0"/>
              <a:t>NOT SUGGEST TO USE!!!!</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nodeType="withEffect">
                                  <p:stCondLst>
                                    <p:cond delay="0"/>
                                  </p:stCondLst>
                                  <p:childTnLst>
                                    <p:animClr clrSpc="rgb" dir="cw">
                                      <p:cBhvr override="childStyle">
                                        <p:cTn id="6" dur="250" autoRev="1" fill="remove"/>
                                        <p:tgtEl>
                                          <p:spTgt spid="2">
                                            <p:txEl>
                                              <p:pRg st="0" end="0"/>
                                            </p:txEl>
                                          </p:spTgt>
                                        </p:tgtEl>
                                        <p:attrNameLst>
                                          <p:attrName>style.color</p:attrName>
                                        </p:attrNameLst>
                                      </p:cBhvr>
                                      <p:to>
                                        <a:schemeClr val="folHlink"/>
                                      </p:to>
                                    </p:animClr>
                                    <p:animClr clrSpc="rgb" dir="cw">
                                      <p:cBhvr>
                                        <p:cTn id="7" dur="250" autoRev="1" fill="remove"/>
                                        <p:tgtEl>
                                          <p:spTgt spid="2">
                                            <p:txEl>
                                              <p:pRg st="0" end="0"/>
                                            </p:txEl>
                                          </p:spTgt>
                                        </p:tgtEl>
                                        <p:attrNameLst>
                                          <p:attrName>fillcolor</p:attrName>
                                        </p:attrNameLst>
                                      </p:cBhvr>
                                      <p:to>
                                        <a:schemeClr val="folHlink"/>
                                      </p:to>
                                    </p:animClr>
                                    <p:set>
                                      <p:cBhvr>
                                        <p:cTn id="8" dur="250" autoRev="1" fill="remove"/>
                                        <p:tgtEl>
                                          <p:spTgt spid="2">
                                            <p:txEl>
                                              <p:pRg st="0" end="0"/>
                                            </p:txEl>
                                          </p:spTgt>
                                        </p:tgtEl>
                                        <p:attrNameLst>
                                          <p:attrName>fill.type</p:attrName>
                                        </p:attrNameLst>
                                      </p:cBhvr>
                                      <p:to>
                                        <p:strVal val="solid"/>
                                      </p:to>
                                    </p:set>
                                    <p:set>
                                      <p:cBhvr>
                                        <p:cTn id="9" dur="250" autoRev="1" fill="remove"/>
                                        <p:tgtEl>
                                          <p:spTgt spid="2">
                                            <p:txEl>
                                              <p:pRg st="0" end="0"/>
                                            </p:txEl>
                                          </p:spTgt>
                                        </p:tgtEl>
                                        <p:attrNameLst>
                                          <p:attrName>fill.on</p:attrName>
                                        </p:attrNameLst>
                                      </p:cBhvr>
                                      <p:to>
                                        <p:strVal val="true"/>
                                      </p:to>
                                    </p:set>
                                  </p:childTnLst>
                                  <p:subTnLst>
                                    <p:animClr clrSpc="rgb" dir="cw">
                                      <p:cBhvr override="childStyle">
                                        <p:cTn dur="1" fill="hold" display="0" masterRel="nextClick" afterEffect="1"/>
                                        <p:tgtEl>
                                          <p:spTgt spid="2">
                                            <p:txEl>
                                              <p:pRg st="0" end="0"/>
                                            </p:txEl>
                                          </p:spTgt>
                                        </p:tgtEl>
                                        <p:attrNameLst>
                                          <p:attrName>ppt_c</p:attrName>
                                        </p:attrNameLst>
                                      </p:cBhvr>
                                      <p:to>
                                        <a:srgbClr val="33CC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072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9AF3D82-CD13-4246-8B46-B6CD5CC88450}" type="slidenum">
              <a:rPr lang="en-US" altLang="en-US" sz="1600">
                <a:latin typeface="Times New Roman" panose="02020603050405020304" pitchFamily="18" charset="0"/>
              </a:rPr>
              <a:pPr>
                <a:spcBef>
                  <a:spcPct val="0"/>
                </a:spcBef>
                <a:buClrTx/>
                <a:buFontTx/>
                <a:buNone/>
              </a:pPr>
              <a:t>28</a:t>
            </a:fld>
            <a:endParaRPr lang="en-US" altLang="en-US" sz="1600">
              <a:latin typeface="Times New Roman" panose="02020603050405020304" pitchFamily="18" charset="0"/>
            </a:endParaRPr>
          </a:p>
        </p:txBody>
      </p:sp>
      <p:sp>
        <p:nvSpPr>
          <p:cNvPr id="98306" name="Rectangle 2"/>
          <p:cNvSpPr>
            <a:spLocks noGrp="1" noChangeArrowheads="1"/>
          </p:cNvSpPr>
          <p:nvPr>
            <p:ph type="title"/>
          </p:nvPr>
        </p:nvSpPr>
        <p:spPr/>
        <p:txBody>
          <a:bodyPr/>
          <a:lstStyle/>
          <a:p>
            <a:pPr eaLnBrk="1" hangingPunct="1">
              <a:defRPr/>
            </a:pPr>
            <a:r>
              <a:rPr lang="en-US" altLang="en-US" smtClean="0"/>
              <a:t>Jumps Based on Equality</a:t>
            </a:r>
          </a:p>
        </p:txBody>
      </p:sp>
      <p:pic>
        <p:nvPicPr>
          <p:cNvPr id="307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05000"/>
            <a:ext cx="49530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5"/>
          <p:cNvSpPr txBox="1"/>
          <p:nvPr/>
        </p:nvSpPr>
        <p:spPr>
          <a:xfrm>
            <a:off x="3124200" y="1002268"/>
            <a:ext cx="2481705" cy="738664"/>
          </a:xfrm>
          <a:prstGeom prst="rect">
            <a:avLst/>
          </a:prstGeom>
          <a:noFill/>
          <a:ln>
            <a:solidFill>
              <a:schemeClr val="tx1"/>
            </a:solidFill>
          </a:ln>
        </p:spPr>
        <p:txBody>
          <a:bodyPr wrap="none" rtlCol="0">
            <a:spAutoFit/>
          </a:bodyPr>
          <a:lstStyle/>
          <a:p>
            <a:r>
              <a:rPr lang="en-US" altLang="zh-TW" dirty="0" smtClean="0">
                <a:hlinkClick r:id="" action="ppaction://customshow?id=13&amp;return=true"/>
              </a:rPr>
              <a:t>CMP </a:t>
            </a:r>
            <a:r>
              <a:rPr lang="en-US" altLang="zh-TW" dirty="0" err="1" smtClean="0"/>
              <a:t>leftop</a:t>
            </a:r>
            <a:r>
              <a:rPr lang="en-US" altLang="zh-TW" dirty="0" smtClean="0"/>
              <a:t>, </a:t>
            </a:r>
            <a:r>
              <a:rPr lang="en-US" altLang="zh-TW" dirty="0" err="1" smtClean="0"/>
              <a:t>rightop</a:t>
            </a:r>
            <a:endParaRPr lang="en-US" altLang="zh-TW" dirty="0" smtClean="0"/>
          </a:p>
          <a:p>
            <a:r>
              <a:rPr lang="en-US" altLang="zh-TW" dirty="0" smtClean="0"/>
              <a:t>JE </a:t>
            </a:r>
            <a:r>
              <a:rPr lang="en-US" altLang="zh-TW" dirty="0" err="1" smtClean="0"/>
              <a:t>LabelName</a:t>
            </a:r>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17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8B40101-BEBA-40CB-8DC6-07F57B92E3C2}" type="slidenum">
              <a:rPr lang="en-US" altLang="en-US" sz="1600">
                <a:latin typeface="Times New Roman" panose="02020603050405020304" pitchFamily="18" charset="0"/>
              </a:rPr>
              <a:pPr>
                <a:spcBef>
                  <a:spcPct val="0"/>
                </a:spcBef>
                <a:buClrTx/>
                <a:buFontTx/>
                <a:buNone/>
              </a:pPr>
              <a:t>29</a:t>
            </a:fld>
            <a:endParaRPr lang="en-US" altLang="en-US" sz="1600">
              <a:latin typeface="Times New Roman" panose="02020603050405020304" pitchFamily="18" charset="0"/>
            </a:endParaRPr>
          </a:p>
        </p:txBody>
      </p:sp>
      <p:sp>
        <p:nvSpPr>
          <p:cNvPr id="99330" name="Rectangle 2"/>
          <p:cNvSpPr>
            <a:spLocks noGrp="1" noChangeArrowheads="1"/>
          </p:cNvSpPr>
          <p:nvPr>
            <p:ph type="title"/>
          </p:nvPr>
        </p:nvSpPr>
        <p:spPr/>
        <p:txBody>
          <a:bodyPr/>
          <a:lstStyle/>
          <a:p>
            <a:pPr eaLnBrk="1" hangingPunct="1">
              <a:defRPr/>
            </a:pPr>
            <a:r>
              <a:rPr lang="en-US" altLang="en-US" smtClean="0"/>
              <a:t>Jumps Based on Unsigned Comparisons</a:t>
            </a:r>
          </a:p>
        </p:txBody>
      </p:sp>
      <p:pic>
        <p:nvPicPr>
          <p:cNvPr id="317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948656"/>
            <a:ext cx="6705600"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p:cNvSpPr txBox="1"/>
          <p:nvPr/>
        </p:nvSpPr>
        <p:spPr>
          <a:xfrm>
            <a:off x="3124200" y="990600"/>
            <a:ext cx="2481705" cy="738664"/>
          </a:xfrm>
          <a:prstGeom prst="rect">
            <a:avLst/>
          </a:prstGeom>
          <a:noFill/>
          <a:ln>
            <a:solidFill>
              <a:schemeClr val="tx1"/>
            </a:solidFill>
          </a:ln>
        </p:spPr>
        <p:txBody>
          <a:bodyPr wrap="none" rtlCol="0">
            <a:spAutoFit/>
          </a:bodyPr>
          <a:lstStyle/>
          <a:p>
            <a:r>
              <a:rPr lang="en-US" altLang="zh-TW" dirty="0" smtClean="0">
                <a:hlinkClick r:id="" action="ppaction://customshow?id=13&amp;return=true"/>
              </a:rPr>
              <a:t>CMP </a:t>
            </a:r>
            <a:r>
              <a:rPr lang="en-US" altLang="zh-TW" dirty="0" err="1" smtClean="0"/>
              <a:t>leftop</a:t>
            </a:r>
            <a:r>
              <a:rPr lang="en-US" altLang="zh-TW" dirty="0" smtClean="0"/>
              <a:t>, </a:t>
            </a:r>
            <a:r>
              <a:rPr lang="en-US" altLang="zh-TW" dirty="0" err="1" smtClean="0"/>
              <a:t>rightop</a:t>
            </a:r>
            <a:endParaRPr lang="en-US" altLang="zh-TW" dirty="0" smtClean="0"/>
          </a:p>
          <a:p>
            <a:r>
              <a:rPr lang="en-US" altLang="zh-TW" dirty="0" smtClean="0"/>
              <a:t>JA </a:t>
            </a:r>
            <a:r>
              <a:rPr lang="en-US" altLang="zh-TW" dirty="0" err="1" smtClean="0"/>
              <a:t>LabelName</a:t>
            </a:r>
            <a:endParaRPr lang="zh-TW" altLang="en-US" dirty="0"/>
          </a:p>
        </p:txBody>
      </p:sp>
      <p:sp>
        <p:nvSpPr>
          <p:cNvPr id="7" name="TextBox 2"/>
          <p:cNvSpPr txBox="1"/>
          <p:nvPr/>
        </p:nvSpPr>
        <p:spPr>
          <a:xfrm>
            <a:off x="2366748" y="5449411"/>
            <a:ext cx="3996607" cy="707886"/>
          </a:xfrm>
          <a:prstGeom prst="rect">
            <a:avLst/>
          </a:prstGeom>
          <a:noFill/>
        </p:spPr>
        <p:txBody>
          <a:bodyPr wrap="none" rtlCol="0">
            <a:spAutoFit/>
          </a:bodyPr>
          <a:lstStyle/>
          <a:p>
            <a:r>
              <a:rPr lang="en-US" altLang="zh-TW" sz="2000" dirty="0">
                <a:ea typeface="新細明體" charset="-120"/>
              </a:rPr>
              <a:t>Note that 'a': 61h, 'A': 41h, 'B':42h</a:t>
            </a:r>
            <a:br>
              <a:rPr lang="en-US" altLang="zh-TW" sz="2000" dirty="0">
                <a:ea typeface="新細明體" charset="-120"/>
              </a:rPr>
            </a:br>
            <a:r>
              <a:rPr lang="en-US" altLang="zh-TW" sz="2000" dirty="0">
                <a:ea typeface="新細明體" charset="-120"/>
              </a:rPr>
              <a:t>Hence, 'a' &gt; 'B' &gt; 'A'</a:t>
            </a:r>
            <a:endParaRPr lang="zh-TW"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90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F446677-703F-4F1B-B32D-E84A0EC36BED}" type="slidenum">
              <a:rPr lang="en-US" altLang="en-US" sz="1600">
                <a:latin typeface="Times New Roman" panose="02020603050405020304" pitchFamily="18" charset="0"/>
              </a:rPr>
              <a:pPr>
                <a:spcBef>
                  <a:spcPct val="0"/>
                </a:spcBef>
                <a:buClrTx/>
                <a:buFontTx/>
                <a:buNone/>
              </a:pPr>
              <a:t>3</a:t>
            </a:fld>
            <a:endParaRPr lang="en-US" altLang="en-US" sz="1600">
              <a:latin typeface="Times New Roman" panose="02020603050405020304" pitchFamily="18" charset="0"/>
            </a:endParaRPr>
          </a:p>
        </p:txBody>
      </p:sp>
      <p:sp>
        <p:nvSpPr>
          <p:cNvPr id="163842" name="Rectangle 2"/>
          <p:cNvSpPr>
            <a:spLocks noGrp="1" noChangeArrowheads="1"/>
          </p:cNvSpPr>
          <p:nvPr>
            <p:ph type="title"/>
          </p:nvPr>
        </p:nvSpPr>
        <p:spPr/>
        <p:txBody>
          <a:bodyPr/>
          <a:lstStyle/>
          <a:p>
            <a:pPr eaLnBrk="1" hangingPunct="1">
              <a:defRPr/>
            </a:pPr>
            <a:r>
              <a:rPr lang="en-US" altLang="en-US" smtClean="0"/>
              <a:t>Summary</a:t>
            </a:r>
          </a:p>
        </p:txBody>
      </p:sp>
      <p:sp>
        <p:nvSpPr>
          <p:cNvPr id="89093" name="Rectangle 3"/>
          <p:cNvSpPr>
            <a:spLocks noGrp="1" noChangeArrowheads="1"/>
          </p:cNvSpPr>
          <p:nvPr>
            <p:ph type="body" idx="1"/>
          </p:nvPr>
        </p:nvSpPr>
        <p:spPr>
          <a:xfrm>
            <a:off x="685800" y="1143000"/>
            <a:ext cx="7772400" cy="4800600"/>
          </a:xfrm>
        </p:spPr>
        <p:txBody>
          <a:bodyPr/>
          <a:lstStyle/>
          <a:p>
            <a:pPr eaLnBrk="1" hangingPunct="1"/>
            <a:r>
              <a:rPr lang="en-US" altLang="en-US" sz="2000" dirty="0" smtClean="0"/>
              <a:t>Bitwise instructions (AND, OR, XOR, NOT, TEST) </a:t>
            </a:r>
          </a:p>
          <a:p>
            <a:pPr lvl="1" eaLnBrk="1" hangingPunct="1"/>
            <a:r>
              <a:rPr lang="en-US" altLang="en-US" sz="2000" dirty="0" smtClean="0"/>
              <a:t>manipulate individual bits in operands</a:t>
            </a:r>
          </a:p>
          <a:p>
            <a:pPr eaLnBrk="1" hangingPunct="1"/>
            <a:r>
              <a:rPr lang="en-US" altLang="en-US" sz="2000" dirty="0" smtClean="0"/>
              <a:t>CMP – compares operands using implied subtraction</a:t>
            </a:r>
          </a:p>
          <a:p>
            <a:pPr lvl="1" eaLnBrk="1" hangingPunct="1"/>
            <a:r>
              <a:rPr lang="en-US" altLang="en-US" sz="2000" dirty="0" smtClean="0"/>
              <a:t>sets condition flags</a:t>
            </a:r>
          </a:p>
          <a:p>
            <a:pPr eaLnBrk="1" hangingPunct="1"/>
            <a:r>
              <a:rPr lang="en-US" altLang="en-US" sz="2000" dirty="0" smtClean="0"/>
              <a:t>Conditional Jumps &amp; Loops</a:t>
            </a:r>
          </a:p>
          <a:p>
            <a:pPr lvl="1" eaLnBrk="1" hangingPunct="1"/>
            <a:r>
              <a:rPr lang="en-US" altLang="en-US" sz="2000" dirty="0" smtClean="0"/>
              <a:t>equality: JE, JNE</a:t>
            </a:r>
          </a:p>
          <a:p>
            <a:pPr lvl="1" eaLnBrk="1" hangingPunct="1"/>
            <a:r>
              <a:rPr lang="en-US" altLang="en-US" sz="2000" dirty="0" smtClean="0"/>
              <a:t>flag values: JC, JZ, JNC, JP, ...</a:t>
            </a:r>
          </a:p>
          <a:p>
            <a:pPr lvl="1" eaLnBrk="1" hangingPunct="1"/>
            <a:r>
              <a:rPr lang="en-US" altLang="en-US" sz="2000" dirty="0" smtClean="0"/>
              <a:t>signed: JG, JL, JNG, ...</a:t>
            </a:r>
          </a:p>
          <a:p>
            <a:pPr lvl="1" eaLnBrk="1" hangingPunct="1"/>
            <a:r>
              <a:rPr lang="en-US" altLang="en-US" sz="2000" dirty="0" smtClean="0"/>
              <a:t>unsigned: JA, JB, JNA, ...</a:t>
            </a:r>
          </a:p>
          <a:p>
            <a:pPr lvl="1" eaLnBrk="1" hangingPunct="1"/>
            <a:r>
              <a:rPr lang="en-US" altLang="en-US" sz="2000" dirty="0" smtClean="0"/>
              <a:t>LOOPZ, LOOPNZ, LOOPE, LOOPNE</a:t>
            </a:r>
          </a:p>
          <a:p>
            <a:pPr eaLnBrk="1" hangingPunct="1"/>
            <a:r>
              <a:rPr lang="en-US" altLang="en-US" sz="2000" dirty="0" smtClean="0"/>
              <a:t>Flowcharts – logic diagramming tool</a:t>
            </a:r>
          </a:p>
          <a:p>
            <a:pPr eaLnBrk="1" hangingPunct="1"/>
            <a:r>
              <a:rPr lang="en-US" altLang="en-US" sz="2000" dirty="0" smtClean="0"/>
              <a:t>Finite-state machine – tracks state changes at runtime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277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44A34659-0E26-4451-98FE-4CE56D18E1A2}" type="slidenum">
              <a:rPr lang="en-US" altLang="en-US" sz="1600">
                <a:latin typeface="Times New Roman" panose="02020603050405020304" pitchFamily="18" charset="0"/>
              </a:rPr>
              <a:pPr>
                <a:spcBef>
                  <a:spcPct val="0"/>
                </a:spcBef>
                <a:buClrTx/>
                <a:buFontTx/>
                <a:buNone/>
              </a:pPr>
              <a:t>30</a:t>
            </a:fld>
            <a:endParaRPr lang="en-US" altLang="en-US" sz="1600">
              <a:latin typeface="Times New Roman" panose="02020603050405020304" pitchFamily="18" charset="0"/>
            </a:endParaRPr>
          </a:p>
        </p:txBody>
      </p:sp>
      <p:sp>
        <p:nvSpPr>
          <p:cNvPr id="100354" name="Rectangle 2"/>
          <p:cNvSpPr>
            <a:spLocks noGrp="1" noChangeArrowheads="1"/>
          </p:cNvSpPr>
          <p:nvPr>
            <p:ph type="title"/>
          </p:nvPr>
        </p:nvSpPr>
        <p:spPr/>
        <p:txBody>
          <a:bodyPr/>
          <a:lstStyle/>
          <a:p>
            <a:pPr eaLnBrk="1" hangingPunct="1">
              <a:defRPr/>
            </a:pPr>
            <a:r>
              <a:rPr lang="en-US" altLang="en-US" dirty="0" smtClean="0"/>
              <a:t>Jumps Based on Signed Comparisons</a:t>
            </a:r>
          </a:p>
        </p:txBody>
      </p:sp>
      <p:pic>
        <p:nvPicPr>
          <p:cNvPr id="327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111" y="1932781"/>
            <a:ext cx="678180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5"/>
          <p:cNvSpPr txBox="1"/>
          <p:nvPr/>
        </p:nvSpPr>
        <p:spPr>
          <a:xfrm>
            <a:off x="3133043" y="980728"/>
            <a:ext cx="2481705" cy="738664"/>
          </a:xfrm>
          <a:prstGeom prst="rect">
            <a:avLst/>
          </a:prstGeom>
          <a:noFill/>
          <a:ln>
            <a:solidFill>
              <a:schemeClr val="tx1"/>
            </a:solidFill>
          </a:ln>
        </p:spPr>
        <p:txBody>
          <a:bodyPr wrap="none" rtlCol="0">
            <a:spAutoFit/>
          </a:bodyPr>
          <a:lstStyle/>
          <a:p>
            <a:r>
              <a:rPr lang="en-US" altLang="zh-TW" dirty="0" smtClean="0">
                <a:hlinkClick r:id="" action="ppaction://customshow?id=13&amp;return=true"/>
              </a:rPr>
              <a:t>CMP </a:t>
            </a:r>
            <a:r>
              <a:rPr lang="en-US" altLang="zh-TW" dirty="0" err="1" smtClean="0"/>
              <a:t>leftop</a:t>
            </a:r>
            <a:r>
              <a:rPr lang="en-US" altLang="zh-TW" dirty="0" smtClean="0"/>
              <a:t>, </a:t>
            </a:r>
            <a:r>
              <a:rPr lang="en-US" altLang="zh-TW" dirty="0" err="1" smtClean="0"/>
              <a:t>rightop</a:t>
            </a:r>
            <a:endParaRPr lang="en-US" altLang="zh-TW" dirty="0" smtClean="0"/>
          </a:p>
          <a:p>
            <a:r>
              <a:rPr lang="en-US" altLang="zh-TW" dirty="0" smtClean="0"/>
              <a:t>JG </a:t>
            </a:r>
            <a:r>
              <a:rPr lang="en-US" altLang="zh-TW" dirty="0" err="1" smtClean="0"/>
              <a:t>LabelName</a:t>
            </a:r>
            <a:endParaRPr lang="zh-TW"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379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6F62E53-6A36-47C8-AA27-D277F1EBB559}" type="slidenum">
              <a:rPr lang="en-US" altLang="en-US" sz="1600">
                <a:latin typeface="Times New Roman" panose="02020603050405020304" pitchFamily="18" charset="0"/>
              </a:rPr>
              <a:pPr>
                <a:spcBef>
                  <a:spcPct val="0"/>
                </a:spcBef>
                <a:buClrTx/>
                <a:buFontTx/>
                <a:buNone/>
              </a:pPr>
              <a:t>31</a:t>
            </a:fld>
            <a:endParaRPr lang="en-US" altLang="en-US" sz="1600">
              <a:latin typeface="Times New Roman" panose="02020603050405020304" pitchFamily="18" charset="0"/>
            </a:endParaRPr>
          </a:p>
        </p:txBody>
      </p:sp>
      <p:sp>
        <p:nvSpPr>
          <p:cNvPr id="101378" name="Rectangle 2"/>
          <p:cNvSpPr>
            <a:spLocks noGrp="1" noChangeArrowheads="1"/>
          </p:cNvSpPr>
          <p:nvPr>
            <p:ph type="title"/>
          </p:nvPr>
        </p:nvSpPr>
        <p:spPr/>
        <p:txBody>
          <a:bodyPr/>
          <a:lstStyle/>
          <a:p>
            <a:pPr eaLnBrk="1" hangingPunct="1">
              <a:defRPr/>
            </a:pPr>
            <a:r>
              <a:rPr lang="en-US" altLang="en-US" smtClean="0"/>
              <a:t>Applications </a:t>
            </a:r>
            <a:r>
              <a:rPr lang="en-US" altLang="en-US" sz="2400" smtClean="0"/>
              <a:t> (1 of 5)</a:t>
            </a:r>
          </a:p>
        </p:txBody>
      </p:sp>
      <p:sp>
        <p:nvSpPr>
          <p:cNvPr id="33797" name="Text Box 3"/>
          <p:cNvSpPr txBox="1">
            <a:spLocks noChangeArrowheads="1"/>
          </p:cNvSpPr>
          <p:nvPr/>
        </p:nvSpPr>
        <p:spPr bwMode="auto">
          <a:xfrm>
            <a:off x="1600200" y="2209800"/>
            <a:ext cx="480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cmp eax,ebx</a:t>
            </a:r>
          </a:p>
          <a:p>
            <a:pPr eaLnBrk="1" hangingPunct="1">
              <a:lnSpc>
                <a:spcPct val="50000"/>
              </a:lnSpc>
              <a:spcBef>
                <a:spcPct val="50000"/>
              </a:spcBef>
              <a:buClrTx/>
              <a:buFontTx/>
              <a:buNone/>
            </a:pPr>
            <a:r>
              <a:rPr lang="en-US" altLang="en-US" sz="1800" b="1">
                <a:latin typeface="Courier New" panose="02070309020205020404" pitchFamily="49" charset="0"/>
              </a:rPr>
              <a:t>ja  Larger</a:t>
            </a:r>
          </a:p>
        </p:txBody>
      </p:sp>
      <p:sp>
        <p:nvSpPr>
          <p:cNvPr id="33798" name="Text Box 4"/>
          <p:cNvSpPr txBox="1">
            <a:spLocks noChangeArrowheads="1"/>
          </p:cNvSpPr>
          <p:nvPr/>
        </p:nvSpPr>
        <p:spPr bwMode="auto">
          <a:xfrm>
            <a:off x="685800" y="1066800"/>
            <a:ext cx="7696200"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pPr>
            <a:r>
              <a:rPr lang="en-US" altLang="en-US" sz="2100"/>
              <a:t>Task: Jump to a label if </a:t>
            </a:r>
            <a:r>
              <a:rPr lang="en-US" altLang="en-US" sz="2100">
                <a:solidFill>
                  <a:schemeClr val="tx2"/>
                </a:solidFill>
              </a:rPr>
              <a:t>unsigned</a:t>
            </a:r>
            <a:r>
              <a:rPr lang="en-US" altLang="en-US" sz="2100"/>
              <a:t> EAX is greater than EBX</a:t>
            </a:r>
          </a:p>
          <a:p>
            <a:pPr eaLnBrk="1" hangingPunct="1">
              <a:spcBef>
                <a:spcPct val="50000"/>
              </a:spcBef>
              <a:buClrTx/>
            </a:pPr>
            <a:r>
              <a:rPr lang="en-US" altLang="en-US" sz="2100"/>
              <a:t>Solution: Use CMP, followed by JA</a:t>
            </a:r>
          </a:p>
        </p:txBody>
      </p:sp>
      <p:sp>
        <p:nvSpPr>
          <p:cNvPr id="33799" name="Text Box 5"/>
          <p:cNvSpPr txBox="1">
            <a:spLocks noChangeArrowheads="1"/>
          </p:cNvSpPr>
          <p:nvPr/>
        </p:nvSpPr>
        <p:spPr bwMode="auto">
          <a:xfrm>
            <a:off x="1600200" y="4572000"/>
            <a:ext cx="480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cmp eax,ebx</a:t>
            </a:r>
          </a:p>
          <a:p>
            <a:pPr eaLnBrk="1" hangingPunct="1">
              <a:lnSpc>
                <a:spcPct val="50000"/>
              </a:lnSpc>
              <a:spcBef>
                <a:spcPct val="50000"/>
              </a:spcBef>
              <a:buClrTx/>
              <a:buFontTx/>
              <a:buNone/>
            </a:pPr>
            <a:r>
              <a:rPr lang="en-US" altLang="en-US" sz="1800" b="1">
                <a:latin typeface="Courier New" panose="02070309020205020404" pitchFamily="49" charset="0"/>
              </a:rPr>
              <a:t>jg  Greater</a:t>
            </a:r>
          </a:p>
        </p:txBody>
      </p:sp>
      <p:sp>
        <p:nvSpPr>
          <p:cNvPr id="33800" name="Text Box 6"/>
          <p:cNvSpPr txBox="1">
            <a:spLocks noChangeArrowheads="1"/>
          </p:cNvSpPr>
          <p:nvPr/>
        </p:nvSpPr>
        <p:spPr bwMode="auto">
          <a:xfrm>
            <a:off x="685800" y="3429000"/>
            <a:ext cx="7696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70000"/>
              </a:lnSpc>
              <a:spcBef>
                <a:spcPct val="50000"/>
              </a:spcBef>
              <a:buClrTx/>
            </a:pPr>
            <a:r>
              <a:rPr lang="en-US" altLang="en-US" sz="2100"/>
              <a:t>Task: Jump to a label if </a:t>
            </a:r>
            <a:r>
              <a:rPr lang="en-US" altLang="en-US" sz="2100">
                <a:solidFill>
                  <a:schemeClr val="tx2"/>
                </a:solidFill>
              </a:rPr>
              <a:t>signed</a:t>
            </a:r>
            <a:r>
              <a:rPr lang="en-US" altLang="en-US" sz="2100"/>
              <a:t> EAX is greater than EBX</a:t>
            </a:r>
          </a:p>
          <a:p>
            <a:pPr eaLnBrk="1" hangingPunct="1">
              <a:spcBef>
                <a:spcPct val="50000"/>
              </a:spcBef>
              <a:buClrTx/>
            </a:pPr>
            <a:r>
              <a:rPr lang="en-US" altLang="en-US" sz="2100"/>
              <a:t>Solution: Use CMP, followed by JG</a:t>
            </a:r>
          </a:p>
        </p:txBody>
      </p:sp>
      <p:sp>
        <p:nvSpPr>
          <p:cNvPr id="9" name="TextBox 1"/>
          <p:cNvSpPr txBox="1"/>
          <p:nvPr/>
        </p:nvSpPr>
        <p:spPr>
          <a:xfrm>
            <a:off x="669758" y="5663577"/>
            <a:ext cx="1229824" cy="415498"/>
          </a:xfrm>
          <a:prstGeom prst="rect">
            <a:avLst/>
          </a:prstGeom>
          <a:noFill/>
        </p:spPr>
        <p:txBody>
          <a:bodyPr wrap="none" rtlCol="0">
            <a:spAutoFit/>
          </a:bodyPr>
          <a:lstStyle/>
          <a:p>
            <a:r>
              <a:rPr lang="en-US" altLang="zh-TW" dirty="0" smtClean="0">
                <a:hlinkClick r:id="" action="ppaction://customshow?id=22&amp;return=true"/>
              </a:rPr>
              <a:t>Example</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759904" y="980727"/>
            <a:ext cx="7696200" cy="21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80000"/>
              </a:lnSpc>
              <a:spcBef>
                <a:spcPct val="50000"/>
              </a:spcBef>
              <a:buFontTx/>
              <a:buChar char="•"/>
            </a:pPr>
            <a:r>
              <a:rPr lang="en-US" altLang="zh-TW" dirty="0" smtClean="0">
                <a:ea typeface="新細明體" charset="-120"/>
              </a:rPr>
              <a:t>Jump to Larger if unsigned EAX &gt; EBX</a:t>
            </a:r>
          </a:p>
          <a:p>
            <a:pPr eaLnBrk="1" hangingPunct="1">
              <a:lnSpc>
                <a:spcPct val="80000"/>
              </a:lnSpc>
              <a:spcBef>
                <a:spcPct val="50000"/>
              </a:spcBef>
              <a:buFontTx/>
              <a:buChar char="•"/>
            </a:pPr>
            <a:endParaRPr lang="en-US" altLang="zh-TW" dirty="0">
              <a:ea typeface="新細明體" charset="-120"/>
            </a:endParaRPr>
          </a:p>
          <a:p>
            <a:pPr eaLnBrk="1" hangingPunct="1">
              <a:lnSpc>
                <a:spcPct val="80000"/>
              </a:lnSpc>
              <a:spcBef>
                <a:spcPct val="50000"/>
              </a:spcBef>
              <a:buFontTx/>
              <a:buChar char="•"/>
            </a:pPr>
            <a:endParaRPr lang="en-US" altLang="zh-TW" dirty="0" smtClean="0">
              <a:ea typeface="新細明體" charset="-120"/>
            </a:endParaRPr>
          </a:p>
          <a:p>
            <a:pPr eaLnBrk="1" hangingPunct="1">
              <a:lnSpc>
                <a:spcPct val="80000"/>
              </a:lnSpc>
              <a:spcBef>
                <a:spcPct val="50000"/>
              </a:spcBef>
              <a:buFontTx/>
              <a:buChar char="•"/>
            </a:pPr>
            <a:endParaRPr lang="en-US" altLang="zh-TW" dirty="0">
              <a:ea typeface="新細明體" charset="-120"/>
            </a:endParaRPr>
          </a:p>
          <a:p>
            <a:pPr lvl="2" eaLnBrk="1" hangingPunct="1">
              <a:lnSpc>
                <a:spcPct val="80000"/>
              </a:lnSpc>
              <a:spcBef>
                <a:spcPct val="50000"/>
              </a:spcBef>
              <a:buFontTx/>
              <a:buChar char="•"/>
            </a:pPr>
            <a:r>
              <a:rPr lang="en-US" altLang="zh-TW" sz="1800" dirty="0" smtClean="0">
                <a:solidFill>
                  <a:schemeClr val="tx2">
                    <a:lumMod val="75000"/>
                  </a:schemeClr>
                </a:solidFill>
                <a:ea typeface="新細明體" charset="-120"/>
              </a:rPr>
              <a:t>Unsigned integer (EAX) = 4294967295</a:t>
            </a:r>
          </a:p>
        </p:txBody>
      </p:sp>
      <p:sp>
        <p:nvSpPr>
          <p:cNvPr id="2" name="Title 1"/>
          <p:cNvSpPr>
            <a:spLocks noGrp="1"/>
          </p:cNvSpPr>
          <p:nvPr>
            <p:ph type="title"/>
          </p:nvPr>
        </p:nvSpPr>
        <p:spPr/>
        <p:txBody>
          <a:bodyPr/>
          <a:lstStyle/>
          <a:p>
            <a:r>
              <a:rPr lang="en-US" altLang="zh-TW" dirty="0" smtClean="0">
                <a:ea typeface="新細明體" charset="-120"/>
              </a:rPr>
              <a:t>Application 1 – Example (1/2)</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365C5F31-05D1-460A-B9AF-3E4D545FC02F}" type="slidenum">
              <a:rPr lang="en-US" altLang="zh-TW" smtClean="0"/>
              <a:pPr>
                <a:defRPr/>
              </a:pPr>
              <a:t>32</a:t>
            </a:fld>
            <a:endParaRPr lang="en-US" altLang="zh-TW"/>
          </a:p>
        </p:txBody>
      </p:sp>
      <p:sp>
        <p:nvSpPr>
          <p:cNvPr id="6" name="Text Box 3"/>
          <p:cNvSpPr txBox="1">
            <a:spLocks noChangeArrowheads="1"/>
          </p:cNvSpPr>
          <p:nvPr/>
        </p:nvSpPr>
        <p:spPr bwMode="auto">
          <a:xfrm>
            <a:off x="1763688" y="1412776"/>
            <a:ext cx="5688632" cy="1296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4114800" algn="l"/>
              </a:tabLst>
              <a:defRPr sz="2100">
                <a:solidFill>
                  <a:schemeClr val="tx1"/>
                </a:solidFill>
                <a:latin typeface="Arial" charset="0"/>
              </a:defRPr>
            </a:lvl1pPr>
            <a:lvl2pPr marL="742950" indent="-285750" eaLnBrk="0" hangingPunct="0">
              <a:tabLst>
                <a:tab pos="457200" algn="l"/>
                <a:tab pos="4114800" algn="l"/>
              </a:tabLst>
              <a:defRPr sz="2100">
                <a:solidFill>
                  <a:schemeClr val="tx1"/>
                </a:solidFill>
                <a:latin typeface="Arial" charset="0"/>
              </a:defRPr>
            </a:lvl2pPr>
            <a:lvl3pPr marL="1143000" indent="-228600" eaLnBrk="0" hangingPunct="0">
              <a:tabLst>
                <a:tab pos="457200" algn="l"/>
                <a:tab pos="4114800" algn="l"/>
              </a:tabLst>
              <a:defRPr sz="2100">
                <a:solidFill>
                  <a:schemeClr val="tx1"/>
                </a:solidFill>
                <a:latin typeface="Arial" charset="0"/>
              </a:defRPr>
            </a:lvl3pPr>
            <a:lvl4pPr marL="1600200" indent="-228600" eaLnBrk="0" hangingPunct="0">
              <a:tabLst>
                <a:tab pos="457200" algn="l"/>
                <a:tab pos="4114800" algn="l"/>
              </a:tabLst>
              <a:defRPr sz="2100">
                <a:solidFill>
                  <a:schemeClr val="tx1"/>
                </a:solidFill>
                <a:latin typeface="Arial" charset="0"/>
              </a:defRPr>
            </a:lvl4pPr>
            <a:lvl5pPr marL="2057400" indent="-228600" eaLnBrk="0" hangingPunct="0">
              <a:tabLst>
                <a:tab pos="4572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charset="0"/>
              </a:defRPr>
            </a:lvl9pPr>
          </a:lstStyle>
          <a:p>
            <a:pPr eaLnBrk="1" hangingPunct="1">
              <a:lnSpc>
                <a:spcPct val="50000"/>
              </a:lnSpc>
              <a:spcBef>
                <a:spcPct val="50000"/>
              </a:spcBef>
            </a:pPr>
            <a:r>
              <a:rPr lang="en-US" altLang="zh-TW" sz="1800" b="1" dirty="0" err="1" smtClean="0">
                <a:latin typeface="Courier New" pitchFamily="49" charset="0"/>
                <a:ea typeface="新細明體" charset="-120"/>
              </a:rPr>
              <a:t>mov</a:t>
            </a:r>
            <a:r>
              <a:rPr lang="en-US" altLang="zh-TW" sz="1800" b="1" dirty="0" smtClean="0">
                <a:latin typeface="Courier New" pitchFamily="49" charset="0"/>
                <a:ea typeface="新細明體" charset="-120"/>
              </a:rPr>
              <a:t> </a:t>
            </a:r>
            <a:r>
              <a:rPr lang="en-US" altLang="zh-TW" sz="1800" b="1" dirty="0" err="1" smtClean="0">
                <a:latin typeface="Courier New" pitchFamily="49" charset="0"/>
                <a:ea typeface="新細明體" charset="-120"/>
              </a:rPr>
              <a:t>eax</a:t>
            </a:r>
            <a:r>
              <a:rPr lang="en-US" altLang="zh-TW" sz="1800" b="1" dirty="0" smtClean="0">
                <a:latin typeface="Courier New" pitchFamily="49" charset="0"/>
                <a:ea typeface="新細明體" charset="-120"/>
              </a:rPr>
              <a:t>, 0FFFFFFFFh</a:t>
            </a:r>
          </a:p>
          <a:p>
            <a:pPr eaLnBrk="1" hangingPunct="1">
              <a:lnSpc>
                <a:spcPct val="50000"/>
              </a:lnSpc>
              <a:spcBef>
                <a:spcPct val="50000"/>
              </a:spcBef>
            </a:pPr>
            <a:r>
              <a:rPr lang="en-US" altLang="zh-TW" sz="1800" b="1" dirty="0" err="1" smtClean="0">
                <a:latin typeface="Courier New" pitchFamily="49" charset="0"/>
                <a:ea typeface="新細明體" charset="-120"/>
              </a:rPr>
              <a:t>mov</a:t>
            </a:r>
            <a:r>
              <a:rPr lang="en-US" altLang="zh-TW" sz="1800" b="1" dirty="0" smtClean="0">
                <a:latin typeface="Courier New" pitchFamily="49" charset="0"/>
                <a:ea typeface="新細明體" charset="-120"/>
              </a:rPr>
              <a:t> </a:t>
            </a:r>
            <a:r>
              <a:rPr lang="en-US" altLang="zh-TW" sz="1800" b="1" dirty="0" err="1" smtClean="0">
                <a:latin typeface="Courier New" pitchFamily="49" charset="0"/>
                <a:ea typeface="新細明體" charset="-120"/>
              </a:rPr>
              <a:t>ebx</a:t>
            </a:r>
            <a:r>
              <a:rPr lang="en-US" altLang="zh-TW" sz="1800" b="1" dirty="0" smtClean="0">
                <a:latin typeface="Courier New" pitchFamily="49" charset="0"/>
                <a:ea typeface="新細明體" charset="-120"/>
              </a:rPr>
              <a:t>, 0 </a:t>
            </a:r>
          </a:p>
          <a:p>
            <a:pPr eaLnBrk="1" hangingPunct="1">
              <a:lnSpc>
                <a:spcPct val="50000"/>
              </a:lnSpc>
              <a:spcBef>
                <a:spcPct val="50000"/>
              </a:spcBef>
            </a:pPr>
            <a:r>
              <a:rPr lang="en-US" altLang="zh-TW" sz="1800" b="1" dirty="0" err="1" smtClean="0">
                <a:latin typeface="Courier New" pitchFamily="49" charset="0"/>
                <a:ea typeface="新細明體" charset="-120"/>
              </a:rPr>
              <a:t>cmp</a:t>
            </a:r>
            <a:r>
              <a:rPr lang="en-US" altLang="zh-TW" sz="1800" b="1" dirty="0" smtClean="0">
                <a:latin typeface="Courier New" pitchFamily="49" charset="0"/>
                <a:ea typeface="新細明體" charset="-120"/>
              </a:rPr>
              <a:t> </a:t>
            </a:r>
            <a:r>
              <a:rPr lang="en-US" altLang="zh-TW" sz="1800" b="1" dirty="0" err="1" smtClean="0">
                <a:latin typeface="Courier New" pitchFamily="49" charset="0"/>
                <a:ea typeface="新細明體" charset="-120"/>
              </a:rPr>
              <a:t>eax,ebx</a:t>
            </a:r>
            <a:endParaRPr lang="en-US" altLang="zh-TW" sz="1800" b="1" dirty="0" smtClean="0">
              <a:latin typeface="Courier New" pitchFamily="49" charset="0"/>
              <a:ea typeface="新細明體" charset="-120"/>
            </a:endParaRPr>
          </a:p>
          <a:p>
            <a:pPr eaLnBrk="1" hangingPunct="1">
              <a:lnSpc>
                <a:spcPct val="50000"/>
              </a:lnSpc>
              <a:spcBef>
                <a:spcPct val="50000"/>
              </a:spcBef>
            </a:pPr>
            <a:r>
              <a:rPr lang="en-US" altLang="zh-TW" sz="1800" b="1" dirty="0">
                <a:latin typeface="Courier New" pitchFamily="49" charset="0"/>
                <a:ea typeface="新細明體" charset="-120"/>
              </a:rPr>
              <a:t>ja Larger</a:t>
            </a:r>
            <a:r>
              <a:rPr lang="en-US" altLang="zh-TW" sz="2000" b="1" dirty="0">
                <a:latin typeface="Courier New" pitchFamily="49" charset="0"/>
                <a:ea typeface="新細明體" charset="-120"/>
              </a:rPr>
              <a:t>  </a:t>
            </a:r>
            <a:r>
              <a:rPr lang="en-US" altLang="zh-TW" sz="1800" b="1" dirty="0">
                <a:solidFill>
                  <a:srgbClr val="FFC000"/>
                </a:solidFill>
                <a:latin typeface="Courier New" pitchFamily="49" charset="0"/>
                <a:ea typeface="新細明體" charset="-120"/>
              </a:rPr>
              <a:t>; jump if </a:t>
            </a:r>
            <a:r>
              <a:rPr lang="en-US" altLang="zh-TW" sz="1800" b="1" dirty="0" err="1">
                <a:solidFill>
                  <a:srgbClr val="FFC000"/>
                </a:solidFill>
                <a:latin typeface="Courier New" pitchFamily="49" charset="0"/>
                <a:ea typeface="新細明體" charset="-120"/>
              </a:rPr>
              <a:t>unsignd</a:t>
            </a:r>
            <a:r>
              <a:rPr lang="en-US" altLang="zh-TW" sz="1800" b="1" dirty="0">
                <a:solidFill>
                  <a:srgbClr val="FFC000"/>
                </a:solidFill>
                <a:latin typeface="Courier New" pitchFamily="49" charset="0"/>
                <a:ea typeface="新細明體" charset="-120"/>
              </a:rPr>
              <a:t> </a:t>
            </a:r>
            <a:r>
              <a:rPr lang="en-US" altLang="zh-TW" sz="1800" b="1" dirty="0" err="1">
                <a:solidFill>
                  <a:srgbClr val="FFC000"/>
                </a:solidFill>
                <a:latin typeface="Courier New" pitchFamily="49" charset="0"/>
                <a:ea typeface="新細明體" charset="-120"/>
              </a:rPr>
              <a:t>eax</a:t>
            </a:r>
            <a:r>
              <a:rPr lang="en-US" altLang="zh-TW" sz="1800" b="1" dirty="0">
                <a:solidFill>
                  <a:srgbClr val="FFC000"/>
                </a:solidFill>
                <a:latin typeface="Courier New" pitchFamily="49" charset="0"/>
                <a:ea typeface="新細明體" charset="-120"/>
              </a:rPr>
              <a:t> &gt; </a:t>
            </a:r>
            <a:r>
              <a:rPr lang="en-US" altLang="zh-TW" sz="1800" b="1" dirty="0" err="1">
                <a:solidFill>
                  <a:srgbClr val="FFC000"/>
                </a:solidFill>
                <a:latin typeface="Courier New" pitchFamily="49" charset="0"/>
                <a:ea typeface="新細明體" charset="-120"/>
              </a:rPr>
              <a:t>ebx</a:t>
            </a:r>
            <a:endParaRPr lang="en-US" altLang="zh-TW" sz="2000" b="1" dirty="0">
              <a:solidFill>
                <a:srgbClr val="FFC000"/>
              </a:solidFill>
              <a:latin typeface="Courier New" pitchFamily="49" charset="0"/>
              <a:ea typeface="新細明體" charset="-120"/>
            </a:endParaRPr>
          </a:p>
          <a:p>
            <a:pPr eaLnBrk="1" hangingPunct="1">
              <a:lnSpc>
                <a:spcPct val="50000"/>
              </a:lnSpc>
              <a:spcBef>
                <a:spcPct val="50000"/>
              </a:spcBef>
            </a:pPr>
            <a:endParaRPr lang="en-US" altLang="zh-TW" sz="1800" b="1" dirty="0">
              <a:latin typeface="Courier New" pitchFamily="49" charset="0"/>
              <a:ea typeface="新細明體" charset="-120"/>
            </a:endParaRPr>
          </a:p>
        </p:txBody>
      </p:sp>
      <p:sp>
        <p:nvSpPr>
          <p:cNvPr id="13" name="Text Box 3"/>
          <p:cNvSpPr txBox="1">
            <a:spLocks noChangeArrowheads="1"/>
          </p:cNvSpPr>
          <p:nvPr/>
        </p:nvSpPr>
        <p:spPr bwMode="auto">
          <a:xfrm>
            <a:off x="1763688" y="3645024"/>
            <a:ext cx="5688632" cy="1296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4114800" algn="l"/>
              </a:tabLst>
              <a:defRPr sz="2100">
                <a:solidFill>
                  <a:schemeClr val="tx1"/>
                </a:solidFill>
                <a:latin typeface="Arial" charset="0"/>
              </a:defRPr>
            </a:lvl1pPr>
            <a:lvl2pPr marL="742950" indent="-285750" eaLnBrk="0" hangingPunct="0">
              <a:tabLst>
                <a:tab pos="457200" algn="l"/>
                <a:tab pos="4114800" algn="l"/>
              </a:tabLst>
              <a:defRPr sz="2100">
                <a:solidFill>
                  <a:schemeClr val="tx1"/>
                </a:solidFill>
                <a:latin typeface="Arial" charset="0"/>
              </a:defRPr>
            </a:lvl2pPr>
            <a:lvl3pPr marL="1143000" indent="-228600" eaLnBrk="0" hangingPunct="0">
              <a:tabLst>
                <a:tab pos="457200" algn="l"/>
                <a:tab pos="4114800" algn="l"/>
              </a:tabLst>
              <a:defRPr sz="2100">
                <a:solidFill>
                  <a:schemeClr val="tx1"/>
                </a:solidFill>
                <a:latin typeface="Arial" charset="0"/>
              </a:defRPr>
            </a:lvl3pPr>
            <a:lvl4pPr marL="1600200" indent="-228600" eaLnBrk="0" hangingPunct="0">
              <a:tabLst>
                <a:tab pos="457200" algn="l"/>
                <a:tab pos="4114800" algn="l"/>
              </a:tabLst>
              <a:defRPr sz="2100">
                <a:solidFill>
                  <a:schemeClr val="tx1"/>
                </a:solidFill>
                <a:latin typeface="Arial" charset="0"/>
              </a:defRPr>
            </a:lvl4pPr>
            <a:lvl5pPr marL="2057400" indent="-228600" eaLnBrk="0" hangingPunct="0">
              <a:tabLst>
                <a:tab pos="4572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charset="0"/>
              </a:defRPr>
            </a:lvl9pPr>
          </a:lstStyle>
          <a:p>
            <a:pPr eaLnBrk="1" hangingPunct="1">
              <a:lnSpc>
                <a:spcPct val="50000"/>
              </a:lnSpc>
              <a:spcBef>
                <a:spcPct val="50000"/>
              </a:spcBef>
            </a:pPr>
            <a:r>
              <a:rPr lang="en-US" altLang="zh-TW" sz="1800" b="1" dirty="0" err="1" smtClean="0">
                <a:latin typeface="Courier New" pitchFamily="49" charset="0"/>
                <a:ea typeface="新細明體" charset="-120"/>
              </a:rPr>
              <a:t>mov</a:t>
            </a:r>
            <a:r>
              <a:rPr lang="en-US" altLang="zh-TW" sz="1800" b="1" dirty="0" smtClean="0">
                <a:latin typeface="Courier New" pitchFamily="49" charset="0"/>
                <a:ea typeface="新細明體" charset="-120"/>
              </a:rPr>
              <a:t> </a:t>
            </a:r>
            <a:r>
              <a:rPr lang="en-US" altLang="zh-TW" sz="1800" b="1" dirty="0" err="1" smtClean="0">
                <a:latin typeface="Courier New" pitchFamily="49" charset="0"/>
                <a:ea typeface="新細明體" charset="-120"/>
              </a:rPr>
              <a:t>eax</a:t>
            </a:r>
            <a:r>
              <a:rPr lang="en-US" altLang="zh-TW" sz="1800" b="1" dirty="0" smtClean="0">
                <a:latin typeface="Courier New" pitchFamily="49" charset="0"/>
                <a:ea typeface="新細明體" charset="-120"/>
              </a:rPr>
              <a:t>, 0FFFFFFFFh</a:t>
            </a:r>
          </a:p>
          <a:p>
            <a:pPr eaLnBrk="1" hangingPunct="1">
              <a:lnSpc>
                <a:spcPct val="50000"/>
              </a:lnSpc>
              <a:spcBef>
                <a:spcPct val="50000"/>
              </a:spcBef>
            </a:pPr>
            <a:r>
              <a:rPr lang="en-US" altLang="zh-TW" sz="1800" b="1" dirty="0" err="1" smtClean="0">
                <a:latin typeface="Courier New" pitchFamily="49" charset="0"/>
                <a:ea typeface="新細明體" charset="-120"/>
              </a:rPr>
              <a:t>mov</a:t>
            </a:r>
            <a:r>
              <a:rPr lang="en-US" altLang="zh-TW" sz="1800" b="1" dirty="0" smtClean="0">
                <a:latin typeface="Courier New" pitchFamily="49" charset="0"/>
                <a:ea typeface="新細明體" charset="-120"/>
              </a:rPr>
              <a:t> </a:t>
            </a:r>
            <a:r>
              <a:rPr lang="en-US" altLang="zh-TW" sz="1800" b="1" dirty="0" err="1" smtClean="0">
                <a:latin typeface="Courier New" pitchFamily="49" charset="0"/>
                <a:ea typeface="新細明體" charset="-120"/>
              </a:rPr>
              <a:t>ebx</a:t>
            </a:r>
            <a:r>
              <a:rPr lang="en-US" altLang="zh-TW" sz="1800" b="1" dirty="0" smtClean="0">
                <a:latin typeface="Courier New" pitchFamily="49" charset="0"/>
                <a:ea typeface="新細明體" charset="-120"/>
              </a:rPr>
              <a:t>, 0 </a:t>
            </a:r>
          </a:p>
          <a:p>
            <a:pPr eaLnBrk="1" hangingPunct="1">
              <a:lnSpc>
                <a:spcPct val="50000"/>
              </a:lnSpc>
              <a:spcBef>
                <a:spcPct val="50000"/>
              </a:spcBef>
            </a:pPr>
            <a:r>
              <a:rPr lang="en-US" altLang="zh-TW" sz="1800" b="1" dirty="0" err="1" smtClean="0">
                <a:latin typeface="Courier New" pitchFamily="49" charset="0"/>
                <a:ea typeface="新細明體" charset="-120"/>
              </a:rPr>
              <a:t>cmp</a:t>
            </a:r>
            <a:r>
              <a:rPr lang="en-US" altLang="zh-TW" sz="1800" b="1" dirty="0" smtClean="0">
                <a:latin typeface="Courier New" pitchFamily="49" charset="0"/>
                <a:ea typeface="新細明體" charset="-120"/>
              </a:rPr>
              <a:t> </a:t>
            </a:r>
            <a:r>
              <a:rPr lang="en-US" altLang="zh-TW" sz="1800" b="1" dirty="0" err="1" smtClean="0">
                <a:latin typeface="Courier New" pitchFamily="49" charset="0"/>
                <a:ea typeface="新細明體" charset="-120"/>
              </a:rPr>
              <a:t>eax,ebx</a:t>
            </a:r>
            <a:endParaRPr lang="en-US" altLang="zh-TW" sz="1800" b="1" dirty="0" smtClean="0">
              <a:latin typeface="Courier New" pitchFamily="49" charset="0"/>
              <a:ea typeface="新細明體" charset="-120"/>
            </a:endParaRPr>
          </a:p>
          <a:p>
            <a:pPr eaLnBrk="1" hangingPunct="1">
              <a:lnSpc>
                <a:spcPct val="50000"/>
              </a:lnSpc>
              <a:spcBef>
                <a:spcPct val="50000"/>
              </a:spcBef>
            </a:pPr>
            <a:r>
              <a:rPr lang="en-US" altLang="zh-TW" sz="1800" b="1" dirty="0" err="1" smtClean="0">
                <a:latin typeface="Courier New" pitchFamily="49" charset="0"/>
                <a:ea typeface="新細明體" charset="-120"/>
              </a:rPr>
              <a:t>jg</a:t>
            </a:r>
            <a:r>
              <a:rPr lang="en-US" altLang="zh-TW" sz="1800" b="1" dirty="0" smtClean="0">
                <a:latin typeface="Courier New" pitchFamily="49" charset="0"/>
                <a:ea typeface="新細明體" charset="-120"/>
              </a:rPr>
              <a:t> Greater</a:t>
            </a:r>
            <a:r>
              <a:rPr lang="en-US" altLang="zh-TW" sz="2000" b="1" dirty="0" smtClean="0">
                <a:latin typeface="Courier New" pitchFamily="49" charset="0"/>
                <a:ea typeface="新細明體" charset="-120"/>
              </a:rPr>
              <a:t> </a:t>
            </a:r>
            <a:r>
              <a:rPr lang="en-US" altLang="zh-TW" sz="1800" b="1" dirty="0" smtClean="0">
                <a:solidFill>
                  <a:srgbClr val="FFC000"/>
                </a:solidFill>
                <a:latin typeface="Courier New" pitchFamily="49" charset="0"/>
                <a:ea typeface="新細明體" charset="-120"/>
              </a:rPr>
              <a:t>; </a:t>
            </a:r>
            <a:r>
              <a:rPr lang="en-US" altLang="zh-TW" sz="1800" b="1" dirty="0">
                <a:solidFill>
                  <a:srgbClr val="FFC000"/>
                </a:solidFill>
                <a:latin typeface="Courier New" pitchFamily="49" charset="0"/>
                <a:ea typeface="新細明體" charset="-120"/>
              </a:rPr>
              <a:t>jump if </a:t>
            </a:r>
            <a:r>
              <a:rPr lang="en-US" altLang="zh-TW" sz="1800" b="1" dirty="0" err="1" smtClean="0">
                <a:solidFill>
                  <a:srgbClr val="FFC000"/>
                </a:solidFill>
                <a:latin typeface="Courier New" pitchFamily="49" charset="0"/>
                <a:ea typeface="新細明體" charset="-120"/>
              </a:rPr>
              <a:t>signd</a:t>
            </a:r>
            <a:r>
              <a:rPr lang="en-US" altLang="zh-TW" sz="1800" b="1" dirty="0" smtClean="0">
                <a:solidFill>
                  <a:srgbClr val="FFC000"/>
                </a:solidFill>
                <a:latin typeface="Courier New" pitchFamily="49" charset="0"/>
                <a:ea typeface="新細明體" charset="-120"/>
              </a:rPr>
              <a:t> </a:t>
            </a:r>
            <a:r>
              <a:rPr lang="en-US" altLang="zh-TW" sz="1800" b="1" dirty="0" err="1">
                <a:solidFill>
                  <a:srgbClr val="FFC000"/>
                </a:solidFill>
                <a:latin typeface="Courier New" pitchFamily="49" charset="0"/>
                <a:ea typeface="新細明體" charset="-120"/>
              </a:rPr>
              <a:t>eax</a:t>
            </a:r>
            <a:r>
              <a:rPr lang="en-US" altLang="zh-TW" sz="1800" b="1" dirty="0">
                <a:solidFill>
                  <a:srgbClr val="FFC000"/>
                </a:solidFill>
                <a:latin typeface="Courier New" pitchFamily="49" charset="0"/>
                <a:ea typeface="新細明體" charset="-120"/>
              </a:rPr>
              <a:t> &gt; </a:t>
            </a:r>
            <a:r>
              <a:rPr lang="en-US" altLang="zh-TW" sz="1800" b="1" dirty="0" err="1">
                <a:solidFill>
                  <a:srgbClr val="FFC000"/>
                </a:solidFill>
                <a:latin typeface="Courier New" pitchFamily="49" charset="0"/>
                <a:ea typeface="新細明體" charset="-120"/>
              </a:rPr>
              <a:t>ebx</a:t>
            </a:r>
            <a:endParaRPr lang="en-US" altLang="zh-TW" sz="2000" b="1" dirty="0">
              <a:solidFill>
                <a:srgbClr val="FFC000"/>
              </a:solidFill>
              <a:latin typeface="Courier New" pitchFamily="49" charset="0"/>
              <a:ea typeface="新細明體" charset="-120"/>
            </a:endParaRPr>
          </a:p>
          <a:p>
            <a:pPr eaLnBrk="1" hangingPunct="1">
              <a:lnSpc>
                <a:spcPct val="50000"/>
              </a:lnSpc>
              <a:spcBef>
                <a:spcPct val="50000"/>
              </a:spcBef>
            </a:pPr>
            <a:endParaRPr lang="en-US" altLang="zh-TW" sz="1800" b="1" dirty="0">
              <a:latin typeface="Courier New" pitchFamily="49" charset="0"/>
              <a:ea typeface="新細明體" charset="-120"/>
            </a:endParaRPr>
          </a:p>
        </p:txBody>
      </p:sp>
      <p:sp>
        <p:nvSpPr>
          <p:cNvPr id="15" name="Text Box 4"/>
          <p:cNvSpPr txBox="1">
            <a:spLocks noChangeArrowheads="1"/>
          </p:cNvSpPr>
          <p:nvPr/>
        </p:nvSpPr>
        <p:spPr bwMode="auto">
          <a:xfrm>
            <a:off x="759904" y="3229174"/>
            <a:ext cx="7696200" cy="21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80000"/>
              </a:lnSpc>
              <a:spcBef>
                <a:spcPct val="50000"/>
              </a:spcBef>
              <a:buFontTx/>
              <a:buChar char="•"/>
            </a:pPr>
            <a:r>
              <a:rPr lang="en-US" altLang="zh-TW" dirty="0" smtClean="0">
                <a:ea typeface="新細明體" charset="-120"/>
              </a:rPr>
              <a:t>Jump to Greater if </a:t>
            </a:r>
            <a:r>
              <a:rPr lang="en-US" altLang="zh-TW" dirty="0">
                <a:ea typeface="新細明體" charset="-120"/>
              </a:rPr>
              <a:t>signed EAX &gt; EBX</a:t>
            </a:r>
          </a:p>
          <a:p>
            <a:pPr marL="0" indent="0" eaLnBrk="1" hangingPunct="1">
              <a:lnSpc>
                <a:spcPct val="80000"/>
              </a:lnSpc>
              <a:spcBef>
                <a:spcPct val="50000"/>
              </a:spcBef>
            </a:pPr>
            <a:endParaRPr lang="en-US" altLang="zh-TW" dirty="0">
              <a:ea typeface="新細明體" charset="-120"/>
            </a:endParaRPr>
          </a:p>
          <a:p>
            <a:pPr eaLnBrk="1" hangingPunct="1">
              <a:lnSpc>
                <a:spcPct val="80000"/>
              </a:lnSpc>
              <a:spcBef>
                <a:spcPct val="50000"/>
              </a:spcBef>
              <a:buFontTx/>
              <a:buChar char="•"/>
            </a:pPr>
            <a:endParaRPr lang="en-US" altLang="zh-TW" dirty="0" smtClean="0">
              <a:ea typeface="新細明體" charset="-120"/>
            </a:endParaRPr>
          </a:p>
          <a:p>
            <a:pPr eaLnBrk="1" hangingPunct="1">
              <a:lnSpc>
                <a:spcPct val="80000"/>
              </a:lnSpc>
              <a:spcBef>
                <a:spcPct val="50000"/>
              </a:spcBef>
              <a:buFontTx/>
              <a:buChar char="•"/>
            </a:pPr>
            <a:endParaRPr lang="en-US" altLang="zh-TW" dirty="0">
              <a:ea typeface="新細明體" charset="-120"/>
            </a:endParaRPr>
          </a:p>
          <a:p>
            <a:pPr marL="1143000" lvl="4" eaLnBrk="1" hangingPunct="1">
              <a:lnSpc>
                <a:spcPct val="80000"/>
              </a:lnSpc>
              <a:spcBef>
                <a:spcPct val="50000"/>
              </a:spcBef>
              <a:buFontTx/>
              <a:buChar char="•"/>
            </a:pPr>
            <a:r>
              <a:rPr lang="en-US" altLang="zh-TW" sz="1800" dirty="0" smtClean="0">
                <a:solidFill>
                  <a:schemeClr val="tx2">
                    <a:lumMod val="75000"/>
                  </a:schemeClr>
                </a:solidFill>
                <a:ea typeface="新細明體" charset="-120"/>
              </a:rPr>
              <a:t>Signed </a:t>
            </a:r>
            <a:r>
              <a:rPr lang="en-US" altLang="zh-TW" sz="1800" dirty="0">
                <a:solidFill>
                  <a:schemeClr val="tx2">
                    <a:lumMod val="75000"/>
                  </a:schemeClr>
                </a:solidFill>
                <a:ea typeface="新細明體" charset="-120"/>
              </a:rPr>
              <a:t>integer </a:t>
            </a:r>
            <a:r>
              <a:rPr lang="en-US" altLang="zh-TW" sz="1800" dirty="0" smtClean="0">
                <a:solidFill>
                  <a:schemeClr val="tx2">
                    <a:lumMod val="75000"/>
                  </a:schemeClr>
                </a:solidFill>
                <a:ea typeface="新細明體" charset="-120"/>
              </a:rPr>
              <a:t>(</a:t>
            </a:r>
            <a:r>
              <a:rPr lang="en-US" altLang="zh-TW" sz="1800" dirty="0">
                <a:solidFill>
                  <a:schemeClr val="tx2">
                    <a:lumMod val="75000"/>
                  </a:schemeClr>
                </a:solidFill>
                <a:ea typeface="新細明體" charset="-120"/>
              </a:rPr>
              <a:t>EAX</a:t>
            </a:r>
            <a:r>
              <a:rPr lang="en-US" altLang="zh-TW" sz="1800" dirty="0" smtClean="0">
                <a:solidFill>
                  <a:schemeClr val="tx2">
                    <a:lumMod val="75000"/>
                  </a:schemeClr>
                </a:solidFill>
                <a:ea typeface="新細明體" charset="-120"/>
              </a:rPr>
              <a:t>) </a:t>
            </a:r>
            <a:r>
              <a:rPr lang="en-US" altLang="zh-TW" sz="1800" dirty="0">
                <a:solidFill>
                  <a:schemeClr val="tx2">
                    <a:lumMod val="75000"/>
                  </a:schemeClr>
                </a:solidFill>
                <a:ea typeface="新細明體" charset="-120"/>
              </a:rPr>
              <a:t>= </a:t>
            </a:r>
            <a:r>
              <a:rPr lang="en-US" altLang="zh-TW" sz="1800" dirty="0" smtClean="0">
                <a:solidFill>
                  <a:schemeClr val="tx2">
                    <a:lumMod val="75000"/>
                  </a:schemeClr>
                </a:solidFill>
                <a:ea typeface="新細明體" charset="-120"/>
              </a:rPr>
              <a:t>-1</a:t>
            </a:r>
            <a:endParaRPr lang="en-US" altLang="zh-TW" dirty="0" smtClean="0">
              <a:ea typeface="新細明體" charset="-120"/>
            </a:endParaRPr>
          </a:p>
        </p:txBody>
      </p:sp>
    </p:spTree>
    <p:extLst>
      <p:ext uri="{BB962C8B-B14F-4D97-AF65-F5344CB8AC3E}">
        <p14:creationId xmlns:p14="http://schemas.microsoft.com/office/powerpoint/2010/main" val="328925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6"/>
          <p:cNvSpPr txBox="1">
            <a:spLocks noChangeArrowheads="1"/>
          </p:cNvSpPr>
          <p:nvPr/>
        </p:nvSpPr>
        <p:spPr bwMode="auto">
          <a:xfrm>
            <a:off x="827584" y="4217184"/>
            <a:ext cx="8136904" cy="161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70000"/>
              </a:lnSpc>
              <a:spcBef>
                <a:spcPct val="50000"/>
              </a:spcBef>
              <a:buFontTx/>
              <a:buChar char="•"/>
            </a:pPr>
            <a:r>
              <a:rPr lang="en-US" altLang="zh-TW" dirty="0">
                <a:ea typeface="新細明體" charset="-120"/>
              </a:rPr>
              <a:t>j</a:t>
            </a:r>
            <a:r>
              <a:rPr lang="en-US" altLang="zh-TW" dirty="0" smtClean="0">
                <a:ea typeface="新細明體" charset="-120"/>
              </a:rPr>
              <a:t>a and </a:t>
            </a:r>
            <a:r>
              <a:rPr lang="en-US" altLang="zh-TW" dirty="0" err="1" smtClean="0">
                <a:ea typeface="新細明體" charset="-120"/>
              </a:rPr>
              <a:t>jg</a:t>
            </a:r>
            <a:r>
              <a:rPr lang="en-US" altLang="zh-TW" dirty="0" smtClean="0">
                <a:ea typeface="新細明體" charset="-120"/>
              </a:rPr>
              <a:t> do jump while flags are set as below:</a:t>
            </a:r>
          </a:p>
          <a:p>
            <a:pPr eaLnBrk="1" hangingPunct="1">
              <a:lnSpc>
                <a:spcPct val="70000"/>
              </a:lnSpc>
              <a:spcBef>
                <a:spcPct val="50000"/>
              </a:spcBef>
              <a:buFontTx/>
              <a:buChar char="•"/>
            </a:pPr>
            <a:endParaRPr lang="en-US" altLang="zh-TW" dirty="0">
              <a:ea typeface="新細明體" charset="-120"/>
            </a:endParaRPr>
          </a:p>
          <a:p>
            <a:pPr marL="3657600" lvl="8" indent="0" eaLnBrk="1" hangingPunct="1">
              <a:lnSpc>
                <a:spcPct val="70000"/>
              </a:lnSpc>
              <a:spcBef>
                <a:spcPct val="50000"/>
              </a:spcBef>
            </a:pPr>
            <a:r>
              <a:rPr lang="en-US" altLang="zh-TW" sz="1800" dirty="0" smtClean="0">
                <a:solidFill>
                  <a:schemeClr val="tx2">
                    <a:lumMod val="75000"/>
                  </a:schemeClr>
                </a:solidFill>
                <a:ea typeface="新細明體" charset="-120"/>
              </a:rPr>
              <a:t> ; jump if </a:t>
            </a:r>
            <a:r>
              <a:rPr lang="en-US" altLang="zh-TW" sz="1800" dirty="0" smtClean="0">
                <a:solidFill>
                  <a:schemeClr val="tx2">
                    <a:lumMod val="75000"/>
                  </a:schemeClr>
                </a:solidFill>
                <a:ea typeface="新細明體" charset="-120"/>
                <a:hlinkClick r:id="" action="ppaction://customshow?id=23&amp;return=true"/>
              </a:rPr>
              <a:t>unsigned </a:t>
            </a:r>
            <a:r>
              <a:rPr lang="en-US" altLang="zh-TW" sz="1800" dirty="0" err="1" smtClean="0">
                <a:solidFill>
                  <a:schemeClr val="tx2">
                    <a:lumMod val="75000"/>
                  </a:schemeClr>
                </a:solidFill>
                <a:ea typeface="新細明體" charset="-120"/>
                <a:hlinkClick r:id="" action="ppaction://customshow?id=23&amp;return=true"/>
              </a:rPr>
              <a:t>leftop</a:t>
            </a:r>
            <a:r>
              <a:rPr lang="en-US" altLang="zh-TW" sz="1800" dirty="0" smtClean="0">
                <a:solidFill>
                  <a:schemeClr val="tx2">
                    <a:lumMod val="75000"/>
                  </a:schemeClr>
                </a:solidFill>
                <a:ea typeface="新細明體" charset="-120"/>
                <a:hlinkClick r:id="" action="ppaction://customshow?id=23&amp;return=true"/>
              </a:rPr>
              <a:t> &gt; </a:t>
            </a:r>
            <a:r>
              <a:rPr lang="en-US" altLang="zh-TW" sz="1800" dirty="0" err="1" smtClean="0">
                <a:solidFill>
                  <a:schemeClr val="tx2">
                    <a:lumMod val="75000"/>
                  </a:schemeClr>
                </a:solidFill>
                <a:ea typeface="新細明體" charset="-120"/>
                <a:hlinkClick r:id="" action="ppaction://customshow?id=23&amp;return=true"/>
              </a:rPr>
              <a:t>rightop</a:t>
            </a:r>
            <a:r>
              <a:rPr lang="en-US" altLang="zh-TW" sz="1800" dirty="0" smtClean="0">
                <a:solidFill>
                  <a:schemeClr val="tx2">
                    <a:lumMod val="75000"/>
                  </a:schemeClr>
                </a:solidFill>
                <a:ea typeface="新細明體" charset="-120"/>
                <a:hlinkClick r:id="" action="ppaction://customshow?id=23&amp;return=true"/>
              </a:rPr>
              <a:t> </a:t>
            </a:r>
            <a:endParaRPr lang="en-US" altLang="zh-TW" dirty="0" smtClean="0">
              <a:solidFill>
                <a:schemeClr val="tx2">
                  <a:lumMod val="75000"/>
                </a:schemeClr>
              </a:solidFill>
              <a:ea typeface="新細明體" charset="-120"/>
            </a:endParaRPr>
          </a:p>
          <a:p>
            <a:pPr marL="3657600" lvl="8" indent="0" eaLnBrk="1" hangingPunct="1">
              <a:lnSpc>
                <a:spcPct val="70000"/>
              </a:lnSpc>
              <a:spcBef>
                <a:spcPct val="50000"/>
              </a:spcBef>
            </a:pPr>
            <a:r>
              <a:rPr lang="en-US" altLang="zh-TW" sz="1800" dirty="0" smtClean="0">
                <a:solidFill>
                  <a:schemeClr val="tx2">
                    <a:lumMod val="75000"/>
                  </a:schemeClr>
                </a:solidFill>
                <a:ea typeface="新細明體" charset="-120"/>
              </a:rPr>
              <a:t> ; jump if </a:t>
            </a:r>
            <a:r>
              <a:rPr lang="en-US" altLang="zh-TW" sz="1800" dirty="0" smtClean="0">
                <a:solidFill>
                  <a:schemeClr val="tx2">
                    <a:lumMod val="75000"/>
                  </a:schemeClr>
                </a:solidFill>
                <a:ea typeface="新細明體" charset="-120"/>
                <a:hlinkClick r:id="" action="ppaction://customshow?id=24&amp;return=true"/>
              </a:rPr>
              <a:t>signed </a:t>
            </a:r>
            <a:r>
              <a:rPr lang="en-US" altLang="zh-TW" sz="1800" dirty="0" err="1" smtClean="0">
                <a:solidFill>
                  <a:schemeClr val="tx2">
                    <a:lumMod val="75000"/>
                  </a:schemeClr>
                </a:solidFill>
                <a:ea typeface="新細明體" charset="-120"/>
                <a:hlinkClick r:id="" action="ppaction://customshow?id=24&amp;return=true"/>
              </a:rPr>
              <a:t>leftop</a:t>
            </a:r>
            <a:r>
              <a:rPr lang="en-US" altLang="zh-TW" sz="1800" dirty="0" smtClean="0">
                <a:solidFill>
                  <a:schemeClr val="tx2">
                    <a:lumMod val="75000"/>
                  </a:schemeClr>
                </a:solidFill>
                <a:ea typeface="新細明體" charset="-120"/>
                <a:hlinkClick r:id="" action="ppaction://customshow?id=24&amp;return=true"/>
              </a:rPr>
              <a:t> &gt; right</a:t>
            </a:r>
            <a:endParaRPr lang="en-US" altLang="zh-TW" sz="1800" dirty="0" smtClean="0">
              <a:solidFill>
                <a:schemeClr val="tx2">
                  <a:lumMod val="75000"/>
                </a:schemeClr>
              </a:solidFill>
              <a:ea typeface="新細明體" charset="-120"/>
            </a:endParaRPr>
          </a:p>
        </p:txBody>
      </p:sp>
      <p:sp>
        <p:nvSpPr>
          <p:cNvPr id="2" name="Title 1"/>
          <p:cNvSpPr>
            <a:spLocks noGrp="1"/>
          </p:cNvSpPr>
          <p:nvPr>
            <p:ph type="title"/>
          </p:nvPr>
        </p:nvSpPr>
        <p:spPr/>
        <p:txBody>
          <a:bodyPr/>
          <a:lstStyle/>
          <a:p>
            <a:r>
              <a:rPr lang="en-US" altLang="zh-TW" dirty="0">
                <a:ea typeface="新細明體" charset="-120"/>
              </a:rPr>
              <a:t>Application 1 – Example </a:t>
            </a:r>
            <a:r>
              <a:rPr lang="en-US" altLang="zh-TW" dirty="0" smtClean="0">
                <a:ea typeface="新細明體" charset="-120"/>
              </a:rPr>
              <a:t>(2/2</a:t>
            </a:r>
            <a:r>
              <a:rPr lang="en-US" altLang="zh-TW" dirty="0">
                <a:ea typeface="新細明體" charset="-120"/>
              </a:rPr>
              <a:t>)</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365C5F31-05D1-460A-B9AF-3E4D545FC02F}" type="slidenum">
              <a:rPr lang="en-US" altLang="zh-TW" smtClean="0"/>
              <a:pPr>
                <a:defRPr/>
              </a:pPr>
              <a:t>33</a:t>
            </a:fld>
            <a:endParaRPr lang="en-US" altLang="zh-TW"/>
          </a:p>
        </p:txBody>
      </p:sp>
      <p:sp>
        <p:nvSpPr>
          <p:cNvPr id="5" name="Text Box 6"/>
          <p:cNvSpPr txBox="1">
            <a:spLocks noChangeArrowheads="1"/>
          </p:cNvSpPr>
          <p:nvPr/>
        </p:nvSpPr>
        <p:spPr bwMode="auto">
          <a:xfrm>
            <a:off x="759904" y="2564904"/>
            <a:ext cx="7696200" cy="127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70000"/>
              </a:lnSpc>
              <a:spcBef>
                <a:spcPct val="50000"/>
              </a:spcBef>
              <a:buFontTx/>
              <a:buChar char="•"/>
            </a:pPr>
            <a:r>
              <a:rPr lang="en-US" altLang="zh-TW" dirty="0" smtClean="0">
                <a:ea typeface="新細明體" charset="-120"/>
              </a:rPr>
              <a:t>After comparing, flags are:</a:t>
            </a:r>
          </a:p>
          <a:p>
            <a:pPr marL="0" indent="0" eaLnBrk="1" hangingPunct="1">
              <a:lnSpc>
                <a:spcPct val="70000"/>
              </a:lnSpc>
              <a:spcBef>
                <a:spcPct val="50000"/>
              </a:spcBef>
            </a:pPr>
            <a:endParaRPr lang="en-US" altLang="zh-TW" dirty="0" smtClean="0">
              <a:solidFill>
                <a:srgbClr val="FFC000"/>
              </a:solidFill>
              <a:ea typeface="新細明體" charset="-120"/>
            </a:endParaRPr>
          </a:p>
          <a:p>
            <a:pPr marL="0" indent="0" eaLnBrk="1" hangingPunct="1">
              <a:lnSpc>
                <a:spcPct val="70000"/>
              </a:lnSpc>
              <a:spcBef>
                <a:spcPct val="50000"/>
              </a:spcBef>
            </a:pPr>
            <a:r>
              <a:rPr lang="en-US" altLang="zh-TW" dirty="0">
                <a:solidFill>
                  <a:srgbClr val="FFC000"/>
                </a:solidFill>
                <a:ea typeface="新細明體" charset="-120"/>
              </a:rPr>
              <a:t>	</a:t>
            </a:r>
            <a:r>
              <a:rPr lang="en-US" altLang="zh-TW" dirty="0" smtClean="0">
                <a:solidFill>
                  <a:srgbClr val="FFC000"/>
                </a:solidFill>
                <a:ea typeface="新細明體" charset="-120"/>
              </a:rPr>
              <a:t>				; </a:t>
            </a:r>
            <a:r>
              <a:rPr lang="en-US" altLang="zh-TW" sz="1800" dirty="0" smtClean="0">
                <a:solidFill>
                  <a:srgbClr val="FFC000"/>
                </a:solidFill>
                <a:ea typeface="新細明體" charset="-120"/>
              </a:rPr>
              <a:t>(same as sub </a:t>
            </a:r>
            <a:r>
              <a:rPr lang="en-US" altLang="zh-TW" sz="1800" dirty="0" err="1" smtClean="0">
                <a:solidFill>
                  <a:srgbClr val="FFC000"/>
                </a:solidFill>
                <a:ea typeface="新細明體" charset="-120"/>
              </a:rPr>
              <a:t>eax</a:t>
            </a:r>
            <a:r>
              <a:rPr lang="en-US" altLang="zh-TW" sz="1800" dirty="0" smtClean="0">
                <a:solidFill>
                  <a:srgbClr val="FFC000"/>
                </a:solidFill>
                <a:ea typeface="新細明體" charset="-120"/>
              </a:rPr>
              <a:t>, </a:t>
            </a:r>
            <a:r>
              <a:rPr lang="en-US" altLang="zh-TW" sz="1800" dirty="0" err="1" smtClean="0">
                <a:solidFill>
                  <a:srgbClr val="FFC000"/>
                </a:solidFill>
                <a:ea typeface="新細明體" charset="-120"/>
              </a:rPr>
              <a:t>ebx</a:t>
            </a:r>
            <a:r>
              <a:rPr lang="en-US" altLang="zh-TW" sz="1800" dirty="0" smtClean="0">
                <a:solidFill>
                  <a:srgbClr val="FFC000"/>
                </a:solidFill>
                <a:ea typeface="新細明體" charset="-120"/>
              </a:rPr>
              <a:t>) </a:t>
            </a:r>
            <a:endParaRPr lang="en-US" altLang="zh-TW" dirty="0">
              <a:solidFill>
                <a:srgbClr val="FFC000"/>
              </a:solidFill>
              <a:ea typeface="新細明體" charset="-120"/>
            </a:endParaRPr>
          </a:p>
        </p:txBody>
      </p:sp>
      <p:graphicFrame>
        <p:nvGraphicFramePr>
          <p:cNvPr id="6" name="Table 5"/>
          <p:cNvGraphicFramePr>
            <a:graphicFrameLocks noGrp="1"/>
          </p:cNvGraphicFramePr>
          <p:nvPr>
            <p:extLst/>
          </p:nvPr>
        </p:nvGraphicFramePr>
        <p:xfrm>
          <a:off x="3203848" y="3185398"/>
          <a:ext cx="2016224" cy="741680"/>
        </p:xfrm>
        <a:graphic>
          <a:graphicData uri="http://schemas.openxmlformats.org/drawingml/2006/table">
            <a:tbl>
              <a:tblPr>
                <a:tableStyleId>{ED083AE6-46FA-4A59-8FB0-9F97EB10719F}</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370840">
                <a:tc>
                  <a:txBody>
                    <a:bodyPr/>
                    <a:lstStyle/>
                    <a:p>
                      <a:pPr algn="ctr"/>
                      <a:r>
                        <a:rPr lang="en-US" altLang="zh-TW" smtClean="0"/>
                        <a:t>ZF</a:t>
                      </a:r>
                      <a:endParaRPr lang="zh-TW"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mtClean="0"/>
                        <a:t>CF</a:t>
                      </a:r>
                      <a:endParaRPr lang="zh-TW"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mtClean="0"/>
                        <a:t>SF</a:t>
                      </a:r>
                      <a:endParaRPr lang="zh-TW"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OF</a:t>
                      </a:r>
                      <a:endParaRPr lang="zh-TW"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dirty="0" smtClean="0"/>
                        <a:t>0</a:t>
                      </a:r>
                      <a:endParaRPr lang="zh-TW"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1</a:t>
                      </a:r>
                      <a:endParaRPr lang="zh-TW"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1907704" y="4653136"/>
          <a:ext cx="2664296" cy="1112520"/>
        </p:xfrm>
        <a:graphic>
          <a:graphicData uri="http://schemas.openxmlformats.org/drawingml/2006/table">
            <a:tbl>
              <a:tblPr>
                <a:tableStyleId>{1E171933-4619-4E11-9A3F-F7608DF75F80}</a:tableStyleId>
              </a:tblPr>
              <a:tblGrid>
                <a:gridCol w="415846">
                  <a:extLst>
                    <a:ext uri="{9D8B030D-6E8A-4147-A177-3AD203B41FA5}">
                      <a16:colId xmlns:a16="http://schemas.microsoft.com/office/drawing/2014/main" val="20000"/>
                    </a:ext>
                  </a:extLst>
                </a:gridCol>
                <a:gridCol w="52025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tblGrid>
              <a:tr h="370840">
                <a:tc>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ZF</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CF</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SF</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OF</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dirty="0" smtClean="0">
                          <a:solidFill>
                            <a:schemeClr val="tx1"/>
                          </a:solidFill>
                        </a:rPr>
                        <a:t>ja</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0</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0</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dirty="0" err="1" smtClean="0">
                          <a:solidFill>
                            <a:schemeClr val="tx1"/>
                          </a:solidFill>
                        </a:rPr>
                        <a:t>jg</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0</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TW" dirty="0" smtClean="0">
                          <a:solidFill>
                            <a:schemeClr val="tx1"/>
                          </a:solidFill>
                        </a:rPr>
                        <a:t>-</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gridSpan="2">
                  <a:txBody>
                    <a:bodyPr/>
                    <a:lstStyle/>
                    <a:p>
                      <a:pPr algn="ctr"/>
                      <a:r>
                        <a:rPr lang="en-US" altLang="zh-TW" dirty="0" smtClean="0">
                          <a:solidFill>
                            <a:schemeClr val="tx1"/>
                          </a:solidFill>
                        </a:rPr>
                        <a:t>SF == OF</a:t>
                      </a: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9" name="Text Box 3"/>
          <p:cNvSpPr txBox="1">
            <a:spLocks noChangeArrowheads="1"/>
          </p:cNvSpPr>
          <p:nvPr/>
        </p:nvSpPr>
        <p:spPr bwMode="auto">
          <a:xfrm>
            <a:off x="1763688" y="1412776"/>
            <a:ext cx="5688632" cy="936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4114800" algn="l"/>
              </a:tabLst>
              <a:defRPr sz="2100">
                <a:solidFill>
                  <a:schemeClr val="tx1"/>
                </a:solidFill>
                <a:latin typeface="Arial" charset="0"/>
              </a:defRPr>
            </a:lvl1pPr>
            <a:lvl2pPr marL="742950" indent="-285750" eaLnBrk="0" hangingPunct="0">
              <a:tabLst>
                <a:tab pos="457200" algn="l"/>
                <a:tab pos="4114800" algn="l"/>
              </a:tabLst>
              <a:defRPr sz="2100">
                <a:solidFill>
                  <a:schemeClr val="tx1"/>
                </a:solidFill>
                <a:latin typeface="Arial" charset="0"/>
              </a:defRPr>
            </a:lvl2pPr>
            <a:lvl3pPr marL="1143000" indent="-228600" eaLnBrk="0" hangingPunct="0">
              <a:tabLst>
                <a:tab pos="457200" algn="l"/>
                <a:tab pos="4114800" algn="l"/>
              </a:tabLst>
              <a:defRPr sz="2100">
                <a:solidFill>
                  <a:schemeClr val="tx1"/>
                </a:solidFill>
                <a:latin typeface="Arial" charset="0"/>
              </a:defRPr>
            </a:lvl3pPr>
            <a:lvl4pPr marL="1600200" indent="-228600" eaLnBrk="0" hangingPunct="0">
              <a:tabLst>
                <a:tab pos="457200" algn="l"/>
                <a:tab pos="4114800" algn="l"/>
              </a:tabLst>
              <a:defRPr sz="2100">
                <a:solidFill>
                  <a:schemeClr val="tx1"/>
                </a:solidFill>
                <a:latin typeface="Arial" charset="0"/>
              </a:defRPr>
            </a:lvl4pPr>
            <a:lvl5pPr marL="2057400" indent="-228600" eaLnBrk="0" hangingPunct="0">
              <a:tabLst>
                <a:tab pos="4572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charset="0"/>
              </a:defRPr>
            </a:lvl9pPr>
          </a:lstStyle>
          <a:p>
            <a:pPr eaLnBrk="1" hangingPunct="1">
              <a:lnSpc>
                <a:spcPct val="50000"/>
              </a:lnSpc>
              <a:spcBef>
                <a:spcPct val="50000"/>
              </a:spcBef>
            </a:pPr>
            <a:r>
              <a:rPr lang="en-US" altLang="zh-TW" sz="1800" b="1" dirty="0" err="1" smtClean="0">
                <a:latin typeface="Courier New" pitchFamily="49" charset="0"/>
                <a:ea typeface="新細明體" charset="-120"/>
              </a:rPr>
              <a:t>mov</a:t>
            </a:r>
            <a:r>
              <a:rPr lang="en-US" altLang="zh-TW" sz="1800" b="1" dirty="0" smtClean="0">
                <a:latin typeface="Courier New" pitchFamily="49" charset="0"/>
                <a:ea typeface="新細明體" charset="-120"/>
              </a:rPr>
              <a:t> </a:t>
            </a:r>
            <a:r>
              <a:rPr lang="en-US" altLang="zh-TW" sz="1800" b="1" dirty="0" err="1" smtClean="0">
                <a:latin typeface="Courier New" pitchFamily="49" charset="0"/>
                <a:ea typeface="新細明體" charset="-120"/>
              </a:rPr>
              <a:t>eax</a:t>
            </a:r>
            <a:r>
              <a:rPr lang="en-US" altLang="zh-TW" sz="1800" b="1" dirty="0" smtClean="0">
                <a:latin typeface="Courier New" pitchFamily="49" charset="0"/>
                <a:ea typeface="新細明體" charset="-120"/>
              </a:rPr>
              <a:t>, 0FFFFFFFFh</a:t>
            </a:r>
          </a:p>
          <a:p>
            <a:pPr eaLnBrk="1" hangingPunct="1">
              <a:lnSpc>
                <a:spcPct val="50000"/>
              </a:lnSpc>
              <a:spcBef>
                <a:spcPct val="50000"/>
              </a:spcBef>
            </a:pPr>
            <a:r>
              <a:rPr lang="en-US" altLang="zh-TW" sz="1800" b="1" dirty="0" err="1" smtClean="0">
                <a:latin typeface="Courier New" pitchFamily="49" charset="0"/>
                <a:ea typeface="新細明體" charset="-120"/>
              </a:rPr>
              <a:t>mov</a:t>
            </a:r>
            <a:r>
              <a:rPr lang="en-US" altLang="zh-TW" sz="1800" b="1" dirty="0" smtClean="0">
                <a:latin typeface="Courier New" pitchFamily="49" charset="0"/>
                <a:ea typeface="新細明體" charset="-120"/>
              </a:rPr>
              <a:t> </a:t>
            </a:r>
            <a:r>
              <a:rPr lang="en-US" altLang="zh-TW" sz="1800" b="1" dirty="0" err="1" smtClean="0">
                <a:latin typeface="Courier New" pitchFamily="49" charset="0"/>
                <a:ea typeface="新細明體" charset="-120"/>
              </a:rPr>
              <a:t>ebx</a:t>
            </a:r>
            <a:r>
              <a:rPr lang="en-US" altLang="zh-TW" sz="1800" b="1" dirty="0" smtClean="0">
                <a:latin typeface="Courier New" pitchFamily="49" charset="0"/>
                <a:ea typeface="新細明體" charset="-120"/>
              </a:rPr>
              <a:t>, 0 </a:t>
            </a:r>
          </a:p>
          <a:p>
            <a:pPr eaLnBrk="1" hangingPunct="1">
              <a:lnSpc>
                <a:spcPct val="50000"/>
              </a:lnSpc>
              <a:spcBef>
                <a:spcPct val="50000"/>
              </a:spcBef>
            </a:pPr>
            <a:r>
              <a:rPr lang="en-US" altLang="zh-TW" sz="1800" b="1" dirty="0" err="1" smtClean="0">
                <a:latin typeface="Courier New" pitchFamily="49" charset="0"/>
                <a:ea typeface="新細明體" charset="-120"/>
              </a:rPr>
              <a:t>cmp</a:t>
            </a:r>
            <a:r>
              <a:rPr lang="en-US" altLang="zh-TW" sz="1800" b="1" dirty="0" smtClean="0">
                <a:latin typeface="Courier New" pitchFamily="49" charset="0"/>
                <a:ea typeface="新細明體" charset="-120"/>
              </a:rPr>
              <a:t> </a:t>
            </a:r>
            <a:r>
              <a:rPr lang="en-US" altLang="zh-TW" sz="1800" b="1" dirty="0" err="1" smtClean="0">
                <a:latin typeface="Courier New" pitchFamily="49" charset="0"/>
                <a:ea typeface="新細明體" charset="-120"/>
              </a:rPr>
              <a:t>eax,ebx</a:t>
            </a:r>
            <a:endParaRPr lang="en-US" altLang="zh-TW" sz="1800" b="1" dirty="0" smtClean="0">
              <a:latin typeface="Courier New" pitchFamily="49" charset="0"/>
              <a:ea typeface="新細明體" charset="-120"/>
            </a:endParaRPr>
          </a:p>
        </p:txBody>
      </p:sp>
    </p:spTree>
    <p:extLst>
      <p:ext uri="{BB962C8B-B14F-4D97-AF65-F5344CB8AC3E}">
        <p14:creationId xmlns:p14="http://schemas.microsoft.com/office/powerpoint/2010/main" val="9229269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48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11E159E-2A60-4649-A4A6-457656EA478F}" type="slidenum">
              <a:rPr lang="en-US" altLang="en-US" sz="1600">
                <a:latin typeface="Times New Roman" panose="02020603050405020304" pitchFamily="18" charset="0"/>
              </a:rPr>
              <a:pPr>
                <a:spcBef>
                  <a:spcPct val="0"/>
                </a:spcBef>
                <a:buClrTx/>
                <a:buFontTx/>
                <a:buNone/>
              </a:pPr>
              <a:t>34</a:t>
            </a:fld>
            <a:endParaRPr lang="en-US" altLang="en-US" sz="1600">
              <a:latin typeface="Times New Roman" panose="02020603050405020304" pitchFamily="18" charset="0"/>
            </a:endParaRPr>
          </a:p>
        </p:txBody>
      </p:sp>
      <p:sp>
        <p:nvSpPr>
          <p:cNvPr id="104450" name="Rectangle 2"/>
          <p:cNvSpPr>
            <a:spLocks noGrp="1" noChangeArrowheads="1"/>
          </p:cNvSpPr>
          <p:nvPr>
            <p:ph type="title"/>
          </p:nvPr>
        </p:nvSpPr>
        <p:spPr/>
        <p:txBody>
          <a:bodyPr/>
          <a:lstStyle/>
          <a:p>
            <a:pPr eaLnBrk="1" hangingPunct="1">
              <a:defRPr/>
            </a:pPr>
            <a:r>
              <a:rPr lang="en-US" altLang="en-US" smtClean="0"/>
              <a:t>Applications </a:t>
            </a:r>
            <a:r>
              <a:rPr lang="en-US" altLang="en-US" sz="2400" smtClean="0"/>
              <a:t> (2 of 5)</a:t>
            </a:r>
          </a:p>
        </p:txBody>
      </p:sp>
      <p:grpSp>
        <p:nvGrpSpPr>
          <p:cNvPr id="34821" name="Group 10"/>
          <p:cNvGrpSpPr>
            <a:grpSpLocks/>
          </p:cNvGrpSpPr>
          <p:nvPr/>
        </p:nvGrpSpPr>
        <p:grpSpPr bwMode="auto">
          <a:xfrm>
            <a:off x="685800" y="1295400"/>
            <a:ext cx="7696200" cy="1600200"/>
            <a:chOff x="432" y="816"/>
            <a:chExt cx="4848" cy="1008"/>
          </a:xfrm>
        </p:grpSpPr>
        <p:sp>
          <p:nvSpPr>
            <p:cNvPr id="34825" name="Text Box 4"/>
            <p:cNvSpPr txBox="1">
              <a:spLocks noChangeArrowheads="1"/>
            </p:cNvSpPr>
            <p:nvPr/>
          </p:nvSpPr>
          <p:spPr bwMode="auto">
            <a:xfrm>
              <a:off x="1008" y="1296"/>
              <a:ext cx="3024"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222885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222885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222885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222885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22288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cmp eax,Val1</a:t>
              </a:r>
            </a:p>
            <a:p>
              <a:pPr eaLnBrk="1" hangingPunct="1">
                <a:lnSpc>
                  <a:spcPct val="50000"/>
                </a:lnSpc>
                <a:spcBef>
                  <a:spcPct val="50000"/>
                </a:spcBef>
                <a:buClrTx/>
                <a:buFontTx/>
                <a:buNone/>
              </a:pPr>
              <a:r>
                <a:rPr lang="en-US" altLang="en-US" sz="1800" b="1">
                  <a:latin typeface="Courier New" panose="02070309020205020404" pitchFamily="49" charset="0"/>
                </a:rPr>
                <a:t>jbe L1	; below or equal</a:t>
              </a:r>
            </a:p>
          </p:txBody>
        </p:sp>
        <p:sp>
          <p:nvSpPr>
            <p:cNvPr id="34826" name="Text Box 5"/>
            <p:cNvSpPr txBox="1">
              <a:spLocks noChangeArrowheads="1"/>
            </p:cNvSpPr>
            <p:nvPr/>
          </p:nvSpPr>
          <p:spPr bwMode="auto">
            <a:xfrm>
              <a:off x="432" y="816"/>
              <a:ext cx="4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Jump to label L1 if </a:t>
              </a:r>
              <a:r>
                <a:rPr lang="en-US" altLang="en-US" sz="2100">
                  <a:solidFill>
                    <a:schemeClr val="tx2"/>
                  </a:solidFill>
                </a:rPr>
                <a:t>unsigned</a:t>
              </a:r>
              <a:r>
                <a:rPr lang="en-US" altLang="en-US" sz="2100"/>
                <a:t> EAX is less than or equal to Val1</a:t>
              </a:r>
            </a:p>
          </p:txBody>
        </p:sp>
      </p:grpSp>
      <p:grpSp>
        <p:nvGrpSpPr>
          <p:cNvPr id="3" name="Group 9"/>
          <p:cNvGrpSpPr>
            <a:grpSpLocks/>
          </p:cNvGrpSpPr>
          <p:nvPr/>
        </p:nvGrpSpPr>
        <p:grpSpPr bwMode="auto">
          <a:xfrm>
            <a:off x="609600" y="3597275"/>
            <a:ext cx="7696200" cy="1584325"/>
            <a:chOff x="384" y="2266"/>
            <a:chExt cx="4848" cy="998"/>
          </a:xfrm>
        </p:grpSpPr>
        <p:sp>
          <p:nvSpPr>
            <p:cNvPr id="34823" name="Text Box 7"/>
            <p:cNvSpPr txBox="1">
              <a:spLocks noChangeArrowheads="1"/>
            </p:cNvSpPr>
            <p:nvPr/>
          </p:nvSpPr>
          <p:spPr bwMode="auto">
            <a:xfrm>
              <a:off x="1008" y="2736"/>
              <a:ext cx="3024"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cmp eax,Val1</a:t>
              </a:r>
            </a:p>
            <a:p>
              <a:pPr eaLnBrk="1" hangingPunct="1">
                <a:lnSpc>
                  <a:spcPct val="50000"/>
                </a:lnSpc>
                <a:spcBef>
                  <a:spcPct val="50000"/>
                </a:spcBef>
                <a:buClrTx/>
                <a:buFontTx/>
                <a:buNone/>
              </a:pPr>
              <a:r>
                <a:rPr lang="en-US" altLang="en-US" sz="1800" b="1">
                  <a:latin typeface="Courier New" panose="02070309020205020404" pitchFamily="49" charset="0"/>
                </a:rPr>
                <a:t>jle L1</a:t>
              </a:r>
            </a:p>
          </p:txBody>
        </p:sp>
        <p:sp>
          <p:nvSpPr>
            <p:cNvPr id="34824" name="Text Box 8"/>
            <p:cNvSpPr txBox="1">
              <a:spLocks noChangeArrowheads="1"/>
            </p:cNvSpPr>
            <p:nvPr/>
          </p:nvSpPr>
          <p:spPr bwMode="auto">
            <a:xfrm>
              <a:off x="384" y="2266"/>
              <a:ext cx="4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Jump to label L1 if </a:t>
              </a:r>
              <a:r>
                <a:rPr lang="en-US" altLang="en-US" sz="2100">
                  <a:solidFill>
                    <a:schemeClr val="tx2"/>
                  </a:solidFill>
                </a:rPr>
                <a:t>signed</a:t>
              </a:r>
              <a:r>
                <a:rPr lang="en-US" altLang="en-US" sz="2100"/>
                <a:t> EAX is less than or equal to Val1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584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91CA905-396B-46D4-B26E-55FEB5730CAD}" type="slidenum">
              <a:rPr lang="en-US" altLang="en-US" sz="1600">
                <a:latin typeface="Times New Roman" panose="02020603050405020304" pitchFamily="18" charset="0"/>
              </a:rPr>
              <a:pPr>
                <a:spcBef>
                  <a:spcPct val="0"/>
                </a:spcBef>
                <a:buClrTx/>
                <a:buFontTx/>
                <a:buNone/>
              </a:pPr>
              <a:t>35</a:t>
            </a:fld>
            <a:endParaRPr lang="en-US" altLang="en-US" sz="1600">
              <a:latin typeface="Times New Roman" panose="02020603050405020304" pitchFamily="18" charset="0"/>
            </a:endParaRPr>
          </a:p>
        </p:txBody>
      </p:sp>
      <p:sp>
        <p:nvSpPr>
          <p:cNvPr id="105474" name="Rectangle 2"/>
          <p:cNvSpPr>
            <a:spLocks noGrp="1" noChangeArrowheads="1"/>
          </p:cNvSpPr>
          <p:nvPr>
            <p:ph type="title"/>
          </p:nvPr>
        </p:nvSpPr>
        <p:spPr/>
        <p:txBody>
          <a:bodyPr/>
          <a:lstStyle/>
          <a:p>
            <a:pPr eaLnBrk="1" hangingPunct="1">
              <a:defRPr/>
            </a:pPr>
            <a:r>
              <a:rPr lang="en-US" altLang="en-US" smtClean="0"/>
              <a:t>Applications </a:t>
            </a:r>
            <a:r>
              <a:rPr lang="en-US" altLang="en-US" sz="2400" smtClean="0"/>
              <a:t> (3 of 5)</a:t>
            </a:r>
          </a:p>
        </p:txBody>
      </p:sp>
      <p:grpSp>
        <p:nvGrpSpPr>
          <p:cNvPr id="35845" name="Group 8"/>
          <p:cNvGrpSpPr>
            <a:grpSpLocks/>
          </p:cNvGrpSpPr>
          <p:nvPr/>
        </p:nvGrpSpPr>
        <p:grpSpPr bwMode="auto">
          <a:xfrm>
            <a:off x="685800" y="914400"/>
            <a:ext cx="7696200" cy="2514600"/>
            <a:chOff x="432" y="576"/>
            <a:chExt cx="4848" cy="1584"/>
          </a:xfrm>
        </p:grpSpPr>
        <p:sp>
          <p:nvSpPr>
            <p:cNvPr id="35849" name="Text Box 3"/>
            <p:cNvSpPr txBox="1">
              <a:spLocks noChangeArrowheads="1"/>
            </p:cNvSpPr>
            <p:nvPr/>
          </p:nvSpPr>
          <p:spPr bwMode="auto">
            <a:xfrm>
              <a:off x="1008" y="1152"/>
              <a:ext cx="302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b="1">
                  <a:latin typeface="Courier New" panose="02070309020205020404" pitchFamily="49" charset="0"/>
                </a:rPr>
                <a:t>mov Large,bx</a:t>
              </a:r>
            </a:p>
            <a:p>
              <a:pPr lvl="1" eaLnBrk="1" hangingPunct="1">
                <a:lnSpc>
                  <a:spcPct val="50000"/>
                </a:lnSpc>
                <a:spcBef>
                  <a:spcPct val="50000"/>
                </a:spcBef>
                <a:buClrTx/>
                <a:buFontTx/>
                <a:buNone/>
              </a:pPr>
              <a:r>
                <a:rPr lang="en-US" altLang="en-US" sz="1800" b="1">
                  <a:latin typeface="Courier New" panose="02070309020205020404" pitchFamily="49" charset="0"/>
                </a:rPr>
                <a:t>cmp ax,bx</a:t>
              </a:r>
            </a:p>
            <a:p>
              <a:pPr lvl="1" eaLnBrk="1" hangingPunct="1">
                <a:lnSpc>
                  <a:spcPct val="50000"/>
                </a:lnSpc>
                <a:spcBef>
                  <a:spcPct val="50000"/>
                </a:spcBef>
                <a:buClrTx/>
                <a:buFontTx/>
                <a:buNone/>
              </a:pPr>
              <a:r>
                <a:rPr lang="en-US" altLang="en-US" sz="1800" b="1">
                  <a:latin typeface="Courier New" panose="02070309020205020404" pitchFamily="49" charset="0"/>
                </a:rPr>
                <a:t>jna Next</a:t>
              </a:r>
            </a:p>
            <a:p>
              <a:pPr lvl="1" eaLnBrk="1" hangingPunct="1">
                <a:lnSpc>
                  <a:spcPct val="50000"/>
                </a:lnSpc>
                <a:spcBef>
                  <a:spcPct val="50000"/>
                </a:spcBef>
                <a:buClrTx/>
                <a:buFontTx/>
                <a:buNone/>
              </a:pPr>
              <a:r>
                <a:rPr lang="en-US" altLang="en-US" sz="1800" b="1">
                  <a:latin typeface="Courier New" panose="02070309020205020404" pitchFamily="49" charset="0"/>
                </a:rPr>
                <a:t>mov Large,ax</a:t>
              </a:r>
            </a:p>
            <a:p>
              <a:pPr eaLnBrk="1" hangingPunct="1">
                <a:lnSpc>
                  <a:spcPct val="50000"/>
                </a:lnSpc>
                <a:spcBef>
                  <a:spcPct val="50000"/>
                </a:spcBef>
                <a:buClrTx/>
                <a:buFontTx/>
                <a:buNone/>
              </a:pPr>
              <a:r>
                <a:rPr lang="en-US" altLang="en-US" sz="1800" b="1">
                  <a:latin typeface="Courier New" panose="02070309020205020404" pitchFamily="49" charset="0"/>
                </a:rPr>
                <a:t>Next:</a:t>
              </a:r>
            </a:p>
          </p:txBody>
        </p:sp>
        <p:sp>
          <p:nvSpPr>
            <p:cNvPr id="35850" name="Text Box 4"/>
            <p:cNvSpPr txBox="1">
              <a:spLocks noChangeArrowheads="1"/>
            </p:cNvSpPr>
            <p:nvPr/>
          </p:nvSpPr>
          <p:spPr bwMode="auto">
            <a:xfrm>
              <a:off x="432" y="576"/>
              <a:ext cx="484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Compare unsigned AX to BX, and copy the larger of the two into a variable named </a:t>
              </a:r>
              <a:r>
                <a:rPr lang="en-US" altLang="en-US" sz="2100">
                  <a:solidFill>
                    <a:schemeClr val="tx2"/>
                  </a:solidFill>
                </a:rPr>
                <a:t>Large</a:t>
              </a:r>
            </a:p>
          </p:txBody>
        </p:sp>
      </p:grpSp>
      <p:grpSp>
        <p:nvGrpSpPr>
          <p:cNvPr id="3" name="Group 9"/>
          <p:cNvGrpSpPr>
            <a:grpSpLocks/>
          </p:cNvGrpSpPr>
          <p:nvPr/>
        </p:nvGrpSpPr>
        <p:grpSpPr bwMode="auto">
          <a:xfrm>
            <a:off x="762000" y="3657600"/>
            <a:ext cx="7696200" cy="2590800"/>
            <a:chOff x="480" y="2304"/>
            <a:chExt cx="4848" cy="1632"/>
          </a:xfrm>
        </p:grpSpPr>
        <p:sp>
          <p:nvSpPr>
            <p:cNvPr id="35847" name="Text Box 6"/>
            <p:cNvSpPr txBox="1">
              <a:spLocks noChangeArrowheads="1"/>
            </p:cNvSpPr>
            <p:nvPr/>
          </p:nvSpPr>
          <p:spPr bwMode="auto">
            <a:xfrm>
              <a:off x="1008" y="2880"/>
              <a:ext cx="302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b="1">
                  <a:latin typeface="Courier New" panose="02070309020205020404" pitchFamily="49" charset="0"/>
                </a:rPr>
                <a:t>mov Small,ax</a:t>
              </a:r>
            </a:p>
            <a:p>
              <a:pPr lvl="1" eaLnBrk="1" hangingPunct="1">
                <a:lnSpc>
                  <a:spcPct val="50000"/>
                </a:lnSpc>
                <a:spcBef>
                  <a:spcPct val="50000"/>
                </a:spcBef>
                <a:buClrTx/>
                <a:buFontTx/>
                <a:buNone/>
              </a:pPr>
              <a:r>
                <a:rPr lang="en-US" altLang="en-US" sz="1800" b="1">
                  <a:latin typeface="Courier New" panose="02070309020205020404" pitchFamily="49" charset="0"/>
                </a:rPr>
                <a:t>cmp bx,ax</a:t>
              </a:r>
            </a:p>
            <a:p>
              <a:pPr lvl="1" eaLnBrk="1" hangingPunct="1">
                <a:lnSpc>
                  <a:spcPct val="50000"/>
                </a:lnSpc>
                <a:spcBef>
                  <a:spcPct val="50000"/>
                </a:spcBef>
                <a:buClrTx/>
                <a:buFontTx/>
                <a:buNone/>
              </a:pPr>
              <a:r>
                <a:rPr lang="en-US" altLang="en-US" sz="1800" b="1">
                  <a:latin typeface="Courier New" panose="02070309020205020404" pitchFamily="49" charset="0"/>
                </a:rPr>
                <a:t>jnl Next</a:t>
              </a:r>
            </a:p>
            <a:p>
              <a:pPr lvl="1" eaLnBrk="1" hangingPunct="1">
                <a:lnSpc>
                  <a:spcPct val="50000"/>
                </a:lnSpc>
                <a:spcBef>
                  <a:spcPct val="50000"/>
                </a:spcBef>
                <a:buClrTx/>
                <a:buFontTx/>
                <a:buNone/>
              </a:pPr>
              <a:r>
                <a:rPr lang="en-US" altLang="en-US" sz="1800" b="1">
                  <a:latin typeface="Courier New" panose="02070309020205020404" pitchFamily="49" charset="0"/>
                </a:rPr>
                <a:t>mov Small,bx</a:t>
              </a:r>
            </a:p>
            <a:p>
              <a:pPr eaLnBrk="1" hangingPunct="1">
                <a:lnSpc>
                  <a:spcPct val="50000"/>
                </a:lnSpc>
                <a:spcBef>
                  <a:spcPct val="50000"/>
                </a:spcBef>
                <a:buClrTx/>
                <a:buFontTx/>
                <a:buNone/>
              </a:pPr>
              <a:r>
                <a:rPr lang="en-US" altLang="en-US" sz="1800" b="1">
                  <a:latin typeface="Courier New" panose="02070309020205020404" pitchFamily="49" charset="0"/>
                </a:rPr>
                <a:t>Next:</a:t>
              </a:r>
            </a:p>
          </p:txBody>
        </p:sp>
        <p:sp>
          <p:nvSpPr>
            <p:cNvPr id="35848" name="Text Box 7"/>
            <p:cNvSpPr txBox="1">
              <a:spLocks noChangeArrowheads="1"/>
            </p:cNvSpPr>
            <p:nvPr/>
          </p:nvSpPr>
          <p:spPr bwMode="auto">
            <a:xfrm>
              <a:off x="480" y="2304"/>
              <a:ext cx="484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Compare signed AX to BX, and copy the smaller of the two into a variable named </a:t>
              </a:r>
              <a:r>
                <a:rPr lang="en-US" altLang="en-US" sz="2100">
                  <a:solidFill>
                    <a:schemeClr val="tx2"/>
                  </a:solidFill>
                </a:rPr>
                <a:t>Small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686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8580A52-AF60-44EE-AB34-815C73250631}" type="slidenum">
              <a:rPr lang="en-US" altLang="en-US" sz="1600">
                <a:latin typeface="Times New Roman" panose="02020603050405020304" pitchFamily="18" charset="0"/>
              </a:rPr>
              <a:pPr>
                <a:spcBef>
                  <a:spcPct val="0"/>
                </a:spcBef>
                <a:buClrTx/>
                <a:buFontTx/>
                <a:buNone/>
              </a:pPr>
              <a:t>36</a:t>
            </a:fld>
            <a:endParaRPr lang="en-US" altLang="en-US" sz="1600">
              <a:latin typeface="Times New Roman" panose="02020603050405020304" pitchFamily="18" charset="0"/>
            </a:endParaRPr>
          </a:p>
        </p:txBody>
      </p:sp>
      <p:sp>
        <p:nvSpPr>
          <p:cNvPr id="106498" name="Rectangle 2"/>
          <p:cNvSpPr>
            <a:spLocks noGrp="1" noChangeArrowheads="1"/>
          </p:cNvSpPr>
          <p:nvPr>
            <p:ph type="title"/>
          </p:nvPr>
        </p:nvSpPr>
        <p:spPr/>
        <p:txBody>
          <a:bodyPr/>
          <a:lstStyle/>
          <a:p>
            <a:pPr eaLnBrk="1" hangingPunct="1">
              <a:defRPr/>
            </a:pPr>
            <a:r>
              <a:rPr lang="en-US" altLang="en-US" smtClean="0"/>
              <a:t>Applications </a:t>
            </a:r>
            <a:r>
              <a:rPr lang="en-US" altLang="en-US" sz="2400" smtClean="0"/>
              <a:t> (4 of 5)</a:t>
            </a:r>
          </a:p>
        </p:txBody>
      </p:sp>
      <p:sp>
        <p:nvSpPr>
          <p:cNvPr id="36869" name="Text Box 4"/>
          <p:cNvSpPr txBox="1">
            <a:spLocks noChangeArrowheads="1"/>
          </p:cNvSpPr>
          <p:nvPr/>
        </p:nvSpPr>
        <p:spPr bwMode="auto">
          <a:xfrm>
            <a:off x="1600200" y="1828800"/>
            <a:ext cx="480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marL="342900" indent="-34290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b="1">
                <a:latin typeface="Courier New" panose="02070309020205020404" pitchFamily="49" charset="0"/>
              </a:rPr>
              <a:t>cmp WORD PTR [esi],0</a:t>
            </a:r>
          </a:p>
          <a:p>
            <a:pPr lvl="1" eaLnBrk="1" hangingPunct="1">
              <a:lnSpc>
                <a:spcPct val="50000"/>
              </a:lnSpc>
              <a:spcBef>
                <a:spcPct val="50000"/>
              </a:spcBef>
              <a:buClrTx/>
              <a:buFontTx/>
              <a:buNone/>
            </a:pPr>
            <a:r>
              <a:rPr lang="en-US" altLang="en-US" sz="1800" b="1">
                <a:latin typeface="Courier New" panose="02070309020205020404" pitchFamily="49" charset="0"/>
              </a:rPr>
              <a:t>je  L1</a:t>
            </a:r>
          </a:p>
        </p:txBody>
      </p:sp>
      <p:sp>
        <p:nvSpPr>
          <p:cNvPr id="36870" name="Text Box 5"/>
          <p:cNvSpPr txBox="1">
            <a:spLocks noChangeArrowheads="1"/>
          </p:cNvSpPr>
          <p:nvPr/>
        </p:nvSpPr>
        <p:spPr bwMode="auto">
          <a:xfrm>
            <a:off x="685800" y="9144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Jump to label L1 if the memory word pointed to by ESI equals Zero</a:t>
            </a:r>
            <a:endParaRPr lang="en-US" altLang="en-US" sz="2100">
              <a:solidFill>
                <a:schemeClr val="tx2"/>
              </a:solidFill>
            </a:endParaRPr>
          </a:p>
        </p:txBody>
      </p:sp>
      <p:sp>
        <p:nvSpPr>
          <p:cNvPr id="36871" name="Text Box 7"/>
          <p:cNvSpPr txBox="1">
            <a:spLocks noChangeArrowheads="1"/>
          </p:cNvSpPr>
          <p:nvPr/>
        </p:nvSpPr>
        <p:spPr bwMode="auto">
          <a:xfrm>
            <a:off x="1600200" y="4038600"/>
            <a:ext cx="487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test DWORD PTR [</a:t>
            </a:r>
            <a:r>
              <a:rPr lang="en-US" altLang="en-US" sz="1800" b="1" dirty="0" err="1">
                <a:latin typeface="Courier New" panose="02070309020205020404" pitchFamily="49" charset="0"/>
              </a:rPr>
              <a:t>edi</a:t>
            </a:r>
            <a:r>
              <a:rPr lang="en-US" altLang="en-US" sz="1800" b="1" dirty="0">
                <a:latin typeface="Courier New" panose="02070309020205020404" pitchFamily="49" charset="0"/>
              </a:rPr>
              <a:t>],1</a:t>
            </a:r>
          </a:p>
          <a:p>
            <a:pPr eaLnBrk="1" hangingPunct="1">
              <a:lnSpc>
                <a:spcPct val="50000"/>
              </a:lnSpc>
              <a:spcBef>
                <a:spcPct val="50000"/>
              </a:spcBef>
              <a:buClrTx/>
              <a:buFontTx/>
              <a:buNone/>
            </a:pPr>
            <a:r>
              <a:rPr lang="en-US" altLang="en-US" sz="1800" b="1" dirty="0">
                <a:latin typeface="Courier New" panose="02070309020205020404" pitchFamily="49" charset="0"/>
              </a:rPr>
              <a:t>jz   L2</a:t>
            </a:r>
          </a:p>
        </p:txBody>
      </p:sp>
      <p:sp>
        <p:nvSpPr>
          <p:cNvPr id="36872" name="Text Box 8"/>
          <p:cNvSpPr txBox="1">
            <a:spLocks noChangeArrowheads="1"/>
          </p:cNvSpPr>
          <p:nvPr/>
        </p:nvSpPr>
        <p:spPr bwMode="auto">
          <a:xfrm>
            <a:off x="838200" y="3048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Jump to label L2 if the doubleword in memory pointed to by EDI is even</a:t>
            </a:r>
            <a:endParaRPr lang="en-US" altLang="en-US" sz="2100">
              <a:solidFill>
                <a:schemeClr val="tx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789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96CC033-DE3D-448C-AE9B-1BA88BE43177}" type="slidenum">
              <a:rPr lang="en-US" altLang="en-US" sz="1600">
                <a:latin typeface="Times New Roman" panose="02020603050405020304" pitchFamily="18" charset="0"/>
              </a:rPr>
              <a:pPr>
                <a:spcBef>
                  <a:spcPct val="0"/>
                </a:spcBef>
                <a:buClrTx/>
                <a:buFontTx/>
                <a:buNone/>
              </a:pPr>
              <a:t>37</a:t>
            </a:fld>
            <a:endParaRPr lang="en-US" altLang="en-US" sz="1600">
              <a:latin typeface="Times New Roman" panose="02020603050405020304" pitchFamily="18" charset="0"/>
            </a:endParaRPr>
          </a:p>
        </p:txBody>
      </p:sp>
      <p:sp>
        <p:nvSpPr>
          <p:cNvPr id="107522" name="Rectangle 2"/>
          <p:cNvSpPr>
            <a:spLocks noGrp="1" noChangeArrowheads="1"/>
          </p:cNvSpPr>
          <p:nvPr>
            <p:ph type="title"/>
          </p:nvPr>
        </p:nvSpPr>
        <p:spPr/>
        <p:txBody>
          <a:bodyPr/>
          <a:lstStyle/>
          <a:p>
            <a:pPr eaLnBrk="1" hangingPunct="1">
              <a:defRPr/>
            </a:pPr>
            <a:r>
              <a:rPr lang="en-US" altLang="en-US" smtClean="0"/>
              <a:t>Applications </a:t>
            </a:r>
            <a:r>
              <a:rPr lang="en-US" altLang="en-US" sz="2400" smtClean="0"/>
              <a:t> (5 of 5)</a:t>
            </a:r>
          </a:p>
        </p:txBody>
      </p:sp>
      <p:sp>
        <p:nvSpPr>
          <p:cNvPr id="37893" name="Text Box 3"/>
          <p:cNvSpPr txBox="1">
            <a:spLocks noChangeArrowheads="1"/>
          </p:cNvSpPr>
          <p:nvPr/>
        </p:nvSpPr>
        <p:spPr bwMode="auto">
          <a:xfrm>
            <a:off x="914400" y="27432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2004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2004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2004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2004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200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and al,00001011b	; clear unwanted bits</a:t>
            </a:r>
          </a:p>
          <a:p>
            <a:pPr eaLnBrk="1" hangingPunct="1">
              <a:lnSpc>
                <a:spcPct val="50000"/>
              </a:lnSpc>
              <a:spcBef>
                <a:spcPct val="50000"/>
              </a:spcBef>
              <a:buClrTx/>
              <a:buFontTx/>
              <a:buNone/>
            </a:pPr>
            <a:r>
              <a:rPr lang="en-US" altLang="en-US" sz="1800" b="1">
                <a:latin typeface="Courier New" panose="02070309020205020404" pitchFamily="49" charset="0"/>
              </a:rPr>
              <a:t>cmp al,00001011b	; check remaining bits</a:t>
            </a:r>
          </a:p>
          <a:p>
            <a:pPr eaLnBrk="1" hangingPunct="1">
              <a:lnSpc>
                <a:spcPct val="50000"/>
              </a:lnSpc>
              <a:spcBef>
                <a:spcPct val="50000"/>
              </a:spcBef>
              <a:buClrTx/>
              <a:buFontTx/>
              <a:buNone/>
            </a:pPr>
            <a:r>
              <a:rPr lang="en-US" altLang="en-US" sz="1800" b="1">
                <a:latin typeface="Courier New" panose="02070309020205020404" pitchFamily="49" charset="0"/>
              </a:rPr>
              <a:t>je  L1	; all set? jump to L1</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37894" name="Text Box 4"/>
          <p:cNvSpPr txBox="1">
            <a:spLocks noChangeArrowheads="1"/>
          </p:cNvSpPr>
          <p:nvPr/>
        </p:nvSpPr>
        <p:spPr bwMode="auto">
          <a:xfrm>
            <a:off x="685800" y="1066800"/>
            <a:ext cx="72390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Task: Jump to label L1 if bits 0, 1, and 3 in AL are </a:t>
            </a:r>
            <a:r>
              <a:rPr lang="en-US" altLang="en-US" sz="2100">
                <a:solidFill>
                  <a:schemeClr val="tx2"/>
                </a:solidFill>
              </a:rPr>
              <a:t>all set</a:t>
            </a:r>
            <a:r>
              <a:rPr lang="en-US" altLang="en-US" sz="2100"/>
              <a:t>.</a:t>
            </a:r>
          </a:p>
          <a:p>
            <a:pPr eaLnBrk="1" hangingPunct="1">
              <a:lnSpc>
                <a:spcPct val="110000"/>
              </a:lnSpc>
              <a:spcBef>
                <a:spcPct val="50000"/>
              </a:spcBef>
              <a:buClrTx/>
            </a:pPr>
            <a:r>
              <a:rPr lang="en-US" altLang="en-US" sz="2100"/>
              <a:t>Solution: Clear all bits except bits 0, 1,and 3. Then compare the result with 00001011 binary.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89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E27C1EF6-009E-4550-A445-1EF01A432543}" type="slidenum">
              <a:rPr lang="en-US" altLang="en-US" sz="1600">
                <a:latin typeface="Times New Roman" panose="02020603050405020304" pitchFamily="18" charset="0"/>
              </a:rPr>
              <a:pPr>
                <a:spcBef>
                  <a:spcPct val="0"/>
                </a:spcBef>
                <a:buClrTx/>
                <a:buFontTx/>
                <a:buNone/>
              </a:pPr>
              <a:t>38</a:t>
            </a:fld>
            <a:endParaRPr lang="en-US" altLang="en-US" sz="1600">
              <a:latin typeface="Times New Roman" panose="02020603050405020304"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smtClean="0"/>
              <a:t>Your turn . . .</a:t>
            </a:r>
          </a:p>
        </p:txBody>
      </p:sp>
      <p:sp>
        <p:nvSpPr>
          <p:cNvPr id="38917" name="Rectangle 3"/>
          <p:cNvSpPr>
            <a:spLocks noGrp="1" noChangeArrowheads="1"/>
          </p:cNvSpPr>
          <p:nvPr>
            <p:ph type="body" idx="1"/>
          </p:nvPr>
        </p:nvSpPr>
        <p:spPr>
          <a:xfrm>
            <a:off x="609600" y="1295400"/>
            <a:ext cx="7772400" cy="4191000"/>
          </a:xfrm>
        </p:spPr>
        <p:txBody>
          <a:bodyPr/>
          <a:lstStyle/>
          <a:p>
            <a:pPr eaLnBrk="1" hangingPunct="1"/>
            <a:r>
              <a:rPr lang="en-US" altLang="en-US" smtClean="0"/>
              <a:t>Write code that jumps to label L1 if </a:t>
            </a:r>
            <a:r>
              <a:rPr lang="en-US" altLang="en-US" smtClean="0">
                <a:solidFill>
                  <a:schemeClr val="tx2"/>
                </a:solidFill>
              </a:rPr>
              <a:t>either</a:t>
            </a:r>
            <a:r>
              <a:rPr lang="en-US" altLang="en-US" smtClean="0"/>
              <a:t> bit 4, 5, or 6 is set in the BL register.</a:t>
            </a:r>
          </a:p>
          <a:p>
            <a:pPr eaLnBrk="1" hangingPunct="1"/>
            <a:r>
              <a:rPr lang="en-US" altLang="en-US" smtClean="0"/>
              <a:t>Write code that jumps to label L1 if bits 4, 5, and 6 are </a:t>
            </a:r>
            <a:r>
              <a:rPr lang="en-US" altLang="en-US" smtClean="0">
                <a:solidFill>
                  <a:schemeClr val="tx2"/>
                </a:solidFill>
              </a:rPr>
              <a:t>all set</a:t>
            </a:r>
            <a:r>
              <a:rPr lang="en-US" altLang="en-US" smtClean="0"/>
              <a:t> in the BL register.</a:t>
            </a:r>
          </a:p>
          <a:p>
            <a:pPr eaLnBrk="1" hangingPunct="1"/>
            <a:r>
              <a:rPr lang="en-US" altLang="en-US" smtClean="0"/>
              <a:t>Write code that jumps to label L2 if AL has even parity.</a:t>
            </a:r>
          </a:p>
          <a:p>
            <a:pPr eaLnBrk="1" hangingPunct="1"/>
            <a:r>
              <a:rPr lang="en-US" altLang="en-US" smtClean="0"/>
              <a:t>Write code that jumps to label L3 if EAX is negative.</a:t>
            </a:r>
          </a:p>
          <a:p>
            <a:pPr eaLnBrk="1" hangingPunct="1"/>
            <a:r>
              <a:rPr lang="en-US" altLang="en-US" smtClean="0"/>
              <a:t>Write code that jumps to label L4 if the expression (EBX – ECX) is greater than zero.</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399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6B12B674-94CD-4D57-B62E-F4F703224F9F}" type="slidenum">
              <a:rPr lang="en-US" altLang="en-US" sz="1600">
                <a:latin typeface="Times New Roman" panose="02020603050405020304" pitchFamily="18" charset="0"/>
              </a:rPr>
              <a:pPr>
                <a:spcBef>
                  <a:spcPct val="0"/>
                </a:spcBef>
                <a:buClrTx/>
                <a:buFontTx/>
                <a:buNone/>
              </a:pPr>
              <a:t>39</a:t>
            </a:fld>
            <a:endParaRPr lang="en-US" altLang="en-US" sz="1600">
              <a:latin typeface="Times New Roman" panose="02020603050405020304" pitchFamily="18" charset="0"/>
            </a:endParaRPr>
          </a:p>
        </p:txBody>
      </p:sp>
      <p:sp>
        <p:nvSpPr>
          <p:cNvPr id="83970" name="Rectangle 2"/>
          <p:cNvSpPr>
            <a:spLocks noGrp="1" noChangeArrowheads="1"/>
          </p:cNvSpPr>
          <p:nvPr>
            <p:ph type="title"/>
          </p:nvPr>
        </p:nvSpPr>
        <p:spPr/>
        <p:txBody>
          <a:bodyPr/>
          <a:lstStyle/>
          <a:p>
            <a:pPr eaLnBrk="1" hangingPunct="1">
              <a:defRPr/>
            </a:pPr>
            <a:r>
              <a:rPr lang="en-US" altLang="en-US" smtClean="0"/>
              <a:t>Encrypting a String</a:t>
            </a:r>
          </a:p>
        </p:txBody>
      </p:sp>
      <p:sp>
        <p:nvSpPr>
          <p:cNvPr id="39941" name="Text Box 3"/>
          <p:cNvSpPr txBox="1">
            <a:spLocks noChangeArrowheads="1"/>
          </p:cNvSpPr>
          <p:nvPr/>
        </p:nvSpPr>
        <p:spPr bwMode="auto">
          <a:xfrm>
            <a:off x="762000" y="2133600"/>
            <a:ext cx="7696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KEY = 239	; can be any byte value</a:t>
            </a:r>
          </a:p>
          <a:p>
            <a:pPr eaLnBrk="1" hangingPunct="1">
              <a:lnSpc>
                <a:spcPct val="50000"/>
              </a:lnSpc>
              <a:spcBef>
                <a:spcPct val="50000"/>
              </a:spcBef>
              <a:buClrTx/>
              <a:buFontTx/>
              <a:buNone/>
            </a:pPr>
            <a:r>
              <a:rPr lang="en-US" altLang="en-US" sz="1800" b="1">
                <a:latin typeface="Courier New" panose="02070309020205020404" pitchFamily="49" charset="0"/>
              </a:rPr>
              <a:t>BUFMAX = 128</a:t>
            </a:r>
          </a:p>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buffer  BYTE BUFMAX+1 DUP(0)</a:t>
            </a:r>
          </a:p>
          <a:p>
            <a:pPr eaLnBrk="1" hangingPunct="1">
              <a:lnSpc>
                <a:spcPct val="50000"/>
              </a:lnSpc>
              <a:spcBef>
                <a:spcPct val="50000"/>
              </a:spcBef>
              <a:buClrTx/>
              <a:buFontTx/>
              <a:buNone/>
            </a:pPr>
            <a:r>
              <a:rPr lang="en-US" altLang="en-US" sz="1800" b="1">
                <a:latin typeface="Courier New" panose="02070309020205020404" pitchFamily="49" charset="0"/>
              </a:rPr>
              <a:t>bufSize DWORD BUFMAX</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.code</a:t>
            </a:r>
          </a:p>
          <a:p>
            <a:pPr lvl="1" eaLnBrk="1" hangingPunct="1">
              <a:lnSpc>
                <a:spcPct val="50000"/>
              </a:lnSpc>
              <a:spcBef>
                <a:spcPct val="50000"/>
              </a:spcBef>
              <a:buClrTx/>
              <a:buFontTx/>
              <a:buNone/>
            </a:pPr>
            <a:r>
              <a:rPr lang="en-US" altLang="en-US" sz="1800" b="1">
                <a:latin typeface="Courier New" panose="02070309020205020404" pitchFamily="49" charset="0"/>
              </a:rPr>
              <a:t>mov ecx,bufSize	; loop counter</a:t>
            </a:r>
          </a:p>
          <a:p>
            <a:pPr lvl="1" eaLnBrk="1" hangingPunct="1">
              <a:lnSpc>
                <a:spcPct val="50000"/>
              </a:lnSpc>
              <a:spcBef>
                <a:spcPct val="50000"/>
              </a:spcBef>
              <a:buClrTx/>
              <a:buFontTx/>
              <a:buNone/>
            </a:pPr>
            <a:r>
              <a:rPr lang="en-US" altLang="en-US" sz="1800" b="1">
                <a:latin typeface="Courier New" panose="02070309020205020404" pitchFamily="49" charset="0"/>
              </a:rPr>
              <a:t>mov esi,0	; index 0 in buffer</a:t>
            </a:r>
          </a:p>
          <a:p>
            <a:pPr eaLnBrk="1" hangingPunct="1">
              <a:lnSpc>
                <a:spcPct val="50000"/>
              </a:lnSpc>
              <a:spcBef>
                <a:spcPct val="50000"/>
              </a:spcBef>
              <a:buClrTx/>
              <a:buFontTx/>
              <a:buNone/>
            </a:pPr>
            <a:r>
              <a:rPr lang="en-US" altLang="en-US" sz="1800" b="1">
                <a:latin typeface="Courier New" panose="02070309020205020404" pitchFamily="49" charset="0"/>
              </a:rPr>
              <a:t>L1:</a:t>
            </a:r>
          </a:p>
          <a:p>
            <a:pPr lvl="1" eaLnBrk="1" hangingPunct="1">
              <a:lnSpc>
                <a:spcPct val="50000"/>
              </a:lnSpc>
              <a:spcBef>
                <a:spcPct val="50000"/>
              </a:spcBef>
              <a:buClrTx/>
              <a:buFontTx/>
              <a:buNone/>
            </a:pPr>
            <a:r>
              <a:rPr lang="en-US" altLang="en-US" sz="1800" b="1">
                <a:latin typeface="Courier New" panose="02070309020205020404" pitchFamily="49" charset="0"/>
              </a:rPr>
              <a:t>xor buffer[esi],KEY	; translate a byte</a:t>
            </a:r>
          </a:p>
          <a:p>
            <a:pPr lvl="1" eaLnBrk="1" hangingPunct="1">
              <a:lnSpc>
                <a:spcPct val="50000"/>
              </a:lnSpc>
              <a:spcBef>
                <a:spcPct val="50000"/>
              </a:spcBef>
              <a:buClrTx/>
              <a:buFontTx/>
              <a:buNone/>
            </a:pPr>
            <a:r>
              <a:rPr lang="en-US" altLang="en-US" sz="1800" b="1">
                <a:latin typeface="Courier New" panose="02070309020205020404" pitchFamily="49" charset="0"/>
              </a:rPr>
              <a:t>inc esi	; point to next byte</a:t>
            </a:r>
          </a:p>
          <a:p>
            <a:pPr lvl="1" eaLnBrk="1" hangingPunct="1">
              <a:lnSpc>
                <a:spcPct val="50000"/>
              </a:lnSpc>
              <a:spcBef>
                <a:spcPct val="50000"/>
              </a:spcBef>
              <a:buClrTx/>
              <a:buFontTx/>
              <a:buNone/>
            </a:pPr>
            <a:r>
              <a:rPr lang="en-US" altLang="en-US" sz="1800" b="1">
                <a:latin typeface="Courier New" panose="02070309020205020404" pitchFamily="49" charset="0"/>
              </a:rPr>
              <a:t>loop L1</a:t>
            </a:r>
          </a:p>
        </p:txBody>
      </p:sp>
      <p:sp>
        <p:nvSpPr>
          <p:cNvPr id="39942"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The following loop uses the XOR instruction to transform every character in a string into a new value.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9011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96024DE-C06B-4D65-8E4D-BFEC0352EAEB}" type="slidenum">
              <a:rPr lang="en-US" altLang="en-US" sz="1600">
                <a:latin typeface="Times New Roman" panose="02020603050405020304" pitchFamily="18" charset="0"/>
              </a:rPr>
              <a:pPr>
                <a:spcBef>
                  <a:spcPct val="0"/>
                </a:spcBef>
                <a:buClrTx/>
                <a:buFontTx/>
                <a:buNone/>
              </a:pPr>
              <a:t>4</a:t>
            </a:fld>
            <a:endParaRPr lang="en-US" altLang="en-US" sz="1600">
              <a:latin typeface="Times New Roman" panose="02020603050405020304" pitchFamily="18" charset="0"/>
            </a:endParaRPr>
          </a:p>
        </p:txBody>
      </p:sp>
      <p:sp>
        <p:nvSpPr>
          <p:cNvPr id="77826" name="Rectangle 2"/>
          <p:cNvSpPr>
            <a:spLocks noGrp="1" noChangeArrowheads="1"/>
          </p:cNvSpPr>
          <p:nvPr>
            <p:ph type="title"/>
          </p:nvPr>
        </p:nvSpPr>
        <p:spPr>
          <a:xfrm>
            <a:off x="838200" y="3429000"/>
            <a:ext cx="7772400" cy="533400"/>
          </a:xfrm>
        </p:spPr>
        <p:txBody>
          <a:bodyPr/>
          <a:lstStyle/>
          <a:p>
            <a:pPr eaLnBrk="1" hangingPunct="1">
              <a:defRPr/>
            </a:pPr>
            <a:r>
              <a:rPr lang="en-US" altLang="en-US" smtClean="0"/>
              <a:t>4C 6F 70 70 75 75 6E</a:t>
            </a:r>
          </a:p>
        </p:txBody>
      </p:sp>
      <p:graphicFrame>
        <p:nvGraphicFramePr>
          <p:cNvPr id="90117" name="Object 3"/>
          <p:cNvGraphicFramePr>
            <a:graphicFrameLocks noChangeAspect="1"/>
          </p:cNvGraphicFramePr>
          <p:nvPr/>
        </p:nvGraphicFramePr>
        <p:xfrm>
          <a:off x="3962400" y="2438400"/>
          <a:ext cx="1295400" cy="688975"/>
        </p:xfrm>
        <a:graphic>
          <a:graphicData uri="http://schemas.openxmlformats.org/presentationml/2006/ole">
            <mc:AlternateContent xmlns:mc="http://schemas.openxmlformats.org/markup-compatibility/2006">
              <mc:Choice xmlns:v="urn:schemas-microsoft-com:vml" Requires="v">
                <p:oleObj spid="_x0000_s90142"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409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9165F48-9B51-47DF-A01C-463ABF2B80E0}" type="slidenum">
              <a:rPr lang="en-US" altLang="en-US" sz="1600">
                <a:latin typeface="Times New Roman" panose="02020603050405020304" pitchFamily="18" charset="0"/>
              </a:rPr>
              <a:pPr>
                <a:spcBef>
                  <a:spcPct val="0"/>
                </a:spcBef>
                <a:buClrTx/>
                <a:buFontTx/>
                <a:buNone/>
              </a:pPr>
              <a:t>40</a:t>
            </a:fld>
            <a:endParaRPr lang="en-US" altLang="en-US" sz="1600">
              <a:latin typeface="Times New Roman" panose="02020603050405020304"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smtClean="0"/>
              <a:t>String Encryption Program</a:t>
            </a:r>
          </a:p>
        </p:txBody>
      </p:sp>
      <p:sp>
        <p:nvSpPr>
          <p:cNvPr id="40965" name="Rectangle 3"/>
          <p:cNvSpPr>
            <a:spLocks noGrp="1" noChangeArrowheads="1"/>
          </p:cNvSpPr>
          <p:nvPr>
            <p:ph type="body" idx="1"/>
          </p:nvPr>
        </p:nvSpPr>
        <p:spPr>
          <a:xfrm>
            <a:off x="685800" y="1143000"/>
            <a:ext cx="7772400" cy="2743200"/>
          </a:xfrm>
        </p:spPr>
        <p:txBody>
          <a:bodyPr/>
          <a:lstStyle/>
          <a:p>
            <a:pPr eaLnBrk="1" hangingPunct="1"/>
            <a:r>
              <a:rPr lang="en-US" altLang="en-US" smtClean="0"/>
              <a:t>Tasks:</a:t>
            </a:r>
          </a:p>
          <a:p>
            <a:pPr lvl="1" eaLnBrk="1" hangingPunct="1"/>
            <a:r>
              <a:rPr lang="en-US" altLang="en-US" smtClean="0"/>
              <a:t>Input a message (string) from the user</a:t>
            </a:r>
          </a:p>
          <a:p>
            <a:pPr lvl="1" eaLnBrk="1" hangingPunct="1"/>
            <a:r>
              <a:rPr lang="en-US" altLang="en-US" smtClean="0"/>
              <a:t>Encrypt the message</a:t>
            </a:r>
          </a:p>
          <a:p>
            <a:pPr lvl="1" eaLnBrk="1" hangingPunct="1"/>
            <a:r>
              <a:rPr lang="en-US" altLang="en-US" smtClean="0"/>
              <a:t>Display the encrypted message</a:t>
            </a:r>
          </a:p>
          <a:p>
            <a:pPr lvl="1" eaLnBrk="1" hangingPunct="1"/>
            <a:r>
              <a:rPr lang="en-US" altLang="en-US" smtClean="0"/>
              <a:t>Decrypt the message</a:t>
            </a:r>
          </a:p>
          <a:p>
            <a:pPr lvl="1" eaLnBrk="1" hangingPunct="1"/>
            <a:r>
              <a:rPr lang="en-US" altLang="en-US" smtClean="0"/>
              <a:t>Display the decrypted message</a:t>
            </a:r>
          </a:p>
        </p:txBody>
      </p:sp>
      <p:sp>
        <p:nvSpPr>
          <p:cNvPr id="40966" name="Text Box 4"/>
          <p:cNvSpPr txBox="1">
            <a:spLocks noChangeArrowheads="1"/>
          </p:cNvSpPr>
          <p:nvPr/>
        </p:nvSpPr>
        <p:spPr bwMode="auto">
          <a:xfrm>
            <a:off x="457200" y="3733800"/>
            <a:ext cx="7848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View the </a:t>
            </a:r>
            <a:r>
              <a:rPr lang="en-US" altLang="en-US" sz="2100">
                <a:hlinkClick r:id="rId2"/>
              </a:rPr>
              <a:t>Encrypt.asm</a:t>
            </a:r>
            <a:r>
              <a:rPr lang="en-US" altLang="en-US" sz="2100"/>
              <a:t> program's source code. Sample output:</a:t>
            </a:r>
          </a:p>
        </p:txBody>
      </p:sp>
      <p:sp>
        <p:nvSpPr>
          <p:cNvPr id="40967" name="Rectangle 5"/>
          <p:cNvSpPr>
            <a:spLocks noChangeArrowheads="1"/>
          </p:cNvSpPr>
          <p:nvPr/>
        </p:nvSpPr>
        <p:spPr bwMode="auto">
          <a:xfrm>
            <a:off x="1447800" y="4495800"/>
            <a:ext cx="5486400" cy="1319213"/>
          </a:xfrm>
          <a:prstGeom prst="rect">
            <a:avLst/>
          </a:prstGeom>
          <a:solidFill>
            <a:schemeClr val="bg2"/>
          </a:solidFill>
          <a:ln w="9525">
            <a:solidFill>
              <a:schemeClr val="tx1"/>
            </a:solidFill>
            <a:miter lim="800000"/>
            <a:headEnd/>
            <a:tailEnd/>
          </a:ln>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b="1">
                <a:latin typeface="Courier New" panose="02070309020205020404" pitchFamily="49" charset="0"/>
              </a:rPr>
              <a:t>Enter the plain text:</a:t>
            </a:r>
            <a:r>
              <a:rPr lang="en-US" altLang="en-US" sz="1700" b="1">
                <a:solidFill>
                  <a:schemeClr val="tx2"/>
                </a:solidFill>
                <a:latin typeface="Courier New" panose="02070309020205020404" pitchFamily="49" charset="0"/>
              </a:rPr>
              <a:t> Attack at dawn.</a:t>
            </a:r>
          </a:p>
          <a:p>
            <a:pPr eaLnBrk="1" hangingPunct="1">
              <a:spcBef>
                <a:spcPct val="50000"/>
              </a:spcBef>
              <a:buClrTx/>
              <a:buFontTx/>
              <a:buNone/>
            </a:pPr>
            <a:r>
              <a:rPr lang="en-US" altLang="en-US" sz="1700" b="1">
                <a:latin typeface="Courier New" panose="02070309020205020404" pitchFamily="49" charset="0"/>
              </a:rPr>
              <a:t>Cipher text:</a:t>
            </a:r>
            <a:r>
              <a:rPr lang="en-US" altLang="en-US" sz="1700" b="1">
                <a:solidFill>
                  <a:schemeClr val="tx2"/>
                </a:solidFill>
                <a:latin typeface="Courier New" panose="02070309020205020404" pitchFamily="49" charset="0"/>
              </a:rPr>
              <a:t> </a:t>
            </a:r>
            <a:r>
              <a:rPr lang="en-US" altLang="en-US" sz="1700" b="1">
                <a:latin typeface="Courier New" panose="02070309020205020404" pitchFamily="49" charset="0"/>
              </a:rPr>
              <a:t>«¢¢Äîä-Ä¢-ïÄÿü-Gs</a:t>
            </a:r>
          </a:p>
          <a:p>
            <a:pPr eaLnBrk="1" hangingPunct="1">
              <a:spcBef>
                <a:spcPct val="50000"/>
              </a:spcBef>
              <a:buClrTx/>
              <a:buFontTx/>
              <a:buNone/>
            </a:pPr>
            <a:r>
              <a:rPr lang="en-US" altLang="en-US" sz="1700" b="1">
                <a:latin typeface="Courier New" panose="02070309020205020404" pitchFamily="49" charset="0"/>
              </a:rPr>
              <a:t>Decrypted: Attack at dawn.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419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2833838-8225-4819-92AD-B35C139762FA}" type="slidenum">
              <a:rPr lang="en-US" altLang="en-US" sz="1600">
                <a:latin typeface="Times New Roman" panose="02020603050405020304" pitchFamily="18" charset="0"/>
              </a:rPr>
              <a:pPr>
                <a:spcBef>
                  <a:spcPct val="0"/>
                </a:spcBef>
                <a:buClrTx/>
                <a:buFontTx/>
                <a:buNone/>
              </a:pPr>
              <a:t>41</a:t>
            </a:fld>
            <a:endParaRPr lang="en-US" altLang="en-US" sz="1600">
              <a:latin typeface="Times New Roman" panose="02020603050405020304"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smtClean="0"/>
              <a:t>BT (Bit Test) Instruction</a:t>
            </a:r>
          </a:p>
        </p:txBody>
      </p:sp>
      <p:sp>
        <p:nvSpPr>
          <p:cNvPr id="41989" name="Rectangle 3"/>
          <p:cNvSpPr>
            <a:spLocks noGrp="1" noChangeArrowheads="1"/>
          </p:cNvSpPr>
          <p:nvPr>
            <p:ph type="body" idx="1"/>
          </p:nvPr>
        </p:nvSpPr>
        <p:spPr>
          <a:xfrm>
            <a:off x="685800" y="1143000"/>
            <a:ext cx="7848600" cy="2895600"/>
          </a:xfrm>
        </p:spPr>
        <p:txBody>
          <a:bodyPr/>
          <a:lstStyle/>
          <a:p>
            <a:pPr eaLnBrk="1" hangingPunct="1">
              <a:lnSpc>
                <a:spcPct val="110000"/>
              </a:lnSpc>
            </a:pPr>
            <a:r>
              <a:rPr lang="en-US" altLang="en-US" smtClean="0"/>
              <a:t>Copies bit </a:t>
            </a:r>
            <a:r>
              <a:rPr lang="en-US" altLang="en-US" i="1" smtClean="0">
                <a:solidFill>
                  <a:schemeClr val="tx2"/>
                </a:solidFill>
              </a:rPr>
              <a:t>n</a:t>
            </a:r>
            <a:r>
              <a:rPr lang="en-US" altLang="en-US" smtClean="0"/>
              <a:t> from an operand into the Carry flag</a:t>
            </a:r>
          </a:p>
          <a:p>
            <a:pPr eaLnBrk="1" hangingPunct="1">
              <a:lnSpc>
                <a:spcPct val="110000"/>
              </a:lnSpc>
            </a:pPr>
            <a:r>
              <a:rPr lang="en-US" altLang="en-US" smtClean="0"/>
              <a:t>Syntax: </a:t>
            </a:r>
            <a:r>
              <a:rPr lang="en-US" altLang="en-US" smtClean="0">
                <a:solidFill>
                  <a:schemeClr val="tx2"/>
                </a:solidFill>
              </a:rPr>
              <a:t>BT </a:t>
            </a:r>
            <a:r>
              <a:rPr lang="en-US" altLang="en-US" i="1" smtClean="0">
                <a:solidFill>
                  <a:schemeClr val="tx2"/>
                </a:solidFill>
              </a:rPr>
              <a:t>bitBase, n</a:t>
            </a:r>
          </a:p>
          <a:p>
            <a:pPr lvl="1" eaLnBrk="1" hangingPunct="1">
              <a:lnSpc>
                <a:spcPct val="110000"/>
              </a:lnSpc>
            </a:pPr>
            <a:r>
              <a:rPr lang="en-US" altLang="en-US" sz="2400" smtClean="0">
                <a:solidFill>
                  <a:schemeClr val="tx2"/>
                </a:solidFill>
              </a:rPr>
              <a:t>bitBase</a:t>
            </a:r>
            <a:r>
              <a:rPr lang="en-US" altLang="en-US" sz="2400" smtClean="0"/>
              <a:t> may be </a:t>
            </a:r>
            <a:r>
              <a:rPr lang="en-US" altLang="en-US" sz="2400" i="1" smtClean="0"/>
              <a:t>r/m16</a:t>
            </a:r>
            <a:r>
              <a:rPr lang="en-US" altLang="en-US" sz="2400" smtClean="0"/>
              <a:t> or </a:t>
            </a:r>
            <a:r>
              <a:rPr lang="en-US" altLang="en-US" sz="2400" i="1" smtClean="0"/>
              <a:t>r/m32</a:t>
            </a:r>
            <a:endParaRPr lang="en-US" altLang="en-US" sz="2400" smtClean="0"/>
          </a:p>
          <a:p>
            <a:pPr lvl="1" eaLnBrk="1" hangingPunct="1">
              <a:lnSpc>
                <a:spcPct val="110000"/>
              </a:lnSpc>
            </a:pPr>
            <a:r>
              <a:rPr lang="en-US" altLang="en-US" sz="2400" smtClean="0">
                <a:solidFill>
                  <a:schemeClr val="tx2"/>
                </a:solidFill>
              </a:rPr>
              <a:t>n</a:t>
            </a:r>
            <a:r>
              <a:rPr lang="en-US" altLang="en-US" sz="2400" smtClean="0"/>
              <a:t> may be </a:t>
            </a:r>
            <a:r>
              <a:rPr lang="en-US" altLang="en-US" sz="2400" i="1" smtClean="0"/>
              <a:t>r16, r32</a:t>
            </a:r>
            <a:r>
              <a:rPr lang="en-US" altLang="en-US" sz="2400" smtClean="0"/>
              <a:t>, or </a:t>
            </a:r>
            <a:r>
              <a:rPr lang="en-US" altLang="en-US" sz="2400" i="1" smtClean="0"/>
              <a:t>imm8</a:t>
            </a:r>
          </a:p>
          <a:p>
            <a:pPr eaLnBrk="1" hangingPunct="1">
              <a:lnSpc>
                <a:spcPct val="110000"/>
              </a:lnSpc>
            </a:pPr>
            <a:r>
              <a:rPr lang="en-US" altLang="en-US" smtClean="0"/>
              <a:t>Example: jump to label L1 if bit 9 is set in the AX register:</a:t>
            </a:r>
          </a:p>
        </p:txBody>
      </p:sp>
      <p:sp>
        <p:nvSpPr>
          <p:cNvPr id="41990" name="Rectangle 4"/>
          <p:cNvSpPr>
            <a:spLocks noChangeArrowheads="1"/>
          </p:cNvSpPr>
          <p:nvPr/>
        </p:nvSpPr>
        <p:spPr bwMode="auto">
          <a:xfrm>
            <a:off x="1600200" y="4191000"/>
            <a:ext cx="5867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tabLst>
                <a:tab pos="32004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32004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32004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32004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3200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0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0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0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0400"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b="1">
                <a:latin typeface="Courier New" panose="02070309020205020404" pitchFamily="49" charset="0"/>
              </a:rPr>
              <a:t>bt AX,9	; CF = bit 9</a:t>
            </a:r>
          </a:p>
          <a:p>
            <a:pPr eaLnBrk="1" hangingPunct="1">
              <a:lnSpc>
                <a:spcPct val="60000"/>
              </a:lnSpc>
              <a:spcBef>
                <a:spcPct val="50000"/>
              </a:spcBef>
              <a:buClrTx/>
              <a:buFontTx/>
              <a:buNone/>
            </a:pPr>
            <a:r>
              <a:rPr lang="en-US" altLang="en-US" sz="1800" b="1">
                <a:latin typeface="Courier New" panose="02070309020205020404" pitchFamily="49" charset="0"/>
              </a:rPr>
              <a:t>jc L1	; jump if Carry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430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AC84BFD-A1ED-4D57-A3E0-28B55EE5F78E}" type="slidenum">
              <a:rPr lang="en-US" altLang="en-US" sz="1600">
                <a:latin typeface="Times New Roman" panose="02020603050405020304" pitchFamily="18" charset="0"/>
              </a:rPr>
              <a:pPr>
                <a:spcBef>
                  <a:spcPct val="0"/>
                </a:spcBef>
                <a:buClrTx/>
                <a:buFontTx/>
                <a:buNone/>
              </a:pPr>
              <a:t>42</a:t>
            </a:fld>
            <a:endParaRPr lang="en-US" altLang="en-US" sz="1600">
              <a:latin typeface="Times New Roman" panose="02020603050405020304" pitchFamily="18" charset="0"/>
            </a:endParaRPr>
          </a:p>
        </p:txBody>
      </p:sp>
      <p:sp>
        <p:nvSpPr>
          <p:cNvPr id="159746" name="Rectangle 2"/>
          <p:cNvSpPr>
            <a:spLocks noGrp="1" noChangeArrowheads="1"/>
          </p:cNvSpPr>
          <p:nvPr>
            <p:ph type="title"/>
          </p:nvPr>
        </p:nvSpPr>
        <p:spPr/>
        <p:txBody>
          <a:bodyPr/>
          <a:lstStyle/>
          <a:p>
            <a:pPr eaLnBrk="1" hangingPunct="1">
              <a:defRPr/>
            </a:pPr>
            <a:r>
              <a:rPr lang="en-US" altLang="en-US" smtClean="0"/>
              <a:t>What's Next</a:t>
            </a:r>
          </a:p>
        </p:txBody>
      </p:sp>
      <p:sp>
        <p:nvSpPr>
          <p:cNvPr id="43013" name="Rectangle 3"/>
          <p:cNvSpPr>
            <a:spLocks noGrp="1" noChangeArrowheads="1"/>
          </p:cNvSpPr>
          <p:nvPr>
            <p:ph type="body" idx="1"/>
          </p:nvPr>
        </p:nvSpPr>
        <p:spPr>
          <a:xfrm>
            <a:off x="1600200" y="1524000"/>
            <a:ext cx="6324600" cy="3048000"/>
          </a:xfrm>
        </p:spPr>
        <p:txBody>
          <a:bodyPr/>
          <a:lstStyle/>
          <a:p>
            <a:pPr eaLnBrk="1" hangingPunct="1"/>
            <a:r>
              <a:rPr lang="en-US" altLang="en-US" smtClean="0"/>
              <a:t>Boolean and Comparison Instructions</a:t>
            </a:r>
          </a:p>
          <a:p>
            <a:pPr eaLnBrk="1" hangingPunct="1"/>
            <a:r>
              <a:rPr lang="en-US" altLang="en-US" smtClean="0"/>
              <a:t>Conditional Jumps</a:t>
            </a:r>
          </a:p>
          <a:p>
            <a:pPr eaLnBrk="1" hangingPunct="1"/>
            <a:r>
              <a:rPr lang="en-US" altLang="en-US" b="1" smtClean="0">
                <a:solidFill>
                  <a:schemeClr val="tx2"/>
                </a:solidFill>
              </a:rPr>
              <a:t>Conditional Loop Instructions</a:t>
            </a:r>
          </a:p>
          <a:p>
            <a:pPr eaLnBrk="1" hangingPunct="1"/>
            <a:r>
              <a:rPr lang="en-US" altLang="en-US" smtClean="0"/>
              <a:t>Conditional Structures</a:t>
            </a:r>
          </a:p>
          <a:p>
            <a:pPr eaLnBrk="1" hangingPunct="1"/>
            <a:r>
              <a:rPr lang="en-US" altLang="en-US" smtClean="0"/>
              <a:t>Application: Finite-State Machines</a:t>
            </a:r>
          </a:p>
          <a:p>
            <a:pPr eaLnBrk="1" hangingPunct="1"/>
            <a:r>
              <a:rPr lang="en-US" altLang="en-US" smtClean="0"/>
              <a:t>Conditional Control Flow Directives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440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ED107D95-C5E1-4F5E-B90F-23D3954C8AFD}" type="slidenum">
              <a:rPr lang="en-US" altLang="en-US" sz="1600">
                <a:latin typeface="Times New Roman" panose="02020603050405020304" pitchFamily="18" charset="0"/>
              </a:rPr>
              <a:pPr>
                <a:spcBef>
                  <a:spcPct val="0"/>
                </a:spcBef>
                <a:buClrTx/>
                <a:buFontTx/>
                <a:buNone/>
              </a:pPr>
              <a:t>43</a:t>
            </a:fld>
            <a:endParaRPr lang="en-US" altLang="en-US" sz="1600">
              <a:latin typeface="Times New Roman" panose="02020603050405020304" pitchFamily="18" charset="0"/>
            </a:endParaRPr>
          </a:p>
        </p:txBody>
      </p:sp>
      <p:sp>
        <p:nvSpPr>
          <p:cNvPr id="123906" name="Rectangle 2"/>
          <p:cNvSpPr>
            <a:spLocks noGrp="1" noChangeArrowheads="1"/>
          </p:cNvSpPr>
          <p:nvPr>
            <p:ph type="title"/>
          </p:nvPr>
        </p:nvSpPr>
        <p:spPr/>
        <p:txBody>
          <a:bodyPr/>
          <a:lstStyle/>
          <a:p>
            <a:pPr eaLnBrk="1" hangingPunct="1">
              <a:defRPr/>
            </a:pPr>
            <a:r>
              <a:rPr lang="en-US" altLang="en-US" smtClean="0"/>
              <a:t>Conditional Loop Instructions</a:t>
            </a:r>
          </a:p>
        </p:txBody>
      </p:sp>
      <p:sp>
        <p:nvSpPr>
          <p:cNvPr id="44037" name="Rectangle 3"/>
          <p:cNvSpPr>
            <a:spLocks noGrp="1" noChangeArrowheads="1"/>
          </p:cNvSpPr>
          <p:nvPr>
            <p:ph type="body" idx="1"/>
          </p:nvPr>
        </p:nvSpPr>
        <p:spPr>
          <a:xfrm>
            <a:off x="1905000" y="1828800"/>
            <a:ext cx="6019800" cy="1752600"/>
          </a:xfrm>
        </p:spPr>
        <p:txBody>
          <a:bodyPr/>
          <a:lstStyle/>
          <a:p>
            <a:pPr eaLnBrk="1" hangingPunct="1"/>
            <a:r>
              <a:rPr lang="en-US" altLang="en-US" dirty="0" smtClean="0">
                <a:hlinkClick r:id="" action="ppaction://customshow?id=26&amp;return=true"/>
              </a:rPr>
              <a:t>LOOPZ and LOOPE</a:t>
            </a:r>
            <a:endParaRPr lang="en-US" altLang="en-US" dirty="0" smtClean="0"/>
          </a:p>
          <a:p>
            <a:pPr eaLnBrk="1" hangingPunct="1"/>
            <a:r>
              <a:rPr lang="en-US" altLang="en-US" dirty="0" smtClean="0">
                <a:hlinkClick r:id="" action="ppaction://customshow?id=27&amp;return=true"/>
              </a:rPr>
              <a:t>LOOPNZ and LOOPNE</a:t>
            </a:r>
            <a:endParaRPr lang="en-US" alt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460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6A010A1-CB59-43CB-8D5F-D311F3C812C6}" type="slidenum">
              <a:rPr lang="en-US" altLang="en-US" sz="1600">
                <a:latin typeface="Times New Roman" panose="02020603050405020304" pitchFamily="18" charset="0"/>
              </a:rPr>
              <a:pPr>
                <a:spcBef>
                  <a:spcPct val="0"/>
                </a:spcBef>
                <a:buClrTx/>
                <a:buFontTx/>
                <a:buNone/>
              </a:pPr>
              <a:t>44</a:t>
            </a:fld>
            <a:endParaRPr lang="en-US" altLang="en-US" sz="1600">
              <a:latin typeface="Times New Roman" panose="02020603050405020304"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smtClean="0"/>
              <a:t>LOOPZ and LOOPE</a:t>
            </a:r>
          </a:p>
        </p:txBody>
      </p:sp>
      <p:sp>
        <p:nvSpPr>
          <p:cNvPr id="46085" name="Rectangle 3"/>
          <p:cNvSpPr>
            <a:spLocks noGrp="1" noChangeArrowheads="1"/>
          </p:cNvSpPr>
          <p:nvPr>
            <p:ph type="body" idx="1"/>
          </p:nvPr>
        </p:nvSpPr>
        <p:spPr>
          <a:xfrm>
            <a:off x="685800" y="1143000"/>
            <a:ext cx="7924800" cy="3276600"/>
          </a:xfrm>
        </p:spPr>
        <p:txBody>
          <a:bodyPr/>
          <a:lstStyle/>
          <a:p>
            <a:pPr eaLnBrk="1" hangingPunct="1">
              <a:lnSpc>
                <a:spcPct val="90000"/>
              </a:lnSpc>
            </a:pPr>
            <a:r>
              <a:rPr lang="en-US" altLang="en-US" smtClean="0"/>
              <a:t>Syntax: </a:t>
            </a:r>
          </a:p>
          <a:p>
            <a:pPr lvl="1" eaLnBrk="1" hangingPunct="1">
              <a:lnSpc>
                <a:spcPct val="90000"/>
              </a:lnSpc>
              <a:buFontTx/>
              <a:buNone/>
            </a:pPr>
            <a:r>
              <a:rPr lang="en-US" altLang="en-US" sz="2400" smtClean="0">
                <a:solidFill>
                  <a:schemeClr val="tx2"/>
                </a:solidFill>
              </a:rPr>
              <a:t>	LOOPE </a:t>
            </a:r>
            <a:r>
              <a:rPr lang="en-US" altLang="en-US" sz="2400" i="1" smtClean="0">
                <a:solidFill>
                  <a:schemeClr val="tx2"/>
                </a:solidFill>
              </a:rPr>
              <a:t>destination</a:t>
            </a:r>
          </a:p>
          <a:p>
            <a:pPr lvl="1" eaLnBrk="1" hangingPunct="1">
              <a:lnSpc>
                <a:spcPct val="90000"/>
              </a:lnSpc>
              <a:buFontTx/>
              <a:buNone/>
            </a:pPr>
            <a:r>
              <a:rPr lang="en-US" altLang="en-US" sz="2400" i="1" smtClean="0">
                <a:solidFill>
                  <a:schemeClr val="tx2"/>
                </a:solidFill>
              </a:rPr>
              <a:t>	</a:t>
            </a:r>
            <a:r>
              <a:rPr lang="en-US" altLang="en-US" sz="2400" smtClean="0">
                <a:solidFill>
                  <a:schemeClr val="tx2"/>
                </a:solidFill>
              </a:rPr>
              <a:t>LOOPZ</a:t>
            </a:r>
            <a:r>
              <a:rPr lang="en-US" altLang="en-US" sz="2400" i="1" smtClean="0">
                <a:solidFill>
                  <a:schemeClr val="tx2"/>
                </a:solidFill>
              </a:rPr>
              <a:t> destination</a:t>
            </a:r>
          </a:p>
          <a:p>
            <a:pPr eaLnBrk="1" hangingPunct="1">
              <a:lnSpc>
                <a:spcPct val="90000"/>
              </a:lnSpc>
            </a:pPr>
            <a:r>
              <a:rPr lang="en-US" altLang="en-US" smtClean="0"/>
              <a:t>Logic: </a:t>
            </a:r>
          </a:p>
          <a:p>
            <a:pPr lvl="1" eaLnBrk="1" hangingPunct="1">
              <a:lnSpc>
                <a:spcPct val="90000"/>
              </a:lnSpc>
            </a:pPr>
            <a:r>
              <a:rPr lang="en-US" altLang="en-US" sz="2400" smtClean="0"/>
              <a:t>ECX </a:t>
            </a:r>
            <a:r>
              <a:rPr lang="en-US" altLang="en-US" sz="2000" smtClean="0">
                <a:sym typeface="Symbol" panose="05050102010706020507" pitchFamily="18" charset="2"/>
              </a:rPr>
              <a:t></a:t>
            </a:r>
            <a:r>
              <a:rPr lang="en-US" altLang="en-US" sz="2400" smtClean="0"/>
              <a:t> ECX – 1</a:t>
            </a:r>
          </a:p>
          <a:p>
            <a:pPr lvl="1" eaLnBrk="1" hangingPunct="1">
              <a:lnSpc>
                <a:spcPct val="90000"/>
              </a:lnSpc>
            </a:pPr>
            <a:r>
              <a:rPr lang="en-US" altLang="en-US" sz="2400" smtClean="0"/>
              <a:t>if ECX &gt; 0 and ZF=1, jump to </a:t>
            </a:r>
            <a:r>
              <a:rPr lang="en-US" altLang="en-US" sz="2400" i="1" smtClean="0"/>
              <a:t>destination</a:t>
            </a:r>
          </a:p>
          <a:p>
            <a:pPr eaLnBrk="1" hangingPunct="1">
              <a:lnSpc>
                <a:spcPct val="90000"/>
              </a:lnSpc>
            </a:pPr>
            <a:r>
              <a:rPr lang="en-US" altLang="en-US" smtClean="0"/>
              <a:t>Useful when scanning an array for the first element that does </a:t>
            </a:r>
            <a:r>
              <a:rPr lang="en-US" altLang="en-US" smtClean="0">
                <a:solidFill>
                  <a:schemeClr val="tx2"/>
                </a:solidFill>
              </a:rPr>
              <a:t>not</a:t>
            </a:r>
            <a:r>
              <a:rPr lang="en-US" altLang="en-US" smtClean="0"/>
              <a:t> match a given value.</a:t>
            </a:r>
          </a:p>
        </p:txBody>
      </p:sp>
      <p:sp>
        <p:nvSpPr>
          <p:cNvPr id="46086" name="Text Box 5"/>
          <p:cNvSpPr txBox="1">
            <a:spLocks noChangeArrowheads="1"/>
          </p:cNvSpPr>
          <p:nvPr/>
        </p:nvSpPr>
        <p:spPr bwMode="auto">
          <a:xfrm>
            <a:off x="838200" y="4724400"/>
            <a:ext cx="7391400" cy="114935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a:t>In 32-bit mode, ECX is the loop counter register. In 16-bit real-address mode, CX is the counter, and in 64-bit mode, RCX is the counter.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471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E6991D2-9136-4A5A-B93E-5A96FB3EEA9A}" type="slidenum">
              <a:rPr lang="en-US" altLang="en-US" sz="1600">
                <a:latin typeface="Times New Roman" panose="02020603050405020304" pitchFamily="18" charset="0"/>
              </a:rPr>
              <a:pPr>
                <a:spcBef>
                  <a:spcPct val="0"/>
                </a:spcBef>
                <a:buClrTx/>
                <a:buFontTx/>
                <a:buNone/>
              </a:pPr>
              <a:t>45</a:t>
            </a:fld>
            <a:endParaRPr lang="en-US" altLang="en-US" sz="1600">
              <a:latin typeface="Times New Roman" panose="02020603050405020304" pitchFamily="18" charset="0"/>
            </a:endParaRPr>
          </a:p>
        </p:txBody>
      </p:sp>
      <p:sp>
        <p:nvSpPr>
          <p:cNvPr id="124930" name="Rectangle 2"/>
          <p:cNvSpPr>
            <a:spLocks noGrp="1" noChangeArrowheads="1"/>
          </p:cNvSpPr>
          <p:nvPr>
            <p:ph type="title"/>
          </p:nvPr>
        </p:nvSpPr>
        <p:spPr/>
        <p:txBody>
          <a:bodyPr/>
          <a:lstStyle/>
          <a:p>
            <a:pPr eaLnBrk="1" hangingPunct="1">
              <a:defRPr/>
            </a:pPr>
            <a:r>
              <a:rPr lang="en-US" altLang="en-US" smtClean="0"/>
              <a:t>LOOPNZ and LOOPNE</a:t>
            </a:r>
          </a:p>
        </p:txBody>
      </p:sp>
      <p:sp>
        <p:nvSpPr>
          <p:cNvPr id="47109" name="Rectangle 3"/>
          <p:cNvSpPr>
            <a:spLocks noGrp="1" noChangeArrowheads="1"/>
          </p:cNvSpPr>
          <p:nvPr>
            <p:ph type="body" idx="1"/>
          </p:nvPr>
        </p:nvSpPr>
        <p:spPr>
          <a:xfrm>
            <a:off x="685800" y="1143000"/>
            <a:ext cx="7772400" cy="3810000"/>
          </a:xfrm>
        </p:spPr>
        <p:txBody>
          <a:bodyPr/>
          <a:lstStyle/>
          <a:p>
            <a:pPr eaLnBrk="1" hangingPunct="1">
              <a:lnSpc>
                <a:spcPct val="90000"/>
              </a:lnSpc>
            </a:pPr>
            <a:r>
              <a:rPr lang="en-US" altLang="en-US" smtClean="0"/>
              <a:t>LOOPNZ (LOOPNE) is a conditional loop instruction</a:t>
            </a:r>
          </a:p>
          <a:p>
            <a:pPr eaLnBrk="1" hangingPunct="1">
              <a:lnSpc>
                <a:spcPct val="90000"/>
              </a:lnSpc>
            </a:pPr>
            <a:r>
              <a:rPr lang="en-US" altLang="en-US" smtClean="0"/>
              <a:t>Syntax: </a:t>
            </a:r>
          </a:p>
          <a:p>
            <a:pPr eaLnBrk="1" hangingPunct="1">
              <a:lnSpc>
                <a:spcPct val="90000"/>
              </a:lnSpc>
              <a:buFontTx/>
              <a:buNone/>
            </a:pPr>
            <a:r>
              <a:rPr lang="en-US" altLang="en-US" smtClean="0">
                <a:solidFill>
                  <a:schemeClr val="tx2"/>
                </a:solidFill>
              </a:rPr>
              <a:t>		LOOPNZ </a:t>
            </a:r>
            <a:r>
              <a:rPr lang="en-US" altLang="en-US" i="1" smtClean="0">
                <a:solidFill>
                  <a:schemeClr val="tx2"/>
                </a:solidFill>
              </a:rPr>
              <a:t>destination</a:t>
            </a:r>
          </a:p>
          <a:p>
            <a:pPr eaLnBrk="1" hangingPunct="1">
              <a:lnSpc>
                <a:spcPct val="90000"/>
              </a:lnSpc>
              <a:buFontTx/>
              <a:buNone/>
            </a:pPr>
            <a:r>
              <a:rPr lang="en-US" altLang="en-US" i="1" smtClean="0">
                <a:solidFill>
                  <a:schemeClr val="tx2"/>
                </a:solidFill>
              </a:rPr>
              <a:t>		</a:t>
            </a:r>
            <a:r>
              <a:rPr lang="en-US" altLang="en-US" smtClean="0">
                <a:solidFill>
                  <a:schemeClr val="tx2"/>
                </a:solidFill>
              </a:rPr>
              <a:t>LOOPNE</a:t>
            </a:r>
            <a:r>
              <a:rPr lang="en-US" altLang="en-US" i="1" smtClean="0">
                <a:solidFill>
                  <a:schemeClr val="tx2"/>
                </a:solidFill>
              </a:rPr>
              <a:t> destination</a:t>
            </a:r>
          </a:p>
          <a:p>
            <a:pPr eaLnBrk="1" hangingPunct="1">
              <a:lnSpc>
                <a:spcPct val="90000"/>
              </a:lnSpc>
            </a:pPr>
            <a:r>
              <a:rPr lang="en-US" altLang="en-US" smtClean="0"/>
              <a:t>Logic: </a:t>
            </a:r>
          </a:p>
          <a:p>
            <a:pPr lvl="1" eaLnBrk="1" hangingPunct="1">
              <a:lnSpc>
                <a:spcPct val="90000"/>
              </a:lnSpc>
            </a:pPr>
            <a:r>
              <a:rPr lang="en-US" altLang="en-US" smtClean="0"/>
              <a:t>ECX </a:t>
            </a:r>
            <a:r>
              <a:rPr lang="en-US" altLang="en-US" smtClean="0">
                <a:sym typeface="Symbol" panose="05050102010706020507" pitchFamily="18" charset="2"/>
              </a:rPr>
              <a:t></a:t>
            </a:r>
            <a:r>
              <a:rPr lang="en-US" altLang="en-US" smtClean="0"/>
              <a:t> ECX – 1; </a:t>
            </a:r>
          </a:p>
          <a:p>
            <a:pPr lvl="1" eaLnBrk="1" hangingPunct="1">
              <a:lnSpc>
                <a:spcPct val="90000"/>
              </a:lnSpc>
            </a:pPr>
            <a:r>
              <a:rPr lang="en-US" altLang="en-US" smtClean="0"/>
              <a:t>if ECX &gt; 0 and ZF=0, jump to </a:t>
            </a:r>
            <a:r>
              <a:rPr lang="en-US" altLang="en-US" i="1" smtClean="0"/>
              <a:t>destination</a:t>
            </a:r>
          </a:p>
          <a:p>
            <a:pPr eaLnBrk="1" hangingPunct="1">
              <a:lnSpc>
                <a:spcPct val="90000"/>
              </a:lnSpc>
            </a:pPr>
            <a:r>
              <a:rPr lang="en-US" altLang="en-US" smtClean="0"/>
              <a:t>Useful when scanning an array for the first element that matches a given value.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481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CA6319B-2A01-432E-BAC4-32AA485402E9}" type="slidenum">
              <a:rPr lang="en-US" altLang="en-US" sz="1600">
                <a:latin typeface="Times New Roman" panose="02020603050405020304" pitchFamily="18" charset="0"/>
              </a:rPr>
              <a:pPr>
                <a:spcBef>
                  <a:spcPct val="0"/>
                </a:spcBef>
                <a:buClrTx/>
                <a:buFontTx/>
                <a:buNone/>
              </a:pPr>
              <a:t>46</a:t>
            </a:fld>
            <a:endParaRPr lang="en-US" altLang="en-US" sz="1600">
              <a:latin typeface="Times New Roman" panose="02020603050405020304" pitchFamily="18" charset="0"/>
            </a:endParaRPr>
          </a:p>
        </p:txBody>
      </p:sp>
      <p:sp>
        <p:nvSpPr>
          <p:cNvPr id="112642" name="Rectangle 2"/>
          <p:cNvSpPr>
            <a:spLocks noGrp="1" noChangeArrowheads="1"/>
          </p:cNvSpPr>
          <p:nvPr>
            <p:ph type="title"/>
          </p:nvPr>
        </p:nvSpPr>
        <p:spPr/>
        <p:txBody>
          <a:bodyPr/>
          <a:lstStyle/>
          <a:p>
            <a:pPr eaLnBrk="1" hangingPunct="1">
              <a:defRPr/>
            </a:pPr>
            <a:r>
              <a:rPr lang="en-US" altLang="en-US" smtClean="0"/>
              <a:t>LOOPNZ Example</a:t>
            </a:r>
          </a:p>
        </p:txBody>
      </p:sp>
      <p:sp>
        <p:nvSpPr>
          <p:cNvPr id="48133" name="Text Box 5"/>
          <p:cNvSpPr txBox="1">
            <a:spLocks noChangeArrowheads="1"/>
          </p:cNvSpPr>
          <p:nvPr/>
        </p:nvSpPr>
        <p:spPr bwMode="auto">
          <a:xfrm>
            <a:off x="762000" y="1524000"/>
            <a:ext cx="7696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.data</a:t>
            </a:r>
          </a:p>
          <a:p>
            <a:pPr eaLnBrk="1" hangingPunct="1">
              <a:lnSpc>
                <a:spcPct val="50000"/>
              </a:lnSpc>
              <a:spcBef>
                <a:spcPct val="50000"/>
              </a:spcBef>
              <a:buClrTx/>
              <a:buFontTx/>
              <a:buNone/>
            </a:pPr>
            <a:r>
              <a:rPr lang="en-US" altLang="en-US" sz="1800" b="1" dirty="0">
                <a:latin typeface="Courier New" panose="02070309020205020404" pitchFamily="49" charset="0"/>
              </a:rPr>
              <a:t>array SWORD -3,-6,-1,-10,10,30,40,4</a:t>
            </a:r>
          </a:p>
          <a:p>
            <a:pPr eaLnBrk="1" hangingPunct="1">
              <a:lnSpc>
                <a:spcPct val="50000"/>
              </a:lnSpc>
              <a:spcBef>
                <a:spcPct val="50000"/>
              </a:spcBef>
              <a:buClrTx/>
              <a:buFontTx/>
              <a:buNone/>
            </a:pPr>
            <a:r>
              <a:rPr lang="en-US" altLang="en-US" sz="1800" b="1" dirty="0">
                <a:latin typeface="Courier New" panose="02070309020205020404" pitchFamily="49" charset="0"/>
              </a:rPr>
              <a:t>sentinel SWORD 0</a:t>
            </a:r>
          </a:p>
          <a:p>
            <a:pPr eaLnBrk="1" hangingPunct="1">
              <a:lnSpc>
                <a:spcPct val="50000"/>
              </a:lnSpc>
              <a:spcBef>
                <a:spcPct val="50000"/>
              </a:spcBef>
              <a:buClrTx/>
              <a:buFontTx/>
              <a:buNone/>
            </a:pPr>
            <a:r>
              <a:rPr lang="en-US" altLang="en-US" sz="1800" b="1" dirty="0">
                <a:latin typeface="Courier New" panose="02070309020205020404" pitchFamily="49" charset="0"/>
              </a:rPr>
              <a:t>.code</a:t>
            </a:r>
          </a:p>
          <a:p>
            <a:pPr lvl="1"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array</a:t>
            </a:r>
          </a:p>
          <a:p>
            <a:pPr lvl="1"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ecx,LENGTHOF</a:t>
            </a:r>
            <a:r>
              <a:rPr lang="en-US" altLang="en-US" sz="1800" b="1" dirty="0">
                <a:latin typeface="Courier New" panose="02070309020205020404" pitchFamily="49" charset="0"/>
              </a:rPr>
              <a:t> array</a:t>
            </a:r>
          </a:p>
          <a:p>
            <a:pPr eaLnBrk="1" hangingPunct="1">
              <a:lnSpc>
                <a:spcPct val="50000"/>
              </a:lnSpc>
              <a:spcBef>
                <a:spcPct val="50000"/>
              </a:spcBef>
              <a:buClrTx/>
              <a:buFontTx/>
              <a:buNone/>
            </a:pPr>
            <a:r>
              <a:rPr lang="en-US" altLang="en-US" sz="1800" b="1" dirty="0">
                <a:latin typeface="Courier New" panose="02070309020205020404" pitchFamily="49" charset="0"/>
              </a:rPr>
              <a:t>next:</a:t>
            </a:r>
          </a:p>
          <a:p>
            <a:pPr lvl="1" eaLnBrk="1" hangingPunct="1">
              <a:lnSpc>
                <a:spcPct val="50000"/>
              </a:lnSpc>
              <a:spcBef>
                <a:spcPct val="50000"/>
              </a:spcBef>
              <a:buClrTx/>
              <a:buFontTx/>
              <a:buNone/>
            </a:pPr>
            <a:r>
              <a:rPr lang="en-US" altLang="en-US" sz="1800" b="1" dirty="0">
                <a:latin typeface="Courier New" panose="02070309020205020404" pitchFamily="49" charset="0"/>
              </a:rPr>
              <a:t>test WORD PTR [</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],8000h	; test sign bit</a:t>
            </a:r>
          </a:p>
          <a:p>
            <a:pPr lvl="1" eaLnBrk="1" hangingPunct="1">
              <a:lnSpc>
                <a:spcPct val="50000"/>
              </a:lnSpc>
              <a:spcBef>
                <a:spcPct val="50000"/>
              </a:spcBef>
              <a:buClrTx/>
              <a:buFontTx/>
              <a:buNone/>
            </a:pPr>
            <a:r>
              <a:rPr lang="en-US" altLang="en-US" sz="1800" b="1" dirty="0" err="1">
                <a:latin typeface="Courier New" panose="02070309020205020404" pitchFamily="49" charset="0"/>
              </a:rPr>
              <a:t>pushfd</a:t>
            </a:r>
            <a:r>
              <a:rPr lang="en-US" altLang="en-US" sz="1800" b="1" dirty="0">
                <a:latin typeface="Courier New" panose="02070309020205020404" pitchFamily="49" charset="0"/>
              </a:rPr>
              <a:t>	; push flags on stack</a:t>
            </a:r>
          </a:p>
          <a:p>
            <a:pPr lvl="1" eaLnBrk="1" hangingPunct="1">
              <a:lnSpc>
                <a:spcPct val="50000"/>
              </a:lnSpc>
              <a:spcBef>
                <a:spcPct val="50000"/>
              </a:spcBef>
              <a:buClrTx/>
              <a:buFontTx/>
              <a:buNone/>
            </a:pPr>
            <a:r>
              <a:rPr lang="en-US" altLang="en-US" sz="1800" b="1" dirty="0">
                <a:latin typeface="Courier New" panose="02070309020205020404" pitchFamily="49" charset="0"/>
              </a:rPr>
              <a:t>add </a:t>
            </a:r>
            <a:r>
              <a:rPr lang="en-US" altLang="en-US" sz="1800" b="1" dirty="0" err="1">
                <a:latin typeface="Courier New" panose="02070309020205020404" pitchFamily="49" charset="0"/>
              </a:rPr>
              <a:t>esi,TYPE</a:t>
            </a:r>
            <a:r>
              <a:rPr lang="en-US" altLang="en-US" sz="1800" b="1" dirty="0">
                <a:latin typeface="Courier New" panose="02070309020205020404" pitchFamily="49" charset="0"/>
              </a:rPr>
              <a:t> array</a:t>
            </a:r>
          </a:p>
          <a:p>
            <a:pPr lvl="1" eaLnBrk="1" hangingPunct="1">
              <a:lnSpc>
                <a:spcPct val="50000"/>
              </a:lnSpc>
              <a:spcBef>
                <a:spcPct val="50000"/>
              </a:spcBef>
              <a:buClrTx/>
              <a:buFontTx/>
              <a:buNone/>
            </a:pPr>
            <a:r>
              <a:rPr lang="en-US" altLang="en-US" sz="1800" b="1" dirty="0" err="1">
                <a:latin typeface="Courier New" panose="02070309020205020404" pitchFamily="49" charset="0"/>
              </a:rPr>
              <a:t>popfd</a:t>
            </a:r>
            <a:r>
              <a:rPr lang="en-US" altLang="en-US" sz="1800" b="1" dirty="0">
                <a:latin typeface="Courier New" panose="02070309020205020404" pitchFamily="49" charset="0"/>
              </a:rPr>
              <a:t>	; pop flags from stack</a:t>
            </a:r>
          </a:p>
          <a:p>
            <a:pPr lvl="1" eaLnBrk="1" hangingPunct="1">
              <a:lnSpc>
                <a:spcPct val="50000"/>
              </a:lnSpc>
              <a:spcBef>
                <a:spcPct val="50000"/>
              </a:spcBef>
              <a:buClrTx/>
              <a:buFontTx/>
              <a:buNone/>
            </a:pPr>
            <a:r>
              <a:rPr lang="en-US" altLang="en-US" sz="1800" b="1" dirty="0" err="1">
                <a:latin typeface="Courier New" panose="02070309020205020404" pitchFamily="49" charset="0"/>
              </a:rPr>
              <a:t>loopnz</a:t>
            </a:r>
            <a:r>
              <a:rPr lang="en-US" altLang="en-US" sz="1800" b="1" dirty="0">
                <a:latin typeface="Courier New" panose="02070309020205020404" pitchFamily="49" charset="0"/>
              </a:rPr>
              <a:t> next	; continue loop</a:t>
            </a:r>
          </a:p>
          <a:p>
            <a:pPr lvl="1" eaLnBrk="1" hangingPunct="1">
              <a:lnSpc>
                <a:spcPct val="50000"/>
              </a:lnSpc>
              <a:spcBef>
                <a:spcPct val="50000"/>
              </a:spcBef>
              <a:buClrTx/>
              <a:buFontTx/>
              <a:buNone/>
            </a:pPr>
            <a:r>
              <a:rPr lang="en-US" altLang="en-US" sz="1800" b="1" dirty="0">
                <a:latin typeface="Courier New" panose="02070309020205020404" pitchFamily="49" charset="0"/>
              </a:rPr>
              <a:t>jnz quit	; none found</a:t>
            </a:r>
          </a:p>
          <a:p>
            <a:pPr lvl="1" eaLnBrk="1" hangingPunct="1">
              <a:lnSpc>
                <a:spcPct val="50000"/>
              </a:lnSpc>
              <a:spcBef>
                <a:spcPct val="50000"/>
              </a:spcBef>
              <a:buClrTx/>
              <a:buFontTx/>
              <a:buNone/>
            </a:pPr>
            <a:r>
              <a:rPr lang="en-US" altLang="en-US" sz="1800" b="1" dirty="0">
                <a:latin typeface="Courier New" panose="02070309020205020404" pitchFamily="49" charset="0"/>
              </a:rPr>
              <a:t>sub </a:t>
            </a:r>
            <a:r>
              <a:rPr lang="en-US" altLang="en-US" sz="1800" b="1" dirty="0" err="1">
                <a:latin typeface="Courier New" panose="02070309020205020404" pitchFamily="49" charset="0"/>
              </a:rPr>
              <a:t>esi,TYPE</a:t>
            </a:r>
            <a:r>
              <a:rPr lang="en-US" altLang="en-US" sz="1800" b="1" dirty="0">
                <a:latin typeface="Courier New" panose="02070309020205020404" pitchFamily="49" charset="0"/>
              </a:rPr>
              <a:t> array	; ESI points to value</a:t>
            </a:r>
          </a:p>
          <a:p>
            <a:pPr eaLnBrk="1" hangingPunct="1">
              <a:lnSpc>
                <a:spcPct val="50000"/>
              </a:lnSpc>
              <a:spcBef>
                <a:spcPct val="50000"/>
              </a:spcBef>
              <a:buClrTx/>
              <a:buFontTx/>
              <a:buNone/>
            </a:pPr>
            <a:r>
              <a:rPr lang="en-US" altLang="en-US" sz="1800" b="1" dirty="0">
                <a:latin typeface="Courier New" panose="02070309020205020404" pitchFamily="49" charset="0"/>
              </a:rPr>
              <a:t>quit:</a:t>
            </a:r>
          </a:p>
          <a:p>
            <a:pPr eaLnBrk="1" hangingPunct="1">
              <a:lnSpc>
                <a:spcPct val="50000"/>
              </a:lnSpc>
              <a:spcBef>
                <a:spcPct val="50000"/>
              </a:spcBef>
              <a:buClrTx/>
              <a:buFontTx/>
              <a:buNone/>
            </a:pPr>
            <a:endParaRPr lang="en-US" altLang="en-US" sz="1800" b="1" dirty="0">
              <a:latin typeface="Courier New" panose="02070309020205020404" pitchFamily="49" charset="0"/>
            </a:endParaRPr>
          </a:p>
        </p:txBody>
      </p:sp>
      <p:sp>
        <p:nvSpPr>
          <p:cNvPr id="48134" name="Text Box 6"/>
          <p:cNvSpPr txBox="1">
            <a:spLocks noChangeArrowheads="1"/>
          </p:cNvSpPr>
          <p:nvPr/>
        </p:nvSpPr>
        <p:spPr bwMode="auto">
          <a:xfrm>
            <a:off x="533400" y="838200"/>
            <a:ext cx="7848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The following code finds the first positive value in an array: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491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83C64365-9D5A-46C3-B868-619F3F5B38B2}" type="slidenum">
              <a:rPr lang="en-US" altLang="en-US" sz="1600">
                <a:latin typeface="Times New Roman" panose="02020603050405020304" pitchFamily="18" charset="0"/>
              </a:rPr>
              <a:pPr>
                <a:spcBef>
                  <a:spcPct val="0"/>
                </a:spcBef>
                <a:buClrTx/>
                <a:buFontTx/>
                <a:buNone/>
              </a:pPr>
              <a:t>47</a:t>
            </a:fld>
            <a:endParaRPr lang="en-US" altLang="en-US" sz="1600">
              <a:latin typeface="Times New Roman" panose="02020603050405020304" pitchFamily="18" charset="0"/>
            </a:endParaRPr>
          </a:p>
        </p:txBody>
      </p:sp>
      <p:sp>
        <p:nvSpPr>
          <p:cNvPr id="126978" name="Rectangle 2"/>
          <p:cNvSpPr>
            <a:spLocks noGrp="1" noChangeArrowheads="1"/>
          </p:cNvSpPr>
          <p:nvPr>
            <p:ph type="title"/>
          </p:nvPr>
        </p:nvSpPr>
        <p:spPr/>
        <p:txBody>
          <a:bodyPr/>
          <a:lstStyle/>
          <a:p>
            <a:pPr eaLnBrk="1" hangingPunct="1">
              <a:defRPr/>
            </a:pPr>
            <a:r>
              <a:rPr lang="en-US" altLang="en-US" smtClean="0"/>
              <a:t>Your turn . . .</a:t>
            </a:r>
          </a:p>
        </p:txBody>
      </p:sp>
      <p:sp>
        <p:nvSpPr>
          <p:cNvPr id="49157" name="Text Box 3"/>
          <p:cNvSpPr txBox="1">
            <a:spLocks noChangeArrowheads="1"/>
          </p:cNvSpPr>
          <p:nvPr/>
        </p:nvSpPr>
        <p:spPr bwMode="auto">
          <a:xfrm>
            <a:off x="762000" y="1828800"/>
            <a:ext cx="7696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5720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45720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5720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5720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572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b="1">
                <a:latin typeface="Courier New" panose="02070309020205020404" pitchFamily="49" charset="0"/>
              </a:rPr>
              <a:t>.data</a:t>
            </a:r>
          </a:p>
          <a:p>
            <a:pPr eaLnBrk="1" hangingPunct="1">
              <a:lnSpc>
                <a:spcPct val="60000"/>
              </a:lnSpc>
              <a:spcBef>
                <a:spcPct val="50000"/>
              </a:spcBef>
              <a:buClrTx/>
              <a:buFontTx/>
              <a:buNone/>
            </a:pPr>
            <a:r>
              <a:rPr lang="en-US" altLang="en-US" sz="1800" b="1">
                <a:latin typeface="Courier New" panose="02070309020205020404" pitchFamily="49" charset="0"/>
              </a:rPr>
              <a:t>array SWORD 50 DUP(?)</a:t>
            </a:r>
          </a:p>
          <a:p>
            <a:pPr eaLnBrk="1" hangingPunct="1">
              <a:lnSpc>
                <a:spcPct val="60000"/>
              </a:lnSpc>
              <a:spcBef>
                <a:spcPct val="50000"/>
              </a:spcBef>
              <a:buClrTx/>
              <a:buFontTx/>
              <a:buNone/>
            </a:pPr>
            <a:r>
              <a:rPr lang="en-US" altLang="en-US" sz="1800" b="1">
                <a:latin typeface="Courier New" panose="02070309020205020404" pitchFamily="49" charset="0"/>
              </a:rPr>
              <a:t>sentinel SWORD 0FFFFh</a:t>
            </a:r>
          </a:p>
          <a:p>
            <a:pPr eaLnBrk="1" hangingPunct="1">
              <a:lnSpc>
                <a:spcPct val="60000"/>
              </a:lnSpc>
              <a:spcBef>
                <a:spcPct val="50000"/>
              </a:spcBef>
              <a:buClrTx/>
              <a:buFontTx/>
              <a:buNone/>
            </a:pPr>
            <a:r>
              <a:rPr lang="en-US" altLang="en-US" sz="1800" b="1">
                <a:latin typeface="Courier New" panose="02070309020205020404" pitchFamily="49" charset="0"/>
              </a:rPr>
              <a:t>.code</a:t>
            </a:r>
          </a:p>
          <a:p>
            <a:pPr lvl="1" eaLnBrk="1" hangingPunct="1">
              <a:lnSpc>
                <a:spcPct val="60000"/>
              </a:lnSpc>
              <a:spcBef>
                <a:spcPct val="50000"/>
              </a:spcBef>
              <a:buClrTx/>
              <a:buFontTx/>
              <a:buNone/>
            </a:pPr>
            <a:r>
              <a:rPr lang="en-US" altLang="en-US" sz="1800" b="1">
                <a:latin typeface="Courier New" panose="02070309020205020404" pitchFamily="49" charset="0"/>
              </a:rPr>
              <a:t>mov esi,OFFSET array</a:t>
            </a:r>
          </a:p>
          <a:p>
            <a:pPr lvl="1" eaLnBrk="1" hangingPunct="1">
              <a:lnSpc>
                <a:spcPct val="60000"/>
              </a:lnSpc>
              <a:spcBef>
                <a:spcPct val="50000"/>
              </a:spcBef>
              <a:buClrTx/>
              <a:buFontTx/>
              <a:buNone/>
            </a:pPr>
            <a:r>
              <a:rPr lang="en-US" altLang="en-US" sz="1800" b="1">
                <a:latin typeface="Courier New" panose="02070309020205020404" pitchFamily="49" charset="0"/>
              </a:rPr>
              <a:t>mov ecx,LENGTHOF array</a:t>
            </a:r>
          </a:p>
          <a:p>
            <a:pPr eaLnBrk="1" hangingPunct="1">
              <a:lnSpc>
                <a:spcPct val="60000"/>
              </a:lnSpc>
              <a:spcBef>
                <a:spcPct val="50000"/>
              </a:spcBef>
              <a:buClrTx/>
              <a:buFontTx/>
              <a:buNone/>
            </a:pPr>
            <a:r>
              <a:rPr lang="en-US" altLang="en-US" sz="1800" b="1">
                <a:latin typeface="Courier New" panose="02070309020205020404" pitchFamily="49" charset="0"/>
              </a:rPr>
              <a:t>L1:	cmp WORD PTR [esi],0	; check for zero</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	</a:t>
            </a:r>
            <a:r>
              <a:rPr lang="en-US" altLang="en-US" sz="1800" b="1">
                <a:solidFill>
                  <a:schemeClr val="tx2"/>
                </a:solidFill>
                <a:latin typeface="Courier New" panose="02070309020205020404" pitchFamily="49" charset="0"/>
              </a:rPr>
              <a:t>(fill in your code here)</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quit:</a:t>
            </a:r>
          </a:p>
        </p:txBody>
      </p:sp>
      <p:sp>
        <p:nvSpPr>
          <p:cNvPr id="49158" name="Text Box 4"/>
          <p:cNvSpPr txBox="1">
            <a:spLocks noChangeArrowheads="1"/>
          </p:cNvSpPr>
          <p:nvPr/>
        </p:nvSpPr>
        <p:spPr bwMode="auto">
          <a:xfrm>
            <a:off x="533400" y="838200"/>
            <a:ext cx="784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Locate the first nonzero value in the array. If none is found, let ESI point to the sentinel value: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01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8669D43C-240B-48CB-99EC-D2B85DAA3A9F}" type="slidenum">
              <a:rPr lang="en-US" altLang="en-US" sz="1600">
                <a:latin typeface="Times New Roman" panose="02020603050405020304" pitchFamily="18" charset="0"/>
              </a:rPr>
              <a:pPr>
                <a:spcBef>
                  <a:spcPct val="0"/>
                </a:spcBef>
                <a:buClrTx/>
                <a:buFontTx/>
                <a:buNone/>
              </a:pPr>
              <a:t>48</a:t>
            </a:fld>
            <a:endParaRPr lang="en-US" altLang="en-US" sz="1600">
              <a:latin typeface="Times New Roman" panose="02020603050405020304" pitchFamily="18" charset="0"/>
            </a:endParaRPr>
          </a:p>
        </p:txBody>
      </p:sp>
      <p:sp>
        <p:nvSpPr>
          <p:cNvPr id="128002" name="Rectangle 2"/>
          <p:cNvSpPr>
            <a:spLocks noGrp="1" noChangeArrowheads="1"/>
          </p:cNvSpPr>
          <p:nvPr>
            <p:ph type="title"/>
          </p:nvPr>
        </p:nvSpPr>
        <p:spPr/>
        <p:txBody>
          <a:bodyPr/>
          <a:lstStyle/>
          <a:p>
            <a:pPr eaLnBrk="1" hangingPunct="1">
              <a:defRPr/>
            </a:pPr>
            <a:r>
              <a:rPr lang="en-US" altLang="en-US" smtClean="0"/>
              <a:t>. . . (solution)</a:t>
            </a:r>
          </a:p>
        </p:txBody>
      </p:sp>
      <p:sp>
        <p:nvSpPr>
          <p:cNvPr id="50181" name="Text Box 3"/>
          <p:cNvSpPr txBox="1">
            <a:spLocks noChangeArrowheads="1"/>
          </p:cNvSpPr>
          <p:nvPr/>
        </p:nvSpPr>
        <p:spPr bwMode="auto">
          <a:xfrm>
            <a:off x="762000" y="1219200"/>
            <a:ext cx="769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b="1" dirty="0">
                <a:latin typeface="Courier New" panose="02070309020205020404" pitchFamily="49" charset="0"/>
              </a:rPr>
              <a:t>.data</a:t>
            </a:r>
          </a:p>
          <a:p>
            <a:pPr eaLnBrk="1" hangingPunct="1">
              <a:lnSpc>
                <a:spcPct val="60000"/>
              </a:lnSpc>
              <a:spcBef>
                <a:spcPct val="50000"/>
              </a:spcBef>
              <a:buClrTx/>
              <a:buFontTx/>
              <a:buNone/>
            </a:pPr>
            <a:r>
              <a:rPr lang="en-US" altLang="en-US" sz="1800" b="1" dirty="0">
                <a:latin typeface="Courier New" panose="02070309020205020404" pitchFamily="49" charset="0"/>
              </a:rPr>
              <a:t>array SWORD 50 DUP(?)</a:t>
            </a:r>
          </a:p>
          <a:p>
            <a:pPr eaLnBrk="1" hangingPunct="1">
              <a:lnSpc>
                <a:spcPct val="60000"/>
              </a:lnSpc>
              <a:spcBef>
                <a:spcPct val="50000"/>
              </a:spcBef>
              <a:buClrTx/>
              <a:buFontTx/>
              <a:buNone/>
            </a:pPr>
            <a:r>
              <a:rPr lang="en-US" altLang="en-US" sz="1800" b="1" dirty="0">
                <a:latin typeface="Courier New" panose="02070309020205020404" pitchFamily="49" charset="0"/>
              </a:rPr>
              <a:t>sentinel SWORD 0FFFFh</a:t>
            </a:r>
          </a:p>
          <a:p>
            <a:pPr eaLnBrk="1" hangingPunct="1">
              <a:lnSpc>
                <a:spcPct val="60000"/>
              </a:lnSpc>
              <a:spcBef>
                <a:spcPct val="50000"/>
              </a:spcBef>
              <a:buClrTx/>
              <a:buFontTx/>
              <a:buNone/>
            </a:pPr>
            <a:r>
              <a:rPr lang="en-US" altLang="en-US" sz="1800" b="1" dirty="0">
                <a:latin typeface="Courier New" panose="02070309020205020404" pitchFamily="49" charset="0"/>
              </a:rPr>
              <a:t>.code</a:t>
            </a:r>
          </a:p>
          <a:p>
            <a:pPr lvl="1" eaLnBrk="1" hangingPunct="1">
              <a:lnSpc>
                <a:spcPct val="6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array</a:t>
            </a:r>
          </a:p>
          <a:p>
            <a:pPr lvl="1" eaLnBrk="1" hangingPunct="1">
              <a:lnSpc>
                <a:spcPct val="6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ecx,LENGTHOF</a:t>
            </a:r>
            <a:r>
              <a:rPr lang="en-US" altLang="en-US" sz="1800" b="1" dirty="0">
                <a:latin typeface="Courier New" panose="02070309020205020404" pitchFamily="49" charset="0"/>
              </a:rPr>
              <a:t> array</a:t>
            </a:r>
          </a:p>
          <a:p>
            <a:pPr eaLnBrk="1" hangingPunct="1">
              <a:lnSpc>
                <a:spcPct val="60000"/>
              </a:lnSpc>
              <a:spcBef>
                <a:spcPct val="50000"/>
              </a:spcBef>
              <a:buClrTx/>
              <a:buFontTx/>
              <a:buNone/>
            </a:pPr>
            <a:r>
              <a:rPr lang="en-US" altLang="en-US" sz="1800" b="1" dirty="0">
                <a:latin typeface="Courier New" panose="02070309020205020404" pitchFamily="49" charset="0"/>
              </a:rPr>
              <a:t>L1:	</a:t>
            </a:r>
            <a:r>
              <a:rPr lang="en-US" altLang="en-US" sz="1800" b="1" dirty="0" err="1">
                <a:latin typeface="Courier New" panose="02070309020205020404" pitchFamily="49" charset="0"/>
              </a:rPr>
              <a:t>cmp</a:t>
            </a:r>
            <a:r>
              <a:rPr lang="en-US" altLang="en-US" sz="1800" b="1" dirty="0">
                <a:latin typeface="Courier New" panose="02070309020205020404" pitchFamily="49" charset="0"/>
              </a:rPr>
              <a:t> WORD PTR [</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],0	; check for zero</a:t>
            </a:r>
          </a:p>
          <a:p>
            <a:pPr lvl="1" eaLnBrk="1" hangingPunct="1">
              <a:lnSpc>
                <a:spcPct val="60000"/>
              </a:lnSpc>
              <a:spcBef>
                <a:spcPct val="50000"/>
              </a:spcBef>
              <a:buClrTx/>
              <a:buFontTx/>
              <a:buNone/>
            </a:pPr>
            <a:r>
              <a:rPr lang="en-US" altLang="en-US" sz="1800" b="1" dirty="0" err="1">
                <a:latin typeface="Courier New" panose="02070309020205020404" pitchFamily="49" charset="0"/>
              </a:rPr>
              <a:t>pushfd</a:t>
            </a:r>
            <a:r>
              <a:rPr lang="en-US" altLang="en-US" sz="1800" b="1" dirty="0">
                <a:latin typeface="Courier New" panose="02070309020205020404" pitchFamily="49" charset="0"/>
              </a:rPr>
              <a:t>	; push flags on stack</a:t>
            </a:r>
          </a:p>
          <a:p>
            <a:pPr lvl="1" eaLnBrk="1" hangingPunct="1">
              <a:lnSpc>
                <a:spcPct val="60000"/>
              </a:lnSpc>
              <a:spcBef>
                <a:spcPct val="50000"/>
              </a:spcBef>
              <a:buClrTx/>
              <a:buFontTx/>
              <a:buNone/>
            </a:pPr>
            <a:r>
              <a:rPr lang="en-US" altLang="en-US" sz="1800" b="1" dirty="0">
                <a:latin typeface="Courier New" panose="02070309020205020404" pitchFamily="49" charset="0"/>
              </a:rPr>
              <a:t>add </a:t>
            </a:r>
            <a:r>
              <a:rPr lang="en-US" altLang="en-US" sz="1800" b="1" dirty="0" err="1">
                <a:latin typeface="Courier New" panose="02070309020205020404" pitchFamily="49" charset="0"/>
              </a:rPr>
              <a:t>esi,TYPE</a:t>
            </a:r>
            <a:r>
              <a:rPr lang="en-US" altLang="en-US" sz="1800" b="1" dirty="0">
                <a:latin typeface="Courier New" panose="02070309020205020404" pitchFamily="49" charset="0"/>
              </a:rPr>
              <a:t> array</a:t>
            </a:r>
          </a:p>
          <a:p>
            <a:pPr lvl="1" eaLnBrk="1" hangingPunct="1">
              <a:lnSpc>
                <a:spcPct val="60000"/>
              </a:lnSpc>
              <a:spcBef>
                <a:spcPct val="50000"/>
              </a:spcBef>
              <a:buClrTx/>
              <a:buFontTx/>
              <a:buNone/>
            </a:pPr>
            <a:r>
              <a:rPr lang="en-US" altLang="en-US" sz="1800" b="1" dirty="0" err="1">
                <a:latin typeface="Courier New" panose="02070309020205020404" pitchFamily="49" charset="0"/>
              </a:rPr>
              <a:t>popfd</a:t>
            </a:r>
            <a:r>
              <a:rPr lang="en-US" altLang="en-US" sz="1800" b="1" dirty="0">
                <a:latin typeface="Courier New" panose="02070309020205020404" pitchFamily="49" charset="0"/>
              </a:rPr>
              <a:t>	; pop flags from stack</a:t>
            </a:r>
          </a:p>
          <a:p>
            <a:pPr lvl="1" eaLnBrk="1" hangingPunct="1">
              <a:lnSpc>
                <a:spcPct val="60000"/>
              </a:lnSpc>
              <a:spcBef>
                <a:spcPct val="50000"/>
              </a:spcBef>
              <a:buClrTx/>
              <a:buFontTx/>
              <a:buNone/>
            </a:pPr>
            <a:r>
              <a:rPr lang="en-US" altLang="en-US" sz="1800" b="1" dirty="0" err="1">
                <a:latin typeface="Courier New" panose="02070309020205020404" pitchFamily="49" charset="0"/>
              </a:rPr>
              <a:t>loope</a:t>
            </a:r>
            <a:r>
              <a:rPr lang="en-US" altLang="en-US" sz="1800" b="1" dirty="0">
                <a:latin typeface="Courier New" panose="02070309020205020404" pitchFamily="49" charset="0"/>
              </a:rPr>
              <a:t> L1	; continue loop</a:t>
            </a:r>
          </a:p>
          <a:p>
            <a:pPr lvl="1" eaLnBrk="1" hangingPunct="1">
              <a:lnSpc>
                <a:spcPct val="60000"/>
              </a:lnSpc>
              <a:spcBef>
                <a:spcPct val="50000"/>
              </a:spcBef>
              <a:buClrTx/>
              <a:buFontTx/>
              <a:buNone/>
            </a:pPr>
            <a:r>
              <a:rPr lang="en-US" altLang="en-US" sz="1800" b="1" dirty="0">
                <a:latin typeface="Courier New" panose="02070309020205020404" pitchFamily="49" charset="0"/>
              </a:rPr>
              <a:t>jz quit	; none found</a:t>
            </a:r>
          </a:p>
          <a:p>
            <a:pPr lvl="1" eaLnBrk="1" hangingPunct="1">
              <a:lnSpc>
                <a:spcPct val="60000"/>
              </a:lnSpc>
              <a:spcBef>
                <a:spcPct val="50000"/>
              </a:spcBef>
              <a:buClrTx/>
              <a:buFontTx/>
              <a:buNone/>
            </a:pPr>
            <a:r>
              <a:rPr lang="en-US" altLang="en-US" sz="1800" b="1" dirty="0">
                <a:latin typeface="Courier New" panose="02070309020205020404" pitchFamily="49" charset="0"/>
              </a:rPr>
              <a:t>sub </a:t>
            </a:r>
            <a:r>
              <a:rPr lang="en-US" altLang="en-US" sz="1800" b="1" dirty="0" err="1">
                <a:latin typeface="Courier New" panose="02070309020205020404" pitchFamily="49" charset="0"/>
              </a:rPr>
              <a:t>esi,TYPE</a:t>
            </a:r>
            <a:r>
              <a:rPr lang="en-US" altLang="en-US" sz="1800" b="1" dirty="0">
                <a:latin typeface="Courier New" panose="02070309020205020404" pitchFamily="49" charset="0"/>
              </a:rPr>
              <a:t> array	; ESI points to value</a:t>
            </a:r>
          </a:p>
          <a:p>
            <a:pPr eaLnBrk="1" hangingPunct="1">
              <a:lnSpc>
                <a:spcPct val="60000"/>
              </a:lnSpc>
              <a:spcBef>
                <a:spcPct val="50000"/>
              </a:spcBef>
              <a:buClrTx/>
              <a:buFontTx/>
              <a:buNone/>
            </a:pPr>
            <a:r>
              <a:rPr lang="en-US" altLang="en-US" sz="1800" b="1" dirty="0">
                <a:latin typeface="Courier New" panose="02070309020205020404" pitchFamily="49" charset="0"/>
              </a:rPr>
              <a:t>quit: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12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FA1097B-02E6-4BB1-BECE-73639CF6F37B}" type="slidenum">
              <a:rPr lang="en-US" altLang="en-US" sz="1600">
                <a:latin typeface="Times New Roman" panose="02020603050405020304" pitchFamily="18" charset="0"/>
              </a:rPr>
              <a:pPr>
                <a:spcBef>
                  <a:spcPct val="0"/>
                </a:spcBef>
                <a:buClrTx/>
                <a:buFontTx/>
                <a:buNone/>
              </a:pPr>
              <a:t>49</a:t>
            </a:fld>
            <a:endParaRPr lang="en-US" altLang="en-US" sz="1600">
              <a:latin typeface="Times New Roman" panose="02020603050405020304" pitchFamily="18" charset="0"/>
            </a:endParaRPr>
          </a:p>
        </p:txBody>
      </p:sp>
      <p:sp>
        <p:nvSpPr>
          <p:cNvPr id="160770" name="Rectangle 2"/>
          <p:cNvSpPr>
            <a:spLocks noGrp="1" noChangeArrowheads="1"/>
          </p:cNvSpPr>
          <p:nvPr>
            <p:ph type="title"/>
          </p:nvPr>
        </p:nvSpPr>
        <p:spPr/>
        <p:txBody>
          <a:bodyPr/>
          <a:lstStyle/>
          <a:p>
            <a:pPr eaLnBrk="1" hangingPunct="1">
              <a:defRPr/>
            </a:pPr>
            <a:r>
              <a:rPr lang="en-US" altLang="en-US" smtClean="0"/>
              <a:t>What's Next</a:t>
            </a:r>
          </a:p>
        </p:txBody>
      </p:sp>
      <p:sp>
        <p:nvSpPr>
          <p:cNvPr id="51205" name="Rectangle 3"/>
          <p:cNvSpPr>
            <a:spLocks noGrp="1" noChangeArrowheads="1"/>
          </p:cNvSpPr>
          <p:nvPr>
            <p:ph type="body" idx="1"/>
          </p:nvPr>
        </p:nvSpPr>
        <p:spPr>
          <a:xfrm>
            <a:off x="1600200" y="1524000"/>
            <a:ext cx="6324600" cy="3048000"/>
          </a:xfrm>
        </p:spPr>
        <p:txBody>
          <a:bodyPr/>
          <a:lstStyle/>
          <a:p>
            <a:pPr eaLnBrk="1" hangingPunct="1"/>
            <a:r>
              <a:rPr lang="en-US" altLang="en-US" smtClean="0"/>
              <a:t>Boolean and Comparison Instructions</a:t>
            </a:r>
          </a:p>
          <a:p>
            <a:pPr eaLnBrk="1" hangingPunct="1"/>
            <a:r>
              <a:rPr lang="en-US" altLang="en-US" smtClean="0"/>
              <a:t>Conditional Jumps</a:t>
            </a:r>
          </a:p>
          <a:p>
            <a:pPr eaLnBrk="1" hangingPunct="1"/>
            <a:r>
              <a:rPr lang="en-US" altLang="en-US" smtClean="0"/>
              <a:t>Conditional Loop Instructions</a:t>
            </a:r>
          </a:p>
          <a:p>
            <a:pPr eaLnBrk="1" hangingPunct="1"/>
            <a:r>
              <a:rPr lang="en-US" altLang="en-US" b="1" smtClean="0">
                <a:solidFill>
                  <a:schemeClr val="tx2"/>
                </a:solidFill>
              </a:rPr>
              <a:t>Conditional Structures</a:t>
            </a:r>
          </a:p>
          <a:p>
            <a:pPr eaLnBrk="1" hangingPunct="1"/>
            <a:r>
              <a:rPr lang="en-US" altLang="en-US" smtClean="0"/>
              <a:t>Application: Finite-State Machines</a:t>
            </a:r>
          </a:p>
          <a:p>
            <a:pPr eaLnBrk="1" hangingPunct="1"/>
            <a:r>
              <a:rPr lang="en-US" altLang="en-US" smtClean="0"/>
              <a:t>Conditional Control Flow Directives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1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5FC81E6-38D2-4743-8A0C-86D7D3C10C33}" type="slidenum">
              <a:rPr lang="en-US" altLang="en-US" sz="1600">
                <a:latin typeface="Times New Roman" panose="02020603050405020304" pitchFamily="18" charset="0"/>
              </a:rPr>
              <a:pPr>
                <a:spcBef>
                  <a:spcPct val="0"/>
                </a:spcBef>
                <a:buClrTx/>
                <a:buFontTx/>
                <a:buNone/>
              </a:pPr>
              <a:t>5</a:t>
            </a:fld>
            <a:endParaRPr lang="en-US" altLang="en-US" sz="1600">
              <a:latin typeface="Times New Roman" panose="02020603050405020304" pitchFamily="18" charset="0"/>
            </a:endParaRPr>
          </a:p>
        </p:txBody>
      </p:sp>
      <p:sp>
        <p:nvSpPr>
          <p:cNvPr id="121858" name="Rectangle 1026"/>
          <p:cNvSpPr>
            <a:spLocks noGrp="1" noChangeArrowheads="1"/>
          </p:cNvSpPr>
          <p:nvPr>
            <p:ph type="title"/>
          </p:nvPr>
        </p:nvSpPr>
        <p:spPr/>
        <p:txBody>
          <a:bodyPr/>
          <a:lstStyle/>
          <a:p>
            <a:pPr eaLnBrk="1" hangingPunct="1">
              <a:defRPr/>
            </a:pPr>
            <a:r>
              <a:rPr lang="en-US" altLang="en-US" smtClean="0"/>
              <a:t>Boolean and Comparison Instructions</a:t>
            </a:r>
          </a:p>
        </p:txBody>
      </p:sp>
      <p:sp>
        <p:nvSpPr>
          <p:cNvPr id="7173" name="Rectangle 1027"/>
          <p:cNvSpPr>
            <a:spLocks noGrp="1" noChangeArrowheads="1"/>
          </p:cNvSpPr>
          <p:nvPr>
            <p:ph type="body" idx="1"/>
          </p:nvPr>
        </p:nvSpPr>
        <p:spPr>
          <a:xfrm>
            <a:off x="2743200" y="1371600"/>
            <a:ext cx="5486400" cy="3733800"/>
          </a:xfrm>
        </p:spPr>
        <p:txBody>
          <a:bodyPr/>
          <a:lstStyle/>
          <a:p>
            <a:pPr eaLnBrk="1" hangingPunct="1"/>
            <a:r>
              <a:rPr lang="en-US" altLang="en-US" dirty="0" smtClean="0">
                <a:hlinkClick r:id="" action="ppaction://customshow?id=6&amp;return=true"/>
              </a:rPr>
              <a:t>CPU Status Flags</a:t>
            </a:r>
            <a:endParaRPr lang="en-US" altLang="en-US" dirty="0" smtClean="0">
              <a:hlinkClick r:id="" action="ppaction://customshow?id=25&amp;return=true"/>
            </a:endParaRPr>
          </a:p>
          <a:p>
            <a:pPr eaLnBrk="1" hangingPunct="1"/>
            <a:r>
              <a:rPr lang="en-US" altLang="en-US" dirty="0" smtClean="0">
                <a:hlinkClick r:id="" action="ppaction://customshow?id=7&amp;return=true"/>
              </a:rPr>
              <a:t>AND Instruction</a:t>
            </a:r>
            <a:endParaRPr lang="en-US" altLang="en-US" dirty="0" smtClean="0">
              <a:hlinkClick r:id="" action="ppaction://customshow?id=25&amp;return=true"/>
            </a:endParaRPr>
          </a:p>
          <a:p>
            <a:pPr eaLnBrk="1" hangingPunct="1"/>
            <a:r>
              <a:rPr lang="en-US" altLang="en-US" dirty="0" smtClean="0">
                <a:hlinkClick r:id="" action="ppaction://customshow?id=8&amp;return=true"/>
              </a:rPr>
              <a:t>OR Instruction</a:t>
            </a:r>
            <a:endParaRPr lang="en-US" altLang="en-US" dirty="0" smtClean="0">
              <a:hlinkClick r:id="" action="ppaction://customshow?id=25&amp;return=true"/>
            </a:endParaRPr>
          </a:p>
          <a:p>
            <a:pPr eaLnBrk="1" hangingPunct="1"/>
            <a:r>
              <a:rPr lang="en-US" altLang="en-US" dirty="0" smtClean="0">
                <a:hlinkClick r:id="" action="ppaction://customshow?id=9&amp;return=true"/>
              </a:rPr>
              <a:t>XOR Instruction</a:t>
            </a:r>
            <a:endParaRPr lang="en-US" altLang="en-US" dirty="0" smtClean="0">
              <a:hlinkClick r:id="" action="ppaction://customshow?id=25&amp;return=true"/>
            </a:endParaRPr>
          </a:p>
          <a:p>
            <a:pPr eaLnBrk="1" hangingPunct="1"/>
            <a:r>
              <a:rPr lang="en-US" altLang="en-US" dirty="0" smtClean="0">
                <a:hlinkClick r:id="" action="ppaction://customshow?id=10&amp;return=true"/>
              </a:rPr>
              <a:t>NOT Instruction</a:t>
            </a:r>
            <a:endParaRPr lang="en-US" altLang="en-US" dirty="0" smtClean="0">
              <a:hlinkClick r:id="" action="ppaction://customshow?id=25&amp;return=true"/>
            </a:endParaRPr>
          </a:p>
          <a:p>
            <a:pPr eaLnBrk="1" hangingPunct="1"/>
            <a:r>
              <a:rPr lang="en-US" altLang="en-US" dirty="0" smtClean="0">
                <a:hlinkClick r:id="" action="ppaction://customshow?id=11&amp;return=true"/>
              </a:rPr>
              <a:t>Applications</a:t>
            </a:r>
            <a:endParaRPr lang="en-US" altLang="en-US" dirty="0" smtClean="0">
              <a:hlinkClick r:id="" action="ppaction://customshow?id=25&amp;return=true"/>
            </a:endParaRPr>
          </a:p>
          <a:p>
            <a:pPr eaLnBrk="1" hangingPunct="1"/>
            <a:r>
              <a:rPr lang="en-US" altLang="en-US" dirty="0" smtClean="0">
                <a:hlinkClick r:id="" action="ppaction://customshow?id=12&amp;return=true"/>
              </a:rPr>
              <a:t>TEST Instruction </a:t>
            </a:r>
            <a:endParaRPr lang="en-US" altLang="en-US" dirty="0" smtClean="0">
              <a:hlinkClick r:id="" action="ppaction://customshow?id=25&amp;return=true"/>
            </a:endParaRPr>
          </a:p>
          <a:p>
            <a:pPr eaLnBrk="1" hangingPunct="1"/>
            <a:r>
              <a:rPr lang="en-US" altLang="en-US" dirty="0" smtClean="0">
                <a:hlinkClick r:id="" action="ppaction://customshow?id=13&amp;return=true"/>
              </a:rPr>
              <a:t>CMP Instruction</a:t>
            </a:r>
            <a:endParaRPr lang="en-US" altLang="en-US" dirty="0" smtClean="0">
              <a:hlinkClick r:id="" action="ppaction://customshow?id=25&amp;return=true"/>
            </a:endParaRPr>
          </a:p>
          <a:p>
            <a:pPr eaLnBrk="1" hangingPunct="1"/>
            <a:r>
              <a:rPr lang="en-US" altLang="zh-TW" dirty="0">
                <a:hlinkClick r:id="" action="ppaction://customshow?id=25&amp;return=true"/>
              </a:rPr>
              <a:t>Boolean Instructions in 64-Bit Mode</a:t>
            </a:r>
            <a:endParaRPr lang="en-US" altLang="en-US" dirty="0" smtClean="0">
              <a:hlinkClick r:id="" action="ppaction://customshow?id=25&amp;return=true"/>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22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472A546-098F-4D4B-A315-52B82E317E47}" type="slidenum">
              <a:rPr lang="en-US" altLang="en-US" sz="1600">
                <a:latin typeface="Times New Roman" panose="02020603050405020304" pitchFamily="18" charset="0"/>
              </a:rPr>
              <a:pPr>
                <a:spcBef>
                  <a:spcPct val="0"/>
                </a:spcBef>
                <a:buClrTx/>
                <a:buFontTx/>
                <a:buNone/>
              </a:pPr>
              <a:t>50</a:t>
            </a:fld>
            <a:endParaRPr lang="en-US" altLang="en-US" sz="1600">
              <a:latin typeface="Times New Roman" panose="02020603050405020304" pitchFamily="18" charset="0"/>
            </a:endParaRPr>
          </a:p>
        </p:txBody>
      </p:sp>
      <p:sp>
        <p:nvSpPr>
          <p:cNvPr id="151554" name="Rectangle 2"/>
          <p:cNvSpPr>
            <a:spLocks noGrp="1" noChangeArrowheads="1"/>
          </p:cNvSpPr>
          <p:nvPr>
            <p:ph type="title"/>
          </p:nvPr>
        </p:nvSpPr>
        <p:spPr/>
        <p:txBody>
          <a:bodyPr/>
          <a:lstStyle/>
          <a:p>
            <a:pPr eaLnBrk="1" hangingPunct="1">
              <a:defRPr/>
            </a:pPr>
            <a:r>
              <a:rPr lang="en-US" altLang="en-US" smtClean="0"/>
              <a:t>Conditional Structures</a:t>
            </a:r>
          </a:p>
        </p:txBody>
      </p:sp>
      <p:sp>
        <p:nvSpPr>
          <p:cNvPr id="52229" name="Rectangle 3"/>
          <p:cNvSpPr>
            <a:spLocks noGrp="1" noChangeArrowheads="1"/>
          </p:cNvSpPr>
          <p:nvPr>
            <p:ph type="body" idx="1"/>
          </p:nvPr>
        </p:nvSpPr>
        <p:spPr>
          <a:xfrm>
            <a:off x="1828800" y="1600200"/>
            <a:ext cx="5943600" cy="3048000"/>
          </a:xfrm>
        </p:spPr>
        <p:txBody>
          <a:bodyPr/>
          <a:lstStyle/>
          <a:p>
            <a:pPr eaLnBrk="1" hangingPunct="1">
              <a:spcBef>
                <a:spcPct val="50000"/>
              </a:spcBef>
              <a:buClrTx/>
            </a:pPr>
            <a:r>
              <a:rPr lang="en-US" altLang="en-US" sz="2500" dirty="0" smtClean="0">
                <a:hlinkClick r:id="" action="ppaction://customshow?id=28&amp;return=true"/>
              </a:rPr>
              <a:t>Block-Structured IF Statements</a:t>
            </a:r>
            <a:endParaRPr lang="en-US" altLang="en-US" sz="2500" dirty="0" smtClean="0"/>
          </a:p>
          <a:p>
            <a:pPr eaLnBrk="1" hangingPunct="1">
              <a:spcBef>
                <a:spcPct val="50000"/>
              </a:spcBef>
              <a:buClrTx/>
            </a:pPr>
            <a:r>
              <a:rPr lang="en-US" altLang="en-US" sz="2500" dirty="0" smtClean="0">
                <a:hlinkClick r:id="" action="ppaction://customshow?id=29&amp;return=true"/>
              </a:rPr>
              <a:t>Compound Expressions with AND</a:t>
            </a:r>
            <a:endParaRPr lang="en-US" altLang="en-US" sz="2500" dirty="0" smtClean="0"/>
          </a:p>
          <a:p>
            <a:pPr eaLnBrk="1" hangingPunct="1">
              <a:spcBef>
                <a:spcPct val="50000"/>
              </a:spcBef>
              <a:buClrTx/>
            </a:pPr>
            <a:r>
              <a:rPr lang="en-US" altLang="en-US" sz="2500" dirty="0" smtClean="0">
                <a:hlinkClick r:id="" action="ppaction://customshow?id=30&amp;return=true"/>
              </a:rPr>
              <a:t>Compound Expressions with OR</a:t>
            </a:r>
            <a:endParaRPr lang="en-US" altLang="en-US" sz="2500" dirty="0" smtClean="0"/>
          </a:p>
          <a:p>
            <a:pPr eaLnBrk="1" hangingPunct="1">
              <a:spcBef>
                <a:spcPct val="50000"/>
              </a:spcBef>
              <a:buClrTx/>
            </a:pPr>
            <a:r>
              <a:rPr lang="en-US" altLang="en-US" sz="2500" dirty="0" smtClean="0">
                <a:hlinkClick r:id="" action="ppaction://customshow?id=31&amp;return=true"/>
              </a:rPr>
              <a:t>WHILE Loops</a:t>
            </a:r>
            <a:endParaRPr lang="en-US" altLang="en-US" sz="2500" dirty="0" smtClean="0"/>
          </a:p>
          <a:p>
            <a:pPr eaLnBrk="1" hangingPunct="1">
              <a:spcBef>
                <a:spcPct val="50000"/>
              </a:spcBef>
              <a:buClrTx/>
            </a:pPr>
            <a:r>
              <a:rPr lang="en-US" altLang="en-US" sz="2500" dirty="0" smtClean="0">
                <a:hlinkClick r:id="" action="ppaction://customshow?id=32&amp;return=true"/>
              </a:rPr>
              <a:t>Table-Driven Selection</a:t>
            </a:r>
            <a:endParaRPr lang="en-US" alt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32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8D24BB02-D64F-45C1-9DC2-BA479F13C7DA}" type="slidenum">
              <a:rPr lang="en-US" altLang="en-US" sz="1600">
                <a:latin typeface="Times New Roman" panose="02020603050405020304" pitchFamily="18" charset="0"/>
              </a:rPr>
              <a:pPr>
                <a:spcBef>
                  <a:spcPct val="0"/>
                </a:spcBef>
                <a:buClrTx/>
                <a:buFontTx/>
                <a:buNone/>
              </a:pPr>
              <a:t>51</a:t>
            </a:fld>
            <a:endParaRPr lang="en-US" altLang="en-US" sz="1600">
              <a:latin typeface="Times New Roman" panose="02020603050405020304" pitchFamily="18" charset="0"/>
            </a:endParaRPr>
          </a:p>
        </p:txBody>
      </p:sp>
      <p:sp>
        <p:nvSpPr>
          <p:cNvPr id="113666" name="Rectangle 2"/>
          <p:cNvSpPr>
            <a:spLocks noGrp="1" noChangeArrowheads="1"/>
          </p:cNvSpPr>
          <p:nvPr>
            <p:ph type="title"/>
          </p:nvPr>
        </p:nvSpPr>
        <p:spPr/>
        <p:txBody>
          <a:bodyPr/>
          <a:lstStyle/>
          <a:p>
            <a:pPr eaLnBrk="1" hangingPunct="1">
              <a:defRPr/>
            </a:pPr>
            <a:r>
              <a:rPr lang="en-US" altLang="en-US" smtClean="0"/>
              <a:t>Block-Structured IF Statements</a:t>
            </a:r>
          </a:p>
        </p:txBody>
      </p:sp>
      <p:sp>
        <p:nvSpPr>
          <p:cNvPr id="53253" name="Rectangle 3"/>
          <p:cNvSpPr>
            <a:spLocks noGrp="1" noChangeArrowheads="1"/>
          </p:cNvSpPr>
          <p:nvPr>
            <p:ph type="body" idx="1"/>
          </p:nvPr>
        </p:nvSpPr>
        <p:spPr>
          <a:xfrm>
            <a:off x="685800" y="1143000"/>
            <a:ext cx="7772400" cy="1295400"/>
          </a:xfrm>
        </p:spPr>
        <p:txBody>
          <a:bodyPr/>
          <a:lstStyle/>
          <a:p>
            <a:pPr marL="0" indent="0" eaLnBrk="1" hangingPunct="1">
              <a:lnSpc>
                <a:spcPct val="120000"/>
              </a:lnSpc>
              <a:buFontTx/>
              <a:buNone/>
            </a:pPr>
            <a:r>
              <a:rPr lang="en-US" altLang="en-US" sz="2000" smtClean="0"/>
              <a:t>Assembly language programmers can easily translate logical statements written in C++/Java into assembly language. For example:</a:t>
            </a:r>
            <a:endParaRPr lang="en-US" altLang="en-US" sz="1800" b="1" smtClean="0">
              <a:latin typeface="Courier New" panose="02070309020205020404" pitchFamily="49" charset="0"/>
            </a:endParaRPr>
          </a:p>
        </p:txBody>
      </p:sp>
      <p:sp>
        <p:nvSpPr>
          <p:cNvPr id="53254" name="Text Box 4"/>
          <p:cNvSpPr txBox="1">
            <a:spLocks noChangeArrowheads="1"/>
          </p:cNvSpPr>
          <p:nvPr/>
        </p:nvSpPr>
        <p:spPr bwMode="auto">
          <a:xfrm>
            <a:off x="4419600" y="2667000"/>
            <a:ext cx="3276600" cy="22860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b="1">
                <a:latin typeface="Courier New" panose="02070309020205020404" pitchFamily="49" charset="0"/>
              </a:rPr>
              <a:t>mov eax,op1</a:t>
            </a:r>
          </a:p>
          <a:p>
            <a:pPr lvl="1" eaLnBrk="1" hangingPunct="1">
              <a:lnSpc>
                <a:spcPct val="50000"/>
              </a:lnSpc>
              <a:spcBef>
                <a:spcPct val="50000"/>
              </a:spcBef>
              <a:buClrTx/>
              <a:buFontTx/>
              <a:buNone/>
            </a:pPr>
            <a:r>
              <a:rPr lang="en-US" altLang="en-US" sz="1800" b="1">
                <a:latin typeface="Courier New" panose="02070309020205020404" pitchFamily="49" charset="0"/>
              </a:rPr>
              <a:t>cmp eax,op2</a:t>
            </a:r>
          </a:p>
          <a:p>
            <a:pPr lvl="1" eaLnBrk="1" hangingPunct="1">
              <a:lnSpc>
                <a:spcPct val="50000"/>
              </a:lnSpc>
              <a:spcBef>
                <a:spcPct val="50000"/>
              </a:spcBef>
              <a:buClrTx/>
              <a:buFontTx/>
              <a:buNone/>
            </a:pPr>
            <a:r>
              <a:rPr lang="en-US" altLang="en-US" sz="1800" b="1">
                <a:latin typeface="Courier New" panose="02070309020205020404" pitchFamily="49" charset="0"/>
              </a:rPr>
              <a:t>jne L1</a:t>
            </a:r>
          </a:p>
          <a:p>
            <a:pPr lvl="1" eaLnBrk="1" hangingPunct="1">
              <a:lnSpc>
                <a:spcPct val="50000"/>
              </a:lnSpc>
              <a:spcBef>
                <a:spcPct val="50000"/>
              </a:spcBef>
              <a:buClrTx/>
              <a:buFontTx/>
              <a:buNone/>
            </a:pPr>
            <a:r>
              <a:rPr lang="en-US" altLang="en-US" sz="1800" b="1">
                <a:latin typeface="Courier New" panose="02070309020205020404" pitchFamily="49" charset="0"/>
              </a:rPr>
              <a:t>mov X,1</a:t>
            </a:r>
          </a:p>
          <a:p>
            <a:pPr lvl="1" eaLnBrk="1" hangingPunct="1">
              <a:lnSpc>
                <a:spcPct val="50000"/>
              </a:lnSpc>
              <a:spcBef>
                <a:spcPct val="50000"/>
              </a:spcBef>
              <a:buClrTx/>
              <a:buFontTx/>
              <a:buNone/>
            </a:pPr>
            <a:r>
              <a:rPr lang="en-US" altLang="en-US" sz="1800" b="1">
                <a:latin typeface="Courier New" panose="02070309020205020404" pitchFamily="49" charset="0"/>
              </a:rPr>
              <a:t>jmp L2</a:t>
            </a:r>
          </a:p>
          <a:p>
            <a:pPr eaLnBrk="1" hangingPunct="1">
              <a:lnSpc>
                <a:spcPct val="50000"/>
              </a:lnSpc>
              <a:spcBef>
                <a:spcPct val="50000"/>
              </a:spcBef>
              <a:buClrTx/>
              <a:buFontTx/>
              <a:buNone/>
            </a:pPr>
            <a:r>
              <a:rPr lang="en-US" altLang="en-US" sz="1800" b="1">
                <a:latin typeface="Courier New" panose="02070309020205020404" pitchFamily="49" charset="0"/>
              </a:rPr>
              <a:t>L1:	mov X,2</a:t>
            </a:r>
          </a:p>
          <a:p>
            <a:pPr eaLnBrk="1" hangingPunct="1">
              <a:lnSpc>
                <a:spcPct val="50000"/>
              </a:lnSpc>
              <a:spcBef>
                <a:spcPct val="50000"/>
              </a:spcBef>
              <a:buClrTx/>
              <a:buFontTx/>
              <a:buNone/>
            </a:pPr>
            <a:r>
              <a:rPr lang="en-US" altLang="en-US" sz="1800" b="1">
                <a:latin typeface="Courier New" panose="02070309020205020404" pitchFamily="49" charset="0"/>
              </a:rPr>
              <a:t>L2:</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53255" name="Text Box 5"/>
          <p:cNvSpPr txBox="1">
            <a:spLocks noChangeArrowheads="1"/>
          </p:cNvSpPr>
          <p:nvPr/>
        </p:nvSpPr>
        <p:spPr bwMode="auto">
          <a:xfrm>
            <a:off x="914400" y="2667000"/>
            <a:ext cx="3048000" cy="1600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b="1">
                <a:latin typeface="Courier New" panose="02070309020205020404" pitchFamily="49" charset="0"/>
              </a:rPr>
              <a:t>if( op1 == op2 )</a:t>
            </a:r>
          </a:p>
          <a:p>
            <a:pPr eaLnBrk="1" hangingPunct="1">
              <a:lnSpc>
                <a:spcPct val="90000"/>
              </a:lnSpc>
              <a:buFontTx/>
              <a:buNone/>
            </a:pPr>
            <a:r>
              <a:rPr lang="en-US" altLang="en-US" sz="1800" b="1">
                <a:latin typeface="Courier New" panose="02070309020205020404" pitchFamily="49" charset="0"/>
              </a:rPr>
              <a:t>  X = 1;</a:t>
            </a:r>
          </a:p>
          <a:p>
            <a:pPr eaLnBrk="1" hangingPunct="1">
              <a:lnSpc>
                <a:spcPct val="90000"/>
              </a:lnSpc>
              <a:buFontTx/>
              <a:buNone/>
            </a:pPr>
            <a:r>
              <a:rPr lang="en-US" altLang="en-US" sz="1800" b="1">
                <a:latin typeface="Courier New" panose="02070309020205020404" pitchFamily="49" charset="0"/>
              </a:rPr>
              <a:t>else</a:t>
            </a:r>
          </a:p>
          <a:p>
            <a:pPr eaLnBrk="1" hangingPunct="1">
              <a:lnSpc>
                <a:spcPct val="90000"/>
              </a:lnSpc>
              <a:buFontTx/>
              <a:buNone/>
            </a:pPr>
            <a:r>
              <a:rPr lang="en-US" altLang="en-US" sz="1800" b="1">
                <a:latin typeface="Courier New" panose="02070309020205020404" pitchFamily="49" charset="0"/>
              </a:rPr>
              <a:t>  X = 2;</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42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2B1032E-595B-4551-8FF1-23EFBF169696}" type="slidenum">
              <a:rPr lang="en-US" altLang="en-US" sz="1600">
                <a:latin typeface="Times New Roman" panose="02020603050405020304" pitchFamily="18" charset="0"/>
              </a:rPr>
              <a:pPr>
                <a:spcBef>
                  <a:spcPct val="0"/>
                </a:spcBef>
                <a:buClrTx/>
                <a:buFontTx/>
                <a:buNone/>
              </a:pPr>
              <a:t>52</a:t>
            </a:fld>
            <a:endParaRPr lang="en-US" altLang="en-US" sz="1600">
              <a:latin typeface="Times New Roman" panose="02020603050405020304" pitchFamily="18" charset="0"/>
            </a:endParaRPr>
          </a:p>
        </p:txBody>
      </p:sp>
      <p:sp>
        <p:nvSpPr>
          <p:cNvPr id="114690" name="Rectangle 2"/>
          <p:cNvSpPr>
            <a:spLocks noGrp="1" noChangeArrowheads="1"/>
          </p:cNvSpPr>
          <p:nvPr>
            <p:ph type="title"/>
          </p:nvPr>
        </p:nvSpPr>
        <p:spPr/>
        <p:txBody>
          <a:bodyPr/>
          <a:lstStyle/>
          <a:p>
            <a:pPr eaLnBrk="1" hangingPunct="1">
              <a:defRPr/>
            </a:pPr>
            <a:r>
              <a:rPr lang="en-US" altLang="en-US" smtClean="0"/>
              <a:t>Your turn . . .</a:t>
            </a:r>
          </a:p>
        </p:txBody>
      </p:sp>
      <p:sp>
        <p:nvSpPr>
          <p:cNvPr id="54277" name="Rectangle 3"/>
          <p:cNvSpPr>
            <a:spLocks noGrp="1" noChangeArrowheads="1"/>
          </p:cNvSpPr>
          <p:nvPr>
            <p:ph type="body" idx="1"/>
          </p:nvPr>
        </p:nvSpPr>
        <p:spPr>
          <a:xfrm>
            <a:off x="685800" y="1143000"/>
            <a:ext cx="7772400" cy="1219200"/>
          </a:xfrm>
        </p:spPr>
        <p:txBody>
          <a:bodyPr/>
          <a:lstStyle/>
          <a:p>
            <a:pPr marL="0" indent="0" eaLnBrk="1" hangingPunct="1">
              <a:lnSpc>
                <a:spcPct val="120000"/>
              </a:lnSpc>
              <a:buFontTx/>
              <a:buNone/>
            </a:pPr>
            <a:r>
              <a:rPr lang="en-US" altLang="en-US" smtClean="0"/>
              <a:t>Implement the following pseudocode in assembly language. All values are unsigned:</a:t>
            </a:r>
            <a:endParaRPr lang="en-US" altLang="en-US" sz="2000" b="1" smtClean="0">
              <a:latin typeface="Courier New" panose="02070309020205020404" pitchFamily="49" charset="0"/>
            </a:endParaRPr>
          </a:p>
        </p:txBody>
      </p:sp>
      <p:sp>
        <p:nvSpPr>
          <p:cNvPr id="114692" name="Text Box 4"/>
          <p:cNvSpPr txBox="1">
            <a:spLocks noChangeArrowheads="1"/>
          </p:cNvSpPr>
          <p:nvPr/>
        </p:nvSpPr>
        <p:spPr bwMode="auto">
          <a:xfrm>
            <a:off x="4419600" y="2667000"/>
            <a:ext cx="3276600" cy="20574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cmp ebx,ecx</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ja  next</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eax,5</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edx,6</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next:	</a:t>
            </a:r>
          </a:p>
        </p:txBody>
      </p:sp>
      <p:sp>
        <p:nvSpPr>
          <p:cNvPr id="54279" name="Text Box 5"/>
          <p:cNvSpPr txBox="1">
            <a:spLocks noChangeArrowheads="1"/>
          </p:cNvSpPr>
          <p:nvPr/>
        </p:nvSpPr>
        <p:spPr bwMode="auto">
          <a:xfrm>
            <a:off x="914400" y="2667000"/>
            <a:ext cx="3124200" cy="20574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b="1">
                <a:latin typeface="Courier New" panose="02070309020205020404" pitchFamily="49" charset="0"/>
              </a:rPr>
              <a:t>if( ebx &lt;= ecx )</a:t>
            </a:r>
          </a:p>
          <a:p>
            <a:pPr eaLnBrk="1" hangingPunct="1">
              <a:lnSpc>
                <a:spcPct val="90000"/>
              </a:lnSpc>
              <a:buFontTx/>
              <a:buNone/>
            </a:pPr>
            <a:r>
              <a:rPr lang="en-US" altLang="en-US" sz="1800" b="1">
                <a:latin typeface="Courier New" panose="02070309020205020404" pitchFamily="49" charset="0"/>
              </a:rPr>
              <a:t>{</a:t>
            </a:r>
          </a:p>
          <a:p>
            <a:pPr eaLnBrk="1" hangingPunct="1">
              <a:lnSpc>
                <a:spcPct val="90000"/>
              </a:lnSpc>
              <a:buFontTx/>
              <a:buNone/>
            </a:pPr>
            <a:r>
              <a:rPr lang="en-US" altLang="en-US" sz="1800" b="1">
                <a:latin typeface="Courier New" panose="02070309020205020404" pitchFamily="49" charset="0"/>
              </a:rPr>
              <a:t>  eax = 5;</a:t>
            </a:r>
          </a:p>
          <a:p>
            <a:pPr eaLnBrk="1" hangingPunct="1">
              <a:lnSpc>
                <a:spcPct val="90000"/>
              </a:lnSpc>
              <a:buFontTx/>
              <a:buNone/>
            </a:pPr>
            <a:r>
              <a:rPr lang="en-US" altLang="en-US" sz="1800" b="1">
                <a:latin typeface="Courier New" panose="02070309020205020404" pitchFamily="49" charset="0"/>
              </a:rPr>
              <a:t>  edx = 6;</a:t>
            </a:r>
          </a:p>
          <a:p>
            <a:pPr eaLnBrk="1" hangingPunct="1">
              <a:lnSpc>
                <a:spcPct val="90000"/>
              </a:lnSpc>
              <a:buFontTx/>
              <a:buNone/>
            </a:pPr>
            <a:r>
              <a:rPr lang="en-US" altLang="en-US" sz="1800" b="1">
                <a:latin typeface="Courier New" panose="02070309020205020404" pitchFamily="49" charset="0"/>
              </a:rPr>
              <a:t>}</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54280" name="Text Box 6"/>
          <p:cNvSpPr txBox="1">
            <a:spLocks noChangeArrowheads="1"/>
          </p:cNvSpPr>
          <p:nvPr/>
        </p:nvSpPr>
        <p:spPr bwMode="auto">
          <a:xfrm>
            <a:off x="685800" y="5105400"/>
            <a:ext cx="7239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(There are multiple correct solutions to this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ox(in)">
                                      <p:cBhvr>
                                        <p:cTn id="7"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52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68C0E53-8F89-48A1-ABFC-064EE3E7D48D}" type="slidenum">
              <a:rPr lang="en-US" altLang="en-US" sz="1600">
                <a:latin typeface="Times New Roman" panose="02020603050405020304" pitchFamily="18" charset="0"/>
              </a:rPr>
              <a:pPr>
                <a:spcBef>
                  <a:spcPct val="0"/>
                </a:spcBef>
                <a:buClrTx/>
                <a:buFontTx/>
                <a:buNone/>
              </a:pPr>
              <a:t>53</a:t>
            </a:fld>
            <a:endParaRPr lang="en-US" altLang="en-US" sz="1600">
              <a:latin typeface="Times New Roman" panose="02020603050405020304" pitchFamily="18" charset="0"/>
            </a:endParaRPr>
          </a:p>
        </p:txBody>
      </p:sp>
      <p:sp>
        <p:nvSpPr>
          <p:cNvPr id="115714" name="Rectangle 2"/>
          <p:cNvSpPr>
            <a:spLocks noGrp="1" noChangeArrowheads="1"/>
          </p:cNvSpPr>
          <p:nvPr>
            <p:ph type="title"/>
          </p:nvPr>
        </p:nvSpPr>
        <p:spPr/>
        <p:txBody>
          <a:bodyPr/>
          <a:lstStyle/>
          <a:p>
            <a:pPr eaLnBrk="1" hangingPunct="1">
              <a:defRPr/>
            </a:pPr>
            <a:r>
              <a:rPr lang="en-US" altLang="en-US" smtClean="0"/>
              <a:t>Your turn . . .</a:t>
            </a:r>
          </a:p>
        </p:txBody>
      </p:sp>
      <p:sp>
        <p:nvSpPr>
          <p:cNvPr id="55301" name="Rectangle 3"/>
          <p:cNvSpPr>
            <a:spLocks noGrp="1" noChangeArrowheads="1"/>
          </p:cNvSpPr>
          <p:nvPr>
            <p:ph type="body" idx="1"/>
          </p:nvPr>
        </p:nvSpPr>
        <p:spPr>
          <a:xfrm>
            <a:off x="685800" y="1143000"/>
            <a:ext cx="7772400" cy="1219200"/>
          </a:xfrm>
        </p:spPr>
        <p:txBody>
          <a:bodyPr/>
          <a:lstStyle/>
          <a:p>
            <a:pPr marL="0" indent="0" eaLnBrk="1" hangingPunct="1">
              <a:lnSpc>
                <a:spcPct val="120000"/>
              </a:lnSpc>
              <a:buFontTx/>
              <a:buNone/>
            </a:pPr>
            <a:r>
              <a:rPr lang="en-US" altLang="en-US" smtClean="0"/>
              <a:t>Implement the following pseudocode in assembly language. All values are 32-bit signed integers:</a:t>
            </a:r>
            <a:endParaRPr lang="en-US" altLang="en-US" sz="2000" b="1" smtClean="0">
              <a:latin typeface="Courier New" panose="02070309020205020404" pitchFamily="49" charset="0"/>
            </a:endParaRPr>
          </a:p>
        </p:txBody>
      </p:sp>
      <p:sp>
        <p:nvSpPr>
          <p:cNvPr id="115716" name="Text Box 4"/>
          <p:cNvSpPr txBox="1">
            <a:spLocks noChangeArrowheads="1"/>
          </p:cNvSpPr>
          <p:nvPr/>
        </p:nvSpPr>
        <p:spPr bwMode="auto">
          <a:xfrm>
            <a:off x="4419600" y="2362200"/>
            <a:ext cx="3276600" cy="2438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eax,var1</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cmp eax,var2</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jle L1</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var3,6</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var4,7</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jmp L2</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L1:	mov var3,10</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L2:</a:t>
            </a:r>
          </a:p>
        </p:txBody>
      </p:sp>
      <p:sp>
        <p:nvSpPr>
          <p:cNvPr id="55303" name="Text Box 5"/>
          <p:cNvSpPr txBox="1">
            <a:spLocks noChangeArrowheads="1"/>
          </p:cNvSpPr>
          <p:nvPr/>
        </p:nvSpPr>
        <p:spPr bwMode="auto">
          <a:xfrm>
            <a:off x="838200" y="2362200"/>
            <a:ext cx="32004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b="1">
                <a:latin typeface="Courier New" panose="02070309020205020404" pitchFamily="49" charset="0"/>
              </a:rPr>
              <a:t>if( var1 &lt;= var2 )</a:t>
            </a:r>
          </a:p>
          <a:p>
            <a:pPr eaLnBrk="1" hangingPunct="1">
              <a:lnSpc>
                <a:spcPct val="90000"/>
              </a:lnSpc>
              <a:buFontTx/>
              <a:buNone/>
            </a:pPr>
            <a:r>
              <a:rPr lang="en-US" altLang="en-US" sz="1800" b="1">
                <a:latin typeface="Courier New" panose="02070309020205020404" pitchFamily="49" charset="0"/>
              </a:rPr>
              <a:t>  var3 = 10;</a:t>
            </a:r>
          </a:p>
          <a:p>
            <a:pPr eaLnBrk="1" hangingPunct="1">
              <a:lnSpc>
                <a:spcPct val="90000"/>
              </a:lnSpc>
              <a:buFontTx/>
              <a:buNone/>
            </a:pPr>
            <a:r>
              <a:rPr lang="en-US" altLang="en-US" sz="1800" b="1">
                <a:latin typeface="Courier New" panose="02070309020205020404" pitchFamily="49" charset="0"/>
              </a:rPr>
              <a:t>else</a:t>
            </a:r>
          </a:p>
          <a:p>
            <a:pPr eaLnBrk="1" hangingPunct="1">
              <a:lnSpc>
                <a:spcPct val="90000"/>
              </a:lnSpc>
              <a:buFontTx/>
              <a:buNone/>
            </a:pPr>
            <a:r>
              <a:rPr lang="en-US" altLang="en-US" sz="1800" b="1">
                <a:latin typeface="Courier New" panose="02070309020205020404" pitchFamily="49" charset="0"/>
              </a:rPr>
              <a:t>{</a:t>
            </a:r>
          </a:p>
          <a:p>
            <a:pPr eaLnBrk="1" hangingPunct="1">
              <a:lnSpc>
                <a:spcPct val="90000"/>
              </a:lnSpc>
              <a:buFontTx/>
              <a:buNone/>
            </a:pPr>
            <a:r>
              <a:rPr lang="en-US" altLang="en-US" sz="1800" b="1">
                <a:latin typeface="Courier New" panose="02070309020205020404" pitchFamily="49" charset="0"/>
              </a:rPr>
              <a:t>  var3 = 6;</a:t>
            </a:r>
          </a:p>
          <a:p>
            <a:pPr eaLnBrk="1" hangingPunct="1">
              <a:lnSpc>
                <a:spcPct val="90000"/>
              </a:lnSpc>
              <a:buFontTx/>
              <a:buNone/>
            </a:pPr>
            <a:r>
              <a:rPr lang="en-US" altLang="en-US" sz="1800" b="1">
                <a:latin typeface="Courier New" panose="02070309020205020404" pitchFamily="49" charset="0"/>
              </a:rPr>
              <a:t>  var4 = 7;</a:t>
            </a:r>
          </a:p>
          <a:p>
            <a:pPr eaLnBrk="1" hangingPunct="1">
              <a:lnSpc>
                <a:spcPct val="90000"/>
              </a:lnSpc>
              <a:buFontTx/>
              <a:buNone/>
            </a:pPr>
            <a:r>
              <a:rPr lang="en-US" altLang="en-US" sz="1800" b="1">
                <a:latin typeface="Courier New" panose="02070309020205020404" pitchFamily="49" charset="0"/>
              </a:rPr>
              <a:t>}</a:t>
            </a:r>
          </a:p>
        </p:txBody>
      </p:sp>
      <p:sp>
        <p:nvSpPr>
          <p:cNvPr id="55304" name="Text Box 6"/>
          <p:cNvSpPr txBox="1">
            <a:spLocks noChangeArrowheads="1"/>
          </p:cNvSpPr>
          <p:nvPr/>
        </p:nvSpPr>
        <p:spPr bwMode="auto">
          <a:xfrm>
            <a:off x="685800" y="5105400"/>
            <a:ext cx="7239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(There are multiple correct solutions to this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box(in)">
                                      <p:cBhvr>
                                        <p:cTn id="7"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63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00437EE-9E33-4990-9B47-A3CBE78B101A}" type="slidenum">
              <a:rPr lang="en-US" altLang="en-US" sz="1600">
                <a:latin typeface="Times New Roman" panose="02020603050405020304" pitchFamily="18" charset="0"/>
              </a:rPr>
              <a:pPr>
                <a:spcBef>
                  <a:spcPct val="0"/>
                </a:spcBef>
                <a:buClrTx/>
                <a:buFontTx/>
                <a:buNone/>
              </a:pPr>
              <a:t>54</a:t>
            </a:fld>
            <a:endParaRPr lang="en-US" altLang="en-US" sz="1600">
              <a:latin typeface="Times New Roman" panose="02020603050405020304"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smtClean="0"/>
              <a:t>Compound Expression with AND</a:t>
            </a:r>
            <a:r>
              <a:rPr lang="en-US" altLang="en-US" sz="2400" smtClean="0"/>
              <a:t>  (1 of 3)</a:t>
            </a:r>
          </a:p>
        </p:txBody>
      </p:sp>
      <p:sp>
        <p:nvSpPr>
          <p:cNvPr id="56325" name="Rectangle 3"/>
          <p:cNvSpPr>
            <a:spLocks noGrp="1" noChangeArrowheads="1"/>
          </p:cNvSpPr>
          <p:nvPr>
            <p:ph type="body" idx="1"/>
          </p:nvPr>
        </p:nvSpPr>
        <p:spPr>
          <a:xfrm>
            <a:off x="533400" y="1143000"/>
            <a:ext cx="8077200" cy="1676400"/>
          </a:xfrm>
        </p:spPr>
        <p:txBody>
          <a:bodyPr/>
          <a:lstStyle/>
          <a:p>
            <a:pPr marL="228600" indent="-228600" eaLnBrk="1" hangingPunct="1">
              <a:lnSpc>
                <a:spcPct val="120000"/>
              </a:lnSpc>
            </a:pPr>
            <a:r>
              <a:rPr lang="en-US" altLang="en-US" sz="2000" smtClean="0"/>
              <a:t>When implementing the logical AND operator, consider that HLLs use short-circuit evaluation</a:t>
            </a:r>
          </a:p>
          <a:p>
            <a:pPr marL="228600" indent="-228600" eaLnBrk="1" hangingPunct="1">
              <a:lnSpc>
                <a:spcPct val="120000"/>
              </a:lnSpc>
            </a:pPr>
            <a:r>
              <a:rPr lang="en-US" altLang="en-US" sz="2000" smtClean="0"/>
              <a:t>In the following example, if the first expression is false, the second expression is skipped:</a:t>
            </a:r>
          </a:p>
        </p:txBody>
      </p:sp>
      <p:sp>
        <p:nvSpPr>
          <p:cNvPr id="56326" name="Text Box 5"/>
          <p:cNvSpPr txBox="1">
            <a:spLocks noChangeArrowheads="1"/>
          </p:cNvSpPr>
          <p:nvPr/>
        </p:nvSpPr>
        <p:spPr bwMode="auto">
          <a:xfrm>
            <a:off x="1752600" y="3124200"/>
            <a:ext cx="3886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b="1">
                <a:latin typeface="Courier New" panose="02070309020205020404" pitchFamily="49" charset="0"/>
              </a:rPr>
              <a:t>if (al &gt; bl) AND (bl &gt; cl)</a:t>
            </a:r>
          </a:p>
          <a:p>
            <a:pPr eaLnBrk="1" hangingPunct="1">
              <a:lnSpc>
                <a:spcPct val="90000"/>
              </a:lnSpc>
              <a:buFontTx/>
              <a:buNone/>
            </a:pPr>
            <a:r>
              <a:rPr lang="en-US" altLang="en-US" sz="1800" b="1">
                <a:latin typeface="Courier New" panose="02070309020205020404" pitchFamily="49" charset="0"/>
              </a:rPr>
              <a:t>  X = 1;</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56327" name="Line 6"/>
          <p:cNvSpPr>
            <a:spLocks noChangeShapeType="1"/>
          </p:cNvSpPr>
          <p:nvPr/>
        </p:nvSpPr>
        <p:spPr bwMode="auto">
          <a:xfrm>
            <a:off x="3886200" y="4724400"/>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73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EC5561A-ABBC-4C08-8F3D-DB50D53676AE}" type="slidenum">
              <a:rPr lang="en-US" altLang="en-US" sz="1600">
                <a:latin typeface="Times New Roman" panose="02020603050405020304" pitchFamily="18" charset="0"/>
              </a:rPr>
              <a:pPr>
                <a:spcBef>
                  <a:spcPct val="0"/>
                </a:spcBef>
                <a:buClrTx/>
                <a:buFontTx/>
                <a:buNone/>
              </a:pPr>
              <a:t>55</a:t>
            </a:fld>
            <a:endParaRPr lang="en-US" altLang="en-US" sz="1600">
              <a:latin typeface="Times New Roman" panose="02020603050405020304" pitchFamily="18" charset="0"/>
            </a:endParaRPr>
          </a:p>
        </p:txBody>
      </p:sp>
      <p:sp>
        <p:nvSpPr>
          <p:cNvPr id="117762" name="Rectangle 2"/>
          <p:cNvSpPr>
            <a:spLocks noGrp="1" noChangeArrowheads="1"/>
          </p:cNvSpPr>
          <p:nvPr>
            <p:ph type="title"/>
          </p:nvPr>
        </p:nvSpPr>
        <p:spPr/>
        <p:txBody>
          <a:bodyPr/>
          <a:lstStyle/>
          <a:p>
            <a:pPr eaLnBrk="1" hangingPunct="1">
              <a:defRPr/>
            </a:pPr>
            <a:r>
              <a:rPr lang="en-US" altLang="en-US" smtClean="0"/>
              <a:t>Compound Expression with AND</a:t>
            </a:r>
            <a:r>
              <a:rPr lang="en-US" altLang="en-US" sz="2400" smtClean="0"/>
              <a:t>  (2 of 3)</a:t>
            </a:r>
          </a:p>
        </p:txBody>
      </p:sp>
      <p:sp>
        <p:nvSpPr>
          <p:cNvPr id="57349" name="Text Box 4"/>
          <p:cNvSpPr txBox="1">
            <a:spLocks noChangeArrowheads="1"/>
          </p:cNvSpPr>
          <p:nvPr/>
        </p:nvSpPr>
        <p:spPr bwMode="auto">
          <a:xfrm>
            <a:off x="990600" y="2971800"/>
            <a:ext cx="701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cmp al,bl	; first expression...</a:t>
            </a:r>
          </a:p>
          <a:p>
            <a:pPr eaLnBrk="1" hangingPunct="1">
              <a:lnSpc>
                <a:spcPct val="50000"/>
              </a:lnSpc>
              <a:spcBef>
                <a:spcPct val="50000"/>
              </a:spcBef>
              <a:buClrTx/>
              <a:buFontTx/>
              <a:buNone/>
            </a:pPr>
            <a:r>
              <a:rPr lang="en-US" altLang="en-US" sz="1800" b="1">
                <a:latin typeface="Courier New" panose="02070309020205020404" pitchFamily="49" charset="0"/>
              </a:rPr>
              <a:t>	ja  L1</a:t>
            </a:r>
          </a:p>
          <a:p>
            <a:pPr eaLnBrk="1" hangingPunct="1">
              <a:lnSpc>
                <a:spcPct val="50000"/>
              </a:lnSpc>
              <a:spcBef>
                <a:spcPct val="50000"/>
              </a:spcBef>
              <a:buClrTx/>
              <a:buFontTx/>
              <a:buNone/>
            </a:pPr>
            <a:r>
              <a:rPr lang="en-US" altLang="en-US" sz="1800" b="1">
                <a:latin typeface="Courier New" panose="02070309020205020404" pitchFamily="49" charset="0"/>
              </a:rPr>
              <a:t>	jmp next</a:t>
            </a:r>
          </a:p>
          <a:p>
            <a:pPr eaLnBrk="1" hangingPunct="1">
              <a:lnSpc>
                <a:spcPct val="50000"/>
              </a:lnSpc>
              <a:spcBef>
                <a:spcPct val="50000"/>
              </a:spcBef>
              <a:buClrTx/>
              <a:buFontTx/>
              <a:buNone/>
            </a:pPr>
            <a:r>
              <a:rPr lang="en-US" altLang="en-US" sz="1800" b="1">
                <a:latin typeface="Courier New" panose="02070309020205020404" pitchFamily="49" charset="0"/>
              </a:rPr>
              <a:t>L1:</a:t>
            </a:r>
          </a:p>
          <a:p>
            <a:pPr eaLnBrk="1" hangingPunct="1">
              <a:lnSpc>
                <a:spcPct val="50000"/>
              </a:lnSpc>
              <a:spcBef>
                <a:spcPct val="50000"/>
              </a:spcBef>
              <a:buClrTx/>
              <a:buFontTx/>
              <a:buNone/>
            </a:pPr>
            <a:r>
              <a:rPr lang="en-US" altLang="en-US" sz="1800" b="1">
                <a:latin typeface="Courier New" panose="02070309020205020404" pitchFamily="49" charset="0"/>
              </a:rPr>
              <a:t>	cmp bl,cl	; second expression...</a:t>
            </a:r>
          </a:p>
          <a:p>
            <a:pPr eaLnBrk="1" hangingPunct="1">
              <a:lnSpc>
                <a:spcPct val="50000"/>
              </a:lnSpc>
              <a:spcBef>
                <a:spcPct val="50000"/>
              </a:spcBef>
              <a:buClrTx/>
              <a:buFontTx/>
              <a:buNone/>
            </a:pPr>
            <a:r>
              <a:rPr lang="en-US" altLang="en-US" sz="1800" b="1">
                <a:latin typeface="Courier New" panose="02070309020205020404" pitchFamily="49" charset="0"/>
              </a:rPr>
              <a:t>	ja  L2</a:t>
            </a:r>
          </a:p>
          <a:p>
            <a:pPr eaLnBrk="1" hangingPunct="1">
              <a:lnSpc>
                <a:spcPct val="50000"/>
              </a:lnSpc>
              <a:spcBef>
                <a:spcPct val="50000"/>
              </a:spcBef>
              <a:buClrTx/>
              <a:buFontTx/>
              <a:buNone/>
            </a:pPr>
            <a:r>
              <a:rPr lang="en-US" altLang="en-US" sz="1800" b="1">
                <a:latin typeface="Courier New" panose="02070309020205020404" pitchFamily="49" charset="0"/>
              </a:rPr>
              <a:t>	jmp next</a:t>
            </a:r>
          </a:p>
          <a:p>
            <a:pPr eaLnBrk="1" hangingPunct="1">
              <a:lnSpc>
                <a:spcPct val="50000"/>
              </a:lnSpc>
              <a:spcBef>
                <a:spcPct val="50000"/>
              </a:spcBef>
              <a:buClrTx/>
              <a:buFontTx/>
              <a:buNone/>
            </a:pPr>
            <a:r>
              <a:rPr lang="en-US" altLang="en-US" sz="1800" b="1">
                <a:latin typeface="Courier New" panose="02070309020205020404" pitchFamily="49" charset="0"/>
              </a:rPr>
              <a:t>L2:		; both are true</a:t>
            </a:r>
          </a:p>
          <a:p>
            <a:pPr eaLnBrk="1" hangingPunct="1">
              <a:lnSpc>
                <a:spcPct val="50000"/>
              </a:lnSpc>
              <a:spcBef>
                <a:spcPct val="50000"/>
              </a:spcBef>
              <a:buClrTx/>
              <a:buFontTx/>
              <a:buNone/>
            </a:pPr>
            <a:r>
              <a:rPr lang="en-US" altLang="en-US" sz="1800" b="1">
                <a:latin typeface="Courier New" panose="02070309020205020404" pitchFamily="49" charset="0"/>
              </a:rPr>
              <a:t>	mov X,1	; set X to 1</a:t>
            </a:r>
          </a:p>
          <a:p>
            <a:pPr eaLnBrk="1" hangingPunct="1">
              <a:lnSpc>
                <a:spcPct val="50000"/>
              </a:lnSpc>
              <a:spcBef>
                <a:spcPct val="50000"/>
              </a:spcBef>
              <a:buClrTx/>
              <a:buFontTx/>
              <a:buNone/>
            </a:pPr>
            <a:r>
              <a:rPr lang="en-US" altLang="en-US" sz="1800" b="1">
                <a:latin typeface="Courier New" panose="02070309020205020404" pitchFamily="49" charset="0"/>
              </a:rPr>
              <a:t>next:</a:t>
            </a:r>
          </a:p>
        </p:txBody>
      </p:sp>
      <p:sp>
        <p:nvSpPr>
          <p:cNvPr id="57350" name="Text Box 5"/>
          <p:cNvSpPr txBox="1">
            <a:spLocks noChangeArrowheads="1"/>
          </p:cNvSpPr>
          <p:nvPr/>
        </p:nvSpPr>
        <p:spPr bwMode="auto">
          <a:xfrm>
            <a:off x="1600200" y="1066800"/>
            <a:ext cx="480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b="1">
                <a:latin typeface="Courier New" panose="02070309020205020404" pitchFamily="49" charset="0"/>
              </a:rPr>
              <a:t>if (al &gt; bl) AND (bl &gt; cl)</a:t>
            </a:r>
          </a:p>
          <a:p>
            <a:pPr eaLnBrk="1" hangingPunct="1">
              <a:lnSpc>
                <a:spcPct val="90000"/>
              </a:lnSpc>
              <a:buFontTx/>
              <a:buNone/>
            </a:pPr>
            <a:r>
              <a:rPr lang="en-US" altLang="en-US" sz="2000" b="1">
                <a:latin typeface="Courier New" panose="02070309020205020404" pitchFamily="49" charset="0"/>
              </a:rPr>
              <a:t>  X = 1;</a:t>
            </a:r>
          </a:p>
          <a:p>
            <a:pPr eaLnBrk="1" hangingPunct="1">
              <a:lnSpc>
                <a:spcPct val="50000"/>
              </a:lnSpc>
              <a:spcBef>
                <a:spcPct val="50000"/>
              </a:spcBef>
              <a:buClrTx/>
              <a:buFontTx/>
              <a:buNone/>
            </a:pPr>
            <a:endParaRPr lang="en-US" altLang="en-US" sz="2000" b="1">
              <a:latin typeface="Courier New" panose="02070309020205020404" pitchFamily="49" charset="0"/>
            </a:endParaRPr>
          </a:p>
        </p:txBody>
      </p:sp>
      <p:sp>
        <p:nvSpPr>
          <p:cNvPr id="57351" name="Text Box 7"/>
          <p:cNvSpPr txBox="1">
            <a:spLocks noChangeArrowheads="1"/>
          </p:cNvSpPr>
          <p:nvPr/>
        </p:nvSpPr>
        <p:spPr bwMode="auto">
          <a:xfrm>
            <a:off x="762000" y="2286000"/>
            <a:ext cx="7315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This is one possible implementation . .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83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CE9B1A2-BEBA-4A9E-A3AA-F377DA5E0CC6}" type="slidenum">
              <a:rPr lang="en-US" altLang="en-US" sz="1600">
                <a:latin typeface="Times New Roman" panose="02020603050405020304" pitchFamily="18" charset="0"/>
              </a:rPr>
              <a:pPr>
                <a:spcBef>
                  <a:spcPct val="0"/>
                </a:spcBef>
                <a:buClrTx/>
                <a:buFontTx/>
                <a:buNone/>
              </a:pPr>
              <a:t>56</a:t>
            </a:fld>
            <a:endParaRPr lang="en-US" altLang="en-US" sz="1600">
              <a:latin typeface="Times New Roman" panose="02020603050405020304" pitchFamily="18" charset="0"/>
            </a:endParaRPr>
          </a:p>
        </p:txBody>
      </p:sp>
      <p:sp>
        <p:nvSpPr>
          <p:cNvPr id="118786" name="Rectangle 2"/>
          <p:cNvSpPr>
            <a:spLocks noGrp="1" noChangeArrowheads="1"/>
          </p:cNvSpPr>
          <p:nvPr>
            <p:ph type="title"/>
          </p:nvPr>
        </p:nvSpPr>
        <p:spPr/>
        <p:txBody>
          <a:bodyPr/>
          <a:lstStyle/>
          <a:p>
            <a:pPr eaLnBrk="1" hangingPunct="1">
              <a:defRPr/>
            </a:pPr>
            <a:r>
              <a:rPr lang="en-US" altLang="en-US" smtClean="0"/>
              <a:t>Compound Expression with AND</a:t>
            </a:r>
            <a:r>
              <a:rPr lang="en-US" altLang="en-US" sz="2400" smtClean="0"/>
              <a:t>  (3 of 3)</a:t>
            </a:r>
          </a:p>
        </p:txBody>
      </p:sp>
      <p:sp>
        <p:nvSpPr>
          <p:cNvPr id="58373" name="Text Box 3"/>
          <p:cNvSpPr txBox="1">
            <a:spLocks noChangeArrowheads="1"/>
          </p:cNvSpPr>
          <p:nvPr/>
        </p:nvSpPr>
        <p:spPr bwMode="auto">
          <a:xfrm>
            <a:off x="914400" y="3810000"/>
            <a:ext cx="731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cmp al,bl	; first expression...</a:t>
            </a:r>
          </a:p>
          <a:p>
            <a:pPr eaLnBrk="1" hangingPunct="1">
              <a:lnSpc>
                <a:spcPct val="50000"/>
              </a:lnSpc>
              <a:spcBef>
                <a:spcPct val="50000"/>
              </a:spcBef>
              <a:buClrTx/>
              <a:buFontTx/>
              <a:buNone/>
            </a:pPr>
            <a:r>
              <a:rPr lang="en-US" altLang="en-US" sz="1800" b="1">
                <a:latin typeface="Courier New" panose="02070309020205020404" pitchFamily="49" charset="0"/>
              </a:rPr>
              <a:t>	jbe next	; quit if false</a:t>
            </a:r>
          </a:p>
          <a:p>
            <a:pPr eaLnBrk="1" hangingPunct="1">
              <a:lnSpc>
                <a:spcPct val="50000"/>
              </a:lnSpc>
              <a:spcBef>
                <a:spcPct val="50000"/>
              </a:spcBef>
              <a:buClrTx/>
              <a:buFontTx/>
              <a:buNone/>
            </a:pPr>
            <a:r>
              <a:rPr lang="en-US" altLang="en-US" sz="1800" b="1">
                <a:latin typeface="Courier New" panose="02070309020205020404" pitchFamily="49" charset="0"/>
              </a:rPr>
              <a:t>	cmp bl,cl	; second expression...</a:t>
            </a:r>
          </a:p>
          <a:p>
            <a:pPr eaLnBrk="1" hangingPunct="1">
              <a:lnSpc>
                <a:spcPct val="50000"/>
              </a:lnSpc>
              <a:spcBef>
                <a:spcPct val="50000"/>
              </a:spcBef>
              <a:buClrTx/>
              <a:buFontTx/>
              <a:buNone/>
            </a:pPr>
            <a:r>
              <a:rPr lang="en-US" altLang="en-US" sz="1800" b="1">
                <a:latin typeface="Courier New" panose="02070309020205020404" pitchFamily="49" charset="0"/>
              </a:rPr>
              <a:t>	jbe next	; quit if false</a:t>
            </a:r>
          </a:p>
          <a:p>
            <a:pPr eaLnBrk="1" hangingPunct="1">
              <a:lnSpc>
                <a:spcPct val="50000"/>
              </a:lnSpc>
              <a:spcBef>
                <a:spcPct val="50000"/>
              </a:spcBef>
              <a:buClrTx/>
              <a:buFontTx/>
              <a:buNone/>
            </a:pPr>
            <a:r>
              <a:rPr lang="en-US" altLang="en-US" sz="1800" b="1">
                <a:latin typeface="Courier New" panose="02070309020205020404" pitchFamily="49" charset="0"/>
              </a:rPr>
              <a:t>	mov X,1	; both are true</a:t>
            </a:r>
          </a:p>
          <a:p>
            <a:pPr eaLnBrk="1" hangingPunct="1">
              <a:lnSpc>
                <a:spcPct val="50000"/>
              </a:lnSpc>
              <a:spcBef>
                <a:spcPct val="50000"/>
              </a:spcBef>
              <a:buClrTx/>
              <a:buFontTx/>
              <a:buNone/>
            </a:pPr>
            <a:r>
              <a:rPr lang="en-US" altLang="en-US" sz="1800" b="1">
                <a:latin typeface="Courier New" panose="02070309020205020404" pitchFamily="49" charset="0"/>
              </a:rPr>
              <a:t>next:</a:t>
            </a:r>
          </a:p>
        </p:txBody>
      </p:sp>
      <p:sp>
        <p:nvSpPr>
          <p:cNvPr id="58374" name="Text Box 4"/>
          <p:cNvSpPr txBox="1">
            <a:spLocks noChangeArrowheads="1"/>
          </p:cNvSpPr>
          <p:nvPr/>
        </p:nvSpPr>
        <p:spPr bwMode="auto">
          <a:xfrm>
            <a:off x="1828800" y="1143000"/>
            <a:ext cx="487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b="1">
                <a:latin typeface="Courier New" panose="02070309020205020404" pitchFamily="49" charset="0"/>
              </a:rPr>
              <a:t>if (al &gt; bl) AND (bl &gt; cl)</a:t>
            </a:r>
          </a:p>
          <a:p>
            <a:pPr eaLnBrk="1" hangingPunct="1">
              <a:lnSpc>
                <a:spcPct val="90000"/>
              </a:lnSpc>
              <a:buFontTx/>
              <a:buNone/>
            </a:pPr>
            <a:r>
              <a:rPr lang="en-US" altLang="en-US" sz="2000" b="1">
                <a:latin typeface="Courier New" panose="02070309020205020404" pitchFamily="49" charset="0"/>
              </a:rPr>
              <a:t>  X = 1;</a:t>
            </a:r>
          </a:p>
          <a:p>
            <a:pPr eaLnBrk="1" hangingPunct="1">
              <a:lnSpc>
                <a:spcPct val="50000"/>
              </a:lnSpc>
              <a:spcBef>
                <a:spcPct val="50000"/>
              </a:spcBef>
              <a:buClrTx/>
              <a:buFontTx/>
              <a:buNone/>
            </a:pPr>
            <a:endParaRPr lang="en-US" altLang="en-US" sz="2000" b="1">
              <a:latin typeface="Courier New" panose="02070309020205020404" pitchFamily="49" charset="0"/>
            </a:endParaRPr>
          </a:p>
        </p:txBody>
      </p:sp>
      <p:sp>
        <p:nvSpPr>
          <p:cNvPr id="58375" name="Text Box 5"/>
          <p:cNvSpPr txBox="1">
            <a:spLocks noChangeArrowheads="1"/>
          </p:cNvSpPr>
          <p:nvPr/>
        </p:nvSpPr>
        <p:spPr bwMode="auto">
          <a:xfrm>
            <a:off x="609600" y="24384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But the following implementation uses  29% less code by reversing the first relational operator. We allow the program to "fall through" to the second expression: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593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838BF49-55E6-41DF-BC0E-A9B7244CAB81}" type="slidenum">
              <a:rPr lang="en-US" altLang="en-US" sz="1600">
                <a:latin typeface="Times New Roman" panose="02020603050405020304" pitchFamily="18" charset="0"/>
              </a:rPr>
              <a:pPr>
                <a:spcBef>
                  <a:spcPct val="0"/>
                </a:spcBef>
                <a:buClrTx/>
                <a:buFontTx/>
                <a:buNone/>
              </a:pPr>
              <a:t>57</a:t>
            </a:fld>
            <a:endParaRPr lang="en-US" altLang="en-US" sz="1600">
              <a:latin typeface="Times New Roman" panose="02020603050405020304" pitchFamily="18" charset="0"/>
            </a:endParaRPr>
          </a:p>
        </p:txBody>
      </p:sp>
      <p:sp>
        <p:nvSpPr>
          <p:cNvPr id="119810" name="Rectangle 2"/>
          <p:cNvSpPr>
            <a:spLocks noGrp="1" noChangeArrowheads="1"/>
          </p:cNvSpPr>
          <p:nvPr>
            <p:ph type="title"/>
          </p:nvPr>
        </p:nvSpPr>
        <p:spPr/>
        <p:txBody>
          <a:bodyPr/>
          <a:lstStyle/>
          <a:p>
            <a:pPr eaLnBrk="1" hangingPunct="1">
              <a:defRPr/>
            </a:pPr>
            <a:r>
              <a:rPr lang="en-US" altLang="en-US" smtClean="0"/>
              <a:t>Your turn . . .</a:t>
            </a:r>
          </a:p>
        </p:txBody>
      </p:sp>
      <p:sp>
        <p:nvSpPr>
          <p:cNvPr id="59397" name="Rectangle 3"/>
          <p:cNvSpPr>
            <a:spLocks noGrp="1" noChangeArrowheads="1"/>
          </p:cNvSpPr>
          <p:nvPr>
            <p:ph type="body" idx="1"/>
          </p:nvPr>
        </p:nvSpPr>
        <p:spPr>
          <a:xfrm>
            <a:off x="685800" y="1143000"/>
            <a:ext cx="7772400" cy="1219200"/>
          </a:xfrm>
        </p:spPr>
        <p:txBody>
          <a:bodyPr/>
          <a:lstStyle/>
          <a:p>
            <a:pPr marL="0" indent="0" eaLnBrk="1" hangingPunct="1">
              <a:lnSpc>
                <a:spcPct val="120000"/>
              </a:lnSpc>
              <a:buFontTx/>
              <a:buNone/>
            </a:pPr>
            <a:r>
              <a:rPr lang="en-US" altLang="en-US" smtClean="0"/>
              <a:t>Implement the following pseudocode in assembly language. All values are unsigned:</a:t>
            </a:r>
            <a:endParaRPr lang="en-US" altLang="en-US" sz="2000" b="1" smtClean="0">
              <a:latin typeface="Courier New" panose="02070309020205020404" pitchFamily="49" charset="0"/>
            </a:endParaRPr>
          </a:p>
        </p:txBody>
      </p:sp>
      <p:sp>
        <p:nvSpPr>
          <p:cNvPr id="119812" name="Text Box 4"/>
          <p:cNvSpPr txBox="1">
            <a:spLocks noChangeArrowheads="1"/>
          </p:cNvSpPr>
          <p:nvPr/>
        </p:nvSpPr>
        <p:spPr bwMode="auto">
          <a:xfrm>
            <a:off x="4419600" y="2667000"/>
            <a:ext cx="3276600" cy="2209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cmp ebx,ecx</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ja  next</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cmp ecx,edx</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jbe next</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eax,5</a:t>
            </a:r>
          </a:p>
          <a:p>
            <a:pPr lvl="1"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edx,6</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next:	</a:t>
            </a:r>
          </a:p>
        </p:txBody>
      </p:sp>
      <p:sp>
        <p:nvSpPr>
          <p:cNvPr id="59399" name="Text Box 5"/>
          <p:cNvSpPr txBox="1">
            <a:spLocks noChangeArrowheads="1"/>
          </p:cNvSpPr>
          <p:nvPr/>
        </p:nvSpPr>
        <p:spPr bwMode="auto">
          <a:xfrm>
            <a:off x="838200" y="2667000"/>
            <a:ext cx="32004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b="1">
                <a:latin typeface="Courier New" panose="02070309020205020404" pitchFamily="49" charset="0"/>
              </a:rPr>
              <a:t>if( ebx &lt;= ecx </a:t>
            </a:r>
          </a:p>
          <a:p>
            <a:pPr eaLnBrk="1" hangingPunct="1">
              <a:lnSpc>
                <a:spcPct val="90000"/>
              </a:lnSpc>
              <a:buFontTx/>
              <a:buNone/>
            </a:pPr>
            <a:r>
              <a:rPr lang="en-US" altLang="en-US" sz="1800" b="1">
                <a:latin typeface="Courier New" panose="02070309020205020404" pitchFamily="49" charset="0"/>
              </a:rPr>
              <a:t>	&amp;&amp; ecx &gt; edx )</a:t>
            </a:r>
          </a:p>
          <a:p>
            <a:pPr eaLnBrk="1" hangingPunct="1">
              <a:lnSpc>
                <a:spcPct val="90000"/>
              </a:lnSpc>
              <a:buFontTx/>
              <a:buNone/>
            </a:pPr>
            <a:r>
              <a:rPr lang="en-US" altLang="en-US" sz="1800" b="1">
                <a:latin typeface="Courier New" panose="02070309020205020404" pitchFamily="49" charset="0"/>
              </a:rPr>
              <a:t>{</a:t>
            </a:r>
          </a:p>
          <a:p>
            <a:pPr eaLnBrk="1" hangingPunct="1">
              <a:lnSpc>
                <a:spcPct val="90000"/>
              </a:lnSpc>
              <a:buFontTx/>
              <a:buNone/>
            </a:pPr>
            <a:r>
              <a:rPr lang="en-US" altLang="en-US" sz="1800" b="1">
                <a:latin typeface="Courier New" panose="02070309020205020404" pitchFamily="49" charset="0"/>
              </a:rPr>
              <a:t>  eax = 5;</a:t>
            </a:r>
          </a:p>
          <a:p>
            <a:pPr eaLnBrk="1" hangingPunct="1">
              <a:lnSpc>
                <a:spcPct val="90000"/>
              </a:lnSpc>
              <a:buFontTx/>
              <a:buNone/>
            </a:pPr>
            <a:r>
              <a:rPr lang="en-US" altLang="en-US" sz="1800" b="1">
                <a:latin typeface="Courier New" panose="02070309020205020404" pitchFamily="49" charset="0"/>
              </a:rPr>
              <a:t>  edx = 6;</a:t>
            </a:r>
          </a:p>
          <a:p>
            <a:pPr eaLnBrk="1" hangingPunct="1">
              <a:lnSpc>
                <a:spcPct val="90000"/>
              </a:lnSpc>
              <a:buFontTx/>
              <a:buNone/>
            </a:pPr>
            <a:r>
              <a:rPr lang="en-US" altLang="en-US" sz="1800" b="1">
                <a:latin typeface="Courier New" panose="02070309020205020404" pitchFamily="49" charset="0"/>
              </a:rPr>
              <a:t>}</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59400" name="Text Box 6"/>
          <p:cNvSpPr txBox="1">
            <a:spLocks noChangeArrowheads="1"/>
          </p:cNvSpPr>
          <p:nvPr/>
        </p:nvSpPr>
        <p:spPr bwMode="auto">
          <a:xfrm>
            <a:off x="762000" y="5715000"/>
            <a:ext cx="7239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(There are multiple correct solutions to this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ox(in)">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041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BC8E5A2-3CCB-4B30-9C64-0A07615B5228}" type="slidenum">
              <a:rPr lang="en-US" altLang="en-US" sz="1600">
                <a:latin typeface="Times New Roman" panose="02020603050405020304" pitchFamily="18" charset="0"/>
              </a:rPr>
              <a:pPr>
                <a:spcBef>
                  <a:spcPct val="0"/>
                </a:spcBef>
                <a:buClrTx/>
                <a:buFontTx/>
                <a:buNone/>
              </a:pPr>
              <a:t>58</a:t>
            </a:fld>
            <a:endParaRPr lang="en-US" altLang="en-US" sz="1600">
              <a:latin typeface="Times New Roman" panose="02020603050405020304" pitchFamily="18" charset="0"/>
            </a:endParaRPr>
          </a:p>
        </p:txBody>
      </p:sp>
      <p:sp>
        <p:nvSpPr>
          <p:cNvPr id="129026" name="Rectangle 2"/>
          <p:cNvSpPr>
            <a:spLocks noGrp="1" noChangeArrowheads="1"/>
          </p:cNvSpPr>
          <p:nvPr>
            <p:ph type="title"/>
          </p:nvPr>
        </p:nvSpPr>
        <p:spPr/>
        <p:txBody>
          <a:bodyPr/>
          <a:lstStyle/>
          <a:p>
            <a:pPr eaLnBrk="1" hangingPunct="1">
              <a:defRPr/>
            </a:pPr>
            <a:r>
              <a:rPr lang="en-US" altLang="en-US" smtClean="0"/>
              <a:t>Compound Expression with OR</a:t>
            </a:r>
            <a:r>
              <a:rPr lang="en-US" altLang="en-US" sz="2400" smtClean="0"/>
              <a:t>  (1 of 2)</a:t>
            </a:r>
          </a:p>
        </p:txBody>
      </p:sp>
      <p:sp>
        <p:nvSpPr>
          <p:cNvPr id="60421" name="Rectangle 3"/>
          <p:cNvSpPr>
            <a:spLocks noGrp="1" noChangeArrowheads="1"/>
          </p:cNvSpPr>
          <p:nvPr>
            <p:ph type="body" idx="1"/>
          </p:nvPr>
        </p:nvSpPr>
        <p:spPr>
          <a:xfrm>
            <a:off x="533400" y="1143000"/>
            <a:ext cx="8077200" cy="1676400"/>
          </a:xfrm>
        </p:spPr>
        <p:txBody>
          <a:bodyPr/>
          <a:lstStyle/>
          <a:p>
            <a:pPr marL="228600" indent="-228600" eaLnBrk="1" hangingPunct="1">
              <a:lnSpc>
                <a:spcPct val="120000"/>
              </a:lnSpc>
            </a:pPr>
            <a:r>
              <a:rPr lang="en-US" altLang="en-US" smtClean="0"/>
              <a:t>When implementing the logical OR operator, consider that HLLs use short-circuit evaluation</a:t>
            </a:r>
          </a:p>
          <a:p>
            <a:pPr marL="228600" indent="-228600" eaLnBrk="1" hangingPunct="1">
              <a:lnSpc>
                <a:spcPct val="120000"/>
              </a:lnSpc>
            </a:pPr>
            <a:r>
              <a:rPr lang="en-US" altLang="en-US" smtClean="0"/>
              <a:t>In the following example, if the first expression is true, the second expression is skipped:</a:t>
            </a:r>
          </a:p>
        </p:txBody>
      </p:sp>
      <p:sp>
        <p:nvSpPr>
          <p:cNvPr id="60422" name="Text Box 4"/>
          <p:cNvSpPr txBox="1">
            <a:spLocks noChangeArrowheads="1"/>
          </p:cNvSpPr>
          <p:nvPr/>
        </p:nvSpPr>
        <p:spPr bwMode="auto">
          <a:xfrm>
            <a:off x="1676400" y="3352800"/>
            <a:ext cx="510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b="1">
                <a:latin typeface="Courier New" panose="02070309020205020404" pitchFamily="49" charset="0"/>
              </a:rPr>
              <a:t>if (al &gt; bl) OR (bl &gt; cl)</a:t>
            </a:r>
          </a:p>
          <a:p>
            <a:pPr eaLnBrk="1" hangingPunct="1">
              <a:lnSpc>
                <a:spcPct val="90000"/>
              </a:lnSpc>
              <a:buFontTx/>
              <a:buNone/>
            </a:pPr>
            <a:r>
              <a:rPr lang="en-US" altLang="en-US" sz="2000" b="1">
                <a:latin typeface="Courier New" panose="02070309020205020404" pitchFamily="49" charset="0"/>
              </a:rPr>
              <a:t>  X = 1;</a:t>
            </a:r>
          </a:p>
          <a:p>
            <a:pPr eaLnBrk="1" hangingPunct="1">
              <a:lnSpc>
                <a:spcPct val="50000"/>
              </a:lnSpc>
              <a:spcBef>
                <a:spcPct val="50000"/>
              </a:spcBef>
              <a:buClrTx/>
              <a:buFontTx/>
              <a:buNone/>
            </a:pPr>
            <a:endParaRPr lang="en-US" altLang="en-US" sz="2000" b="1">
              <a:latin typeface="Courier New" panose="02070309020205020404" pitchFamily="49" charset="0"/>
            </a:endParaRPr>
          </a:p>
        </p:txBody>
      </p:sp>
      <p:sp>
        <p:nvSpPr>
          <p:cNvPr id="60423" name="Line 5"/>
          <p:cNvSpPr>
            <a:spLocks noChangeShapeType="1"/>
          </p:cNvSpPr>
          <p:nvPr/>
        </p:nvSpPr>
        <p:spPr bwMode="auto">
          <a:xfrm>
            <a:off x="5257800" y="5029200"/>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14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1B394A5-8B41-474E-871D-9CAB68BB2F23}" type="slidenum">
              <a:rPr lang="en-US" altLang="en-US" sz="1600">
                <a:latin typeface="Times New Roman" panose="02020603050405020304" pitchFamily="18" charset="0"/>
              </a:rPr>
              <a:pPr>
                <a:spcBef>
                  <a:spcPct val="0"/>
                </a:spcBef>
                <a:buClrTx/>
                <a:buFontTx/>
                <a:buNone/>
              </a:pPr>
              <a:t>59</a:t>
            </a:fld>
            <a:endParaRPr lang="en-US" altLang="en-US" sz="1600">
              <a:latin typeface="Times New Roman" panose="02020603050405020304"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smtClean="0"/>
              <a:t>Compound Expression with OR</a:t>
            </a:r>
            <a:r>
              <a:rPr lang="en-US" altLang="en-US" sz="2400" smtClean="0"/>
              <a:t>  (2 of 2)</a:t>
            </a:r>
          </a:p>
        </p:txBody>
      </p:sp>
      <p:sp>
        <p:nvSpPr>
          <p:cNvPr id="61445" name="Text Box 3"/>
          <p:cNvSpPr txBox="1">
            <a:spLocks noChangeArrowheads="1"/>
          </p:cNvSpPr>
          <p:nvPr/>
        </p:nvSpPr>
        <p:spPr bwMode="auto">
          <a:xfrm>
            <a:off x="914400" y="3505200"/>
            <a:ext cx="7696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cmp al,bl	; is AL &gt; BL?</a:t>
            </a:r>
          </a:p>
          <a:p>
            <a:pPr eaLnBrk="1" hangingPunct="1">
              <a:lnSpc>
                <a:spcPct val="50000"/>
              </a:lnSpc>
              <a:spcBef>
                <a:spcPct val="50000"/>
              </a:spcBef>
              <a:buClrTx/>
              <a:buFontTx/>
              <a:buNone/>
            </a:pPr>
            <a:r>
              <a:rPr lang="en-US" altLang="en-US" sz="1800" b="1">
                <a:latin typeface="Courier New" panose="02070309020205020404" pitchFamily="49" charset="0"/>
              </a:rPr>
              <a:t>	ja  L1	; yes</a:t>
            </a:r>
          </a:p>
          <a:p>
            <a:pPr eaLnBrk="1" hangingPunct="1">
              <a:lnSpc>
                <a:spcPct val="50000"/>
              </a:lnSpc>
              <a:spcBef>
                <a:spcPct val="50000"/>
              </a:spcBef>
              <a:buClrTx/>
              <a:buFontTx/>
              <a:buNone/>
            </a:pPr>
            <a:r>
              <a:rPr lang="en-US" altLang="en-US" sz="1800" b="1">
                <a:latin typeface="Courier New" panose="02070309020205020404" pitchFamily="49" charset="0"/>
              </a:rPr>
              <a:t>	cmp bl,cl	; no: is BL &gt; CL?</a:t>
            </a:r>
          </a:p>
          <a:p>
            <a:pPr eaLnBrk="1" hangingPunct="1">
              <a:lnSpc>
                <a:spcPct val="50000"/>
              </a:lnSpc>
              <a:spcBef>
                <a:spcPct val="50000"/>
              </a:spcBef>
              <a:buClrTx/>
              <a:buFontTx/>
              <a:buNone/>
            </a:pPr>
            <a:r>
              <a:rPr lang="en-US" altLang="en-US" sz="1800" b="1">
                <a:latin typeface="Courier New" panose="02070309020205020404" pitchFamily="49" charset="0"/>
              </a:rPr>
              <a:t>	jbe next	; no: skip next statement</a:t>
            </a:r>
          </a:p>
          <a:p>
            <a:pPr eaLnBrk="1" hangingPunct="1">
              <a:lnSpc>
                <a:spcPct val="50000"/>
              </a:lnSpc>
              <a:spcBef>
                <a:spcPct val="50000"/>
              </a:spcBef>
              <a:buClrTx/>
              <a:buFontTx/>
              <a:buNone/>
            </a:pPr>
            <a:r>
              <a:rPr lang="en-US" altLang="en-US" sz="1800" b="1">
                <a:latin typeface="Courier New" panose="02070309020205020404" pitchFamily="49" charset="0"/>
              </a:rPr>
              <a:t>L1:	mov X,1	; set X to 1</a:t>
            </a:r>
          </a:p>
          <a:p>
            <a:pPr eaLnBrk="1" hangingPunct="1">
              <a:lnSpc>
                <a:spcPct val="50000"/>
              </a:lnSpc>
              <a:spcBef>
                <a:spcPct val="50000"/>
              </a:spcBef>
              <a:buClrTx/>
              <a:buFontTx/>
              <a:buNone/>
            </a:pPr>
            <a:r>
              <a:rPr lang="en-US" altLang="en-US" sz="1800" b="1">
                <a:latin typeface="Courier New" panose="02070309020205020404" pitchFamily="49" charset="0"/>
              </a:rPr>
              <a:t>next:</a:t>
            </a:r>
          </a:p>
        </p:txBody>
      </p:sp>
      <p:sp>
        <p:nvSpPr>
          <p:cNvPr id="61446" name="Text Box 5"/>
          <p:cNvSpPr txBox="1">
            <a:spLocks noChangeArrowheads="1"/>
          </p:cNvSpPr>
          <p:nvPr/>
        </p:nvSpPr>
        <p:spPr bwMode="auto">
          <a:xfrm>
            <a:off x="762000" y="2438400"/>
            <a:ext cx="731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We can use "fall-through" logic to keep the code as short as possible:</a:t>
            </a:r>
          </a:p>
        </p:txBody>
      </p:sp>
      <p:sp>
        <p:nvSpPr>
          <p:cNvPr id="61447" name="Text Box 6"/>
          <p:cNvSpPr txBox="1">
            <a:spLocks noChangeArrowheads="1"/>
          </p:cNvSpPr>
          <p:nvPr/>
        </p:nvSpPr>
        <p:spPr bwMode="auto">
          <a:xfrm>
            <a:off x="1981200" y="1143000"/>
            <a:ext cx="510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b="1">
                <a:latin typeface="Courier New" panose="02070309020205020404" pitchFamily="49" charset="0"/>
              </a:rPr>
              <a:t>if (al &gt; bl) OR (bl &gt; cl)</a:t>
            </a:r>
          </a:p>
          <a:p>
            <a:pPr eaLnBrk="1" hangingPunct="1">
              <a:lnSpc>
                <a:spcPct val="90000"/>
              </a:lnSpc>
              <a:buFontTx/>
              <a:buNone/>
            </a:pPr>
            <a:r>
              <a:rPr lang="en-US" altLang="en-US" sz="2000" b="1">
                <a:latin typeface="Courier New" panose="02070309020205020404" pitchFamily="49" charset="0"/>
              </a:rPr>
              <a:t>  X = 1;</a:t>
            </a:r>
          </a:p>
          <a:p>
            <a:pPr eaLnBrk="1" hangingPunct="1">
              <a:lnSpc>
                <a:spcPct val="50000"/>
              </a:lnSpc>
              <a:spcBef>
                <a:spcPct val="50000"/>
              </a:spcBef>
              <a:buClrTx/>
              <a:buFontTx/>
              <a:buNone/>
            </a:pPr>
            <a:endParaRPr lang="en-US" altLang="en-US" sz="20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1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F633F51-54C7-435C-9868-73137E8C5E42}" type="slidenum">
              <a:rPr lang="en-US" altLang="en-US" sz="1600">
                <a:latin typeface="Times New Roman" panose="02020603050405020304" pitchFamily="18" charset="0"/>
              </a:rPr>
              <a:pPr>
                <a:spcBef>
                  <a:spcPct val="0"/>
                </a:spcBef>
                <a:buClrTx/>
                <a:buFontTx/>
                <a:buNone/>
              </a:pPr>
              <a:t>6</a:t>
            </a:fld>
            <a:endParaRPr lang="en-US" altLang="en-US" sz="1600">
              <a:latin typeface="Times New Roman" panose="02020603050405020304" pitchFamily="18" charset="0"/>
            </a:endParaRPr>
          </a:p>
        </p:txBody>
      </p:sp>
      <p:sp>
        <p:nvSpPr>
          <p:cNvPr id="78850" name="Rectangle 2"/>
          <p:cNvSpPr>
            <a:spLocks noGrp="1" noChangeArrowheads="1"/>
          </p:cNvSpPr>
          <p:nvPr>
            <p:ph type="title"/>
          </p:nvPr>
        </p:nvSpPr>
        <p:spPr/>
        <p:txBody>
          <a:bodyPr/>
          <a:lstStyle/>
          <a:p>
            <a:pPr eaLnBrk="1" hangingPunct="1">
              <a:defRPr/>
            </a:pPr>
            <a:r>
              <a:rPr lang="en-US" altLang="en-US" smtClean="0"/>
              <a:t>Status Flags - Review</a:t>
            </a:r>
          </a:p>
        </p:txBody>
      </p:sp>
      <p:sp>
        <p:nvSpPr>
          <p:cNvPr id="8197" name="Rectangle 3"/>
          <p:cNvSpPr>
            <a:spLocks noGrp="1" noChangeArrowheads="1"/>
          </p:cNvSpPr>
          <p:nvPr>
            <p:ph type="body" idx="1"/>
          </p:nvPr>
        </p:nvSpPr>
        <p:spPr>
          <a:xfrm>
            <a:off x="457200" y="1066800"/>
            <a:ext cx="8153400" cy="4724400"/>
          </a:xfrm>
        </p:spPr>
        <p:txBody>
          <a:bodyPr/>
          <a:lstStyle/>
          <a:p>
            <a:pPr eaLnBrk="1" hangingPunct="1">
              <a:lnSpc>
                <a:spcPct val="120000"/>
              </a:lnSpc>
            </a:pPr>
            <a:r>
              <a:rPr lang="en-US" altLang="en-US" sz="2000" dirty="0" smtClean="0"/>
              <a:t>The </a:t>
            </a:r>
            <a:r>
              <a:rPr lang="en-US" altLang="en-US" sz="2000" dirty="0" smtClean="0">
                <a:solidFill>
                  <a:schemeClr val="tx2"/>
                </a:solidFill>
              </a:rPr>
              <a:t>Zero</a:t>
            </a:r>
            <a:r>
              <a:rPr lang="en-US" altLang="en-US" sz="2000" dirty="0" smtClean="0"/>
              <a:t> flag is set when the result of an operation equals zero.</a:t>
            </a:r>
          </a:p>
          <a:p>
            <a:pPr eaLnBrk="1" hangingPunct="1">
              <a:lnSpc>
                <a:spcPct val="120000"/>
              </a:lnSpc>
            </a:pPr>
            <a:r>
              <a:rPr lang="en-US" altLang="en-US" sz="2000" dirty="0" smtClean="0"/>
              <a:t>The </a:t>
            </a:r>
            <a:r>
              <a:rPr lang="en-US" altLang="en-US" sz="2000" dirty="0" smtClean="0">
                <a:solidFill>
                  <a:schemeClr val="tx2"/>
                </a:solidFill>
              </a:rPr>
              <a:t>Carry</a:t>
            </a:r>
            <a:r>
              <a:rPr lang="en-US" altLang="en-US" sz="2000" dirty="0" smtClean="0"/>
              <a:t> flag is set when an instruction generates a result that is too large (or too small) for the destination operand.</a:t>
            </a:r>
          </a:p>
          <a:p>
            <a:pPr eaLnBrk="1" hangingPunct="1">
              <a:lnSpc>
                <a:spcPct val="120000"/>
              </a:lnSpc>
            </a:pPr>
            <a:r>
              <a:rPr lang="en-US" altLang="en-US" sz="2000" dirty="0" smtClean="0"/>
              <a:t>The </a:t>
            </a:r>
            <a:r>
              <a:rPr lang="en-US" altLang="en-US" sz="2000" dirty="0" smtClean="0">
                <a:solidFill>
                  <a:schemeClr val="tx2"/>
                </a:solidFill>
              </a:rPr>
              <a:t>Sign</a:t>
            </a:r>
            <a:r>
              <a:rPr lang="en-US" altLang="en-US" sz="2000" dirty="0" smtClean="0"/>
              <a:t> flag is set if the destination operand is negative, and it is clear if the destination operand is positive.</a:t>
            </a:r>
          </a:p>
          <a:p>
            <a:pPr eaLnBrk="1" hangingPunct="1">
              <a:lnSpc>
                <a:spcPct val="120000"/>
              </a:lnSpc>
            </a:pPr>
            <a:r>
              <a:rPr lang="en-US" altLang="en-US" sz="2000" dirty="0" smtClean="0"/>
              <a:t>The </a:t>
            </a:r>
            <a:r>
              <a:rPr lang="en-US" altLang="en-US" sz="2000" dirty="0" smtClean="0">
                <a:solidFill>
                  <a:schemeClr val="tx2"/>
                </a:solidFill>
              </a:rPr>
              <a:t>Overflow</a:t>
            </a:r>
            <a:r>
              <a:rPr lang="en-US" altLang="en-US" sz="2000" dirty="0" smtClean="0"/>
              <a:t> flag is set when an instruction generates an invalid signed result (bit 7 carry is </a:t>
            </a:r>
            <a:r>
              <a:rPr lang="en-US" altLang="en-US" sz="2000" dirty="0" err="1" smtClean="0"/>
              <a:t>XORed</a:t>
            </a:r>
            <a:r>
              <a:rPr lang="en-US" altLang="en-US" sz="2000" dirty="0" smtClean="0"/>
              <a:t> with bit 6 Carry).</a:t>
            </a:r>
          </a:p>
          <a:p>
            <a:pPr eaLnBrk="1" hangingPunct="1">
              <a:lnSpc>
                <a:spcPct val="120000"/>
              </a:lnSpc>
            </a:pPr>
            <a:r>
              <a:rPr lang="en-US" altLang="en-US" sz="2000" dirty="0" smtClean="0"/>
              <a:t>The </a:t>
            </a:r>
            <a:r>
              <a:rPr lang="en-US" altLang="en-US" sz="2000" dirty="0" smtClean="0">
                <a:solidFill>
                  <a:schemeClr val="tx2"/>
                </a:solidFill>
              </a:rPr>
              <a:t>Parity</a:t>
            </a:r>
            <a:r>
              <a:rPr lang="en-US" altLang="en-US" sz="2000" dirty="0" smtClean="0"/>
              <a:t> flag is set when an instruction generates an even number of 1 bits in the low byte of the destination operand.</a:t>
            </a:r>
          </a:p>
          <a:p>
            <a:pPr eaLnBrk="1" hangingPunct="1">
              <a:lnSpc>
                <a:spcPct val="120000"/>
              </a:lnSpc>
            </a:pPr>
            <a:r>
              <a:rPr lang="en-US" altLang="en-US" sz="2000" dirty="0" smtClean="0"/>
              <a:t>The </a:t>
            </a:r>
            <a:r>
              <a:rPr lang="en-US" altLang="en-US" sz="2000" dirty="0" smtClean="0">
                <a:solidFill>
                  <a:schemeClr val="tx2"/>
                </a:solidFill>
              </a:rPr>
              <a:t>Auxiliary Carry</a:t>
            </a:r>
            <a:r>
              <a:rPr lang="en-US" altLang="en-US" sz="2000" dirty="0" smtClean="0"/>
              <a:t> flag is set when an operation produces a carry out from bit 3 to bit 4</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24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C9674A5-2EFF-4D7A-8907-A099DD2D8862}" type="slidenum">
              <a:rPr lang="en-US" altLang="en-US" sz="1600">
                <a:latin typeface="Times New Roman" panose="02020603050405020304" pitchFamily="18" charset="0"/>
              </a:rPr>
              <a:pPr>
                <a:spcBef>
                  <a:spcPct val="0"/>
                </a:spcBef>
                <a:buClrTx/>
                <a:buFontTx/>
                <a:buNone/>
              </a:pPr>
              <a:t>60</a:t>
            </a:fld>
            <a:endParaRPr lang="en-US" altLang="en-US" sz="1600">
              <a:latin typeface="Times New Roman" panose="02020603050405020304" pitchFamily="18" charset="0"/>
            </a:endParaRPr>
          </a:p>
        </p:txBody>
      </p:sp>
      <p:sp>
        <p:nvSpPr>
          <p:cNvPr id="131074" name="Rectangle 2"/>
          <p:cNvSpPr>
            <a:spLocks noGrp="1" noChangeArrowheads="1"/>
          </p:cNvSpPr>
          <p:nvPr>
            <p:ph type="title"/>
          </p:nvPr>
        </p:nvSpPr>
        <p:spPr/>
        <p:txBody>
          <a:bodyPr/>
          <a:lstStyle/>
          <a:p>
            <a:pPr eaLnBrk="1" hangingPunct="1">
              <a:defRPr/>
            </a:pPr>
            <a:r>
              <a:rPr lang="en-US" altLang="en-US" smtClean="0"/>
              <a:t>WHILE Loops</a:t>
            </a:r>
            <a:endParaRPr lang="en-US" altLang="en-US" sz="2400" smtClean="0"/>
          </a:p>
        </p:txBody>
      </p:sp>
      <p:sp>
        <p:nvSpPr>
          <p:cNvPr id="62469" name="Text Box 4"/>
          <p:cNvSpPr txBox="1">
            <a:spLocks noChangeArrowheads="1"/>
          </p:cNvSpPr>
          <p:nvPr/>
        </p:nvSpPr>
        <p:spPr bwMode="auto">
          <a:xfrm>
            <a:off x="2057400" y="2362200"/>
            <a:ext cx="457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b="1">
                <a:latin typeface="Courier New" panose="02070309020205020404" pitchFamily="49" charset="0"/>
              </a:rPr>
              <a:t>while( eax &lt; ebx)</a:t>
            </a:r>
          </a:p>
          <a:p>
            <a:pPr eaLnBrk="1" hangingPunct="1">
              <a:lnSpc>
                <a:spcPct val="90000"/>
              </a:lnSpc>
              <a:buFontTx/>
              <a:buNone/>
            </a:pPr>
            <a:r>
              <a:rPr lang="en-US" altLang="en-US" sz="2000" b="1">
                <a:latin typeface="Courier New" panose="02070309020205020404" pitchFamily="49" charset="0"/>
              </a:rPr>
              <a:t>	eax = eax + 1;</a:t>
            </a:r>
          </a:p>
        </p:txBody>
      </p:sp>
      <p:sp>
        <p:nvSpPr>
          <p:cNvPr id="62470" name="Text Box 5"/>
          <p:cNvSpPr txBox="1">
            <a:spLocks noChangeArrowheads="1"/>
          </p:cNvSpPr>
          <p:nvPr/>
        </p:nvSpPr>
        <p:spPr bwMode="auto">
          <a:xfrm>
            <a:off x="838200" y="1066800"/>
            <a:ext cx="7315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A WHILE loop is really an IF statement followed by the body of the loop, followed by an unconditional jump to the top of the loop. Consider the following example:</a:t>
            </a:r>
          </a:p>
        </p:txBody>
      </p:sp>
      <p:grpSp>
        <p:nvGrpSpPr>
          <p:cNvPr id="2" name="Group 7"/>
          <p:cNvGrpSpPr>
            <a:grpSpLocks/>
          </p:cNvGrpSpPr>
          <p:nvPr/>
        </p:nvGrpSpPr>
        <p:grpSpPr bwMode="auto">
          <a:xfrm>
            <a:off x="838200" y="3429000"/>
            <a:ext cx="7543800" cy="2286000"/>
            <a:chOff x="528" y="2160"/>
            <a:chExt cx="4752" cy="1440"/>
          </a:xfrm>
        </p:grpSpPr>
        <p:sp>
          <p:nvSpPr>
            <p:cNvPr id="62472" name="Text Box 3"/>
            <p:cNvSpPr txBox="1">
              <a:spLocks noChangeArrowheads="1"/>
            </p:cNvSpPr>
            <p:nvPr/>
          </p:nvSpPr>
          <p:spPr bwMode="auto">
            <a:xfrm>
              <a:off x="576" y="2544"/>
              <a:ext cx="470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571500" algn="l"/>
                  <a:tab pos="36576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571500" algn="l"/>
                  <a:tab pos="36576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571500" algn="l"/>
                  <a:tab pos="36576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571500" algn="l"/>
                  <a:tab pos="36576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57150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top:	cmp eax,ebx	; check loop condition</a:t>
              </a:r>
            </a:p>
            <a:p>
              <a:pPr eaLnBrk="1" hangingPunct="1">
                <a:lnSpc>
                  <a:spcPct val="50000"/>
                </a:lnSpc>
                <a:spcBef>
                  <a:spcPct val="50000"/>
                </a:spcBef>
                <a:buClrTx/>
                <a:buFontTx/>
                <a:buNone/>
              </a:pPr>
              <a:r>
                <a:rPr lang="en-US" altLang="en-US" sz="1800" b="1">
                  <a:latin typeface="Courier New" panose="02070309020205020404" pitchFamily="49" charset="0"/>
                </a:rPr>
                <a:t>	jae next	; false? exit loop</a:t>
              </a:r>
            </a:p>
            <a:p>
              <a:pPr eaLnBrk="1" hangingPunct="1">
                <a:lnSpc>
                  <a:spcPct val="50000"/>
                </a:lnSpc>
                <a:spcBef>
                  <a:spcPct val="50000"/>
                </a:spcBef>
                <a:buClrTx/>
                <a:buFontTx/>
                <a:buNone/>
              </a:pPr>
              <a:r>
                <a:rPr lang="en-US" altLang="en-US" sz="1800" b="1">
                  <a:latin typeface="Courier New" panose="02070309020205020404" pitchFamily="49" charset="0"/>
                </a:rPr>
                <a:t>	inc eax	; body of loop</a:t>
              </a:r>
            </a:p>
            <a:p>
              <a:pPr eaLnBrk="1" hangingPunct="1">
                <a:lnSpc>
                  <a:spcPct val="50000"/>
                </a:lnSpc>
                <a:spcBef>
                  <a:spcPct val="50000"/>
                </a:spcBef>
                <a:buClrTx/>
                <a:buFontTx/>
                <a:buNone/>
              </a:pPr>
              <a:r>
                <a:rPr lang="en-US" altLang="en-US" sz="1800" b="1">
                  <a:latin typeface="Courier New" panose="02070309020205020404" pitchFamily="49" charset="0"/>
                </a:rPr>
                <a:t>	jmp top	; repeat the loop</a:t>
              </a:r>
            </a:p>
            <a:p>
              <a:pPr eaLnBrk="1" hangingPunct="1">
                <a:lnSpc>
                  <a:spcPct val="50000"/>
                </a:lnSpc>
                <a:spcBef>
                  <a:spcPct val="50000"/>
                </a:spcBef>
                <a:buClrTx/>
                <a:buFontTx/>
                <a:buNone/>
              </a:pPr>
              <a:r>
                <a:rPr lang="en-US" altLang="en-US" sz="1800" b="1">
                  <a:latin typeface="Courier New" panose="02070309020205020404" pitchFamily="49" charset="0"/>
                </a:rPr>
                <a:t>next:</a:t>
              </a:r>
            </a:p>
          </p:txBody>
        </p:sp>
        <p:sp>
          <p:nvSpPr>
            <p:cNvPr id="62473" name="Text Box 6"/>
            <p:cNvSpPr txBox="1">
              <a:spLocks noChangeArrowheads="1"/>
            </p:cNvSpPr>
            <p:nvPr/>
          </p:nvSpPr>
          <p:spPr bwMode="auto">
            <a:xfrm>
              <a:off x="528" y="2160"/>
              <a:ext cx="408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This is a possible implementation: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34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22B5BAE-F428-47B4-ABE6-01DF4F3FDF1D}" type="slidenum">
              <a:rPr lang="en-US" altLang="en-US" sz="1600">
                <a:latin typeface="Times New Roman" panose="02020603050405020304" pitchFamily="18" charset="0"/>
              </a:rPr>
              <a:pPr>
                <a:spcBef>
                  <a:spcPct val="0"/>
                </a:spcBef>
                <a:buClrTx/>
                <a:buFontTx/>
                <a:buNone/>
              </a:pPr>
              <a:t>61</a:t>
            </a:fld>
            <a:endParaRPr lang="en-US" altLang="en-US" sz="1600">
              <a:latin typeface="Times New Roman" panose="02020603050405020304" pitchFamily="18" charset="0"/>
            </a:endParaRPr>
          </a:p>
        </p:txBody>
      </p:sp>
      <p:sp>
        <p:nvSpPr>
          <p:cNvPr id="132098" name="Rectangle 2"/>
          <p:cNvSpPr>
            <a:spLocks noGrp="1" noChangeArrowheads="1"/>
          </p:cNvSpPr>
          <p:nvPr>
            <p:ph type="title"/>
          </p:nvPr>
        </p:nvSpPr>
        <p:spPr/>
        <p:txBody>
          <a:bodyPr/>
          <a:lstStyle/>
          <a:p>
            <a:pPr eaLnBrk="1" hangingPunct="1">
              <a:defRPr/>
            </a:pPr>
            <a:r>
              <a:rPr lang="en-US" altLang="en-US" smtClean="0"/>
              <a:t>Your turn . . .</a:t>
            </a:r>
            <a:endParaRPr lang="en-US" altLang="en-US" sz="2400" smtClean="0"/>
          </a:p>
        </p:txBody>
      </p:sp>
      <p:sp>
        <p:nvSpPr>
          <p:cNvPr id="132099" name="Text Box 3"/>
          <p:cNvSpPr txBox="1">
            <a:spLocks noChangeArrowheads="1"/>
          </p:cNvSpPr>
          <p:nvPr/>
        </p:nvSpPr>
        <p:spPr bwMode="auto">
          <a:xfrm>
            <a:off x="990600" y="3733800"/>
            <a:ext cx="7086600" cy="1981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571500" algn="l"/>
                <a:tab pos="36576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571500" algn="l"/>
                <a:tab pos="36576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571500" algn="l"/>
                <a:tab pos="36576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571500" algn="l"/>
                <a:tab pos="36576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57150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top:	cmp ebx,val1	; check loop condition</a:t>
            </a:r>
          </a:p>
          <a:p>
            <a:pPr eaLnBrk="1" hangingPunct="1">
              <a:lnSpc>
                <a:spcPct val="50000"/>
              </a:lnSpc>
              <a:spcBef>
                <a:spcPct val="50000"/>
              </a:spcBef>
              <a:buClrTx/>
              <a:buFontTx/>
              <a:buNone/>
            </a:pPr>
            <a:r>
              <a:rPr lang="en-US" altLang="en-US" sz="1800" b="1">
                <a:latin typeface="Courier New" panose="02070309020205020404" pitchFamily="49" charset="0"/>
              </a:rPr>
              <a:t>	ja  next	; false? exit loop</a:t>
            </a:r>
          </a:p>
          <a:p>
            <a:pPr eaLnBrk="1" hangingPunct="1">
              <a:lnSpc>
                <a:spcPct val="50000"/>
              </a:lnSpc>
              <a:spcBef>
                <a:spcPct val="50000"/>
              </a:spcBef>
              <a:buClrTx/>
              <a:buFontTx/>
              <a:buNone/>
            </a:pPr>
            <a:r>
              <a:rPr lang="en-US" altLang="en-US" sz="1800" b="1">
                <a:latin typeface="Courier New" panose="02070309020205020404" pitchFamily="49" charset="0"/>
              </a:rPr>
              <a:t>	add ebx,5	; body of loop</a:t>
            </a:r>
          </a:p>
          <a:p>
            <a:pPr eaLnBrk="1" hangingPunct="1">
              <a:lnSpc>
                <a:spcPct val="50000"/>
              </a:lnSpc>
              <a:spcBef>
                <a:spcPct val="50000"/>
              </a:spcBef>
              <a:buClrTx/>
              <a:buFontTx/>
              <a:buNone/>
            </a:pPr>
            <a:r>
              <a:rPr lang="en-US" altLang="en-US" sz="1800" b="1">
                <a:latin typeface="Courier New" panose="02070309020205020404" pitchFamily="49" charset="0"/>
              </a:rPr>
              <a:t>	dec val1</a:t>
            </a:r>
          </a:p>
          <a:p>
            <a:pPr eaLnBrk="1" hangingPunct="1">
              <a:lnSpc>
                <a:spcPct val="50000"/>
              </a:lnSpc>
              <a:spcBef>
                <a:spcPct val="50000"/>
              </a:spcBef>
              <a:buClrTx/>
              <a:buFontTx/>
              <a:buNone/>
            </a:pPr>
            <a:r>
              <a:rPr lang="en-US" altLang="en-US" sz="1800" b="1">
                <a:latin typeface="Courier New" panose="02070309020205020404" pitchFamily="49" charset="0"/>
              </a:rPr>
              <a:t>	jmp top	; repeat the loop</a:t>
            </a:r>
          </a:p>
          <a:p>
            <a:pPr eaLnBrk="1" hangingPunct="1">
              <a:lnSpc>
                <a:spcPct val="50000"/>
              </a:lnSpc>
              <a:spcBef>
                <a:spcPct val="50000"/>
              </a:spcBef>
              <a:buClrTx/>
              <a:buFontTx/>
              <a:buNone/>
            </a:pPr>
            <a:r>
              <a:rPr lang="en-US" altLang="en-US" sz="1800" b="1">
                <a:latin typeface="Courier New" panose="02070309020205020404" pitchFamily="49" charset="0"/>
              </a:rPr>
              <a:t>next:</a:t>
            </a:r>
          </a:p>
        </p:txBody>
      </p:sp>
      <p:sp>
        <p:nvSpPr>
          <p:cNvPr id="63494" name="Text Box 4"/>
          <p:cNvSpPr txBox="1">
            <a:spLocks noChangeArrowheads="1"/>
          </p:cNvSpPr>
          <p:nvPr/>
        </p:nvSpPr>
        <p:spPr bwMode="auto">
          <a:xfrm>
            <a:off x="2514600" y="1600200"/>
            <a:ext cx="396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b="1">
                <a:latin typeface="Courier New" panose="02070309020205020404" pitchFamily="49" charset="0"/>
              </a:rPr>
              <a:t>while( ebx &lt;= val1)</a:t>
            </a:r>
          </a:p>
          <a:p>
            <a:pPr eaLnBrk="1" hangingPunct="1">
              <a:lnSpc>
                <a:spcPct val="90000"/>
              </a:lnSpc>
              <a:buFontTx/>
              <a:buNone/>
            </a:pPr>
            <a:r>
              <a:rPr lang="en-US" altLang="en-US" sz="1800" b="1">
                <a:latin typeface="Courier New" panose="02070309020205020404" pitchFamily="49" charset="0"/>
              </a:rPr>
              <a:t>{</a:t>
            </a:r>
          </a:p>
          <a:p>
            <a:pPr eaLnBrk="1" hangingPunct="1">
              <a:lnSpc>
                <a:spcPct val="90000"/>
              </a:lnSpc>
              <a:buFontTx/>
              <a:buNone/>
            </a:pPr>
            <a:r>
              <a:rPr lang="en-US" altLang="en-US" sz="1800" b="1">
                <a:latin typeface="Courier New" panose="02070309020205020404" pitchFamily="49" charset="0"/>
              </a:rPr>
              <a:t>	ebx = ebx + 5;</a:t>
            </a:r>
          </a:p>
          <a:p>
            <a:pPr eaLnBrk="1" hangingPunct="1">
              <a:lnSpc>
                <a:spcPct val="90000"/>
              </a:lnSpc>
              <a:buFontTx/>
              <a:buNone/>
            </a:pPr>
            <a:r>
              <a:rPr lang="en-US" altLang="en-US" sz="1800" b="1">
                <a:latin typeface="Courier New" panose="02070309020205020404" pitchFamily="49" charset="0"/>
              </a:rPr>
              <a:t>	val1 = val1 - 1</a:t>
            </a:r>
          </a:p>
          <a:p>
            <a:pPr eaLnBrk="1" hangingPunct="1">
              <a:lnSpc>
                <a:spcPct val="90000"/>
              </a:lnSpc>
              <a:buFontTx/>
              <a:buNone/>
            </a:pPr>
            <a:r>
              <a:rPr lang="en-US" altLang="en-US" sz="1800" b="1">
                <a:latin typeface="Courier New" panose="02070309020205020404" pitchFamily="49" charset="0"/>
              </a:rPr>
              <a:t>}</a:t>
            </a:r>
          </a:p>
        </p:txBody>
      </p:sp>
      <p:sp>
        <p:nvSpPr>
          <p:cNvPr id="63495" name="Text Box 5"/>
          <p:cNvSpPr txBox="1">
            <a:spLocks noChangeArrowheads="1"/>
          </p:cNvSpPr>
          <p:nvPr/>
        </p:nvSpPr>
        <p:spPr bwMode="auto">
          <a:xfrm>
            <a:off x="685800" y="990600"/>
            <a:ext cx="7620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Implement the following loop, using unsigned 32-bit integers: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ox(in)">
                                      <p:cBhvr>
                                        <p:cTn id="7"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45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3F255CCD-6D79-413C-A57C-D2076BD9178B}" type="slidenum">
              <a:rPr lang="en-US" altLang="en-US" sz="1600">
                <a:latin typeface="Times New Roman" panose="02020603050405020304" pitchFamily="18" charset="0"/>
              </a:rPr>
              <a:pPr>
                <a:spcBef>
                  <a:spcPct val="0"/>
                </a:spcBef>
                <a:buClrTx/>
                <a:buFontTx/>
                <a:buNone/>
              </a:pPr>
              <a:t>62</a:t>
            </a:fld>
            <a:endParaRPr lang="en-US" altLang="en-US" sz="1600">
              <a:latin typeface="Times New Roman" panose="02020603050405020304" pitchFamily="18" charset="0"/>
            </a:endParaRPr>
          </a:p>
        </p:txBody>
      </p:sp>
      <p:sp>
        <p:nvSpPr>
          <p:cNvPr id="133122" name="Rectangle 2"/>
          <p:cNvSpPr>
            <a:spLocks noGrp="1" noChangeArrowheads="1"/>
          </p:cNvSpPr>
          <p:nvPr>
            <p:ph type="title"/>
          </p:nvPr>
        </p:nvSpPr>
        <p:spPr/>
        <p:txBody>
          <a:bodyPr/>
          <a:lstStyle/>
          <a:p>
            <a:pPr eaLnBrk="1" hangingPunct="1">
              <a:defRPr/>
            </a:pPr>
            <a:r>
              <a:rPr lang="en-US" altLang="en-US" smtClean="0"/>
              <a:t>Table-Driven Selection</a:t>
            </a:r>
            <a:r>
              <a:rPr lang="en-US" altLang="en-US" sz="2400" smtClean="0"/>
              <a:t>  (1 of 4)</a:t>
            </a:r>
            <a:endParaRPr lang="en-US" altLang="en-US" smtClean="0"/>
          </a:p>
        </p:txBody>
      </p:sp>
      <p:sp>
        <p:nvSpPr>
          <p:cNvPr id="64517" name="Rectangle 3"/>
          <p:cNvSpPr>
            <a:spLocks noGrp="1" noChangeArrowheads="1"/>
          </p:cNvSpPr>
          <p:nvPr>
            <p:ph type="body" idx="1"/>
          </p:nvPr>
        </p:nvSpPr>
        <p:spPr>
          <a:xfrm>
            <a:off x="914400" y="1600200"/>
            <a:ext cx="7010400" cy="3657600"/>
          </a:xfrm>
        </p:spPr>
        <p:txBody>
          <a:bodyPr/>
          <a:lstStyle/>
          <a:p>
            <a:pPr eaLnBrk="1" hangingPunct="1"/>
            <a:r>
              <a:rPr lang="en-US" altLang="en-US" smtClean="0"/>
              <a:t>Table-driven selection uses a table lookup to replace a multiway selection structure</a:t>
            </a:r>
          </a:p>
          <a:p>
            <a:pPr eaLnBrk="1" hangingPunct="1"/>
            <a:r>
              <a:rPr lang="en-US" altLang="en-US" smtClean="0"/>
              <a:t>Create a table containing lookup values and the offsets of labels or procedures</a:t>
            </a:r>
          </a:p>
          <a:p>
            <a:pPr eaLnBrk="1" hangingPunct="1"/>
            <a:r>
              <a:rPr lang="en-US" altLang="en-US" smtClean="0"/>
              <a:t>Use a loop to search the table</a:t>
            </a:r>
          </a:p>
          <a:p>
            <a:pPr eaLnBrk="1" hangingPunct="1"/>
            <a:r>
              <a:rPr lang="en-US" altLang="en-US" smtClean="0"/>
              <a:t>Suited to a large number of comparisons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55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9192336C-A2B9-468E-AAC9-8A5DB4426F28}" type="slidenum">
              <a:rPr lang="en-US" altLang="en-US" sz="1600">
                <a:latin typeface="Times New Roman" panose="02020603050405020304" pitchFamily="18" charset="0"/>
              </a:rPr>
              <a:pPr>
                <a:spcBef>
                  <a:spcPct val="0"/>
                </a:spcBef>
                <a:buClrTx/>
                <a:buFontTx/>
                <a:buNone/>
              </a:pPr>
              <a:t>63</a:t>
            </a:fld>
            <a:endParaRPr lang="en-US" altLang="en-US" sz="1600">
              <a:latin typeface="Times New Roman" panose="02020603050405020304" pitchFamily="18" charset="0"/>
            </a:endParaRPr>
          </a:p>
        </p:txBody>
      </p:sp>
      <p:sp>
        <p:nvSpPr>
          <p:cNvPr id="84994" name="Rectangle 2"/>
          <p:cNvSpPr>
            <a:spLocks noGrp="1" noChangeArrowheads="1"/>
          </p:cNvSpPr>
          <p:nvPr>
            <p:ph type="title"/>
          </p:nvPr>
        </p:nvSpPr>
        <p:spPr/>
        <p:txBody>
          <a:bodyPr/>
          <a:lstStyle/>
          <a:p>
            <a:pPr eaLnBrk="1" hangingPunct="1">
              <a:defRPr/>
            </a:pPr>
            <a:r>
              <a:rPr lang="en-US" altLang="en-US" smtClean="0"/>
              <a:t>Table-Driven Selection</a:t>
            </a:r>
            <a:r>
              <a:rPr lang="en-US" altLang="en-US" sz="2400" smtClean="0"/>
              <a:t>  (2 of 4)</a:t>
            </a:r>
            <a:endParaRPr lang="en-US" altLang="en-US" smtClean="0"/>
          </a:p>
        </p:txBody>
      </p:sp>
      <p:sp>
        <p:nvSpPr>
          <p:cNvPr id="65541" name="Text Box 3"/>
          <p:cNvSpPr txBox="1">
            <a:spLocks noChangeArrowheads="1"/>
          </p:cNvSpPr>
          <p:nvPr/>
        </p:nvSpPr>
        <p:spPr bwMode="auto">
          <a:xfrm>
            <a:off x="762000" y="2057400"/>
            <a:ext cx="7772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CaseTable BYTE 'A'	; lookup value</a:t>
            </a:r>
          </a:p>
          <a:p>
            <a:pPr eaLnBrk="1" hangingPunct="1">
              <a:lnSpc>
                <a:spcPct val="50000"/>
              </a:lnSpc>
              <a:spcBef>
                <a:spcPct val="50000"/>
              </a:spcBef>
              <a:buClrTx/>
              <a:buFontTx/>
              <a:buNone/>
            </a:pPr>
            <a:r>
              <a:rPr lang="en-US" altLang="en-US" sz="1800" b="1">
                <a:latin typeface="Courier New" panose="02070309020205020404" pitchFamily="49" charset="0"/>
              </a:rPr>
              <a:t>	DWORD Process_A	; address of procedure</a:t>
            </a:r>
          </a:p>
          <a:p>
            <a:pPr eaLnBrk="1" hangingPunct="1">
              <a:lnSpc>
                <a:spcPct val="50000"/>
              </a:lnSpc>
              <a:spcBef>
                <a:spcPct val="50000"/>
              </a:spcBef>
              <a:buClrTx/>
              <a:buFontTx/>
              <a:buNone/>
            </a:pPr>
            <a:r>
              <a:rPr lang="en-US" altLang="en-US" sz="1800" b="1">
                <a:latin typeface="Courier New" panose="02070309020205020404" pitchFamily="49" charset="0"/>
              </a:rPr>
              <a:t>	EntrySize = ($ - CaseTable)</a:t>
            </a:r>
          </a:p>
          <a:p>
            <a:pPr eaLnBrk="1" hangingPunct="1">
              <a:lnSpc>
                <a:spcPct val="50000"/>
              </a:lnSpc>
              <a:spcBef>
                <a:spcPct val="50000"/>
              </a:spcBef>
              <a:buClrTx/>
              <a:buFontTx/>
              <a:buNone/>
            </a:pPr>
            <a:r>
              <a:rPr lang="en-US" altLang="en-US" sz="1800" b="1">
                <a:latin typeface="Courier New" panose="02070309020205020404" pitchFamily="49" charset="0"/>
              </a:rPr>
              <a:t>	BYTE 'B'</a:t>
            </a:r>
          </a:p>
          <a:p>
            <a:pPr eaLnBrk="1" hangingPunct="1">
              <a:lnSpc>
                <a:spcPct val="50000"/>
              </a:lnSpc>
              <a:spcBef>
                <a:spcPct val="50000"/>
              </a:spcBef>
              <a:buClrTx/>
              <a:buFontTx/>
              <a:buNone/>
            </a:pPr>
            <a:r>
              <a:rPr lang="en-US" altLang="en-US" sz="1800" b="1">
                <a:latin typeface="Courier New" panose="02070309020205020404" pitchFamily="49" charset="0"/>
              </a:rPr>
              <a:t>	DWORD Process_B</a:t>
            </a:r>
          </a:p>
          <a:p>
            <a:pPr eaLnBrk="1" hangingPunct="1">
              <a:lnSpc>
                <a:spcPct val="50000"/>
              </a:lnSpc>
              <a:spcBef>
                <a:spcPct val="50000"/>
              </a:spcBef>
              <a:buClrTx/>
              <a:buFontTx/>
              <a:buNone/>
            </a:pPr>
            <a:r>
              <a:rPr lang="en-US" altLang="en-US" sz="1800" b="1">
                <a:latin typeface="Courier New" panose="02070309020205020404" pitchFamily="49" charset="0"/>
              </a:rPr>
              <a:t>	BYTE 'C'</a:t>
            </a:r>
          </a:p>
          <a:p>
            <a:pPr eaLnBrk="1" hangingPunct="1">
              <a:lnSpc>
                <a:spcPct val="50000"/>
              </a:lnSpc>
              <a:spcBef>
                <a:spcPct val="50000"/>
              </a:spcBef>
              <a:buClrTx/>
              <a:buFontTx/>
              <a:buNone/>
            </a:pPr>
            <a:r>
              <a:rPr lang="en-US" altLang="en-US" sz="1800" b="1">
                <a:latin typeface="Courier New" panose="02070309020205020404" pitchFamily="49" charset="0"/>
              </a:rPr>
              <a:t>	DWORD Process_C</a:t>
            </a:r>
          </a:p>
          <a:p>
            <a:pPr eaLnBrk="1" hangingPunct="1">
              <a:lnSpc>
                <a:spcPct val="50000"/>
              </a:lnSpc>
              <a:spcBef>
                <a:spcPct val="50000"/>
              </a:spcBef>
              <a:buClrTx/>
              <a:buFontTx/>
              <a:buNone/>
            </a:pPr>
            <a:r>
              <a:rPr lang="en-US" altLang="en-US" sz="1800" b="1">
                <a:latin typeface="Courier New" panose="02070309020205020404" pitchFamily="49" charset="0"/>
              </a:rPr>
              <a:t>	BYTE 'D'</a:t>
            </a:r>
          </a:p>
          <a:p>
            <a:pPr eaLnBrk="1" hangingPunct="1">
              <a:lnSpc>
                <a:spcPct val="50000"/>
              </a:lnSpc>
              <a:spcBef>
                <a:spcPct val="50000"/>
              </a:spcBef>
              <a:buClrTx/>
              <a:buFontTx/>
              <a:buNone/>
            </a:pPr>
            <a:r>
              <a:rPr lang="en-US" altLang="en-US" sz="1800" b="1">
                <a:latin typeface="Courier New" panose="02070309020205020404" pitchFamily="49" charset="0"/>
              </a:rPr>
              <a:t>	DWORD Process_D</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NumberOfEntries = ($ - CaseTable) / EntrySize</a:t>
            </a:r>
          </a:p>
        </p:txBody>
      </p:sp>
      <p:sp>
        <p:nvSpPr>
          <p:cNvPr id="65542"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Step 1: create a table containing lookup values and procedure offsets: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65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557A4B83-B8D5-4EB5-8E35-9D1B02F12AE1}" type="slidenum">
              <a:rPr lang="en-US" altLang="en-US" sz="1600">
                <a:latin typeface="Times New Roman" panose="02020603050405020304" pitchFamily="18" charset="0"/>
              </a:rPr>
              <a:pPr>
                <a:spcBef>
                  <a:spcPct val="0"/>
                </a:spcBef>
                <a:buClrTx/>
                <a:buFontTx/>
                <a:buNone/>
              </a:pPr>
              <a:t>64</a:t>
            </a:fld>
            <a:endParaRPr lang="en-US" altLang="en-US" sz="1600">
              <a:latin typeface="Times New Roman" panose="02020603050405020304" pitchFamily="18" charset="0"/>
            </a:endParaRPr>
          </a:p>
        </p:txBody>
      </p:sp>
      <p:sp>
        <p:nvSpPr>
          <p:cNvPr id="168964" name="Rectangle 4"/>
          <p:cNvSpPr>
            <a:spLocks noGrp="1" noChangeArrowheads="1"/>
          </p:cNvSpPr>
          <p:nvPr>
            <p:ph type="title"/>
          </p:nvPr>
        </p:nvSpPr>
        <p:spPr/>
        <p:txBody>
          <a:bodyPr/>
          <a:lstStyle/>
          <a:p>
            <a:pPr eaLnBrk="1" hangingPunct="1">
              <a:defRPr/>
            </a:pPr>
            <a:r>
              <a:rPr lang="en-US" altLang="en-US" smtClean="0"/>
              <a:t>Table-Driven Selection</a:t>
            </a:r>
            <a:r>
              <a:rPr lang="en-US" altLang="en-US" sz="2400" smtClean="0"/>
              <a:t>  (3 of 4)</a:t>
            </a:r>
          </a:p>
        </p:txBody>
      </p:sp>
      <p:sp>
        <p:nvSpPr>
          <p:cNvPr id="66565" name="Rectangle 7"/>
          <p:cNvSpPr>
            <a:spLocks noGrp="1" noChangeArrowheads="1"/>
          </p:cNvSpPr>
          <p:nvPr>
            <p:ph type="body" idx="1"/>
          </p:nvPr>
        </p:nvSpPr>
        <p:spPr/>
        <p:txBody>
          <a:bodyPr/>
          <a:lstStyle/>
          <a:p>
            <a:pPr eaLnBrk="1" hangingPunct="1">
              <a:buFontTx/>
              <a:buNone/>
            </a:pPr>
            <a:r>
              <a:rPr lang="en-US" altLang="en-US" smtClean="0"/>
              <a:t>Table of Procedure Offsets:</a:t>
            </a:r>
          </a:p>
        </p:txBody>
      </p:sp>
      <p:pic>
        <p:nvPicPr>
          <p:cNvPr id="665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7310438"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75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EBC31710-0975-4872-A695-810FC459B61E}" type="slidenum">
              <a:rPr lang="en-US" altLang="en-US" sz="1600">
                <a:latin typeface="Times New Roman" panose="02020603050405020304" pitchFamily="18" charset="0"/>
              </a:rPr>
              <a:pPr>
                <a:spcBef>
                  <a:spcPct val="0"/>
                </a:spcBef>
                <a:buClrTx/>
                <a:buFontTx/>
                <a:buNone/>
              </a:pPr>
              <a:t>65</a:t>
            </a:fld>
            <a:endParaRPr lang="en-US" altLang="en-US" sz="1600">
              <a:latin typeface="Times New Roman" panose="02020603050405020304" pitchFamily="18" charset="0"/>
            </a:endParaRPr>
          </a:p>
        </p:txBody>
      </p:sp>
      <p:sp>
        <p:nvSpPr>
          <p:cNvPr id="134146" name="Rectangle 2"/>
          <p:cNvSpPr>
            <a:spLocks noGrp="1" noChangeArrowheads="1"/>
          </p:cNvSpPr>
          <p:nvPr>
            <p:ph type="title"/>
          </p:nvPr>
        </p:nvSpPr>
        <p:spPr/>
        <p:txBody>
          <a:bodyPr/>
          <a:lstStyle/>
          <a:p>
            <a:pPr eaLnBrk="1" hangingPunct="1">
              <a:defRPr/>
            </a:pPr>
            <a:r>
              <a:rPr lang="en-US" altLang="en-US" smtClean="0"/>
              <a:t>Table-Driven Selection</a:t>
            </a:r>
            <a:r>
              <a:rPr lang="en-US" altLang="en-US" sz="2400" smtClean="0"/>
              <a:t>  (4 of 4)</a:t>
            </a:r>
            <a:endParaRPr lang="en-US" altLang="en-US" smtClean="0"/>
          </a:p>
        </p:txBody>
      </p:sp>
      <p:sp>
        <p:nvSpPr>
          <p:cNvPr id="67589" name="Text Box 3"/>
          <p:cNvSpPr txBox="1">
            <a:spLocks noChangeArrowheads="1"/>
          </p:cNvSpPr>
          <p:nvPr/>
        </p:nvSpPr>
        <p:spPr bwMode="auto">
          <a:xfrm>
            <a:off x="838200" y="2209800"/>
            <a:ext cx="777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600" b="1">
                <a:latin typeface="Courier New" panose="02070309020205020404" pitchFamily="49" charset="0"/>
              </a:rPr>
              <a:t>	mov ebx,OFFSET CaseTable	; point EBX to the table</a:t>
            </a:r>
          </a:p>
          <a:p>
            <a:pPr eaLnBrk="1" hangingPunct="1">
              <a:lnSpc>
                <a:spcPct val="50000"/>
              </a:lnSpc>
              <a:spcBef>
                <a:spcPct val="50000"/>
              </a:spcBef>
              <a:buClrTx/>
              <a:buFontTx/>
              <a:buNone/>
            </a:pPr>
            <a:r>
              <a:rPr lang="en-US" altLang="en-US" sz="1600" b="1">
                <a:latin typeface="Courier New" panose="02070309020205020404" pitchFamily="49" charset="0"/>
              </a:rPr>
              <a:t>	mov ecx,NumberOfEntries	; loop counter</a:t>
            </a:r>
          </a:p>
          <a:p>
            <a:pPr eaLnBrk="1" hangingPunct="1">
              <a:lnSpc>
                <a:spcPct val="50000"/>
              </a:lnSpc>
              <a:spcBef>
                <a:spcPct val="50000"/>
              </a:spcBef>
              <a:buClrTx/>
              <a:buFontTx/>
              <a:buNone/>
            </a:pPr>
            <a:endParaRPr lang="en-US" altLang="en-US" sz="1600" b="1">
              <a:latin typeface="Courier New" panose="02070309020205020404" pitchFamily="49" charset="0"/>
            </a:endParaRPr>
          </a:p>
          <a:p>
            <a:pPr eaLnBrk="1" hangingPunct="1">
              <a:lnSpc>
                <a:spcPct val="50000"/>
              </a:lnSpc>
              <a:spcBef>
                <a:spcPct val="50000"/>
              </a:spcBef>
              <a:buClrTx/>
              <a:buFontTx/>
              <a:buNone/>
            </a:pPr>
            <a:r>
              <a:rPr lang="en-US" altLang="en-US" sz="1600" b="1">
                <a:latin typeface="Courier New" panose="02070309020205020404" pitchFamily="49" charset="0"/>
              </a:rPr>
              <a:t>L1:	cmp al,[ebx]	; match found?</a:t>
            </a:r>
          </a:p>
          <a:p>
            <a:pPr eaLnBrk="1" hangingPunct="1">
              <a:lnSpc>
                <a:spcPct val="50000"/>
              </a:lnSpc>
              <a:spcBef>
                <a:spcPct val="50000"/>
              </a:spcBef>
              <a:buClrTx/>
              <a:buFontTx/>
              <a:buNone/>
            </a:pPr>
            <a:r>
              <a:rPr lang="en-US" altLang="en-US" sz="1600" b="1">
                <a:latin typeface="Courier New" panose="02070309020205020404" pitchFamily="49" charset="0"/>
              </a:rPr>
              <a:t>	jne L2	; no: continue</a:t>
            </a:r>
          </a:p>
          <a:p>
            <a:pPr eaLnBrk="1" hangingPunct="1">
              <a:lnSpc>
                <a:spcPct val="50000"/>
              </a:lnSpc>
              <a:spcBef>
                <a:spcPct val="50000"/>
              </a:spcBef>
              <a:buClrTx/>
              <a:buFontTx/>
              <a:buNone/>
            </a:pPr>
            <a:r>
              <a:rPr lang="en-US" altLang="en-US" sz="1600" b="1">
                <a:latin typeface="Courier New" panose="02070309020205020404" pitchFamily="49" charset="0"/>
              </a:rPr>
              <a:t>	</a:t>
            </a:r>
            <a:r>
              <a:rPr lang="en-US" altLang="en-US" sz="1600" b="1">
                <a:solidFill>
                  <a:schemeClr val="tx2"/>
                </a:solidFill>
                <a:latin typeface="Courier New" panose="02070309020205020404" pitchFamily="49" charset="0"/>
              </a:rPr>
              <a:t>call NEAR PTR [ebx + 1]</a:t>
            </a:r>
            <a:r>
              <a:rPr lang="en-US" altLang="en-US" sz="1600" b="1">
                <a:latin typeface="Courier New" panose="02070309020205020404" pitchFamily="49" charset="0"/>
              </a:rPr>
              <a:t>	; yes: call the procedure</a:t>
            </a:r>
          </a:p>
          <a:p>
            <a:pPr eaLnBrk="1" hangingPunct="1">
              <a:lnSpc>
                <a:spcPct val="50000"/>
              </a:lnSpc>
              <a:spcBef>
                <a:spcPct val="50000"/>
              </a:spcBef>
              <a:buClrTx/>
              <a:buFontTx/>
              <a:buNone/>
            </a:pPr>
            <a:r>
              <a:rPr lang="en-US" altLang="en-US" sz="1600" b="1">
                <a:latin typeface="Courier New" panose="02070309020205020404" pitchFamily="49" charset="0"/>
              </a:rPr>
              <a:t>	call WriteString	; display message</a:t>
            </a:r>
          </a:p>
          <a:p>
            <a:pPr eaLnBrk="1" hangingPunct="1">
              <a:lnSpc>
                <a:spcPct val="50000"/>
              </a:lnSpc>
              <a:spcBef>
                <a:spcPct val="50000"/>
              </a:spcBef>
              <a:buClrTx/>
              <a:buFontTx/>
              <a:buNone/>
            </a:pPr>
            <a:r>
              <a:rPr lang="en-US" altLang="en-US" sz="1600" b="1">
                <a:latin typeface="Courier New" panose="02070309020205020404" pitchFamily="49" charset="0"/>
              </a:rPr>
              <a:t>	call Crlf</a:t>
            </a:r>
          </a:p>
          <a:p>
            <a:pPr eaLnBrk="1" hangingPunct="1">
              <a:lnSpc>
                <a:spcPct val="50000"/>
              </a:lnSpc>
              <a:spcBef>
                <a:spcPct val="50000"/>
              </a:spcBef>
              <a:buClrTx/>
              <a:buFontTx/>
              <a:buNone/>
            </a:pPr>
            <a:r>
              <a:rPr lang="en-US" altLang="en-US" sz="1600" b="1">
                <a:latin typeface="Courier New" panose="02070309020205020404" pitchFamily="49" charset="0"/>
              </a:rPr>
              <a:t>	jmp L3	; and exit the loop</a:t>
            </a:r>
          </a:p>
          <a:p>
            <a:pPr eaLnBrk="1" hangingPunct="1">
              <a:lnSpc>
                <a:spcPct val="50000"/>
              </a:lnSpc>
              <a:spcBef>
                <a:spcPct val="50000"/>
              </a:spcBef>
              <a:buClrTx/>
              <a:buFontTx/>
              <a:buNone/>
            </a:pPr>
            <a:r>
              <a:rPr lang="en-US" altLang="en-US" sz="1600" b="1">
                <a:latin typeface="Courier New" panose="02070309020205020404" pitchFamily="49" charset="0"/>
              </a:rPr>
              <a:t>L2:	add ebx,EntrySize	; point to next entry</a:t>
            </a:r>
          </a:p>
          <a:p>
            <a:pPr eaLnBrk="1" hangingPunct="1">
              <a:lnSpc>
                <a:spcPct val="50000"/>
              </a:lnSpc>
              <a:spcBef>
                <a:spcPct val="50000"/>
              </a:spcBef>
              <a:buClrTx/>
              <a:buFontTx/>
              <a:buNone/>
            </a:pPr>
            <a:r>
              <a:rPr lang="en-US" altLang="en-US" sz="1600" b="1">
                <a:latin typeface="Courier New" panose="02070309020205020404" pitchFamily="49" charset="0"/>
              </a:rPr>
              <a:t>	loop L1	; repeat until ECX = 0</a:t>
            </a:r>
          </a:p>
          <a:p>
            <a:pPr eaLnBrk="1" hangingPunct="1">
              <a:lnSpc>
                <a:spcPct val="50000"/>
              </a:lnSpc>
              <a:spcBef>
                <a:spcPct val="50000"/>
              </a:spcBef>
              <a:buClrTx/>
              <a:buFontTx/>
              <a:buNone/>
            </a:pPr>
            <a:endParaRPr lang="en-US" altLang="en-US" sz="1600" b="1">
              <a:latin typeface="Courier New" panose="02070309020205020404" pitchFamily="49" charset="0"/>
            </a:endParaRPr>
          </a:p>
          <a:p>
            <a:pPr eaLnBrk="1" hangingPunct="1">
              <a:lnSpc>
                <a:spcPct val="50000"/>
              </a:lnSpc>
              <a:spcBef>
                <a:spcPct val="50000"/>
              </a:spcBef>
              <a:buClrTx/>
              <a:buFontTx/>
              <a:buNone/>
            </a:pPr>
            <a:r>
              <a:rPr lang="en-US" altLang="en-US" sz="1600" b="1">
                <a:latin typeface="Courier New" panose="02070309020205020404" pitchFamily="49" charset="0"/>
              </a:rPr>
              <a:t>L3:</a:t>
            </a:r>
          </a:p>
        </p:txBody>
      </p:sp>
      <p:sp>
        <p:nvSpPr>
          <p:cNvPr id="67590" name="Text Box 4"/>
          <p:cNvSpPr txBox="1">
            <a:spLocks noChangeArrowheads="1"/>
          </p:cNvSpPr>
          <p:nvPr/>
        </p:nvSpPr>
        <p:spPr bwMode="auto">
          <a:xfrm>
            <a:off x="685800" y="1066800"/>
            <a:ext cx="784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Step 2: Use a loop to search the table. When a match is found, call the procedure offset stored in the current table entry:</a:t>
            </a:r>
          </a:p>
        </p:txBody>
      </p:sp>
      <p:sp>
        <p:nvSpPr>
          <p:cNvPr id="67591" name="Line 5"/>
          <p:cNvSpPr>
            <a:spLocks noChangeShapeType="1"/>
          </p:cNvSpPr>
          <p:nvPr/>
        </p:nvSpPr>
        <p:spPr bwMode="auto">
          <a:xfrm flipH="1" flipV="1">
            <a:off x="2514600" y="3733800"/>
            <a:ext cx="457200" cy="160020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67592" name="Text Box 6"/>
          <p:cNvSpPr txBox="1">
            <a:spLocks noChangeArrowheads="1"/>
          </p:cNvSpPr>
          <p:nvPr/>
        </p:nvSpPr>
        <p:spPr bwMode="auto">
          <a:xfrm>
            <a:off x="2057400" y="5181600"/>
            <a:ext cx="2057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a:t>required for procedure pointers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86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DE64E05-7A90-497E-AE50-CF35A8A23AEF}" type="slidenum">
              <a:rPr lang="en-US" altLang="en-US" sz="1600">
                <a:latin typeface="Times New Roman" panose="02020603050405020304" pitchFamily="18" charset="0"/>
              </a:rPr>
              <a:pPr>
                <a:spcBef>
                  <a:spcPct val="0"/>
                </a:spcBef>
                <a:buClrTx/>
                <a:buFontTx/>
                <a:buNone/>
              </a:pPr>
              <a:t>66</a:t>
            </a:fld>
            <a:endParaRPr lang="en-US" altLang="en-US" sz="1600">
              <a:latin typeface="Times New Roman" panose="02020603050405020304" pitchFamily="18" charset="0"/>
            </a:endParaRPr>
          </a:p>
        </p:txBody>
      </p:sp>
      <p:sp>
        <p:nvSpPr>
          <p:cNvPr id="161794" name="Rectangle 2"/>
          <p:cNvSpPr>
            <a:spLocks noGrp="1" noChangeArrowheads="1"/>
          </p:cNvSpPr>
          <p:nvPr>
            <p:ph type="title"/>
          </p:nvPr>
        </p:nvSpPr>
        <p:spPr/>
        <p:txBody>
          <a:bodyPr/>
          <a:lstStyle/>
          <a:p>
            <a:pPr eaLnBrk="1" hangingPunct="1">
              <a:defRPr/>
            </a:pPr>
            <a:r>
              <a:rPr lang="en-US" altLang="en-US" smtClean="0"/>
              <a:t>What's Next</a:t>
            </a:r>
          </a:p>
        </p:txBody>
      </p:sp>
      <p:sp>
        <p:nvSpPr>
          <p:cNvPr id="68613" name="Rectangle 3"/>
          <p:cNvSpPr>
            <a:spLocks noGrp="1" noChangeArrowheads="1"/>
          </p:cNvSpPr>
          <p:nvPr>
            <p:ph type="body" idx="1"/>
          </p:nvPr>
        </p:nvSpPr>
        <p:spPr>
          <a:xfrm>
            <a:off x="1600200" y="1524000"/>
            <a:ext cx="6324600" cy="3048000"/>
          </a:xfrm>
        </p:spPr>
        <p:txBody>
          <a:bodyPr/>
          <a:lstStyle/>
          <a:p>
            <a:pPr eaLnBrk="1" hangingPunct="1"/>
            <a:r>
              <a:rPr lang="en-US" altLang="en-US" smtClean="0"/>
              <a:t>Boolean and Comparison Instructions</a:t>
            </a:r>
          </a:p>
          <a:p>
            <a:pPr eaLnBrk="1" hangingPunct="1"/>
            <a:r>
              <a:rPr lang="en-US" altLang="en-US" smtClean="0"/>
              <a:t>Conditional Jumps</a:t>
            </a:r>
          </a:p>
          <a:p>
            <a:pPr eaLnBrk="1" hangingPunct="1"/>
            <a:r>
              <a:rPr lang="en-US" altLang="en-US" smtClean="0"/>
              <a:t>Conditional Loop Instructions</a:t>
            </a:r>
          </a:p>
          <a:p>
            <a:pPr eaLnBrk="1" hangingPunct="1"/>
            <a:r>
              <a:rPr lang="en-US" altLang="en-US" smtClean="0"/>
              <a:t>Conditional Structures</a:t>
            </a:r>
          </a:p>
          <a:p>
            <a:pPr eaLnBrk="1" hangingPunct="1"/>
            <a:r>
              <a:rPr lang="en-US" altLang="en-US" b="1" smtClean="0">
                <a:solidFill>
                  <a:schemeClr val="tx2"/>
                </a:solidFill>
              </a:rPr>
              <a:t>Application: Finite-State Machines</a:t>
            </a:r>
          </a:p>
          <a:p>
            <a:pPr eaLnBrk="1" hangingPunct="1"/>
            <a:r>
              <a:rPr lang="en-US" altLang="en-US" smtClean="0"/>
              <a:t>Conditional Control Flow Directives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696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8C3CCF82-F556-4F7D-B63D-FB514A6BE852}" type="slidenum">
              <a:rPr lang="en-US" altLang="en-US" sz="1600">
                <a:latin typeface="Times New Roman" panose="02020603050405020304" pitchFamily="18" charset="0"/>
              </a:rPr>
              <a:pPr>
                <a:spcBef>
                  <a:spcPct val="0"/>
                </a:spcBef>
                <a:buClrTx/>
                <a:buFontTx/>
                <a:buNone/>
              </a:pPr>
              <a:t>67</a:t>
            </a:fld>
            <a:endParaRPr lang="en-US" altLang="en-US" sz="1600">
              <a:latin typeface="Times New Roman" panose="02020603050405020304" pitchFamily="18" charset="0"/>
            </a:endParaRPr>
          </a:p>
        </p:txBody>
      </p:sp>
      <p:sp>
        <p:nvSpPr>
          <p:cNvPr id="135170" name="Rectangle 2"/>
          <p:cNvSpPr>
            <a:spLocks noGrp="1" noChangeArrowheads="1"/>
          </p:cNvSpPr>
          <p:nvPr>
            <p:ph type="title"/>
          </p:nvPr>
        </p:nvSpPr>
        <p:spPr/>
        <p:txBody>
          <a:bodyPr/>
          <a:lstStyle/>
          <a:p>
            <a:pPr eaLnBrk="1" hangingPunct="1">
              <a:defRPr/>
            </a:pPr>
            <a:r>
              <a:rPr lang="en-US" altLang="en-US" dirty="0" smtClean="0"/>
              <a:t>Application: Finite-State Machines</a:t>
            </a:r>
          </a:p>
        </p:txBody>
      </p:sp>
      <p:sp>
        <p:nvSpPr>
          <p:cNvPr id="69637" name="Rectangle 3"/>
          <p:cNvSpPr>
            <a:spLocks noGrp="1" noChangeArrowheads="1"/>
          </p:cNvSpPr>
          <p:nvPr>
            <p:ph type="body" idx="1"/>
          </p:nvPr>
        </p:nvSpPr>
        <p:spPr>
          <a:xfrm>
            <a:off x="685800" y="1219200"/>
            <a:ext cx="7543800" cy="4343400"/>
          </a:xfrm>
        </p:spPr>
        <p:txBody>
          <a:bodyPr/>
          <a:lstStyle/>
          <a:p>
            <a:pPr marL="228600" indent="-228600" eaLnBrk="1" hangingPunct="1">
              <a:lnSpc>
                <a:spcPct val="110000"/>
              </a:lnSpc>
            </a:pPr>
            <a:r>
              <a:rPr lang="en-US" altLang="en-US" smtClean="0"/>
              <a:t>A finite-state machine (FSM) is a graph structure that changes state based on some input. Also called a </a:t>
            </a:r>
            <a:r>
              <a:rPr lang="en-US" altLang="en-US" smtClean="0">
                <a:solidFill>
                  <a:schemeClr val="tx2"/>
                </a:solidFill>
              </a:rPr>
              <a:t>state-transition diagram</a:t>
            </a:r>
            <a:r>
              <a:rPr lang="en-US" altLang="en-US" smtClean="0"/>
              <a:t>.</a:t>
            </a:r>
          </a:p>
          <a:p>
            <a:pPr marL="228600" indent="-228600" eaLnBrk="1" hangingPunct="1">
              <a:lnSpc>
                <a:spcPct val="110000"/>
              </a:lnSpc>
            </a:pPr>
            <a:r>
              <a:rPr lang="en-US" altLang="en-US" smtClean="0"/>
              <a:t>We use a graph to represent an FSM, with squares or circles called </a:t>
            </a:r>
            <a:r>
              <a:rPr lang="en-US" altLang="en-US" smtClean="0">
                <a:solidFill>
                  <a:schemeClr val="tx2"/>
                </a:solidFill>
              </a:rPr>
              <a:t>nodes,</a:t>
            </a:r>
            <a:r>
              <a:rPr lang="en-US" altLang="en-US" smtClean="0"/>
              <a:t> and lines with arrows between the circles called </a:t>
            </a:r>
            <a:r>
              <a:rPr lang="en-US" altLang="en-US" smtClean="0">
                <a:solidFill>
                  <a:schemeClr val="tx2"/>
                </a:solidFill>
              </a:rPr>
              <a:t>edges</a:t>
            </a:r>
            <a:r>
              <a:rPr lang="en-US" altLang="en-US"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06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6F73EE4-ECFE-413F-AB4D-DA19A3D44EC3}" type="slidenum">
              <a:rPr lang="en-US" altLang="en-US" sz="1600">
                <a:latin typeface="Times New Roman" panose="02020603050405020304" pitchFamily="18" charset="0"/>
              </a:rPr>
              <a:pPr>
                <a:spcBef>
                  <a:spcPct val="0"/>
                </a:spcBef>
                <a:buClrTx/>
                <a:buFontTx/>
                <a:buNone/>
              </a:pPr>
              <a:t>68</a:t>
            </a:fld>
            <a:endParaRPr lang="en-US" altLang="en-US" sz="1600">
              <a:latin typeface="Times New Roman" panose="02020603050405020304" pitchFamily="18" charset="0"/>
            </a:endParaRPr>
          </a:p>
        </p:txBody>
      </p:sp>
      <p:sp>
        <p:nvSpPr>
          <p:cNvPr id="172034" name="Rectangle 2"/>
          <p:cNvSpPr>
            <a:spLocks noGrp="1" noChangeArrowheads="1"/>
          </p:cNvSpPr>
          <p:nvPr>
            <p:ph type="title"/>
          </p:nvPr>
        </p:nvSpPr>
        <p:spPr/>
        <p:txBody>
          <a:bodyPr/>
          <a:lstStyle/>
          <a:p>
            <a:pPr eaLnBrk="1" hangingPunct="1">
              <a:defRPr/>
            </a:pPr>
            <a:r>
              <a:rPr lang="en-US" altLang="en-US" smtClean="0"/>
              <a:t>Application: Finite-State Machines</a:t>
            </a:r>
          </a:p>
        </p:txBody>
      </p:sp>
      <p:sp>
        <p:nvSpPr>
          <p:cNvPr id="70661" name="Rectangle 3"/>
          <p:cNvSpPr>
            <a:spLocks noGrp="1" noChangeArrowheads="1"/>
          </p:cNvSpPr>
          <p:nvPr>
            <p:ph type="body" idx="1"/>
          </p:nvPr>
        </p:nvSpPr>
        <p:spPr>
          <a:xfrm>
            <a:off x="685800" y="1219200"/>
            <a:ext cx="7543800" cy="4343400"/>
          </a:xfrm>
        </p:spPr>
        <p:txBody>
          <a:bodyPr/>
          <a:lstStyle/>
          <a:p>
            <a:pPr marL="228600" indent="-228600" eaLnBrk="1" hangingPunct="1">
              <a:lnSpc>
                <a:spcPct val="110000"/>
              </a:lnSpc>
            </a:pPr>
            <a:r>
              <a:rPr lang="en-US" altLang="en-US" smtClean="0"/>
              <a:t>A FSM is a specific instance of a more general structure called a </a:t>
            </a:r>
            <a:r>
              <a:rPr lang="en-US" altLang="en-US" smtClean="0">
                <a:solidFill>
                  <a:schemeClr val="tx2"/>
                </a:solidFill>
              </a:rPr>
              <a:t>directed graph</a:t>
            </a:r>
            <a:r>
              <a:rPr lang="en-US" altLang="en-US" smtClean="0"/>
              <a:t>.</a:t>
            </a:r>
          </a:p>
          <a:p>
            <a:pPr marL="228600" indent="-228600" eaLnBrk="1" hangingPunct="1">
              <a:lnSpc>
                <a:spcPct val="110000"/>
              </a:lnSpc>
            </a:pPr>
            <a:r>
              <a:rPr lang="en-US" altLang="en-US" smtClean="0"/>
              <a:t>Three basic states, represented by nodes:</a:t>
            </a:r>
          </a:p>
          <a:p>
            <a:pPr lvl="1" eaLnBrk="1" hangingPunct="1">
              <a:lnSpc>
                <a:spcPct val="110000"/>
              </a:lnSpc>
            </a:pPr>
            <a:r>
              <a:rPr lang="en-US" altLang="en-US" sz="2000" smtClean="0"/>
              <a:t>Start state</a:t>
            </a:r>
          </a:p>
          <a:p>
            <a:pPr lvl="1" eaLnBrk="1" hangingPunct="1">
              <a:lnSpc>
                <a:spcPct val="110000"/>
              </a:lnSpc>
            </a:pPr>
            <a:r>
              <a:rPr lang="en-US" altLang="en-US" sz="2000" smtClean="0"/>
              <a:t>Terminal state(s)</a:t>
            </a:r>
          </a:p>
          <a:p>
            <a:pPr lvl="1" eaLnBrk="1" hangingPunct="1">
              <a:lnSpc>
                <a:spcPct val="110000"/>
              </a:lnSpc>
            </a:pPr>
            <a:r>
              <a:rPr lang="en-US" altLang="en-US" sz="2000" smtClean="0"/>
              <a:t>Nonterminal state(s)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16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EBC6ADB6-A2F7-490E-9FFD-EC390A2D5778}" type="slidenum">
              <a:rPr lang="en-US" altLang="en-US" sz="1600">
                <a:latin typeface="Times New Roman" panose="02020603050405020304" pitchFamily="18" charset="0"/>
              </a:rPr>
              <a:pPr>
                <a:spcBef>
                  <a:spcPct val="0"/>
                </a:spcBef>
                <a:buClrTx/>
                <a:buFontTx/>
                <a:buNone/>
              </a:pPr>
              <a:t>69</a:t>
            </a:fld>
            <a:endParaRPr lang="en-US" altLang="en-US" sz="1600">
              <a:latin typeface="Times New Roman" panose="02020603050405020304" pitchFamily="18" charset="0"/>
            </a:endParaRPr>
          </a:p>
        </p:txBody>
      </p:sp>
      <p:sp>
        <p:nvSpPr>
          <p:cNvPr id="137218" name="Rectangle 2"/>
          <p:cNvSpPr>
            <a:spLocks noGrp="1" noChangeArrowheads="1"/>
          </p:cNvSpPr>
          <p:nvPr>
            <p:ph type="title"/>
          </p:nvPr>
        </p:nvSpPr>
        <p:spPr/>
        <p:txBody>
          <a:bodyPr/>
          <a:lstStyle/>
          <a:p>
            <a:pPr eaLnBrk="1" hangingPunct="1">
              <a:defRPr/>
            </a:pPr>
            <a:r>
              <a:rPr lang="en-US" altLang="en-US" smtClean="0"/>
              <a:t>Finite-State Machine</a:t>
            </a:r>
          </a:p>
        </p:txBody>
      </p:sp>
      <p:sp>
        <p:nvSpPr>
          <p:cNvPr id="71685" name="Rectangle 3"/>
          <p:cNvSpPr>
            <a:spLocks noGrp="1" noChangeArrowheads="1"/>
          </p:cNvSpPr>
          <p:nvPr>
            <p:ph type="body" idx="1"/>
          </p:nvPr>
        </p:nvSpPr>
        <p:spPr>
          <a:xfrm>
            <a:off x="685800" y="1219200"/>
            <a:ext cx="7467600" cy="3886200"/>
          </a:xfrm>
        </p:spPr>
        <p:txBody>
          <a:bodyPr/>
          <a:lstStyle/>
          <a:p>
            <a:pPr marL="228600" indent="-228600" eaLnBrk="1" hangingPunct="1">
              <a:lnSpc>
                <a:spcPct val="110000"/>
              </a:lnSpc>
            </a:pPr>
            <a:r>
              <a:rPr lang="en-US" altLang="en-US" smtClean="0"/>
              <a:t>Accepts any sequence of symbols that puts it into an accepting (final) state</a:t>
            </a:r>
          </a:p>
          <a:p>
            <a:pPr marL="228600" indent="-228600" eaLnBrk="1" hangingPunct="1">
              <a:lnSpc>
                <a:spcPct val="110000"/>
              </a:lnSpc>
            </a:pPr>
            <a:r>
              <a:rPr lang="en-US" altLang="en-US" smtClean="0"/>
              <a:t>Can be used to recognize, or validate a sequence of characters that is governed by language rules (called a regular expression)</a:t>
            </a:r>
          </a:p>
          <a:p>
            <a:pPr marL="228600" indent="-228600" eaLnBrk="1" hangingPunct="1">
              <a:lnSpc>
                <a:spcPct val="110000"/>
              </a:lnSpc>
            </a:pPr>
            <a:r>
              <a:rPr lang="en-US" altLang="en-US" smtClean="0"/>
              <a:t>Advantages:</a:t>
            </a:r>
          </a:p>
          <a:p>
            <a:pPr lvl="1" eaLnBrk="1" hangingPunct="1">
              <a:lnSpc>
                <a:spcPct val="110000"/>
              </a:lnSpc>
            </a:pPr>
            <a:r>
              <a:rPr lang="en-US" altLang="en-US" sz="2000" smtClean="0"/>
              <a:t>Provides visual tracking of program's flow of control</a:t>
            </a:r>
          </a:p>
          <a:p>
            <a:pPr lvl="1" eaLnBrk="1" hangingPunct="1">
              <a:lnSpc>
                <a:spcPct val="110000"/>
              </a:lnSpc>
            </a:pPr>
            <a:r>
              <a:rPr lang="en-US" altLang="en-US" sz="2000" smtClean="0"/>
              <a:t>Easy to modify</a:t>
            </a:r>
          </a:p>
          <a:p>
            <a:pPr lvl="1" eaLnBrk="1" hangingPunct="1">
              <a:lnSpc>
                <a:spcPct val="110000"/>
              </a:lnSpc>
            </a:pPr>
            <a:r>
              <a:rPr lang="en-US" altLang="en-US" sz="2000" smtClean="0"/>
              <a:t>Easily implemented in assembly language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921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6B1BBBE-7C77-418B-914F-E0835BF3F56A}" type="slidenum">
              <a:rPr lang="en-US" altLang="en-US" sz="1600">
                <a:latin typeface="Times New Roman" panose="02020603050405020304" pitchFamily="18" charset="0"/>
              </a:rPr>
              <a:pPr>
                <a:spcBef>
                  <a:spcPct val="0"/>
                </a:spcBef>
                <a:buClrTx/>
                <a:buFontTx/>
                <a:buNone/>
              </a:pPr>
              <a:t>7</a:t>
            </a:fld>
            <a:endParaRPr lang="en-US" altLang="en-US" sz="1600">
              <a:latin typeface="Times New Roman" panose="02020603050405020304" pitchFamily="18" charset="0"/>
            </a:endParaRPr>
          </a:p>
        </p:txBody>
      </p:sp>
      <p:sp>
        <p:nvSpPr>
          <p:cNvPr id="79874" name="Rectangle 2"/>
          <p:cNvSpPr>
            <a:spLocks noGrp="1" noChangeArrowheads="1"/>
          </p:cNvSpPr>
          <p:nvPr>
            <p:ph type="title"/>
          </p:nvPr>
        </p:nvSpPr>
        <p:spPr/>
        <p:txBody>
          <a:bodyPr/>
          <a:lstStyle/>
          <a:p>
            <a:pPr eaLnBrk="1" hangingPunct="1">
              <a:defRPr/>
            </a:pPr>
            <a:r>
              <a:rPr lang="en-US" altLang="en-US" smtClean="0"/>
              <a:t>AND Instruction</a:t>
            </a:r>
          </a:p>
        </p:txBody>
      </p:sp>
      <p:sp>
        <p:nvSpPr>
          <p:cNvPr id="9221" name="Rectangle 3"/>
          <p:cNvSpPr>
            <a:spLocks noGrp="1" noChangeArrowheads="1"/>
          </p:cNvSpPr>
          <p:nvPr>
            <p:ph type="body" idx="1"/>
          </p:nvPr>
        </p:nvSpPr>
        <p:spPr>
          <a:xfrm>
            <a:off x="685800" y="1143000"/>
            <a:ext cx="7772400" cy="2133600"/>
          </a:xfrm>
        </p:spPr>
        <p:txBody>
          <a:bodyPr/>
          <a:lstStyle/>
          <a:p>
            <a:pPr eaLnBrk="1" hangingPunct="1"/>
            <a:r>
              <a:rPr lang="en-US" altLang="en-US" dirty="0" smtClean="0"/>
              <a:t>Performs a Boolean AND operation between each pair of matching bits in two operands</a:t>
            </a:r>
          </a:p>
          <a:p>
            <a:pPr eaLnBrk="1" hangingPunct="1"/>
            <a:r>
              <a:rPr lang="en-US" altLang="en-US" dirty="0" smtClean="0"/>
              <a:t>Syntax:</a:t>
            </a:r>
          </a:p>
          <a:p>
            <a:pPr lvl="2" eaLnBrk="1" hangingPunct="1">
              <a:buFontTx/>
              <a:buNone/>
            </a:pPr>
            <a:r>
              <a:rPr lang="en-US" altLang="en-US" sz="1800" dirty="0" smtClean="0"/>
              <a:t>AND </a:t>
            </a:r>
            <a:r>
              <a:rPr lang="en-US" altLang="en-US" sz="1800" i="1" dirty="0" smtClean="0"/>
              <a:t>destination, source</a:t>
            </a:r>
          </a:p>
          <a:p>
            <a:pPr lvl="1" eaLnBrk="1" hangingPunct="1">
              <a:buFontTx/>
              <a:buNone/>
            </a:pPr>
            <a:r>
              <a:rPr lang="en-US" altLang="en-US" dirty="0" smtClean="0"/>
              <a:t>(same operand types as MOV)</a:t>
            </a:r>
          </a:p>
          <a:p>
            <a:pPr lvl="1" eaLnBrk="1" hangingPunct="1">
              <a:buFontTx/>
              <a:buNone/>
            </a:pPr>
            <a:endParaRPr lang="en-US" altLang="en-US" dirty="0" smtClean="0"/>
          </a:p>
        </p:txBody>
      </p:sp>
      <p:graphicFrame>
        <p:nvGraphicFramePr>
          <p:cNvPr id="9222" name="Object 4"/>
          <p:cNvGraphicFramePr>
            <a:graphicFrameLocks noChangeAspect="1"/>
          </p:cNvGraphicFramePr>
          <p:nvPr/>
        </p:nvGraphicFramePr>
        <p:xfrm>
          <a:off x="1295400" y="3657600"/>
          <a:ext cx="4419600" cy="1289050"/>
        </p:xfrm>
        <a:graphic>
          <a:graphicData uri="http://schemas.openxmlformats.org/presentationml/2006/ole">
            <mc:AlternateContent xmlns:mc="http://schemas.openxmlformats.org/markup-compatibility/2006">
              <mc:Choice xmlns:v="urn:schemas-microsoft-com:vml" Requires="v">
                <p:oleObj spid="_x0000_s9249" name="VISIO" r:id="rId4" imgW="3250692" imgH="731520" progId="Visio.Drawing.6">
                  <p:embed/>
                </p:oleObj>
              </mc:Choice>
              <mc:Fallback>
                <p:oleObj name="VISIO" r:id="rId4" imgW="3250692" imgH="73152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2667" r="20000"/>
                      <a:stretch>
                        <a:fillRect/>
                      </a:stretch>
                    </p:blipFill>
                    <p:spPr bwMode="auto">
                      <a:xfrm>
                        <a:off x="1295400" y="3657600"/>
                        <a:ext cx="4419600" cy="12890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22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048000"/>
            <a:ext cx="152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6"/>
          <p:cNvSpPr txBox="1">
            <a:spLocks noChangeArrowheads="1"/>
          </p:cNvSpPr>
          <p:nvPr/>
        </p:nvSpPr>
        <p:spPr bwMode="auto">
          <a:xfrm>
            <a:off x="6553200" y="2438400"/>
            <a:ext cx="99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AND</a:t>
            </a:r>
          </a:p>
        </p:txBody>
      </p:sp>
      <p:sp>
        <p:nvSpPr>
          <p:cNvPr id="2" name="矩形 1"/>
          <p:cNvSpPr/>
          <p:nvPr/>
        </p:nvSpPr>
        <p:spPr>
          <a:xfrm>
            <a:off x="990600" y="5435813"/>
            <a:ext cx="1632178" cy="415498"/>
          </a:xfrm>
          <a:prstGeom prst="rect">
            <a:avLst/>
          </a:prstGeom>
        </p:spPr>
        <p:txBody>
          <a:bodyPr wrap="none">
            <a:spAutoFit/>
          </a:bodyPr>
          <a:lstStyle/>
          <a:p>
            <a:pPr eaLnBrk="1" hangingPunct="1"/>
            <a:r>
              <a:rPr lang="en-US" altLang="zh-TW" dirty="0">
                <a:ea typeface="新細明體" charset="-120"/>
                <a:hlinkClick r:id="" action="ppaction://customshow?id=33&amp;return=true"/>
              </a:rPr>
              <a:t>Applications</a:t>
            </a:r>
            <a:endParaRPr lang="en-US" altLang="zh-TW" dirty="0">
              <a:ea typeface="新細明體" charset="-12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27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C88324D-230C-4A18-B7E6-9B1FEC1741BE}" type="slidenum">
              <a:rPr lang="en-US" altLang="en-US" sz="1600">
                <a:latin typeface="Times New Roman" panose="02020603050405020304" pitchFamily="18" charset="0"/>
              </a:rPr>
              <a:pPr>
                <a:spcBef>
                  <a:spcPct val="0"/>
                </a:spcBef>
                <a:buClrTx/>
                <a:buFontTx/>
                <a:buNone/>
              </a:pPr>
              <a:t>70</a:t>
            </a:fld>
            <a:endParaRPr lang="en-US" altLang="en-US" sz="1600">
              <a:latin typeface="Times New Roman" panose="02020603050405020304" pitchFamily="18" charset="0"/>
            </a:endParaRPr>
          </a:p>
        </p:txBody>
      </p:sp>
      <p:sp>
        <p:nvSpPr>
          <p:cNvPr id="136194" name="Rectangle 2"/>
          <p:cNvSpPr>
            <a:spLocks noGrp="1" noChangeArrowheads="1"/>
          </p:cNvSpPr>
          <p:nvPr>
            <p:ph type="title"/>
          </p:nvPr>
        </p:nvSpPr>
        <p:spPr/>
        <p:txBody>
          <a:bodyPr/>
          <a:lstStyle/>
          <a:p>
            <a:pPr eaLnBrk="1" hangingPunct="1">
              <a:defRPr/>
            </a:pPr>
            <a:r>
              <a:rPr lang="en-US" altLang="en-US" smtClean="0"/>
              <a:t>Finite-State Machine Examples</a:t>
            </a:r>
          </a:p>
        </p:txBody>
      </p:sp>
      <p:sp>
        <p:nvSpPr>
          <p:cNvPr id="72709" name="Rectangle 3"/>
          <p:cNvSpPr>
            <a:spLocks noGrp="1" noChangeArrowheads="1"/>
          </p:cNvSpPr>
          <p:nvPr>
            <p:ph type="body" idx="1"/>
          </p:nvPr>
        </p:nvSpPr>
        <p:spPr>
          <a:xfrm>
            <a:off x="609600" y="990600"/>
            <a:ext cx="7772400" cy="762000"/>
          </a:xfrm>
        </p:spPr>
        <p:txBody>
          <a:bodyPr/>
          <a:lstStyle/>
          <a:p>
            <a:pPr eaLnBrk="1" hangingPunct="1"/>
            <a:r>
              <a:rPr lang="en-US" altLang="en-US" sz="2000" smtClean="0"/>
              <a:t>FSM that recognizes strings beginning with 'x', followed by letters 'a'..'y', ending with 'z':</a:t>
            </a:r>
          </a:p>
        </p:txBody>
      </p:sp>
      <p:graphicFrame>
        <p:nvGraphicFramePr>
          <p:cNvPr id="72710" name="Object 4"/>
          <p:cNvGraphicFramePr>
            <a:graphicFrameLocks noChangeAspect="1"/>
          </p:cNvGraphicFramePr>
          <p:nvPr/>
        </p:nvGraphicFramePr>
        <p:xfrm>
          <a:off x="2819400" y="1828800"/>
          <a:ext cx="3124200" cy="1676400"/>
        </p:xfrm>
        <a:graphic>
          <a:graphicData uri="http://schemas.openxmlformats.org/presentationml/2006/ole">
            <mc:AlternateContent xmlns:mc="http://schemas.openxmlformats.org/markup-compatibility/2006">
              <mc:Choice xmlns:v="urn:schemas-microsoft-com:vml" Requires="v">
                <p:oleObj spid="_x0000_s72761" name="VISIO" r:id="rId3" imgW="1901952" imgH="947928" progId="Visio.Drawing.6">
                  <p:embed/>
                </p:oleObj>
              </mc:Choice>
              <mc:Fallback>
                <p:oleObj name="VISIO" r:id="rId3" imgW="1901952" imgH="94792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7426"/>
                      <a:stretch>
                        <a:fillRect/>
                      </a:stretch>
                    </p:blipFill>
                    <p:spPr bwMode="auto">
                      <a:xfrm>
                        <a:off x="2819400" y="1828800"/>
                        <a:ext cx="3124200" cy="1676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1" name="Rectangle 5"/>
          <p:cNvSpPr>
            <a:spLocks noChangeArrowheads="1"/>
          </p:cNvSpPr>
          <p:nvPr/>
        </p:nvSpPr>
        <p:spPr bwMode="auto">
          <a:xfrm>
            <a:off x="762000" y="35814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90000"/>
              </a:lnSpc>
            </a:pPr>
            <a:r>
              <a:rPr lang="en-US" altLang="en-US" sz="2000"/>
              <a:t>FSM that recognizes signed integers:</a:t>
            </a:r>
          </a:p>
        </p:txBody>
      </p:sp>
      <p:graphicFrame>
        <p:nvGraphicFramePr>
          <p:cNvPr id="72712" name="Object 7"/>
          <p:cNvGraphicFramePr>
            <a:graphicFrameLocks noChangeAspect="1"/>
          </p:cNvGraphicFramePr>
          <p:nvPr/>
        </p:nvGraphicFramePr>
        <p:xfrm>
          <a:off x="2819400" y="4191000"/>
          <a:ext cx="3200400" cy="1828800"/>
        </p:xfrm>
        <a:graphic>
          <a:graphicData uri="http://schemas.openxmlformats.org/presentationml/2006/ole">
            <mc:AlternateContent xmlns:mc="http://schemas.openxmlformats.org/markup-compatibility/2006">
              <mc:Choice xmlns:v="urn:schemas-microsoft-com:vml" Requires="v">
                <p:oleObj spid="_x0000_s72762" name="VISIO" r:id="rId5" imgW="2061972" imgH="1146048" progId="Visio.Drawing.6">
                  <p:embed/>
                </p:oleObj>
              </mc:Choice>
              <mc:Fallback>
                <p:oleObj name="VISIO" r:id="rId5" imgW="2061972" imgH="1146048" progId="Visio.Drawing.6">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b="-9091"/>
                      <a:stretch>
                        <a:fillRect/>
                      </a:stretch>
                    </p:blipFill>
                    <p:spPr bwMode="auto">
                      <a:xfrm>
                        <a:off x="2819400" y="4191000"/>
                        <a:ext cx="3200400" cy="1828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37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0EAAFD8-B24E-498D-855C-E7EE95B5F1ED}" type="slidenum">
              <a:rPr lang="en-US" altLang="en-US" sz="1600">
                <a:latin typeface="Times New Roman" panose="02020603050405020304" pitchFamily="18" charset="0"/>
              </a:rPr>
              <a:pPr>
                <a:spcBef>
                  <a:spcPct val="0"/>
                </a:spcBef>
                <a:buClrTx/>
                <a:buFontTx/>
                <a:buNone/>
              </a:pPr>
              <a:t>71</a:t>
            </a:fld>
            <a:endParaRPr lang="en-US" altLang="en-US" sz="1600">
              <a:latin typeface="Times New Roman" panose="02020603050405020304" pitchFamily="18" charset="0"/>
            </a:endParaRPr>
          </a:p>
        </p:txBody>
      </p:sp>
      <p:sp>
        <p:nvSpPr>
          <p:cNvPr id="141314" name="Rectangle 2"/>
          <p:cNvSpPr>
            <a:spLocks noGrp="1" noChangeArrowheads="1"/>
          </p:cNvSpPr>
          <p:nvPr>
            <p:ph type="title"/>
          </p:nvPr>
        </p:nvSpPr>
        <p:spPr/>
        <p:txBody>
          <a:bodyPr/>
          <a:lstStyle/>
          <a:p>
            <a:pPr eaLnBrk="1" hangingPunct="1">
              <a:defRPr/>
            </a:pPr>
            <a:r>
              <a:rPr lang="en-US" altLang="en-US" smtClean="0"/>
              <a:t>Your Turn . . .</a:t>
            </a:r>
          </a:p>
        </p:txBody>
      </p:sp>
      <p:sp>
        <p:nvSpPr>
          <p:cNvPr id="73733" name="Rectangle 3"/>
          <p:cNvSpPr>
            <a:spLocks noGrp="1" noChangeArrowheads="1"/>
          </p:cNvSpPr>
          <p:nvPr>
            <p:ph type="body" idx="1"/>
          </p:nvPr>
        </p:nvSpPr>
        <p:spPr>
          <a:xfrm>
            <a:off x="685800" y="1143000"/>
            <a:ext cx="7772400" cy="1447800"/>
          </a:xfrm>
        </p:spPr>
        <p:txBody>
          <a:bodyPr/>
          <a:lstStyle/>
          <a:p>
            <a:pPr eaLnBrk="1" hangingPunct="1"/>
            <a:r>
              <a:rPr lang="en-US" altLang="en-US" smtClean="0"/>
              <a:t>Explain why the following FSM does not work as well for signed integers as the one shown on the previous slide:</a:t>
            </a:r>
          </a:p>
        </p:txBody>
      </p:sp>
      <p:graphicFrame>
        <p:nvGraphicFramePr>
          <p:cNvPr id="73734" name="Object 4"/>
          <p:cNvGraphicFramePr>
            <a:graphicFrameLocks noChangeAspect="1"/>
          </p:cNvGraphicFramePr>
          <p:nvPr/>
        </p:nvGraphicFramePr>
        <p:xfrm>
          <a:off x="2743200" y="2667000"/>
          <a:ext cx="3886200" cy="1185863"/>
        </p:xfrm>
        <a:graphic>
          <a:graphicData uri="http://schemas.openxmlformats.org/presentationml/2006/ole">
            <mc:AlternateContent xmlns:mc="http://schemas.openxmlformats.org/markup-compatibility/2006">
              <mc:Choice xmlns:v="urn:schemas-microsoft-com:vml" Requires="v">
                <p:oleObj spid="_x0000_s73759" name="VISIO" r:id="rId3" imgW="2061972" imgH="627888" progId="Visio.Drawing.6">
                  <p:embed/>
                </p:oleObj>
              </mc:Choice>
              <mc:Fallback>
                <p:oleObj name="VISIO" r:id="rId3" imgW="2061972" imgH="62788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667000"/>
                        <a:ext cx="3886200" cy="11858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47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A192C75-CB2C-462F-9CB9-2DFACBECEA60}" type="slidenum">
              <a:rPr lang="en-US" altLang="en-US" sz="1600">
                <a:latin typeface="Times New Roman" panose="02020603050405020304" pitchFamily="18" charset="0"/>
              </a:rPr>
              <a:pPr>
                <a:spcBef>
                  <a:spcPct val="0"/>
                </a:spcBef>
                <a:buClrTx/>
                <a:buFontTx/>
                <a:buNone/>
              </a:pPr>
              <a:t>72</a:t>
            </a:fld>
            <a:endParaRPr lang="en-US" altLang="en-US" sz="1600">
              <a:latin typeface="Times New Roman" panose="02020603050405020304" pitchFamily="18" charset="0"/>
            </a:endParaRPr>
          </a:p>
        </p:txBody>
      </p:sp>
      <p:sp>
        <p:nvSpPr>
          <p:cNvPr id="86018" name="Rectangle 2"/>
          <p:cNvSpPr>
            <a:spLocks noGrp="1" noChangeArrowheads="1"/>
          </p:cNvSpPr>
          <p:nvPr>
            <p:ph type="title"/>
          </p:nvPr>
        </p:nvSpPr>
        <p:spPr/>
        <p:txBody>
          <a:bodyPr/>
          <a:lstStyle/>
          <a:p>
            <a:pPr eaLnBrk="1" hangingPunct="1">
              <a:defRPr/>
            </a:pPr>
            <a:r>
              <a:rPr lang="en-US" altLang="en-US" smtClean="0"/>
              <a:t>Implementing an FSM</a:t>
            </a:r>
          </a:p>
        </p:txBody>
      </p:sp>
      <p:sp>
        <p:nvSpPr>
          <p:cNvPr id="74757" name="Text Box 3"/>
          <p:cNvSpPr txBox="1">
            <a:spLocks noChangeArrowheads="1"/>
          </p:cNvSpPr>
          <p:nvPr/>
        </p:nvSpPr>
        <p:spPr bwMode="auto">
          <a:xfrm>
            <a:off x="838200" y="1905000"/>
            <a:ext cx="7391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StateA:</a:t>
            </a:r>
          </a:p>
          <a:p>
            <a:pPr eaLnBrk="1" hangingPunct="1">
              <a:lnSpc>
                <a:spcPct val="50000"/>
              </a:lnSpc>
              <a:spcBef>
                <a:spcPct val="50000"/>
              </a:spcBef>
              <a:buClrTx/>
              <a:buFontTx/>
              <a:buNone/>
            </a:pPr>
            <a:r>
              <a:rPr lang="en-US" altLang="en-US" sz="1800" b="1">
                <a:latin typeface="Courier New" panose="02070309020205020404" pitchFamily="49" charset="0"/>
              </a:rPr>
              <a:t>	call Getnext	; read next char into AL</a:t>
            </a:r>
          </a:p>
          <a:p>
            <a:pPr eaLnBrk="1" hangingPunct="1">
              <a:lnSpc>
                <a:spcPct val="50000"/>
              </a:lnSpc>
              <a:spcBef>
                <a:spcPct val="50000"/>
              </a:spcBef>
              <a:buClrTx/>
              <a:buFontTx/>
              <a:buNone/>
            </a:pPr>
            <a:r>
              <a:rPr lang="en-US" altLang="en-US" sz="1800" b="1">
                <a:latin typeface="Courier New" panose="02070309020205020404" pitchFamily="49" charset="0"/>
              </a:rPr>
              <a:t>	cmp al,'+'	; leading + sign?</a:t>
            </a:r>
          </a:p>
          <a:p>
            <a:pPr eaLnBrk="1" hangingPunct="1">
              <a:lnSpc>
                <a:spcPct val="50000"/>
              </a:lnSpc>
              <a:spcBef>
                <a:spcPct val="50000"/>
              </a:spcBef>
              <a:buClrTx/>
              <a:buFontTx/>
              <a:buNone/>
            </a:pPr>
            <a:r>
              <a:rPr lang="en-US" altLang="en-US" sz="1800" b="1">
                <a:latin typeface="Courier New" panose="02070309020205020404" pitchFamily="49" charset="0"/>
              </a:rPr>
              <a:t>	je StateB	; go to State B</a:t>
            </a:r>
          </a:p>
          <a:p>
            <a:pPr eaLnBrk="1" hangingPunct="1">
              <a:lnSpc>
                <a:spcPct val="50000"/>
              </a:lnSpc>
              <a:spcBef>
                <a:spcPct val="50000"/>
              </a:spcBef>
              <a:buClrTx/>
              <a:buFontTx/>
              <a:buNone/>
            </a:pPr>
            <a:r>
              <a:rPr lang="en-US" altLang="en-US" sz="1800" b="1">
                <a:latin typeface="Courier New" panose="02070309020205020404" pitchFamily="49" charset="0"/>
              </a:rPr>
              <a:t>	cmp al,'-'	; leading - sign?</a:t>
            </a:r>
          </a:p>
          <a:p>
            <a:pPr eaLnBrk="1" hangingPunct="1">
              <a:lnSpc>
                <a:spcPct val="50000"/>
              </a:lnSpc>
              <a:spcBef>
                <a:spcPct val="50000"/>
              </a:spcBef>
              <a:buClrTx/>
              <a:buFontTx/>
              <a:buNone/>
            </a:pPr>
            <a:r>
              <a:rPr lang="en-US" altLang="en-US" sz="1800" b="1">
                <a:latin typeface="Courier New" panose="02070309020205020404" pitchFamily="49" charset="0"/>
              </a:rPr>
              <a:t>	je StateB	; go to State B</a:t>
            </a:r>
          </a:p>
          <a:p>
            <a:pPr eaLnBrk="1" hangingPunct="1">
              <a:lnSpc>
                <a:spcPct val="50000"/>
              </a:lnSpc>
              <a:spcBef>
                <a:spcPct val="50000"/>
              </a:spcBef>
              <a:buClrTx/>
              <a:buFontTx/>
              <a:buNone/>
            </a:pPr>
            <a:r>
              <a:rPr lang="en-US" altLang="en-US" sz="1800" b="1">
                <a:latin typeface="Courier New" panose="02070309020205020404" pitchFamily="49" charset="0"/>
              </a:rPr>
              <a:t>	call IsDigit	; ZF = 1 if AL = digit</a:t>
            </a:r>
          </a:p>
          <a:p>
            <a:pPr eaLnBrk="1" hangingPunct="1">
              <a:lnSpc>
                <a:spcPct val="50000"/>
              </a:lnSpc>
              <a:spcBef>
                <a:spcPct val="50000"/>
              </a:spcBef>
              <a:buClrTx/>
              <a:buFontTx/>
              <a:buNone/>
            </a:pPr>
            <a:r>
              <a:rPr lang="en-US" altLang="en-US" sz="1800" b="1">
                <a:latin typeface="Courier New" panose="02070309020205020404" pitchFamily="49" charset="0"/>
              </a:rPr>
              <a:t>	jz StateC	; go to State C</a:t>
            </a:r>
          </a:p>
          <a:p>
            <a:pPr eaLnBrk="1" hangingPunct="1">
              <a:lnSpc>
                <a:spcPct val="50000"/>
              </a:lnSpc>
              <a:spcBef>
                <a:spcPct val="50000"/>
              </a:spcBef>
              <a:buClrTx/>
              <a:buFontTx/>
              <a:buNone/>
            </a:pPr>
            <a:r>
              <a:rPr lang="en-US" altLang="en-US" sz="1800" b="1">
                <a:latin typeface="Courier New" panose="02070309020205020404" pitchFamily="49" charset="0"/>
              </a:rPr>
              <a:t>	call DisplayErrorMsg	; invalid input found</a:t>
            </a:r>
          </a:p>
          <a:p>
            <a:pPr eaLnBrk="1" hangingPunct="1">
              <a:lnSpc>
                <a:spcPct val="50000"/>
              </a:lnSpc>
              <a:spcBef>
                <a:spcPct val="50000"/>
              </a:spcBef>
              <a:buClrTx/>
              <a:buFontTx/>
              <a:buNone/>
            </a:pPr>
            <a:r>
              <a:rPr lang="en-US" altLang="en-US" sz="1800" b="1">
                <a:latin typeface="Courier New" panose="02070309020205020404" pitchFamily="49" charset="0"/>
              </a:rPr>
              <a:t>	jmp Quit</a:t>
            </a:r>
          </a:p>
        </p:txBody>
      </p:sp>
      <p:sp>
        <p:nvSpPr>
          <p:cNvPr id="74758" name="Text Box 4"/>
          <p:cNvSpPr txBox="1">
            <a:spLocks noChangeArrowheads="1"/>
          </p:cNvSpPr>
          <p:nvPr/>
        </p:nvSpPr>
        <p:spPr bwMode="auto">
          <a:xfrm>
            <a:off x="685800" y="11430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The following is code from State A in the Integer FSM:</a:t>
            </a:r>
          </a:p>
        </p:txBody>
      </p:sp>
      <p:sp>
        <p:nvSpPr>
          <p:cNvPr id="74759" name="Text Box 5"/>
          <p:cNvSpPr txBox="1">
            <a:spLocks noChangeArrowheads="1"/>
          </p:cNvSpPr>
          <p:nvPr/>
        </p:nvSpPr>
        <p:spPr bwMode="auto">
          <a:xfrm>
            <a:off x="762000" y="5105400"/>
            <a:ext cx="4419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View the </a:t>
            </a:r>
            <a:r>
              <a:rPr lang="en-US" altLang="en-US" sz="2100">
                <a:hlinkClick r:id="rId2"/>
              </a:rPr>
              <a:t>Finite.asm source code</a:t>
            </a:r>
            <a:r>
              <a:rPr lang="en-US" altLang="en-US" sz="210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577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BDB0D927-E084-4A89-8ACF-35949C18A8C3}" type="slidenum">
              <a:rPr lang="en-US" altLang="en-US" sz="1600">
                <a:latin typeface="Times New Roman" panose="02020603050405020304" pitchFamily="18" charset="0"/>
              </a:rPr>
              <a:pPr>
                <a:spcBef>
                  <a:spcPct val="0"/>
                </a:spcBef>
                <a:buClrTx/>
                <a:buFontTx/>
                <a:buNone/>
              </a:pPr>
              <a:t>73</a:t>
            </a:fld>
            <a:endParaRPr lang="en-US" altLang="en-US" sz="1600">
              <a:latin typeface="Times New Roman" panose="02020603050405020304" pitchFamily="18" charset="0"/>
            </a:endParaRPr>
          </a:p>
        </p:txBody>
      </p:sp>
      <p:sp>
        <p:nvSpPr>
          <p:cNvPr id="155650" name="Rectangle 2"/>
          <p:cNvSpPr>
            <a:spLocks noGrp="1" noChangeArrowheads="1"/>
          </p:cNvSpPr>
          <p:nvPr>
            <p:ph type="title"/>
          </p:nvPr>
        </p:nvSpPr>
        <p:spPr/>
        <p:txBody>
          <a:bodyPr/>
          <a:lstStyle/>
          <a:p>
            <a:pPr eaLnBrk="1" hangingPunct="1">
              <a:defRPr/>
            </a:pPr>
            <a:r>
              <a:rPr lang="en-US" altLang="en-US" smtClean="0"/>
              <a:t>IsDigit Procedure</a:t>
            </a:r>
          </a:p>
        </p:txBody>
      </p:sp>
      <p:sp>
        <p:nvSpPr>
          <p:cNvPr id="75781" name="Text Box 3"/>
          <p:cNvSpPr txBox="1">
            <a:spLocks noChangeArrowheads="1"/>
          </p:cNvSpPr>
          <p:nvPr/>
        </p:nvSpPr>
        <p:spPr bwMode="auto">
          <a:xfrm>
            <a:off x="1371600" y="2286000"/>
            <a:ext cx="6629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IsDigit PROC</a:t>
            </a:r>
          </a:p>
          <a:p>
            <a:pPr eaLnBrk="1" hangingPunct="1">
              <a:lnSpc>
                <a:spcPct val="50000"/>
              </a:lnSpc>
              <a:spcBef>
                <a:spcPct val="50000"/>
              </a:spcBef>
              <a:buClrTx/>
              <a:buFontTx/>
              <a:buNone/>
            </a:pPr>
            <a:r>
              <a:rPr lang="en-US" altLang="en-US" sz="1800" b="1">
                <a:latin typeface="Courier New" panose="02070309020205020404" pitchFamily="49" charset="0"/>
              </a:rPr>
              <a:t>	 cmp   al,'0'	; ZF = 0</a:t>
            </a:r>
          </a:p>
          <a:p>
            <a:pPr eaLnBrk="1" hangingPunct="1">
              <a:lnSpc>
                <a:spcPct val="50000"/>
              </a:lnSpc>
              <a:spcBef>
                <a:spcPct val="50000"/>
              </a:spcBef>
              <a:buClrTx/>
              <a:buFontTx/>
              <a:buNone/>
            </a:pPr>
            <a:r>
              <a:rPr lang="en-US" altLang="en-US" sz="1800" b="1">
                <a:latin typeface="Courier New" panose="02070309020205020404" pitchFamily="49" charset="0"/>
              </a:rPr>
              <a:t>	 jb    ID1</a:t>
            </a:r>
          </a:p>
          <a:p>
            <a:pPr eaLnBrk="1" hangingPunct="1">
              <a:lnSpc>
                <a:spcPct val="50000"/>
              </a:lnSpc>
              <a:spcBef>
                <a:spcPct val="50000"/>
              </a:spcBef>
              <a:buClrTx/>
              <a:buFontTx/>
              <a:buNone/>
            </a:pPr>
            <a:r>
              <a:rPr lang="en-US" altLang="en-US" sz="1800" b="1">
                <a:latin typeface="Courier New" panose="02070309020205020404" pitchFamily="49" charset="0"/>
              </a:rPr>
              <a:t>	 cmp   al,'9'	; ZF = 0</a:t>
            </a:r>
          </a:p>
          <a:p>
            <a:pPr eaLnBrk="1" hangingPunct="1">
              <a:lnSpc>
                <a:spcPct val="50000"/>
              </a:lnSpc>
              <a:spcBef>
                <a:spcPct val="50000"/>
              </a:spcBef>
              <a:buClrTx/>
              <a:buFontTx/>
              <a:buNone/>
            </a:pPr>
            <a:r>
              <a:rPr lang="en-US" altLang="en-US" sz="1800" b="1">
                <a:latin typeface="Courier New" panose="02070309020205020404" pitchFamily="49" charset="0"/>
              </a:rPr>
              <a:t>	 ja    ID1</a:t>
            </a:r>
          </a:p>
          <a:p>
            <a:pPr eaLnBrk="1" hangingPunct="1">
              <a:lnSpc>
                <a:spcPct val="50000"/>
              </a:lnSpc>
              <a:spcBef>
                <a:spcPct val="50000"/>
              </a:spcBef>
              <a:buClrTx/>
              <a:buFontTx/>
              <a:buNone/>
            </a:pPr>
            <a:r>
              <a:rPr lang="en-US" altLang="en-US" sz="1800" b="1">
                <a:latin typeface="Courier New" panose="02070309020205020404" pitchFamily="49" charset="0"/>
              </a:rPr>
              <a:t>	 test  ax,0     	; ZF = 1</a:t>
            </a:r>
          </a:p>
          <a:p>
            <a:pPr eaLnBrk="1" hangingPunct="1">
              <a:lnSpc>
                <a:spcPct val="50000"/>
              </a:lnSpc>
              <a:spcBef>
                <a:spcPct val="50000"/>
              </a:spcBef>
              <a:buClrTx/>
              <a:buFontTx/>
              <a:buNone/>
            </a:pPr>
            <a:r>
              <a:rPr lang="en-US" altLang="en-US" sz="1800" b="1">
                <a:latin typeface="Courier New" panose="02070309020205020404" pitchFamily="49" charset="0"/>
              </a:rPr>
              <a:t>ID1: ret</a:t>
            </a:r>
          </a:p>
          <a:p>
            <a:pPr eaLnBrk="1" hangingPunct="1">
              <a:lnSpc>
                <a:spcPct val="50000"/>
              </a:lnSpc>
              <a:spcBef>
                <a:spcPct val="50000"/>
              </a:spcBef>
              <a:buClrTx/>
              <a:buFontTx/>
              <a:buNone/>
            </a:pPr>
            <a:r>
              <a:rPr lang="en-US" altLang="en-US" sz="1800" b="1">
                <a:latin typeface="Courier New" panose="02070309020205020404" pitchFamily="49" charset="0"/>
              </a:rPr>
              <a:t>IsDigit ENDP</a:t>
            </a:r>
          </a:p>
        </p:txBody>
      </p:sp>
      <p:sp>
        <p:nvSpPr>
          <p:cNvPr id="75782" name="Text Box 4"/>
          <p:cNvSpPr txBox="1">
            <a:spLocks noChangeArrowheads="1"/>
          </p:cNvSpPr>
          <p:nvPr/>
        </p:nvSpPr>
        <p:spPr bwMode="auto">
          <a:xfrm>
            <a:off x="685800" y="1143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Receives a character in AL. Sets the Zero flag if the character is a decimal digit.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680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91A902E-3443-43A9-BBF6-698250931BE3}" type="slidenum">
              <a:rPr lang="en-US" altLang="en-US" sz="1600">
                <a:latin typeface="Times New Roman" panose="02020603050405020304" pitchFamily="18" charset="0"/>
              </a:rPr>
              <a:pPr>
                <a:spcBef>
                  <a:spcPct val="0"/>
                </a:spcBef>
                <a:buClrTx/>
                <a:buFontTx/>
                <a:buNone/>
              </a:pPr>
              <a:t>74</a:t>
            </a:fld>
            <a:endParaRPr lang="en-US" altLang="en-US" sz="1600">
              <a:latin typeface="Times New Roman" panose="02020603050405020304" pitchFamily="18" charset="0"/>
            </a:endParaRPr>
          </a:p>
        </p:txBody>
      </p:sp>
      <p:sp>
        <p:nvSpPr>
          <p:cNvPr id="139266" name="Rectangle 2"/>
          <p:cNvSpPr>
            <a:spLocks noGrp="1" noChangeArrowheads="1"/>
          </p:cNvSpPr>
          <p:nvPr>
            <p:ph type="title"/>
          </p:nvPr>
        </p:nvSpPr>
        <p:spPr>
          <a:xfrm>
            <a:off x="304800" y="228600"/>
            <a:ext cx="4800600" cy="609600"/>
          </a:xfrm>
        </p:spPr>
        <p:txBody>
          <a:bodyPr/>
          <a:lstStyle/>
          <a:p>
            <a:pPr algn="l" eaLnBrk="1" hangingPunct="1">
              <a:defRPr/>
            </a:pPr>
            <a:r>
              <a:rPr lang="en-US" altLang="en-US" smtClean="0"/>
              <a:t>Flowchart of State A</a:t>
            </a:r>
          </a:p>
        </p:txBody>
      </p:sp>
      <p:graphicFrame>
        <p:nvGraphicFramePr>
          <p:cNvPr id="76805" name="Object 3"/>
          <p:cNvGraphicFramePr>
            <a:graphicFrameLocks noChangeAspect="1"/>
          </p:cNvGraphicFramePr>
          <p:nvPr/>
        </p:nvGraphicFramePr>
        <p:xfrm>
          <a:off x="4495800" y="152400"/>
          <a:ext cx="3124200" cy="6172200"/>
        </p:xfrm>
        <a:graphic>
          <a:graphicData uri="http://schemas.openxmlformats.org/presentationml/2006/ole">
            <mc:AlternateContent xmlns:mc="http://schemas.openxmlformats.org/markup-compatibility/2006">
              <mc:Choice xmlns:v="urn:schemas-microsoft-com:vml" Requires="v">
                <p:oleObj spid="_x0000_s76831" name="VISIO" r:id="rId3" imgW="1921764" imgH="4076700" progId="Visio.Drawing.6">
                  <p:embed/>
                </p:oleObj>
              </mc:Choice>
              <mc:Fallback>
                <p:oleObj name="VISIO" r:id="rId3" imgW="1921764" imgH="407670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8281" t="-2597" r="-4887" b="-2597"/>
                      <a:stretch>
                        <a:fillRect/>
                      </a:stretch>
                    </p:blipFill>
                    <p:spPr bwMode="auto">
                      <a:xfrm>
                        <a:off x="4495800" y="152400"/>
                        <a:ext cx="3124200" cy="6172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6" name="Text Box 4"/>
          <p:cNvSpPr txBox="1">
            <a:spLocks noChangeArrowheads="1"/>
          </p:cNvSpPr>
          <p:nvPr/>
        </p:nvSpPr>
        <p:spPr bwMode="auto">
          <a:xfrm>
            <a:off x="685800" y="2209800"/>
            <a:ext cx="3581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State A accepts a plus or minus sign, or a decimal digit.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78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9A02E49-D6C6-4D25-A3AA-EA04FCADA7B7}" type="slidenum">
              <a:rPr lang="en-US" altLang="en-US" sz="1600">
                <a:latin typeface="Times New Roman" panose="02020603050405020304" pitchFamily="18" charset="0"/>
              </a:rPr>
              <a:pPr>
                <a:spcBef>
                  <a:spcPct val="0"/>
                </a:spcBef>
                <a:buClrTx/>
                <a:buFontTx/>
                <a:buNone/>
              </a:pPr>
              <a:t>75</a:t>
            </a:fld>
            <a:endParaRPr lang="en-US" altLang="en-US" sz="1600">
              <a:latin typeface="Times New Roman" panose="02020603050405020304" pitchFamily="18" charset="0"/>
            </a:endParaRPr>
          </a:p>
        </p:txBody>
      </p:sp>
      <p:sp>
        <p:nvSpPr>
          <p:cNvPr id="140290" name="Rectangle 2"/>
          <p:cNvSpPr>
            <a:spLocks noGrp="1" noChangeArrowheads="1"/>
          </p:cNvSpPr>
          <p:nvPr>
            <p:ph type="title"/>
          </p:nvPr>
        </p:nvSpPr>
        <p:spPr/>
        <p:txBody>
          <a:bodyPr/>
          <a:lstStyle/>
          <a:p>
            <a:pPr eaLnBrk="1" hangingPunct="1">
              <a:defRPr/>
            </a:pPr>
            <a:r>
              <a:rPr lang="en-US" altLang="en-US" smtClean="0"/>
              <a:t>Your Turn . . .</a:t>
            </a:r>
          </a:p>
        </p:txBody>
      </p:sp>
      <p:sp>
        <p:nvSpPr>
          <p:cNvPr id="77829" name="Rectangle 3"/>
          <p:cNvSpPr>
            <a:spLocks noGrp="1" noChangeArrowheads="1"/>
          </p:cNvSpPr>
          <p:nvPr>
            <p:ph type="body" idx="1"/>
          </p:nvPr>
        </p:nvSpPr>
        <p:spPr>
          <a:xfrm>
            <a:off x="685800" y="1447800"/>
            <a:ext cx="7772400" cy="2895600"/>
          </a:xfrm>
        </p:spPr>
        <p:txBody>
          <a:bodyPr/>
          <a:lstStyle/>
          <a:p>
            <a:pPr eaLnBrk="1" hangingPunct="1"/>
            <a:r>
              <a:rPr lang="en-US" altLang="en-US" smtClean="0"/>
              <a:t>Draw a FSM diagram for hexadecimal integer constant that conforms to MASM syntax.</a:t>
            </a:r>
          </a:p>
          <a:p>
            <a:pPr eaLnBrk="1" hangingPunct="1"/>
            <a:r>
              <a:rPr lang="en-US" altLang="en-US" smtClean="0"/>
              <a:t>Draw a flowchart for one of the states in your FSM.</a:t>
            </a:r>
          </a:p>
          <a:p>
            <a:pPr eaLnBrk="1" hangingPunct="1"/>
            <a:r>
              <a:rPr lang="en-US" altLang="en-US" smtClean="0"/>
              <a:t>Implement your FSM in assembly language. Let the user input a hexadecimal constant from the keyboard.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88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592006E-7ACD-4F00-B526-B3BC0A5FB661}" type="slidenum">
              <a:rPr lang="en-US" altLang="en-US" sz="1600">
                <a:latin typeface="Times New Roman" panose="02020603050405020304" pitchFamily="18" charset="0"/>
              </a:rPr>
              <a:pPr>
                <a:spcBef>
                  <a:spcPct val="0"/>
                </a:spcBef>
                <a:buClrTx/>
                <a:buFontTx/>
                <a:buNone/>
              </a:pPr>
              <a:t>76</a:t>
            </a:fld>
            <a:endParaRPr lang="en-US" altLang="en-US" sz="1600">
              <a:latin typeface="Times New Roman" panose="02020603050405020304" pitchFamily="18" charset="0"/>
            </a:endParaRPr>
          </a:p>
        </p:txBody>
      </p:sp>
      <p:sp>
        <p:nvSpPr>
          <p:cNvPr id="162818" name="Rectangle 2"/>
          <p:cNvSpPr>
            <a:spLocks noGrp="1" noChangeArrowheads="1"/>
          </p:cNvSpPr>
          <p:nvPr>
            <p:ph type="title"/>
          </p:nvPr>
        </p:nvSpPr>
        <p:spPr/>
        <p:txBody>
          <a:bodyPr/>
          <a:lstStyle/>
          <a:p>
            <a:pPr eaLnBrk="1" hangingPunct="1">
              <a:defRPr/>
            </a:pPr>
            <a:r>
              <a:rPr lang="en-US" altLang="en-US" smtClean="0"/>
              <a:t>What's Next</a:t>
            </a:r>
          </a:p>
        </p:txBody>
      </p:sp>
      <p:sp>
        <p:nvSpPr>
          <p:cNvPr id="78853" name="Rectangle 3"/>
          <p:cNvSpPr>
            <a:spLocks noGrp="1" noChangeArrowheads="1"/>
          </p:cNvSpPr>
          <p:nvPr>
            <p:ph type="body" idx="1"/>
          </p:nvPr>
        </p:nvSpPr>
        <p:spPr>
          <a:xfrm>
            <a:off x="1600200" y="1524000"/>
            <a:ext cx="6324600" cy="3048000"/>
          </a:xfrm>
        </p:spPr>
        <p:txBody>
          <a:bodyPr/>
          <a:lstStyle/>
          <a:p>
            <a:pPr eaLnBrk="1" hangingPunct="1"/>
            <a:r>
              <a:rPr lang="en-US" altLang="en-US" dirty="0" smtClean="0"/>
              <a:t>Boolean and Comparison Instructions</a:t>
            </a:r>
          </a:p>
          <a:p>
            <a:pPr eaLnBrk="1" hangingPunct="1"/>
            <a:r>
              <a:rPr lang="en-US" altLang="en-US" dirty="0" smtClean="0"/>
              <a:t>Conditional Jumps</a:t>
            </a:r>
          </a:p>
          <a:p>
            <a:pPr eaLnBrk="1" hangingPunct="1"/>
            <a:r>
              <a:rPr lang="en-US" altLang="en-US" dirty="0" smtClean="0"/>
              <a:t>Conditional Loop Instructions</a:t>
            </a:r>
          </a:p>
          <a:p>
            <a:pPr eaLnBrk="1" hangingPunct="1"/>
            <a:r>
              <a:rPr lang="en-US" altLang="en-US" dirty="0" smtClean="0"/>
              <a:t>Conditional Structures</a:t>
            </a:r>
          </a:p>
          <a:p>
            <a:pPr eaLnBrk="1" hangingPunct="1"/>
            <a:r>
              <a:rPr lang="en-US" altLang="en-US" dirty="0" smtClean="0"/>
              <a:t>Application: Finite-State Machines</a:t>
            </a:r>
          </a:p>
          <a:p>
            <a:pPr eaLnBrk="1" hangingPunct="1"/>
            <a:r>
              <a:rPr lang="en-US" altLang="en-US" b="1" dirty="0" smtClean="0">
                <a:solidFill>
                  <a:schemeClr val="tx2"/>
                </a:solidFill>
              </a:rPr>
              <a:t>Conditional Control Flow Directives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798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523A3A4-8C6B-44DC-9527-CD8FC1A2DD78}" type="slidenum">
              <a:rPr lang="en-US" altLang="en-US" sz="1600">
                <a:latin typeface="Times New Roman" panose="02020603050405020304" pitchFamily="18" charset="0"/>
              </a:rPr>
              <a:pPr>
                <a:spcBef>
                  <a:spcPct val="0"/>
                </a:spcBef>
                <a:buClrTx/>
                <a:buFontTx/>
                <a:buNone/>
              </a:pPr>
              <a:t>77</a:t>
            </a:fld>
            <a:endParaRPr lang="en-US" altLang="en-US" sz="1600">
              <a:latin typeface="Times New Roman" panose="02020603050405020304" pitchFamily="18" charset="0"/>
            </a:endParaRPr>
          </a:p>
        </p:txBody>
      </p:sp>
      <p:sp>
        <p:nvSpPr>
          <p:cNvPr id="152578" name="Rectangle 2"/>
          <p:cNvSpPr>
            <a:spLocks noGrp="1" noChangeArrowheads="1"/>
          </p:cNvSpPr>
          <p:nvPr>
            <p:ph type="title"/>
          </p:nvPr>
        </p:nvSpPr>
        <p:spPr/>
        <p:txBody>
          <a:bodyPr/>
          <a:lstStyle/>
          <a:p>
            <a:pPr eaLnBrk="1" hangingPunct="1">
              <a:defRPr/>
            </a:pPr>
            <a:r>
              <a:rPr lang="en-US" altLang="en-US" smtClean="0"/>
              <a:t>Creating IF Statements</a:t>
            </a:r>
          </a:p>
        </p:txBody>
      </p:sp>
      <p:sp>
        <p:nvSpPr>
          <p:cNvPr id="79877" name="Rectangle 3"/>
          <p:cNvSpPr>
            <a:spLocks noGrp="1" noChangeArrowheads="1"/>
          </p:cNvSpPr>
          <p:nvPr>
            <p:ph type="body" idx="1"/>
          </p:nvPr>
        </p:nvSpPr>
        <p:spPr>
          <a:xfrm>
            <a:off x="1828800" y="1600200"/>
            <a:ext cx="5791200" cy="2971800"/>
          </a:xfrm>
        </p:spPr>
        <p:txBody>
          <a:bodyPr/>
          <a:lstStyle/>
          <a:p>
            <a:pPr eaLnBrk="1" hangingPunct="1"/>
            <a:r>
              <a:rPr lang="en-US" altLang="en-US" smtClean="0"/>
              <a:t>Runtime Expressions</a:t>
            </a:r>
          </a:p>
          <a:p>
            <a:pPr eaLnBrk="1" hangingPunct="1"/>
            <a:r>
              <a:rPr lang="en-US" altLang="en-US" smtClean="0"/>
              <a:t>Relational and Logical Operators</a:t>
            </a:r>
          </a:p>
          <a:p>
            <a:pPr eaLnBrk="1" hangingPunct="1"/>
            <a:r>
              <a:rPr lang="en-US" altLang="en-US" smtClean="0"/>
              <a:t>MASM-Generated Code</a:t>
            </a:r>
          </a:p>
          <a:p>
            <a:pPr eaLnBrk="1" hangingPunct="1"/>
            <a:r>
              <a:rPr lang="en-US" altLang="en-US" smtClean="0"/>
              <a:t>.REPEAT Directive</a:t>
            </a:r>
          </a:p>
          <a:p>
            <a:pPr eaLnBrk="1" hangingPunct="1"/>
            <a:r>
              <a:rPr lang="en-US" altLang="en-US" smtClean="0"/>
              <a:t>.WHILE Directive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08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2A7C094B-7335-45DA-BCE5-37D12F59C41C}" type="slidenum">
              <a:rPr lang="en-US" altLang="en-US" sz="1600">
                <a:latin typeface="Times New Roman" panose="02020603050405020304" pitchFamily="18" charset="0"/>
              </a:rPr>
              <a:pPr>
                <a:spcBef>
                  <a:spcPct val="0"/>
                </a:spcBef>
                <a:buClrTx/>
                <a:buFontTx/>
                <a:buNone/>
              </a:pPr>
              <a:t>78</a:t>
            </a:fld>
            <a:endParaRPr lang="en-US" altLang="en-US" sz="1600">
              <a:latin typeface="Times New Roman" panose="02020603050405020304" pitchFamily="18" charset="0"/>
            </a:endParaRPr>
          </a:p>
        </p:txBody>
      </p:sp>
      <p:sp>
        <p:nvSpPr>
          <p:cNvPr id="138242" name="Rectangle 2"/>
          <p:cNvSpPr>
            <a:spLocks noGrp="1" noChangeArrowheads="1"/>
          </p:cNvSpPr>
          <p:nvPr>
            <p:ph type="title"/>
          </p:nvPr>
        </p:nvSpPr>
        <p:spPr/>
        <p:txBody>
          <a:bodyPr/>
          <a:lstStyle/>
          <a:p>
            <a:pPr eaLnBrk="1" hangingPunct="1">
              <a:defRPr/>
            </a:pPr>
            <a:r>
              <a:rPr lang="en-US" altLang="en-US" smtClean="0"/>
              <a:t>Runtime Expressions</a:t>
            </a:r>
          </a:p>
        </p:txBody>
      </p:sp>
      <p:sp>
        <p:nvSpPr>
          <p:cNvPr id="80901" name="Text Box 3"/>
          <p:cNvSpPr txBox="1">
            <a:spLocks noChangeArrowheads="1"/>
          </p:cNvSpPr>
          <p:nvPr/>
        </p:nvSpPr>
        <p:spPr bwMode="auto">
          <a:xfrm>
            <a:off x="1066800" y="2819400"/>
            <a:ext cx="2590800" cy="15240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.IF eax &gt; ebx</a:t>
            </a:r>
          </a:p>
          <a:p>
            <a:pPr eaLnBrk="1" hangingPunct="1">
              <a:lnSpc>
                <a:spcPct val="50000"/>
              </a:lnSpc>
              <a:spcBef>
                <a:spcPct val="50000"/>
              </a:spcBef>
              <a:buClrTx/>
              <a:buFontTx/>
              <a:buNone/>
            </a:pPr>
            <a:r>
              <a:rPr lang="en-US" altLang="en-US" sz="1800" b="1">
                <a:latin typeface="Courier New" panose="02070309020205020404" pitchFamily="49" charset="0"/>
              </a:rPr>
              <a:t>	mov edx,1</a:t>
            </a:r>
          </a:p>
          <a:p>
            <a:pPr eaLnBrk="1" hangingPunct="1">
              <a:lnSpc>
                <a:spcPct val="50000"/>
              </a:lnSpc>
              <a:spcBef>
                <a:spcPct val="50000"/>
              </a:spcBef>
              <a:buClrTx/>
              <a:buFontTx/>
              <a:buNone/>
            </a:pPr>
            <a:r>
              <a:rPr lang="en-US" altLang="en-US" sz="1800" b="1">
                <a:latin typeface="Courier New" panose="02070309020205020404" pitchFamily="49" charset="0"/>
              </a:rPr>
              <a:t>.ELSE</a:t>
            </a:r>
          </a:p>
          <a:p>
            <a:pPr eaLnBrk="1" hangingPunct="1">
              <a:lnSpc>
                <a:spcPct val="50000"/>
              </a:lnSpc>
              <a:spcBef>
                <a:spcPct val="50000"/>
              </a:spcBef>
              <a:buClrTx/>
              <a:buFontTx/>
              <a:buNone/>
            </a:pPr>
            <a:r>
              <a:rPr lang="en-US" altLang="en-US" sz="1800" b="1">
                <a:latin typeface="Courier New" panose="02070309020205020404" pitchFamily="49" charset="0"/>
              </a:rPr>
              <a:t>	mov edx,2</a:t>
            </a:r>
          </a:p>
          <a:p>
            <a:pPr eaLnBrk="1" hangingPunct="1">
              <a:lnSpc>
                <a:spcPct val="50000"/>
              </a:lnSpc>
              <a:spcBef>
                <a:spcPct val="50000"/>
              </a:spcBef>
              <a:buClrTx/>
              <a:buFontTx/>
              <a:buNone/>
            </a:pPr>
            <a:r>
              <a:rPr lang="en-US" altLang="en-US" sz="1800" b="1">
                <a:latin typeface="Courier New" panose="02070309020205020404" pitchFamily="49" charset="0"/>
              </a:rPr>
              <a:t>.ENDIF</a:t>
            </a:r>
          </a:p>
        </p:txBody>
      </p:sp>
      <p:sp>
        <p:nvSpPr>
          <p:cNvPr id="80902" name="Text Box 4"/>
          <p:cNvSpPr txBox="1">
            <a:spLocks noChangeArrowheads="1"/>
          </p:cNvSpPr>
          <p:nvPr/>
        </p:nvSpPr>
        <p:spPr bwMode="auto">
          <a:xfrm>
            <a:off x="685800" y="1066800"/>
            <a:ext cx="76962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85750" indent="-28575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.IF, .ELSE, .ELSEIF, and .ENDIF can be used to evaluate runtime expressions and create block-structured IF statements.</a:t>
            </a:r>
          </a:p>
          <a:p>
            <a:pPr eaLnBrk="1" hangingPunct="1">
              <a:spcBef>
                <a:spcPct val="50000"/>
              </a:spcBef>
              <a:buClrTx/>
            </a:pPr>
            <a:r>
              <a:rPr lang="en-US" altLang="en-US" sz="2100"/>
              <a:t>Examples:</a:t>
            </a:r>
          </a:p>
        </p:txBody>
      </p:sp>
      <p:sp>
        <p:nvSpPr>
          <p:cNvPr id="138245" name="Rectangle 5"/>
          <p:cNvSpPr>
            <a:spLocks noChangeArrowheads="1"/>
          </p:cNvSpPr>
          <p:nvPr/>
        </p:nvSpPr>
        <p:spPr bwMode="auto">
          <a:xfrm>
            <a:off x="685800" y="4648200"/>
            <a:ext cx="7086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a:t>MASM generates "hidden" code for you, consisting of code labels, CMP and conditional jump instructions.</a:t>
            </a:r>
          </a:p>
        </p:txBody>
      </p:sp>
      <p:sp>
        <p:nvSpPr>
          <p:cNvPr id="80904" name="Text Box 6"/>
          <p:cNvSpPr txBox="1">
            <a:spLocks noChangeArrowheads="1"/>
          </p:cNvSpPr>
          <p:nvPr/>
        </p:nvSpPr>
        <p:spPr bwMode="auto">
          <a:xfrm>
            <a:off x="3886200" y="2819400"/>
            <a:ext cx="4038600" cy="15240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.IF eax &gt; ebx &amp;&amp; eax &gt; ecx</a:t>
            </a:r>
          </a:p>
          <a:p>
            <a:pPr eaLnBrk="1" hangingPunct="1">
              <a:lnSpc>
                <a:spcPct val="50000"/>
              </a:lnSpc>
              <a:spcBef>
                <a:spcPct val="50000"/>
              </a:spcBef>
              <a:buClrTx/>
              <a:buFontTx/>
              <a:buNone/>
            </a:pPr>
            <a:r>
              <a:rPr lang="en-US" altLang="en-US" sz="1800" b="1">
                <a:latin typeface="Courier New" panose="02070309020205020404" pitchFamily="49" charset="0"/>
              </a:rPr>
              <a:t>	mov edx,1</a:t>
            </a:r>
          </a:p>
          <a:p>
            <a:pPr eaLnBrk="1" hangingPunct="1">
              <a:lnSpc>
                <a:spcPct val="50000"/>
              </a:lnSpc>
              <a:spcBef>
                <a:spcPct val="50000"/>
              </a:spcBef>
              <a:buClrTx/>
              <a:buFontTx/>
              <a:buNone/>
            </a:pPr>
            <a:r>
              <a:rPr lang="en-US" altLang="en-US" sz="1800" b="1">
                <a:latin typeface="Courier New" panose="02070309020205020404" pitchFamily="49" charset="0"/>
              </a:rPr>
              <a:t>.ELSE</a:t>
            </a:r>
          </a:p>
          <a:p>
            <a:pPr eaLnBrk="1" hangingPunct="1">
              <a:lnSpc>
                <a:spcPct val="50000"/>
              </a:lnSpc>
              <a:spcBef>
                <a:spcPct val="50000"/>
              </a:spcBef>
              <a:buClrTx/>
              <a:buFontTx/>
              <a:buNone/>
            </a:pPr>
            <a:r>
              <a:rPr lang="en-US" altLang="en-US" sz="1800" b="1">
                <a:latin typeface="Courier New" panose="02070309020205020404" pitchFamily="49" charset="0"/>
              </a:rPr>
              <a:t>	mov edx,2</a:t>
            </a:r>
          </a:p>
          <a:p>
            <a:pPr eaLnBrk="1" hangingPunct="1">
              <a:lnSpc>
                <a:spcPct val="50000"/>
              </a:lnSpc>
              <a:spcBef>
                <a:spcPct val="50000"/>
              </a:spcBef>
              <a:buClrTx/>
              <a:buFontTx/>
              <a:buNone/>
            </a:pPr>
            <a:r>
              <a:rPr lang="en-US" altLang="en-US" sz="1800" b="1">
                <a:latin typeface="Courier New" panose="02070309020205020404" pitchFamily="49" charset="0"/>
              </a:rPr>
              <a:t>.ENDIF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dissolve">
                                      <p:cBhvr>
                                        <p:cTn id="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192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D020C44-467A-4149-96A5-135DB79AF760}" type="slidenum">
              <a:rPr lang="en-US" altLang="en-US" sz="1600">
                <a:latin typeface="Times New Roman" panose="02020603050405020304" pitchFamily="18" charset="0"/>
              </a:rPr>
              <a:pPr>
                <a:spcBef>
                  <a:spcPct val="0"/>
                </a:spcBef>
                <a:buClrTx/>
                <a:buFontTx/>
                <a:buNone/>
              </a:pPr>
              <a:t>79</a:t>
            </a:fld>
            <a:endParaRPr lang="en-US" altLang="en-US" sz="1600">
              <a:latin typeface="Times New Roman" panose="02020603050405020304"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smtClean="0"/>
              <a:t>Relational and Logical Operators</a:t>
            </a:r>
          </a:p>
        </p:txBody>
      </p:sp>
      <p:pic>
        <p:nvPicPr>
          <p:cNvPr id="819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5318125"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02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4F9710BC-9EFE-46D8-8798-942DEAD8B73E}" type="slidenum">
              <a:rPr lang="en-US" altLang="en-US" sz="1600">
                <a:latin typeface="Times New Roman" panose="02020603050405020304" pitchFamily="18" charset="0"/>
              </a:rPr>
              <a:pPr>
                <a:spcBef>
                  <a:spcPct val="0"/>
                </a:spcBef>
                <a:buClrTx/>
                <a:buFontTx/>
                <a:buNone/>
              </a:pPr>
              <a:t>8</a:t>
            </a:fld>
            <a:endParaRPr lang="en-US" altLang="en-US" sz="1600">
              <a:latin typeface="Times New Roman" panose="02020603050405020304" pitchFamily="18" charset="0"/>
            </a:endParaRPr>
          </a:p>
        </p:txBody>
      </p:sp>
      <p:sp>
        <p:nvSpPr>
          <p:cNvPr id="80898" name="Rectangle 2"/>
          <p:cNvSpPr>
            <a:spLocks noGrp="1" noChangeArrowheads="1"/>
          </p:cNvSpPr>
          <p:nvPr>
            <p:ph type="title"/>
          </p:nvPr>
        </p:nvSpPr>
        <p:spPr/>
        <p:txBody>
          <a:bodyPr/>
          <a:lstStyle/>
          <a:p>
            <a:pPr eaLnBrk="1" hangingPunct="1">
              <a:defRPr/>
            </a:pPr>
            <a:r>
              <a:rPr lang="en-US" altLang="en-US" smtClean="0"/>
              <a:t>OR Instruction</a:t>
            </a:r>
          </a:p>
        </p:txBody>
      </p:sp>
      <p:sp>
        <p:nvSpPr>
          <p:cNvPr id="10245" name="Rectangle 3"/>
          <p:cNvSpPr>
            <a:spLocks noGrp="1" noChangeArrowheads="1"/>
          </p:cNvSpPr>
          <p:nvPr>
            <p:ph type="body" idx="1"/>
          </p:nvPr>
        </p:nvSpPr>
        <p:spPr>
          <a:xfrm>
            <a:off x="685800" y="1143000"/>
            <a:ext cx="7772400" cy="1600200"/>
          </a:xfrm>
        </p:spPr>
        <p:txBody>
          <a:bodyPr/>
          <a:lstStyle/>
          <a:p>
            <a:pPr eaLnBrk="1" hangingPunct="1"/>
            <a:r>
              <a:rPr lang="en-US" altLang="en-US" dirty="0" smtClean="0"/>
              <a:t>Performs a Boolean OR operation between each pair of matching bits in two operands</a:t>
            </a:r>
          </a:p>
          <a:p>
            <a:pPr eaLnBrk="1" hangingPunct="1"/>
            <a:r>
              <a:rPr lang="en-US" altLang="en-US" dirty="0" smtClean="0"/>
              <a:t>Syntax:</a:t>
            </a:r>
          </a:p>
          <a:p>
            <a:pPr lvl="2" eaLnBrk="1" hangingPunct="1">
              <a:buFontTx/>
              <a:buNone/>
            </a:pPr>
            <a:r>
              <a:rPr lang="en-US" altLang="en-US" sz="1800" dirty="0" smtClean="0"/>
              <a:t>OR </a:t>
            </a:r>
            <a:r>
              <a:rPr lang="en-US" altLang="en-US" sz="1800" i="1" dirty="0" smtClean="0"/>
              <a:t>destination, source</a:t>
            </a:r>
          </a:p>
        </p:txBody>
      </p:sp>
      <p:sp>
        <p:nvSpPr>
          <p:cNvPr id="10246" name="Text Box 6"/>
          <p:cNvSpPr txBox="1">
            <a:spLocks noChangeArrowheads="1"/>
          </p:cNvSpPr>
          <p:nvPr/>
        </p:nvSpPr>
        <p:spPr bwMode="auto">
          <a:xfrm>
            <a:off x="6477000" y="2438400"/>
            <a:ext cx="99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OR</a:t>
            </a:r>
          </a:p>
        </p:txBody>
      </p:sp>
      <p:graphicFrame>
        <p:nvGraphicFramePr>
          <p:cNvPr id="10247" name="Object 7"/>
          <p:cNvGraphicFramePr>
            <a:graphicFrameLocks noChangeAspect="1"/>
          </p:cNvGraphicFramePr>
          <p:nvPr/>
        </p:nvGraphicFramePr>
        <p:xfrm>
          <a:off x="1295400" y="3429000"/>
          <a:ext cx="4191000" cy="1333500"/>
        </p:xfrm>
        <a:graphic>
          <a:graphicData uri="http://schemas.openxmlformats.org/presentationml/2006/ole">
            <mc:AlternateContent xmlns:mc="http://schemas.openxmlformats.org/markup-compatibility/2006">
              <mc:Choice xmlns:v="urn:schemas-microsoft-com:vml" Requires="v">
                <p:oleObj spid="_x0000_s10273" name="VISIO" r:id="rId4" imgW="2634996" imgH="731520" progId="Visio.Drawing.6">
                  <p:embed/>
                </p:oleObj>
              </mc:Choice>
              <mc:Fallback>
                <p:oleObj name="VISIO" r:id="rId4" imgW="2634996" imgH="731520" progId="Visio.Drawing.6">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l="1587" r="11111"/>
                      <a:stretch>
                        <a:fillRect/>
                      </a:stretch>
                    </p:blipFill>
                    <p:spPr bwMode="auto">
                      <a:xfrm>
                        <a:off x="1295400" y="3429000"/>
                        <a:ext cx="4191000" cy="1333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4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3000" y="3048000"/>
            <a:ext cx="1549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11022" y="5168305"/>
            <a:ext cx="1632178" cy="383182"/>
          </a:xfrm>
          <a:prstGeom prst="rect">
            <a:avLst/>
          </a:prstGeom>
        </p:spPr>
        <p:txBody>
          <a:bodyPr wrap="none">
            <a:spAutoFit/>
          </a:bodyPr>
          <a:lstStyle/>
          <a:p>
            <a:pPr eaLnBrk="1" hangingPunct="1">
              <a:lnSpc>
                <a:spcPct val="90000"/>
              </a:lnSpc>
            </a:pPr>
            <a:r>
              <a:rPr lang="en-US" altLang="zh-TW" dirty="0">
                <a:ea typeface="新細明體" charset="-120"/>
                <a:hlinkClick r:id="" action="ppaction://customshow?id=34&amp;return=true"/>
              </a:rPr>
              <a:t>Applications</a:t>
            </a:r>
            <a:endParaRPr lang="en-US" altLang="zh-TW" dirty="0">
              <a:ea typeface="新細明體" charset="-12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29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053FEC7-E0A1-4A01-BA94-95094AEF7187}" type="slidenum">
              <a:rPr lang="en-US" altLang="en-US" sz="1600">
                <a:latin typeface="Times New Roman" panose="02020603050405020304" pitchFamily="18" charset="0"/>
              </a:rPr>
              <a:pPr>
                <a:spcBef>
                  <a:spcPct val="0"/>
                </a:spcBef>
                <a:buClrTx/>
                <a:buFontTx/>
                <a:buNone/>
              </a:pPr>
              <a:t>80</a:t>
            </a:fld>
            <a:endParaRPr lang="en-US" altLang="en-US" sz="1600">
              <a:latin typeface="Times New Roman" panose="02020603050405020304" pitchFamily="18" charset="0"/>
            </a:endParaRPr>
          </a:p>
        </p:txBody>
      </p:sp>
      <p:sp>
        <p:nvSpPr>
          <p:cNvPr id="142338" name="Rectangle 2"/>
          <p:cNvSpPr>
            <a:spLocks noGrp="1" noChangeArrowheads="1"/>
          </p:cNvSpPr>
          <p:nvPr>
            <p:ph type="title"/>
          </p:nvPr>
        </p:nvSpPr>
        <p:spPr/>
        <p:txBody>
          <a:bodyPr/>
          <a:lstStyle/>
          <a:p>
            <a:pPr eaLnBrk="1" hangingPunct="1">
              <a:defRPr/>
            </a:pPr>
            <a:r>
              <a:rPr lang="en-US" altLang="en-US" smtClean="0"/>
              <a:t>Signed and Unsigned Comparisons</a:t>
            </a:r>
          </a:p>
        </p:txBody>
      </p:sp>
      <p:sp>
        <p:nvSpPr>
          <p:cNvPr id="82949" name="Text Box 3"/>
          <p:cNvSpPr txBox="1">
            <a:spLocks noChangeArrowheads="1"/>
          </p:cNvSpPr>
          <p:nvPr/>
        </p:nvSpPr>
        <p:spPr bwMode="auto">
          <a:xfrm>
            <a:off x="4114800" y="2628900"/>
            <a:ext cx="4419600" cy="16764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mov eax,6</a:t>
            </a:r>
          </a:p>
          <a:p>
            <a:pPr eaLnBrk="1" hangingPunct="1">
              <a:lnSpc>
                <a:spcPct val="50000"/>
              </a:lnSpc>
              <a:spcBef>
                <a:spcPct val="50000"/>
              </a:spcBef>
              <a:buClrTx/>
              <a:buFontTx/>
              <a:buNone/>
            </a:pPr>
            <a:r>
              <a:rPr lang="en-US" altLang="en-US" sz="1800" b="1">
                <a:latin typeface="Courier New" panose="02070309020205020404" pitchFamily="49" charset="0"/>
              </a:rPr>
              <a:t>	cmp eax,val1</a:t>
            </a:r>
          </a:p>
          <a:p>
            <a:pPr eaLnBrk="1" hangingPunct="1">
              <a:lnSpc>
                <a:spcPct val="50000"/>
              </a:lnSpc>
              <a:spcBef>
                <a:spcPct val="50000"/>
              </a:spcBef>
              <a:buClrTx/>
              <a:buFontTx/>
              <a:buNone/>
            </a:pPr>
            <a:r>
              <a:rPr lang="en-US" altLang="en-US" sz="1800" b="1">
                <a:latin typeface="Courier New" panose="02070309020205020404" pitchFamily="49" charset="0"/>
              </a:rPr>
              <a:t>	jbe @C0001 </a:t>
            </a:r>
          </a:p>
          <a:p>
            <a:pPr eaLnBrk="1" hangingPunct="1">
              <a:lnSpc>
                <a:spcPct val="50000"/>
              </a:lnSpc>
              <a:spcBef>
                <a:spcPct val="50000"/>
              </a:spcBef>
              <a:buClrTx/>
              <a:buFontTx/>
              <a:buNone/>
            </a:pPr>
            <a:r>
              <a:rPr lang="en-US" altLang="en-US" sz="1800" b="1">
                <a:latin typeface="Courier New" panose="02070309020205020404" pitchFamily="49" charset="0"/>
              </a:rPr>
              <a:t>	mov result,1</a:t>
            </a:r>
          </a:p>
          <a:p>
            <a:pPr eaLnBrk="1" hangingPunct="1">
              <a:lnSpc>
                <a:spcPct val="50000"/>
              </a:lnSpc>
              <a:spcBef>
                <a:spcPct val="50000"/>
              </a:spcBef>
              <a:buClrTx/>
              <a:buFontTx/>
              <a:buNone/>
            </a:pPr>
            <a:r>
              <a:rPr lang="en-US" altLang="en-US" sz="1800" b="1">
                <a:latin typeface="Courier New" panose="02070309020205020404" pitchFamily="49" charset="0"/>
              </a:rPr>
              <a:t>@C0001:</a:t>
            </a:r>
          </a:p>
        </p:txBody>
      </p:sp>
      <p:sp>
        <p:nvSpPr>
          <p:cNvPr id="82950" name="Text Box 4"/>
          <p:cNvSpPr txBox="1">
            <a:spLocks noChangeArrowheads="1"/>
          </p:cNvSpPr>
          <p:nvPr/>
        </p:nvSpPr>
        <p:spPr bwMode="auto">
          <a:xfrm>
            <a:off x="533400" y="1473200"/>
            <a:ext cx="3124200" cy="28448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b="1">
                <a:latin typeface="Courier New" panose="02070309020205020404" pitchFamily="49" charset="0"/>
              </a:rPr>
              <a:t>.data</a:t>
            </a:r>
          </a:p>
          <a:p>
            <a:pPr eaLnBrk="1" hangingPunct="1">
              <a:lnSpc>
                <a:spcPct val="80000"/>
              </a:lnSpc>
              <a:spcBef>
                <a:spcPct val="50000"/>
              </a:spcBef>
              <a:buClrTx/>
              <a:buFontTx/>
              <a:buNone/>
            </a:pPr>
            <a:r>
              <a:rPr lang="en-US" altLang="en-US" sz="1700" b="1">
                <a:latin typeface="Courier New" panose="02070309020205020404" pitchFamily="49" charset="0"/>
              </a:rPr>
              <a:t>val1   DWORD 5</a:t>
            </a:r>
          </a:p>
          <a:p>
            <a:pPr eaLnBrk="1" hangingPunct="1">
              <a:lnSpc>
                <a:spcPct val="80000"/>
              </a:lnSpc>
              <a:spcBef>
                <a:spcPct val="50000"/>
              </a:spcBef>
              <a:buClrTx/>
              <a:buFontTx/>
              <a:buNone/>
            </a:pPr>
            <a:r>
              <a:rPr lang="en-US" altLang="en-US" sz="1700" b="1">
                <a:latin typeface="Courier New" panose="02070309020205020404" pitchFamily="49" charset="0"/>
              </a:rPr>
              <a:t>result DWORD ?</a:t>
            </a:r>
          </a:p>
          <a:p>
            <a:pPr eaLnBrk="1" hangingPunct="1">
              <a:lnSpc>
                <a:spcPct val="80000"/>
              </a:lnSpc>
              <a:spcBef>
                <a:spcPct val="50000"/>
              </a:spcBef>
              <a:buClrTx/>
              <a:buFontTx/>
              <a:buNone/>
            </a:pPr>
            <a:r>
              <a:rPr lang="en-US" altLang="en-US" sz="1700" b="1">
                <a:latin typeface="Courier New" panose="02070309020205020404" pitchFamily="49" charset="0"/>
              </a:rPr>
              <a:t>.code</a:t>
            </a:r>
          </a:p>
          <a:p>
            <a:pPr eaLnBrk="1" hangingPunct="1">
              <a:lnSpc>
                <a:spcPct val="80000"/>
              </a:lnSpc>
              <a:spcBef>
                <a:spcPct val="50000"/>
              </a:spcBef>
              <a:buClrTx/>
              <a:buFontTx/>
              <a:buNone/>
            </a:pPr>
            <a:r>
              <a:rPr lang="en-US" altLang="en-US" sz="1700" b="1">
                <a:latin typeface="Courier New" panose="02070309020205020404" pitchFamily="49" charset="0"/>
              </a:rPr>
              <a:t>mov eax,6</a:t>
            </a:r>
          </a:p>
          <a:p>
            <a:pPr eaLnBrk="1" hangingPunct="1">
              <a:lnSpc>
                <a:spcPct val="80000"/>
              </a:lnSpc>
              <a:spcBef>
                <a:spcPct val="50000"/>
              </a:spcBef>
              <a:buClrTx/>
              <a:buFontTx/>
              <a:buNone/>
            </a:pPr>
            <a:r>
              <a:rPr lang="en-US" altLang="en-US" sz="1700" b="1">
                <a:latin typeface="Courier New" panose="02070309020205020404" pitchFamily="49" charset="0"/>
              </a:rPr>
              <a:t>.IF eax &gt; val1</a:t>
            </a:r>
          </a:p>
          <a:p>
            <a:pPr eaLnBrk="1" hangingPunct="1">
              <a:lnSpc>
                <a:spcPct val="80000"/>
              </a:lnSpc>
              <a:spcBef>
                <a:spcPct val="50000"/>
              </a:spcBef>
              <a:buClrTx/>
              <a:buFontTx/>
              <a:buNone/>
            </a:pPr>
            <a:r>
              <a:rPr lang="en-US" altLang="en-US" sz="1700" b="1">
                <a:latin typeface="Courier New" panose="02070309020205020404" pitchFamily="49" charset="0"/>
              </a:rPr>
              <a:t>  mov result,1</a:t>
            </a:r>
          </a:p>
          <a:p>
            <a:pPr eaLnBrk="1" hangingPunct="1">
              <a:lnSpc>
                <a:spcPct val="80000"/>
              </a:lnSpc>
              <a:spcBef>
                <a:spcPct val="50000"/>
              </a:spcBef>
              <a:buClrTx/>
              <a:buFontTx/>
              <a:buNone/>
            </a:pPr>
            <a:r>
              <a:rPr lang="en-US" altLang="en-US" sz="1700" b="1">
                <a:latin typeface="Courier New" panose="02070309020205020404" pitchFamily="49" charset="0"/>
              </a:rPr>
              <a:t>.ENDIF</a:t>
            </a:r>
          </a:p>
        </p:txBody>
      </p:sp>
      <p:sp>
        <p:nvSpPr>
          <p:cNvPr id="82951"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82952" name="Text Box 6"/>
          <p:cNvSpPr txBox="1">
            <a:spLocks noChangeArrowheads="1"/>
          </p:cNvSpPr>
          <p:nvPr/>
        </p:nvSpPr>
        <p:spPr bwMode="auto">
          <a:xfrm>
            <a:off x="4114800" y="1981200"/>
            <a:ext cx="4114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Generated code:</a:t>
            </a:r>
          </a:p>
        </p:txBody>
      </p:sp>
      <p:sp>
        <p:nvSpPr>
          <p:cNvPr id="142343" name="Text Box 7"/>
          <p:cNvSpPr txBox="1">
            <a:spLocks noChangeArrowheads="1"/>
          </p:cNvSpPr>
          <p:nvPr/>
        </p:nvSpPr>
        <p:spPr bwMode="auto">
          <a:xfrm>
            <a:off x="609600" y="4648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MASM automatically generates an unsigned jump (JBE) because </a:t>
            </a:r>
            <a:r>
              <a:rPr lang="en-US" altLang="en-US" sz="2100">
                <a:solidFill>
                  <a:schemeClr val="tx2"/>
                </a:solidFill>
              </a:rPr>
              <a:t>val1</a:t>
            </a:r>
            <a:r>
              <a:rPr lang="en-US" altLang="en-US" sz="2100"/>
              <a:t> is unsigned.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box(in)">
                                      <p:cBhvr>
                                        <p:cTn id="7"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397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DCE21E39-6B03-496E-A865-59C2C1926934}" type="slidenum">
              <a:rPr lang="en-US" altLang="en-US" sz="1600">
                <a:latin typeface="Times New Roman" panose="02020603050405020304" pitchFamily="18" charset="0"/>
              </a:rPr>
              <a:pPr>
                <a:spcBef>
                  <a:spcPct val="0"/>
                </a:spcBef>
                <a:buClrTx/>
                <a:buFontTx/>
                <a:buNone/>
              </a:pPr>
              <a:t>81</a:t>
            </a:fld>
            <a:endParaRPr lang="en-US" altLang="en-US" sz="1600">
              <a:latin typeface="Times New Roman" panose="02020603050405020304" pitchFamily="18" charset="0"/>
            </a:endParaRPr>
          </a:p>
        </p:txBody>
      </p:sp>
      <p:sp>
        <p:nvSpPr>
          <p:cNvPr id="145410" name="Rectangle 2"/>
          <p:cNvSpPr>
            <a:spLocks noGrp="1" noChangeArrowheads="1"/>
          </p:cNvSpPr>
          <p:nvPr>
            <p:ph type="title"/>
          </p:nvPr>
        </p:nvSpPr>
        <p:spPr/>
        <p:txBody>
          <a:bodyPr/>
          <a:lstStyle/>
          <a:p>
            <a:pPr eaLnBrk="1" hangingPunct="1">
              <a:defRPr/>
            </a:pPr>
            <a:r>
              <a:rPr lang="en-US" altLang="en-US" smtClean="0"/>
              <a:t>Signed and Unsigned Comparisons</a:t>
            </a:r>
          </a:p>
        </p:txBody>
      </p:sp>
      <p:sp>
        <p:nvSpPr>
          <p:cNvPr id="83973" name="Text Box 3"/>
          <p:cNvSpPr txBox="1">
            <a:spLocks noChangeArrowheads="1"/>
          </p:cNvSpPr>
          <p:nvPr/>
        </p:nvSpPr>
        <p:spPr bwMode="auto">
          <a:xfrm>
            <a:off x="4114800" y="2628900"/>
            <a:ext cx="4419600" cy="16764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mov eax,6</a:t>
            </a:r>
          </a:p>
          <a:p>
            <a:pPr eaLnBrk="1" hangingPunct="1">
              <a:lnSpc>
                <a:spcPct val="50000"/>
              </a:lnSpc>
              <a:spcBef>
                <a:spcPct val="50000"/>
              </a:spcBef>
              <a:buClrTx/>
              <a:buFontTx/>
              <a:buNone/>
            </a:pPr>
            <a:r>
              <a:rPr lang="en-US" altLang="en-US" sz="1800" b="1">
                <a:latin typeface="Courier New" panose="02070309020205020404" pitchFamily="49" charset="0"/>
              </a:rPr>
              <a:t>	cmp eax,val1</a:t>
            </a:r>
          </a:p>
          <a:p>
            <a:pPr eaLnBrk="1" hangingPunct="1">
              <a:lnSpc>
                <a:spcPct val="50000"/>
              </a:lnSpc>
              <a:spcBef>
                <a:spcPct val="50000"/>
              </a:spcBef>
              <a:buClrTx/>
              <a:buFontTx/>
              <a:buNone/>
            </a:pPr>
            <a:r>
              <a:rPr lang="en-US" altLang="en-US" sz="1800" b="1">
                <a:latin typeface="Courier New" panose="02070309020205020404" pitchFamily="49" charset="0"/>
              </a:rPr>
              <a:t>	jle @C0001 </a:t>
            </a:r>
          </a:p>
          <a:p>
            <a:pPr eaLnBrk="1" hangingPunct="1">
              <a:lnSpc>
                <a:spcPct val="50000"/>
              </a:lnSpc>
              <a:spcBef>
                <a:spcPct val="50000"/>
              </a:spcBef>
              <a:buClrTx/>
              <a:buFontTx/>
              <a:buNone/>
            </a:pPr>
            <a:r>
              <a:rPr lang="en-US" altLang="en-US" sz="1800" b="1">
                <a:latin typeface="Courier New" panose="02070309020205020404" pitchFamily="49" charset="0"/>
              </a:rPr>
              <a:t>	mov result,1</a:t>
            </a:r>
          </a:p>
          <a:p>
            <a:pPr eaLnBrk="1" hangingPunct="1">
              <a:lnSpc>
                <a:spcPct val="50000"/>
              </a:lnSpc>
              <a:spcBef>
                <a:spcPct val="50000"/>
              </a:spcBef>
              <a:buClrTx/>
              <a:buFontTx/>
              <a:buNone/>
            </a:pPr>
            <a:r>
              <a:rPr lang="en-US" altLang="en-US" sz="1800" b="1">
                <a:latin typeface="Courier New" panose="02070309020205020404" pitchFamily="49" charset="0"/>
              </a:rPr>
              <a:t>@C0001:</a:t>
            </a:r>
          </a:p>
        </p:txBody>
      </p:sp>
      <p:sp>
        <p:nvSpPr>
          <p:cNvPr id="83974" name="Text Box 4"/>
          <p:cNvSpPr txBox="1">
            <a:spLocks noChangeArrowheads="1"/>
          </p:cNvSpPr>
          <p:nvPr/>
        </p:nvSpPr>
        <p:spPr bwMode="auto">
          <a:xfrm>
            <a:off x="533400" y="1473200"/>
            <a:ext cx="3124200" cy="28448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b="1">
                <a:latin typeface="Courier New" panose="02070309020205020404" pitchFamily="49" charset="0"/>
              </a:rPr>
              <a:t>.data</a:t>
            </a:r>
          </a:p>
          <a:p>
            <a:pPr eaLnBrk="1" hangingPunct="1">
              <a:lnSpc>
                <a:spcPct val="80000"/>
              </a:lnSpc>
              <a:spcBef>
                <a:spcPct val="50000"/>
              </a:spcBef>
              <a:buClrTx/>
              <a:buFontTx/>
              <a:buNone/>
            </a:pPr>
            <a:r>
              <a:rPr lang="en-US" altLang="en-US" sz="1700" b="1">
                <a:latin typeface="Courier New" panose="02070309020205020404" pitchFamily="49" charset="0"/>
              </a:rPr>
              <a:t>val1   </a:t>
            </a:r>
            <a:r>
              <a:rPr lang="en-US" altLang="en-US" sz="1700" b="1">
                <a:solidFill>
                  <a:schemeClr val="tx2"/>
                </a:solidFill>
                <a:latin typeface="Courier New" panose="02070309020205020404" pitchFamily="49" charset="0"/>
              </a:rPr>
              <a:t>SDWORD</a:t>
            </a:r>
            <a:r>
              <a:rPr lang="en-US" altLang="en-US" sz="1700" b="1">
                <a:latin typeface="Courier New" panose="02070309020205020404" pitchFamily="49" charset="0"/>
              </a:rPr>
              <a:t> 5</a:t>
            </a:r>
          </a:p>
          <a:p>
            <a:pPr eaLnBrk="1" hangingPunct="1">
              <a:lnSpc>
                <a:spcPct val="80000"/>
              </a:lnSpc>
              <a:spcBef>
                <a:spcPct val="50000"/>
              </a:spcBef>
              <a:buClrTx/>
              <a:buFontTx/>
              <a:buNone/>
            </a:pPr>
            <a:r>
              <a:rPr lang="en-US" altLang="en-US" sz="1700" b="1">
                <a:latin typeface="Courier New" panose="02070309020205020404" pitchFamily="49" charset="0"/>
              </a:rPr>
              <a:t>result SDWORD ?</a:t>
            </a:r>
          </a:p>
          <a:p>
            <a:pPr eaLnBrk="1" hangingPunct="1">
              <a:lnSpc>
                <a:spcPct val="80000"/>
              </a:lnSpc>
              <a:spcBef>
                <a:spcPct val="50000"/>
              </a:spcBef>
              <a:buClrTx/>
              <a:buFontTx/>
              <a:buNone/>
            </a:pPr>
            <a:r>
              <a:rPr lang="en-US" altLang="en-US" sz="1700" b="1">
                <a:latin typeface="Courier New" panose="02070309020205020404" pitchFamily="49" charset="0"/>
              </a:rPr>
              <a:t>.code</a:t>
            </a:r>
          </a:p>
          <a:p>
            <a:pPr eaLnBrk="1" hangingPunct="1">
              <a:lnSpc>
                <a:spcPct val="80000"/>
              </a:lnSpc>
              <a:spcBef>
                <a:spcPct val="50000"/>
              </a:spcBef>
              <a:buClrTx/>
              <a:buFontTx/>
              <a:buNone/>
            </a:pPr>
            <a:r>
              <a:rPr lang="en-US" altLang="en-US" sz="1700" b="1">
                <a:latin typeface="Courier New" panose="02070309020205020404" pitchFamily="49" charset="0"/>
              </a:rPr>
              <a:t>mov eax,6</a:t>
            </a:r>
          </a:p>
          <a:p>
            <a:pPr eaLnBrk="1" hangingPunct="1">
              <a:lnSpc>
                <a:spcPct val="80000"/>
              </a:lnSpc>
              <a:spcBef>
                <a:spcPct val="50000"/>
              </a:spcBef>
              <a:buClrTx/>
              <a:buFontTx/>
              <a:buNone/>
            </a:pPr>
            <a:r>
              <a:rPr lang="en-US" altLang="en-US" sz="1700" b="1">
                <a:latin typeface="Courier New" panose="02070309020205020404" pitchFamily="49" charset="0"/>
              </a:rPr>
              <a:t>.IF eax &gt; val1</a:t>
            </a:r>
          </a:p>
          <a:p>
            <a:pPr eaLnBrk="1" hangingPunct="1">
              <a:lnSpc>
                <a:spcPct val="80000"/>
              </a:lnSpc>
              <a:spcBef>
                <a:spcPct val="50000"/>
              </a:spcBef>
              <a:buClrTx/>
              <a:buFontTx/>
              <a:buNone/>
            </a:pPr>
            <a:r>
              <a:rPr lang="en-US" altLang="en-US" sz="1700" b="1">
                <a:latin typeface="Courier New" panose="02070309020205020404" pitchFamily="49" charset="0"/>
              </a:rPr>
              <a:t>  mov result,1</a:t>
            </a:r>
          </a:p>
          <a:p>
            <a:pPr eaLnBrk="1" hangingPunct="1">
              <a:lnSpc>
                <a:spcPct val="80000"/>
              </a:lnSpc>
              <a:spcBef>
                <a:spcPct val="50000"/>
              </a:spcBef>
              <a:buClrTx/>
              <a:buFontTx/>
              <a:buNone/>
            </a:pPr>
            <a:r>
              <a:rPr lang="en-US" altLang="en-US" sz="1700" b="1">
                <a:latin typeface="Courier New" panose="02070309020205020404" pitchFamily="49" charset="0"/>
              </a:rPr>
              <a:t>.ENDIF</a:t>
            </a:r>
          </a:p>
        </p:txBody>
      </p:sp>
      <p:sp>
        <p:nvSpPr>
          <p:cNvPr id="83975"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83976" name="Text Box 6"/>
          <p:cNvSpPr txBox="1">
            <a:spLocks noChangeArrowheads="1"/>
          </p:cNvSpPr>
          <p:nvPr/>
        </p:nvSpPr>
        <p:spPr bwMode="auto">
          <a:xfrm>
            <a:off x="4114800" y="1981200"/>
            <a:ext cx="4114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Generated code:</a:t>
            </a:r>
          </a:p>
        </p:txBody>
      </p:sp>
      <p:sp>
        <p:nvSpPr>
          <p:cNvPr id="145415" name="Text Box 7"/>
          <p:cNvSpPr txBox="1">
            <a:spLocks noChangeArrowheads="1"/>
          </p:cNvSpPr>
          <p:nvPr/>
        </p:nvSpPr>
        <p:spPr bwMode="auto">
          <a:xfrm>
            <a:off x="533400" y="4648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MASM automatically generates a signed jump (JLE) because </a:t>
            </a:r>
            <a:r>
              <a:rPr lang="en-US" altLang="en-US" sz="2100">
                <a:solidFill>
                  <a:schemeClr val="tx2"/>
                </a:solidFill>
              </a:rPr>
              <a:t>val1</a:t>
            </a:r>
            <a:r>
              <a:rPr lang="en-US" altLang="en-US" sz="2100"/>
              <a:t> is signed.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5415"/>
                                        </p:tgtEl>
                                        <p:attrNameLst>
                                          <p:attrName>style.visibility</p:attrName>
                                        </p:attrNameLst>
                                      </p:cBhvr>
                                      <p:to>
                                        <p:strVal val="visible"/>
                                      </p:to>
                                    </p:set>
                                    <p:animEffect transition="in" filter="box(in)">
                                      <p:cBhvr>
                                        <p:cTn id="7" dur="500"/>
                                        <p:tgtEl>
                                          <p:spTgt spid="145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499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F954F18D-830D-4CD3-985F-8789957ED6FC}" type="slidenum">
              <a:rPr lang="en-US" altLang="en-US" sz="1600">
                <a:latin typeface="Times New Roman" panose="02020603050405020304" pitchFamily="18" charset="0"/>
              </a:rPr>
              <a:pPr>
                <a:spcBef>
                  <a:spcPct val="0"/>
                </a:spcBef>
                <a:buClrTx/>
                <a:buFontTx/>
                <a:buNone/>
              </a:pPr>
              <a:t>82</a:t>
            </a:fld>
            <a:endParaRPr lang="en-US" altLang="en-US" sz="1600">
              <a:latin typeface="Times New Roman" panose="02020603050405020304" pitchFamily="18" charset="0"/>
            </a:endParaRPr>
          </a:p>
        </p:txBody>
      </p:sp>
      <p:sp>
        <p:nvSpPr>
          <p:cNvPr id="153602" name="Rectangle 2"/>
          <p:cNvSpPr>
            <a:spLocks noGrp="1" noChangeArrowheads="1"/>
          </p:cNvSpPr>
          <p:nvPr>
            <p:ph type="title"/>
          </p:nvPr>
        </p:nvSpPr>
        <p:spPr/>
        <p:txBody>
          <a:bodyPr/>
          <a:lstStyle/>
          <a:p>
            <a:pPr eaLnBrk="1" hangingPunct="1">
              <a:defRPr/>
            </a:pPr>
            <a:r>
              <a:rPr lang="en-US" altLang="en-US" smtClean="0"/>
              <a:t>Signed and Unsigned Comparisons</a:t>
            </a:r>
          </a:p>
        </p:txBody>
      </p:sp>
      <p:sp>
        <p:nvSpPr>
          <p:cNvPr id="84997" name="Text Box 3"/>
          <p:cNvSpPr txBox="1">
            <a:spLocks noChangeArrowheads="1"/>
          </p:cNvSpPr>
          <p:nvPr/>
        </p:nvSpPr>
        <p:spPr bwMode="auto">
          <a:xfrm>
            <a:off x="4114800" y="2286000"/>
            <a:ext cx="2971800" cy="1981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mov ebx,5</a:t>
            </a:r>
          </a:p>
          <a:p>
            <a:pPr eaLnBrk="1" hangingPunct="1">
              <a:lnSpc>
                <a:spcPct val="50000"/>
              </a:lnSpc>
              <a:spcBef>
                <a:spcPct val="50000"/>
              </a:spcBef>
              <a:buClrTx/>
              <a:buFontTx/>
              <a:buNone/>
            </a:pPr>
            <a:r>
              <a:rPr lang="en-US" altLang="en-US" sz="1800" b="1">
                <a:latin typeface="Courier New" panose="02070309020205020404" pitchFamily="49" charset="0"/>
              </a:rPr>
              <a:t>	mov eax,6</a:t>
            </a:r>
          </a:p>
          <a:p>
            <a:pPr eaLnBrk="1" hangingPunct="1">
              <a:lnSpc>
                <a:spcPct val="50000"/>
              </a:lnSpc>
              <a:spcBef>
                <a:spcPct val="50000"/>
              </a:spcBef>
              <a:buClrTx/>
              <a:buFontTx/>
              <a:buNone/>
            </a:pPr>
            <a:r>
              <a:rPr lang="en-US" altLang="en-US" sz="1800" b="1">
                <a:latin typeface="Courier New" panose="02070309020205020404" pitchFamily="49" charset="0"/>
              </a:rPr>
              <a:t>	cmp eax,ebx</a:t>
            </a:r>
          </a:p>
          <a:p>
            <a:pPr eaLnBrk="1" hangingPunct="1">
              <a:lnSpc>
                <a:spcPct val="50000"/>
              </a:lnSpc>
              <a:spcBef>
                <a:spcPct val="50000"/>
              </a:spcBef>
              <a:buClrTx/>
              <a:buFontTx/>
              <a:buNone/>
            </a:pPr>
            <a:r>
              <a:rPr lang="en-US" altLang="en-US" sz="1800" b="1">
                <a:latin typeface="Courier New" panose="02070309020205020404" pitchFamily="49" charset="0"/>
              </a:rPr>
              <a:t>	jbe @C0001 </a:t>
            </a:r>
          </a:p>
          <a:p>
            <a:pPr eaLnBrk="1" hangingPunct="1">
              <a:lnSpc>
                <a:spcPct val="50000"/>
              </a:lnSpc>
              <a:spcBef>
                <a:spcPct val="50000"/>
              </a:spcBef>
              <a:buClrTx/>
              <a:buFontTx/>
              <a:buNone/>
            </a:pPr>
            <a:r>
              <a:rPr lang="en-US" altLang="en-US" sz="1800" b="1">
                <a:latin typeface="Courier New" panose="02070309020205020404" pitchFamily="49" charset="0"/>
              </a:rPr>
              <a:t>	mov result,1</a:t>
            </a:r>
          </a:p>
          <a:p>
            <a:pPr eaLnBrk="1" hangingPunct="1">
              <a:lnSpc>
                <a:spcPct val="50000"/>
              </a:lnSpc>
              <a:spcBef>
                <a:spcPct val="50000"/>
              </a:spcBef>
              <a:buClrTx/>
              <a:buFontTx/>
              <a:buNone/>
            </a:pPr>
            <a:r>
              <a:rPr lang="en-US" altLang="en-US" sz="1800" b="1">
                <a:latin typeface="Courier New" panose="02070309020205020404" pitchFamily="49" charset="0"/>
              </a:rPr>
              <a:t>@C0001:</a:t>
            </a:r>
          </a:p>
        </p:txBody>
      </p:sp>
      <p:sp>
        <p:nvSpPr>
          <p:cNvPr id="84998" name="Text Box 4"/>
          <p:cNvSpPr txBox="1">
            <a:spLocks noChangeArrowheads="1"/>
          </p:cNvSpPr>
          <p:nvPr/>
        </p:nvSpPr>
        <p:spPr bwMode="auto">
          <a:xfrm>
            <a:off x="533400" y="1473200"/>
            <a:ext cx="3124200" cy="28448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b="1">
                <a:latin typeface="Courier New" panose="02070309020205020404" pitchFamily="49" charset="0"/>
              </a:rPr>
              <a:t>.data</a:t>
            </a:r>
          </a:p>
          <a:p>
            <a:pPr eaLnBrk="1" hangingPunct="1">
              <a:lnSpc>
                <a:spcPct val="80000"/>
              </a:lnSpc>
              <a:spcBef>
                <a:spcPct val="50000"/>
              </a:spcBef>
              <a:buClrTx/>
              <a:buFontTx/>
              <a:buNone/>
            </a:pPr>
            <a:r>
              <a:rPr lang="en-US" altLang="en-US" sz="1700" b="1">
                <a:latin typeface="Courier New" panose="02070309020205020404" pitchFamily="49" charset="0"/>
              </a:rPr>
              <a:t>result DWORD ?</a:t>
            </a:r>
          </a:p>
          <a:p>
            <a:pPr eaLnBrk="1" hangingPunct="1">
              <a:lnSpc>
                <a:spcPct val="80000"/>
              </a:lnSpc>
              <a:spcBef>
                <a:spcPct val="50000"/>
              </a:spcBef>
              <a:buClrTx/>
              <a:buFontTx/>
              <a:buNone/>
            </a:pPr>
            <a:r>
              <a:rPr lang="en-US" altLang="en-US" sz="1700" b="1">
                <a:latin typeface="Courier New" panose="02070309020205020404" pitchFamily="49" charset="0"/>
              </a:rPr>
              <a:t>.code</a:t>
            </a:r>
          </a:p>
          <a:p>
            <a:pPr eaLnBrk="1" hangingPunct="1">
              <a:lnSpc>
                <a:spcPct val="80000"/>
              </a:lnSpc>
              <a:spcBef>
                <a:spcPct val="50000"/>
              </a:spcBef>
              <a:buClrTx/>
              <a:buFontTx/>
              <a:buNone/>
            </a:pPr>
            <a:r>
              <a:rPr lang="en-US" altLang="en-US" sz="1700" b="1">
                <a:latin typeface="Courier New" panose="02070309020205020404" pitchFamily="49" charset="0"/>
              </a:rPr>
              <a:t>mov ebx,5</a:t>
            </a:r>
          </a:p>
          <a:p>
            <a:pPr eaLnBrk="1" hangingPunct="1">
              <a:lnSpc>
                <a:spcPct val="80000"/>
              </a:lnSpc>
              <a:spcBef>
                <a:spcPct val="50000"/>
              </a:spcBef>
              <a:buClrTx/>
              <a:buFontTx/>
              <a:buNone/>
            </a:pPr>
            <a:r>
              <a:rPr lang="en-US" altLang="en-US" sz="1700" b="1">
                <a:latin typeface="Courier New" panose="02070309020205020404" pitchFamily="49" charset="0"/>
              </a:rPr>
              <a:t>mov eax,6</a:t>
            </a:r>
          </a:p>
          <a:p>
            <a:pPr eaLnBrk="1" hangingPunct="1">
              <a:lnSpc>
                <a:spcPct val="80000"/>
              </a:lnSpc>
              <a:spcBef>
                <a:spcPct val="50000"/>
              </a:spcBef>
              <a:buClrTx/>
              <a:buFontTx/>
              <a:buNone/>
            </a:pPr>
            <a:r>
              <a:rPr lang="en-US" altLang="en-US" sz="1700" b="1">
                <a:latin typeface="Courier New" panose="02070309020205020404" pitchFamily="49" charset="0"/>
              </a:rPr>
              <a:t>.IF eax &gt; ebx</a:t>
            </a:r>
          </a:p>
          <a:p>
            <a:pPr eaLnBrk="1" hangingPunct="1">
              <a:lnSpc>
                <a:spcPct val="80000"/>
              </a:lnSpc>
              <a:spcBef>
                <a:spcPct val="50000"/>
              </a:spcBef>
              <a:buClrTx/>
              <a:buFontTx/>
              <a:buNone/>
            </a:pPr>
            <a:r>
              <a:rPr lang="en-US" altLang="en-US" sz="1700" b="1">
                <a:latin typeface="Courier New" panose="02070309020205020404" pitchFamily="49" charset="0"/>
              </a:rPr>
              <a:t>  mov result,1</a:t>
            </a:r>
          </a:p>
          <a:p>
            <a:pPr eaLnBrk="1" hangingPunct="1">
              <a:lnSpc>
                <a:spcPct val="80000"/>
              </a:lnSpc>
              <a:spcBef>
                <a:spcPct val="50000"/>
              </a:spcBef>
              <a:buClrTx/>
              <a:buFontTx/>
              <a:buNone/>
            </a:pPr>
            <a:r>
              <a:rPr lang="en-US" altLang="en-US" sz="1700" b="1">
                <a:latin typeface="Courier New" panose="02070309020205020404" pitchFamily="49" charset="0"/>
              </a:rPr>
              <a:t>.ENDIF</a:t>
            </a:r>
          </a:p>
        </p:txBody>
      </p:sp>
      <p:sp>
        <p:nvSpPr>
          <p:cNvPr id="84999"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85000" name="Text Box 6"/>
          <p:cNvSpPr txBox="1">
            <a:spLocks noChangeArrowheads="1"/>
          </p:cNvSpPr>
          <p:nvPr/>
        </p:nvSpPr>
        <p:spPr bwMode="auto">
          <a:xfrm>
            <a:off x="4114800" y="1676400"/>
            <a:ext cx="4114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Generated code:</a:t>
            </a:r>
          </a:p>
        </p:txBody>
      </p:sp>
      <p:sp>
        <p:nvSpPr>
          <p:cNvPr id="153607" name="Text Box 7"/>
          <p:cNvSpPr txBox="1">
            <a:spLocks noChangeArrowheads="1"/>
          </p:cNvSpPr>
          <p:nvPr/>
        </p:nvSpPr>
        <p:spPr bwMode="auto">
          <a:xfrm>
            <a:off x="457200" y="4648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MASM automatically generates an unsigned jump (JBE) when both operands are registers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07"/>
                                        </p:tgtEl>
                                        <p:attrNameLst>
                                          <p:attrName>style.visibility</p:attrName>
                                        </p:attrNameLst>
                                      </p:cBhvr>
                                      <p:to>
                                        <p:strVal val="visible"/>
                                      </p:to>
                                    </p:set>
                                    <p:animEffect transition="in" filter="box(in)">
                                      <p:cBhvr>
                                        <p:cTn id="7" dur="500"/>
                                        <p:tgtEl>
                                          <p:spTgt spid="15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7"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60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7AAF858B-6372-4F56-819B-9D4283383750}" type="slidenum">
              <a:rPr lang="en-US" altLang="en-US" sz="1600">
                <a:latin typeface="Times New Roman" panose="02020603050405020304" pitchFamily="18" charset="0"/>
              </a:rPr>
              <a:pPr>
                <a:spcBef>
                  <a:spcPct val="0"/>
                </a:spcBef>
                <a:buClrTx/>
                <a:buFontTx/>
                <a:buNone/>
              </a:pPr>
              <a:t>83</a:t>
            </a:fld>
            <a:endParaRPr lang="en-US" altLang="en-US" sz="1600">
              <a:latin typeface="Times New Roman" panose="02020603050405020304" pitchFamily="18" charset="0"/>
            </a:endParaRPr>
          </a:p>
        </p:txBody>
      </p:sp>
      <p:sp>
        <p:nvSpPr>
          <p:cNvPr id="154626" name="Rectangle 2"/>
          <p:cNvSpPr>
            <a:spLocks noGrp="1" noChangeArrowheads="1"/>
          </p:cNvSpPr>
          <p:nvPr>
            <p:ph type="title"/>
          </p:nvPr>
        </p:nvSpPr>
        <p:spPr/>
        <p:txBody>
          <a:bodyPr/>
          <a:lstStyle/>
          <a:p>
            <a:pPr eaLnBrk="1" hangingPunct="1">
              <a:defRPr/>
            </a:pPr>
            <a:r>
              <a:rPr lang="en-US" altLang="en-US" smtClean="0"/>
              <a:t>Signed and Unsigned Comparisons</a:t>
            </a:r>
          </a:p>
        </p:txBody>
      </p:sp>
      <p:sp>
        <p:nvSpPr>
          <p:cNvPr id="86021" name="Text Box 3"/>
          <p:cNvSpPr txBox="1">
            <a:spLocks noChangeArrowheads="1"/>
          </p:cNvSpPr>
          <p:nvPr/>
        </p:nvSpPr>
        <p:spPr bwMode="auto">
          <a:xfrm>
            <a:off x="4648200" y="2286000"/>
            <a:ext cx="2971800" cy="1981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mov ebx,5</a:t>
            </a:r>
          </a:p>
          <a:p>
            <a:pPr eaLnBrk="1" hangingPunct="1">
              <a:lnSpc>
                <a:spcPct val="50000"/>
              </a:lnSpc>
              <a:spcBef>
                <a:spcPct val="50000"/>
              </a:spcBef>
              <a:buClrTx/>
              <a:buFontTx/>
              <a:buNone/>
            </a:pPr>
            <a:r>
              <a:rPr lang="en-US" altLang="en-US" sz="1800" b="1">
                <a:latin typeface="Courier New" panose="02070309020205020404" pitchFamily="49" charset="0"/>
              </a:rPr>
              <a:t>	mov eax,6</a:t>
            </a:r>
          </a:p>
          <a:p>
            <a:pPr eaLnBrk="1" hangingPunct="1">
              <a:lnSpc>
                <a:spcPct val="50000"/>
              </a:lnSpc>
              <a:spcBef>
                <a:spcPct val="50000"/>
              </a:spcBef>
              <a:buClrTx/>
              <a:buFontTx/>
              <a:buNone/>
            </a:pPr>
            <a:r>
              <a:rPr lang="en-US" altLang="en-US" sz="1800" b="1">
                <a:latin typeface="Courier New" panose="02070309020205020404" pitchFamily="49" charset="0"/>
              </a:rPr>
              <a:t>	cmp eax,ebx</a:t>
            </a:r>
          </a:p>
          <a:p>
            <a:pPr eaLnBrk="1" hangingPunct="1">
              <a:lnSpc>
                <a:spcPct val="50000"/>
              </a:lnSpc>
              <a:spcBef>
                <a:spcPct val="50000"/>
              </a:spcBef>
              <a:buClrTx/>
              <a:buFontTx/>
              <a:buNone/>
            </a:pPr>
            <a:r>
              <a:rPr lang="en-US" altLang="en-US" sz="1800" b="1">
                <a:latin typeface="Courier New" panose="02070309020205020404" pitchFamily="49" charset="0"/>
              </a:rPr>
              <a:t>	jle @C0001 </a:t>
            </a:r>
          </a:p>
          <a:p>
            <a:pPr eaLnBrk="1" hangingPunct="1">
              <a:lnSpc>
                <a:spcPct val="50000"/>
              </a:lnSpc>
              <a:spcBef>
                <a:spcPct val="50000"/>
              </a:spcBef>
              <a:buClrTx/>
              <a:buFontTx/>
              <a:buNone/>
            </a:pPr>
            <a:r>
              <a:rPr lang="en-US" altLang="en-US" sz="1800" b="1">
                <a:latin typeface="Courier New" panose="02070309020205020404" pitchFamily="49" charset="0"/>
              </a:rPr>
              <a:t>	mov result,1</a:t>
            </a:r>
          </a:p>
          <a:p>
            <a:pPr eaLnBrk="1" hangingPunct="1">
              <a:lnSpc>
                <a:spcPct val="50000"/>
              </a:lnSpc>
              <a:spcBef>
                <a:spcPct val="50000"/>
              </a:spcBef>
              <a:buClrTx/>
              <a:buFontTx/>
              <a:buNone/>
            </a:pPr>
            <a:r>
              <a:rPr lang="en-US" altLang="en-US" sz="1800" b="1">
                <a:latin typeface="Courier New" panose="02070309020205020404" pitchFamily="49" charset="0"/>
              </a:rPr>
              <a:t>@C0001:</a:t>
            </a:r>
          </a:p>
        </p:txBody>
      </p:sp>
      <p:sp>
        <p:nvSpPr>
          <p:cNvPr id="86022" name="Text Box 4"/>
          <p:cNvSpPr txBox="1">
            <a:spLocks noChangeArrowheads="1"/>
          </p:cNvSpPr>
          <p:nvPr/>
        </p:nvSpPr>
        <p:spPr bwMode="auto">
          <a:xfrm>
            <a:off x="533400" y="1473200"/>
            <a:ext cx="3733800" cy="28448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b="1">
                <a:latin typeface="Courier New" panose="02070309020205020404" pitchFamily="49" charset="0"/>
              </a:rPr>
              <a:t>.data</a:t>
            </a:r>
          </a:p>
          <a:p>
            <a:pPr eaLnBrk="1" hangingPunct="1">
              <a:lnSpc>
                <a:spcPct val="80000"/>
              </a:lnSpc>
              <a:spcBef>
                <a:spcPct val="50000"/>
              </a:spcBef>
              <a:buClrTx/>
              <a:buFontTx/>
              <a:buNone/>
            </a:pPr>
            <a:r>
              <a:rPr lang="en-US" altLang="en-US" sz="1700" b="1">
                <a:latin typeface="Courier New" panose="02070309020205020404" pitchFamily="49" charset="0"/>
              </a:rPr>
              <a:t>result SDWORD ?</a:t>
            </a:r>
          </a:p>
          <a:p>
            <a:pPr eaLnBrk="1" hangingPunct="1">
              <a:lnSpc>
                <a:spcPct val="80000"/>
              </a:lnSpc>
              <a:spcBef>
                <a:spcPct val="50000"/>
              </a:spcBef>
              <a:buClrTx/>
              <a:buFontTx/>
              <a:buNone/>
            </a:pPr>
            <a:r>
              <a:rPr lang="en-US" altLang="en-US" sz="1700" b="1">
                <a:latin typeface="Courier New" panose="02070309020205020404" pitchFamily="49" charset="0"/>
              </a:rPr>
              <a:t>.code</a:t>
            </a:r>
          </a:p>
          <a:p>
            <a:pPr eaLnBrk="1" hangingPunct="1">
              <a:lnSpc>
                <a:spcPct val="80000"/>
              </a:lnSpc>
              <a:spcBef>
                <a:spcPct val="50000"/>
              </a:spcBef>
              <a:buClrTx/>
              <a:buFontTx/>
              <a:buNone/>
            </a:pPr>
            <a:r>
              <a:rPr lang="en-US" altLang="en-US" sz="1700" b="1">
                <a:latin typeface="Courier New" panose="02070309020205020404" pitchFamily="49" charset="0"/>
              </a:rPr>
              <a:t>mov ebx,5</a:t>
            </a:r>
          </a:p>
          <a:p>
            <a:pPr eaLnBrk="1" hangingPunct="1">
              <a:lnSpc>
                <a:spcPct val="80000"/>
              </a:lnSpc>
              <a:spcBef>
                <a:spcPct val="50000"/>
              </a:spcBef>
              <a:buClrTx/>
              <a:buFontTx/>
              <a:buNone/>
            </a:pPr>
            <a:r>
              <a:rPr lang="en-US" altLang="en-US" sz="1700" b="1">
                <a:latin typeface="Courier New" panose="02070309020205020404" pitchFamily="49" charset="0"/>
              </a:rPr>
              <a:t>mov eax,6</a:t>
            </a:r>
          </a:p>
          <a:p>
            <a:pPr eaLnBrk="1" hangingPunct="1">
              <a:lnSpc>
                <a:spcPct val="80000"/>
              </a:lnSpc>
              <a:spcBef>
                <a:spcPct val="50000"/>
              </a:spcBef>
              <a:buClrTx/>
              <a:buFontTx/>
              <a:buNone/>
            </a:pPr>
            <a:r>
              <a:rPr lang="en-US" altLang="en-US" sz="1700" b="1">
                <a:latin typeface="Courier New" panose="02070309020205020404" pitchFamily="49" charset="0"/>
              </a:rPr>
              <a:t>.IF SDWORD PTR eax &gt; ebx</a:t>
            </a:r>
          </a:p>
          <a:p>
            <a:pPr eaLnBrk="1" hangingPunct="1">
              <a:lnSpc>
                <a:spcPct val="80000"/>
              </a:lnSpc>
              <a:spcBef>
                <a:spcPct val="50000"/>
              </a:spcBef>
              <a:buClrTx/>
              <a:buFontTx/>
              <a:buNone/>
            </a:pPr>
            <a:r>
              <a:rPr lang="en-US" altLang="en-US" sz="1700" b="1">
                <a:latin typeface="Courier New" panose="02070309020205020404" pitchFamily="49" charset="0"/>
              </a:rPr>
              <a:t>  mov result,1</a:t>
            </a:r>
          </a:p>
          <a:p>
            <a:pPr eaLnBrk="1" hangingPunct="1">
              <a:lnSpc>
                <a:spcPct val="80000"/>
              </a:lnSpc>
              <a:spcBef>
                <a:spcPct val="50000"/>
              </a:spcBef>
              <a:buClrTx/>
              <a:buFontTx/>
              <a:buNone/>
            </a:pPr>
            <a:r>
              <a:rPr lang="en-US" altLang="en-US" sz="1700" b="1">
                <a:latin typeface="Courier New" panose="02070309020205020404" pitchFamily="49" charset="0"/>
              </a:rPr>
              <a:t>.ENDIF</a:t>
            </a:r>
          </a:p>
        </p:txBody>
      </p:sp>
      <p:sp>
        <p:nvSpPr>
          <p:cNvPr id="86023" name="Line 5"/>
          <p:cNvSpPr>
            <a:spLocks noChangeShapeType="1"/>
          </p:cNvSpPr>
          <p:nvPr/>
        </p:nvSpPr>
        <p:spPr bwMode="auto">
          <a:xfrm>
            <a:off x="3962400" y="3048000"/>
            <a:ext cx="914400" cy="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86024" name="Text Box 6"/>
          <p:cNvSpPr txBox="1">
            <a:spLocks noChangeArrowheads="1"/>
          </p:cNvSpPr>
          <p:nvPr/>
        </p:nvSpPr>
        <p:spPr bwMode="auto">
          <a:xfrm>
            <a:off x="4648200" y="1676400"/>
            <a:ext cx="3124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Generated code:</a:t>
            </a:r>
          </a:p>
        </p:txBody>
      </p:sp>
      <p:sp>
        <p:nvSpPr>
          <p:cNvPr id="154631" name="Text Box 7"/>
          <p:cNvSpPr txBox="1">
            <a:spLocks noChangeArrowheads="1"/>
          </p:cNvSpPr>
          <p:nvPr/>
        </p:nvSpPr>
        <p:spPr bwMode="auto">
          <a:xfrm>
            <a:off x="533400" y="4648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 . . unless you prefix one of the register operands with the SDWORD PTR operator. Then a signed jump is generated.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Effect transition="in" filter="box(in)">
                                      <p:cBhvr>
                                        <p:cTn id="7" dur="500"/>
                                        <p:tgtEl>
                                          <p:spTgt spid="15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704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AD07F84E-979B-4201-A407-A0746075EED1}" type="slidenum">
              <a:rPr lang="en-US" altLang="en-US" sz="1600">
                <a:latin typeface="Times New Roman" panose="02020603050405020304" pitchFamily="18" charset="0"/>
              </a:rPr>
              <a:pPr>
                <a:spcBef>
                  <a:spcPct val="0"/>
                </a:spcBef>
                <a:buClrTx/>
                <a:buFontTx/>
                <a:buNone/>
              </a:pPr>
              <a:t>84</a:t>
            </a:fld>
            <a:endParaRPr lang="en-US" altLang="en-US" sz="1600">
              <a:latin typeface="Times New Roman" panose="02020603050405020304" pitchFamily="18" charset="0"/>
            </a:endParaRPr>
          </a:p>
        </p:txBody>
      </p:sp>
      <p:sp>
        <p:nvSpPr>
          <p:cNvPr id="144386" name="Rectangle 2"/>
          <p:cNvSpPr>
            <a:spLocks noGrp="1" noChangeArrowheads="1"/>
          </p:cNvSpPr>
          <p:nvPr>
            <p:ph type="title"/>
          </p:nvPr>
        </p:nvSpPr>
        <p:spPr/>
        <p:txBody>
          <a:bodyPr/>
          <a:lstStyle/>
          <a:p>
            <a:pPr eaLnBrk="1" hangingPunct="1">
              <a:defRPr/>
            </a:pPr>
            <a:r>
              <a:rPr lang="en-US" altLang="en-US" smtClean="0"/>
              <a:t>.REPEAT Directive</a:t>
            </a:r>
          </a:p>
        </p:txBody>
      </p:sp>
      <p:sp>
        <p:nvSpPr>
          <p:cNvPr id="87045" name="Text Box 3"/>
          <p:cNvSpPr txBox="1">
            <a:spLocks noChangeArrowheads="1"/>
          </p:cNvSpPr>
          <p:nvPr/>
        </p:nvSpPr>
        <p:spPr bwMode="auto">
          <a:xfrm>
            <a:off x="1752600" y="2590800"/>
            <a:ext cx="5105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2000" b="1">
                <a:latin typeface="Courier New" panose="02070309020205020404" pitchFamily="49" charset="0"/>
              </a:rPr>
              <a:t>; Display integers 1 – 10:</a:t>
            </a:r>
          </a:p>
          <a:p>
            <a:pPr eaLnBrk="1" hangingPunct="1">
              <a:lnSpc>
                <a:spcPct val="50000"/>
              </a:lnSpc>
              <a:spcBef>
                <a:spcPct val="50000"/>
              </a:spcBef>
              <a:buClrTx/>
              <a:buFontTx/>
              <a:buNone/>
            </a:pPr>
            <a:endParaRPr lang="en-US" altLang="en-US" sz="2000" b="1">
              <a:latin typeface="Courier New" panose="02070309020205020404" pitchFamily="49" charset="0"/>
            </a:endParaRPr>
          </a:p>
          <a:p>
            <a:pPr eaLnBrk="1" hangingPunct="1">
              <a:lnSpc>
                <a:spcPct val="50000"/>
              </a:lnSpc>
              <a:spcBef>
                <a:spcPct val="50000"/>
              </a:spcBef>
              <a:buClrTx/>
              <a:buFontTx/>
              <a:buNone/>
            </a:pPr>
            <a:r>
              <a:rPr lang="en-US" altLang="en-US" sz="2000" b="1">
                <a:latin typeface="Courier New" panose="02070309020205020404" pitchFamily="49" charset="0"/>
              </a:rPr>
              <a:t>mov eax,0</a:t>
            </a:r>
          </a:p>
          <a:p>
            <a:pPr eaLnBrk="1" hangingPunct="1">
              <a:lnSpc>
                <a:spcPct val="50000"/>
              </a:lnSpc>
              <a:spcBef>
                <a:spcPct val="50000"/>
              </a:spcBef>
              <a:buClrTx/>
              <a:buFontTx/>
              <a:buNone/>
            </a:pPr>
            <a:r>
              <a:rPr lang="en-US" altLang="en-US" sz="2000" b="1">
                <a:latin typeface="Courier New" panose="02070309020205020404" pitchFamily="49" charset="0"/>
              </a:rPr>
              <a:t>.REPEAT</a:t>
            </a:r>
          </a:p>
          <a:p>
            <a:pPr eaLnBrk="1" hangingPunct="1">
              <a:lnSpc>
                <a:spcPct val="50000"/>
              </a:lnSpc>
              <a:spcBef>
                <a:spcPct val="50000"/>
              </a:spcBef>
              <a:buClrTx/>
              <a:buFontTx/>
              <a:buNone/>
            </a:pPr>
            <a:r>
              <a:rPr lang="en-US" altLang="en-US" sz="2000" b="1">
                <a:latin typeface="Courier New" panose="02070309020205020404" pitchFamily="49" charset="0"/>
              </a:rPr>
              <a:t>	inc eax</a:t>
            </a:r>
          </a:p>
          <a:p>
            <a:pPr eaLnBrk="1" hangingPunct="1">
              <a:lnSpc>
                <a:spcPct val="50000"/>
              </a:lnSpc>
              <a:spcBef>
                <a:spcPct val="50000"/>
              </a:spcBef>
              <a:buClrTx/>
              <a:buFontTx/>
              <a:buNone/>
            </a:pPr>
            <a:r>
              <a:rPr lang="en-US" altLang="en-US" sz="2000" b="1">
                <a:latin typeface="Courier New" panose="02070309020205020404" pitchFamily="49" charset="0"/>
              </a:rPr>
              <a:t>	call WriteDec</a:t>
            </a:r>
          </a:p>
          <a:p>
            <a:pPr eaLnBrk="1" hangingPunct="1">
              <a:lnSpc>
                <a:spcPct val="50000"/>
              </a:lnSpc>
              <a:spcBef>
                <a:spcPct val="50000"/>
              </a:spcBef>
              <a:buClrTx/>
              <a:buFontTx/>
              <a:buNone/>
            </a:pPr>
            <a:r>
              <a:rPr lang="en-US" altLang="en-US" sz="2000" b="1">
                <a:latin typeface="Courier New" panose="02070309020205020404" pitchFamily="49" charset="0"/>
              </a:rPr>
              <a:t>	call Crlf</a:t>
            </a:r>
          </a:p>
          <a:p>
            <a:pPr eaLnBrk="1" hangingPunct="1">
              <a:lnSpc>
                <a:spcPct val="50000"/>
              </a:lnSpc>
              <a:spcBef>
                <a:spcPct val="50000"/>
              </a:spcBef>
              <a:buClrTx/>
              <a:buFontTx/>
              <a:buNone/>
            </a:pPr>
            <a:r>
              <a:rPr lang="en-US" altLang="en-US" sz="2000" b="1">
                <a:latin typeface="Courier New" panose="02070309020205020404" pitchFamily="49" charset="0"/>
              </a:rPr>
              <a:t>.UNTIL eax == 10</a:t>
            </a:r>
          </a:p>
        </p:txBody>
      </p:sp>
      <p:sp>
        <p:nvSpPr>
          <p:cNvPr id="87046" name="Text Box 4"/>
          <p:cNvSpPr txBox="1">
            <a:spLocks noChangeArrowheads="1"/>
          </p:cNvSpPr>
          <p:nvPr/>
        </p:nvSpPr>
        <p:spPr bwMode="auto">
          <a:xfrm>
            <a:off x="685800" y="1066800"/>
            <a:ext cx="76962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Executes the loop body before testing the loop condition associated with the .UNTIL directive. </a:t>
            </a:r>
          </a:p>
          <a:p>
            <a:pPr eaLnBrk="1" hangingPunct="1">
              <a:spcBef>
                <a:spcPct val="50000"/>
              </a:spcBef>
              <a:buClrTx/>
              <a:buFontTx/>
              <a:buNone/>
            </a:pPr>
            <a:r>
              <a:rPr lang="en-US" altLang="en-US" sz="2100"/>
              <a:t>Example:</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8806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0478799-1513-4CD4-A898-DD1C34E169F9}" type="slidenum">
              <a:rPr lang="en-US" altLang="en-US" sz="1600">
                <a:latin typeface="Times New Roman" panose="02020603050405020304" pitchFamily="18" charset="0"/>
              </a:rPr>
              <a:pPr>
                <a:spcBef>
                  <a:spcPct val="0"/>
                </a:spcBef>
                <a:buClrTx/>
                <a:buFontTx/>
                <a:buNone/>
              </a:pPr>
              <a:t>85</a:t>
            </a:fld>
            <a:endParaRPr lang="en-US" altLang="en-US" sz="1600">
              <a:latin typeface="Times New Roman" panose="02020603050405020304" pitchFamily="18" charset="0"/>
            </a:endParaRPr>
          </a:p>
        </p:txBody>
      </p:sp>
      <p:sp>
        <p:nvSpPr>
          <p:cNvPr id="149506" name="Rectangle 2"/>
          <p:cNvSpPr>
            <a:spLocks noGrp="1" noChangeArrowheads="1"/>
          </p:cNvSpPr>
          <p:nvPr>
            <p:ph type="title"/>
          </p:nvPr>
        </p:nvSpPr>
        <p:spPr/>
        <p:txBody>
          <a:bodyPr/>
          <a:lstStyle/>
          <a:p>
            <a:pPr eaLnBrk="1" hangingPunct="1">
              <a:defRPr/>
            </a:pPr>
            <a:r>
              <a:rPr lang="en-US" altLang="en-US" smtClean="0"/>
              <a:t>.WHILE Directive</a:t>
            </a:r>
          </a:p>
        </p:txBody>
      </p:sp>
      <p:sp>
        <p:nvSpPr>
          <p:cNvPr id="88069" name="Text Box 3"/>
          <p:cNvSpPr txBox="1">
            <a:spLocks noChangeArrowheads="1"/>
          </p:cNvSpPr>
          <p:nvPr/>
        </p:nvSpPr>
        <p:spPr bwMode="auto">
          <a:xfrm>
            <a:off x="1752600" y="2590800"/>
            <a:ext cx="5105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a:spcBef>
                <a:spcPct val="20000"/>
              </a:spcBef>
              <a:buClr>
                <a:schemeClr val="tx1"/>
              </a:buClr>
              <a:buChar char="•"/>
              <a:tabLst>
                <a:tab pos="457200" algn="l"/>
                <a:tab pos="3657600" algn="l"/>
                <a:tab pos="4114800" algn="l"/>
              </a:tabLst>
              <a:defRPr sz="2400" b="1">
                <a:solidFill>
                  <a:schemeClr val="tx1"/>
                </a:solidFill>
                <a:latin typeface="Courier New" panose="02070309020205020404" pitchFamily="49" charset="0"/>
              </a:defRPr>
            </a:lvl3pPr>
            <a:lvl4pPr marL="1600200" indent="-22860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2000" b="1">
                <a:latin typeface="Courier New" panose="02070309020205020404" pitchFamily="49" charset="0"/>
              </a:rPr>
              <a:t>; Display integers 1 – 10:</a:t>
            </a:r>
          </a:p>
          <a:p>
            <a:pPr eaLnBrk="1" hangingPunct="1">
              <a:lnSpc>
                <a:spcPct val="50000"/>
              </a:lnSpc>
              <a:spcBef>
                <a:spcPct val="50000"/>
              </a:spcBef>
              <a:buClrTx/>
              <a:buFontTx/>
              <a:buNone/>
            </a:pPr>
            <a:endParaRPr lang="en-US" altLang="en-US" sz="2000" b="1">
              <a:latin typeface="Courier New" panose="02070309020205020404" pitchFamily="49" charset="0"/>
            </a:endParaRPr>
          </a:p>
          <a:p>
            <a:pPr eaLnBrk="1" hangingPunct="1">
              <a:lnSpc>
                <a:spcPct val="50000"/>
              </a:lnSpc>
              <a:spcBef>
                <a:spcPct val="50000"/>
              </a:spcBef>
              <a:buClrTx/>
              <a:buFontTx/>
              <a:buNone/>
            </a:pPr>
            <a:r>
              <a:rPr lang="en-US" altLang="en-US" sz="2000" b="1">
                <a:latin typeface="Courier New" panose="02070309020205020404" pitchFamily="49" charset="0"/>
              </a:rPr>
              <a:t>mov eax,0</a:t>
            </a:r>
          </a:p>
          <a:p>
            <a:pPr eaLnBrk="1" hangingPunct="1">
              <a:lnSpc>
                <a:spcPct val="50000"/>
              </a:lnSpc>
              <a:spcBef>
                <a:spcPct val="50000"/>
              </a:spcBef>
              <a:buClrTx/>
              <a:buFontTx/>
              <a:buNone/>
            </a:pPr>
            <a:r>
              <a:rPr lang="en-US" altLang="en-US" sz="2000" b="1">
                <a:latin typeface="Courier New" panose="02070309020205020404" pitchFamily="49" charset="0"/>
              </a:rPr>
              <a:t>.WHILE eax &lt; 10</a:t>
            </a:r>
          </a:p>
          <a:p>
            <a:pPr eaLnBrk="1" hangingPunct="1">
              <a:lnSpc>
                <a:spcPct val="50000"/>
              </a:lnSpc>
              <a:spcBef>
                <a:spcPct val="50000"/>
              </a:spcBef>
              <a:buClrTx/>
              <a:buFontTx/>
              <a:buNone/>
            </a:pPr>
            <a:r>
              <a:rPr lang="en-US" altLang="en-US" sz="2000" b="1">
                <a:latin typeface="Courier New" panose="02070309020205020404" pitchFamily="49" charset="0"/>
              </a:rPr>
              <a:t>	inc eax</a:t>
            </a:r>
          </a:p>
          <a:p>
            <a:pPr eaLnBrk="1" hangingPunct="1">
              <a:lnSpc>
                <a:spcPct val="50000"/>
              </a:lnSpc>
              <a:spcBef>
                <a:spcPct val="50000"/>
              </a:spcBef>
              <a:buClrTx/>
              <a:buFontTx/>
              <a:buNone/>
            </a:pPr>
            <a:r>
              <a:rPr lang="en-US" altLang="en-US" sz="2000" b="1">
                <a:latin typeface="Courier New" panose="02070309020205020404" pitchFamily="49" charset="0"/>
              </a:rPr>
              <a:t>	call WriteDec</a:t>
            </a:r>
          </a:p>
          <a:p>
            <a:pPr eaLnBrk="1" hangingPunct="1">
              <a:lnSpc>
                <a:spcPct val="50000"/>
              </a:lnSpc>
              <a:spcBef>
                <a:spcPct val="50000"/>
              </a:spcBef>
              <a:buClrTx/>
              <a:buFontTx/>
              <a:buNone/>
            </a:pPr>
            <a:r>
              <a:rPr lang="en-US" altLang="en-US" sz="2000" b="1">
                <a:latin typeface="Courier New" panose="02070309020205020404" pitchFamily="49" charset="0"/>
              </a:rPr>
              <a:t>	call Crlf</a:t>
            </a:r>
          </a:p>
          <a:p>
            <a:pPr eaLnBrk="1" hangingPunct="1">
              <a:lnSpc>
                <a:spcPct val="50000"/>
              </a:lnSpc>
              <a:spcBef>
                <a:spcPct val="50000"/>
              </a:spcBef>
              <a:buClrTx/>
              <a:buFontTx/>
              <a:buNone/>
            </a:pPr>
            <a:r>
              <a:rPr lang="en-US" altLang="en-US" sz="2000" b="1">
                <a:latin typeface="Courier New" panose="02070309020205020404" pitchFamily="49" charset="0"/>
              </a:rPr>
              <a:t>.ENDW</a:t>
            </a:r>
          </a:p>
        </p:txBody>
      </p:sp>
      <p:sp>
        <p:nvSpPr>
          <p:cNvPr id="88070" name="Text Box 4"/>
          <p:cNvSpPr txBox="1">
            <a:spLocks noChangeArrowheads="1"/>
          </p:cNvSpPr>
          <p:nvPr/>
        </p:nvSpPr>
        <p:spPr bwMode="auto">
          <a:xfrm>
            <a:off x="685800" y="1066800"/>
            <a:ext cx="76962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Tests the loop condition before executing the loop body The .ENDW directive marks the end of the loop. </a:t>
            </a:r>
          </a:p>
          <a:p>
            <a:pPr eaLnBrk="1" hangingPunct="1">
              <a:spcBef>
                <a:spcPct val="50000"/>
              </a:spcBef>
              <a:buClrTx/>
              <a:buFontTx/>
              <a:buNone/>
            </a:pPr>
            <a:r>
              <a:rPr lang="en-US" altLang="en-US" sz="2100"/>
              <a:t>Example: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000" smtClean="0"/>
              <a:t>Irvine, Kip R. Assembly Language for x86 Processors 7/e, 2015.</a:t>
            </a:r>
          </a:p>
        </p:txBody>
      </p:sp>
      <p:sp>
        <p:nvSpPr>
          <p:cNvPr id="112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7F72E14-FD82-4EE4-9397-A38D1DC72075}" type="slidenum">
              <a:rPr lang="en-US" altLang="en-US" sz="1600">
                <a:latin typeface="Times New Roman" panose="02020603050405020304" pitchFamily="18" charset="0"/>
              </a:rPr>
              <a:pPr>
                <a:spcBef>
                  <a:spcPct val="0"/>
                </a:spcBef>
                <a:buClrTx/>
                <a:buFontTx/>
                <a:buNone/>
              </a:pPr>
              <a:t>9</a:t>
            </a:fld>
            <a:endParaRPr lang="en-US" altLang="en-US" sz="1600">
              <a:latin typeface="Times New Roman" panose="02020603050405020304" pitchFamily="18" charset="0"/>
            </a:endParaRPr>
          </a:p>
        </p:txBody>
      </p:sp>
      <p:sp>
        <p:nvSpPr>
          <p:cNvPr id="81922" name="Rectangle 2"/>
          <p:cNvSpPr>
            <a:spLocks noGrp="1" noChangeArrowheads="1"/>
          </p:cNvSpPr>
          <p:nvPr>
            <p:ph type="title"/>
          </p:nvPr>
        </p:nvSpPr>
        <p:spPr/>
        <p:txBody>
          <a:bodyPr/>
          <a:lstStyle/>
          <a:p>
            <a:pPr eaLnBrk="1" hangingPunct="1">
              <a:defRPr/>
            </a:pPr>
            <a:r>
              <a:rPr lang="en-US" altLang="en-US" smtClean="0"/>
              <a:t>XOR Instruction</a:t>
            </a:r>
          </a:p>
        </p:txBody>
      </p:sp>
      <p:sp>
        <p:nvSpPr>
          <p:cNvPr id="11269" name="Rectangle 3"/>
          <p:cNvSpPr>
            <a:spLocks noGrp="1" noChangeArrowheads="1"/>
          </p:cNvSpPr>
          <p:nvPr>
            <p:ph type="body" idx="1"/>
          </p:nvPr>
        </p:nvSpPr>
        <p:spPr>
          <a:xfrm>
            <a:off x="685800" y="1143000"/>
            <a:ext cx="7772400" cy="1600200"/>
          </a:xfrm>
        </p:spPr>
        <p:txBody>
          <a:bodyPr/>
          <a:lstStyle/>
          <a:p>
            <a:pPr eaLnBrk="1" hangingPunct="1"/>
            <a:r>
              <a:rPr lang="en-US" altLang="en-US" dirty="0" smtClean="0"/>
              <a:t>Performs a Boolean exclusive-OR operation between each pair of matching bits in two operands</a:t>
            </a:r>
          </a:p>
          <a:p>
            <a:pPr eaLnBrk="1" hangingPunct="1"/>
            <a:r>
              <a:rPr lang="en-US" altLang="en-US" dirty="0" smtClean="0"/>
              <a:t>Syntax:</a:t>
            </a:r>
          </a:p>
          <a:p>
            <a:pPr lvl="2" eaLnBrk="1" hangingPunct="1">
              <a:buFontTx/>
              <a:buNone/>
            </a:pPr>
            <a:r>
              <a:rPr lang="en-US" altLang="en-US" sz="1800" dirty="0" smtClean="0"/>
              <a:t>XOR </a:t>
            </a:r>
            <a:r>
              <a:rPr lang="en-US" altLang="en-US" sz="1800" i="1" dirty="0" smtClean="0"/>
              <a:t>destination, source</a:t>
            </a:r>
          </a:p>
        </p:txBody>
      </p:sp>
      <p:sp>
        <p:nvSpPr>
          <p:cNvPr id="11270" name="Text Box 4"/>
          <p:cNvSpPr txBox="1">
            <a:spLocks noChangeArrowheads="1"/>
          </p:cNvSpPr>
          <p:nvPr/>
        </p:nvSpPr>
        <p:spPr bwMode="auto">
          <a:xfrm>
            <a:off x="6477000" y="2057400"/>
            <a:ext cx="99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XOR</a:t>
            </a:r>
          </a:p>
        </p:txBody>
      </p:sp>
      <p:pic>
        <p:nvPicPr>
          <p:cNvPr id="1127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667000"/>
            <a:ext cx="162083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72" name="Object 10"/>
          <p:cNvGraphicFramePr>
            <a:graphicFrameLocks noChangeAspect="1"/>
          </p:cNvGraphicFramePr>
          <p:nvPr/>
        </p:nvGraphicFramePr>
        <p:xfrm>
          <a:off x="914400" y="3048000"/>
          <a:ext cx="4648200" cy="1292225"/>
        </p:xfrm>
        <a:graphic>
          <a:graphicData uri="http://schemas.openxmlformats.org/presentationml/2006/ole">
            <mc:AlternateContent xmlns:mc="http://schemas.openxmlformats.org/markup-compatibility/2006">
              <mc:Choice xmlns:v="urn:schemas-microsoft-com:vml" Requires="v">
                <p:oleObj spid="_x0000_s11298" name="VISIO" r:id="rId5" imgW="2634996" imgH="731520" progId="Visio.Drawing.6">
                  <p:embed/>
                </p:oleObj>
              </mc:Choice>
              <mc:Fallback>
                <p:oleObj name="VISIO" r:id="rId5" imgW="2634996" imgH="731520"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048000"/>
                        <a:ext cx="4648200" cy="1292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31" name="Text Box 11"/>
          <p:cNvSpPr txBox="1">
            <a:spLocks noChangeArrowheads="1"/>
          </p:cNvSpPr>
          <p:nvPr/>
        </p:nvSpPr>
        <p:spPr bwMode="auto">
          <a:xfrm>
            <a:off x="838200" y="4876800"/>
            <a:ext cx="7620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400" b="1">
                <a:solidFill>
                  <a:schemeClr val="tx1"/>
                </a:solidFill>
                <a:latin typeface="Courier New" panose="02070309020205020404" pitchFamily="49"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XOR is a useful way to toggle (invert) the bits in an operand.</a:t>
            </a:r>
          </a:p>
        </p:txBody>
      </p:sp>
      <p:sp>
        <p:nvSpPr>
          <p:cNvPr id="2" name="矩形 1"/>
          <p:cNvSpPr/>
          <p:nvPr/>
        </p:nvSpPr>
        <p:spPr>
          <a:xfrm>
            <a:off x="828675" y="4495800"/>
            <a:ext cx="2786340" cy="461665"/>
          </a:xfrm>
          <a:prstGeom prst="rect">
            <a:avLst/>
          </a:prstGeom>
        </p:spPr>
        <p:txBody>
          <a:bodyPr wrap="none">
            <a:spAutoFit/>
          </a:bodyPr>
          <a:lstStyle/>
          <a:p>
            <a:pPr eaLnBrk="1" hangingPunct="1"/>
            <a:r>
              <a:rPr lang="en-US" altLang="en-US" sz="2400" dirty="0">
                <a:hlinkClick r:id="" action="ppaction://customshow?id=20&amp;return=true"/>
              </a:rPr>
              <a:t>Encrypting a String</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31"/>
                                        </p:tgtEl>
                                        <p:attrNameLst>
                                          <p:attrName>style.visibility</p:attrName>
                                        </p:attrNameLst>
                                      </p:cBhvr>
                                      <p:to>
                                        <p:strVal val="visible"/>
                                      </p:to>
                                    </p:set>
                                    <p:animEffect transition="in" filter="dissolve">
                                      <p:cBhvr>
                                        <p:cTn id="7" dur="500"/>
                                        <p:tgtEl>
                                          <p:spTgt spid="8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1" grpId="0" autoUpdateAnimBg="0"/>
    </p:bld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2060</TotalTime>
  <Words>5211</Words>
  <Application>Microsoft Office PowerPoint</Application>
  <PresentationFormat>如螢幕大小 (4:3)</PresentationFormat>
  <Paragraphs>1102</Paragraphs>
  <Slides>85</Slides>
  <Notes>14</Notes>
  <HiddenSlides>0</HiddenSlides>
  <MMClips>0</MMClips>
  <ScaleCrop>false</ScaleCrop>
  <HeadingPairs>
    <vt:vector size="10" baseType="variant">
      <vt:variant>
        <vt:lpstr>使用字型</vt:lpstr>
      </vt:variant>
      <vt:variant>
        <vt:i4>5</vt:i4>
      </vt:variant>
      <vt:variant>
        <vt:lpstr>佈景主題</vt:lpstr>
      </vt:variant>
      <vt:variant>
        <vt:i4>1</vt:i4>
      </vt:variant>
      <vt:variant>
        <vt:lpstr>內嵌 OLE 伺服程式</vt:lpstr>
      </vt:variant>
      <vt:variant>
        <vt:i4>2</vt:i4>
      </vt:variant>
      <vt:variant>
        <vt:lpstr>投影片標題</vt:lpstr>
      </vt:variant>
      <vt:variant>
        <vt:i4>85</vt:i4>
      </vt:variant>
      <vt:variant>
        <vt:lpstr>自訂放映</vt:lpstr>
      </vt:variant>
      <vt:variant>
        <vt:i4>35</vt:i4>
      </vt:variant>
    </vt:vector>
  </HeadingPairs>
  <TitlesOfParts>
    <vt:vector size="128" baseType="lpstr">
      <vt:lpstr>新細明體</vt:lpstr>
      <vt:lpstr>Arial</vt:lpstr>
      <vt:lpstr>Courier New</vt:lpstr>
      <vt:lpstr>Symbol</vt:lpstr>
      <vt:lpstr>Times New Roman</vt:lpstr>
      <vt:lpstr>Soaring</vt:lpstr>
      <vt:lpstr>Clip</vt:lpstr>
      <vt:lpstr>VISIO</vt:lpstr>
      <vt:lpstr>Assembly Language for x86 Processors 7th Edition , Global Edition</vt:lpstr>
      <vt:lpstr>Chapter Overview</vt:lpstr>
      <vt:lpstr>Summary</vt:lpstr>
      <vt:lpstr>4C 6F 70 70 75 75 6E</vt:lpstr>
      <vt:lpstr>Boolean and Comparison Instructions</vt:lpstr>
      <vt:lpstr>Status Flags - Review</vt:lpstr>
      <vt:lpstr>AND Instruction</vt:lpstr>
      <vt:lpstr>OR Instruction</vt:lpstr>
      <vt:lpstr>XOR Instruction</vt:lpstr>
      <vt:lpstr>NOT Instruction</vt:lpstr>
      <vt:lpstr>Bit-Mapped Sets</vt:lpstr>
      <vt:lpstr>Bit-Mapped Set Operations</vt:lpstr>
      <vt:lpstr>Applications  (1 of 5)</vt:lpstr>
      <vt:lpstr>Applications  (2 of 5)</vt:lpstr>
      <vt:lpstr>Applications  (3 of 5)</vt:lpstr>
      <vt:lpstr>Applications  (4 of 5)</vt:lpstr>
      <vt:lpstr>Applications  (5 of 5)</vt:lpstr>
      <vt:lpstr>TEST Instruction</vt:lpstr>
      <vt:lpstr>CMP Instruction  (1 of 3)</vt:lpstr>
      <vt:lpstr>CMP Instruction  (2 of 3)</vt:lpstr>
      <vt:lpstr>CMP Instruction  (3 of 3)</vt:lpstr>
      <vt:lpstr>Boolean Instructions in 64-Bit Mode</vt:lpstr>
      <vt:lpstr>What's Next</vt:lpstr>
      <vt:lpstr>Conditional Jumps</vt:lpstr>
      <vt:lpstr>Jcond Instruction</vt:lpstr>
      <vt:lpstr>Jcond Ranges</vt:lpstr>
      <vt:lpstr>Jumps Based on Specific Flags</vt:lpstr>
      <vt:lpstr>Jumps Based on Equality</vt:lpstr>
      <vt:lpstr>Jumps Based on Unsigned Comparisons</vt:lpstr>
      <vt:lpstr>Jumps Based on Signed Comparisons</vt:lpstr>
      <vt:lpstr>Applications  (1 of 5)</vt:lpstr>
      <vt:lpstr>Application 1 – Example (1/2)</vt:lpstr>
      <vt:lpstr>Application 1 – Example (2/2)</vt:lpstr>
      <vt:lpstr>Applications  (2 of 5)</vt:lpstr>
      <vt:lpstr>Applications  (3 of 5)</vt:lpstr>
      <vt:lpstr>Applications  (4 of 5)</vt:lpstr>
      <vt:lpstr>Applications  (5 of 5)</vt:lpstr>
      <vt:lpstr>Your turn . . .</vt:lpstr>
      <vt:lpstr>Encrypting a String</vt:lpstr>
      <vt:lpstr>String Encryption Program</vt:lpstr>
      <vt:lpstr>BT (Bit Test) Instruction</vt:lpstr>
      <vt:lpstr>What's Next</vt:lpstr>
      <vt:lpstr>Conditional Loop Instructions</vt:lpstr>
      <vt:lpstr>LOOPZ and LOOPE</vt:lpstr>
      <vt:lpstr>LOOPNZ and LOOPNE</vt:lpstr>
      <vt:lpstr>LOOPNZ Example</vt:lpstr>
      <vt:lpstr>Your turn . . .</vt:lpstr>
      <vt:lpstr>. . . (solution)</vt:lpstr>
      <vt:lpstr>What's Next</vt:lpstr>
      <vt:lpstr>Conditional Structures</vt:lpstr>
      <vt:lpstr>Block-Structured IF Statements</vt:lpstr>
      <vt:lpstr>Your turn . . .</vt:lpstr>
      <vt:lpstr>Your turn . . .</vt:lpstr>
      <vt:lpstr>Compound Expression with AND  (1 of 3)</vt:lpstr>
      <vt:lpstr>Compound Expression with AND  (2 of 3)</vt:lpstr>
      <vt:lpstr>Compound Expression with AND  (3 of 3)</vt:lpstr>
      <vt:lpstr>Your turn . . .</vt:lpstr>
      <vt:lpstr>Compound Expression with OR  (1 of 2)</vt:lpstr>
      <vt:lpstr>Compound Expression with OR  (2 of 2)</vt:lpstr>
      <vt:lpstr>WHILE Loops</vt:lpstr>
      <vt:lpstr>Your turn . . .</vt:lpstr>
      <vt:lpstr>Table-Driven Selection  (1 of 4)</vt:lpstr>
      <vt:lpstr>Table-Driven Selection  (2 of 4)</vt:lpstr>
      <vt:lpstr>Table-Driven Selection  (3 of 4)</vt:lpstr>
      <vt:lpstr>Table-Driven Selection  (4 of 4)</vt:lpstr>
      <vt:lpstr>What's Next</vt:lpstr>
      <vt:lpstr>Application: Finite-State Machines</vt:lpstr>
      <vt:lpstr>Application: Finite-State Machines</vt:lpstr>
      <vt:lpstr>Finite-State Machine</vt:lpstr>
      <vt:lpstr>Finite-State Machine Examples</vt:lpstr>
      <vt:lpstr>Your Turn . . .</vt:lpstr>
      <vt:lpstr>Implementing an FSM</vt:lpstr>
      <vt:lpstr>IsDigit Procedure</vt:lpstr>
      <vt:lpstr>Flowchart of State A</vt:lpstr>
      <vt:lpstr>Your Turn . . .</vt:lpstr>
      <vt:lpstr>What's Next</vt:lpstr>
      <vt:lpstr>Creating IF Statements</vt:lpstr>
      <vt:lpstr>Runtime Expressions</vt:lpstr>
      <vt:lpstr>Relational and Logical Operators</vt:lpstr>
      <vt:lpstr>Signed and Unsigned Comparisons</vt:lpstr>
      <vt:lpstr>Signed and Unsigned Comparisons</vt:lpstr>
      <vt:lpstr>Signed and Unsigned Comparisons</vt:lpstr>
      <vt:lpstr>Signed and Unsigned Comparisons</vt:lpstr>
      <vt:lpstr>.REPEAT Directive</vt:lpstr>
      <vt:lpstr>.WHILE Directive</vt:lpstr>
      <vt:lpstr>Boolean and Comparison Instructions</vt:lpstr>
      <vt:lpstr>Conditional Jumps</vt:lpstr>
      <vt:lpstr>Conditional Loop Instructions</vt:lpstr>
      <vt:lpstr>Conditional Structures</vt:lpstr>
      <vt:lpstr>Application: Finite-State Machines</vt:lpstr>
      <vt:lpstr>Conditional Control Flow Directives</vt:lpstr>
      <vt:lpstr>CPU Status Flags</vt:lpstr>
      <vt:lpstr>AND Instruction</vt:lpstr>
      <vt:lpstr>OR Instruction</vt:lpstr>
      <vt:lpstr>XOR Instruction</vt:lpstr>
      <vt:lpstr>NOT Instruction</vt:lpstr>
      <vt:lpstr>Applications</vt:lpstr>
      <vt:lpstr>TEST Instruction</vt:lpstr>
      <vt:lpstr>CMP Instruction</vt:lpstr>
      <vt:lpstr>Jcond Instruction</vt:lpstr>
      <vt:lpstr>Jump Based On Specific flags</vt:lpstr>
      <vt:lpstr>Jump Based On Equality</vt:lpstr>
      <vt:lpstr>Jump Based On Unsigned comparisons</vt:lpstr>
      <vt:lpstr>Jump Based On Signed Comparisons</vt:lpstr>
      <vt:lpstr>JCondApplications</vt:lpstr>
      <vt:lpstr>Encrypting a String</vt:lpstr>
      <vt:lpstr>Bit Test (BT) Instruction</vt:lpstr>
      <vt:lpstr>Application example</vt:lpstr>
      <vt:lpstr>unsigned leftop &gt; rightop</vt:lpstr>
      <vt:lpstr>Signed leftop &gt; rightop</vt:lpstr>
      <vt:lpstr>Boolean Instructions in 64-Bit Mode</vt:lpstr>
      <vt:lpstr>LOOPZ and LOOPE</vt:lpstr>
      <vt:lpstr>LOOPNZ and LOOPNE</vt:lpstr>
      <vt:lpstr>Block-Structured IF Statement</vt:lpstr>
      <vt:lpstr>Compound Expressions with AND</vt:lpstr>
      <vt:lpstr>Compound Expressions with OR</vt:lpstr>
      <vt:lpstr>WHILE Loops</vt:lpstr>
      <vt:lpstr>Table-Diven Selection</vt:lpstr>
      <vt:lpstr>And Applications</vt:lpstr>
      <vt:lpstr>Or applications</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Conditional Processing</dc:subject>
  <dc:creator>Kip Irvine</dc:creator>
  <cp:lastModifiedBy>張立昕</cp:lastModifiedBy>
  <cp:revision>595</cp:revision>
  <cp:lastPrinted>2016-03-09T08:46:31Z</cp:lastPrinted>
  <dcterms:created xsi:type="dcterms:W3CDTF">2002-05-30T02:31:33Z</dcterms:created>
  <dcterms:modified xsi:type="dcterms:W3CDTF">2016-03-23T07:58:03Z</dcterms:modified>
</cp:coreProperties>
</file>