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89"/>
  </p:notesMasterIdLst>
  <p:handoutMasterIdLst>
    <p:handoutMasterId r:id="rId90"/>
  </p:handoutMasterIdLst>
  <p:sldIdLst>
    <p:sldId id="256" r:id="rId2"/>
    <p:sldId id="261" r:id="rId3"/>
    <p:sldId id="348" r:id="rId4"/>
    <p:sldId id="263" r:id="rId5"/>
    <p:sldId id="264" r:id="rId6"/>
    <p:sldId id="269" r:id="rId7"/>
    <p:sldId id="349" r:id="rId8"/>
    <p:sldId id="270" r:id="rId9"/>
    <p:sldId id="262" r:id="rId10"/>
    <p:sldId id="271" r:id="rId11"/>
    <p:sldId id="272" r:id="rId12"/>
    <p:sldId id="328" r:id="rId13"/>
    <p:sldId id="273" r:id="rId14"/>
    <p:sldId id="274" r:id="rId15"/>
    <p:sldId id="326" r:id="rId16"/>
    <p:sldId id="275" r:id="rId17"/>
    <p:sldId id="276" r:id="rId18"/>
    <p:sldId id="327" r:id="rId19"/>
    <p:sldId id="277" r:id="rId20"/>
    <p:sldId id="350" r:id="rId21"/>
    <p:sldId id="300" r:id="rId22"/>
    <p:sldId id="278" r:id="rId23"/>
    <p:sldId id="351" r:id="rId24"/>
    <p:sldId id="301" r:id="rId25"/>
    <p:sldId id="329" r:id="rId26"/>
    <p:sldId id="343" r:id="rId27"/>
    <p:sldId id="265" r:id="rId28"/>
    <p:sldId id="356" r:id="rId29"/>
    <p:sldId id="357" r:id="rId30"/>
    <p:sldId id="280" r:id="rId31"/>
    <p:sldId id="352" r:id="rId32"/>
    <p:sldId id="317" r:id="rId33"/>
    <p:sldId id="281" r:id="rId34"/>
    <p:sldId id="282" r:id="rId35"/>
    <p:sldId id="344" r:id="rId36"/>
    <p:sldId id="266" r:id="rId37"/>
    <p:sldId id="283" r:id="rId38"/>
    <p:sldId id="353" r:id="rId39"/>
    <p:sldId id="302" r:id="rId40"/>
    <p:sldId id="316" r:id="rId41"/>
    <p:sldId id="321" r:id="rId42"/>
    <p:sldId id="284" r:id="rId43"/>
    <p:sldId id="354" r:id="rId44"/>
    <p:sldId id="303" r:id="rId45"/>
    <p:sldId id="322" r:id="rId46"/>
    <p:sldId id="285" r:id="rId47"/>
    <p:sldId id="304" r:id="rId48"/>
    <p:sldId id="355" r:id="rId49"/>
    <p:sldId id="323" r:id="rId50"/>
    <p:sldId id="324" r:id="rId51"/>
    <p:sldId id="286" r:id="rId52"/>
    <p:sldId id="306" r:id="rId53"/>
    <p:sldId id="305" r:id="rId54"/>
    <p:sldId id="307" r:id="rId55"/>
    <p:sldId id="325" r:id="rId56"/>
    <p:sldId id="287" r:id="rId57"/>
    <p:sldId id="308" r:id="rId58"/>
    <p:sldId id="309" r:id="rId59"/>
    <p:sldId id="296" r:id="rId60"/>
    <p:sldId id="320" r:id="rId61"/>
    <p:sldId id="319" r:id="rId62"/>
    <p:sldId id="345" r:id="rId63"/>
    <p:sldId id="267" r:id="rId64"/>
    <p:sldId id="331" r:id="rId65"/>
    <p:sldId id="288" r:id="rId66"/>
    <p:sldId id="342" r:id="rId67"/>
    <p:sldId id="290" r:id="rId68"/>
    <p:sldId id="334" r:id="rId69"/>
    <p:sldId id="346" r:id="rId70"/>
    <p:sldId id="268" r:id="rId71"/>
    <p:sldId id="311" r:id="rId72"/>
    <p:sldId id="312" r:id="rId73"/>
    <p:sldId id="291" r:id="rId74"/>
    <p:sldId id="292" r:id="rId75"/>
    <p:sldId id="293" r:id="rId76"/>
    <p:sldId id="294" r:id="rId77"/>
    <p:sldId id="347" r:id="rId78"/>
    <p:sldId id="310" r:id="rId79"/>
    <p:sldId id="315" r:id="rId80"/>
    <p:sldId id="336" r:id="rId81"/>
    <p:sldId id="335" r:id="rId82"/>
    <p:sldId id="341" r:id="rId83"/>
    <p:sldId id="314" r:id="rId84"/>
    <p:sldId id="337" r:id="rId85"/>
    <p:sldId id="338" r:id="rId86"/>
    <p:sldId id="339" r:id="rId87"/>
    <p:sldId id="340" r:id="rId88"/>
  </p:sldIdLst>
  <p:sldSz cx="9144000" cy="6858000" type="screen4x3"/>
  <p:notesSz cx="7315200" cy="9601200"/>
  <p:custShowLst>
    <p:custShow name="Shift and Rotate Instructions" id="0">
      <p:sldLst>
        <p:sld r:id="rId6"/>
      </p:sldLst>
    </p:custShow>
    <p:custShow name="Binary Multiplication" id="1">
      <p:sldLst>
        <p:sld r:id="rId31"/>
        <p:sld r:id="rId32"/>
        <p:sld r:id="rId33"/>
      </p:sldLst>
    </p:custShow>
    <p:custShow name="Displaying Binary Bits" id="2">
      <p:sldLst>
        <p:sld r:id="rId34"/>
      </p:sldLst>
    </p:custShow>
    <p:custShow name="Isolating a Bit String" id="3">
      <p:sldLst>
        <p:sld r:id="rId35"/>
      </p:sldLst>
    </p:custShow>
    <p:custShow name="Shifting Multiple Doublewords" id="4">
      <p:sldLst>
        <p:sld r:id="rId29"/>
        <p:sld r:id="rId30"/>
      </p:sldLst>
    </p:custShow>
    <p:custShow name="Multiplication and Division Instructions" id="5">
      <p:sldLst>
        <p:sld r:id="rId37"/>
      </p:sldLst>
    </p:custShow>
    <p:custShow name="Extended Addition and Subtration" id="6">
      <p:sldLst>
        <p:sld r:id="rId64"/>
      </p:sldLst>
    </p:custShow>
    <p:custShow name="ASCII and Unpacked Decimal Arithmetic" id="7">
      <p:sldLst>
        <p:sld r:id="rId71"/>
      </p:sldLst>
    </p:custShow>
    <p:custShow name="Packed Decimal Arithmetic" id="8">
      <p:sldLst>
        <p:sld r:id="rId79"/>
      </p:sldLst>
    </p:custShow>
    <p:custShow name="Logical vs Arithmetic Shifts" id="9">
      <p:sldLst>
        <p:sld r:id="rId7"/>
        <p:sld r:id="rId8"/>
      </p:sldLst>
    </p:custShow>
    <p:custShow name="SHL Instruction" id="10">
      <p:sldLst>
        <p:sld r:id="rId9"/>
        <p:sld r:id="rId10"/>
      </p:sldLst>
    </p:custShow>
    <p:custShow name="SHR Instruction" id="11">
      <p:sldLst>
        <p:sld r:id="rId11"/>
      </p:sldLst>
    </p:custShow>
    <p:custShow name="SAL and SAR Instructions" id="12">
      <p:sldLst>
        <p:sld r:id="rId12"/>
        <p:sld r:id="rId13"/>
      </p:sldLst>
    </p:custShow>
    <p:custShow name="ROL Instruction" id="13">
      <p:sldLst>
        <p:sld r:id="rId14"/>
      </p:sldLst>
    </p:custShow>
    <p:custShow name="ROR Instruction" id="14">
      <p:sldLst>
        <p:sld r:id="rId15"/>
        <p:sld r:id="rId16"/>
      </p:sldLst>
    </p:custShow>
    <p:custShow name="RCL and RCR Instructions" id="15">
      <p:sldLst>
        <p:sld r:id="rId17"/>
        <p:sld r:id="rId18"/>
        <p:sld r:id="rId19"/>
      </p:sldLst>
    </p:custShow>
    <p:custShow name="SHLD/SHRD Instructions" id="16">
      <p:sldLst>
        <p:sld r:id="rId20"/>
        <p:sld r:id="rId21"/>
        <p:sld r:id="rId22"/>
        <p:sld r:id="rId23"/>
        <p:sld r:id="rId24"/>
        <p:sld r:id="rId25"/>
      </p:sldLst>
    </p:custShow>
    <p:custShow name="MUL Instruction" id="17">
      <p:sldLst>
        <p:sld r:id="rId38"/>
        <p:sld r:id="rId39"/>
        <p:sld r:id="rId40"/>
        <p:sld r:id="rId41"/>
        <p:sld r:id="rId42"/>
      </p:sldLst>
    </p:custShow>
    <p:custShow name="IMUL Instruction" id="18">
      <p:sldLst>
        <p:sld r:id="rId43"/>
        <p:sld r:id="rId44"/>
        <p:sld r:id="rId45"/>
        <p:sld r:id="rId46"/>
      </p:sldLst>
    </p:custShow>
    <p:custShow name="DIV Instruction" id="19">
      <p:sldLst>
        <p:sld r:id="rId47"/>
        <p:sld r:id="rId48"/>
        <p:sld r:id="rId49"/>
        <p:sld r:id="rId50"/>
        <p:sld r:id="rId51"/>
      </p:sldLst>
    </p:custShow>
    <p:custShow name="Signed Integer Division" id="20">
      <p:sldLst>
        <p:sld r:id="rId52"/>
      </p:sldLst>
    </p:custShow>
    <p:custShow name="CBW, CWD, CDQ Instructions" id="21">
      <p:sldLst>
        <p:sld r:id="rId53"/>
      </p:sldLst>
    </p:custShow>
    <p:custShow name="IDIV Instruction" id="22">
      <p:sldLst>
        <p:sld r:id="rId54"/>
        <p:sld r:id="rId55"/>
        <p:sld r:id="rId56"/>
      </p:sldLst>
    </p:custShow>
    <p:custShow name="Impementing Arithmetic Expressions" id="23">
      <p:sldLst>
        <p:sld r:id="rId57"/>
        <p:sld r:id="rId58"/>
        <p:sld r:id="rId60"/>
        <p:sld r:id="rId61"/>
        <p:sld r:id="rId62"/>
      </p:sldLst>
    </p:custShow>
    <p:custShow name="ADC Instruction" id="24">
      <p:sldLst>
        <p:sld r:id="rId66"/>
      </p:sldLst>
    </p:custShow>
    <p:custShow name="Extended Precision Addition" id="25">
      <p:sldLst>
        <p:sld r:id="rId65"/>
        <p:sld r:id="rId67"/>
      </p:sldLst>
    </p:custShow>
    <p:custShow name="SBB Instruction" id="26">
      <p:sldLst>
        <p:sld r:id="rId68"/>
      </p:sldLst>
    </p:custShow>
    <p:custShow name="Extended Precision Subtraction" id="27">
      <p:sldLst>
        <p:sld r:id="rId69"/>
      </p:sldLst>
    </p:custShow>
    <p:custShow name="Binary Coded Decimal" id="28">
      <p:sldLst>
        <p:sld r:id="rId72"/>
      </p:sldLst>
    </p:custShow>
    <p:custShow name="ASCII Decimal" id="29">
      <p:sldLst>
        <p:sld r:id="rId73"/>
      </p:sldLst>
    </p:custShow>
    <p:custShow name="AAA Instruction" id="30">
      <p:sldLst>
        <p:sld r:id="rId74"/>
      </p:sldLst>
    </p:custShow>
    <p:custShow name="AAS Instruction" id="31">
      <p:sldLst>
        <p:sld r:id="rId75"/>
      </p:sldLst>
    </p:custShow>
    <p:custShow name="AAM Instruction" id="32">
      <p:sldLst>
        <p:sld r:id="rId76"/>
      </p:sldLst>
    </p:custShow>
    <p:custShow name="AAD Instruction" id="33">
      <p:sldLst>
        <p:sld r:id="rId77"/>
      </p:sldLst>
    </p:custShow>
    <p:custShow name="Packed Decimal Integers" id="34">
      <p:sldLst>
        <p:sld r:id="rId79"/>
      </p:sldLst>
    </p:custShow>
    <p:custShow name="DAA Instruction" id="35">
      <p:sldLst>
        <p:sld r:id="rId80"/>
        <p:sld r:id="rId81"/>
        <p:sld r:id="rId82"/>
        <p:sld r:id="rId83"/>
      </p:sldLst>
    </p:custShow>
    <p:custShow name="DAS Instruction" id="36">
      <p:sldLst>
        <p:sld r:id="rId84"/>
        <p:sld r:id="rId85"/>
        <p:sld r:id="rId86"/>
        <p:sld r:id="rId87"/>
        <p:sld r:id="rId88"/>
      </p:sldLst>
    </p:custShow>
  </p:custShowLst>
  <p:defaultTextStyle>
    <a:defPPr>
      <a:defRPr lang="en-US"/>
    </a:defPPr>
    <a:lvl1pPr algn="l" rtl="0" fontAlgn="base">
      <a:spcBef>
        <a:spcPct val="0"/>
      </a:spcBef>
      <a:spcAft>
        <a:spcPct val="0"/>
      </a:spcAft>
      <a:defRPr sz="21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21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1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1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100" kern="1200">
        <a:solidFill>
          <a:schemeClr val="tx1"/>
        </a:solidFill>
        <a:latin typeface="Arial" panose="020B0604020202020204" pitchFamily="34" charset="0"/>
        <a:ea typeface="+mn-ea"/>
        <a:cs typeface="+mn-cs"/>
      </a:defRPr>
    </a:lvl5pPr>
    <a:lvl6pPr marL="2286000" algn="l" defTabSz="914400" rtl="0" eaLnBrk="1" latinLnBrk="0" hangingPunct="1">
      <a:defRPr sz="2100" kern="1200">
        <a:solidFill>
          <a:schemeClr val="tx1"/>
        </a:solidFill>
        <a:latin typeface="Arial" panose="020B0604020202020204" pitchFamily="34" charset="0"/>
        <a:ea typeface="+mn-ea"/>
        <a:cs typeface="+mn-cs"/>
      </a:defRPr>
    </a:lvl6pPr>
    <a:lvl7pPr marL="2743200" algn="l" defTabSz="914400" rtl="0" eaLnBrk="1" latinLnBrk="0" hangingPunct="1">
      <a:defRPr sz="2100" kern="1200">
        <a:solidFill>
          <a:schemeClr val="tx1"/>
        </a:solidFill>
        <a:latin typeface="Arial" panose="020B0604020202020204" pitchFamily="34" charset="0"/>
        <a:ea typeface="+mn-ea"/>
        <a:cs typeface="+mn-cs"/>
      </a:defRPr>
    </a:lvl7pPr>
    <a:lvl8pPr marL="3200400" algn="l" defTabSz="914400" rtl="0" eaLnBrk="1" latinLnBrk="0" hangingPunct="1">
      <a:defRPr sz="2100" kern="1200">
        <a:solidFill>
          <a:schemeClr val="tx1"/>
        </a:solidFill>
        <a:latin typeface="Arial" panose="020B0604020202020204" pitchFamily="34" charset="0"/>
        <a:ea typeface="+mn-ea"/>
        <a:cs typeface="+mn-cs"/>
      </a:defRPr>
    </a:lvl8pPr>
    <a:lvl9pPr marL="3657600" algn="l" defTabSz="914400" rtl="0" eaLnBrk="1" latinLnBrk="0" hangingPunct="1">
      <a:defRPr sz="2100"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corver" id="{F663DB6D-6CCD-487B-AAF8-E8B11E908923}">
          <p14:sldIdLst>
            <p14:sldId id="256"/>
          </p14:sldIdLst>
        </p14:section>
        <p14:section name="Chapter Overview" id="{308903B2-6DC6-4A9F-B669-638F5E315BDC}">
          <p14:sldIdLst>
            <p14:sldId id="261"/>
          </p14:sldIdLst>
        </p14:section>
        <p14:section name="Summary" id="{4DADA253-6E0D-426A-9749-3F8F681AE4C7}">
          <p14:sldIdLst>
            <p14:sldId id="348"/>
            <p14:sldId id="263"/>
          </p14:sldIdLst>
        </p14:section>
        <p14:section name="Shift and Rotate Instructions" id="{409DE1E6-F927-449E-97D5-CAB7EF12BC3B}">
          <p14:sldIdLst>
            <p14:sldId id="264"/>
            <p14:sldId id="269"/>
            <p14:sldId id="349"/>
            <p14:sldId id="270"/>
            <p14:sldId id="262"/>
            <p14:sldId id="271"/>
            <p14:sldId id="272"/>
            <p14:sldId id="328"/>
            <p14:sldId id="273"/>
            <p14:sldId id="274"/>
            <p14:sldId id="326"/>
            <p14:sldId id="275"/>
            <p14:sldId id="276"/>
            <p14:sldId id="327"/>
            <p14:sldId id="277"/>
            <p14:sldId id="350"/>
            <p14:sldId id="300"/>
            <p14:sldId id="278"/>
            <p14:sldId id="351"/>
            <p14:sldId id="301"/>
            <p14:sldId id="329"/>
            <p14:sldId id="343"/>
          </p14:sldIdLst>
        </p14:section>
        <p14:section name="Shift and Rotate Applications" id="{C01EAE7A-68CC-46DE-B457-45E4CD2F060D}">
          <p14:sldIdLst>
            <p14:sldId id="265"/>
            <p14:sldId id="356"/>
            <p14:sldId id="357"/>
            <p14:sldId id="280"/>
            <p14:sldId id="352"/>
            <p14:sldId id="317"/>
            <p14:sldId id="281"/>
            <p14:sldId id="282"/>
            <p14:sldId id="344"/>
          </p14:sldIdLst>
        </p14:section>
        <p14:section name="Multiplication and Division Instructions" id="{3C954A16-2F1B-4004-82BA-8572467DF6B2}">
          <p14:sldIdLst>
            <p14:sldId id="266"/>
            <p14:sldId id="283"/>
            <p14:sldId id="353"/>
            <p14:sldId id="302"/>
            <p14:sldId id="316"/>
            <p14:sldId id="321"/>
            <p14:sldId id="284"/>
            <p14:sldId id="354"/>
            <p14:sldId id="303"/>
            <p14:sldId id="322"/>
            <p14:sldId id="285"/>
            <p14:sldId id="304"/>
            <p14:sldId id="355"/>
            <p14:sldId id="323"/>
            <p14:sldId id="324"/>
            <p14:sldId id="286"/>
            <p14:sldId id="306"/>
            <p14:sldId id="305"/>
            <p14:sldId id="307"/>
            <p14:sldId id="325"/>
            <p14:sldId id="287"/>
            <p14:sldId id="308"/>
            <p14:sldId id="309"/>
            <p14:sldId id="296"/>
            <p14:sldId id="320"/>
            <p14:sldId id="319"/>
            <p14:sldId id="345"/>
          </p14:sldIdLst>
        </p14:section>
        <p14:section name="Extended Addition and Subtraction" id="{38B9D9C5-3A6C-4F51-9AE8-3954840D66CD}">
          <p14:sldIdLst>
            <p14:sldId id="267"/>
            <p14:sldId id="331"/>
            <p14:sldId id="288"/>
            <p14:sldId id="342"/>
            <p14:sldId id="290"/>
            <p14:sldId id="334"/>
            <p14:sldId id="346"/>
          </p14:sldIdLst>
        </p14:section>
        <p14:section name="ASCII and Packed Decimal Arithmetic" id="{1344AEFB-EAB2-41A6-AD5A-C4F29B136583}">
          <p14:sldIdLst>
            <p14:sldId id="268"/>
            <p14:sldId id="311"/>
            <p14:sldId id="312"/>
            <p14:sldId id="291"/>
            <p14:sldId id="292"/>
            <p14:sldId id="293"/>
            <p14:sldId id="294"/>
            <p14:sldId id="347"/>
          </p14:sldIdLst>
        </p14:section>
        <p14:section name="Packed Decimal Arithmetic" id="{A33161CF-F67A-470A-8D38-AEB8101E5672}">
          <p14:sldIdLst>
            <p14:sldId id="310"/>
            <p14:sldId id="315"/>
            <p14:sldId id="336"/>
            <p14:sldId id="335"/>
            <p14:sldId id="341"/>
            <p14:sldId id="314"/>
            <p14:sldId id="337"/>
            <p14:sldId id="338"/>
            <p14:sldId id="339"/>
            <p14:sldId id="34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01" autoAdjust="0"/>
    <p:restoredTop sz="85055" autoAdjust="0"/>
  </p:normalViewPr>
  <p:slideViewPr>
    <p:cSldViewPr>
      <p:cViewPr varScale="1">
        <p:scale>
          <a:sx n="98" d="100"/>
          <a:sy n="98" d="100"/>
        </p:scale>
        <p:origin x="96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170238" cy="479425"/>
          </a:xfrm>
          <a:prstGeom prst="rect">
            <a:avLst/>
          </a:prstGeom>
          <a:noFill/>
          <a:ln>
            <a:noFill/>
          </a:ln>
          <a:effectLst/>
          <a:extLst/>
        </p:spPr>
        <p:txBody>
          <a:bodyPr vert="horz" wrap="square" lIns="96661" tIns="48331" rIns="96661" bIns="48331" numCol="1" anchor="t" anchorCtr="0" compatLnSpc="1">
            <a:prstTxWarp prst="textNoShape">
              <a:avLst/>
            </a:prstTxWarp>
          </a:bodyPr>
          <a:lstStyle>
            <a:lvl1pPr defTabSz="966788">
              <a:defRPr sz="1300" smtClean="0">
                <a:latin typeface="Times New Roman" pitchFamily="18" charset="0"/>
              </a:defRPr>
            </a:lvl1pPr>
          </a:lstStyle>
          <a:p>
            <a:pPr>
              <a:defRPr/>
            </a:pPr>
            <a:endParaRPr lang="en-US" altLang="en-US"/>
          </a:p>
        </p:txBody>
      </p:sp>
      <p:sp>
        <p:nvSpPr>
          <p:cNvPr id="32771" name="Rectangle 3"/>
          <p:cNvSpPr>
            <a:spLocks noGrp="1" noChangeArrowheads="1"/>
          </p:cNvSpPr>
          <p:nvPr>
            <p:ph type="dt" sz="quarter" idx="1"/>
          </p:nvPr>
        </p:nvSpPr>
        <p:spPr bwMode="auto">
          <a:xfrm>
            <a:off x="4144963" y="0"/>
            <a:ext cx="3170237" cy="479425"/>
          </a:xfrm>
          <a:prstGeom prst="rect">
            <a:avLst/>
          </a:prstGeom>
          <a:noFill/>
          <a:ln>
            <a:noFill/>
          </a:ln>
          <a:effectLst/>
          <a:extLst/>
        </p:spPr>
        <p:txBody>
          <a:bodyPr vert="horz" wrap="square" lIns="96661" tIns="48331" rIns="96661" bIns="48331" numCol="1" anchor="t" anchorCtr="0" compatLnSpc="1">
            <a:prstTxWarp prst="textNoShape">
              <a:avLst/>
            </a:prstTxWarp>
          </a:bodyPr>
          <a:lstStyle>
            <a:lvl1pPr algn="r" defTabSz="966788">
              <a:defRPr sz="1300" smtClean="0">
                <a:latin typeface="Times New Roman" pitchFamily="18" charset="0"/>
              </a:defRPr>
            </a:lvl1pPr>
          </a:lstStyle>
          <a:p>
            <a:pPr>
              <a:defRPr/>
            </a:pPr>
            <a:endParaRPr lang="en-US" altLang="en-US"/>
          </a:p>
        </p:txBody>
      </p:sp>
      <p:sp>
        <p:nvSpPr>
          <p:cNvPr id="32772" name="Rectangle 4"/>
          <p:cNvSpPr>
            <a:spLocks noGrp="1" noChangeArrowheads="1"/>
          </p:cNvSpPr>
          <p:nvPr>
            <p:ph type="ftr" sz="quarter" idx="2"/>
          </p:nvPr>
        </p:nvSpPr>
        <p:spPr bwMode="auto">
          <a:xfrm>
            <a:off x="0" y="9121775"/>
            <a:ext cx="3170238" cy="479425"/>
          </a:xfrm>
          <a:prstGeom prst="rect">
            <a:avLst/>
          </a:prstGeom>
          <a:noFill/>
          <a:ln>
            <a:noFill/>
          </a:ln>
          <a:effectLst/>
          <a:extLst/>
        </p:spPr>
        <p:txBody>
          <a:bodyPr vert="horz" wrap="square" lIns="96661" tIns="48331" rIns="96661" bIns="48331" numCol="1" anchor="b" anchorCtr="0" compatLnSpc="1">
            <a:prstTxWarp prst="textNoShape">
              <a:avLst/>
            </a:prstTxWarp>
          </a:bodyPr>
          <a:lstStyle>
            <a:lvl1pPr defTabSz="966788">
              <a:defRPr sz="1300" smtClean="0">
                <a:latin typeface="Times New Roman" pitchFamily="18" charset="0"/>
              </a:defRPr>
            </a:lvl1pPr>
          </a:lstStyle>
          <a:p>
            <a:pPr>
              <a:defRPr/>
            </a:pPr>
            <a:endParaRPr lang="en-US" altLang="en-US"/>
          </a:p>
        </p:txBody>
      </p:sp>
      <p:sp>
        <p:nvSpPr>
          <p:cNvPr id="32773" name="Rectangle 5"/>
          <p:cNvSpPr>
            <a:spLocks noGrp="1" noChangeArrowheads="1"/>
          </p:cNvSpPr>
          <p:nvPr>
            <p:ph type="sldNum" sz="quarter" idx="3"/>
          </p:nvPr>
        </p:nvSpPr>
        <p:spPr bwMode="auto">
          <a:xfrm>
            <a:off x="4144963" y="9121775"/>
            <a:ext cx="3170237" cy="479425"/>
          </a:xfrm>
          <a:prstGeom prst="rect">
            <a:avLst/>
          </a:prstGeom>
          <a:noFill/>
          <a:ln>
            <a:noFill/>
          </a:ln>
          <a:effectLst/>
          <a:extLst/>
        </p:spPr>
        <p:txBody>
          <a:bodyPr vert="horz" wrap="square" lIns="96661" tIns="48331" rIns="96661" bIns="48331" numCol="1" anchor="b" anchorCtr="0" compatLnSpc="1">
            <a:prstTxWarp prst="textNoShape">
              <a:avLst/>
            </a:prstTxWarp>
          </a:bodyPr>
          <a:lstStyle>
            <a:lvl1pPr algn="r" defTabSz="966788">
              <a:defRPr sz="1300">
                <a:latin typeface="Times New Roman" panose="02020603050405020304" pitchFamily="18" charset="0"/>
              </a:defRPr>
            </a:lvl1pPr>
          </a:lstStyle>
          <a:p>
            <a:fld id="{E5879293-E371-4B64-9E4B-17BF0F8757DC}" type="slidenum">
              <a:rPr lang="en-US" altLang="en-US"/>
              <a:pPr/>
              <a:t>‹#›</a:t>
            </a:fld>
            <a:endParaRPr lang="en-US" altLang="en-US"/>
          </a:p>
        </p:txBody>
      </p:sp>
    </p:spTree>
    <p:extLst>
      <p:ext uri="{BB962C8B-B14F-4D97-AF65-F5344CB8AC3E}">
        <p14:creationId xmlns:p14="http://schemas.microsoft.com/office/powerpoint/2010/main" val="11512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79425"/>
          </a:xfrm>
          <a:prstGeom prst="rect">
            <a:avLst/>
          </a:prstGeom>
          <a:noFill/>
          <a:ln>
            <a:noFill/>
          </a:ln>
          <a:effectLst/>
          <a:extLst/>
        </p:spPr>
        <p:txBody>
          <a:bodyPr vert="horz" wrap="square" lIns="96661" tIns="48331" rIns="96661" bIns="48331" numCol="1" anchor="t" anchorCtr="0" compatLnSpc="1">
            <a:prstTxWarp prst="textNoShape">
              <a:avLst/>
            </a:prstTxWarp>
          </a:bodyPr>
          <a:lstStyle>
            <a:lvl1pPr defTabSz="966788">
              <a:defRPr sz="1300" smtClean="0">
                <a:latin typeface="Arial" charset="0"/>
              </a:defRPr>
            </a:lvl1pPr>
          </a:lstStyle>
          <a:p>
            <a:pPr>
              <a:defRPr/>
            </a:pPr>
            <a:endParaRPr lang="en-US" altLang="en-US"/>
          </a:p>
        </p:txBody>
      </p:sp>
      <p:sp>
        <p:nvSpPr>
          <p:cNvPr id="35843" name="Rectangle 3"/>
          <p:cNvSpPr>
            <a:spLocks noGrp="1" noChangeArrowheads="1"/>
          </p:cNvSpPr>
          <p:nvPr>
            <p:ph type="dt" idx="1"/>
          </p:nvPr>
        </p:nvSpPr>
        <p:spPr bwMode="auto">
          <a:xfrm>
            <a:off x="4144963" y="0"/>
            <a:ext cx="3170237" cy="479425"/>
          </a:xfrm>
          <a:prstGeom prst="rect">
            <a:avLst/>
          </a:prstGeom>
          <a:noFill/>
          <a:ln>
            <a:noFill/>
          </a:ln>
          <a:effectLst/>
          <a:extLst/>
        </p:spPr>
        <p:txBody>
          <a:bodyPr vert="horz" wrap="square" lIns="96661" tIns="48331" rIns="96661" bIns="48331" numCol="1" anchor="t" anchorCtr="0" compatLnSpc="1">
            <a:prstTxWarp prst="textNoShape">
              <a:avLst/>
            </a:prstTxWarp>
          </a:bodyPr>
          <a:lstStyle>
            <a:lvl1pPr algn="r" defTabSz="966788">
              <a:defRPr sz="1300" smtClean="0">
                <a:latin typeface="Arial" charset="0"/>
              </a:defRPr>
            </a:lvl1pPr>
          </a:lstStyle>
          <a:p>
            <a:pPr>
              <a:defRPr/>
            </a:pPr>
            <a:endParaRPr lang="en-US" altLang="en-US"/>
          </a:p>
        </p:txBody>
      </p:sp>
      <p:sp>
        <p:nvSpPr>
          <p:cNvPr id="911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974725" y="4560888"/>
            <a:ext cx="5365750" cy="4319587"/>
          </a:xfrm>
          <a:prstGeom prst="rect">
            <a:avLst/>
          </a:prstGeom>
          <a:noFill/>
          <a:ln>
            <a:noFill/>
          </a:ln>
          <a:effectLst/>
          <a:extLst/>
        </p:spPr>
        <p:txBody>
          <a:bodyPr vert="horz" wrap="square" lIns="96661" tIns="48331" rIns="96661" bIns="48331"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5846" name="Rectangle 6"/>
          <p:cNvSpPr>
            <a:spLocks noGrp="1" noChangeArrowheads="1"/>
          </p:cNvSpPr>
          <p:nvPr>
            <p:ph type="ftr" sz="quarter" idx="4"/>
          </p:nvPr>
        </p:nvSpPr>
        <p:spPr bwMode="auto">
          <a:xfrm>
            <a:off x="0" y="9121775"/>
            <a:ext cx="3170238" cy="479425"/>
          </a:xfrm>
          <a:prstGeom prst="rect">
            <a:avLst/>
          </a:prstGeom>
          <a:noFill/>
          <a:ln>
            <a:noFill/>
          </a:ln>
          <a:effectLst/>
          <a:extLst/>
        </p:spPr>
        <p:txBody>
          <a:bodyPr vert="horz" wrap="square" lIns="96661" tIns="48331" rIns="96661" bIns="48331" numCol="1" anchor="b" anchorCtr="0" compatLnSpc="1">
            <a:prstTxWarp prst="textNoShape">
              <a:avLst/>
            </a:prstTxWarp>
          </a:bodyPr>
          <a:lstStyle>
            <a:lvl1pPr defTabSz="966788">
              <a:defRPr sz="1300" smtClean="0">
                <a:latin typeface="Arial" charset="0"/>
              </a:defRPr>
            </a:lvl1pPr>
          </a:lstStyle>
          <a:p>
            <a:pPr>
              <a:defRPr/>
            </a:pPr>
            <a:endParaRPr lang="en-US" altLang="en-US"/>
          </a:p>
        </p:txBody>
      </p:sp>
      <p:sp>
        <p:nvSpPr>
          <p:cNvPr id="35847" name="Rectangle 7"/>
          <p:cNvSpPr>
            <a:spLocks noGrp="1" noChangeArrowheads="1"/>
          </p:cNvSpPr>
          <p:nvPr>
            <p:ph type="sldNum" sz="quarter" idx="5"/>
          </p:nvPr>
        </p:nvSpPr>
        <p:spPr bwMode="auto">
          <a:xfrm>
            <a:off x="4144963" y="9121775"/>
            <a:ext cx="3170237" cy="479425"/>
          </a:xfrm>
          <a:prstGeom prst="rect">
            <a:avLst/>
          </a:prstGeom>
          <a:noFill/>
          <a:ln>
            <a:noFill/>
          </a:ln>
          <a:effectLst/>
          <a:extLst/>
        </p:spPr>
        <p:txBody>
          <a:bodyPr vert="horz" wrap="square" lIns="96661" tIns="48331" rIns="96661" bIns="48331" numCol="1" anchor="b" anchorCtr="0" compatLnSpc="1">
            <a:prstTxWarp prst="textNoShape">
              <a:avLst/>
            </a:prstTxWarp>
          </a:bodyPr>
          <a:lstStyle>
            <a:lvl1pPr algn="r" defTabSz="966788">
              <a:defRPr sz="1300"/>
            </a:lvl1pPr>
          </a:lstStyle>
          <a:p>
            <a:fld id="{2347F661-EE7D-41B2-BC3D-0647FA94A36C}" type="slidenum">
              <a:rPr lang="en-US" altLang="en-US"/>
              <a:pPr/>
              <a:t>‹#›</a:t>
            </a:fld>
            <a:endParaRPr lang="en-US" altLang="en-US"/>
          </a:p>
        </p:txBody>
      </p:sp>
    </p:spTree>
    <p:extLst>
      <p:ext uri="{BB962C8B-B14F-4D97-AF65-F5344CB8AC3E}">
        <p14:creationId xmlns:p14="http://schemas.microsoft.com/office/powerpoint/2010/main" val="13639823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eaLnBrk="1" hangingPunct="1"/>
            <a:r>
              <a:rPr lang="en-US" altLang="en-US" dirty="0"/>
              <a:t>Displaying Binary Bits</a:t>
            </a:r>
            <a:r>
              <a:rPr lang="zh-TW" altLang="en-US" dirty="0"/>
              <a:t>例子不講，連結拿掉（因為例子不好）</a:t>
            </a:r>
            <a:endParaRPr lang="en-US" altLang="zh-TW" dirty="0"/>
          </a:p>
          <a:p>
            <a:pPr eaLnBrk="1" hangingPunct="1"/>
            <a:endParaRPr lang="en-US" altLang="en-US" dirty="0"/>
          </a:p>
          <a:p>
            <a:pPr eaLnBrk="1" hangingPunct="1"/>
            <a:endParaRPr lang="en-US" altLang="en-US" dirty="0"/>
          </a:p>
          <a:p>
            <a:pPr eaLnBrk="1" hangingPunct="1"/>
            <a:r>
              <a:rPr lang="en-US" altLang="en-US" dirty="0"/>
              <a:t>Extended Addition and Subtraction</a:t>
            </a:r>
          </a:p>
          <a:p>
            <a:pPr eaLnBrk="1" hangingPunct="1"/>
            <a:r>
              <a:rPr lang="en-US" altLang="en-US" dirty="0"/>
              <a:t>ASCII and Unpacked Decimal Arithmetic</a:t>
            </a:r>
          </a:p>
          <a:p>
            <a:pPr eaLnBrk="1" hangingPunct="1"/>
            <a:r>
              <a:rPr lang="en-US" altLang="en-US" dirty="0"/>
              <a:t>Packed Decimal Arithmetic</a:t>
            </a:r>
          </a:p>
          <a:p>
            <a:r>
              <a:rPr lang="zh-TW" altLang="en-US" dirty="0"/>
              <a:t>是新的</a:t>
            </a:r>
          </a:p>
        </p:txBody>
      </p:sp>
      <p:sp>
        <p:nvSpPr>
          <p:cNvPr id="4" name="投影片編號版面配置區 3"/>
          <p:cNvSpPr>
            <a:spLocks noGrp="1"/>
          </p:cNvSpPr>
          <p:nvPr>
            <p:ph type="sldNum" sz="quarter" idx="10"/>
          </p:nvPr>
        </p:nvSpPr>
        <p:spPr/>
        <p:txBody>
          <a:bodyPr/>
          <a:lstStyle/>
          <a:p>
            <a:fld id="{2347F661-EE7D-41B2-BC3D-0647FA94A36C}" type="slidenum">
              <a:rPr lang="en-US" altLang="en-US" smtClean="0"/>
              <a:pPr/>
              <a:t>2</a:t>
            </a:fld>
            <a:endParaRPr lang="en-US" altLang="en-US"/>
          </a:p>
        </p:txBody>
      </p:sp>
    </p:spTree>
    <p:extLst>
      <p:ext uri="{BB962C8B-B14F-4D97-AF65-F5344CB8AC3E}">
        <p14:creationId xmlns:p14="http://schemas.microsoft.com/office/powerpoint/2010/main" val="233789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eaLnBrk="1" hangingPunct="1"/>
            <a:r>
              <a:rPr lang="en-US" altLang="en-US" dirty="0">
                <a:hlinkClick r:id="" action="ppaction://customshow?id=15&amp;return=true"/>
              </a:rPr>
              <a:t>RCL and RCR Instructions </a:t>
            </a:r>
            <a:endParaRPr lang="en-US" altLang="en-US" dirty="0"/>
          </a:p>
          <a:p>
            <a:pPr eaLnBrk="1" hangingPunct="1"/>
            <a:r>
              <a:rPr lang="en-US" altLang="en-US" dirty="0">
                <a:hlinkClick r:id="" action="ppaction://customshow?id=16&amp;return=true"/>
              </a:rPr>
              <a:t>SHLD/SHRD Instructions</a:t>
            </a:r>
            <a:endParaRPr lang="en-US" altLang="en-US" dirty="0"/>
          </a:p>
          <a:p>
            <a:r>
              <a:rPr lang="zh-TW" altLang="en-US" dirty="0"/>
              <a:t>舊版沒有</a:t>
            </a:r>
          </a:p>
        </p:txBody>
      </p:sp>
      <p:sp>
        <p:nvSpPr>
          <p:cNvPr id="4" name="投影片編號版面配置區 3"/>
          <p:cNvSpPr>
            <a:spLocks noGrp="1"/>
          </p:cNvSpPr>
          <p:nvPr>
            <p:ph type="sldNum" sz="quarter" idx="10"/>
          </p:nvPr>
        </p:nvSpPr>
        <p:spPr/>
        <p:txBody>
          <a:bodyPr/>
          <a:lstStyle/>
          <a:p>
            <a:fld id="{2347F661-EE7D-41B2-BC3D-0647FA94A36C}" type="slidenum">
              <a:rPr lang="en-US" altLang="en-US" smtClean="0"/>
              <a:pPr/>
              <a:t>5</a:t>
            </a:fld>
            <a:endParaRPr lang="en-US" altLang="en-US"/>
          </a:p>
        </p:txBody>
      </p:sp>
    </p:spTree>
    <p:extLst>
      <p:ext uri="{BB962C8B-B14F-4D97-AF65-F5344CB8AC3E}">
        <p14:creationId xmlns:p14="http://schemas.microsoft.com/office/powerpoint/2010/main" val="4059992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347F661-EE7D-41B2-BC3D-0647FA94A36C}" type="slidenum">
              <a:rPr lang="en-US" altLang="en-US" smtClean="0"/>
              <a:pPr/>
              <a:t>37</a:t>
            </a:fld>
            <a:endParaRPr lang="en-US" altLang="en-US"/>
          </a:p>
        </p:txBody>
      </p:sp>
    </p:spTree>
    <p:extLst>
      <p:ext uri="{BB962C8B-B14F-4D97-AF65-F5344CB8AC3E}">
        <p14:creationId xmlns:p14="http://schemas.microsoft.com/office/powerpoint/2010/main" val="3215080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補上例子例連結</a:t>
            </a:r>
          </a:p>
        </p:txBody>
      </p:sp>
      <p:sp>
        <p:nvSpPr>
          <p:cNvPr id="4" name="投影片編號版面配置區 3"/>
          <p:cNvSpPr>
            <a:spLocks noGrp="1"/>
          </p:cNvSpPr>
          <p:nvPr>
            <p:ph type="sldNum" sz="quarter" idx="10"/>
          </p:nvPr>
        </p:nvSpPr>
        <p:spPr/>
        <p:txBody>
          <a:bodyPr/>
          <a:lstStyle/>
          <a:p>
            <a:fld id="{2347F661-EE7D-41B2-BC3D-0647FA94A36C}" type="slidenum">
              <a:rPr lang="en-US" altLang="en-US" smtClean="0"/>
              <a:pPr/>
              <a:t>39</a:t>
            </a:fld>
            <a:endParaRPr lang="en-US" altLang="en-US"/>
          </a:p>
        </p:txBody>
      </p:sp>
    </p:spTree>
    <p:extLst>
      <p:ext uri="{BB962C8B-B14F-4D97-AF65-F5344CB8AC3E}">
        <p14:creationId xmlns:p14="http://schemas.microsoft.com/office/powerpoint/2010/main" val="2785613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補上</a:t>
            </a:r>
            <a:r>
              <a:rPr lang="en-US" altLang="zh-TW" dirty="0"/>
              <a:t>register</a:t>
            </a:r>
            <a:r>
              <a:rPr lang="zh-TW" altLang="en-US" dirty="0"/>
              <a:t>儲存狀況</a:t>
            </a:r>
            <a:endParaRPr lang="en-US" altLang="zh-TW" dirty="0"/>
          </a:p>
          <a:p>
            <a:endParaRPr lang="en-US" altLang="zh-TW" dirty="0"/>
          </a:p>
          <a:p>
            <a:r>
              <a:rPr lang="zh-TW" altLang="en-US" dirty="0"/>
              <a:t>實驗了很多組</a:t>
            </a:r>
            <a:r>
              <a:rPr lang="en-US" altLang="zh-TW" dirty="0" err="1"/>
              <a:t>imul</a:t>
            </a:r>
            <a:r>
              <a:rPr lang="zh-TW" altLang="en-US" dirty="0"/>
              <a:t>，得到的結論：在</a:t>
            </a:r>
            <a:r>
              <a:rPr lang="en-US" altLang="zh-TW" dirty="0" err="1"/>
              <a:t>imul</a:t>
            </a:r>
            <a:r>
              <a:rPr lang="zh-TW" altLang="en-US" dirty="0"/>
              <a:t>下，</a:t>
            </a:r>
            <a:r>
              <a:rPr lang="en-US" altLang="zh-TW" dirty="0" err="1"/>
              <a:t>cf</a:t>
            </a:r>
            <a:r>
              <a:rPr lang="zh-TW" altLang="en-US" dirty="0"/>
              <a:t>和</a:t>
            </a:r>
            <a:r>
              <a:rPr lang="en-US" altLang="zh-TW" dirty="0"/>
              <a:t>of</a:t>
            </a:r>
            <a:r>
              <a:rPr lang="zh-TW" altLang="en-US" dirty="0"/>
              <a:t>會同時被</a:t>
            </a:r>
            <a:r>
              <a:rPr lang="en-US" altLang="zh-TW" dirty="0"/>
              <a:t>set</a:t>
            </a:r>
            <a:r>
              <a:rPr lang="zh-TW" altLang="en-US" dirty="0"/>
              <a:t>，不會有不同的情形產生。</a:t>
            </a:r>
            <a:endParaRPr lang="en-US" altLang="zh-TW" dirty="0"/>
          </a:p>
          <a:p>
            <a:endParaRPr lang="en-US" altLang="zh-TW" dirty="0"/>
          </a:p>
          <a:p>
            <a:r>
              <a:rPr lang="en-US" altLang="zh-TW" dirty="0"/>
              <a:t>According to books</a:t>
            </a:r>
            <a:r>
              <a:rPr lang="en-US" altLang="zh-TW" baseline="0" dirty="0"/>
              <a:t> page 290</a:t>
            </a:r>
            <a:r>
              <a:rPr lang="zh-TW" altLang="en-US" baseline="0" dirty="0"/>
              <a:t>：因為</a:t>
            </a:r>
            <a:r>
              <a:rPr lang="en-US" altLang="zh-TW" baseline="0" dirty="0"/>
              <a:t>product</a:t>
            </a:r>
            <a:r>
              <a:rPr lang="zh-TW" altLang="en-US" baseline="0" dirty="0"/>
              <a:t>長度定義的關係，不可能會有</a:t>
            </a:r>
            <a:r>
              <a:rPr lang="en-US" altLang="zh-TW" baseline="0" dirty="0"/>
              <a:t>overflow</a:t>
            </a:r>
            <a:r>
              <a:rPr lang="zh-TW" altLang="en-US" baseline="0" dirty="0"/>
              <a:t>的情形產生。而當</a:t>
            </a:r>
            <a:r>
              <a:rPr lang="en-US" altLang="zh-TW" baseline="0" dirty="0"/>
              <a:t>higher part</a:t>
            </a:r>
            <a:r>
              <a:rPr lang="zh-TW" altLang="en-US" baseline="0" dirty="0"/>
              <a:t>不單單只是 </a:t>
            </a:r>
            <a:r>
              <a:rPr lang="en-US" altLang="zh-TW" baseline="0" dirty="0"/>
              <a:t>sign </a:t>
            </a:r>
            <a:r>
              <a:rPr lang="en-US" altLang="zh-TW" baseline="0" dirty="0" err="1"/>
              <a:t>extention</a:t>
            </a:r>
            <a:r>
              <a:rPr lang="zh-TW" altLang="en-US" baseline="0" dirty="0"/>
              <a:t>時，</a:t>
            </a:r>
            <a:r>
              <a:rPr lang="en-US" altLang="zh-TW" baseline="0" dirty="0"/>
              <a:t>overflow flag </a:t>
            </a:r>
            <a:r>
              <a:rPr lang="zh-TW" altLang="en-US" baseline="0" dirty="0"/>
              <a:t>跟 </a:t>
            </a:r>
            <a:r>
              <a:rPr lang="en-US" altLang="zh-TW" baseline="0" dirty="0"/>
              <a:t>sign flag </a:t>
            </a:r>
            <a:r>
              <a:rPr lang="zh-TW" altLang="en-US" baseline="0" dirty="0"/>
              <a:t>會被同時設為</a:t>
            </a:r>
            <a:r>
              <a:rPr lang="en-US" altLang="zh-TW" baseline="0" dirty="0"/>
              <a:t>1</a:t>
            </a:r>
          </a:p>
          <a:p>
            <a:endParaRPr lang="en-US" altLang="zh-TW" baseline="0" dirty="0"/>
          </a:p>
          <a:p>
            <a:r>
              <a:rPr lang="zh-TW" altLang="en-US" dirty="0"/>
              <a:t>原文： </a:t>
            </a:r>
            <a:endParaRPr lang="en-US" altLang="zh-TW" dirty="0"/>
          </a:p>
          <a:p>
            <a:r>
              <a:rPr lang="en-US" altLang="zh-TW" dirty="0"/>
              <a:t>As in the case of MUL, the storage size of the product makes overflow impossible. Also,</a:t>
            </a:r>
            <a:r>
              <a:rPr lang="en-US" altLang="zh-TW" baseline="0" dirty="0"/>
              <a:t>  the carry and overflow flags are set if the upper half of the product is not a sign extension of the lower half. You can use this information to decide whether to ignore the upper half of the product.</a:t>
            </a:r>
            <a:endParaRPr lang="zh-TW" altLang="en-US" dirty="0"/>
          </a:p>
        </p:txBody>
      </p:sp>
      <p:sp>
        <p:nvSpPr>
          <p:cNvPr id="4" name="投影片編號版面配置區 3"/>
          <p:cNvSpPr>
            <a:spLocks noGrp="1"/>
          </p:cNvSpPr>
          <p:nvPr>
            <p:ph type="sldNum" sz="quarter" idx="10"/>
          </p:nvPr>
        </p:nvSpPr>
        <p:spPr/>
        <p:txBody>
          <a:bodyPr/>
          <a:lstStyle/>
          <a:p>
            <a:fld id="{2347F661-EE7D-41B2-BC3D-0647FA94A36C}" type="slidenum">
              <a:rPr lang="en-US" altLang="en-US" smtClean="0"/>
              <a:pPr/>
              <a:t>42</a:t>
            </a:fld>
            <a:endParaRPr lang="en-US" altLang="en-US"/>
          </a:p>
        </p:txBody>
      </p:sp>
    </p:spTree>
    <p:extLst>
      <p:ext uri="{BB962C8B-B14F-4D97-AF65-F5344CB8AC3E}">
        <p14:creationId xmlns:p14="http://schemas.microsoft.com/office/powerpoint/2010/main" val="3030255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補上舊版資訊（</a:t>
            </a:r>
            <a:r>
              <a:rPr lang="en-US" altLang="zh-TW" dirty="0" err="1"/>
              <a:t>mov</a:t>
            </a:r>
            <a:r>
              <a:rPr lang="zh-TW" altLang="en-US" dirty="0"/>
              <a:t>）</a:t>
            </a:r>
          </a:p>
        </p:txBody>
      </p:sp>
      <p:sp>
        <p:nvSpPr>
          <p:cNvPr id="4" name="投影片編號版面配置區 3"/>
          <p:cNvSpPr>
            <a:spLocks noGrp="1"/>
          </p:cNvSpPr>
          <p:nvPr>
            <p:ph type="sldNum" sz="quarter" idx="10"/>
          </p:nvPr>
        </p:nvSpPr>
        <p:spPr/>
        <p:txBody>
          <a:bodyPr/>
          <a:lstStyle/>
          <a:p>
            <a:fld id="{2347F661-EE7D-41B2-BC3D-0647FA94A36C}" type="slidenum">
              <a:rPr lang="en-US" altLang="en-US" smtClean="0"/>
              <a:pPr/>
              <a:t>46</a:t>
            </a:fld>
            <a:endParaRPr lang="en-US" altLang="en-US"/>
          </a:p>
        </p:txBody>
      </p:sp>
    </p:spTree>
    <p:extLst>
      <p:ext uri="{BB962C8B-B14F-4D97-AF65-F5344CB8AC3E}">
        <p14:creationId xmlns:p14="http://schemas.microsoft.com/office/powerpoint/2010/main" val="600804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補上</a:t>
            </a:r>
            <a:r>
              <a:rPr lang="en-US" altLang="zh-TW" dirty="0"/>
              <a:t>64bits</a:t>
            </a:r>
            <a:r>
              <a:rPr lang="zh-TW" altLang="en-US" dirty="0"/>
              <a:t>使用的</a:t>
            </a:r>
            <a:r>
              <a:rPr lang="en-US" altLang="zh-TW" dirty="0"/>
              <a:t>table</a:t>
            </a:r>
            <a:endParaRPr lang="zh-TW" altLang="en-US" dirty="0"/>
          </a:p>
        </p:txBody>
      </p:sp>
      <p:sp>
        <p:nvSpPr>
          <p:cNvPr id="4" name="投影片編號版面配置區 3"/>
          <p:cNvSpPr>
            <a:spLocks noGrp="1"/>
          </p:cNvSpPr>
          <p:nvPr>
            <p:ph type="sldNum" sz="quarter" idx="10"/>
          </p:nvPr>
        </p:nvSpPr>
        <p:spPr/>
        <p:txBody>
          <a:bodyPr/>
          <a:lstStyle/>
          <a:p>
            <a:fld id="{2347F661-EE7D-41B2-BC3D-0647FA94A36C}" type="slidenum">
              <a:rPr lang="en-US" altLang="en-US" smtClean="0"/>
              <a:pPr/>
              <a:t>48</a:t>
            </a:fld>
            <a:endParaRPr lang="en-US" altLang="en-US"/>
          </a:p>
        </p:txBody>
      </p:sp>
    </p:spTree>
    <p:extLst>
      <p:ext uri="{BB962C8B-B14F-4D97-AF65-F5344CB8AC3E}">
        <p14:creationId xmlns:p14="http://schemas.microsoft.com/office/powerpoint/2010/main" val="2102334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補上舊板資訊（表格）</a:t>
            </a:r>
          </a:p>
        </p:txBody>
      </p:sp>
      <p:sp>
        <p:nvSpPr>
          <p:cNvPr id="4" name="投影片編號版面配置區 3"/>
          <p:cNvSpPr>
            <a:spLocks noGrp="1"/>
          </p:cNvSpPr>
          <p:nvPr>
            <p:ph type="sldNum" sz="quarter" idx="10"/>
          </p:nvPr>
        </p:nvSpPr>
        <p:spPr/>
        <p:txBody>
          <a:bodyPr/>
          <a:lstStyle/>
          <a:p>
            <a:fld id="{2347F661-EE7D-41B2-BC3D-0647FA94A36C}" type="slidenum">
              <a:rPr lang="en-US" altLang="en-US" smtClean="0"/>
              <a:pPr/>
              <a:t>53</a:t>
            </a:fld>
            <a:endParaRPr lang="en-US" altLang="en-US"/>
          </a:p>
        </p:txBody>
      </p:sp>
    </p:spTree>
    <p:extLst>
      <p:ext uri="{BB962C8B-B14F-4D97-AF65-F5344CB8AC3E}">
        <p14:creationId xmlns:p14="http://schemas.microsoft.com/office/powerpoint/2010/main" val="4048540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這一頁不講（因為沒有檢查</a:t>
            </a:r>
            <a:r>
              <a:rPr lang="en-US" altLang="zh-TW" dirty="0"/>
              <a:t>flag</a:t>
            </a:r>
          </a:p>
          <a:p>
            <a:r>
              <a:rPr lang="zh-TW" altLang="en-US" dirty="0"/>
              <a:t>拿掉連結</a:t>
            </a:r>
          </a:p>
        </p:txBody>
      </p:sp>
      <p:sp>
        <p:nvSpPr>
          <p:cNvPr id="4" name="投影片編號版面配置區 3"/>
          <p:cNvSpPr>
            <a:spLocks noGrp="1"/>
          </p:cNvSpPr>
          <p:nvPr>
            <p:ph type="sldNum" sz="quarter" idx="10"/>
          </p:nvPr>
        </p:nvSpPr>
        <p:spPr/>
        <p:txBody>
          <a:bodyPr/>
          <a:lstStyle/>
          <a:p>
            <a:fld id="{2347F661-EE7D-41B2-BC3D-0647FA94A36C}" type="slidenum">
              <a:rPr lang="en-US" altLang="en-US" smtClean="0"/>
              <a:pPr/>
              <a:t>58</a:t>
            </a:fld>
            <a:endParaRPr lang="en-US" altLang="en-US"/>
          </a:p>
        </p:txBody>
      </p:sp>
    </p:spTree>
    <p:extLst>
      <p:ext uri="{BB962C8B-B14F-4D97-AF65-F5344CB8AC3E}">
        <p14:creationId xmlns:p14="http://schemas.microsoft.com/office/powerpoint/2010/main" val="96523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defRPr/>
              </a:pPr>
              <a:endParaRPr lang="zh-TW" altLang="zh-TW"/>
            </a:p>
          </p:txBody>
        </p:sp>
        <p:sp>
          <p:nvSpPr>
            <p:cNvPr id="6" name="Arc 4"/>
            <p:cNvSpPr>
              <a:spLocks/>
            </p:cNvSpPr>
            <p:nvPr/>
          </p:nvSpPr>
          <p:spPr bwMode="auto">
            <a:xfrm>
              <a:off x="-652" y="978"/>
              <a:ext cx="4237" cy="3342"/>
            </a:xfrm>
            <a:custGeom>
              <a:avLst/>
              <a:gdLst>
                <a:gd name="T0" fmla="*/ 30 w 21600"/>
                <a:gd name="T1" fmla="*/ 0 h 21231"/>
                <a:gd name="T2" fmla="*/ 163 w 21600"/>
                <a:gd name="T3" fmla="*/ 83 h 21231"/>
                <a:gd name="T4" fmla="*/ 0 w 21600"/>
                <a:gd name="T5" fmla="*/ 83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ffectLst/>
          </p:spPr>
          <p:txBody>
            <a:bodyPr wrap="none" anchor="ct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defRPr/>
              </a:pPr>
              <a:endParaRPr lang="zh-TW" altLang="zh-TW"/>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a:p>
        </p:txBody>
      </p:sp>
    </p:spTree>
    <p:extLst>
      <p:ext uri="{BB962C8B-B14F-4D97-AF65-F5344CB8AC3E}">
        <p14:creationId xmlns:p14="http://schemas.microsoft.com/office/powerpoint/2010/main" val="1309804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5" name="Rectangle 9"/>
          <p:cNvSpPr>
            <a:spLocks noGrp="1" noChangeArrowheads="1"/>
          </p:cNvSpPr>
          <p:nvPr>
            <p:ph type="sldNum" sz="quarter" idx="11"/>
          </p:nvPr>
        </p:nvSpPr>
        <p:spPr>
          <a:ln/>
        </p:spPr>
        <p:txBody>
          <a:bodyPr/>
          <a:lstStyle>
            <a:lvl1pPr>
              <a:defRPr/>
            </a:lvl1pPr>
          </a:lstStyle>
          <a:p>
            <a:fld id="{2757EA5E-5A66-4486-92F7-1C7F48907655}" type="slidenum">
              <a:rPr lang="en-US" altLang="en-US"/>
              <a:pPr/>
              <a:t>‹#›</a:t>
            </a:fld>
            <a:endParaRPr lang="en-US" altLang="en-US"/>
          </a:p>
        </p:txBody>
      </p:sp>
    </p:spTree>
    <p:extLst>
      <p:ext uri="{BB962C8B-B14F-4D97-AF65-F5344CB8AC3E}">
        <p14:creationId xmlns:p14="http://schemas.microsoft.com/office/powerpoint/2010/main" val="491396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5" name="Rectangle 9"/>
          <p:cNvSpPr>
            <a:spLocks noGrp="1" noChangeArrowheads="1"/>
          </p:cNvSpPr>
          <p:nvPr>
            <p:ph type="sldNum" sz="quarter" idx="11"/>
          </p:nvPr>
        </p:nvSpPr>
        <p:spPr>
          <a:ln/>
        </p:spPr>
        <p:txBody>
          <a:bodyPr/>
          <a:lstStyle>
            <a:lvl1pPr>
              <a:defRPr/>
            </a:lvl1pPr>
          </a:lstStyle>
          <a:p>
            <a:fld id="{999E4C1E-4D5B-47C9-8C87-FC627220715F}" type="slidenum">
              <a:rPr lang="en-US" altLang="en-US"/>
              <a:pPr/>
              <a:t>‹#›</a:t>
            </a:fld>
            <a:endParaRPr lang="en-US" altLang="en-US"/>
          </a:p>
        </p:txBody>
      </p:sp>
    </p:spTree>
    <p:extLst>
      <p:ext uri="{BB962C8B-B14F-4D97-AF65-F5344CB8AC3E}">
        <p14:creationId xmlns:p14="http://schemas.microsoft.com/office/powerpoint/2010/main" val="1856595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5" name="Rectangle 9"/>
          <p:cNvSpPr>
            <a:spLocks noGrp="1" noChangeArrowheads="1"/>
          </p:cNvSpPr>
          <p:nvPr>
            <p:ph type="sldNum" sz="quarter" idx="11"/>
          </p:nvPr>
        </p:nvSpPr>
        <p:spPr>
          <a:ln/>
        </p:spPr>
        <p:txBody>
          <a:bodyPr/>
          <a:lstStyle>
            <a:lvl1pPr>
              <a:defRPr/>
            </a:lvl1pPr>
          </a:lstStyle>
          <a:p>
            <a:fld id="{2A476DCE-E0E5-4427-BC23-E7822A734B5E}" type="slidenum">
              <a:rPr lang="en-US" altLang="en-US"/>
              <a:pPr/>
              <a:t>‹#›</a:t>
            </a:fld>
            <a:endParaRPr lang="en-US" altLang="en-US"/>
          </a:p>
        </p:txBody>
      </p:sp>
    </p:spTree>
    <p:extLst>
      <p:ext uri="{BB962C8B-B14F-4D97-AF65-F5344CB8AC3E}">
        <p14:creationId xmlns:p14="http://schemas.microsoft.com/office/powerpoint/2010/main" val="2185703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5" name="Rectangle 9"/>
          <p:cNvSpPr>
            <a:spLocks noGrp="1" noChangeArrowheads="1"/>
          </p:cNvSpPr>
          <p:nvPr>
            <p:ph type="sldNum" sz="quarter" idx="11"/>
          </p:nvPr>
        </p:nvSpPr>
        <p:spPr>
          <a:ln/>
        </p:spPr>
        <p:txBody>
          <a:bodyPr/>
          <a:lstStyle>
            <a:lvl1pPr>
              <a:defRPr/>
            </a:lvl1pPr>
          </a:lstStyle>
          <a:p>
            <a:fld id="{A52DFF6F-B038-4D3B-96E4-4495329C1776}" type="slidenum">
              <a:rPr lang="en-US" altLang="en-US"/>
              <a:pPr/>
              <a:t>‹#›</a:t>
            </a:fld>
            <a:endParaRPr lang="en-US" altLang="en-US"/>
          </a:p>
        </p:txBody>
      </p:sp>
    </p:spTree>
    <p:extLst>
      <p:ext uri="{BB962C8B-B14F-4D97-AF65-F5344CB8AC3E}">
        <p14:creationId xmlns:p14="http://schemas.microsoft.com/office/powerpoint/2010/main" val="1966745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6" name="Rectangle 9"/>
          <p:cNvSpPr>
            <a:spLocks noGrp="1" noChangeArrowheads="1"/>
          </p:cNvSpPr>
          <p:nvPr>
            <p:ph type="sldNum" sz="quarter" idx="11"/>
          </p:nvPr>
        </p:nvSpPr>
        <p:spPr>
          <a:ln/>
        </p:spPr>
        <p:txBody>
          <a:bodyPr/>
          <a:lstStyle>
            <a:lvl1pPr>
              <a:defRPr/>
            </a:lvl1pPr>
          </a:lstStyle>
          <a:p>
            <a:fld id="{85E1AF05-C9A1-40D4-8167-E295D87A7F23}" type="slidenum">
              <a:rPr lang="en-US" altLang="en-US"/>
              <a:pPr/>
              <a:t>‹#›</a:t>
            </a:fld>
            <a:endParaRPr lang="en-US" altLang="en-US"/>
          </a:p>
        </p:txBody>
      </p:sp>
    </p:spTree>
    <p:extLst>
      <p:ext uri="{BB962C8B-B14F-4D97-AF65-F5344CB8AC3E}">
        <p14:creationId xmlns:p14="http://schemas.microsoft.com/office/powerpoint/2010/main" val="3433320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8" name="Rectangle 9"/>
          <p:cNvSpPr>
            <a:spLocks noGrp="1" noChangeArrowheads="1"/>
          </p:cNvSpPr>
          <p:nvPr>
            <p:ph type="sldNum" sz="quarter" idx="11"/>
          </p:nvPr>
        </p:nvSpPr>
        <p:spPr>
          <a:ln/>
        </p:spPr>
        <p:txBody>
          <a:bodyPr/>
          <a:lstStyle>
            <a:lvl1pPr>
              <a:defRPr/>
            </a:lvl1pPr>
          </a:lstStyle>
          <a:p>
            <a:fld id="{09EEA8D0-A1B5-48A5-A05B-02A37F6A9695}" type="slidenum">
              <a:rPr lang="en-US" altLang="en-US"/>
              <a:pPr/>
              <a:t>‹#›</a:t>
            </a:fld>
            <a:endParaRPr lang="en-US" altLang="en-US"/>
          </a:p>
        </p:txBody>
      </p:sp>
    </p:spTree>
    <p:extLst>
      <p:ext uri="{BB962C8B-B14F-4D97-AF65-F5344CB8AC3E}">
        <p14:creationId xmlns:p14="http://schemas.microsoft.com/office/powerpoint/2010/main" val="2106768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4" name="Rectangle 9"/>
          <p:cNvSpPr>
            <a:spLocks noGrp="1" noChangeArrowheads="1"/>
          </p:cNvSpPr>
          <p:nvPr>
            <p:ph type="sldNum" sz="quarter" idx="11"/>
          </p:nvPr>
        </p:nvSpPr>
        <p:spPr>
          <a:ln/>
        </p:spPr>
        <p:txBody>
          <a:bodyPr/>
          <a:lstStyle>
            <a:lvl1pPr>
              <a:defRPr/>
            </a:lvl1pPr>
          </a:lstStyle>
          <a:p>
            <a:fld id="{D5E7CA6A-5A16-422F-9073-499D750E2491}" type="slidenum">
              <a:rPr lang="en-US" altLang="en-US"/>
              <a:pPr/>
              <a:t>‹#›</a:t>
            </a:fld>
            <a:endParaRPr lang="en-US" altLang="en-US"/>
          </a:p>
        </p:txBody>
      </p:sp>
    </p:spTree>
    <p:extLst>
      <p:ext uri="{BB962C8B-B14F-4D97-AF65-F5344CB8AC3E}">
        <p14:creationId xmlns:p14="http://schemas.microsoft.com/office/powerpoint/2010/main" val="3635123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3" name="Rectangle 9"/>
          <p:cNvSpPr>
            <a:spLocks noGrp="1" noChangeArrowheads="1"/>
          </p:cNvSpPr>
          <p:nvPr>
            <p:ph type="sldNum" sz="quarter" idx="11"/>
          </p:nvPr>
        </p:nvSpPr>
        <p:spPr>
          <a:ln/>
        </p:spPr>
        <p:txBody>
          <a:bodyPr/>
          <a:lstStyle>
            <a:lvl1pPr>
              <a:defRPr/>
            </a:lvl1pPr>
          </a:lstStyle>
          <a:p>
            <a:fld id="{651AE9A8-E0A9-4036-807E-A9BED4AEE681}" type="slidenum">
              <a:rPr lang="en-US" altLang="en-US"/>
              <a:pPr/>
              <a:t>‹#›</a:t>
            </a:fld>
            <a:endParaRPr lang="en-US" altLang="en-US"/>
          </a:p>
        </p:txBody>
      </p:sp>
    </p:spTree>
    <p:extLst>
      <p:ext uri="{BB962C8B-B14F-4D97-AF65-F5344CB8AC3E}">
        <p14:creationId xmlns:p14="http://schemas.microsoft.com/office/powerpoint/2010/main" val="359949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6" name="Rectangle 9"/>
          <p:cNvSpPr>
            <a:spLocks noGrp="1" noChangeArrowheads="1"/>
          </p:cNvSpPr>
          <p:nvPr>
            <p:ph type="sldNum" sz="quarter" idx="11"/>
          </p:nvPr>
        </p:nvSpPr>
        <p:spPr>
          <a:ln/>
        </p:spPr>
        <p:txBody>
          <a:bodyPr/>
          <a:lstStyle>
            <a:lvl1pPr>
              <a:defRPr/>
            </a:lvl1pPr>
          </a:lstStyle>
          <a:p>
            <a:fld id="{9D8FB897-435D-4468-96DC-EE8FBEF1D03B}" type="slidenum">
              <a:rPr lang="en-US" altLang="en-US"/>
              <a:pPr/>
              <a:t>‹#›</a:t>
            </a:fld>
            <a:endParaRPr lang="en-US" altLang="en-US"/>
          </a:p>
        </p:txBody>
      </p:sp>
    </p:spTree>
    <p:extLst>
      <p:ext uri="{BB962C8B-B14F-4D97-AF65-F5344CB8AC3E}">
        <p14:creationId xmlns:p14="http://schemas.microsoft.com/office/powerpoint/2010/main" val="3888725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6" name="Rectangle 9"/>
          <p:cNvSpPr>
            <a:spLocks noGrp="1" noChangeArrowheads="1"/>
          </p:cNvSpPr>
          <p:nvPr>
            <p:ph type="sldNum" sz="quarter" idx="11"/>
          </p:nvPr>
        </p:nvSpPr>
        <p:spPr>
          <a:ln/>
        </p:spPr>
        <p:txBody>
          <a:bodyPr/>
          <a:lstStyle>
            <a:lvl1pPr>
              <a:defRPr/>
            </a:lvl1pPr>
          </a:lstStyle>
          <a:p>
            <a:fld id="{7222F405-856F-4B6F-AEC0-BD4D9C70F52F}" type="slidenum">
              <a:rPr lang="en-US" altLang="en-US"/>
              <a:pPr/>
              <a:t>‹#›</a:t>
            </a:fld>
            <a:endParaRPr lang="en-US" altLang="en-US"/>
          </a:p>
        </p:txBody>
      </p:sp>
    </p:spTree>
    <p:extLst>
      <p:ext uri="{BB962C8B-B14F-4D97-AF65-F5344CB8AC3E}">
        <p14:creationId xmlns:p14="http://schemas.microsoft.com/office/powerpoint/2010/main" val="1805681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2056" name="Rectangle 8"/>
          <p:cNvSpPr>
            <a:spLocks noGrp="1" noChangeArrowheads="1"/>
          </p:cNvSpPr>
          <p:nvPr>
            <p:ph type="ftr" sz="quarter" idx="3"/>
          </p:nvPr>
        </p:nvSpPr>
        <p:spPr bwMode="auto">
          <a:xfrm>
            <a:off x="457200" y="6324600"/>
            <a:ext cx="4419600" cy="304800"/>
          </a:xfrm>
          <a:prstGeom prst="rect">
            <a:avLst/>
          </a:prstGeom>
          <a:noFill/>
          <a:ln>
            <a:noFill/>
          </a:ln>
          <a:effectLst/>
          <a:extLst/>
        </p:spPr>
        <p:txBody>
          <a:bodyPr vert="horz" wrap="square" lIns="92075" tIns="46038" rIns="92075" bIns="46038" numCol="1" anchor="ctr" anchorCtr="0" compatLnSpc="1">
            <a:prstTxWarp prst="textNoShape">
              <a:avLst/>
            </a:prstTxWarp>
          </a:bodyPr>
          <a:lstStyle>
            <a:lvl1pPr>
              <a:defRPr sz="1000">
                <a:latin typeface="Arial" charset="0"/>
              </a:defRPr>
            </a:lvl1pPr>
          </a:lstStyle>
          <a:p>
            <a:pPr>
              <a:defRPr/>
            </a:pPr>
            <a:r>
              <a:rPr lang="en-US" altLang="en-US"/>
              <a:t>Irvine, Kip R. Assembly Language for x86 Processors 7/e, 2015.</a:t>
            </a:r>
          </a:p>
        </p:txBody>
      </p:sp>
      <p:sp>
        <p:nvSpPr>
          <p:cNvPr id="1028" name="Rectangle 11"/>
          <p:cNvSpPr>
            <a:spLocks noGrp="1" noChangeArrowheads="1"/>
          </p:cNvSpPr>
          <p:nvPr>
            <p:ph type="body" idx="1"/>
          </p:nvPr>
        </p:nvSpPr>
        <p:spPr bwMode="auto">
          <a:xfrm>
            <a:off x="685800" y="1143000"/>
            <a:ext cx="7772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1029" name="Text Box 12"/>
          <p:cNvSpPr txBox="1">
            <a:spLocks noChangeArrowheads="1"/>
          </p:cNvSpPr>
          <p:nvPr userDrawn="1"/>
        </p:nvSpPr>
        <p:spPr bwMode="auto">
          <a:xfrm>
            <a:off x="685800" y="5867400"/>
            <a:ext cx="2209800" cy="593725"/>
          </a:xfrm>
          <a:prstGeom prst="rect">
            <a:avLst/>
          </a:prstGeom>
          <a:noFill/>
          <a:ln>
            <a:noFill/>
          </a:ln>
          <a:effectLs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defRPr/>
            </a:pPr>
            <a:endParaRPr lang="en-US" altLang="en-US"/>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p:spPr>
        <p:txBody>
          <a:bodyPr vert="horz" wrap="square" lIns="92075" tIns="46038" rIns="92075" bIns="46038" numCol="1" anchor="ctr" anchorCtr="0" compatLnSpc="1">
            <a:prstTxWarp prst="textNoShape">
              <a:avLst/>
            </a:prstTxWarp>
          </a:bodyPr>
          <a:lstStyle>
            <a:lvl1pPr algn="r">
              <a:defRPr sz="1600">
                <a:latin typeface="Times New Roman" panose="02020603050405020304" pitchFamily="18" charset="0"/>
              </a:defRPr>
            </a:lvl1pPr>
          </a:lstStyle>
          <a:p>
            <a:fld id="{3C01B4E9-7F46-4F00-82FC-88B56E361991}"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720"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0.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1.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2.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3.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5.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7.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MultiShf.as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9.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2.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png"/><Relationship Id="rId4" Type="http://schemas.openxmlformats.org/officeDocument/2006/relationships/image" Target="../media/image2.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image" Target="../media/image4.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685800" y="609600"/>
            <a:ext cx="7772400" cy="1143000"/>
          </a:xfrm>
        </p:spPr>
        <p:txBody>
          <a:bodyPr/>
          <a:lstStyle/>
          <a:p>
            <a:pPr eaLnBrk="1" hangingPunct="1">
              <a:defRPr/>
            </a:pPr>
            <a:r>
              <a:rPr lang="en-US" altLang="en-US"/>
              <a:t>Assembly Language for x86 Processors 7</a:t>
            </a:r>
            <a:r>
              <a:rPr lang="en-US" altLang="en-US" sz="2400"/>
              <a:t>th Edition</a:t>
            </a:r>
            <a:r>
              <a:rPr lang="en-US" altLang="en-US"/>
              <a:t> , Global Edition</a:t>
            </a:r>
          </a:p>
        </p:txBody>
      </p:sp>
      <p:sp>
        <p:nvSpPr>
          <p:cNvPr id="3075" name="Rectangle 3"/>
          <p:cNvSpPr>
            <a:spLocks noGrp="1" noChangeArrowheads="1"/>
          </p:cNvSpPr>
          <p:nvPr>
            <p:ph type="subTitle" idx="1"/>
          </p:nvPr>
        </p:nvSpPr>
        <p:spPr>
          <a:xfrm>
            <a:off x="1447800" y="2209800"/>
            <a:ext cx="6400800" cy="1752600"/>
          </a:xfrm>
        </p:spPr>
        <p:txBody>
          <a:bodyPr/>
          <a:lstStyle/>
          <a:p>
            <a:pPr eaLnBrk="1" hangingPunct="1"/>
            <a:r>
              <a:rPr lang="en-US" altLang="en-US" sz="3200"/>
              <a:t>Chapter 7: Integer Arithmetic</a:t>
            </a:r>
          </a:p>
        </p:txBody>
      </p:sp>
      <p:sp>
        <p:nvSpPr>
          <p:cNvPr id="3076" name="Text Box 4"/>
          <p:cNvSpPr txBox="1">
            <a:spLocks noChangeArrowheads="1"/>
          </p:cNvSpPr>
          <p:nvPr/>
        </p:nvSpPr>
        <p:spPr bwMode="auto">
          <a:xfrm>
            <a:off x="533400" y="61722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200"/>
              <a:t>(c) Pearson Education, 2015. All rights reserved. You may modify and copy this slide show for your personal use, or for use in the classroom, as long as this copyright statement, the author's name, and the title are not changed.</a:t>
            </a:r>
          </a:p>
        </p:txBody>
      </p:sp>
      <p:sp>
        <p:nvSpPr>
          <p:cNvPr id="3077" name="Text Box 6"/>
          <p:cNvSpPr txBox="1">
            <a:spLocks noChangeArrowheads="1"/>
          </p:cNvSpPr>
          <p:nvPr/>
        </p:nvSpPr>
        <p:spPr bwMode="auto">
          <a:xfrm>
            <a:off x="533400" y="4953000"/>
            <a:ext cx="51816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i="1"/>
              <a:t>Slides prepared by the author</a:t>
            </a:r>
          </a:p>
          <a:p>
            <a:pPr eaLnBrk="1" hangingPunct="1">
              <a:spcBef>
                <a:spcPct val="50000"/>
              </a:spcBef>
              <a:buClrTx/>
              <a:buFontTx/>
              <a:buNone/>
            </a:pPr>
            <a:r>
              <a:rPr lang="en-US" altLang="en-US" sz="1700" i="1"/>
              <a:t>Revision date: 1/15/2014</a:t>
            </a:r>
          </a:p>
        </p:txBody>
      </p:sp>
      <p:sp>
        <p:nvSpPr>
          <p:cNvPr id="3078" name="Text Box 7"/>
          <p:cNvSpPr txBox="1">
            <a:spLocks noChangeArrowheads="1"/>
          </p:cNvSpPr>
          <p:nvPr/>
        </p:nvSpPr>
        <p:spPr bwMode="auto">
          <a:xfrm>
            <a:off x="2895600" y="1676400"/>
            <a:ext cx="32766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100">
                <a:solidFill>
                  <a:schemeClr val="tx2"/>
                </a:solidFill>
              </a:rPr>
              <a:t>Kip R. Irvine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1024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64D851A5-CF4E-4A42-B263-CE53CA0E086D}" type="slidenum">
              <a:rPr lang="en-US" altLang="en-US" sz="1600">
                <a:latin typeface="Times New Roman" panose="02020603050405020304" pitchFamily="18" charset="0"/>
              </a:rPr>
              <a:pPr eaLnBrk="1" hangingPunct="1">
                <a:spcBef>
                  <a:spcPct val="0"/>
                </a:spcBef>
                <a:buClrTx/>
                <a:buFontTx/>
                <a:buNone/>
              </a:pPr>
              <a:t>10</a:t>
            </a:fld>
            <a:endParaRPr lang="en-US" altLang="en-US" sz="1600">
              <a:latin typeface="Times New Roman" panose="02020603050405020304" pitchFamily="18" charset="0"/>
            </a:endParaRPr>
          </a:p>
        </p:txBody>
      </p:sp>
      <p:sp>
        <p:nvSpPr>
          <p:cNvPr id="86018" name="Rectangle 2"/>
          <p:cNvSpPr>
            <a:spLocks noGrp="1" noChangeArrowheads="1"/>
          </p:cNvSpPr>
          <p:nvPr>
            <p:ph type="title"/>
          </p:nvPr>
        </p:nvSpPr>
        <p:spPr/>
        <p:txBody>
          <a:bodyPr/>
          <a:lstStyle/>
          <a:p>
            <a:pPr eaLnBrk="1" hangingPunct="1">
              <a:defRPr/>
            </a:pPr>
            <a:r>
              <a:rPr lang="en-US" altLang="en-US"/>
              <a:t>SHR Instruction</a:t>
            </a:r>
          </a:p>
        </p:txBody>
      </p:sp>
      <p:sp>
        <p:nvSpPr>
          <p:cNvPr id="10245" name="Rectangle 3"/>
          <p:cNvSpPr>
            <a:spLocks noGrp="1" noChangeArrowheads="1"/>
          </p:cNvSpPr>
          <p:nvPr>
            <p:ph type="body" idx="1"/>
          </p:nvPr>
        </p:nvSpPr>
        <p:spPr>
          <a:xfrm>
            <a:off x="685800" y="1143000"/>
            <a:ext cx="7772400" cy="1371600"/>
          </a:xfrm>
        </p:spPr>
        <p:txBody>
          <a:bodyPr/>
          <a:lstStyle/>
          <a:p>
            <a:pPr eaLnBrk="1" hangingPunct="1"/>
            <a:r>
              <a:rPr lang="en-US" altLang="en-US"/>
              <a:t>The SHR (shift right) instruction performs a logical right shift on the destination operand. The highest bit position is filled with a zero.</a:t>
            </a:r>
          </a:p>
        </p:txBody>
      </p:sp>
      <p:graphicFrame>
        <p:nvGraphicFramePr>
          <p:cNvPr id="10246" name="Object 4"/>
          <p:cNvGraphicFramePr>
            <a:graphicFrameLocks noChangeAspect="1"/>
          </p:cNvGraphicFramePr>
          <p:nvPr/>
        </p:nvGraphicFramePr>
        <p:xfrm>
          <a:off x="1447800" y="2590800"/>
          <a:ext cx="6248400" cy="984250"/>
        </p:xfrm>
        <a:graphic>
          <a:graphicData uri="http://schemas.openxmlformats.org/presentationml/2006/ole">
            <mc:AlternateContent xmlns:mc="http://schemas.openxmlformats.org/markup-compatibility/2006">
              <mc:Choice xmlns:v="urn:schemas-microsoft-com:vml" Requires="v">
                <p:oleObj spid="_x0000_s10277" name="VISIO" r:id="rId3" imgW="3736848" imgH="502920" progId="Visio.Drawing.6">
                  <p:embed/>
                </p:oleObj>
              </mc:Choice>
              <mc:Fallback>
                <p:oleObj name="VISIO" r:id="rId3" imgW="3736848" imgH="50292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t="-18321" r="-1234"/>
                      <a:stretch>
                        <a:fillRect/>
                      </a:stretch>
                    </p:blipFill>
                    <p:spPr bwMode="auto">
                      <a:xfrm>
                        <a:off x="1447800" y="2590800"/>
                        <a:ext cx="6248400" cy="9842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7"/>
          <p:cNvGrpSpPr>
            <a:grpSpLocks/>
          </p:cNvGrpSpPr>
          <p:nvPr/>
        </p:nvGrpSpPr>
        <p:grpSpPr bwMode="auto">
          <a:xfrm>
            <a:off x="685800" y="3810000"/>
            <a:ext cx="7696200" cy="1981200"/>
            <a:chOff x="432" y="2400"/>
            <a:chExt cx="4848" cy="1248"/>
          </a:xfrm>
        </p:grpSpPr>
        <p:sp>
          <p:nvSpPr>
            <p:cNvPr id="10248" name="Text Box 5"/>
            <p:cNvSpPr txBox="1">
              <a:spLocks noChangeArrowheads="1"/>
            </p:cNvSpPr>
            <p:nvPr/>
          </p:nvSpPr>
          <p:spPr bwMode="auto">
            <a:xfrm>
              <a:off x="912" y="2928"/>
              <a:ext cx="3456"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dirty="0" err="1">
                  <a:latin typeface="Courier New" panose="02070309020205020404" pitchFamily="49" charset="0"/>
                </a:rPr>
                <a:t>mov</a:t>
              </a:r>
              <a:r>
                <a:rPr lang="en-US" altLang="en-US" sz="1800" b="1" dirty="0">
                  <a:latin typeface="Courier New" panose="02070309020205020404" pitchFamily="49" charset="0"/>
                </a:rPr>
                <a:t> dl,80</a:t>
              </a:r>
            </a:p>
            <a:p>
              <a:pPr eaLnBrk="1" hangingPunct="1">
                <a:lnSpc>
                  <a:spcPct val="50000"/>
                </a:lnSpc>
                <a:spcBef>
                  <a:spcPct val="50000"/>
                </a:spcBef>
                <a:buClrTx/>
                <a:buFontTx/>
                <a:buNone/>
              </a:pPr>
              <a:r>
                <a:rPr lang="en-US" altLang="en-US" sz="1800" b="1" dirty="0" err="1">
                  <a:latin typeface="Courier New" panose="02070309020205020404" pitchFamily="49" charset="0"/>
                </a:rPr>
                <a:t>shr</a:t>
              </a:r>
              <a:r>
                <a:rPr lang="en-US" altLang="en-US" sz="1800" b="1" dirty="0">
                  <a:latin typeface="Courier New" panose="02070309020205020404" pitchFamily="49" charset="0"/>
                </a:rPr>
                <a:t> dl,1    ; DL = 40</a:t>
              </a:r>
            </a:p>
            <a:p>
              <a:pPr eaLnBrk="1" hangingPunct="1">
                <a:lnSpc>
                  <a:spcPct val="50000"/>
                </a:lnSpc>
                <a:spcBef>
                  <a:spcPct val="50000"/>
                </a:spcBef>
                <a:buClrTx/>
                <a:buFontTx/>
                <a:buNone/>
              </a:pPr>
              <a:r>
                <a:rPr lang="en-US" altLang="en-US" sz="1800" b="1" dirty="0" err="1">
                  <a:latin typeface="Courier New" panose="02070309020205020404" pitchFamily="49" charset="0"/>
                </a:rPr>
                <a:t>shr</a:t>
              </a:r>
              <a:r>
                <a:rPr lang="en-US" altLang="en-US" sz="1800" b="1" dirty="0">
                  <a:latin typeface="Courier New" panose="02070309020205020404" pitchFamily="49" charset="0"/>
                </a:rPr>
                <a:t> dl,2    ; DL = 10</a:t>
              </a:r>
            </a:p>
          </p:txBody>
        </p:sp>
        <p:sp>
          <p:nvSpPr>
            <p:cNvPr id="10249" name="Text Box 6"/>
            <p:cNvSpPr txBox="1">
              <a:spLocks noChangeArrowheads="1"/>
            </p:cNvSpPr>
            <p:nvPr/>
          </p:nvSpPr>
          <p:spPr bwMode="auto">
            <a:xfrm>
              <a:off x="432" y="2400"/>
              <a:ext cx="4848"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500"/>
                <a:t>Shifting right </a:t>
              </a:r>
              <a:r>
                <a:rPr lang="en-US" altLang="en-US" sz="2500" i="1"/>
                <a:t>n</a:t>
              </a:r>
              <a:r>
                <a:rPr lang="en-US" altLang="en-US" sz="2500"/>
                <a:t> bits divides the operand by 2</a:t>
              </a:r>
              <a:r>
                <a:rPr lang="en-US" altLang="en-US" sz="2500" i="1" baseline="30000"/>
                <a:t>n</a:t>
              </a:r>
            </a:p>
          </p:txBody>
        </p:sp>
      </p:grpSp>
      <p:graphicFrame>
        <p:nvGraphicFramePr>
          <p:cNvPr id="10" name="Table 12"/>
          <p:cNvGraphicFramePr>
            <a:graphicFrameLocks noGrp="1"/>
          </p:cNvGraphicFramePr>
          <p:nvPr>
            <p:extLst>
              <p:ext uri="{D42A27DB-BD31-4B8C-83A1-F6EECF244321}">
                <p14:modId xmlns:p14="http://schemas.microsoft.com/office/powerpoint/2010/main" val="572053357"/>
              </p:ext>
            </p:extLst>
          </p:nvPr>
        </p:nvGraphicFramePr>
        <p:xfrm>
          <a:off x="5071946" y="4955977"/>
          <a:ext cx="1787416" cy="304800"/>
        </p:xfrm>
        <a:graphic>
          <a:graphicData uri="http://schemas.openxmlformats.org/drawingml/2006/table">
            <a:tbl>
              <a:tblPr>
                <a:tableStyleId>{7DF18680-E054-41AD-8BC1-D1AEF772440D}</a:tableStyleId>
              </a:tblPr>
              <a:tblGrid>
                <a:gridCol w="223427">
                  <a:extLst>
                    <a:ext uri="{9D8B030D-6E8A-4147-A177-3AD203B41FA5}">
                      <a16:colId xmlns:a16="http://schemas.microsoft.com/office/drawing/2014/main" val="20000"/>
                    </a:ext>
                  </a:extLst>
                </a:gridCol>
                <a:gridCol w="223427">
                  <a:extLst>
                    <a:ext uri="{9D8B030D-6E8A-4147-A177-3AD203B41FA5}">
                      <a16:colId xmlns:a16="http://schemas.microsoft.com/office/drawing/2014/main" val="20001"/>
                    </a:ext>
                  </a:extLst>
                </a:gridCol>
                <a:gridCol w="223427">
                  <a:extLst>
                    <a:ext uri="{9D8B030D-6E8A-4147-A177-3AD203B41FA5}">
                      <a16:colId xmlns:a16="http://schemas.microsoft.com/office/drawing/2014/main" val="20002"/>
                    </a:ext>
                  </a:extLst>
                </a:gridCol>
                <a:gridCol w="223427">
                  <a:extLst>
                    <a:ext uri="{9D8B030D-6E8A-4147-A177-3AD203B41FA5}">
                      <a16:colId xmlns:a16="http://schemas.microsoft.com/office/drawing/2014/main" val="20003"/>
                    </a:ext>
                  </a:extLst>
                </a:gridCol>
                <a:gridCol w="223427">
                  <a:extLst>
                    <a:ext uri="{9D8B030D-6E8A-4147-A177-3AD203B41FA5}">
                      <a16:colId xmlns:a16="http://schemas.microsoft.com/office/drawing/2014/main" val="20004"/>
                    </a:ext>
                  </a:extLst>
                </a:gridCol>
                <a:gridCol w="223427">
                  <a:extLst>
                    <a:ext uri="{9D8B030D-6E8A-4147-A177-3AD203B41FA5}">
                      <a16:colId xmlns:a16="http://schemas.microsoft.com/office/drawing/2014/main" val="20005"/>
                    </a:ext>
                  </a:extLst>
                </a:gridCol>
                <a:gridCol w="223427">
                  <a:extLst>
                    <a:ext uri="{9D8B030D-6E8A-4147-A177-3AD203B41FA5}">
                      <a16:colId xmlns:a16="http://schemas.microsoft.com/office/drawing/2014/main" val="20006"/>
                    </a:ext>
                  </a:extLst>
                </a:gridCol>
                <a:gridCol w="223427">
                  <a:extLst>
                    <a:ext uri="{9D8B030D-6E8A-4147-A177-3AD203B41FA5}">
                      <a16:colId xmlns:a16="http://schemas.microsoft.com/office/drawing/2014/main" val="20007"/>
                    </a:ext>
                  </a:extLst>
                </a:gridCol>
              </a:tblGrid>
              <a:tr h="230265">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2"/>
          <p:cNvGraphicFramePr>
            <a:graphicFrameLocks noGrp="1"/>
          </p:cNvGraphicFramePr>
          <p:nvPr>
            <p:extLst>
              <p:ext uri="{D42A27DB-BD31-4B8C-83A1-F6EECF244321}">
                <p14:modId xmlns:p14="http://schemas.microsoft.com/office/powerpoint/2010/main" val="2621106900"/>
              </p:ext>
            </p:extLst>
          </p:nvPr>
        </p:nvGraphicFramePr>
        <p:xfrm>
          <a:off x="5071946" y="5318311"/>
          <a:ext cx="1787416" cy="304800"/>
        </p:xfrm>
        <a:graphic>
          <a:graphicData uri="http://schemas.openxmlformats.org/drawingml/2006/table">
            <a:tbl>
              <a:tblPr>
                <a:tableStyleId>{7DF18680-E054-41AD-8BC1-D1AEF772440D}</a:tableStyleId>
              </a:tblPr>
              <a:tblGrid>
                <a:gridCol w="223427">
                  <a:extLst>
                    <a:ext uri="{9D8B030D-6E8A-4147-A177-3AD203B41FA5}">
                      <a16:colId xmlns:a16="http://schemas.microsoft.com/office/drawing/2014/main" val="20000"/>
                    </a:ext>
                  </a:extLst>
                </a:gridCol>
                <a:gridCol w="223427">
                  <a:extLst>
                    <a:ext uri="{9D8B030D-6E8A-4147-A177-3AD203B41FA5}">
                      <a16:colId xmlns:a16="http://schemas.microsoft.com/office/drawing/2014/main" val="20001"/>
                    </a:ext>
                  </a:extLst>
                </a:gridCol>
                <a:gridCol w="223427">
                  <a:extLst>
                    <a:ext uri="{9D8B030D-6E8A-4147-A177-3AD203B41FA5}">
                      <a16:colId xmlns:a16="http://schemas.microsoft.com/office/drawing/2014/main" val="20002"/>
                    </a:ext>
                  </a:extLst>
                </a:gridCol>
                <a:gridCol w="223427">
                  <a:extLst>
                    <a:ext uri="{9D8B030D-6E8A-4147-A177-3AD203B41FA5}">
                      <a16:colId xmlns:a16="http://schemas.microsoft.com/office/drawing/2014/main" val="20003"/>
                    </a:ext>
                  </a:extLst>
                </a:gridCol>
                <a:gridCol w="223427">
                  <a:extLst>
                    <a:ext uri="{9D8B030D-6E8A-4147-A177-3AD203B41FA5}">
                      <a16:colId xmlns:a16="http://schemas.microsoft.com/office/drawing/2014/main" val="20004"/>
                    </a:ext>
                  </a:extLst>
                </a:gridCol>
                <a:gridCol w="223427">
                  <a:extLst>
                    <a:ext uri="{9D8B030D-6E8A-4147-A177-3AD203B41FA5}">
                      <a16:colId xmlns:a16="http://schemas.microsoft.com/office/drawing/2014/main" val="20005"/>
                    </a:ext>
                  </a:extLst>
                </a:gridCol>
                <a:gridCol w="223427">
                  <a:extLst>
                    <a:ext uri="{9D8B030D-6E8A-4147-A177-3AD203B41FA5}">
                      <a16:colId xmlns:a16="http://schemas.microsoft.com/office/drawing/2014/main" val="20006"/>
                    </a:ext>
                  </a:extLst>
                </a:gridCol>
                <a:gridCol w="223427">
                  <a:extLst>
                    <a:ext uri="{9D8B030D-6E8A-4147-A177-3AD203B41FA5}">
                      <a16:colId xmlns:a16="http://schemas.microsoft.com/office/drawing/2014/main" val="20007"/>
                    </a:ext>
                  </a:extLst>
                </a:gridCol>
              </a:tblGrid>
              <a:tr h="230265">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4" name="Table 12"/>
          <p:cNvGraphicFramePr>
            <a:graphicFrameLocks noGrp="1"/>
          </p:cNvGraphicFramePr>
          <p:nvPr>
            <p:extLst>
              <p:ext uri="{D42A27DB-BD31-4B8C-83A1-F6EECF244321}">
                <p14:modId xmlns:p14="http://schemas.microsoft.com/office/powerpoint/2010/main" val="3343605460"/>
              </p:ext>
            </p:extLst>
          </p:nvPr>
        </p:nvGraphicFramePr>
        <p:xfrm>
          <a:off x="5071946" y="4613078"/>
          <a:ext cx="1787416" cy="304800"/>
        </p:xfrm>
        <a:graphic>
          <a:graphicData uri="http://schemas.openxmlformats.org/drawingml/2006/table">
            <a:tbl>
              <a:tblPr>
                <a:tableStyleId>{7DF18680-E054-41AD-8BC1-D1AEF772440D}</a:tableStyleId>
              </a:tblPr>
              <a:tblGrid>
                <a:gridCol w="223427">
                  <a:extLst>
                    <a:ext uri="{9D8B030D-6E8A-4147-A177-3AD203B41FA5}">
                      <a16:colId xmlns:a16="http://schemas.microsoft.com/office/drawing/2014/main" val="20000"/>
                    </a:ext>
                  </a:extLst>
                </a:gridCol>
                <a:gridCol w="223427">
                  <a:extLst>
                    <a:ext uri="{9D8B030D-6E8A-4147-A177-3AD203B41FA5}">
                      <a16:colId xmlns:a16="http://schemas.microsoft.com/office/drawing/2014/main" val="20001"/>
                    </a:ext>
                  </a:extLst>
                </a:gridCol>
                <a:gridCol w="223427">
                  <a:extLst>
                    <a:ext uri="{9D8B030D-6E8A-4147-A177-3AD203B41FA5}">
                      <a16:colId xmlns:a16="http://schemas.microsoft.com/office/drawing/2014/main" val="20002"/>
                    </a:ext>
                  </a:extLst>
                </a:gridCol>
                <a:gridCol w="223427">
                  <a:extLst>
                    <a:ext uri="{9D8B030D-6E8A-4147-A177-3AD203B41FA5}">
                      <a16:colId xmlns:a16="http://schemas.microsoft.com/office/drawing/2014/main" val="20003"/>
                    </a:ext>
                  </a:extLst>
                </a:gridCol>
                <a:gridCol w="223427">
                  <a:extLst>
                    <a:ext uri="{9D8B030D-6E8A-4147-A177-3AD203B41FA5}">
                      <a16:colId xmlns:a16="http://schemas.microsoft.com/office/drawing/2014/main" val="20004"/>
                    </a:ext>
                  </a:extLst>
                </a:gridCol>
                <a:gridCol w="223427">
                  <a:extLst>
                    <a:ext uri="{9D8B030D-6E8A-4147-A177-3AD203B41FA5}">
                      <a16:colId xmlns:a16="http://schemas.microsoft.com/office/drawing/2014/main" val="20005"/>
                    </a:ext>
                  </a:extLst>
                </a:gridCol>
                <a:gridCol w="223427">
                  <a:extLst>
                    <a:ext uri="{9D8B030D-6E8A-4147-A177-3AD203B41FA5}">
                      <a16:colId xmlns:a16="http://schemas.microsoft.com/office/drawing/2014/main" val="20006"/>
                    </a:ext>
                  </a:extLst>
                </a:gridCol>
                <a:gridCol w="223427">
                  <a:extLst>
                    <a:ext uri="{9D8B030D-6E8A-4147-A177-3AD203B41FA5}">
                      <a16:colId xmlns:a16="http://schemas.microsoft.com/office/drawing/2014/main" val="20007"/>
                    </a:ext>
                  </a:extLst>
                </a:gridCol>
              </a:tblGrid>
              <a:tr h="230265">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15" name="文字方塊 14"/>
          <p:cNvSpPr txBox="1"/>
          <p:nvPr/>
        </p:nvSpPr>
        <p:spPr>
          <a:xfrm>
            <a:off x="5737054" y="4292594"/>
            <a:ext cx="457200" cy="307777"/>
          </a:xfrm>
          <a:prstGeom prst="rect">
            <a:avLst/>
          </a:prstGeom>
          <a:noFill/>
        </p:spPr>
        <p:txBody>
          <a:bodyPr wrap="square" rtlCol="0">
            <a:spAutoFit/>
          </a:bodyPr>
          <a:lstStyle/>
          <a:p>
            <a:r>
              <a:rPr lang="en-US" altLang="zh-TW" sz="1400" b="1" dirty="0"/>
              <a:t>DL</a:t>
            </a:r>
            <a:endParaRPr lang="zh-TW" altLang="en-US" sz="14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1126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F3097BCC-08E4-4E4B-B8D5-AABAC3C55C81}" type="slidenum">
              <a:rPr lang="en-US" altLang="en-US" sz="1600">
                <a:latin typeface="Times New Roman" panose="02020603050405020304" pitchFamily="18" charset="0"/>
              </a:rPr>
              <a:pPr eaLnBrk="1" hangingPunct="1">
                <a:spcBef>
                  <a:spcPct val="0"/>
                </a:spcBef>
                <a:buClrTx/>
                <a:buFontTx/>
                <a:buNone/>
              </a:pPr>
              <a:t>11</a:t>
            </a:fld>
            <a:endParaRPr lang="en-US" altLang="en-US" sz="1600">
              <a:latin typeface="Times New Roman" panose="02020603050405020304" pitchFamily="18" charset="0"/>
            </a:endParaRPr>
          </a:p>
        </p:txBody>
      </p:sp>
      <p:sp>
        <p:nvSpPr>
          <p:cNvPr id="87042" name="Rectangle 2"/>
          <p:cNvSpPr>
            <a:spLocks noGrp="1" noChangeArrowheads="1"/>
          </p:cNvSpPr>
          <p:nvPr>
            <p:ph type="title"/>
          </p:nvPr>
        </p:nvSpPr>
        <p:spPr/>
        <p:txBody>
          <a:bodyPr/>
          <a:lstStyle/>
          <a:p>
            <a:pPr eaLnBrk="1" hangingPunct="1">
              <a:defRPr/>
            </a:pPr>
            <a:r>
              <a:rPr lang="en-US" altLang="en-US"/>
              <a:t>SAL and SAR Instructions</a:t>
            </a:r>
          </a:p>
        </p:txBody>
      </p:sp>
      <p:sp>
        <p:nvSpPr>
          <p:cNvPr id="11269" name="Rectangle 3"/>
          <p:cNvSpPr>
            <a:spLocks noGrp="1" noChangeArrowheads="1"/>
          </p:cNvSpPr>
          <p:nvPr>
            <p:ph type="body" idx="1"/>
          </p:nvPr>
        </p:nvSpPr>
        <p:spPr>
          <a:xfrm>
            <a:off x="685800" y="1143000"/>
            <a:ext cx="7772400" cy="1524000"/>
          </a:xfrm>
        </p:spPr>
        <p:txBody>
          <a:bodyPr/>
          <a:lstStyle/>
          <a:p>
            <a:pPr eaLnBrk="1" hangingPunct="1"/>
            <a:r>
              <a:rPr lang="en-US" altLang="en-US"/>
              <a:t>SAL (shift arithmetic left) is identical to SHL.</a:t>
            </a:r>
          </a:p>
          <a:p>
            <a:pPr eaLnBrk="1" hangingPunct="1"/>
            <a:r>
              <a:rPr lang="en-US" altLang="en-US"/>
              <a:t>SAR (shift arithmetic right) performs a right arithmetic shift on the destination operand.</a:t>
            </a:r>
          </a:p>
        </p:txBody>
      </p:sp>
      <p:graphicFrame>
        <p:nvGraphicFramePr>
          <p:cNvPr id="11270" name="Object 4"/>
          <p:cNvGraphicFramePr>
            <a:graphicFrameLocks noChangeAspect="1"/>
          </p:cNvGraphicFramePr>
          <p:nvPr/>
        </p:nvGraphicFramePr>
        <p:xfrm>
          <a:off x="1752600" y="2667000"/>
          <a:ext cx="5943600" cy="1016000"/>
        </p:xfrm>
        <a:graphic>
          <a:graphicData uri="http://schemas.openxmlformats.org/presentationml/2006/ole">
            <mc:AlternateContent xmlns:mc="http://schemas.openxmlformats.org/markup-compatibility/2006">
              <mc:Choice xmlns:v="urn:schemas-microsoft-com:vml" Requires="v">
                <p:oleObj spid="_x0000_s11301" name="VISIO" r:id="rId3" imgW="3838956" imgH="542544" progId="Visio.Drawing.6">
                  <p:embed/>
                </p:oleObj>
              </mc:Choice>
              <mc:Fallback>
                <p:oleObj name="VISIO" r:id="rId3" imgW="3838956" imgH="542544"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3751" t="-17647" r="-1250"/>
                      <a:stretch>
                        <a:fillRect/>
                      </a:stretch>
                    </p:blipFill>
                    <p:spPr bwMode="auto">
                      <a:xfrm>
                        <a:off x="1752600" y="2667000"/>
                        <a:ext cx="5943600" cy="1016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8"/>
          <p:cNvGrpSpPr>
            <a:grpSpLocks/>
          </p:cNvGrpSpPr>
          <p:nvPr/>
        </p:nvGrpSpPr>
        <p:grpSpPr bwMode="auto">
          <a:xfrm>
            <a:off x="914400" y="3886201"/>
            <a:ext cx="7162800" cy="1944688"/>
            <a:chOff x="576" y="2448"/>
            <a:chExt cx="4512" cy="1225"/>
          </a:xfrm>
        </p:grpSpPr>
        <p:sp>
          <p:nvSpPr>
            <p:cNvPr id="11272" name="Text Box 5"/>
            <p:cNvSpPr txBox="1">
              <a:spLocks noChangeArrowheads="1"/>
            </p:cNvSpPr>
            <p:nvPr/>
          </p:nvSpPr>
          <p:spPr bwMode="auto">
            <a:xfrm>
              <a:off x="576" y="2448"/>
              <a:ext cx="4512"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500"/>
                <a:t>An arithmetic shift preserves the number's sign.</a:t>
              </a:r>
            </a:p>
          </p:txBody>
        </p:sp>
        <p:sp>
          <p:nvSpPr>
            <p:cNvPr id="11273" name="Text Box 6"/>
            <p:cNvSpPr txBox="1">
              <a:spLocks noChangeArrowheads="1"/>
            </p:cNvSpPr>
            <p:nvPr/>
          </p:nvSpPr>
          <p:spPr bwMode="auto">
            <a:xfrm>
              <a:off x="912" y="3001"/>
              <a:ext cx="3456"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dirty="0" err="1">
                  <a:latin typeface="Courier New" panose="02070309020205020404" pitchFamily="49" charset="0"/>
                </a:rPr>
                <a:t>mov</a:t>
              </a:r>
              <a:r>
                <a:rPr lang="en-US" altLang="en-US" sz="1800" b="1" dirty="0">
                  <a:latin typeface="Courier New" panose="02070309020205020404" pitchFamily="49" charset="0"/>
                </a:rPr>
                <a:t> dl,-80</a:t>
              </a:r>
            </a:p>
            <a:p>
              <a:pPr eaLnBrk="1" hangingPunct="1">
                <a:lnSpc>
                  <a:spcPct val="50000"/>
                </a:lnSpc>
                <a:spcBef>
                  <a:spcPct val="50000"/>
                </a:spcBef>
                <a:buClrTx/>
                <a:buFontTx/>
                <a:buNone/>
              </a:pPr>
              <a:r>
                <a:rPr lang="en-US" altLang="en-US" sz="1800" b="1" dirty="0" err="1">
                  <a:latin typeface="Courier New" panose="02070309020205020404" pitchFamily="49" charset="0"/>
                </a:rPr>
                <a:t>sar</a:t>
              </a:r>
              <a:r>
                <a:rPr lang="en-US" altLang="en-US" sz="1800" b="1" dirty="0">
                  <a:latin typeface="Courier New" panose="02070309020205020404" pitchFamily="49" charset="0"/>
                </a:rPr>
                <a:t> dl,1   ; DL = -40</a:t>
              </a:r>
            </a:p>
            <a:p>
              <a:pPr eaLnBrk="1" hangingPunct="1">
                <a:lnSpc>
                  <a:spcPct val="50000"/>
                </a:lnSpc>
                <a:spcBef>
                  <a:spcPct val="50000"/>
                </a:spcBef>
                <a:buClrTx/>
                <a:buFontTx/>
                <a:buNone/>
              </a:pPr>
              <a:r>
                <a:rPr lang="en-US" altLang="en-US" sz="1800" b="1" dirty="0" err="1">
                  <a:latin typeface="Courier New" panose="02070309020205020404" pitchFamily="49" charset="0"/>
                </a:rPr>
                <a:t>sar</a:t>
              </a:r>
              <a:r>
                <a:rPr lang="en-US" altLang="en-US" sz="1800" b="1" dirty="0">
                  <a:latin typeface="Courier New" panose="02070309020205020404" pitchFamily="49" charset="0"/>
                </a:rPr>
                <a:t> dl,2   ; DL = -10</a:t>
              </a:r>
            </a:p>
          </p:txBody>
        </p:sp>
      </p:grpSp>
      <p:graphicFrame>
        <p:nvGraphicFramePr>
          <p:cNvPr id="10" name="Table 12"/>
          <p:cNvGraphicFramePr>
            <a:graphicFrameLocks noGrp="1"/>
          </p:cNvGraphicFramePr>
          <p:nvPr>
            <p:extLst>
              <p:ext uri="{D42A27DB-BD31-4B8C-83A1-F6EECF244321}">
                <p14:modId xmlns:p14="http://schemas.microsoft.com/office/powerpoint/2010/main" val="3536378441"/>
              </p:ext>
            </p:extLst>
          </p:nvPr>
        </p:nvGraphicFramePr>
        <p:xfrm>
          <a:off x="5029200" y="5079808"/>
          <a:ext cx="1787416" cy="304800"/>
        </p:xfrm>
        <a:graphic>
          <a:graphicData uri="http://schemas.openxmlformats.org/drawingml/2006/table">
            <a:tbl>
              <a:tblPr>
                <a:tableStyleId>{7DF18680-E054-41AD-8BC1-D1AEF772440D}</a:tableStyleId>
              </a:tblPr>
              <a:tblGrid>
                <a:gridCol w="223427">
                  <a:extLst>
                    <a:ext uri="{9D8B030D-6E8A-4147-A177-3AD203B41FA5}">
                      <a16:colId xmlns:a16="http://schemas.microsoft.com/office/drawing/2014/main" val="20000"/>
                    </a:ext>
                  </a:extLst>
                </a:gridCol>
                <a:gridCol w="223427">
                  <a:extLst>
                    <a:ext uri="{9D8B030D-6E8A-4147-A177-3AD203B41FA5}">
                      <a16:colId xmlns:a16="http://schemas.microsoft.com/office/drawing/2014/main" val="20001"/>
                    </a:ext>
                  </a:extLst>
                </a:gridCol>
                <a:gridCol w="223427">
                  <a:extLst>
                    <a:ext uri="{9D8B030D-6E8A-4147-A177-3AD203B41FA5}">
                      <a16:colId xmlns:a16="http://schemas.microsoft.com/office/drawing/2014/main" val="20002"/>
                    </a:ext>
                  </a:extLst>
                </a:gridCol>
                <a:gridCol w="223427">
                  <a:extLst>
                    <a:ext uri="{9D8B030D-6E8A-4147-A177-3AD203B41FA5}">
                      <a16:colId xmlns:a16="http://schemas.microsoft.com/office/drawing/2014/main" val="20003"/>
                    </a:ext>
                  </a:extLst>
                </a:gridCol>
                <a:gridCol w="223427">
                  <a:extLst>
                    <a:ext uri="{9D8B030D-6E8A-4147-A177-3AD203B41FA5}">
                      <a16:colId xmlns:a16="http://schemas.microsoft.com/office/drawing/2014/main" val="20004"/>
                    </a:ext>
                  </a:extLst>
                </a:gridCol>
                <a:gridCol w="223427">
                  <a:extLst>
                    <a:ext uri="{9D8B030D-6E8A-4147-A177-3AD203B41FA5}">
                      <a16:colId xmlns:a16="http://schemas.microsoft.com/office/drawing/2014/main" val="20005"/>
                    </a:ext>
                  </a:extLst>
                </a:gridCol>
                <a:gridCol w="223427">
                  <a:extLst>
                    <a:ext uri="{9D8B030D-6E8A-4147-A177-3AD203B41FA5}">
                      <a16:colId xmlns:a16="http://schemas.microsoft.com/office/drawing/2014/main" val="20006"/>
                    </a:ext>
                  </a:extLst>
                </a:gridCol>
                <a:gridCol w="223427">
                  <a:extLst>
                    <a:ext uri="{9D8B030D-6E8A-4147-A177-3AD203B41FA5}">
                      <a16:colId xmlns:a16="http://schemas.microsoft.com/office/drawing/2014/main" val="20007"/>
                    </a:ext>
                  </a:extLst>
                </a:gridCol>
              </a:tblGrid>
              <a:tr h="230265">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2"/>
          <p:cNvGraphicFramePr>
            <a:graphicFrameLocks noGrp="1"/>
          </p:cNvGraphicFramePr>
          <p:nvPr>
            <p:extLst>
              <p:ext uri="{D42A27DB-BD31-4B8C-83A1-F6EECF244321}">
                <p14:modId xmlns:p14="http://schemas.microsoft.com/office/powerpoint/2010/main" val="534466798"/>
              </p:ext>
            </p:extLst>
          </p:nvPr>
        </p:nvGraphicFramePr>
        <p:xfrm>
          <a:off x="5029200" y="5442142"/>
          <a:ext cx="1787416" cy="304800"/>
        </p:xfrm>
        <a:graphic>
          <a:graphicData uri="http://schemas.openxmlformats.org/drawingml/2006/table">
            <a:tbl>
              <a:tblPr>
                <a:tableStyleId>{7DF18680-E054-41AD-8BC1-D1AEF772440D}</a:tableStyleId>
              </a:tblPr>
              <a:tblGrid>
                <a:gridCol w="223427">
                  <a:extLst>
                    <a:ext uri="{9D8B030D-6E8A-4147-A177-3AD203B41FA5}">
                      <a16:colId xmlns:a16="http://schemas.microsoft.com/office/drawing/2014/main" val="20000"/>
                    </a:ext>
                  </a:extLst>
                </a:gridCol>
                <a:gridCol w="223427">
                  <a:extLst>
                    <a:ext uri="{9D8B030D-6E8A-4147-A177-3AD203B41FA5}">
                      <a16:colId xmlns:a16="http://schemas.microsoft.com/office/drawing/2014/main" val="20001"/>
                    </a:ext>
                  </a:extLst>
                </a:gridCol>
                <a:gridCol w="223427">
                  <a:extLst>
                    <a:ext uri="{9D8B030D-6E8A-4147-A177-3AD203B41FA5}">
                      <a16:colId xmlns:a16="http://schemas.microsoft.com/office/drawing/2014/main" val="20002"/>
                    </a:ext>
                  </a:extLst>
                </a:gridCol>
                <a:gridCol w="223427">
                  <a:extLst>
                    <a:ext uri="{9D8B030D-6E8A-4147-A177-3AD203B41FA5}">
                      <a16:colId xmlns:a16="http://schemas.microsoft.com/office/drawing/2014/main" val="20003"/>
                    </a:ext>
                  </a:extLst>
                </a:gridCol>
                <a:gridCol w="223427">
                  <a:extLst>
                    <a:ext uri="{9D8B030D-6E8A-4147-A177-3AD203B41FA5}">
                      <a16:colId xmlns:a16="http://schemas.microsoft.com/office/drawing/2014/main" val="20004"/>
                    </a:ext>
                  </a:extLst>
                </a:gridCol>
                <a:gridCol w="223427">
                  <a:extLst>
                    <a:ext uri="{9D8B030D-6E8A-4147-A177-3AD203B41FA5}">
                      <a16:colId xmlns:a16="http://schemas.microsoft.com/office/drawing/2014/main" val="20005"/>
                    </a:ext>
                  </a:extLst>
                </a:gridCol>
                <a:gridCol w="223427">
                  <a:extLst>
                    <a:ext uri="{9D8B030D-6E8A-4147-A177-3AD203B41FA5}">
                      <a16:colId xmlns:a16="http://schemas.microsoft.com/office/drawing/2014/main" val="20006"/>
                    </a:ext>
                  </a:extLst>
                </a:gridCol>
                <a:gridCol w="223427">
                  <a:extLst>
                    <a:ext uri="{9D8B030D-6E8A-4147-A177-3AD203B41FA5}">
                      <a16:colId xmlns:a16="http://schemas.microsoft.com/office/drawing/2014/main" val="20007"/>
                    </a:ext>
                  </a:extLst>
                </a:gridCol>
              </a:tblGrid>
              <a:tr h="230265">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4" name="Table 12"/>
          <p:cNvGraphicFramePr>
            <a:graphicFrameLocks noGrp="1"/>
          </p:cNvGraphicFramePr>
          <p:nvPr>
            <p:extLst>
              <p:ext uri="{D42A27DB-BD31-4B8C-83A1-F6EECF244321}">
                <p14:modId xmlns:p14="http://schemas.microsoft.com/office/powerpoint/2010/main" val="4219276716"/>
              </p:ext>
            </p:extLst>
          </p:nvPr>
        </p:nvGraphicFramePr>
        <p:xfrm>
          <a:off x="5029200" y="4736909"/>
          <a:ext cx="1787416" cy="304800"/>
        </p:xfrm>
        <a:graphic>
          <a:graphicData uri="http://schemas.openxmlformats.org/drawingml/2006/table">
            <a:tbl>
              <a:tblPr>
                <a:tableStyleId>{7DF18680-E054-41AD-8BC1-D1AEF772440D}</a:tableStyleId>
              </a:tblPr>
              <a:tblGrid>
                <a:gridCol w="223427">
                  <a:extLst>
                    <a:ext uri="{9D8B030D-6E8A-4147-A177-3AD203B41FA5}">
                      <a16:colId xmlns:a16="http://schemas.microsoft.com/office/drawing/2014/main" val="20000"/>
                    </a:ext>
                  </a:extLst>
                </a:gridCol>
                <a:gridCol w="223427">
                  <a:extLst>
                    <a:ext uri="{9D8B030D-6E8A-4147-A177-3AD203B41FA5}">
                      <a16:colId xmlns:a16="http://schemas.microsoft.com/office/drawing/2014/main" val="20001"/>
                    </a:ext>
                  </a:extLst>
                </a:gridCol>
                <a:gridCol w="223427">
                  <a:extLst>
                    <a:ext uri="{9D8B030D-6E8A-4147-A177-3AD203B41FA5}">
                      <a16:colId xmlns:a16="http://schemas.microsoft.com/office/drawing/2014/main" val="20002"/>
                    </a:ext>
                  </a:extLst>
                </a:gridCol>
                <a:gridCol w="223427">
                  <a:extLst>
                    <a:ext uri="{9D8B030D-6E8A-4147-A177-3AD203B41FA5}">
                      <a16:colId xmlns:a16="http://schemas.microsoft.com/office/drawing/2014/main" val="20003"/>
                    </a:ext>
                  </a:extLst>
                </a:gridCol>
                <a:gridCol w="223427">
                  <a:extLst>
                    <a:ext uri="{9D8B030D-6E8A-4147-A177-3AD203B41FA5}">
                      <a16:colId xmlns:a16="http://schemas.microsoft.com/office/drawing/2014/main" val="20004"/>
                    </a:ext>
                  </a:extLst>
                </a:gridCol>
                <a:gridCol w="223427">
                  <a:extLst>
                    <a:ext uri="{9D8B030D-6E8A-4147-A177-3AD203B41FA5}">
                      <a16:colId xmlns:a16="http://schemas.microsoft.com/office/drawing/2014/main" val="20005"/>
                    </a:ext>
                  </a:extLst>
                </a:gridCol>
                <a:gridCol w="223427">
                  <a:extLst>
                    <a:ext uri="{9D8B030D-6E8A-4147-A177-3AD203B41FA5}">
                      <a16:colId xmlns:a16="http://schemas.microsoft.com/office/drawing/2014/main" val="20006"/>
                    </a:ext>
                  </a:extLst>
                </a:gridCol>
                <a:gridCol w="223427">
                  <a:extLst>
                    <a:ext uri="{9D8B030D-6E8A-4147-A177-3AD203B41FA5}">
                      <a16:colId xmlns:a16="http://schemas.microsoft.com/office/drawing/2014/main" val="20007"/>
                    </a:ext>
                  </a:extLst>
                </a:gridCol>
              </a:tblGrid>
              <a:tr h="230265">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15" name="文字方塊 14"/>
          <p:cNvSpPr txBox="1"/>
          <p:nvPr/>
        </p:nvSpPr>
        <p:spPr>
          <a:xfrm>
            <a:off x="5638800" y="4411762"/>
            <a:ext cx="457200" cy="307777"/>
          </a:xfrm>
          <a:prstGeom prst="rect">
            <a:avLst/>
          </a:prstGeom>
          <a:noFill/>
        </p:spPr>
        <p:txBody>
          <a:bodyPr wrap="square" rtlCol="0">
            <a:spAutoFit/>
          </a:bodyPr>
          <a:lstStyle/>
          <a:p>
            <a:r>
              <a:rPr lang="en-US" altLang="zh-TW" sz="1400" b="1" dirty="0"/>
              <a:t>DL</a:t>
            </a:r>
            <a:endParaRPr lang="zh-TW" altLang="en-US" sz="14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12291"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6B2F08C2-FB8B-417A-BCDB-7D4C986F932A}" type="slidenum">
              <a:rPr lang="en-US" altLang="en-US" sz="1600">
                <a:latin typeface="Times New Roman" panose="02020603050405020304" pitchFamily="18" charset="0"/>
              </a:rPr>
              <a:pPr eaLnBrk="1" hangingPunct="1">
                <a:spcBef>
                  <a:spcPct val="0"/>
                </a:spcBef>
                <a:buClrTx/>
                <a:buFontTx/>
                <a:buNone/>
              </a:pPr>
              <a:t>12</a:t>
            </a:fld>
            <a:endParaRPr lang="en-US" altLang="en-US" sz="1600">
              <a:latin typeface="Times New Roman" panose="02020603050405020304" pitchFamily="18" charset="0"/>
            </a:endParaRPr>
          </a:p>
        </p:txBody>
      </p:sp>
      <p:sp>
        <p:nvSpPr>
          <p:cNvPr id="146434" name="Rectangle 2050"/>
          <p:cNvSpPr>
            <a:spLocks noGrp="1" noChangeArrowheads="1"/>
          </p:cNvSpPr>
          <p:nvPr>
            <p:ph type="title"/>
          </p:nvPr>
        </p:nvSpPr>
        <p:spPr/>
        <p:txBody>
          <a:bodyPr/>
          <a:lstStyle/>
          <a:p>
            <a:pPr eaLnBrk="1" hangingPunct="1">
              <a:defRPr/>
            </a:pPr>
            <a:r>
              <a:rPr lang="en-US" altLang="en-US"/>
              <a:t>Your turn . . .</a:t>
            </a:r>
          </a:p>
        </p:txBody>
      </p:sp>
      <p:sp>
        <p:nvSpPr>
          <p:cNvPr id="12293" name="Text Box 2051"/>
          <p:cNvSpPr txBox="1">
            <a:spLocks noChangeArrowheads="1"/>
          </p:cNvSpPr>
          <p:nvPr/>
        </p:nvSpPr>
        <p:spPr bwMode="auto">
          <a:xfrm>
            <a:off x="1143000" y="2057400"/>
            <a:ext cx="58674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dirty="0" err="1">
                <a:latin typeface="Courier New" panose="02070309020205020404" pitchFamily="49" charset="0"/>
              </a:rPr>
              <a:t>mov</a:t>
            </a:r>
            <a:r>
              <a:rPr lang="en-US" altLang="en-US" sz="1800" b="1" dirty="0">
                <a:latin typeface="Courier New" panose="02070309020205020404" pitchFamily="49" charset="0"/>
              </a:rPr>
              <a:t> al,6Bh</a:t>
            </a:r>
          </a:p>
          <a:p>
            <a:pPr eaLnBrk="1" hangingPunct="1">
              <a:lnSpc>
                <a:spcPct val="50000"/>
              </a:lnSpc>
              <a:spcBef>
                <a:spcPct val="50000"/>
              </a:spcBef>
              <a:buClrTx/>
              <a:buFontTx/>
              <a:buNone/>
            </a:pPr>
            <a:r>
              <a:rPr lang="en-US" altLang="en-US" sz="1800" b="1" dirty="0" err="1">
                <a:latin typeface="Courier New" panose="02070309020205020404" pitchFamily="49" charset="0"/>
              </a:rPr>
              <a:t>shr</a:t>
            </a:r>
            <a:r>
              <a:rPr lang="en-US" altLang="en-US" sz="1800" b="1" dirty="0">
                <a:latin typeface="Courier New" panose="02070309020205020404" pitchFamily="49" charset="0"/>
              </a:rPr>
              <a:t> al,1	</a:t>
            </a:r>
            <a:r>
              <a:rPr lang="en-US" altLang="en-US" sz="1800" b="1" dirty="0" smtClean="0">
                <a:latin typeface="Courier New" panose="02070309020205020404" pitchFamily="49" charset="0"/>
              </a:rPr>
              <a:t>a.</a:t>
            </a:r>
            <a:endParaRPr lang="en-US" altLang="en-US" sz="1800" b="1" dirty="0">
              <a:latin typeface="Courier New" panose="02070309020205020404" pitchFamily="49" charset="0"/>
            </a:endParaRPr>
          </a:p>
          <a:p>
            <a:pPr eaLnBrk="1" hangingPunct="1">
              <a:lnSpc>
                <a:spcPct val="50000"/>
              </a:lnSpc>
              <a:spcBef>
                <a:spcPct val="50000"/>
              </a:spcBef>
              <a:buClrTx/>
              <a:buFontTx/>
              <a:buNone/>
            </a:pPr>
            <a:r>
              <a:rPr lang="en-US" altLang="en-US" sz="1800" b="1" dirty="0" err="1">
                <a:latin typeface="Courier New" panose="02070309020205020404" pitchFamily="49" charset="0"/>
              </a:rPr>
              <a:t>shl</a:t>
            </a:r>
            <a:r>
              <a:rPr lang="en-US" altLang="en-US" sz="1800" b="1" dirty="0">
                <a:latin typeface="Courier New" panose="02070309020205020404" pitchFamily="49" charset="0"/>
              </a:rPr>
              <a:t> al,3	</a:t>
            </a:r>
            <a:r>
              <a:rPr lang="en-US" altLang="en-US" sz="1800" b="1" dirty="0" smtClean="0">
                <a:latin typeface="Courier New" panose="02070309020205020404" pitchFamily="49" charset="0"/>
              </a:rPr>
              <a:t>b.</a:t>
            </a:r>
            <a:endParaRPr lang="en-US" altLang="en-US" sz="1800" b="1" dirty="0">
              <a:latin typeface="Courier New" panose="02070309020205020404" pitchFamily="49" charset="0"/>
            </a:endParaRPr>
          </a:p>
          <a:p>
            <a:pPr eaLnBrk="1" hangingPunct="1">
              <a:lnSpc>
                <a:spcPct val="50000"/>
              </a:lnSpc>
              <a:spcBef>
                <a:spcPct val="50000"/>
              </a:spcBef>
              <a:buClrTx/>
              <a:buFontTx/>
              <a:buNone/>
            </a:pPr>
            <a:r>
              <a:rPr lang="en-US" altLang="en-US" sz="1800" b="1" dirty="0" err="1">
                <a:latin typeface="Courier New" panose="02070309020205020404" pitchFamily="49" charset="0"/>
              </a:rPr>
              <a:t>mov</a:t>
            </a:r>
            <a:r>
              <a:rPr lang="en-US" altLang="en-US" sz="1800" b="1" dirty="0">
                <a:latin typeface="Courier New" panose="02070309020205020404" pitchFamily="49" charset="0"/>
              </a:rPr>
              <a:t> al,8Ch</a:t>
            </a:r>
          </a:p>
          <a:p>
            <a:pPr eaLnBrk="1" hangingPunct="1">
              <a:lnSpc>
                <a:spcPct val="50000"/>
              </a:lnSpc>
              <a:spcBef>
                <a:spcPct val="50000"/>
              </a:spcBef>
              <a:buClrTx/>
              <a:buFontTx/>
              <a:buNone/>
            </a:pPr>
            <a:r>
              <a:rPr lang="en-US" altLang="en-US" sz="1800" b="1" dirty="0" err="1">
                <a:latin typeface="Courier New" panose="02070309020205020404" pitchFamily="49" charset="0"/>
              </a:rPr>
              <a:t>sar</a:t>
            </a:r>
            <a:r>
              <a:rPr lang="en-US" altLang="en-US" sz="1800" b="1" dirty="0">
                <a:latin typeface="Courier New" panose="02070309020205020404" pitchFamily="49" charset="0"/>
              </a:rPr>
              <a:t> al,1	</a:t>
            </a:r>
            <a:r>
              <a:rPr lang="en-US" altLang="en-US" sz="1800" b="1" dirty="0" smtClean="0">
                <a:latin typeface="Courier New" panose="02070309020205020404" pitchFamily="49" charset="0"/>
              </a:rPr>
              <a:t>c.</a:t>
            </a:r>
            <a:endParaRPr lang="en-US" altLang="en-US" sz="1800" b="1" dirty="0">
              <a:latin typeface="Courier New" panose="02070309020205020404" pitchFamily="49" charset="0"/>
            </a:endParaRPr>
          </a:p>
          <a:p>
            <a:pPr eaLnBrk="1" hangingPunct="1">
              <a:lnSpc>
                <a:spcPct val="50000"/>
              </a:lnSpc>
              <a:spcBef>
                <a:spcPct val="50000"/>
              </a:spcBef>
              <a:buClrTx/>
              <a:buFontTx/>
              <a:buNone/>
            </a:pPr>
            <a:r>
              <a:rPr lang="en-US" altLang="en-US" sz="1800" b="1" dirty="0" err="1">
                <a:latin typeface="Courier New" panose="02070309020205020404" pitchFamily="49" charset="0"/>
              </a:rPr>
              <a:t>sar</a:t>
            </a:r>
            <a:r>
              <a:rPr lang="en-US" altLang="en-US" sz="1800" b="1" dirty="0">
                <a:latin typeface="Courier New" panose="02070309020205020404" pitchFamily="49" charset="0"/>
              </a:rPr>
              <a:t> al,3	</a:t>
            </a:r>
            <a:r>
              <a:rPr lang="en-US" altLang="en-US" sz="1800" b="1" dirty="0" smtClean="0">
                <a:latin typeface="Courier New" panose="02070309020205020404" pitchFamily="49" charset="0"/>
              </a:rPr>
              <a:t>d.</a:t>
            </a:r>
            <a:endParaRPr lang="en-US" altLang="en-US" sz="1800" b="1" dirty="0">
              <a:latin typeface="Courier New" panose="02070309020205020404" pitchFamily="49" charset="0"/>
            </a:endParaRPr>
          </a:p>
          <a:p>
            <a:pPr eaLnBrk="1" hangingPunct="1">
              <a:lnSpc>
                <a:spcPct val="50000"/>
              </a:lnSpc>
              <a:spcBef>
                <a:spcPct val="50000"/>
              </a:spcBef>
              <a:buClrTx/>
              <a:buFontTx/>
              <a:buNone/>
            </a:pPr>
            <a:endParaRPr lang="en-US" altLang="en-US" sz="1800" b="1" dirty="0">
              <a:latin typeface="Courier New" panose="02070309020205020404" pitchFamily="49" charset="0"/>
            </a:endParaRPr>
          </a:p>
        </p:txBody>
      </p:sp>
      <p:sp>
        <p:nvSpPr>
          <p:cNvPr id="12294" name="Text Box 2052"/>
          <p:cNvSpPr txBox="1">
            <a:spLocks noChangeArrowheads="1"/>
          </p:cNvSpPr>
          <p:nvPr/>
        </p:nvSpPr>
        <p:spPr bwMode="auto">
          <a:xfrm>
            <a:off x="914400" y="1219200"/>
            <a:ext cx="7239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Indicate the hexadecimal value of AL after each shift:</a:t>
            </a:r>
          </a:p>
        </p:txBody>
      </p:sp>
      <p:sp>
        <p:nvSpPr>
          <p:cNvPr id="146437" name="Text Box 2053"/>
          <p:cNvSpPr txBox="1">
            <a:spLocks noChangeArrowheads="1"/>
          </p:cNvSpPr>
          <p:nvPr/>
        </p:nvSpPr>
        <p:spPr bwMode="auto">
          <a:xfrm>
            <a:off x="5257800" y="2068513"/>
            <a:ext cx="3124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endParaRPr lang="en-US" altLang="en-US" sz="1800" b="1" dirty="0">
              <a:latin typeface="Courier New" panose="02070309020205020404" pitchFamily="49" charset="0"/>
            </a:endParaRPr>
          </a:p>
          <a:p>
            <a:pPr eaLnBrk="1" hangingPunct="1">
              <a:lnSpc>
                <a:spcPct val="50000"/>
              </a:lnSpc>
              <a:spcBef>
                <a:spcPct val="50000"/>
              </a:spcBef>
              <a:buClrTx/>
              <a:buFontTx/>
              <a:buNone/>
            </a:pPr>
            <a:r>
              <a:rPr lang="en-US" altLang="en-US" sz="1800" b="1" dirty="0" smtClean="0">
                <a:solidFill>
                  <a:schemeClr val="tx2"/>
                </a:solidFill>
                <a:latin typeface="Courier New" panose="02070309020205020404" pitchFamily="49" charset="0"/>
              </a:rPr>
              <a:t>35h</a:t>
            </a:r>
            <a:endParaRPr lang="en-US" altLang="en-US" sz="1800" b="1" dirty="0">
              <a:solidFill>
                <a:schemeClr val="tx2"/>
              </a:solidFill>
              <a:latin typeface="Courier New" panose="02070309020205020404" pitchFamily="49" charset="0"/>
            </a:endParaRPr>
          </a:p>
          <a:p>
            <a:pPr eaLnBrk="1" hangingPunct="1">
              <a:lnSpc>
                <a:spcPct val="50000"/>
              </a:lnSpc>
              <a:spcBef>
                <a:spcPct val="50000"/>
              </a:spcBef>
              <a:buClrTx/>
              <a:buFontTx/>
              <a:buNone/>
            </a:pPr>
            <a:r>
              <a:rPr lang="en-US" altLang="en-US" sz="1800" b="1" dirty="0" smtClean="0">
                <a:solidFill>
                  <a:schemeClr val="tx2"/>
                </a:solidFill>
                <a:latin typeface="Courier New" panose="02070309020205020404" pitchFamily="49" charset="0"/>
              </a:rPr>
              <a:t>A8h</a:t>
            </a:r>
            <a:endParaRPr lang="en-US" altLang="en-US" sz="1800" b="1" dirty="0">
              <a:solidFill>
                <a:schemeClr val="tx2"/>
              </a:solidFill>
              <a:latin typeface="Courier New" panose="02070309020205020404" pitchFamily="49" charset="0"/>
            </a:endParaRPr>
          </a:p>
          <a:p>
            <a:pPr eaLnBrk="1" hangingPunct="1">
              <a:lnSpc>
                <a:spcPct val="50000"/>
              </a:lnSpc>
              <a:spcBef>
                <a:spcPct val="50000"/>
              </a:spcBef>
              <a:buClrTx/>
              <a:buFontTx/>
              <a:buNone/>
            </a:pPr>
            <a:endParaRPr lang="en-US" altLang="en-US" sz="1800" b="1" dirty="0">
              <a:solidFill>
                <a:schemeClr val="tx2"/>
              </a:solidFill>
              <a:latin typeface="Courier New" panose="02070309020205020404" pitchFamily="49" charset="0"/>
            </a:endParaRPr>
          </a:p>
          <a:p>
            <a:pPr eaLnBrk="1" hangingPunct="1">
              <a:lnSpc>
                <a:spcPct val="50000"/>
              </a:lnSpc>
              <a:spcBef>
                <a:spcPct val="50000"/>
              </a:spcBef>
              <a:buClrTx/>
              <a:buFontTx/>
              <a:buNone/>
            </a:pPr>
            <a:r>
              <a:rPr lang="en-US" altLang="en-US" sz="1800" b="1" dirty="0">
                <a:solidFill>
                  <a:schemeClr val="tx2"/>
                </a:solidFill>
                <a:latin typeface="Courier New" panose="02070309020205020404" pitchFamily="49" charset="0"/>
              </a:rPr>
              <a:t>C6h</a:t>
            </a:r>
          </a:p>
          <a:p>
            <a:pPr eaLnBrk="1" hangingPunct="1">
              <a:lnSpc>
                <a:spcPct val="50000"/>
              </a:lnSpc>
              <a:spcBef>
                <a:spcPct val="50000"/>
              </a:spcBef>
              <a:buClrTx/>
              <a:buFontTx/>
              <a:buNone/>
            </a:pPr>
            <a:r>
              <a:rPr lang="en-US" altLang="en-US" sz="1800" b="1" dirty="0">
                <a:solidFill>
                  <a:schemeClr val="tx2"/>
                </a:solidFill>
                <a:latin typeface="Courier New" panose="02070309020205020404" pitchFamily="49" charset="0"/>
              </a:rPr>
              <a:t>F8h</a:t>
            </a:r>
          </a:p>
          <a:p>
            <a:pPr eaLnBrk="1" hangingPunct="1">
              <a:lnSpc>
                <a:spcPct val="50000"/>
              </a:lnSpc>
              <a:spcBef>
                <a:spcPct val="50000"/>
              </a:spcBef>
              <a:buClrTx/>
              <a:buFontTx/>
              <a:buNone/>
            </a:pPr>
            <a:endParaRPr lang="en-US" altLang="en-US" sz="1800" b="1" dirty="0">
              <a:solidFill>
                <a:schemeClr val="tx2"/>
              </a:solidFill>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1331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2DC09071-F107-4C02-BFBB-75308A95E55F}" type="slidenum">
              <a:rPr lang="en-US" altLang="en-US" sz="1600">
                <a:latin typeface="Times New Roman" panose="02020603050405020304" pitchFamily="18" charset="0"/>
              </a:rPr>
              <a:pPr eaLnBrk="1" hangingPunct="1">
                <a:spcBef>
                  <a:spcPct val="0"/>
                </a:spcBef>
                <a:buClrTx/>
                <a:buFontTx/>
                <a:buNone/>
              </a:pPr>
              <a:t>13</a:t>
            </a:fld>
            <a:endParaRPr lang="en-US" altLang="en-US" sz="1600">
              <a:latin typeface="Times New Roman" panose="02020603050405020304" pitchFamily="18" charset="0"/>
            </a:endParaRPr>
          </a:p>
        </p:txBody>
      </p:sp>
      <p:sp>
        <p:nvSpPr>
          <p:cNvPr id="88066" name="Rectangle 2"/>
          <p:cNvSpPr>
            <a:spLocks noGrp="1" noChangeArrowheads="1"/>
          </p:cNvSpPr>
          <p:nvPr>
            <p:ph type="title"/>
          </p:nvPr>
        </p:nvSpPr>
        <p:spPr/>
        <p:txBody>
          <a:bodyPr/>
          <a:lstStyle/>
          <a:p>
            <a:pPr eaLnBrk="1" hangingPunct="1">
              <a:defRPr/>
            </a:pPr>
            <a:r>
              <a:rPr lang="en-US" altLang="en-US"/>
              <a:t>ROL Instruction</a:t>
            </a:r>
          </a:p>
        </p:txBody>
      </p:sp>
      <p:sp>
        <p:nvSpPr>
          <p:cNvPr id="13317" name="Rectangle 3"/>
          <p:cNvSpPr>
            <a:spLocks noGrp="1" noChangeArrowheads="1"/>
          </p:cNvSpPr>
          <p:nvPr>
            <p:ph type="body" idx="1"/>
          </p:nvPr>
        </p:nvSpPr>
        <p:spPr>
          <a:xfrm>
            <a:off x="685800" y="1143000"/>
            <a:ext cx="7391400" cy="1676400"/>
          </a:xfrm>
        </p:spPr>
        <p:txBody>
          <a:bodyPr/>
          <a:lstStyle/>
          <a:p>
            <a:pPr eaLnBrk="1" hangingPunct="1">
              <a:lnSpc>
                <a:spcPct val="90000"/>
              </a:lnSpc>
            </a:pPr>
            <a:r>
              <a:rPr lang="en-US" altLang="en-US"/>
              <a:t>ROL (rotate) shifts each bit to the left</a:t>
            </a:r>
          </a:p>
          <a:p>
            <a:pPr eaLnBrk="1" hangingPunct="1">
              <a:lnSpc>
                <a:spcPct val="90000"/>
              </a:lnSpc>
            </a:pPr>
            <a:r>
              <a:rPr lang="en-US" altLang="en-US"/>
              <a:t>The highest bit is copied into both the Carry flag and into the lowest bit</a:t>
            </a:r>
          </a:p>
          <a:p>
            <a:pPr eaLnBrk="1" hangingPunct="1">
              <a:lnSpc>
                <a:spcPct val="90000"/>
              </a:lnSpc>
            </a:pPr>
            <a:r>
              <a:rPr lang="en-US" altLang="en-US"/>
              <a:t>No bits are lost</a:t>
            </a:r>
          </a:p>
        </p:txBody>
      </p:sp>
      <p:graphicFrame>
        <p:nvGraphicFramePr>
          <p:cNvPr id="13318" name="Object 4"/>
          <p:cNvGraphicFramePr>
            <a:graphicFrameLocks noChangeAspect="1"/>
          </p:cNvGraphicFramePr>
          <p:nvPr/>
        </p:nvGraphicFramePr>
        <p:xfrm>
          <a:off x="1371600" y="2971800"/>
          <a:ext cx="5943600" cy="1054100"/>
        </p:xfrm>
        <a:graphic>
          <a:graphicData uri="http://schemas.openxmlformats.org/presentationml/2006/ole">
            <mc:AlternateContent xmlns:mc="http://schemas.openxmlformats.org/markup-compatibility/2006">
              <mc:Choice xmlns:v="urn:schemas-microsoft-com:vml" Requires="v">
                <p:oleObj spid="_x0000_s13348" name="VISIO" r:id="rId3" imgW="3538728" imgH="542544" progId="Visio.Drawing.6">
                  <p:embed/>
                </p:oleObj>
              </mc:Choice>
              <mc:Fallback>
                <p:oleObj name="VISIO" r:id="rId3" imgW="3538728" imgH="542544"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1299" t="-16902"/>
                      <a:stretch>
                        <a:fillRect/>
                      </a:stretch>
                    </p:blipFill>
                    <p:spPr bwMode="auto">
                      <a:xfrm>
                        <a:off x="1371600" y="2971800"/>
                        <a:ext cx="5943600" cy="10541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072" name="Text Box 8"/>
          <p:cNvSpPr txBox="1">
            <a:spLocks noChangeArrowheads="1"/>
          </p:cNvSpPr>
          <p:nvPr/>
        </p:nvSpPr>
        <p:spPr bwMode="auto">
          <a:xfrm>
            <a:off x="1066800" y="4343400"/>
            <a:ext cx="6324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dirty="0" err="1">
                <a:latin typeface="Courier New" panose="02070309020205020404" pitchFamily="49" charset="0"/>
              </a:rPr>
              <a:t>mov</a:t>
            </a:r>
            <a:r>
              <a:rPr lang="en-US" altLang="en-US" sz="1800" b="1" dirty="0">
                <a:latin typeface="Courier New" panose="02070309020205020404" pitchFamily="49" charset="0"/>
              </a:rPr>
              <a:t> al,11110000b</a:t>
            </a:r>
          </a:p>
          <a:p>
            <a:pPr eaLnBrk="1" hangingPunct="1">
              <a:lnSpc>
                <a:spcPct val="50000"/>
              </a:lnSpc>
              <a:spcBef>
                <a:spcPct val="50000"/>
              </a:spcBef>
              <a:buClrTx/>
              <a:buFontTx/>
              <a:buNone/>
            </a:pPr>
            <a:r>
              <a:rPr lang="en-US" altLang="en-US" sz="1800" b="1" dirty="0" err="1">
                <a:latin typeface="Courier New" panose="02070309020205020404" pitchFamily="49" charset="0"/>
              </a:rPr>
              <a:t>rol</a:t>
            </a:r>
            <a:r>
              <a:rPr lang="en-US" altLang="en-US" sz="1800" b="1" dirty="0">
                <a:latin typeface="Courier New" panose="02070309020205020404" pitchFamily="49" charset="0"/>
              </a:rPr>
              <a:t> al,1   </a:t>
            </a:r>
          </a:p>
          <a:p>
            <a:pPr eaLnBrk="1" hangingPunct="1">
              <a:lnSpc>
                <a:spcPct val="50000"/>
              </a:lnSpc>
              <a:spcBef>
                <a:spcPct val="50000"/>
              </a:spcBef>
              <a:buClrTx/>
              <a:buFontTx/>
              <a:buNone/>
            </a:pPr>
            <a:endParaRPr lang="en-US" altLang="en-US" sz="1800" b="1" dirty="0">
              <a:latin typeface="Courier New" panose="02070309020205020404" pitchFamily="49" charset="0"/>
            </a:endParaRPr>
          </a:p>
          <a:p>
            <a:pPr eaLnBrk="1" hangingPunct="1">
              <a:lnSpc>
                <a:spcPct val="50000"/>
              </a:lnSpc>
              <a:spcBef>
                <a:spcPct val="50000"/>
              </a:spcBef>
              <a:buClrTx/>
              <a:buFontTx/>
              <a:buNone/>
            </a:pPr>
            <a:r>
              <a:rPr lang="en-US" altLang="en-US" sz="1800" b="1" dirty="0" err="1">
                <a:latin typeface="Courier New" panose="02070309020205020404" pitchFamily="49" charset="0"/>
              </a:rPr>
              <a:t>mov</a:t>
            </a:r>
            <a:r>
              <a:rPr lang="en-US" altLang="en-US" sz="1800" b="1" dirty="0">
                <a:latin typeface="Courier New" panose="02070309020205020404" pitchFamily="49" charset="0"/>
              </a:rPr>
              <a:t> dl,3Fh</a:t>
            </a:r>
          </a:p>
          <a:p>
            <a:pPr eaLnBrk="1" hangingPunct="1">
              <a:lnSpc>
                <a:spcPct val="50000"/>
              </a:lnSpc>
              <a:spcBef>
                <a:spcPct val="50000"/>
              </a:spcBef>
              <a:buClrTx/>
              <a:buFontTx/>
              <a:buNone/>
            </a:pPr>
            <a:r>
              <a:rPr lang="en-US" altLang="en-US" sz="1800" b="1" dirty="0" err="1">
                <a:latin typeface="Courier New" panose="02070309020205020404" pitchFamily="49" charset="0"/>
              </a:rPr>
              <a:t>rol</a:t>
            </a:r>
            <a:r>
              <a:rPr lang="en-US" altLang="en-US" sz="1800" b="1" dirty="0">
                <a:latin typeface="Courier New" panose="02070309020205020404" pitchFamily="49" charset="0"/>
              </a:rPr>
              <a:t> dl,4   ; DL = F3h</a:t>
            </a:r>
          </a:p>
        </p:txBody>
      </p:sp>
      <p:graphicFrame>
        <p:nvGraphicFramePr>
          <p:cNvPr id="8" name="Table 12"/>
          <p:cNvGraphicFramePr>
            <a:graphicFrameLocks noGrp="1"/>
          </p:cNvGraphicFramePr>
          <p:nvPr>
            <p:extLst>
              <p:ext uri="{D42A27DB-BD31-4B8C-83A1-F6EECF244321}">
                <p14:modId xmlns:p14="http://schemas.microsoft.com/office/powerpoint/2010/main" val="2740406076"/>
              </p:ext>
            </p:extLst>
          </p:nvPr>
        </p:nvGraphicFramePr>
        <p:xfrm>
          <a:off x="5029200" y="4783171"/>
          <a:ext cx="1787416" cy="304800"/>
        </p:xfrm>
        <a:graphic>
          <a:graphicData uri="http://schemas.openxmlformats.org/drawingml/2006/table">
            <a:tbl>
              <a:tblPr>
                <a:tableStyleId>{7DF18680-E054-41AD-8BC1-D1AEF772440D}</a:tableStyleId>
              </a:tblPr>
              <a:tblGrid>
                <a:gridCol w="223427">
                  <a:extLst>
                    <a:ext uri="{9D8B030D-6E8A-4147-A177-3AD203B41FA5}">
                      <a16:colId xmlns:a16="http://schemas.microsoft.com/office/drawing/2014/main" val="20000"/>
                    </a:ext>
                  </a:extLst>
                </a:gridCol>
                <a:gridCol w="223427">
                  <a:extLst>
                    <a:ext uri="{9D8B030D-6E8A-4147-A177-3AD203B41FA5}">
                      <a16:colId xmlns:a16="http://schemas.microsoft.com/office/drawing/2014/main" val="20001"/>
                    </a:ext>
                  </a:extLst>
                </a:gridCol>
                <a:gridCol w="223427">
                  <a:extLst>
                    <a:ext uri="{9D8B030D-6E8A-4147-A177-3AD203B41FA5}">
                      <a16:colId xmlns:a16="http://schemas.microsoft.com/office/drawing/2014/main" val="20002"/>
                    </a:ext>
                  </a:extLst>
                </a:gridCol>
                <a:gridCol w="223427">
                  <a:extLst>
                    <a:ext uri="{9D8B030D-6E8A-4147-A177-3AD203B41FA5}">
                      <a16:colId xmlns:a16="http://schemas.microsoft.com/office/drawing/2014/main" val="20003"/>
                    </a:ext>
                  </a:extLst>
                </a:gridCol>
                <a:gridCol w="223427">
                  <a:extLst>
                    <a:ext uri="{9D8B030D-6E8A-4147-A177-3AD203B41FA5}">
                      <a16:colId xmlns:a16="http://schemas.microsoft.com/office/drawing/2014/main" val="20004"/>
                    </a:ext>
                  </a:extLst>
                </a:gridCol>
                <a:gridCol w="223427">
                  <a:extLst>
                    <a:ext uri="{9D8B030D-6E8A-4147-A177-3AD203B41FA5}">
                      <a16:colId xmlns:a16="http://schemas.microsoft.com/office/drawing/2014/main" val="20005"/>
                    </a:ext>
                  </a:extLst>
                </a:gridCol>
                <a:gridCol w="223427">
                  <a:extLst>
                    <a:ext uri="{9D8B030D-6E8A-4147-A177-3AD203B41FA5}">
                      <a16:colId xmlns:a16="http://schemas.microsoft.com/office/drawing/2014/main" val="20006"/>
                    </a:ext>
                  </a:extLst>
                </a:gridCol>
                <a:gridCol w="223427">
                  <a:extLst>
                    <a:ext uri="{9D8B030D-6E8A-4147-A177-3AD203B41FA5}">
                      <a16:colId xmlns:a16="http://schemas.microsoft.com/office/drawing/2014/main" val="20007"/>
                    </a:ext>
                  </a:extLst>
                </a:gridCol>
              </a:tblGrid>
              <a:tr h="230265">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2" name="Table 12"/>
          <p:cNvGraphicFramePr>
            <a:graphicFrameLocks noGrp="1"/>
          </p:cNvGraphicFramePr>
          <p:nvPr>
            <p:extLst>
              <p:ext uri="{D42A27DB-BD31-4B8C-83A1-F6EECF244321}">
                <p14:modId xmlns:p14="http://schemas.microsoft.com/office/powerpoint/2010/main" val="1912967706"/>
              </p:ext>
            </p:extLst>
          </p:nvPr>
        </p:nvGraphicFramePr>
        <p:xfrm>
          <a:off x="5029200" y="4440272"/>
          <a:ext cx="1787416" cy="304800"/>
        </p:xfrm>
        <a:graphic>
          <a:graphicData uri="http://schemas.openxmlformats.org/drawingml/2006/table">
            <a:tbl>
              <a:tblPr>
                <a:tableStyleId>{7DF18680-E054-41AD-8BC1-D1AEF772440D}</a:tableStyleId>
              </a:tblPr>
              <a:tblGrid>
                <a:gridCol w="223427">
                  <a:extLst>
                    <a:ext uri="{9D8B030D-6E8A-4147-A177-3AD203B41FA5}">
                      <a16:colId xmlns:a16="http://schemas.microsoft.com/office/drawing/2014/main" val="20000"/>
                    </a:ext>
                  </a:extLst>
                </a:gridCol>
                <a:gridCol w="223427">
                  <a:extLst>
                    <a:ext uri="{9D8B030D-6E8A-4147-A177-3AD203B41FA5}">
                      <a16:colId xmlns:a16="http://schemas.microsoft.com/office/drawing/2014/main" val="20001"/>
                    </a:ext>
                  </a:extLst>
                </a:gridCol>
                <a:gridCol w="223427">
                  <a:extLst>
                    <a:ext uri="{9D8B030D-6E8A-4147-A177-3AD203B41FA5}">
                      <a16:colId xmlns:a16="http://schemas.microsoft.com/office/drawing/2014/main" val="20002"/>
                    </a:ext>
                  </a:extLst>
                </a:gridCol>
                <a:gridCol w="223427">
                  <a:extLst>
                    <a:ext uri="{9D8B030D-6E8A-4147-A177-3AD203B41FA5}">
                      <a16:colId xmlns:a16="http://schemas.microsoft.com/office/drawing/2014/main" val="20003"/>
                    </a:ext>
                  </a:extLst>
                </a:gridCol>
                <a:gridCol w="223427">
                  <a:extLst>
                    <a:ext uri="{9D8B030D-6E8A-4147-A177-3AD203B41FA5}">
                      <a16:colId xmlns:a16="http://schemas.microsoft.com/office/drawing/2014/main" val="20004"/>
                    </a:ext>
                  </a:extLst>
                </a:gridCol>
                <a:gridCol w="223427">
                  <a:extLst>
                    <a:ext uri="{9D8B030D-6E8A-4147-A177-3AD203B41FA5}">
                      <a16:colId xmlns:a16="http://schemas.microsoft.com/office/drawing/2014/main" val="20005"/>
                    </a:ext>
                  </a:extLst>
                </a:gridCol>
                <a:gridCol w="223427">
                  <a:extLst>
                    <a:ext uri="{9D8B030D-6E8A-4147-A177-3AD203B41FA5}">
                      <a16:colId xmlns:a16="http://schemas.microsoft.com/office/drawing/2014/main" val="20006"/>
                    </a:ext>
                  </a:extLst>
                </a:gridCol>
                <a:gridCol w="223427">
                  <a:extLst>
                    <a:ext uri="{9D8B030D-6E8A-4147-A177-3AD203B41FA5}">
                      <a16:colId xmlns:a16="http://schemas.microsoft.com/office/drawing/2014/main" val="20007"/>
                    </a:ext>
                  </a:extLst>
                </a:gridCol>
              </a:tblGrid>
              <a:tr h="230265">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13" name="文字方塊 12"/>
          <p:cNvSpPr txBox="1"/>
          <p:nvPr/>
        </p:nvSpPr>
        <p:spPr>
          <a:xfrm>
            <a:off x="5638800" y="4115070"/>
            <a:ext cx="457200" cy="307777"/>
          </a:xfrm>
          <a:prstGeom prst="rect">
            <a:avLst/>
          </a:prstGeom>
          <a:noFill/>
        </p:spPr>
        <p:txBody>
          <a:bodyPr wrap="square" rtlCol="0">
            <a:spAutoFit/>
          </a:bodyPr>
          <a:lstStyle/>
          <a:p>
            <a:r>
              <a:rPr lang="en-US" altLang="zh-TW" sz="1400" b="1" dirty="0"/>
              <a:t>AL</a:t>
            </a:r>
            <a:endParaRPr lang="zh-TW" altLang="en-US" sz="1400" b="1" dirty="0"/>
          </a:p>
        </p:txBody>
      </p:sp>
      <p:graphicFrame>
        <p:nvGraphicFramePr>
          <p:cNvPr id="15" name="Table 14"/>
          <p:cNvGraphicFramePr>
            <a:graphicFrameLocks noGrp="1"/>
          </p:cNvGraphicFramePr>
          <p:nvPr>
            <p:extLst>
              <p:ext uri="{D42A27DB-BD31-4B8C-83A1-F6EECF244321}">
                <p14:modId xmlns:p14="http://schemas.microsoft.com/office/powerpoint/2010/main" val="200081164"/>
              </p:ext>
            </p:extLst>
          </p:nvPr>
        </p:nvGraphicFramePr>
        <p:xfrm>
          <a:off x="4572000" y="4784472"/>
          <a:ext cx="223427" cy="304800"/>
        </p:xfrm>
        <a:graphic>
          <a:graphicData uri="http://schemas.openxmlformats.org/drawingml/2006/table">
            <a:tbl>
              <a:tblPr>
                <a:tableStyleId>{7DF18680-E054-41AD-8BC1-D1AEF772440D}</a:tableStyleId>
              </a:tblPr>
              <a:tblGrid>
                <a:gridCol w="223427">
                  <a:extLst>
                    <a:ext uri="{9D8B030D-6E8A-4147-A177-3AD203B41FA5}">
                      <a16:colId xmlns:a16="http://schemas.microsoft.com/office/drawing/2014/main" val="20000"/>
                    </a:ext>
                  </a:extLst>
                </a:gridCol>
              </a:tblGrid>
              <a:tr h="230265">
                <a:tc>
                  <a:txBody>
                    <a:bodyPr/>
                    <a:lstStyle/>
                    <a:p>
                      <a:pPr algn="ctr"/>
                      <a:r>
                        <a:rPr lang="en-US" altLang="zh-TW" sz="1400" dirty="0" smtClean="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16" name="文字方塊 13"/>
          <p:cNvSpPr txBox="1"/>
          <p:nvPr/>
        </p:nvSpPr>
        <p:spPr>
          <a:xfrm>
            <a:off x="4465765" y="4465211"/>
            <a:ext cx="457200" cy="307777"/>
          </a:xfrm>
          <a:prstGeom prst="rect">
            <a:avLst/>
          </a:prstGeom>
          <a:noFill/>
        </p:spPr>
        <p:txBody>
          <a:bodyPr wrap="square" rtlCol="0">
            <a:spAutoFit/>
          </a:bodyPr>
          <a:lstStyle/>
          <a:p>
            <a:r>
              <a:rPr lang="en-US" altLang="zh-TW" sz="1400" b="1" dirty="0"/>
              <a:t>CF</a:t>
            </a:r>
            <a:endParaRPr lang="zh-TW" altLang="en-US" sz="14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8072"/>
                                        </p:tgtEl>
                                        <p:attrNameLst>
                                          <p:attrName>style.visibility</p:attrName>
                                        </p:attrNameLst>
                                      </p:cBhvr>
                                      <p:to>
                                        <p:strVal val="visible"/>
                                      </p:to>
                                    </p:set>
                                    <p:animEffect transition="in" filter="box(in)">
                                      <p:cBhvr>
                                        <p:cTn id="7" dur="500"/>
                                        <p:tgtEl>
                                          <p:spTgt spid="8807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2" grpId="0"/>
      <p:bldP spid="13"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1433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09FFE72F-B5EC-4B3F-83B9-1F0AA9BF79CB}" type="slidenum">
              <a:rPr lang="en-US" altLang="en-US" sz="1600">
                <a:latin typeface="Times New Roman" panose="02020603050405020304" pitchFamily="18" charset="0"/>
              </a:rPr>
              <a:pPr eaLnBrk="1" hangingPunct="1">
                <a:spcBef>
                  <a:spcPct val="0"/>
                </a:spcBef>
                <a:buClrTx/>
                <a:buFontTx/>
                <a:buNone/>
              </a:pPr>
              <a:t>14</a:t>
            </a:fld>
            <a:endParaRPr lang="en-US" altLang="en-US" sz="1600">
              <a:latin typeface="Times New Roman" panose="02020603050405020304" pitchFamily="18" charset="0"/>
            </a:endParaRPr>
          </a:p>
        </p:txBody>
      </p:sp>
      <p:sp>
        <p:nvSpPr>
          <p:cNvPr id="89090" name="Rectangle 2"/>
          <p:cNvSpPr>
            <a:spLocks noGrp="1" noChangeArrowheads="1"/>
          </p:cNvSpPr>
          <p:nvPr>
            <p:ph type="title"/>
          </p:nvPr>
        </p:nvSpPr>
        <p:spPr/>
        <p:txBody>
          <a:bodyPr/>
          <a:lstStyle/>
          <a:p>
            <a:pPr eaLnBrk="1" hangingPunct="1">
              <a:defRPr/>
            </a:pPr>
            <a:r>
              <a:rPr lang="en-US" altLang="en-US"/>
              <a:t>ROR Instruction</a:t>
            </a:r>
          </a:p>
        </p:txBody>
      </p:sp>
      <p:sp>
        <p:nvSpPr>
          <p:cNvPr id="14341" name="Rectangle 3"/>
          <p:cNvSpPr>
            <a:spLocks noGrp="1" noChangeArrowheads="1"/>
          </p:cNvSpPr>
          <p:nvPr>
            <p:ph type="body" idx="1"/>
          </p:nvPr>
        </p:nvSpPr>
        <p:spPr>
          <a:xfrm>
            <a:off x="685800" y="1143000"/>
            <a:ext cx="7772400" cy="1828800"/>
          </a:xfrm>
        </p:spPr>
        <p:txBody>
          <a:bodyPr/>
          <a:lstStyle/>
          <a:p>
            <a:pPr eaLnBrk="1" hangingPunct="1"/>
            <a:r>
              <a:rPr lang="en-US" altLang="en-US"/>
              <a:t>ROR (rotate right) shifts each bit to the right</a:t>
            </a:r>
          </a:p>
          <a:p>
            <a:pPr eaLnBrk="1" hangingPunct="1"/>
            <a:r>
              <a:rPr lang="en-US" altLang="en-US"/>
              <a:t>The lowest bit is copied into both the Carry flag and into the highest bit</a:t>
            </a:r>
          </a:p>
          <a:p>
            <a:pPr eaLnBrk="1" hangingPunct="1"/>
            <a:r>
              <a:rPr lang="en-US" altLang="en-US"/>
              <a:t>No bits are lost</a:t>
            </a:r>
          </a:p>
        </p:txBody>
      </p:sp>
      <p:graphicFrame>
        <p:nvGraphicFramePr>
          <p:cNvPr id="14342" name="Object 4"/>
          <p:cNvGraphicFramePr>
            <a:graphicFrameLocks noChangeAspect="1"/>
          </p:cNvGraphicFramePr>
          <p:nvPr/>
        </p:nvGraphicFramePr>
        <p:xfrm>
          <a:off x="1447800" y="2971800"/>
          <a:ext cx="5867400" cy="1023938"/>
        </p:xfrm>
        <a:graphic>
          <a:graphicData uri="http://schemas.openxmlformats.org/presentationml/2006/ole">
            <mc:AlternateContent xmlns:mc="http://schemas.openxmlformats.org/markup-compatibility/2006">
              <mc:Choice xmlns:v="urn:schemas-microsoft-com:vml" Requires="v">
                <p:oleObj spid="_x0000_s14372" name="VISIO" r:id="rId3" imgW="3610356" imgH="542544" progId="Visio.Drawing.6">
                  <p:embed/>
                </p:oleObj>
              </mc:Choice>
              <mc:Fallback>
                <p:oleObj name="VISIO" r:id="rId3" imgW="3610356" imgH="542544"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1315" t="-17487" r="-2632"/>
                      <a:stretch>
                        <a:fillRect/>
                      </a:stretch>
                    </p:blipFill>
                    <p:spPr bwMode="auto">
                      <a:xfrm>
                        <a:off x="1447800" y="2971800"/>
                        <a:ext cx="5867400" cy="10239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093" name="Text Box 5"/>
          <p:cNvSpPr txBox="1">
            <a:spLocks noChangeArrowheads="1"/>
          </p:cNvSpPr>
          <p:nvPr/>
        </p:nvSpPr>
        <p:spPr bwMode="auto">
          <a:xfrm>
            <a:off x="1066800" y="4343400"/>
            <a:ext cx="6324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dirty="0" err="1">
                <a:latin typeface="Courier New" panose="02070309020205020404" pitchFamily="49" charset="0"/>
              </a:rPr>
              <a:t>mov</a:t>
            </a:r>
            <a:r>
              <a:rPr lang="en-US" altLang="en-US" sz="1800" b="1" dirty="0">
                <a:latin typeface="Courier New" panose="02070309020205020404" pitchFamily="49" charset="0"/>
              </a:rPr>
              <a:t> al,11110000b</a:t>
            </a:r>
          </a:p>
          <a:p>
            <a:pPr eaLnBrk="1" hangingPunct="1">
              <a:lnSpc>
                <a:spcPct val="50000"/>
              </a:lnSpc>
              <a:spcBef>
                <a:spcPct val="50000"/>
              </a:spcBef>
              <a:buClrTx/>
              <a:buFontTx/>
              <a:buNone/>
            </a:pPr>
            <a:r>
              <a:rPr lang="en-US" altLang="en-US" sz="1800" b="1" dirty="0" err="1">
                <a:latin typeface="Courier New" panose="02070309020205020404" pitchFamily="49" charset="0"/>
              </a:rPr>
              <a:t>ror</a:t>
            </a:r>
            <a:r>
              <a:rPr lang="en-US" altLang="en-US" sz="1800" b="1" dirty="0">
                <a:latin typeface="Courier New" panose="02070309020205020404" pitchFamily="49" charset="0"/>
              </a:rPr>
              <a:t> al,1     ; AL = 01111000b</a:t>
            </a:r>
          </a:p>
          <a:p>
            <a:pPr eaLnBrk="1" hangingPunct="1">
              <a:lnSpc>
                <a:spcPct val="50000"/>
              </a:lnSpc>
              <a:spcBef>
                <a:spcPct val="50000"/>
              </a:spcBef>
              <a:buClrTx/>
              <a:buFontTx/>
              <a:buNone/>
            </a:pPr>
            <a:endParaRPr lang="en-US" altLang="en-US" sz="1800" b="1" dirty="0">
              <a:latin typeface="Courier New" panose="02070309020205020404" pitchFamily="49" charset="0"/>
            </a:endParaRPr>
          </a:p>
          <a:p>
            <a:pPr eaLnBrk="1" hangingPunct="1">
              <a:lnSpc>
                <a:spcPct val="50000"/>
              </a:lnSpc>
              <a:spcBef>
                <a:spcPct val="50000"/>
              </a:spcBef>
              <a:buClrTx/>
              <a:buFontTx/>
              <a:buNone/>
            </a:pPr>
            <a:r>
              <a:rPr lang="en-US" altLang="en-US" sz="1800" b="1" dirty="0" err="1">
                <a:latin typeface="Courier New" panose="02070309020205020404" pitchFamily="49" charset="0"/>
              </a:rPr>
              <a:t>mov</a:t>
            </a:r>
            <a:r>
              <a:rPr lang="en-US" altLang="en-US" sz="1800" b="1" dirty="0">
                <a:latin typeface="Courier New" panose="02070309020205020404" pitchFamily="49" charset="0"/>
              </a:rPr>
              <a:t> dl,3Fh</a:t>
            </a:r>
          </a:p>
          <a:p>
            <a:pPr eaLnBrk="1" hangingPunct="1">
              <a:lnSpc>
                <a:spcPct val="50000"/>
              </a:lnSpc>
              <a:spcBef>
                <a:spcPct val="50000"/>
              </a:spcBef>
              <a:buClrTx/>
              <a:buFontTx/>
              <a:buNone/>
            </a:pPr>
            <a:r>
              <a:rPr lang="en-US" altLang="en-US" sz="1800" b="1" dirty="0" err="1">
                <a:latin typeface="Courier New" panose="02070309020205020404" pitchFamily="49" charset="0"/>
              </a:rPr>
              <a:t>ror</a:t>
            </a:r>
            <a:r>
              <a:rPr lang="en-US" altLang="en-US" sz="1800" b="1" dirty="0">
                <a:latin typeface="Courier New" panose="02070309020205020404" pitchFamily="49" charset="0"/>
              </a:rPr>
              <a:t> dl,4     ; DL = F3h</a:t>
            </a:r>
          </a:p>
        </p:txBody>
      </p:sp>
      <p:graphicFrame>
        <p:nvGraphicFramePr>
          <p:cNvPr id="8" name="Table 12"/>
          <p:cNvGraphicFramePr>
            <a:graphicFrameLocks noGrp="1"/>
          </p:cNvGraphicFramePr>
          <p:nvPr>
            <p:extLst>
              <p:ext uri="{D42A27DB-BD31-4B8C-83A1-F6EECF244321}">
                <p14:modId xmlns:p14="http://schemas.microsoft.com/office/powerpoint/2010/main" val="1298368860"/>
              </p:ext>
            </p:extLst>
          </p:nvPr>
        </p:nvGraphicFramePr>
        <p:xfrm>
          <a:off x="5646137" y="4686299"/>
          <a:ext cx="1787416" cy="304800"/>
        </p:xfrm>
        <a:graphic>
          <a:graphicData uri="http://schemas.openxmlformats.org/drawingml/2006/table">
            <a:tbl>
              <a:tblPr>
                <a:tableStyleId>{7DF18680-E054-41AD-8BC1-D1AEF772440D}</a:tableStyleId>
              </a:tblPr>
              <a:tblGrid>
                <a:gridCol w="223427">
                  <a:extLst>
                    <a:ext uri="{9D8B030D-6E8A-4147-A177-3AD203B41FA5}">
                      <a16:colId xmlns:a16="http://schemas.microsoft.com/office/drawing/2014/main" val="20000"/>
                    </a:ext>
                  </a:extLst>
                </a:gridCol>
                <a:gridCol w="223427">
                  <a:extLst>
                    <a:ext uri="{9D8B030D-6E8A-4147-A177-3AD203B41FA5}">
                      <a16:colId xmlns:a16="http://schemas.microsoft.com/office/drawing/2014/main" val="20001"/>
                    </a:ext>
                  </a:extLst>
                </a:gridCol>
                <a:gridCol w="223427">
                  <a:extLst>
                    <a:ext uri="{9D8B030D-6E8A-4147-A177-3AD203B41FA5}">
                      <a16:colId xmlns:a16="http://schemas.microsoft.com/office/drawing/2014/main" val="20002"/>
                    </a:ext>
                  </a:extLst>
                </a:gridCol>
                <a:gridCol w="223427">
                  <a:extLst>
                    <a:ext uri="{9D8B030D-6E8A-4147-A177-3AD203B41FA5}">
                      <a16:colId xmlns:a16="http://schemas.microsoft.com/office/drawing/2014/main" val="20003"/>
                    </a:ext>
                  </a:extLst>
                </a:gridCol>
                <a:gridCol w="223427">
                  <a:extLst>
                    <a:ext uri="{9D8B030D-6E8A-4147-A177-3AD203B41FA5}">
                      <a16:colId xmlns:a16="http://schemas.microsoft.com/office/drawing/2014/main" val="20004"/>
                    </a:ext>
                  </a:extLst>
                </a:gridCol>
                <a:gridCol w="223427">
                  <a:extLst>
                    <a:ext uri="{9D8B030D-6E8A-4147-A177-3AD203B41FA5}">
                      <a16:colId xmlns:a16="http://schemas.microsoft.com/office/drawing/2014/main" val="20005"/>
                    </a:ext>
                  </a:extLst>
                </a:gridCol>
                <a:gridCol w="223427">
                  <a:extLst>
                    <a:ext uri="{9D8B030D-6E8A-4147-A177-3AD203B41FA5}">
                      <a16:colId xmlns:a16="http://schemas.microsoft.com/office/drawing/2014/main" val="20006"/>
                    </a:ext>
                  </a:extLst>
                </a:gridCol>
                <a:gridCol w="223427">
                  <a:extLst>
                    <a:ext uri="{9D8B030D-6E8A-4147-A177-3AD203B41FA5}">
                      <a16:colId xmlns:a16="http://schemas.microsoft.com/office/drawing/2014/main" val="20007"/>
                    </a:ext>
                  </a:extLst>
                </a:gridCol>
              </a:tblGrid>
              <a:tr h="230265">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0" name="Table 12"/>
          <p:cNvGraphicFramePr>
            <a:graphicFrameLocks noGrp="1"/>
          </p:cNvGraphicFramePr>
          <p:nvPr>
            <p:extLst>
              <p:ext uri="{D42A27DB-BD31-4B8C-83A1-F6EECF244321}">
                <p14:modId xmlns:p14="http://schemas.microsoft.com/office/powerpoint/2010/main" val="2575262723"/>
              </p:ext>
            </p:extLst>
          </p:nvPr>
        </p:nvGraphicFramePr>
        <p:xfrm>
          <a:off x="5646137" y="4343400"/>
          <a:ext cx="1787416" cy="304800"/>
        </p:xfrm>
        <a:graphic>
          <a:graphicData uri="http://schemas.openxmlformats.org/drawingml/2006/table">
            <a:tbl>
              <a:tblPr>
                <a:tableStyleId>{7DF18680-E054-41AD-8BC1-D1AEF772440D}</a:tableStyleId>
              </a:tblPr>
              <a:tblGrid>
                <a:gridCol w="223427">
                  <a:extLst>
                    <a:ext uri="{9D8B030D-6E8A-4147-A177-3AD203B41FA5}">
                      <a16:colId xmlns:a16="http://schemas.microsoft.com/office/drawing/2014/main" val="20000"/>
                    </a:ext>
                  </a:extLst>
                </a:gridCol>
                <a:gridCol w="223427">
                  <a:extLst>
                    <a:ext uri="{9D8B030D-6E8A-4147-A177-3AD203B41FA5}">
                      <a16:colId xmlns:a16="http://schemas.microsoft.com/office/drawing/2014/main" val="20001"/>
                    </a:ext>
                  </a:extLst>
                </a:gridCol>
                <a:gridCol w="223427">
                  <a:extLst>
                    <a:ext uri="{9D8B030D-6E8A-4147-A177-3AD203B41FA5}">
                      <a16:colId xmlns:a16="http://schemas.microsoft.com/office/drawing/2014/main" val="20002"/>
                    </a:ext>
                  </a:extLst>
                </a:gridCol>
                <a:gridCol w="223427">
                  <a:extLst>
                    <a:ext uri="{9D8B030D-6E8A-4147-A177-3AD203B41FA5}">
                      <a16:colId xmlns:a16="http://schemas.microsoft.com/office/drawing/2014/main" val="20003"/>
                    </a:ext>
                  </a:extLst>
                </a:gridCol>
                <a:gridCol w="223427">
                  <a:extLst>
                    <a:ext uri="{9D8B030D-6E8A-4147-A177-3AD203B41FA5}">
                      <a16:colId xmlns:a16="http://schemas.microsoft.com/office/drawing/2014/main" val="20004"/>
                    </a:ext>
                  </a:extLst>
                </a:gridCol>
                <a:gridCol w="223427">
                  <a:extLst>
                    <a:ext uri="{9D8B030D-6E8A-4147-A177-3AD203B41FA5}">
                      <a16:colId xmlns:a16="http://schemas.microsoft.com/office/drawing/2014/main" val="20005"/>
                    </a:ext>
                  </a:extLst>
                </a:gridCol>
                <a:gridCol w="223427">
                  <a:extLst>
                    <a:ext uri="{9D8B030D-6E8A-4147-A177-3AD203B41FA5}">
                      <a16:colId xmlns:a16="http://schemas.microsoft.com/office/drawing/2014/main" val="20006"/>
                    </a:ext>
                  </a:extLst>
                </a:gridCol>
                <a:gridCol w="223427">
                  <a:extLst>
                    <a:ext uri="{9D8B030D-6E8A-4147-A177-3AD203B41FA5}">
                      <a16:colId xmlns:a16="http://schemas.microsoft.com/office/drawing/2014/main" val="20007"/>
                    </a:ext>
                  </a:extLst>
                </a:gridCol>
              </a:tblGrid>
              <a:tr h="230265">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11" name="文字方塊 10"/>
          <p:cNvSpPr txBox="1"/>
          <p:nvPr/>
        </p:nvSpPr>
        <p:spPr>
          <a:xfrm>
            <a:off x="6311245" y="3997524"/>
            <a:ext cx="457200" cy="307777"/>
          </a:xfrm>
          <a:prstGeom prst="rect">
            <a:avLst/>
          </a:prstGeom>
          <a:noFill/>
        </p:spPr>
        <p:txBody>
          <a:bodyPr wrap="square" rtlCol="0">
            <a:spAutoFit/>
          </a:bodyPr>
          <a:lstStyle/>
          <a:p>
            <a:r>
              <a:rPr lang="en-US" altLang="zh-TW" sz="1400" b="1" dirty="0"/>
              <a:t>AL</a:t>
            </a:r>
            <a:endParaRPr lang="zh-TW" altLang="en-US" sz="1400" b="1" dirty="0"/>
          </a:p>
        </p:txBody>
      </p:sp>
      <p:graphicFrame>
        <p:nvGraphicFramePr>
          <p:cNvPr id="13" name="Table 12"/>
          <p:cNvGraphicFramePr>
            <a:graphicFrameLocks noGrp="1"/>
          </p:cNvGraphicFramePr>
          <p:nvPr>
            <p:extLst>
              <p:ext uri="{D42A27DB-BD31-4B8C-83A1-F6EECF244321}">
                <p14:modId xmlns:p14="http://schemas.microsoft.com/office/powerpoint/2010/main" val="3380754704"/>
              </p:ext>
            </p:extLst>
          </p:nvPr>
        </p:nvGraphicFramePr>
        <p:xfrm>
          <a:off x="7696200" y="4686299"/>
          <a:ext cx="223427" cy="304800"/>
        </p:xfrm>
        <a:graphic>
          <a:graphicData uri="http://schemas.openxmlformats.org/drawingml/2006/table">
            <a:tbl>
              <a:tblPr>
                <a:tableStyleId>{7DF18680-E054-41AD-8BC1-D1AEF772440D}</a:tableStyleId>
              </a:tblPr>
              <a:tblGrid>
                <a:gridCol w="223427">
                  <a:extLst>
                    <a:ext uri="{9D8B030D-6E8A-4147-A177-3AD203B41FA5}">
                      <a16:colId xmlns:a16="http://schemas.microsoft.com/office/drawing/2014/main" val="20000"/>
                    </a:ext>
                  </a:extLst>
                </a:gridCol>
              </a:tblGrid>
              <a:tr h="230265">
                <a:tc>
                  <a:txBody>
                    <a:bodyPr/>
                    <a:lstStyle/>
                    <a:p>
                      <a:pPr algn="ctr"/>
                      <a:r>
                        <a:rPr lang="en-US" altLang="zh-TW" sz="1400" dirty="0" smtClean="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14" name="文字方塊 13"/>
          <p:cNvSpPr txBox="1"/>
          <p:nvPr/>
        </p:nvSpPr>
        <p:spPr>
          <a:xfrm>
            <a:off x="7595229" y="4368339"/>
            <a:ext cx="457200" cy="307777"/>
          </a:xfrm>
          <a:prstGeom prst="rect">
            <a:avLst/>
          </a:prstGeom>
          <a:noFill/>
        </p:spPr>
        <p:txBody>
          <a:bodyPr wrap="square" rtlCol="0">
            <a:spAutoFit/>
          </a:bodyPr>
          <a:lstStyle/>
          <a:p>
            <a:r>
              <a:rPr lang="en-US" altLang="zh-TW" sz="1400" b="1" dirty="0"/>
              <a:t>CF</a:t>
            </a:r>
            <a:endParaRPr lang="zh-TW" altLang="en-US" sz="14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9093"/>
                                        </p:tgtEl>
                                        <p:attrNameLst>
                                          <p:attrName>style.visibility</p:attrName>
                                        </p:attrNameLst>
                                      </p:cBhvr>
                                      <p:to>
                                        <p:strVal val="visible"/>
                                      </p:to>
                                    </p:set>
                                    <p:animEffect transition="in" filter="box(in)">
                                      <p:cBhvr>
                                        <p:cTn id="7" dur="500"/>
                                        <p:tgtEl>
                                          <p:spTgt spid="8909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p:bldP spid="11"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15363"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B08863B6-2AB3-428C-927D-14E846EDB54B}" type="slidenum">
              <a:rPr lang="en-US" altLang="en-US" sz="1600">
                <a:latin typeface="Times New Roman" panose="02020603050405020304" pitchFamily="18" charset="0"/>
              </a:rPr>
              <a:pPr eaLnBrk="1" hangingPunct="1">
                <a:spcBef>
                  <a:spcPct val="0"/>
                </a:spcBef>
                <a:buClrTx/>
                <a:buFontTx/>
                <a:buNone/>
              </a:pPr>
              <a:t>15</a:t>
            </a:fld>
            <a:endParaRPr lang="en-US" altLang="en-US" sz="1600">
              <a:latin typeface="Times New Roman" panose="02020603050405020304" pitchFamily="18" charset="0"/>
            </a:endParaRPr>
          </a:p>
        </p:txBody>
      </p:sp>
      <p:sp>
        <p:nvSpPr>
          <p:cNvPr id="144386" name="Rectangle 1026"/>
          <p:cNvSpPr>
            <a:spLocks noGrp="1" noChangeArrowheads="1"/>
          </p:cNvSpPr>
          <p:nvPr>
            <p:ph type="title"/>
          </p:nvPr>
        </p:nvSpPr>
        <p:spPr/>
        <p:txBody>
          <a:bodyPr/>
          <a:lstStyle/>
          <a:p>
            <a:pPr eaLnBrk="1" hangingPunct="1">
              <a:defRPr/>
            </a:pPr>
            <a:r>
              <a:rPr lang="en-US" altLang="en-US"/>
              <a:t>Your turn . . .</a:t>
            </a:r>
          </a:p>
        </p:txBody>
      </p:sp>
      <p:sp>
        <p:nvSpPr>
          <p:cNvPr id="15365" name="Text Box 1027"/>
          <p:cNvSpPr txBox="1">
            <a:spLocks noChangeArrowheads="1"/>
          </p:cNvSpPr>
          <p:nvPr/>
        </p:nvSpPr>
        <p:spPr bwMode="auto">
          <a:xfrm>
            <a:off x="1143000" y="2057400"/>
            <a:ext cx="5867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al,6Bh</a:t>
            </a:r>
          </a:p>
          <a:p>
            <a:pPr eaLnBrk="1" hangingPunct="1">
              <a:lnSpc>
                <a:spcPct val="50000"/>
              </a:lnSpc>
              <a:spcBef>
                <a:spcPct val="50000"/>
              </a:spcBef>
              <a:buClrTx/>
              <a:buFontTx/>
              <a:buNone/>
            </a:pPr>
            <a:r>
              <a:rPr lang="en-US" altLang="en-US" sz="1800" b="1">
                <a:latin typeface="Courier New" panose="02070309020205020404" pitchFamily="49" charset="0"/>
              </a:rPr>
              <a:t>ror al,1	a.</a:t>
            </a:r>
          </a:p>
          <a:p>
            <a:pPr eaLnBrk="1" hangingPunct="1">
              <a:lnSpc>
                <a:spcPct val="50000"/>
              </a:lnSpc>
              <a:spcBef>
                <a:spcPct val="50000"/>
              </a:spcBef>
              <a:buClrTx/>
              <a:buFontTx/>
              <a:buNone/>
            </a:pPr>
            <a:r>
              <a:rPr lang="en-US" altLang="en-US" sz="1800" b="1">
                <a:latin typeface="Courier New" panose="02070309020205020404" pitchFamily="49" charset="0"/>
              </a:rPr>
              <a:t>rol al,3	b.</a:t>
            </a:r>
          </a:p>
          <a:p>
            <a:pPr eaLnBrk="1" hangingPunct="1">
              <a:lnSpc>
                <a:spcPct val="50000"/>
              </a:lnSpc>
              <a:spcBef>
                <a:spcPct val="50000"/>
              </a:spcBef>
              <a:buClrTx/>
              <a:buFontTx/>
              <a:buNone/>
            </a:pPr>
            <a:endParaRPr lang="en-US" altLang="en-US" sz="1800" b="1">
              <a:latin typeface="Courier New" panose="02070309020205020404" pitchFamily="49" charset="0"/>
            </a:endParaRPr>
          </a:p>
        </p:txBody>
      </p:sp>
      <p:sp>
        <p:nvSpPr>
          <p:cNvPr id="15366" name="Text Box 1028"/>
          <p:cNvSpPr txBox="1">
            <a:spLocks noChangeArrowheads="1"/>
          </p:cNvSpPr>
          <p:nvPr/>
        </p:nvSpPr>
        <p:spPr bwMode="auto">
          <a:xfrm>
            <a:off x="838200" y="1219200"/>
            <a:ext cx="7239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Indicate the hexadecimal value of AL after each rotation:</a:t>
            </a:r>
          </a:p>
        </p:txBody>
      </p:sp>
      <p:sp>
        <p:nvSpPr>
          <p:cNvPr id="144389" name="Text Box 1029"/>
          <p:cNvSpPr txBox="1">
            <a:spLocks noChangeArrowheads="1"/>
          </p:cNvSpPr>
          <p:nvPr/>
        </p:nvSpPr>
        <p:spPr bwMode="auto">
          <a:xfrm>
            <a:off x="5257800" y="2068513"/>
            <a:ext cx="3124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endParaRPr lang="en-US" altLang="en-US" sz="1800" b="1">
              <a:latin typeface="Courier New" panose="02070309020205020404" pitchFamily="49" charset="0"/>
            </a:endParaRP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B5h</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ADh</a:t>
            </a:r>
          </a:p>
          <a:p>
            <a:pPr eaLnBrk="1" hangingPunct="1">
              <a:lnSpc>
                <a:spcPct val="50000"/>
              </a:lnSpc>
              <a:spcBef>
                <a:spcPct val="50000"/>
              </a:spcBef>
              <a:buClrTx/>
              <a:buFontTx/>
              <a:buNone/>
            </a:pPr>
            <a:endParaRPr lang="en-US" altLang="en-US" sz="1800" b="1">
              <a:solidFill>
                <a:schemeClr val="tx2"/>
              </a:solidFill>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4389"/>
                                        </p:tgtEl>
                                        <p:attrNameLst>
                                          <p:attrName>style.visibility</p:attrName>
                                        </p:attrNameLst>
                                      </p:cBhvr>
                                      <p:to>
                                        <p:strVal val="visible"/>
                                      </p:to>
                                    </p:set>
                                    <p:animEffect transition="in" filter="dissolve">
                                      <p:cBhvr>
                                        <p:cTn id="7" dur="500"/>
                                        <p:tgtEl>
                                          <p:spTgt spid="144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9"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1638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6C28C372-CBA1-43DE-95B6-57FC4068ECE5}" type="slidenum">
              <a:rPr lang="en-US" altLang="en-US" sz="1600">
                <a:latin typeface="Times New Roman" panose="02020603050405020304" pitchFamily="18" charset="0"/>
              </a:rPr>
              <a:pPr eaLnBrk="1" hangingPunct="1">
                <a:spcBef>
                  <a:spcPct val="0"/>
                </a:spcBef>
                <a:buClrTx/>
                <a:buFontTx/>
                <a:buNone/>
              </a:pPr>
              <a:t>16</a:t>
            </a:fld>
            <a:endParaRPr lang="en-US" altLang="en-US" sz="1600">
              <a:latin typeface="Times New Roman" panose="02020603050405020304" pitchFamily="18" charset="0"/>
            </a:endParaRPr>
          </a:p>
        </p:txBody>
      </p:sp>
      <p:sp>
        <p:nvSpPr>
          <p:cNvPr id="90114" name="Rectangle 2"/>
          <p:cNvSpPr>
            <a:spLocks noGrp="1" noChangeArrowheads="1"/>
          </p:cNvSpPr>
          <p:nvPr>
            <p:ph type="title"/>
          </p:nvPr>
        </p:nvSpPr>
        <p:spPr/>
        <p:txBody>
          <a:bodyPr/>
          <a:lstStyle/>
          <a:p>
            <a:pPr eaLnBrk="1" hangingPunct="1">
              <a:defRPr/>
            </a:pPr>
            <a:r>
              <a:rPr lang="en-US" altLang="en-US"/>
              <a:t>RCL Instruction</a:t>
            </a:r>
          </a:p>
        </p:txBody>
      </p:sp>
      <p:sp>
        <p:nvSpPr>
          <p:cNvPr id="16389" name="Rectangle 3"/>
          <p:cNvSpPr>
            <a:spLocks noGrp="1" noChangeArrowheads="1"/>
          </p:cNvSpPr>
          <p:nvPr>
            <p:ph type="body" idx="1"/>
          </p:nvPr>
        </p:nvSpPr>
        <p:spPr>
          <a:xfrm>
            <a:off x="685800" y="1143000"/>
            <a:ext cx="7772400" cy="1600200"/>
          </a:xfrm>
        </p:spPr>
        <p:txBody>
          <a:bodyPr/>
          <a:lstStyle/>
          <a:p>
            <a:pPr eaLnBrk="1" hangingPunct="1"/>
            <a:r>
              <a:rPr lang="en-US" altLang="en-US"/>
              <a:t>RCL (rotate carry left) shifts each bit to the left</a:t>
            </a:r>
          </a:p>
          <a:p>
            <a:pPr eaLnBrk="1" hangingPunct="1"/>
            <a:r>
              <a:rPr lang="en-US" altLang="en-US"/>
              <a:t>Copies the Carry flag to the least significant bit</a:t>
            </a:r>
          </a:p>
          <a:p>
            <a:pPr eaLnBrk="1" hangingPunct="1"/>
            <a:r>
              <a:rPr lang="en-US" altLang="en-US"/>
              <a:t>Copies the most significant bit to the Carry flag</a:t>
            </a:r>
          </a:p>
        </p:txBody>
      </p:sp>
      <p:graphicFrame>
        <p:nvGraphicFramePr>
          <p:cNvPr id="16390" name="Object 5"/>
          <p:cNvGraphicFramePr>
            <a:graphicFrameLocks noChangeAspect="1"/>
          </p:cNvGraphicFramePr>
          <p:nvPr/>
        </p:nvGraphicFramePr>
        <p:xfrm>
          <a:off x="1752600" y="2743200"/>
          <a:ext cx="5410200" cy="1089025"/>
        </p:xfrm>
        <a:graphic>
          <a:graphicData uri="http://schemas.openxmlformats.org/presentationml/2006/ole">
            <mc:AlternateContent xmlns:mc="http://schemas.openxmlformats.org/markup-compatibility/2006">
              <mc:Choice xmlns:v="urn:schemas-microsoft-com:vml" Requires="v">
                <p:oleObj spid="_x0000_s16419" name="VISIO" r:id="rId3" imgW="3625596" imgH="728472" progId="Visio.Drawing.6">
                  <p:embed/>
                </p:oleObj>
              </mc:Choice>
              <mc:Fallback>
                <p:oleObj name="VISIO" r:id="rId3" imgW="3625596" imgH="728472"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743200"/>
                        <a:ext cx="5410200" cy="10890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118" name="Text Box 6"/>
          <p:cNvSpPr txBox="1">
            <a:spLocks noChangeArrowheads="1"/>
          </p:cNvSpPr>
          <p:nvPr/>
        </p:nvSpPr>
        <p:spPr bwMode="auto">
          <a:xfrm>
            <a:off x="838200" y="4191000"/>
            <a:ext cx="70104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tabLst>
                <a:tab pos="320516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320516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320516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320516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320516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panose="02020603050405020304" pitchFamily="18" charset="0"/>
              </a:defRPr>
            </a:lvl9pPr>
          </a:lstStyle>
          <a:p>
            <a:pPr eaLnBrk="1" hangingPunct="1">
              <a:lnSpc>
                <a:spcPct val="60000"/>
              </a:lnSpc>
              <a:spcBef>
                <a:spcPct val="50000"/>
              </a:spcBef>
              <a:buClrTx/>
              <a:buFontTx/>
              <a:buNone/>
            </a:pPr>
            <a:r>
              <a:rPr lang="en-US" altLang="en-US" sz="1900" b="1" dirty="0" err="1">
                <a:latin typeface="Courier New" panose="02070309020205020404" pitchFamily="49" charset="0"/>
              </a:rPr>
              <a:t>clc</a:t>
            </a:r>
            <a:r>
              <a:rPr lang="en-US" altLang="en-US" sz="1900" b="1" dirty="0">
                <a:latin typeface="Courier New" panose="02070309020205020404" pitchFamily="49" charset="0"/>
              </a:rPr>
              <a:t>         ; CF = 0</a:t>
            </a:r>
          </a:p>
          <a:p>
            <a:pPr eaLnBrk="1" hangingPunct="1">
              <a:lnSpc>
                <a:spcPct val="60000"/>
              </a:lnSpc>
              <a:spcBef>
                <a:spcPct val="50000"/>
              </a:spcBef>
              <a:buClrTx/>
              <a:buFontTx/>
              <a:buNone/>
            </a:pPr>
            <a:r>
              <a:rPr lang="en-US" altLang="en-US" sz="1900" b="1" dirty="0" err="1">
                <a:latin typeface="Courier New" panose="02070309020205020404" pitchFamily="49" charset="0"/>
              </a:rPr>
              <a:t>mov</a:t>
            </a:r>
            <a:r>
              <a:rPr lang="en-US" altLang="en-US" sz="1900" b="1" dirty="0">
                <a:latin typeface="Courier New" panose="02070309020205020404" pitchFamily="49" charset="0"/>
              </a:rPr>
              <a:t> bl,88h      </a:t>
            </a:r>
          </a:p>
          <a:p>
            <a:pPr eaLnBrk="1" hangingPunct="1">
              <a:lnSpc>
                <a:spcPct val="60000"/>
              </a:lnSpc>
              <a:spcBef>
                <a:spcPct val="50000"/>
              </a:spcBef>
              <a:buClrTx/>
              <a:buFontTx/>
              <a:buNone/>
            </a:pPr>
            <a:r>
              <a:rPr lang="en-US" altLang="en-US" sz="1900" b="1" dirty="0" err="1">
                <a:latin typeface="Courier New" panose="02070309020205020404" pitchFamily="49" charset="0"/>
              </a:rPr>
              <a:t>rcl</a:t>
            </a:r>
            <a:r>
              <a:rPr lang="en-US" altLang="en-US" sz="1900" b="1" dirty="0">
                <a:latin typeface="Courier New" panose="02070309020205020404" pitchFamily="49" charset="0"/>
              </a:rPr>
              <a:t> bl,1        </a:t>
            </a:r>
          </a:p>
          <a:p>
            <a:pPr eaLnBrk="1" hangingPunct="1">
              <a:lnSpc>
                <a:spcPct val="60000"/>
              </a:lnSpc>
              <a:spcBef>
                <a:spcPct val="50000"/>
              </a:spcBef>
              <a:buClrTx/>
              <a:buFontTx/>
              <a:buNone/>
            </a:pPr>
            <a:r>
              <a:rPr lang="en-US" altLang="en-US" sz="1900" b="1" dirty="0" err="1">
                <a:latin typeface="Courier New" panose="02070309020205020404" pitchFamily="49" charset="0"/>
              </a:rPr>
              <a:t>rcl</a:t>
            </a:r>
            <a:r>
              <a:rPr lang="en-US" altLang="en-US" sz="1900" b="1" dirty="0">
                <a:latin typeface="Courier New" panose="02070309020205020404" pitchFamily="49" charset="0"/>
              </a:rPr>
              <a:t> bl,1</a:t>
            </a:r>
          </a:p>
        </p:txBody>
      </p:sp>
      <p:graphicFrame>
        <p:nvGraphicFramePr>
          <p:cNvPr id="9" name="Table 12"/>
          <p:cNvGraphicFramePr>
            <a:graphicFrameLocks noGrp="1"/>
          </p:cNvGraphicFramePr>
          <p:nvPr>
            <p:extLst>
              <p:ext uri="{D42A27DB-BD31-4B8C-83A1-F6EECF244321}">
                <p14:modId xmlns:p14="http://schemas.microsoft.com/office/powerpoint/2010/main" val="3717005352"/>
              </p:ext>
            </p:extLst>
          </p:nvPr>
        </p:nvGraphicFramePr>
        <p:xfrm>
          <a:off x="5181600" y="4579932"/>
          <a:ext cx="1787416" cy="304800"/>
        </p:xfrm>
        <a:graphic>
          <a:graphicData uri="http://schemas.openxmlformats.org/drawingml/2006/table">
            <a:tbl>
              <a:tblPr>
                <a:tableStyleId>{7DF18680-E054-41AD-8BC1-D1AEF772440D}</a:tableStyleId>
              </a:tblPr>
              <a:tblGrid>
                <a:gridCol w="223427">
                  <a:extLst>
                    <a:ext uri="{9D8B030D-6E8A-4147-A177-3AD203B41FA5}">
                      <a16:colId xmlns:a16="http://schemas.microsoft.com/office/drawing/2014/main" val="20000"/>
                    </a:ext>
                  </a:extLst>
                </a:gridCol>
                <a:gridCol w="223427">
                  <a:extLst>
                    <a:ext uri="{9D8B030D-6E8A-4147-A177-3AD203B41FA5}">
                      <a16:colId xmlns:a16="http://schemas.microsoft.com/office/drawing/2014/main" val="20001"/>
                    </a:ext>
                  </a:extLst>
                </a:gridCol>
                <a:gridCol w="223427">
                  <a:extLst>
                    <a:ext uri="{9D8B030D-6E8A-4147-A177-3AD203B41FA5}">
                      <a16:colId xmlns:a16="http://schemas.microsoft.com/office/drawing/2014/main" val="20002"/>
                    </a:ext>
                  </a:extLst>
                </a:gridCol>
                <a:gridCol w="223427">
                  <a:extLst>
                    <a:ext uri="{9D8B030D-6E8A-4147-A177-3AD203B41FA5}">
                      <a16:colId xmlns:a16="http://schemas.microsoft.com/office/drawing/2014/main" val="20003"/>
                    </a:ext>
                  </a:extLst>
                </a:gridCol>
                <a:gridCol w="223427">
                  <a:extLst>
                    <a:ext uri="{9D8B030D-6E8A-4147-A177-3AD203B41FA5}">
                      <a16:colId xmlns:a16="http://schemas.microsoft.com/office/drawing/2014/main" val="20004"/>
                    </a:ext>
                  </a:extLst>
                </a:gridCol>
                <a:gridCol w="223427">
                  <a:extLst>
                    <a:ext uri="{9D8B030D-6E8A-4147-A177-3AD203B41FA5}">
                      <a16:colId xmlns:a16="http://schemas.microsoft.com/office/drawing/2014/main" val="20005"/>
                    </a:ext>
                  </a:extLst>
                </a:gridCol>
                <a:gridCol w="223427">
                  <a:extLst>
                    <a:ext uri="{9D8B030D-6E8A-4147-A177-3AD203B41FA5}">
                      <a16:colId xmlns:a16="http://schemas.microsoft.com/office/drawing/2014/main" val="20006"/>
                    </a:ext>
                  </a:extLst>
                </a:gridCol>
                <a:gridCol w="223427">
                  <a:extLst>
                    <a:ext uri="{9D8B030D-6E8A-4147-A177-3AD203B41FA5}">
                      <a16:colId xmlns:a16="http://schemas.microsoft.com/office/drawing/2014/main" val="20007"/>
                    </a:ext>
                  </a:extLst>
                </a:gridCol>
              </a:tblGrid>
              <a:tr h="230265">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11" name="文字方塊 10"/>
          <p:cNvSpPr txBox="1"/>
          <p:nvPr/>
        </p:nvSpPr>
        <p:spPr>
          <a:xfrm>
            <a:off x="5632248" y="4124378"/>
            <a:ext cx="457200" cy="307777"/>
          </a:xfrm>
          <a:prstGeom prst="rect">
            <a:avLst/>
          </a:prstGeom>
          <a:noFill/>
        </p:spPr>
        <p:txBody>
          <a:bodyPr wrap="square" rtlCol="0">
            <a:spAutoFit/>
          </a:bodyPr>
          <a:lstStyle/>
          <a:p>
            <a:r>
              <a:rPr lang="en-US" altLang="zh-TW" sz="1400" b="1" dirty="0"/>
              <a:t>BL</a:t>
            </a:r>
            <a:endParaRPr lang="zh-TW" altLang="en-US" sz="1400" b="1" dirty="0"/>
          </a:p>
        </p:txBody>
      </p:sp>
      <p:graphicFrame>
        <p:nvGraphicFramePr>
          <p:cNvPr id="13" name="Table 12"/>
          <p:cNvGraphicFramePr>
            <a:graphicFrameLocks noGrp="1"/>
          </p:cNvGraphicFramePr>
          <p:nvPr>
            <p:extLst>
              <p:ext uri="{D42A27DB-BD31-4B8C-83A1-F6EECF244321}">
                <p14:modId xmlns:p14="http://schemas.microsoft.com/office/powerpoint/2010/main" val="3686602768"/>
              </p:ext>
            </p:extLst>
          </p:nvPr>
        </p:nvGraphicFramePr>
        <p:xfrm>
          <a:off x="4568801" y="4607182"/>
          <a:ext cx="223427" cy="304800"/>
        </p:xfrm>
        <a:graphic>
          <a:graphicData uri="http://schemas.openxmlformats.org/drawingml/2006/table">
            <a:tbl>
              <a:tblPr>
                <a:tableStyleId>{7DF18680-E054-41AD-8BC1-D1AEF772440D}</a:tableStyleId>
              </a:tblPr>
              <a:tblGrid>
                <a:gridCol w="223427">
                  <a:extLst>
                    <a:ext uri="{9D8B030D-6E8A-4147-A177-3AD203B41FA5}">
                      <a16:colId xmlns:a16="http://schemas.microsoft.com/office/drawing/2014/main" val="20000"/>
                    </a:ext>
                  </a:extLst>
                </a:gridCol>
              </a:tblGrid>
              <a:tr h="230265">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4" name="Table 12"/>
          <p:cNvGraphicFramePr>
            <a:graphicFrameLocks noGrp="1"/>
          </p:cNvGraphicFramePr>
          <p:nvPr>
            <p:extLst>
              <p:ext uri="{D42A27DB-BD31-4B8C-83A1-F6EECF244321}">
                <p14:modId xmlns:p14="http://schemas.microsoft.com/office/powerpoint/2010/main" val="3431731860"/>
              </p:ext>
            </p:extLst>
          </p:nvPr>
        </p:nvGraphicFramePr>
        <p:xfrm>
          <a:off x="4564070" y="4235824"/>
          <a:ext cx="223427" cy="304800"/>
        </p:xfrm>
        <a:graphic>
          <a:graphicData uri="http://schemas.openxmlformats.org/drawingml/2006/table">
            <a:tbl>
              <a:tblPr>
                <a:tableStyleId>{7DF18680-E054-41AD-8BC1-D1AEF772440D}</a:tableStyleId>
              </a:tblPr>
              <a:tblGrid>
                <a:gridCol w="223427">
                  <a:extLst>
                    <a:ext uri="{9D8B030D-6E8A-4147-A177-3AD203B41FA5}">
                      <a16:colId xmlns:a16="http://schemas.microsoft.com/office/drawing/2014/main" val="20000"/>
                    </a:ext>
                  </a:extLst>
                </a:gridCol>
              </a:tblGrid>
              <a:tr h="230265">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15" name="文字方塊 14"/>
          <p:cNvSpPr txBox="1"/>
          <p:nvPr/>
        </p:nvSpPr>
        <p:spPr>
          <a:xfrm>
            <a:off x="4457700" y="3816601"/>
            <a:ext cx="457200" cy="307777"/>
          </a:xfrm>
          <a:prstGeom prst="rect">
            <a:avLst/>
          </a:prstGeom>
          <a:noFill/>
        </p:spPr>
        <p:txBody>
          <a:bodyPr wrap="square" rtlCol="0">
            <a:spAutoFit/>
          </a:bodyPr>
          <a:lstStyle/>
          <a:p>
            <a:r>
              <a:rPr lang="en-US" altLang="zh-TW" sz="1400" b="1" dirty="0"/>
              <a:t>CF</a:t>
            </a:r>
            <a:endParaRPr lang="zh-TW" altLang="en-US" sz="1400" b="1" dirty="0"/>
          </a:p>
        </p:txBody>
      </p:sp>
      <p:graphicFrame>
        <p:nvGraphicFramePr>
          <p:cNvPr id="17" name="Table 12"/>
          <p:cNvGraphicFramePr>
            <a:graphicFrameLocks noGrp="1"/>
          </p:cNvGraphicFramePr>
          <p:nvPr>
            <p:extLst>
              <p:ext uri="{D42A27DB-BD31-4B8C-83A1-F6EECF244321}">
                <p14:modId xmlns:p14="http://schemas.microsoft.com/office/powerpoint/2010/main" val="2834621011"/>
              </p:ext>
            </p:extLst>
          </p:nvPr>
        </p:nvGraphicFramePr>
        <p:xfrm>
          <a:off x="5181600" y="4952930"/>
          <a:ext cx="1787416" cy="304800"/>
        </p:xfrm>
        <a:graphic>
          <a:graphicData uri="http://schemas.openxmlformats.org/drawingml/2006/table">
            <a:tbl>
              <a:tblPr>
                <a:tableStyleId>{7DF18680-E054-41AD-8BC1-D1AEF772440D}</a:tableStyleId>
              </a:tblPr>
              <a:tblGrid>
                <a:gridCol w="223427">
                  <a:extLst>
                    <a:ext uri="{9D8B030D-6E8A-4147-A177-3AD203B41FA5}">
                      <a16:colId xmlns:a16="http://schemas.microsoft.com/office/drawing/2014/main" val="20000"/>
                    </a:ext>
                  </a:extLst>
                </a:gridCol>
                <a:gridCol w="223427">
                  <a:extLst>
                    <a:ext uri="{9D8B030D-6E8A-4147-A177-3AD203B41FA5}">
                      <a16:colId xmlns:a16="http://schemas.microsoft.com/office/drawing/2014/main" val="20001"/>
                    </a:ext>
                  </a:extLst>
                </a:gridCol>
                <a:gridCol w="223427">
                  <a:extLst>
                    <a:ext uri="{9D8B030D-6E8A-4147-A177-3AD203B41FA5}">
                      <a16:colId xmlns:a16="http://schemas.microsoft.com/office/drawing/2014/main" val="20002"/>
                    </a:ext>
                  </a:extLst>
                </a:gridCol>
                <a:gridCol w="223427">
                  <a:extLst>
                    <a:ext uri="{9D8B030D-6E8A-4147-A177-3AD203B41FA5}">
                      <a16:colId xmlns:a16="http://schemas.microsoft.com/office/drawing/2014/main" val="20003"/>
                    </a:ext>
                  </a:extLst>
                </a:gridCol>
                <a:gridCol w="223427">
                  <a:extLst>
                    <a:ext uri="{9D8B030D-6E8A-4147-A177-3AD203B41FA5}">
                      <a16:colId xmlns:a16="http://schemas.microsoft.com/office/drawing/2014/main" val="20004"/>
                    </a:ext>
                  </a:extLst>
                </a:gridCol>
                <a:gridCol w="223427">
                  <a:extLst>
                    <a:ext uri="{9D8B030D-6E8A-4147-A177-3AD203B41FA5}">
                      <a16:colId xmlns:a16="http://schemas.microsoft.com/office/drawing/2014/main" val="20005"/>
                    </a:ext>
                  </a:extLst>
                </a:gridCol>
                <a:gridCol w="223427">
                  <a:extLst>
                    <a:ext uri="{9D8B030D-6E8A-4147-A177-3AD203B41FA5}">
                      <a16:colId xmlns:a16="http://schemas.microsoft.com/office/drawing/2014/main" val="20006"/>
                    </a:ext>
                  </a:extLst>
                </a:gridCol>
                <a:gridCol w="223427">
                  <a:extLst>
                    <a:ext uri="{9D8B030D-6E8A-4147-A177-3AD203B41FA5}">
                      <a16:colId xmlns:a16="http://schemas.microsoft.com/office/drawing/2014/main" val="20007"/>
                    </a:ext>
                  </a:extLst>
                </a:gridCol>
              </a:tblGrid>
              <a:tr h="230265">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8" name="Table 12"/>
          <p:cNvGraphicFramePr>
            <a:graphicFrameLocks noGrp="1"/>
          </p:cNvGraphicFramePr>
          <p:nvPr>
            <p:extLst>
              <p:ext uri="{D42A27DB-BD31-4B8C-83A1-F6EECF244321}">
                <p14:modId xmlns:p14="http://schemas.microsoft.com/office/powerpoint/2010/main" val="1540903081"/>
              </p:ext>
            </p:extLst>
          </p:nvPr>
        </p:nvGraphicFramePr>
        <p:xfrm>
          <a:off x="5181600" y="5306680"/>
          <a:ext cx="1787416" cy="304800"/>
        </p:xfrm>
        <a:graphic>
          <a:graphicData uri="http://schemas.openxmlformats.org/drawingml/2006/table">
            <a:tbl>
              <a:tblPr>
                <a:tableStyleId>{7DF18680-E054-41AD-8BC1-D1AEF772440D}</a:tableStyleId>
              </a:tblPr>
              <a:tblGrid>
                <a:gridCol w="223427">
                  <a:extLst>
                    <a:ext uri="{9D8B030D-6E8A-4147-A177-3AD203B41FA5}">
                      <a16:colId xmlns:a16="http://schemas.microsoft.com/office/drawing/2014/main" val="20000"/>
                    </a:ext>
                  </a:extLst>
                </a:gridCol>
                <a:gridCol w="223427">
                  <a:extLst>
                    <a:ext uri="{9D8B030D-6E8A-4147-A177-3AD203B41FA5}">
                      <a16:colId xmlns:a16="http://schemas.microsoft.com/office/drawing/2014/main" val="20001"/>
                    </a:ext>
                  </a:extLst>
                </a:gridCol>
                <a:gridCol w="223427">
                  <a:extLst>
                    <a:ext uri="{9D8B030D-6E8A-4147-A177-3AD203B41FA5}">
                      <a16:colId xmlns:a16="http://schemas.microsoft.com/office/drawing/2014/main" val="20002"/>
                    </a:ext>
                  </a:extLst>
                </a:gridCol>
                <a:gridCol w="223427">
                  <a:extLst>
                    <a:ext uri="{9D8B030D-6E8A-4147-A177-3AD203B41FA5}">
                      <a16:colId xmlns:a16="http://schemas.microsoft.com/office/drawing/2014/main" val="20003"/>
                    </a:ext>
                  </a:extLst>
                </a:gridCol>
                <a:gridCol w="223427">
                  <a:extLst>
                    <a:ext uri="{9D8B030D-6E8A-4147-A177-3AD203B41FA5}">
                      <a16:colId xmlns:a16="http://schemas.microsoft.com/office/drawing/2014/main" val="20004"/>
                    </a:ext>
                  </a:extLst>
                </a:gridCol>
                <a:gridCol w="223427">
                  <a:extLst>
                    <a:ext uri="{9D8B030D-6E8A-4147-A177-3AD203B41FA5}">
                      <a16:colId xmlns:a16="http://schemas.microsoft.com/office/drawing/2014/main" val="20005"/>
                    </a:ext>
                  </a:extLst>
                </a:gridCol>
                <a:gridCol w="223427">
                  <a:extLst>
                    <a:ext uri="{9D8B030D-6E8A-4147-A177-3AD203B41FA5}">
                      <a16:colId xmlns:a16="http://schemas.microsoft.com/office/drawing/2014/main" val="20006"/>
                    </a:ext>
                  </a:extLst>
                </a:gridCol>
                <a:gridCol w="223427">
                  <a:extLst>
                    <a:ext uri="{9D8B030D-6E8A-4147-A177-3AD203B41FA5}">
                      <a16:colId xmlns:a16="http://schemas.microsoft.com/office/drawing/2014/main" val="20007"/>
                    </a:ext>
                  </a:extLst>
                </a:gridCol>
              </a:tblGrid>
              <a:tr h="230265">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21" name="Table 12"/>
          <p:cNvGraphicFramePr>
            <a:graphicFrameLocks noGrp="1"/>
          </p:cNvGraphicFramePr>
          <p:nvPr>
            <p:extLst>
              <p:ext uri="{D42A27DB-BD31-4B8C-83A1-F6EECF244321}">
                <p14:modId xmlns:p14="http://schemas.microsoft.com/office/powerpoint/2010/main" val="1556732553"/>
              </p:ext>
            </p:extLst>
          </p:nvPr>
        </p:nvGraphicFramePr>
        <p:xfrm>
          <a:off x="4564070" y="5333930"/>
          <a:ext cx="223427" cy="304800"/>
        </p:xfrm>
        <a:graphic>
          <a:graphicData uri="http://schemas.openxmlformats.org/drawingml/2006/table">
            <a:tbl>
              <a:tblPr>
                <a:tableStyleId>{7DF18680-E054-41AD-8BC1-D1AEF772440D}</a:tableStyleId>
              </a:tblPr>
              <a:tblGrid>
                <a:gridCol w="223427">
                  <a:extLst>
                    <a:ext uri="{9D8B030D-6E8A-4147-A177-3AD203B41FA5}">
                      <a16:colId xmlns:a16="http://schemas.microsoft.com/office/drawing/2014/main" val="20000"/>
                    </a:ext>
                  </a:extLst>
                </a:gridCol>
              </a:tblGrid>
              <a:tr h="230265">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22" name="Table 12"/>
          <p:cNvGraphicFramePr>
            <a:graphicFrameLocks noGrp="1"/>
          </p:cNvGraphicFramePr>
          <p:nvPr>
            <p:extLst>
              <p:ext uri="{D42A27DB-BD31-4B8C-83A1-F6EECF244321}">
                <p14:modId xmlns:p14="http://schemas.microsoft.com/office/powerpoint/2010/main" val="1613498209"/>
              </p:ext>
            </p:extLst>
          </p:nvPr>
        </p:nvGraphicFramePr>
        <p:xfrm>
          <a:off x="4564070" y="4988182"/>
          <a:ext cx="223427" cy="304800"/>
        </p:xfrm>
        <a:graphic>
          <a:graphicData uri="http://schemas.openxmlformats.org/drawingml/2006/table">
            <a:tbl>
              <a:tblPr>
                <a:tableStyleId>{7DF18680-E054-41AD-8BC1-D1AEF772440D}</a:tableStyleId>
              </a:tblPr>
              <a:tblGrid>
                <a:gridCol w="223427">
                  <a:extLst>
                    <a:ext uri="{9D8B030D-6E8A-4147-A177-3AD203B41FA5}">
                      <a16:colId xmlns:a16="http://schemas.microsoft.com/office/drawing/2014/main" val="20000"/>
                    </a:ext>
                  </a:extLst>
                </a:gridCol>
              </a:tblGrid>
              <a:tr h="230265">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0118"/>
                                        </p:tgtEl>
                                        <p:attrNameLst>
                                          <p:attrName>style.visibility</p:attrName>
                                        </p:attrNameLst>
                                      </p:cBhvr>
                                      <p:to>
                                        <p:strVal val="visible"/>
                                      </p:to>
                                    </p:set>
                                    <p:animEffect transition="in" filter="box(in)">
                                      <p:cBhvr>
                                        <p:cTn id="7" dur="500"/>
                                        <p:tgtEl>
                                          <p:spTgt spid="9011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8" grpId="0"/>
      <p:bldP spid="11"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1741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9705DDC0-1497-44AB-862C-C4FBC3ACAA84}" type="slidenum">
              <a:rPr lang="en-US" altLang="en-US" sz="1600">
                <a:latin typeface="Times New Roman" panose="02020603050405020304" pitchFamily="18" charset="0"/>
              </a:rPr>
              <a:pPr eaLnBrk="1" hangingPunct="1">
                <a:spcBef>
                  <a:spcPct val="0"/>
                </a:spcBef>
                <a:buClrTx/>
                <a:buFontTx/>
                <a:buNone/>
              </a:pPr>
              <a:t>17</a:t>
            </a:fld>
            <a:endParaRPr lang="en-US" altLang="en-US" sz="1600">
              <a:latin typeface="Times New Roman" panose="02020603050405020304" pitchFamily="18" charset="0"/>
            </a:endParaRPr>
          </a:p>
        </p:txBody>
      </p:sp>
      <p:sp>
        <p:nvSpPr>
          <p:cNvPr id="91138" name="Rectangle 2"/>
          <p:cNvSpPr>
            <a:spLocks noGrp="1" noChangeArrowheads="1"/>
          </p:cNvSpPr>
          <p:nvPr>
            <p:ph type="title"/>
          </p:nvPr>
        </p:nvSpPr>
        <p:spPr/>
        <p:txBody>
          <a:bodyPr/>
          <a:lstStyle/>
          <a:p>
            <a:pPr eaLnBrk="1" hangingPunct="1">
              <a:defRPr/>
            </a:pPr>
            <a:r>
              <a:rPr lang="en-US" altLang="en-US"/>
              <a:t>RCR Instruction</a:t>
            </a:r>
          </a:p>
        </p:txBody>
      </p:sp>
      <p:sp>
        <p:nvSpPr>
          <p:cNvPr id="17413" name="Rectangle 4"/>
          <p:cNvSpPr>
            <a:spLocks noGrp="1" noChangeArrowheads="1"/>
          </p:cNvSpPr>
          <p:nvPr>
            <p:ph type="body" idx="1"/>
          </p:nvPr>
        </p:nvSpPr>
        <p:spPr>
          <a:xfrm>
            <a:off x="685800" y="1143000"/>
            <a:ext cx="7772400" cy="1600200"/>
          </a:xfrm>
          <a:noFill/>
        </p:spPr>
        <p:txBody>
          <a:bodyPr/>
          <a:lstStyle/>
          <a:p>
            <a:pPr eaLnBrk="1" hangingPunct="1"/>
            <a:r>
              <a:rPr lang="en-US" altLang="en-US"/>
              <a:t>RCR (rotate carry right) shifts each bit to the right</a:t>
            </a:r>
          </a:p>
          <a:p>
            <a:pPr eaLnBrk="1" hangingPunct="1"/>
            <a:r>
              <a:rPr lang="en-US" altLang="en-US"/>
              <a:t>Copies the Carry flag to the most significant bit</a:t>
            </a:r>
          </a:p>
          <a:p>
            <a:pPr eaLnBrk="1" hangingPunct="1"/>
            <a:r>
              <a:rPr lang="en-US" altLang="en-US"/>
              <a:t>Copies the least significant bit to the Carry flag</a:t>
            </a:r>
          </a:p>
        </p:txBody>
      </p:sp>
      <p:sp>
        <p:nvSpPr>
          <p:cNvPr id="91142" name="Text Box 6"/>
          <p:cNvSpPr txBox="1">
            <a:spLocks noChangeArrowheads="1"/>
          </p:cNvSpPr>
          <p:nvPr/>
        </p:nvSpPr>
        <p:spPr bwMode="auto">
          <a:xfrm>
            <a:off x="914400" y="4191000"/>
            <a:ext cx="6629400" cy="1095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tabLst>
                <a:tab pos="320516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320516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320516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320516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320516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panose="02020603050405020304" pitchFamily="18" charset="0"/>
              </a:defRPr>
            </a:lvl9pPr>
          </a:lstStyle>
          <a:p>
            <a:pPr eaLnBrk="1" hangingPunct="1">
              <a:lnSpc>
                <a:spcPct val="60000"/>
              </a:lnSpc>
              <a:spcBef>
                <a:spcPct val="50000"/>
              </a:spcBef>
              <a:buClrTx/>
              <a:buFontTx/>
              <a:buNone/>
            </a:pPr>
            <a:r>
              <a:rPr lang="en-US" altLang="en-US" sz="1900" b="1" dirty="0" err="1">
                <a:latin typeface="Courier New" panose="02070309020205020404" pitchFamily="49" charset="0"/>
              </a:rPr>
              <a:t>stc</a:t>
            </a:r>
            <a:r>
              <a:rPr lang="en-US" altLang="en-US" sz="1900" b="1" dirty="0">
                <a:latin typeface="Courier New" panose="02070309020205020404" pitchFamily="49" charset="0"/>
              </a:rPr>
              <a:t>          ; CF = 1</a:t>
            </a:r>
          </a:p>
          <a:p>
            <a:pPr eaLnBrk="1" hangingPunct="1">
              <a:lnSpc>
                <a:spcPct val="60000"/>
              </a:lnSpc>
              <a:spcBef>
                <a:spcPct val="50000"/>
              </a:spcBef>
              <a:buClrTx/>
              <a:buFontTx/>
              <a:buNone/>
            </a:pPr>
            <a:r>
              <a:rPr lang="en-US" altLang="en-US" sz="1900" b="1" dirty="0" err="1">
                <a:latin typeface="Courier New" panose="02070309020205020404" pitchFamily="49" charset="0"/>
              </a:rPr>
              <a:t>mov</a:t>
            </a:r>
            <a:r>
              <a:rPr lang="en-US" altLang="en-US" sz="1900" b="1" dirty="0">
                <a:latin typeface="Courier New" panose="02070309020205020404" pitchFamily="49" charset="0"/>
              </a:rPr>
              <a:t> ah,10h   </a:t>
            </a:r>
          </a:p>
          <a:p>
            <a:pPr eaLnBrk="1" hangingPunct="1">
              <a:lnSpc>
                <a:spcPct val="60000"/>
              </a:lnSpc>
              <a:spcBef>
                <a:spcPct val="50000"/>
              </a:spcBef>
              <a:buClrTx/>
              <a:buFontTx/>
              <a:buNone/>
            </a:pPr>
            <a:r>
              <a:rPr lang="en-US" altLang="en-US" sz="1900" b="1" dirty="0" err="1">
                <a:latin typeface="Courier New" panose="02070309020205020404" pitchFamily="49" charset="0"/>
              </a:rPr>
              <a:t>rcr</a:t>
            </a:r>
            <a:r>
              <a:rPr lang="en-US" altLang="en-US" sz="1900" b="1" dirty="0">
                <a:latin typeface="Courier New" panose="02070309020205020404" pitchFamily="49" charset="0"/>
              </a:rPr>
              <a:t> ah,1     </a:t>
            </a:r>
          </a:p>
        </p:txBody>
      </p:sp>
      <p:graphicFrame>
        <p:nvGraphicFramePr>
          <p:cNvPr id="17415" name="Object 8"/>
          <p:cNvGraphicFramePr>
            <a:graphicFrameLocks noChangeAspect="1"/>
          </p:cNvGraphicFramePr>
          <p:nvPr/>
        </p:nvGraphicFramePr>
        <p:xfrm>
          <a:off x="1752600" y="2743200"/>
          <a:ext cx="5562600" cy="1093788"/>
        </p:xfrm>
        <a:graphic>
          <a:graphicData uri="http://schemas.openxmlformats.org/presentationml/2006/ole">
            <mc:AlternateContent xmlns:mc="http://schemas.openxmlformats.org/markup-compatibility/2006">
              <mc:Choice xmlns:v="urn:schemas-microsoft-com:vml" Requires="v">
                <p:oleObj spid="_x0000_s17444" name="VISIO" r:id="rId3" imgW="3604349" imgH="727260" progId="Visio.Drawing.6">
                  <p:embed/>
                </p:oleObj>
              </mc:Choice>
              <mc:Fallback>
                <p:oleObj name="VISIO" r:id="rId3" imgW="3604349" imgH="727260" progId="Visio.Drawing.6">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r="-2817"/>
                      <a:stretch>
                        <a:fillRect/>
                      </a:stretch>
                    </p:blipFill>
                    <p:spPr bwMode="auto">
                      <a:xfrm>
                        <a:off x="1752600" y="2743200"/>
                        <a:ext cx="5562600" cy="109378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Table 12"/>
          <p:cNvGraphicFramePr>
            <a:graphicFrameLocks noGrp="1"/>
          </p:cNvGraphicFramePr>
          <p:nvPr>
            <p:extLst>
              <p:ext uri="{D42A27DB-BD31-4B8C-83A1-F6EECF244321}">
                <p14:modId xmlns:p14="http://schemas.microsoft.com/office/powerpoint/2010/main" val="2571027021"/>
              </p:ext>
            </p:extLst>
          </p:nvPr>
        </p:nvGraphicFramePr>
        <p:xfrm>
          <a:off x="4572000" y="4570103"/>
          <a:ext cx="1787416" cy="304800"/>
        </p:xfrm>
        <a:graphic>
          <a:graphicData uri="http://schemas.openxmlformats.org/drawingml/2006/table">
            <a:tbl>
              <a:tblPr>
                <a:tableStyleId>{7DF18680-E054-41AD-8BC1-D1AEF772440D}</a:tableStyleId>
              </a:tblPr>
              <a:tblGrid>
                <a:gridCol w="223427">
                  <a:extLst>
                    <a:ext uri="{9D8B030D-6E8A-4147-A177-3AD203B41FA5}">
                      <a16:colId xmlns:a16="http://schemas.microsoft.com/office/drawing/2014/main" val="20000"/>
                    </a:ext>
                  </a:extLst>
                </a:gridCol>
                <a:gridCol w="223427">
                  <a:extLst>
                    <a:ext uri="{9D8B030D-6E8A-4147-A177-3AD203B41FA5}">
                      <a16:colId xmlns:a16="http://schemas.microsoft.com/office/drawing/2014/main" val="20001"/>
                    </a:ext>
                  </a:extLst>
                </a:gridCol>
                <a:gridCol w="223427">
                  <a:extLst>
                    <a:ext uri="{9D8B030D-6E8A-4147-A177-3AD203B41FA5}">
                      <a16:colId xmlns:a16="http://schemas.microsoft.com/office/drawing/2014/main" val="20002"/>
                    </a:ext>
                  </a:extLst>
                </a:gridCol>
                <a:gridCol w="223427">
                  <a:extLst>
                    <a:ext uri="{9D8B030D-6E8A-4147-A177-3AD203B41FA5}">
                      <a16:colId xmlns:a16="http://schemas.microsoft.com/office/drawing/2014/main" val="20003"/>
                    </a:ext>
                  </a:extLst>
                </a:gridCol>
                <a:gridCol w="223427">
                  <a:extLst>
                    <a:ext uri="{9D8B030D-6E8A-4147-A177-3AD203B41FA5}">
                      <a16:colId xmlns:a16="http://schemas.microsoft.com/office/drawing/2014/main" val="20004"/>
                    </a:ext>
                  </a:extLst>
                </a:gridCol>
                <a:gridCol w="223427">
                  <a:extLst>
                    <a:ext uri="{9D8B030D-6E8A-4147-A177-3AD203B41FA5}">
                      <a16:colId xmlns:a16="http://schemas.microsoft.com/office/drawing/2014/main" val="20005"/>
                    </a:ext>
                  </a:extLst>
                </a:gridCol>
                <a:gridCol w="223427">
                  <a:extLst>
                    <a:ext uri="{9D8B030D-6E8A-4147-A177-3AD203B41FA5}">
                      <a16:colId xmlns:a16="http://schemas.microsoft.com/office/drawing/2014/main" val="20006"/>
                    </a:ext>
                  </a:extLst>
                </a:gridCol>
                <a:gridCol w="223427">
                  <a:extLst>
                    <a:ext uri="{9D8B030D-6E8A-4147-A177-3AD203B41FA5}">
                      <a16:colId xmlns:a16="http://schemas.microsoft.com/office/drawing/2014/main" val="20007"/>
                    </a:ext>
                  </a:extLst>
                </a:gridCol>
              </a:tblGrid>
              <a:tr h="230265">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11" name="文字方塊 10"/>
          <p:cNvSpPr txBox="1"/>
          <p:nvPr/>
        </p:nvSpPr>
        <p:spPr>
          <a:xfrm>
            <a:off x="5095309" y="4051155"/>
            <a:ext cx="457200" cy="307777"/>
          </a:xfrm>
          <a:prstGeom prst="rect">
            <a:avLst/>
          </a:prstGeom>
          <a:noFill/>
        </p:spPr>
        <p:txBody>
          <a:bodyPr wrap="square" rtlCol="0">
            <a:spAutoFit/>
          </a:bodyPr>
          <a:lstStyle/>
          <a:p>
            <a:r>
              <a:rPr lang="en-US" altLang="zh-TW" sz="1400" b="1" dirty="0"/>
              <a:t>AH</a:t>
            </a:r>
            <a:endParaRPr lang="zh-TW" altLang="en-US" sz="1400" b="1" dirty="0"/>
          </a:p>
        </p:txBody>
      </p:sp>
      <p:graphicFrame>
        <p:nvGraphicFramePr>
          <p:cNvPr id="12" name="Table 12"/>
          <p:cNvGraphicFramePr>
            <a:graphicFrameLocks noGrp="1"/>
          </p:cNvGraphicFramePr>
          <p:nvPr>
            <p:extLst>
              <p:ext uri="{D42A27DB-BD31-4B8C-83A1-F6EECF244321}">
                <p14:modId xmlns:p14="http://schemas.microsoft.com/office/powerpoint/2010/main" val="1244089786"/>
              </p:ext>
            </p:extLst>
          </p:nvPr>
        </p:nvGraphicFramePr>
        <p:xfrm>
          <a:off x="6810205" y="4556663"/>
          <a:ext cx="223427" cy="304800"/>
        </p:xfrm>
        <a:graphic>
          <a:graphicData uri="http://schemas.openxmlformats.org/drawingml/2006/table">
            <a:tbl>
              <a:tblPr>
                <a:tableStyleId>{7DF18680-E054-41AD-8BC1-D1AEF772440D}</a:tableStyleId>
              </a:tblPr>
              <a:tblGrid>
                <a:gridCol w="223427">
                  <a:extLst>
                    <a:ext uri="{9D8B030D-6E8A-4147-A177-3AD203B41FA5}">
                      <a16:colId xmlns:a16="http://schemas.microsoft.com/office/drawing/2014/main" val="20000"/>
                    </a:ext>
                  </a:extLst>
                </a:gridCol>
              </a:tblGrid>
              <a:tr h="230265">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271744601"/>
              </p:ext>
            </p:extLst>
          </p:nvPr>
        </p:nvGraphicFramePr>
        <p:xfrm>
          <a:off x="6805474" y="4185305"/>
          <a:ext cx="223427" cy="304800"/>
        </p:xfrm>
        <a:graphic>
          <a:graphicData uri="http://schemas.openxmlformats.org/drawingml/2006/table">
            <a:tbl>
              <a:tblPr>
                <a:tableStyleId>{7DF18680-E054-41AD-8BC1-D1AEF772440D}</a:tableStyleId>
              </a:tblPr>
              <a:tblGrid>
                <a:gridCol w="223427">
                  <a:extLst>
                    <a:ext uri="{9D8B030D-6E8A-4147-A177-3AD203B41FA5}">
                      <a16:colId xmlns:a16="http://schemas.microsoft.com/office/drawing/2014/main" val="20000"/>
                    </a:ext>
                  </a:extLst>
                </a:gridCol>
              </a:tblGrid>
              <a:tr h="230265">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14" name="文字方塊 13"/>
          <p:cNvSpPr txBox="1"/>
          <p:nvPr/>
        </p:nvSpPr>
        <p:spPr>
          <a:xfrm>
            <a:off x="6704503" y="3867345"/>
            <a:ext cx="457200" cy="307777"/>
          </a:xfrm>
          <a:prstGeom prst="rect">
            <a:avLst/>
          </a:prstGeom>
          <a:noFill/>
        </p:spPr>
        <p:txBody>
          <a:bodyPr wrap="square" rtlCol="0">
            <a:spAutoFit/>
          </a:bodyPr>
          <a:lstStyle/>
          <a:p>
            <a:r>
              <a:rPr lang="en-US" altLang="zh-TW" sz="1400" b="1" dirty="0"/>
              <a:t>CF</a:t>
            </a:r>
            <a:endParaRPr lang="zh-TW" altLang="en-US" sz="1400" b="1" dirty="0"/>
          </a:p>
        </p:txBody>
      </p:sp>
      <p:graphicFrame>
        <p:nvGraphicFramePr>
          <p:cNvPr id="16" name="Table 12"/>
          <p:cNvGraphicFramePr>
            <a:graphicFrameLocks noGrp="1"/>
          </p:cNvGraphicFramePr>
          <p:nvPr>
            <p:extLst>
              <p:ext uri="{D42A27DB-BD31-4B8C-83A1-F6EECF244321}">
                <p14:modId xmlns:p14="http://schemas.microsoft.com/office/powerpoint/2010/main" val="374944366"/>
              </p:ext>
            </p:extLst>
          </p:nvPr>
        </p:nvGraphicFramePr>
        <p:xfrm>
          <a:off x="4572000" y="4943101"/>
          <a:ext cx="1787416" cy="304800"/>
        </p:xfrm>
        <a:graphic>
          <a:graphicData uri="http://schemas.openxmlformats.org/drawingml/2006/table">
            <a:tbl>
              <a:tblPr>
                <a:tableStyleId>{7DF18680-E054-41AD-8BC1-D1AEF772440D}</a:tableStyleId>
              </a:tblPr>
              <a:tblGrid>
                <a:gridCol w="223427">
                  <a:extLst>
                    <a:ext uri="{9D8B030D-6E8A-4147-A177-3AD203B41FA5}">
                      <a16:colId xmlns:a16="http://schemas.microsoft.com/office/drawing/2014/main" val="20000"/>
                    </a:ext>
                  </a:extLst>
                </a:gridCol>
                <a:gridCol w="223427">
                  <a:extLst>
                    <a:ext uri="{9D8B030D-6E8A-4147-A177-3AD203B41FA5}">
                      <a16:colId xmlns:a16="http://schemas.microsoft.com/office/drawing/2014/main" val="20001"/>
                    </a:ext>
                  </a:extLst>
                </a:gridCol>
                <a:gridCol w="223427">
                  <a:extLst>
                    <a:ext uri="{9D8B030D-6E8A-4147-A177-3AD203B41FA5}">
                      <a16:colId xmlns:a16="http://schemas.microsoft.com/office/drawing/2014/main" val="20002"/>
                    </a:ext>
                  </a:extLst>
                </a:gridCol>
                <a:gridCol w="223427">
                  <a:extLst>
                    <a:ext uri="{9D8B030D-6E8A-4147-A177-3AD203B41FA5}">
                      <a16:colId xmlns:a16="http://schemas.microsoft.com/office/drawing/2014/main" val="20003"/>
                    </a:ext>
                  </a:extLst>
                </a:gridCol>
                <a:gridCol w="223427">
                  <a:extLst>
                    <a:ext uri="{9D8B030D-6E8A-4147-A177-3AD203B41FA5}">
                      <a16:colId xmlns:a16="http://schemas.microsoft.com/office/drawing/2014/main" val="20004"/>
                    </a:ext>
                  </a:extLst>
                </a:gridCol>
                <a:gridCol w="223427">
                  <a:extLst>
                    <a:ext uri="{9D8B030D-6E8A-4147-A177-3AD203B41FA5}">
                      <a16:colId xmlns:a16="http://schemas.microsoft.com/office/drawing/2014/main" val="20005"/>
                    </a:ext>
                  </a:extLst>
                </a:gridCol>
                <a:gridCol w="223427">
                  <a:extLst>
                    <a:ext uri="{9D8B030D-6E8A-4147-A177-3AD203B41FA5}">
                      <a16:colId xmlns:a16="http://schemas.microsoft.com/office/drawing/2014/main" val="20006"/>
                    </a:ext>
                  </a:extLst>
                </a:gridCol>
                <a:gridCol w="223427">
                  <a:extLst>
                    <a:ext uri="{9D8B030D-6E8A-4147-A177-3AD203B41FA5}">
                      <a16:colId xmlns:a16="http://schemas.microsoft.com/office/drawing/2014/main" val="20007"/>
                    </a:ext>
                  </a:extLst>
                </a:gridCol>
              </a:tblGrid>
              <a:tr h="230265">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1</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21" name="Table 12"/>
          <p:cNvGraphicFramePr>
            <a:graphicFrameLocks noGrp="1"/>
          </p:cNvGraphicFramePr>
          <p:nvPr>
            <p:extLst>
              <p:ext uri="{D42A27DB-BD31-4B8C-83A1-F6EECF244321}">
                <p14:modId xmlns:p14="http://schemas.microsoft.com/office/powerpoint/2010/main" val="1089029467"/>
              </p:ext>
            </p:extLst>
          </p:nvPr>
        </p:nvGraphicFramePr>
        <p:xfrm>
          <a:off x="6805474" y="4937663"/>
          <a:ext cx="223427" cy="304800"/>
        </p:xfrm>
        <a:graphic>
          <a:graphicData uri="http://schemas.openxmlformats.org/drawingml/2006/table">
            <a:tbl>
              <a:tblPr>
                <a:tableStyleId>{7DF18680-E054-41AD-8BC1-D1AEF772440D}</a:tableStyleId>
              </a:tblPr>
              <a:tblGrid>
                <a:gridCol w="223427">
                  <a:extLst>
                    <a:ext uri="{9D8B030D-6E8A-4147-A177-3AD203B41FA5}">
                      <a16:colId xmlns:a16="http://schemas.microsoft.com/office/drawing/2014/main" val="20000"/>
                    </a:ext>
                  </a:extLst>
                </a:gridCol>
              </a:tblGrid>
              <a:tr h="230265">
                <a:tc>
                  <a:txBody>
                    <a:bodyPr/>
                    <a:lstStyle/>
                    <a:p>
                      <a:pPr algn="ctr"/>
                      <a:r>
                        <a:rPr lang="en-US" altLang="zh-TW" sz="1400" dirty="0"/>
                        <a:t>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1142"/>
                                        </p:tgtEl>
                                        <p:attrNameLst>
                                          <p:attrName>style.visibility</p:attrName>
                                        </p:attrNameLst>
                                      </p:cBhvr>
                                      <p:to>
                                        <p:strVal val="visible"/>
                                      </p:to>
                                    </p:set>
                                    <p:animEffect transition="in" filter="box(in)">
                                      <p:cBhvr>
                                        <p:cTn id="7" dur="500"/>
                                        <p:tgtEl>
                                          <p:spTgt spid="9114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2" grpId="0"/>
      <p:bldP spid="11"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18435"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D998E5D2-203B-469E-9370-674A8B622566}" type="slidenum">
              <a:rPr lang="en-US" altLang="en-US" sz="1600">
                <a:latin typeface="Times New Roman" panose="02020603050405020304" pitchFamily="18" charset="0"/>
              </a:rPr>
              <a:pPr eaLnBrk="1" hangingPunct="1">
                <a:spcBef>
                  <a:spcPct val="0"/>
                </a:spcBef>
                <a:buClrTx/>
                <a:buFontTx/>
                <a:buNone/>
              </a:pPr>
              <a:t>18</a:t>
            </a:fld>
            <a:endParaRPr lang="en-US" altLang="en-US" sz="1600">
              <a:latin typeface="Times New Roman" panose="02020603050405020304" pitchFamily="18" charset="0"/>
            </a:endParaRPr>
          </a:p>
        </p:txBody>
      </p:sp>
      <p:sp>
        <p:nvSpPr>
          <p:cNvPr id="145410" name="Rectangle 1026"/>
          <p:cNvSpPr>
            <a:spLocks noGrp="1" noChangeArrowheads="1"/>
          </p:cNvSpPr>
          <p:nvPr>
            <p:ph type="title"/>
          </p:nvPr>
        </p:nvSpPr>
        <p:spPr/>
        <p:txBody>
          <a:bodyPr/>
          <a:lstStyle/>
          <a:p>
            <a:pPr eaLnBrk="1" hangingPunct="1">
              <a:defRPr/>
            </a:pPr>
            <a:r>
              <a:rPr lang="en-US" altLang="en-US"/>
              <a:t>Your turn . . .</a:t>
            </a:r>
          </a:p>
        </p:txBody>
      </p:sp>
      <p:sp>
        <p:nvSpPr>
          <p:cNvPr id="18437" name="Text Box 1027"/>
          <p:cNvSpPr txBox="1">
            <a:spLocks noChangeArrowheads="1"/>
          </p:cNvSpPr>
          <p:nvPr/>
        </p:nvSpPr>
        <p:spPr bwMode="auto">
          <a:xfrm>
            <a:off x="1143000" y="2057400"/>
            <a:ext cx="5943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stc</a:t>
            </a:r>
          </a:p>
          <a:p>
            <a:pPr eaLnBrk="1" hangingPunct="1">
              <a:lnSpc>
                <a:spcPct val="50000"/>
              </a:lnSpc>
              <a:spcBef>
                <a:spcPct val="50000"/>
              </a:spcBef>
              <a:buClrTx/>
              <a:buFontTx/>
              <a:buNone/>
            </a:pPr>
            <a:r>
              <a:rPr lang="en-US" altLang="en-US" sz="1800" b="1">
                <a:latin typeface="Courier New" panose="02070309020205020404" pitchFamily="49" charset="0"/>
              </a:rPr>
              <a:t>mov al,6Bh</a:t>
            </a:r>
          </a:p>
          <a:p>
            <a:pPr eaLnBrk="1" hangingPunct="1">
              <a:lnSpc>
                <a:spcPct val="50000"/>
              </a:lnSpc>
              <a:spcBef>
                <a:spcPct val="50000"/>
              </a:spcBef>
              <a:buClrTx/>
              <a:buFontTx/>
              <a:buNone/>
            </a:pPr>
            <a:r>
              <a:rPr lang="en-US" altLang="en-US" sz="1800" b="1">
                <a:latin typeface="Courier New" panose="02070309020205020404" pitchFamily="49" charset="0"/>
              </a:rPr>
              <a:t>rcr al,1	a.</a:t>
            </a:r>
          </a:p>
          <a:p>
            <a:pPr eaLnBrk="1" hangingPunct="1">
              <a:lnSpc>
                <a:spcPct val="50000"/>
              </a:lnSpc>
              <a:spcBef>
                <a:spcPct val="50000"/>
              </a:spcBef>
              <a:buClrTx/>
              <a:buFontTx/>
              <a:buNone/>
            </a:pPr>
            <a:r>
              <a:rPr lang="en-US" altLang="en-US" sz="1800" b="1">
                <a:latin typeface="Courier New" panose="02070309020205020404" pitchFamily="49" charset="0"/>
              </a:rPr>
              <a:t>rcl al,3	b.</a:t>
            </a:r>
          </a:p>
          <a:p>
            <a:pPr eaLnBrk="1" hangingPunct="1">
              <a:lnSpc>
                <a:spcPct val="50000"/>
              </a:lnSpc>
              <a:spcBef>
                <a:spcPct val="50000"/>
              </a:spcBef>
              <a:buClrTx/>
              <a:buFontTx/>
              <a:buNone/>
            </a:pPr>
            <a:endParaRPr lang="en-US" altLang="en-US" sz="1800" b="1">
              <a:latin typeface="Courier New" panose="02070309020205020404" pitchFamily="49" charset="0"/>
            </a:endParaRPr>
          </a:p>
        </p:txBody>
      </p:sp>
      <p:sp>
        <p:nvSpPr>
          <p:cNvPr id="18438" name="Text Box 1028"/>
          <p:cNvSpPr txBox="1">
            <a:spLocks noChangeArrowheads="1"/>
          </p:cNvSpPr>
          <p:nvPr/>
        </p:nvSpPr>
        <p:spPr bwMode="auto">
          <a:xfrm>
            <a:off x="914400" y="1219200"/>
            <a:ext cx="7239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Indicate the hexadecimal value of AL after each rotation:</a:t>
            </a:r>
          </a:p>
        </p:txBody>
      </p:sp>
      <p:sp>
        <p:nvSpPr>
          <p:cNvPr id="145413" name="Text Box 1029"/>
          <p:cNvSpPr txBox="1">
            <a:spLocks noChangeArrowheads="1"/>
          </p:cNvSpPr>
          <p:nvPr/>
        </p:nvSpPr>
        <p:spPr bwMode="auto">
          <a:xfrm>
            <a:off x="5257800" y="2068513"/>
            <a:ext cx="3124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endParaRPr lang="en-US" altLang="en-US" sz="1800" b="1">
              <a:latin typeface="Courier New" panose="02070309020205020404" pitchFamily="49" charset="0"/>
            </a:endParaRPr>
          </a:p>
          <a:p>
            <a:pPr eaLnBrk="1" hangingPunct="1">
              <a:lnSpc>
                <a:spcPct val="50000"/>
              </a:lnSpc>
              <a:spcBef>
                <a:spcPct val="50000"/>
              </a:spcBef>
              <a:buClrTx/>
              <a:buFontTx/>
              <a:buNone/>
            </a:pPr>
            <a:endParaRPr lang="en-US" altLang="en-US" sz="1800" b="1">
              <a:solidFill>
                <a:schemeClr val="tx2"/>
              </a:solidFill>
              <a:latin typeface="Courier New" panose="02070309020205020404" pitchFamily="49" charset="0"/>
            </a:endParaRP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B5h</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AEh</a:t>
            </a:r>
          </a:p>
          <a:p>
            <a:pPr eaLnBrk="1" hangingPunct="1">
              <a:lnSpc>
                <a:spcPct val="50000"/>
              </a:lnSpc>
              <a:spcBef>
                <a:spcPct val="50000"/>
              </a:spcBef>
              <a:buClrTx/>
              <a:buFontTx/>
              <a:buNone/>
            </a:pPr>
            <a:endParaRPr lang="en-US" altLang="en-US" sz="1800" b="1">
              <a:solidFill>
                <a:schemeClr val="tx2"/>
              </a:solidFill>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5413"/>
                                        </p:tgtEl>
                                        <p:attrNameLst>
                                          <p:attrName>style.visibility</p:attrName>
                                        </p:attrNameLst>
                                      </p:cBhvr>
                                      <p:to>
                                        <p:strVal val="visible"/>
                                      </p:to>
                                    </p:set>
                                    <p:animEffect transition="in" filter="dissolve">
                                      <p:cBhvr>
                                        <p:cTn id="7" dur="500"/>
                                        <p:tgtEl>
                                          <p:spTgt spid="145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3"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1945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B971C5DA-7F47-4EF4-8A24-2183D2E61347}" type="slidenum">
              <a:rPr lang="en-US" altLang="en-US" sz="1600">
                <a:latin typeface="Times New Roman" panose="02020603050405020304" pitchFamily="18" charset="0"/>
              </a:rPr>
              <a:pPr eaLnBrk="1" hangingPunct="1">
                <a:spcBef>
                  <a:spcPct val="0"/>
                </a:spcBef>
                <a:buClrTx/>
                <a:buFontTx/>
                <a:buNone/>
              </a:pPr>
              <a:t>19</a:t>
            </a:fld>
            <a:endParaRPr lang="en-US" altLang="en-US" sz="1600">
              <a:latin typeface="Times New Roman" panose="02020603050405020304" pitchFamily="18" charset="0"/>
            </a:endParaRPr>
          </a:p>
        </p:txBody>
      </p:sp>
      <p:sp>
        <p:nvSpPr>
          <p:cNvPr id="92162" name="Rectangle 1026"/>
          <p:cNvSpPr>
            <a:spLocks noGrp="1" noChangeArrowheads="1"/>
          </p:cNvSpPr>
          <p:nvPr>
            <p:ph type="title"/>
          </p:nvPr>
        </p:nvSpPr>
        <p:spPr/>
        <p:txBody>
          <a:bodyPr/>
          <a:lstStyle/>
          <a:p>
            <a:pPr eaLnBrk="1" hangingPunct="1">
              <a:defRPr/>
            </a:pPr>
            <a:r>
              <a:rPr lang="en-US" altLang="en-US"/>
              <a:t>SHLD Instruction</a:t>
            </a:r>
          </a:p>
        </p:txBody>
      </p:sp>
      <p:sp>
        <p:nvSpPr>
          <p:cNvPr id="19461" name="Rectangle 1027"/>
          <p:cNvSpPr>
            <a:spLocks noGrp="1" noChangeArrowheads="1"/>
          </p:cNvSpPr>
          <p:nvPr>
            <p:ph type="body" idx="1"/>
          </p:nvPr>
        </p:nvSpPr>
        <p:spPr>
          <a:xfrm>
            <a:off x="685800" y="1143000"/>
            <a:ext cx="7772400" cy="3505200"/>
          </a:xfrm>
        </p:spPr>
        <p:txBody>
          <a:bodyPr/>
          <a:lstStyle/>
          <a:p>
            <a:pPr eaLnBrk="1" hangingPunct="1"/>
            <a:r>
              <a:rPr lang="en-US" altLang="en-US"/>
              <a:t>Shifts a destination operand a given number of bits to the left </a:t>
            </a:r>
          </a:p>
          <a:p>
            <a:pPr eaLnBrk="1" hangingPunct="1"/>
            <a:r>
              <a:rPr lang="en-US" altLang="en-US"/>
              <a:t>The bit positions opened up by the shift are filled by the most significant bits of the source operand</a:t>
            </a:r>
          </a:p>
          <a:p>
            <a:pPr eaLnBrk="1" hangingPunct="1"/>
            <a:r>
              <a:rPr lang="en-US" altLang="en-US"/>
              <a:t>The source operand is not affected</a:t>
            </a:r>
          </a:p>
          <a:p>
            <a:pPr eaLnBrk="1" hangingPunct="1"/>
            <a:r>
              <a:rPr lang="en-US" altLang="en-US"/>
              <a:t>Syntax:</a:t>
            </a:r>
          </a:p>
          <a:p>
            <a:pPr lvl="1" eaLnBrk="1" hangingPunct="1">
              <a:buFontTx/>
              <a:buNone/>
            </a:pPr>
            <a:r>
              <a:rPr lang="en-US" altLang="en-US"/>
              <a:t>	</a:t>
            </a:r>
            <a:r>
              <a:rPr lang="en-US" altLang="en-US">
                <a:solidFill>
                  <a:schemeClr val="tx2"/>
                </a:solidFill>
              </a:rPr>
              <a:t>SHLD </a:t>
            </a:r>
            <a:r>
              <a:rPr lang="en-US" altLang="en-US" i="1">
                <a:solidFill>
                  <a:schemeClr val="tx2"/>
                </a:solidFill>
              </a:rPr>
              <a:t>destination, source, count</a:t>
            </a:r>
          </a:p>
          <a:p>
            <a:pPr eaLnBrk="1" hangingPunct="1"/>
            <a:r>
              <a:rPr lang="en-US" altLang="en-US"/>
              <a:t>Operand types:</a:t>
            </a:r>
            <a:endParaRPr lang="en-US" altLang="en-US" i="1">
              <a:solidFill>
                <a:schemeClr val="tx2"/>
              </a:solidFill>
            </a:endParaRPr>
          </a:p>
        </p:txBody>
      </p:sp>
      <p:sp>
        <p:nvSpPr>
          <p:cNvPr id="19462" name="Text Box 1028"/>
          <p:cNvSpPr txBox="1">
            <a:spLocks noChangeArrowheads="1"/>
          </p:cNvSpPr>
          <p:nvPr/>
        </p:nvSpPr>
        <p:spPr bwMode="auto">
          <a:xfrm>
            <a:off x="1828800" y="4572000"/>
            <a:ext cx="4876800" cy="804863"/>
          </a:xfrm>
          <a:prstGeom prst="rect">
            <a:avLst/>
          </a:prstGeom>
          <a:solidFill>
            <a:srgbClr val="C0C0C0"/>
          </a:solidFill>
          <a:ln w="9525">
            <a:solidFill>
              <a:srgbClr val="000000"/>
            </a:solidFill>
            <a:miter lim="800000"/>
            <a:headEnd/>
            <a:tailEnd/>
          </a:ln>
        </p:spPr>
        <p:txBody>
          <a:bodyPr tIns="137160" bIns="137160">
            <a:spAutoFit/>
          </a:bodyPr>
          <a:lstStyle>
            <a:lvl1pPr eaLnBrk="0" hangingPunct="0">
              <a:spcBef>
                <a:spcPct val="20000"/>
              </a:spcBef>
              <a:buClr>
                <a:schemeClr val="tx1"/>
              </a:buClr>
              <a:buChar char="•"/>
              <a:tabLst>
                <a:tab pos="457200" algn="l"/>
                <a:tab pos="3944938"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944938"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944938"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944938"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94493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panose="02020603050405020304" pitchFamily="18" charset="0"/>
              </a:defRPr>
            </a:lvl9pPr>
          </a:lstStyle>
          <a:p>
            <a:pPr eaLnBrk="1" hangingPunct="1">
              <a:lnSpc>
                <a:spcPct val="70000"/>
              </a:lnSpc>
              <a:spcBef>
                <a:spcPct val="50000"/>
              </a:spcBef>
              <a:buClrTx/>
              <a:buFontTx/>
              <a:buNone/>
            </a:pPr>
            <a:r>
              <a:rPr lang="en-US" altLang="en-US" sz="1800" b="1">
                <a:solidFill>
                  <a:schemeClr val="bg2"/>
                </a:solidFill>
                <a:latin typeface="Courier New" panose="02070309020205020404" pitchFamily="49" charset="0"/>
              </a:rPr>
              <a:t>SHLD </a:t>
            </a:r>
            <a:r>
              <a:rPr lang="en-US" altLang="en-US" sz="1800" b="1" i="1">
                <a:solidFill>
                  <a:schemeClr val="bg2"/>
                </a:solidFill>
                <a:latin typeface="Courier New" panose="02070309020205020404" pitchFamily="49" charset="0"/>
              </a:rPr>
              <a:t>reg16/32</a:t>
            </a:r>
            <a:r>
              <a:rPr lang="en-US" altLang="en-US" sz="1800" b="1">
                <a:solidFill>
                  <a:schemeClr val="bg2"/>
                </a:solidFill>
                <a:latin typeface="Courier New" panose="02070309020205020404" pitchFamily="49" charset="0"/>
              </a:rPr>
              <a:t>, </a:t>
            </a:r>
            <a:r>
              <a:rPr lang="en-US" altLang="en-US" sz="1800" b="1" i="1">
                <a:solidFill>
                  <a:schemeClr val="bg2"/>
                </a:solidFill>
                <a:latin typeface="Courier New" panose="02070309020205020404" pitchFamily="49" charset="0"/>
              </a:rPr>
              <a:t>reg16/32, imm8</a:t>
            </a:r>
            <a:r>
              <a:rPr lang="en-US" altLang="en-US" sz="1800" b="1">
                <a:solidFill>
                  <a:schemeClr val="bg2"/>
                </a:solidFill>
                <a:latin typeface="Courier New" panose="02070309020205020404" pitchFamily="49" charset="0"/>
              </a:rPr>
              <a:t>/CL</a:t>
            </a:r>
          </a:p>
          <a:p>
            <a:pPr eaLnBrk="1" hangingPunct="1">
              <a:lnSpc>
                <a:spcPct val="70000"/>
              </a:lnSpc>
              <a:spcBef>
                <a:spcPct val="50000"/>
              </a:spcBef>
              <a:buClrTx/>
              <a:buFontTx/>
              <a:buNone/>
            </a:pPr>
            <a:r>
              <a:rPr lang="en-US" altLang="en-US" sz="1800" b="1">
                <a:solidFill>
                  <a:schemeClr val="bg2"/>
                </a:solidFill>
                <a:latin typeface="Courier New" panose="02070309020205020404" pitchFamily="49" charset="0"/>
              </a:rPr>
              <a:t>SHLD </a:t>
            </a:r>
            <a:r>
              <a:rPr lang="en-US" altLang="en-US" sz="1800" b="1" i="1">
                <a:solidFill>
                  <a:schemeClr val="bg2"/>
                </a:solidFill>
                <a:latin typeface="Courier New" panose="02070309020205020404" pitchFamily="49" charset="0"/>
              </a:rPr>
              <a:t>mem16/32, reg16/32, imm8</a:t>
            </a:r>
            <a:r>
              <a:rPr lang="en-US" altLang="en-US" sz="1800" b="1">
                <a:solidFill>
                  <a:schemeClr val="bg2"/>
                </a:solidFill>
                <a:latin typeface="Courier New" panose="02070309020205020404" pitchFamily="49" charset="0"/>
              </a:rPr>
              <a:t>/CL</a:t>
            </a:r>
            <a:endParaRPr lang="en-US" altLang="en-US" sz="1800" b="1" i="1">
              <a:solidFill>
                <a:schemeClr val="bg2"/>
              </a:solidFill>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409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414648A9-73EE-4068-AF5B-B75BB1E30713}" type="slidenum">
              <a:rPr lang="en-US" altLang="en-US" sz="1600">
                <a:latin typeface="Times New Roman" panose="02020603050405020304" pitchFamily="18" charset="0"/>
              </a:rPr>
              <a:pPr eaLnBrk="1" hangingPunct="1">
                <a:spcBef>
                  <a:spcPct val="0"/>
                </a:spcBef>
                <a:buClrTx/>
                <a:buFontTx/>
                <a:buNone/>
              </a:pPr>
              <a:t>2</a:t>
            </a:fld>
            <a:endParaRPr lang="en-US" altLang="en-US" sz="1600">
              <a:latin typeface="Times New Roman" panose="02020603050405020304" pitchFamily="18" charset="0"/>
            </a:endParaRPr>
          </a:p>
        </p:txBody>
      </p:sp>
      <p:sp>
        <p:nvSpPr>
          <p:cNvPr id="37890" name="Rectangle 2"/>
          <p:cNvSpPr>
            <a:spLocks noGrp="1" noChangeArrowheads="1"/>
          </p:cNvSpPr>
          <p:nvPr>
            <p:ph type="title"/>
          </p:nvPr>
        </p:nvSpPr>
        <p:spPr/>
        <p:txBody>
          <a:bodyPr/>
          <a:lstStyle/>
          <a:p>
            <a:pPr eaLnBrk="1" hangingPunct="1">
              <a:defRPr/>
            </a:pPr>
            <a:r>
              <a:rPr lang="en-US" altLang="en-US"/>
              <a:t>Chapter Overview</a:t>
            </a:r>
          </a:p>
        </p:txBody>
      </p:sp>
      <p:sp>
        <p:nvSpPr>
          <p:cNvPr id="4101" name="Rectangle 3"/>
          <p:cNvSpPr>
            <a:spLocks noGrp="1" noChangeArrowheads="1"/>
          </p:cNvSpPr>
          <p:nvPr>
            <p:ph type="body" idx="1"/>
          </p:nvPr>
        </p:nvSpPr>
        <p:spPr>
          <a:xfrm>
            <a:off x="1409700" y="1066800"/>
            <a:ext cx="6934200" cy="2819400"/>
          </a:xfrm>
        </p:spPr>
        <p:txBody>
          <a:bodyPr/>
          <a:lstStyle/>
          <a:p>
            <a:pPr eaLnBrk="1" hangingPunct="1"/>
            <a:r>
              <a:rPr lang="en-US" altLang="en-US" b="1" dirty="0">
                <a:solidFill>
                  <a:schemeClr val="tx2"/>
                </a:solidFill>
                <a:hlinkClick r:id="" action="ppaction://customshow?id=0&amp;return=true"/>
              </a:rPr>
              <a:t>Shift and Rotate Instructions</a:t>
            </a:r>
            <a:endParaRPr lang="en-US" altLang="en-US" b="1" dirty="0">
              <a:solidFill>
                <a:schemeClr val="tx2"/>
              </a:solidFill>
            </a:endParaRPr>
          </a:p>
          <a:p>
            <a:pPr eaLnBrk="1" hangingPunct="1"/>
            <a:r>
              <a:rPr lang="en-US" altLang="en-US" dirty="0"/>
              <a:t>Shift and Rotate Applications</a:t>
            </a:r>
          </a:p>
          <a:p>
            <a:pPr lvl="1" eaLnBrk="1" hangingPunct="1"/>
            <a:r>
              <a:rPr lang="en-US" altLang="en-US" dirty="0">
                <a:hlinkClick r:id="" action="ppaction://customshow?id=1&amp;return=true"/>
              </a:rPr>
              <a:t>Binary Multiplication </a:t>
            </a:r>
            <a:endParaRPr lang="en-US" altLang="en-US" dirty="0"/>
          </a:p>
          <a:p>
            <a:pPr lvl="1" eaLnBrk="1" hangingPunct="1"/>
            <a:r>
              <a:rPr lang="en-US" altLang="en-US" dirty="0">
                <a:solidFill>
                  <a:schemeClr val="tx1">
                    <a:lumMod val="75000"/>
                  </a:schemeClr>
                </a:solidFill>
              </a:rPr>
              <a:t>Displaying Binary Bits </a:t>
            </a:r>
          </a:p>
          <a:p>
            <a:pPr lvl="1" eaLnBrk="1" hangingPunct="1"/>
            <a:r>
              <a:rPr lang="en-US" altLang="en-US" dirty="0">
                <a:hlinkClick r:id="" action="ppaction://customshow?id=3&amp;return=true"/>
              </a:rPr>
              <a:t>Isolating a Bit String </a:t>
            </a:r>
            <a:endParaRPr lang="en-US" altLang="en-US" dirty="0"/>
          </a:p>
          <a:p>
            <a:pPr lvl="1" eaLnBrk="1" hangingPunct="1"/>
            <a:r>
              <a:rPr lang="en-US" altLang="en-US" dirty="0">
                <a:hlinkClick r:id="" action="ppaction://customshow?id=4&amp;return=true"/>
              </a:rPr>
              <a:t>Shifting Multiple Doublewords</a:t>
            </a:r>
            <a:endParaRPr lang="en-US" altLang="en-US" dirty="0"/>
          </a:p>
          <a:p>
            <a:pPr eaLnBrk="1" hangingPunct="1"/>
            <a:r>
              <a:rPr lang="en-US" altLang="en-US" dirty="0">
                <a:hlinkClick r:id="" action="ppaction://customshow?id=5&amp;return=true"/>
              </a:rPr>
              <a:t>Multiplication and Division Instructions</a:t>
            </a:r>
            <a:endParaRPr lang="en-US" altLang="en-US" dirty="0"/>
          </a:p>
          <a:p>
            <a:pPr eaLnBrk="1" hangingPunct="1"/>
            <a:r>
              <a:rPr lang="en-US" altLang="en-US" dirty="0">
                <a:hlinkClick r:id="" action="ppaction://customshow?id=6&amp;return=true"/>
              </a:rPr>
              <a:t>Extended Addition and Subtraction</a:t>
            </a:r>
            <a:endParaRPr lang="en-US" altLang="en-US" dirty="0"/>
          </a:p>
          <a:p>
            <a:pPr eaLnBrk="1" hangingPunct="1"/>
            <a:r>
              <a:rPr lang="en-US" altLang="en-US" dirty="0">
                <a:hlinkClick r:id="" action="ppaction://customshow?id=7&amp;return=true"/>
              </a:rPr>
              <a:t>ASCII and packed Decimal Arithmetic</a:t>
            </a:r>
            <a:endParaRPr lang="en-US"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2048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FDA479B4-4023-4A92-AED2-5C589BB6684E}" type="slidenum">
              <a:rPr lang="en-US" altLang="en-US" sz="1600">
                <a:latin typeface="Times New Roman" panose="02020603050405020304" pitchFamily="18" charset="0"/>
              </a:rPr>
              <a:pPr eaLnBrk="1" hangingPunct="1">
                <a:spcBef>
                  <a:spcPct val="0"/>
                </a:spcBef>
                <a:buClrTx/>
                <a:buFontTx/>
                <a:buNone/>
              </a:pPr>
              <a:t>20</a:t>
            </a:fld>
            <a:endParaRPr lang="en-US" altLang="en-US" sz="1600">
              <a:latin typeface="Times New Roman" panose="02020603050405020304" pitchFamily="18" charset="0"/>
            </a:endParaRPr>
          </a:p>
        </p:txBody>
      </p:sp>
      <p:sp>
        <p:nvSpPr>
          <p:cNvPr id="169986" name="Rectangle 2"/>
          <p:cNvSpPr>
            <a:spLocks noGrp="1" noChangeArrowheads="1"/>
          </p:cNvSpPr>
          <p:nvPr>
            <p:ph type="title"/>
          </p:nvPr>
        </p:nvSpPr>
        <p:spPr/>
        <p:txBody>
          <a:bodyPr/>
          <a:lstStyle/>
          <a:p>
            <a:pPr eaLnBrk="1" hangingPunct="1">
              <a:defRPr/>
            </a:pPr>
            <a:r>
              <a:rPr lang="en-US" altLang="en-US"/>
              <a:t>SHLD Example</a:t>
            </a:r>
          </a:p>
        </p:txBody>
      </p:sp>
      <p:sp>
        <p:nvSpPr>
          <p:cNvPr id="20485" name="Rectangle 3"/>
          <p:cNvSpPr>
            <a:spLocks noGrp="1" noChangeArrowheads="1"/>
          </p:cNvSpPr>
          <p:nvPr>
            <p:ph type="body" idx="1"/>
          </p:nvPr>
        </p:nvSpPr>
        <p:spPr>
          <a:xfrm>
            <a:off x="685800" y="1143000"/>
            <a:ext cx="7772400" cy="1600200"/>
          </a:xfrm>
        </p:spPr>
        <p:txBody>
          <a:bodyPr/>
          <a:lstStyle/>
          <a:p>
            <a:pPr eaLnBrk="1" hangingPunct="1">
              <a:lnSpc>
                <a:spcPct val="90000"/>
              </a:lnSpc>
              <a:buFontTx/>
              <a:buNone/>
            </a:pPr>
            <a:r>
              <a:rPr lang="en-US" altLang="en-US"/>
              <a:t>Shift count of 1:</a:t>
            </a:r>
          </a:p>
          <a:p>
            <a:pPr eaLnBrk="1" hangingPunct="1">
              <a:lnSpc>
                <a:spcPct val="90000"/>
              </a:lnSpc>
              <a:buFontTx/>
              <a:buNone/>
            </a:pPr>
            <a:r>
              <a:rPr lang="en-US" altLang="en-US"/>
              <a:t>	</a:t>
            </a:r>
            <a:r>
              <a:rPr lang="en-US" altLang="en-US" sz="2000" b="1">
                <a:latin typeface="Courier New" panose="02070309020205020404" pitchFamily="49" charset="0"/>
              </a:rPr>
              <a:t>	mov al,11100000b</a:t>
            </a:r>
          </a:p>
          <a:p>
            <a:pPr eaLnBrk="1" hangingPunct="1">
              <a:lnSpc>
                <a:spcPct val="90000"/>
              </a:lnSpc>
              <a:buFontTx/>
              <a:buNone/>
            </a:pPr>
            <a:r>
              <a:rPr lang="en-US" altLang="en-US" sz="2000" b="1">
                <a:latin typeface="Courier New" panose="02070309020205020404" pitchFamily="49" charset="0"/>
              </a:rPr>
              <a:t>		mov bl,10011101b</a:t>
            </a:r>
          </a:p>
          <a:p>
            <a:pPr eaLnBrk="1" hangingPunct="1">
              <a:lnSpc>
                <a:spcPct val="90000"/>
              </a:lnSpc>
              <a:buFontTx/>
              <a:buNone/>
            </a:pPr>
            <a:r>
              <a:rPr lang="en-US" altLang="en-US" sz="2000" b="1">
                <a:latin typeface="Courier New" panose="02070309020205020404" pitchFamily="49" charset="0"/>
              </a:rPr>
              <a:t>		shld al,bl,1</a:t>
            </a:r>
          </a:p>
        </p:txBody>
      </p:sp>
      <p:pic>
        <p:nvPicPr>
          <p:cNvPr id="2048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048000"/>
            <a:ext cx="6477000" cy="223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2150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CC495D23-B01D-479A-ACF7-441F0F52D5CB}" type="slidenum">
              <a:rPr lang="en-US" altLang="en-US" sz="1600">
                <a:latin typeface="Times New Roman" panose="02020603050405020304" pitchFamily="18" charset="0"/>
              </a:rPr>
              <a:pPr eaLnBrk="1" hangingPunct="1">
                <a:spcBef>
                  <a:spcPct val="0"/>
                </a:spcBef>
                <a:buClrTx/>
                <a:buFontTx/>
                <a:buNone/>
              </a:pPr>
              <a:t>21</a:t>
            </a:fld>
            <a:endParaRPr lang="en-US" altLang="en-US" sz="1600">
              <a:latin typeface="Times New Roman" panose="02020603050405020304" pitchFamily="18" charset="0"/>
            </a:endParaRPr>
          </a:p>
        </p:txBody>
      </p:sp>
      <p:sp>
        <p:nvSpPr>
          <p:cNvPr id="115714" name="Rectangle 1026"/>
          <p:cNvSpPr>
            <a:spLocks noGrp="1" noChangeArrowheads="1"/>
          </p:cNvSpPr>
          <p:nvPr>
            <p:ph type="title"/>
          </p:nvPr>
        </p:nvSpPr>
        <p:spPr/>
        <p:txBody>
          <a:bodyPr/>
          <a:lstStyle/>
          <a:p>
            <a:pPr eaLnBrk="1" hangingPunct="1">
              <a:defRPr/>
            </a:pPr>
            <a:r>
              <a:rPr lang="en-US" altLang="en-US"/>
              <a:t>Another SHLD Example</a:t>
            </a:r>
          </a:p>
        </p:txBody>
      </p:sp>
      <p:sp>
        <p:nvSpPr>
          <p:cNvPr id="21509" name="Text Box 1028"/>
          <p:cNvSpPr txBox="1">
            <a:spLocks noChangeArrowheads="1"/>
          </p:cNvSpPr>
          <p:nvPr/>
        </p:nvSpPr>
        <p:spPr bwMode="auto">
          <a:xfrm>
            <a:off x="1219200" y="2819400"/>
            <a:ext cx="3048000" cy="171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tabLst>
                <a:tab pos="3205163" algn="l"/>
                <a:tab pos="3716338"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3205163" algn="l"/>
                <a:tab pos="3716338"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3205163" algn="l"/>
                <a:tab pos="3716338"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3205163" algn="l"/>
                <a:tab pos="3716338"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3205163" algn="l"/>
                <a:tab pos="371633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3205163" algn="l"/>
                <a:tab pos="371633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3205163" algn="l"/>
                <a:tab pos="371633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3205163" algn="l"/>
                <a:tab pos="371633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3205163" algn="l"/>
                <a:tab pos="3716338" algn="l"/>
              </a:tabLst>
              <a:defRPr sz="2000">
                <a:solidFill>
                  <a:schemeClr val="tx1"/>
                </a:solidFill>
                <a:latin typeface="Times New Roman" panose="02020603050405020304" pitchFamily="18" charset="0"/>
              </a:defRPr>
            </a:lvl9pPr>
          </a:lstStyle>
          <a:p>
            <a:pPr eaLnBrk="1" hangingPunct="1">
              <a:lnSpc>
                <a:spcPct val="60000"/>
              </a:lnSpc>
              <a:spcBef>
                <a:spcPct val="50000"/>
              </a:spcBef>
              <a:buClrTx/>
              <a:buFontTx/>
              <a:buNone/>
            </a:pPr>
            <a:r>
              <a:rPr lang="en-US" altLang="en-US" sz="1900" b="1">
                <a:latin typeface="Courier New" panose="02070309020205020404" pitchFamily="49" charset="0"/>
              </a:rPr>
              <a:t>.data</a:t>
            </a:r>
          </a:p>
          <a:p>
            <a:pPr eaLnBrk="1" hangingPunct="1">
              <a:lnSpc>
                <a:spcPct val="60000"/>
              </a:lnSpc>
              <a:spcBef>
                <a:spcPct val="50000"/>
              </a:spcBef>
              <a:buClrTx/>
              <a:buFontTx/>
              <a:buNone/>
            </a:pPr>
            <a:r>
              <a:rPr lang="en-US" altLang="en-US" sz="1900" b="1">
                <a:latin typeface="Courier New" panose="02070309020205020404" pitchFamily="49" charset="0"/>
              </a:rPr>
              <a:t>wval WORD 9BA6h</a:t>
            </a:r>
          </a:p>
          <a:p>
            <a:pPr eaLnBrk="1" hangingPunct="1">
              <a:lnSpc>
                <a:spcPct val="60000"/>
              </a:lnSpc>
              <a:spcBef>
                <a:spcPct val="50000"/>
              </a:spcBef>
              <a:buClrTx/>
              <a:buFontTx/>
              <a:buNone/>
            </a:pPr>
            <a:r>
              <a:rPr lang="en-US" altLang="en-US" sz="1900" b="1">
                <a:latin typeface="Courier New" panose="02070309020205020404" pitchFamily="49" charset="0"/>
              </a:rPr>
              <a:t>.code</a:t>
            </a:r>
          </a:p>
          <a:p>
            <a:pPr eaLnBrk="1" hangingPunct="1">
              <a:lnSpc>
                <a:spcPct val="60000"/>
              </a:lnSpc>
              <a:spcBef>
                <a:spcPct val="50000"/>
              </a:spcBef>
              <a:buClrTx/>
              <a:buFontTx/>
              <a:buNone/>
            </a:pPr>
            <a:r>
              <a:rPr lang="en-US" altLang="en-US" sz="1900" b="1">
                <a:latin typeface="Courier New" panose="02070309020205020404" pitchFamily="49" charset="0"/>
              </a:rPr>
              <a:t>mov  ax,0AC36h</a:t>
            </a:r>
          </a:p>
          <a:p>
            <a:pPr eaLnBrk="1" hangingPunct="1">
              <a:lnSpc>
                <a:spcPct val="60000"/>
              </a:lnSpc>
              <a:spcBef>
                <a:spcPct val="50000"/>
              </a:spcBef>
              <a:buClrTx/>
              <a:buFontTx/>
              <a:buNone/>
            </a:pPr>
            <a:r>
              <a:rPr lang="en-US" altLang="en-US" sz="1900" b="1">
                <a:latin typeface="Courier New" panose="02070309020205020404" pitchFamily="49" charset="0"/>
              </a:rPr>
              <a:t>shld wval,ax,4</a:t>
            </a:r>
          </a:p>
        </p:txBody>
      </p:sp>
      <p:graphicFrame>
        <p:nvGraphicFramePr>
          <p:cNvPr id="21510" name="Object 1029"/>
          <p:cNvGraphicFramePr>
            <a:graphicFrameLocks noChangeAspect="1"/>
          </p:cNvGraphicFramePr>
          <p:nvPr/>
        </p:nvGraphicFramePr>
        <p:xfrm>
          <a:off x="5562600" y="2971800"/>
          <a:ext cx="2286000" cy="1295400"/>
        </p:xfrm>
        <a:graphic>
          <a:graphicData uri="http://schemas.openxmlformats.org/presentationml/2006/ole">
            <mc:AlternateContent xmlns:mc="http://schemas.openxmlformats.org/markup-compatibility/2006">
              <mc:Choice xmlns:v="urn:schemas-microsoft-com:vml" Requires="v">
                <p:oleObj spid="_x0000_s21539" name="VISIO" r:id="rId3" imgW="1229868" imgH="669036" progId="Visio.Drawing.6">
                  <p:embed/>
                </p:oleObj>
              </mc:Choice>
              <mc:Fallback>
                <p:oleObj name="VISIO" r:id="rId3" imgW="1229868" imgH="669036" progId="Visio.Drawing.6">
                  <p:embed/>
                  <p:pic>
                    <p:nvPicPr>
                      <p:cNvPr id="0" name="Object 1029"/>
                      <p:cNvPicPr>
                        <a:picLocks noChangeAspect="1" noChangeArrowheads="1"/>
                      </p:cNvPicPr>
                      <p:nvPr/>
                    </p:nvPicPr>
                    <p:blipFill>
                      <a:blip r:embed="rId4">
                        <a:extLst>
                          <a:ext uri="{28A0092B-C50C-407E-A947-70E740481C1C}">
                            <a14:useLocalDpi xmlns:a14="http://schemas.microsoft.com/office/drawing/2010/main" val="0"/>
                          </a:ext>
                        </a:extLst>
                      </a:blip>
                      <a:srcRect r="-7143" b="-11322"/>
                      <a:stretch>
                        <a:fillRect/>
                      </a:stretch>
                    </p:blipFill>
                    <p:spPr bwMode="auto">
                      <a:xfrm>
                        <a:off x="5562600" y="2971800"/>
                        <a:ext cx="2286000" cy="12954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1" name="Text Box 1030"/>
          <p:cNvSpPr txBox="1">
            <a:spLocks noChangeArrowheads="1"/>
          </p:cNvSpPr>
          <p:nvPr/>
        </p:nvSpPr>
        <p:spPr bwMode="auto">
          <a:xfrm>
            <a:off x="838200" y="1371600"/>
            <a:ext cx="7391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Shift </a:t>
            </a:r>
            <a:r>
              <a:rPr lang="en-US" altLang="en-US" sz="2100">
                <a:solidFill>
                  <a:schemeClr val="tx2"/>
                </a:solidFill>
              </a:rPr>
              <a:t>wval</a:t>
            </a:r>
            <a:r>
              <a:rPr lang="en-US" altLang="en-US" sz="2100"/>
              <a:t> 4 bits to the left and replace its lowest 4 bits with the high 4 bits of AX:</a:t>
            </a:r>
          </a:p>
        </p:txBody>
      </p:sp>
      <p:sp>
        <p:nvSpPr>
          <p:cNvPr id="21512" name="Text Box 1031"/>
          <p:cNvSpPr txBox="1">
            <a:spLocks noChangeArrowheads="1"/>
          </p:cNvSpPr>
          <p:nvPr/>
        </p:nvSpPr>
        <p:spPr bwMode="auto">
          <a:xfrm>
            <a:off x="4191000" y="3200400"/>
            <a:ext cx="129540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r" eaLnBrk="1" hangingPunct="1">
              <a:spcBef>
                <a:spcPct val="50000"/>
              </a:spcBef>
              <a:buClrTx/>
              <a:buFontTx/>
              <a:buNone/>
            </a:pPr>
            <a:r>
              <a:rPr lang="en-US" altLang="en-US" sz="1700"/>
              <a:t>Before:</a:t>
            </a:r>
          </a:p>
        </p:txBody>
      </p:sp>
      <p:sp>
        <p:nvSpPr>
          <p:cNvPr id="21513" name="Text Box 1032"/>
          <p:cNvSpPr txBox="1">
            <a:spLocks noChangeArrowheads="1"/>
          </p:cNvSpPr>
          <p:nvPr/>
        </p:nvSpPr>
        <p:spPr bwMode="auto">
          <a:xfrm>
            <a:off x="4191000" y="3733800"/>
            <a:ext cx="129540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r" eaLnBrk="1" hangingPunct="1">
              <a:spcBef>
                <a:spcPct val="50000"/>
              </a:spcBef>
              <a:buClrTx/>
              <a:buFontTx/>
              <a:buNone/>
            </a:pPr>
            <a:r>
              <a:rPr lang="en-US" altLang="en-US" sz="1700"/>
              <a:t>After: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2253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84D4E7DB-CCB7-4781-A3FD-FDBFA99024CC}" type="slidenum">
              <a:rPr lang="en-US" altLang="en-US" sz="1600">
                <a:latin typeface="Times New Roman" panose="02020603050405020304" pitchFamily="18" charset="0"/>
              </a:rPr>
              <a:pPr eaLnBrk="1" hangingPunct="1">
                <a:spcBef>
                  <a:spcPct val="0"/>
                </a:spcBef>
                <a:buClrTx/>
                <a:buFontTx/>
                <a:buNone/>
              </a:pPr>
              <a:t>22</a:t>
            </a:fld>
            <a:endParaRPr lang="en-US" altLang="en-US" sz="1600">
              <a:latin typeface="Times New Roman" panose="02020603050405020304" pitchFamily="18" charset="0"/>
            </a:endParaRPr>
          </a:p>
        </p:txBody>
      </p:sp>
      <p:sp>
        <p:nvSpPr>
          <p:cNvPr id="93186" name="Rectangle 2"/>
          <p:cNvSpPr>
            <a:spLocks noGrp="1" noChangeArrowheads="1"/>
          </p:cNvSpPr>
          <p:nvPr>
            <p:ph type="title"/>
          </p:nvPr>
        </p:nvSpPr>
        <p:spPr/>
        <p:txBody>
          <a:bodyPr/>
          <a:lstStyle/>
          <a:p>
            <a:pPr eaLnBrk="1" hangingPunct="1">
              <a:defRPr/>
            </a:pPr>
            <a:r>
              <a:rPr lang="en-US" altLang="en-US"/>
              <a:t>SHRD Instruction</a:t>
            </a:r>
          </a:p>
        </p:txBody>
      </p:sp>
      <p:sp>
        <p:nvSpPr>
          <p:cNvPr id="22533" name="Rectangle 3"/>
          <p:cNvSpPr>
            <a:spLocks noGrp="1" noChangeArrowheads="1"/>
          </p:cNvSpPr>
          <p:nvPr>
            <p:ph type="body" idx="1"/>
          </p:nvPr>
        </p:nvSpPr>
        <p:spPr>
          <a:xfrm>
            <a:off x="685800" y="1143000"/>
            <a:ext cx="7772400" cy="3581400"/>
          </a:xfrm>
        </p:spPr>
        <p:txBody>
          <a:bodyPr/>
          <a:lstStyle/>
          <a:p>
            <a:pPr eaLnBrk="1" hangingPunct="1"/>
            <a:r>
              <a:rPr lang="en-US" altLang="en-US"/>
              <a:t>Shifts a destination operand a given number of bits to the right</a:t>
            </a:r>
          </a:p>
          <a:p>
            <a:pPr eaLnBrk="1" hangingPunct="1"/>
            <a:r>
              <a:rPr lang="en-US" altLang="en-US"/>
              <a:t>The bit positions opened up by the shift are filled by the least significant bits of the source operand</a:t>
            </a:r>
          </a:p>
          <a:p>
            <a:pPr eaLnBrk="1" hangingPunct="1"/>
            <a:r>
              <a:rPr lang="en-US" altLang="en-US"/>
              <a:t>The source operand is not affected</a:t>
            </a:r>
          </a:p>
          <a:p>
            <a:pPr eaLnBrk="1" hangingPunct="1"/>
            <a:r>
              <a:rPr lang="en-US" altLang="en-US"/>
              <a:t>Syntax:</a:t>
            </a:r>
          </a:p>
          <a:p>
            <a:pPr lvl="1" eaLnBrk="1" hangingPunct="1">
              <a:buFontTx/>
              <a:buNone/>
            </a:pPr>
            <a:r>
              <a:rPr lang="en-US" altLang="en-US"/>
              <a:t>	</a:t>
            </a:r>
            <a:r>
              <a:rPr lang="en-US" altLang="en-US">
                <a:solidFill>
                  <a:schemeClr val="tx2"/>
                </a:solidFill>
              </a:rPr>
              <a:t>SHRD </a:t>
            </a:r>
            <a:r>
              <a:rPr lang="en-US" altLang="en-US" i="1">
                <a:solidFill>
                  <a:schemeClr val="tx2"/>
                </a:solidFill>
              </a:rPr>
              <a:t>destination, source, count</a:t>
            </a:r>
          </a:p>
          <a:p>
            <a:pPr eaLnBrk="1" hangingPunct="1"/>
            <a:r>
              <a:rPr lang="en-US" altLang="en-US"/>
              <a:t>Operand types:</a:t>
            </a:r>
          </a:p>
        </p:txBody>
      </p:sp>
      <p:sp>
        <p:nvSpPr>
          <p:cNvPr id="22534" name="Text Box 5"/>
          <p:cNvSpPr txBox="1">
            <a:spLocks noChangeArrowheads="1"/>
          </p:cNvSpPr>
          <p:nvPr/>
        </p:nvSpPr>
        <p:spPr bwMode="auto">
          <a:xfrm>
            <a:off x="1828800" y="4572000"/>
            <a:ext cx="4876800" cy="804863"/>
          </a:xfrm>
          <a:prstGeom prst="rect">
            <a:avLst/>
          </a:prstGeom>
          <a:solidFill>
            <a:srgbClr val="C0C0C0"/>
          </a:solidFill>
          <a:ln w="9525">
            <a:solidFill>
              <a:srgbClr val="000000"/>
            </a:solidFill>
            <a:miter lim="800000"/>
            <a:headEnd/>
            <a:tailEnd/>
          </a:ln>
        </p:spPr>
        <p:txBody>
          <a:bodyPr tIns="137160" bIns="137160">
            <a:spAutoFit/>
          </a:bodyPr>
          <a:lstStyle>
            <a:lvl1pPr eaLnBrk="0" hangingPunct="0">
              <a:spcBef>
                <a:spcPct val="20000"/>
              </a:spcBef>
              <a:buClr>
                <a:schemeClr val="tx1"/>
              </a:buClr>
              <a:buChar char="•"/>
              <a:tabLst>
                <a:tab pos="457200" algn="l"/>
                <a:tab pos="3944938"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944938"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944938"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944938"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94493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panose="02020603050405020304" pitchFamily="18" charset="0"/>
              </a:defRPr>
            </a:lvl9pPr>
          </a:lstStyle>
          <a:p>
            <a:pPr eaLnBrk="1" hangingPunct="1">
              <a:lnSpc>
                <a:spcPct val="70000"/>
              </a:lnSpc>
              <a:spcBef>
                <a:spcPct val="50000"/>
              </a:spcBef>
              <a:buClrTx/>
              <a:buFontTx/>
              <a:buNone/>
            </a:pPr>
            <a:r>
              <a:rPr lang="en-US" altLang="en-US" sz="1800" b="1">
                <a:solidFill>
                  <a:schemeClr val="bg2"/>
                </a:solidFill>
                <a:latin typeface="Courier New" panose="02070309020205020404" pitchFamily="49" charset="0"/>
              </a:rPr>
              <a:t>SHRD </a:t>
            </a:r>
            <a:r>
              <a:rPr lang="en-US" altLang="en-US" sz="1800" b="1" i="1">
                <a:solidFill>
                  <a:schemeClr val="bg2"/>
                </a:solidFill>
                <a:latin typeface="Courier New" panose="02070309020205020404" pitchFamily="49" charset="0"/>
              </a:rPr>
              <a:t>reg16/32</a:t>
            </a:r>
            <a:r>
              <a:rPr lang="en-US" altLang="en-US" sz="1800" b="1">
                <a:solidFill>
                  <a:schemeClr val="bg2"/>
                </a:solidFill>
                <a:latin typeface="Courier New" panose="02070309020205020404" pitchFamily="49" charset="0"/>
              </a:rPr>
              <a:t>, </a:t>
            </a:r>
            <a:r>
              <a:rPr lang="en-US" altLang="en-US" sz="1800" b="1" i="1">
                <a:solidFill>
                  <a:schemeClr val="bg2"/>
                </a:solidFill>
                <a:latin typeface="Courier New" panose="02070309020205020404" pitchFamily="49" charset="0"/>
              </a:rPr>
              <a:t>reg16/32, imm8</a:t>
            </a:r>
            <a:r>
              <a:rPr lang="en-US" altLang="en-US" sz="1800" b="1">
                <a:solidFill>
                  <a:schemeClr val="bg2"/>
                </a:solidFill>
                <a:latin typeface="Courier New" panose="02070309020205020404" pitchFamily="49" charset="0"/>
              </a:rPr>
              <a:t>/CL</a:t>
            </a:r>
          </a:p>
          <a:p>
            <a:pPr eaLnBrk="1" hangingPunct="1">
              <a:lnSpc>
                <a:spcPct val="70000"/>
              </a:lnSpc>
              <a:spcBef>
                <a:spcPct val="50000"/>
              </a:spcBef>
              <a:buClrTx/>
              <a:buFontTx/>
              <a:buNone/>
            </a:pPr>
            <a:r>
              <a:rPr lang="en-US" altLang="en-US" sz="1800" b="1">
                <a:solidFill>
                  <a:schemeClr val="bg2"/>
                </a:solidFill>
                <a:latin typeface="Courier New" panose="02070309020205020404" pitchFamily="49" charset="0"/>
              </a:rPr>
              <a:t>SHRD </a:t>
            </a:r>
            <a:r>
              <a:rPr lang="en-US" altLang="en-US" sz="1800" b="1" i="1">
                <a:solidFill>
                  <a:schemeClr val="bg2"/>
                </a:solidFill>
                <a:latin typeface="Courier New" panose="02070309020205020404" pitchFamily="49" charset="0"/>
              </a:rPr>
              <a:t>mem16/32, reg16/32, imm8</a:t>
            </a:r>
            <a:r>
              <a:rPr lang="en-US" altLang="en-US" sz="1800" b="1">
                <a:solidFill>
                  <a:schemeClr val="bg2"/>
                </a:solidFill>
                <a:latin typeface="Courier New" panose="02070309020205020404" pitchFamily="49" charset="0"/>
              </a:rPr>
              <a:t>/CL</a:t>
            </a:r>
            <a:endParaRPr lang="en-US" altLang="en-US" sz="1800" b="1" i="1">
              <a:solidFill>
                <a:schemeClr val="bg2"/>
              </a:solidFill>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2355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E8713856-BC5E-430E-AF6F-79917C1A62D1}" type="slidenum">
              <a:rPr lang="en-US" altLang="en-US" sz="1600">
                <a:latin typeface="Times New Roman" panose="02020603050405020304" pitchFamily="18" charset="0"/>
              </a:rPr>
              <a:pPr eaLnBrk="1" hangingPunct="1">
                <a:spcBef>
                  <a:spcPct val="0"/>
                </a:spcBef>
                <a:buClrTx/>
                <a:buFontTx/>
                <a:buNone/>
              </a:pPr>
              <a:t>23</a:t>
            </a:fld>
            <a:endParaRPr lang="en-US" altLang="en-US" sz="1600">
              <a:latin typeface="Times New Roman" panose="02020603050405020304" pitchFamily="18" charset="0"/>
            </a:endParaRPr>
          </a:p>
        </p:txBody>
      </p:sp>
      <p:sp>
        <p:nvSpPr>
          <p:cNvPr id="171010" name="Rectangle 2"/>
          <p:cNvSpPr>
            <a:spLocks noGrp="1" noChangeArrowheads="1"/>
          </p:cNvSpPr>
          <p:nvPr>
            <p:ph type="title"/>
          </p:nvPr>
        </p:nvSpPr>
        <p:spPr/>
        <p:txBody>
          <a:bodyPr/>
          <a:lstStyle/>
          <a:p>
            <a:pPr eaLnBrk="1" hangingPunct="1">
              <a:defRPr/>
            </a:pPr>
            <a:r>
              <a:rPr lang="en-US" altLang="en-US"/>
              <a:t>SHRD Example</a:t>
            </a:r>
          </a:p>
        </p:txBody>
      </p:sp>
      <p:sp>
        <p:nvSpPr>
          <p:cNvPr id="23557" name="Rectangle 3"/>
          <p:cNvSpPr>
            <a:spLocks noGrp="1" noChangeArrowheads="1"/>
          </p:cNvSpPr>
          <p:nvPr>
            <p:ph type="body" idx="1"/>
          </p:nvPr>
        </p:nvSpPr>
        <p:spPr>
          <a:xfrm>
            <a:off x="685800" y="1143000"/>
            <a:ext cx="7772400" cy="1600200"/>
          </a:xfrm>
        </p:spPr>
        <p:txBody>
          <a:bodyPr/>
          <a:lstStyle/>
          <a:p>
            <a:pPr eaLnBrk="1" hangingPunct="1">
              <a:lnSpc>
                <a:spcPct val="90000"/>
              </a:lnSpc>
              <a:buFontTx/>
              <a:buNone/>
            </a:pPr>
            <a:r>
              <a:rPr lang="en-US" altLang="en-US"/>
              <a:t>Shift count of 1:</a:t>
            </a:r>
          </a:p>
          <a:p>
            <a:pPr eaLnBrk="1" hangingPunct="1">
              <a:lnSpc>
                <a:spcPct val="90000"/>
              </a:lnSpc>
              <a:buFontTx/>
              <a:buNone/>
            </a:pPr>
            <a:r>
              <a:rPr lang="en-US" altLang="en-US"/>
              <a:t>	</a:t>
            </a:r>
            <a:r>
              <a:rPr lang="en-US" altLang="en-US" sz="2000" b="1">
                <a:latin typeface="Courier New" panose="02070309020205020404" pitchFamily="49" charset="0"/>
              </a:rPr>
              <a:t>	mov al,11000001b</a:t>
            </a:r>
          </a:p>
          <a:p>
            <a:pPr eaLnBrk="1" hangingPunct="1">
              <a:lnSpc>
                <a:spcPct val="90000"/>
              </a:lnSpc>
              <a:buFontTx/>
              <a:buNone/>
            </a:pPr>
            <a:r>
              <a:rPr lang="en-US" altLang="en-US" sz="2000" b="1">
                <a:latin typeface="Courier New" panose="02070309020205020404" pitchFamily="49" charset="0"/>
              </a:rPr>
              <a:t>		mov bl,00011101b</a:t>
            </a:r>
          </a:p>
          <a:p>
            <a:pPr eaLnBrk="1" hangingPunct="1">
              <a:lnSpc>
                <a:spcPct val="90000"/>
              </a:lnSpc>
              <a:buFontTx/>
              <a:buNone/>
            </a:pPr>
            <a:r>
              <a:rPr lang="en-US" altLang="en-US" sz="2000" b="1">
                <a:latin typeface="Courier New" panose="02070309020205020404" pitchFamily="49" charset="0"/>
              </a:rPr>
              <a:t>		shrd al,bl,1</a:t>
            </a:r>
          </a:p>
        </p:txBody>
      </p:sp>
      <p:pic>
        <p:nvPicPr>
          <p:cNvPr id="2355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124200"/>
            <a:ext cx="6196013" cy="205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2457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A7425D79-594F-4905-BE65-55BD8BC9DEB4}" type="slidenum">
              <a:rPr lang="en-US" altLang="en-US" sz="1600">
                <a:latin typeface="Times New Roman" panose="02020603050405020304" pitchFamily="18" charset="0"/>
              </a:rPr>
              <a:pPr eaLnBrk="1" hangingPunct="1">
                <a:spcBef>
                  <a:spcPct val="0"/>
                </a:spcBef>
                <a:buClrTx/>
                <a:buFontTx/>
                <a:buNone/>
              </a:pPr>
              <a:t>24</a:t>
            </a:fld>
            <a:endParaRPr lang="en-US" altLang="en-US" sz="1600">
              <a:latin typeface="Times New Roman" panose="02020603050405020304" pitchFamily="18" charset="0"/>
            </a:endParaRPr>
          </a:p>
        </p:txBody>
      </p:sp>
      <p:sp>
        <p:nvSpPr>
          <p:cNvPr id="116738" name="Rectangle 2"/>
          <p:cNvSpPr>
            <a:spLocks noGrp="1" noChangeArrowheads="1"/>
          </p:cNvSpPr>
          <p:nvPr>
            <p:ph type="title"/>
          </p:nvPr>
        </p:nvSpPr>
        <p:spPr/>
        <p:txBody>
          <a:bodyPr/>
          <a:lstStyle/>
          <a:p>
            <a:pPr eaLnBrk="1" hangingPunct="1">
              <a:defRPr/>
            </a:pPr>
            <a:r>
              <a:rPr lang="en-US" altLang="en-US"/>
              <a:t>Another SHRD Example</a:t>
            </a:r>
          </a:p>
        </p:txBody>
      </p:sp>
      <p:sp>
        <p:nvSpPr>
          <p:cNvPr id="24581" name="Text Box 3"/>
          <p:cNvSpPr txBox="1">
            <a:spLocks noChangeArrowheads="1"/>
          </p:cNvSpPr>
          <p:nvPr/>
        </p:nvSpPr>
        <p:spPr bwMode="auto">
          <a:xfrm>
            <a:off x="1066800" y="2819400"/>
            <a:ext cx="304800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tabLst>
                <a:tab pos="3205163" algn="l"/>
                <a:tab pos="3716338"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3205163" algn="l"/>
                <a:tab pos="3716338"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3205163" algn="l"/>
                <a:tab pos="3716338"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3205163" algn="l"/>
                <a:tab pos="3716338"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3205163" algn="l"/>
                <a:tab pos="371633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3205163" algn="l"/>
                <a:tab pos="371633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3205163" algn="l"/>
                <a:tab pos="371633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3205163" algn="l"/>
                <a:tab pos="371633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3205163" algn="l"/>
                <a:tab pos="3716338" algn="l"/>
              </a:tabLst>
              <a:defRPr sz="2000">
                <a:solidFill>
                  <a:schemeClr val="tx1"/>
                </a:solidFill>
                <a:latin typeface="Times New Roman" panose="02020603050405020304" pitchFamily="18" charset="0"/>
              </a:defRPr>
            </a:lvl9pPr>
          </a:lstStyle>
          <a:p>
            <a:pPr eaLnBrk="1" hangingPunct="1">
              <a:lnSpc>
                <a:spcPct val="60000"/>
              </a:lnSpc>
              <a:spcBef>
                <a:spcPct val="50000"/>
              </a:spcBef>
              <a:buClrTx/>
              <a:buFontTx/>
              <a:buNone/>
            </a:pPr>
            <a:r>
              <a:rPr lang="en-US" altLang="en-US" sz="1900" b="1">
                <a:latin typeface="Courier New" panose="02070309020205020404" pitchFamily="49" charset="0"/>
              </a:rPr>
              <a:t>mov  ax,234Bh</a:t>
            </a:r>
          </a:p>
          <a:p>
            <a:pPr eaLnBrk="1" hangingPunct="1">
              <a:lnSpc>
                <a:spcPct val="60000"/>
              </a:lnSpc>
              <a:spcBef>
                <a:spcPct val="50000"/>
              </a:spcBef>
              <a:buClrTx/>
              <a:buFontTx/>
              <a:buNone/>
            </a:pPr>
            <a:r>
              <a:rPr lang="en-US" altLang="en-US" sz="1900" b="1">
                <a:latin typeface="Courier New" panose="02070309020205020404" pitchFamily="49" charset="0"/>
              </a:rPr>
              <a:t>mov  dx,7654h</a:t>
            </a:r>
          </a:p>
          <a:p>
            <a:pPr eaLnBrk="1" hangingPunct="1">
              <a:lnSpc>
                <a:spcPct val="60000"/>
              </a:lnSpc>
              <a:spcBef>
                <a:spcPct val="50000"/>
              </a:spcBef>
              <a:buClrTx/>
              <a:buFontTx/>
              <a:buNone/>
            </a:pPr>
            <a:r>
              <a:rPr lang="en-US" altLang="en-US" sz="1900" b="1">
                <a:latin typeface="Courier New" panose="02070309020205020404" pitchFamily="49" charset="0"/>
              </a:rPr>
              <a:t>shrd ax,dx,4</a:t>
            </a:r>
          </a:p>
        </p:txBody>
      </p:sp>
      <p:sp>
        <p:nvSpPr>
          <p:cNvPr id="24582" name="Text Box 5"/>
          <p:cNvSpPr txBox="1">
            <a:spLocks noChangeArrowheads="1"/>
          </p:cNvSpPr>
          <p:nvPr/>
        </p:nvSpPr>
        <p:spPr bwMode="auto">
          <a:xfrm>
            <a:off x="838200" y="1524000"/>
            <a:ext cx="7391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Shift </a:t>
            </a:r>
            <a:r>
              <a:rPr lang="en-US" altLang="en-US" sz="2100">
                <a:solidFill>
                  <a:schemeClr val="tx2"/>
                </a:solidFill>
              </a:rPr>
              <a:t>AX</a:t>
            </a:r>
            <a:r>
              <a:rPr lang="en-US" altLang="en-US" sz="2100"/>
              <a:t> 4 bits to the right and replace its highest 4 bits with the low 4 bits of DX:</a:t>
            </a:r>
          </a:p>
        </p:txBody>
      </p:sp>
      <p:sp>
        <p:nvSpPr>
          <p:cNvPr id="24583" name="Text Box 6"/>
          <p:cNvSpPr txBox="1">
            <a:spLocks noChangeArrowheads="1"/>
          </p:cNvSpPr>
          <p:nvPr/>
        </p:nvSpPr>
        <p:spPr bwMode="auto">
          <a:xfrm>
            <a:off x="4191000" y="2973388"/>
            <a:ext cx="1295400"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r" eaLnBrk="1" hangingPunct="1">
              <a:spcBef>
                <a:spcPct val="50000"/>
              </a:spcBef>
              <a:buClrTx/>
              <a:buFontTx/>
              <a:buNone/>
            </a:pPr>
            <a:r>
              <a:rPr lang="en-US" altLang="en-US" sz="1700"/>
              <a:t>Before:</a:t>
            </a:r>
          </a:p>
        </p:txBody>
      </p:sp>
      <p:sp>
        <p:nvSpPr>
          <p:cNvPr id="24584" name="Text Box 7"/>
          <p:cNvSpPr txBox="1">
            <a:spLocks noChangeArrowheads="1"/>
          </p:cNvSpPr>
          <p:nvPr/>
        </p:nvSpPr>
        <p:spPr bwMode="auto">
          <a:xfrm>
            <a:off x="4191000" y="3506788"/>
            <a:ext cx="1295400"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r" eaLnBrk="1" hangingPunct="1">
              <a:spcBef>
                <a:spcPct val="50000"/>
              </a:spcBef>
              <a:buClrTx/>
              <a:buFontTx/>
              <a:buNone/>
            </a:pPr>
            <a:r>
              <a:rPr lang="en-US" altLang="en-US" sz="1700"/>
              <a:t>After:</a:t>
            </a:r>
          </a:p>
        </p:txBody>
      </p:sp>
      <p:graphicFrame>
        <p:nvGraphicFramePr>
          <p:cNvPr id="24585" name="Object 8"/>
          <p:cNvGraphicFramePr>
            <a:graphicFrameLocks noChangeAspect="1"/>
          </p:cNvGraphicFramePr>
          <p:nvPr/>
        </p:nvGraphicFramePr>
        <p:xfrm>
          <a:off x="5715000" y="2743200"/>
          <a:ext cx="2209800" cy="1295400"/>
        </p:xfrm>
        <a:graphic>
          <a:graphicData uri="http://schemas.openxmlformats.org/presentationml/2006/ole">
            <mc:AlternateContent xmlns:mc="http://schemas.openxmlformats.org/markup-compatibility/2006">
              <mc:Choice xmlns:v="urn:schemas-microsoft-com:vml" Requires="v">
                <p:oleObj spid="_x0000_s24611" name="VISIO" r:id="rId3" imgW="1283208" imgH="669036" progId="Visio.Drawing.6">
                  <p:embed/>
                </p:oleObj>
              </mc:Choice>
              <mc:Fallback>
                <p:oleObj name="VISIO" r:id="rId3" imgW="1283208" imgH="669036" progId="Visio.Drawing.6">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l="-3448" r="3448" b="-12088"/>
                      <a:stretch>
                        <a:fillRect/>
                      </a:stretch>
                    </p:blipFill>
                    <p:spPr bwMode="auto">
                      <a:xfrm>
                        <a:off x="5715000" y="2743200"/>
                        <a:ext cx="2209800" cy="12954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2560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B94CBE7E-4792-45C0-8A6F-73F9A3FE5411}" type="slidenum">
              <a:rPr lang="en-US" altLang="en-US" sz="1600">
                <a:latin typeface="Times New Roman" panose="02020603050405020304" pitchFamily="18" charset="0"/>
              </a:rPr>
              <a:pPr eaLnBrk="1" hangingPunct="1">
                <a:spcBef>
                  <a:spcPct val="0"/>
                </a:spcBef>
                <a:buClrTx/>
                <a:buFontTx/>
                <a:buNone/>
              </a:pPr>
              <a:t>25</a:t>
            </a:fld>
            <a:endParaRPr lang="en-US" altLang="en-US" sz="1600">
              <a:latin typeface="Times New Roman" panose="02020603050405020304" pitchFamily="18" charset="0"/>
            </a:endParaRPr>
          </a:p>
        </p:txBody>
      </p:sp>
      <p:sp>
        <p:nvSpPr>
          <p:cNvPr id="147458" name="Rectangle 2"/>
          <p:cNvSpPr>
            <a:spLocks noGrp="1" noChangeArrowheads="1"/>
          </p:cNvSpPr>
          <p:nvPr>
            <p:ph type="title"/>
          </p:nvPr>
        </p:nvSpPr>
        <p:spPr/>
        <p:txBody>
          <a:bodyPr/>
          <a:lstStyle/>
          <a:p>
            <a:pPr eaLnBrk="1" hangingPunct="1">
              <a:defRPr/>
            </a:pPr>
            <a:r>
              <a:rPr lang="en-US" altLang="en-US"/>
              <a:t>Your turn . . .</a:t>
            </a:r>
          </a:p>
        </p:txBody>
      </p:sp>
      <p:sp>
        <p:nvSpPr>
          <p:cNvPr id="25605" name="Text Box 3"/>
          <p:cNvSpPr txBox="1">
            <a:spLocks noChangeArrowheads="1"/>
          </p:cNvSpPr>
          <p:nvPr/>
        </p:nvSpPr>
        <p:spPr bwMode="auto">
          <a:xfrm>
            <a:off x="1295400" y="2362200"/>
            <a:ext cx="5486400" cy="139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tabLst>
                <a:tab pos="3205163" algn="l"/>
                <a:tab pos="3716338"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3205163" algn="l"/>
                <a:tab pos="3716338"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3205163" algn="l"/>
                <a:tab pos="3716338"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3205163" algn="l"/>
                <a:tab pos="3716338"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3205163" algn="l"/>
                <a:tab pos="371633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3205163" algn="l"/>
                <a:tab pos="371633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3205163" algn="l"/>
                <a:tab pos="371633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3205163" algn="l"/>
                <a:tab pos="371633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3205163" algn="l"/>
                <a:tab pos="3716338" algn="l"/>
              </a:tabLst>
              <a:defRPr sz="2000">
                <a:solidFill>
                  <a:schemeClr val="tx1"/>
                </a:solidFill>
                <a:latin typeface="Times New Roman" panose="02020603050405020304" pitchFamily="18" charset="0"/>
              </a:defRPr>
            </a:lvl9pPr>
          </a:lstStyle>
          <a:p>
            <a:pPr eaLnBrk="1" hangingPunct="1">
              <a:lnSpc>
                <a:spcPct val="60000"/>
              </a:lnSpc>
              <a:spcBef>
                <a:spcPct val="50000"/>
              </a:spcBef>
              <a:buClrTx/>
              <a:buFontTx/>
              <a:buNone/>
            </a:pPr>
            <a:r>
              <a:rPr lang="en-US" altLang="en-US" sz="1900" b="1">
                <a:latin typeface="Courier New" panose="02070309020205020404" pitchFamily="49" charset="0"/>
              </a:rPr>
              <a:t>mov  ax,7C36h</a:t>
            </a:r>
          </a:p>
          <a:p>
            <a:pPr eaLnBrk="1" hangingPunct="1">
              <a:lnSpc>
                <a:spcPct val="60000"/>
              </a:lnSpc>
              <a:spcBef>
                <a:spcPct val="50000"/>
              </a:spcBef>
              <a:buClrTx/>
              <a:buFontTx/>
              <a:buNone/>
            </a:pPr>
            <a:r>
              <a:rPr lang="en-US" altLang="en-US" sz="1900" b="1">
                <a:latin typeface="Courier New" panose="02070309020205020404" pitchFamily="49" charset="0"/>
              </a:rPr>
              <a:t>mov  dx,9FA6h</a:t>
            </a:r>
          </a:p>
          <a:p>
            <a:pPr eaLnBrk="1" hangingPunct="1">
              <a:lnSpc>
                <a:spcPct val="60000"/>
              </a:lnSpc>
              <a:spcBef>
                <a:spcPct val="50000"/>
              </a:spcBef>
              <a:buClrTx/>
              <a:buFontTx/>
              <a:buNone/>
            </a:pPr>
            <a:r>
              <a:rPr lang="en-US" altLang="en-US" sz="1900" b="1">
                <a:latin typeface="Courier New" panose="02070309020205020404" pitchFamily="49" charset="0"/>
              </a:rPr>
              <a:t>shld dx,ax,4	; DX =</a:t>
            </a:r>
          </a:p>
          <a:p>
            <a:pPr eaLnBrk="1" hangingPunct="1">
              <a:lnSpc>
                <a:spcPct val="60000"/>
              </a:lnSpc>
              <a:spcBef>
                <a:spcPct val="50000"/>
              </a:spcBef>
              <a:buClrTx/>
              <a:buFontTx/>
              <a:buNone/>
            </a:pPr>
            <a:r>
              <a:rPr lang="en-US" altLang="en-US" sz="1900" b="1">
                <a:latin typeface="Courier New" panose="02070309020205020404" pitchFamily="49" charset="0"/>
              </a:rPr>
              <a:t>shrd dx,ax,8	; DX =</a:t>
            </a:r>
          </a:p>
        </p:txBody>
      </p:sp>
      <p:sp>
        <p:nvSpPr>
          <p:cNvPr id="25606" name="Text Box 5"/>
          <p:cNvSpPr txBox="1">
            <a:spLocks noChangeArrowheads="1"/>
          </p:cNvSpPr>
          <p:nvPr/>
        </p:nvSpPr>
        <p:spPr bwMode="auto">
          <a:xfrm>
            <a:off x="762000" y="1219200"/>
            <a:ext cx="7391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Indicate the hexadecimal values of each destination operand:</a:t>
            </a:r>
          </a:p>
        </p:txBody>
      </p:sp>
      <p:sp>
        <p:nvSpPr>
          <p:cNvPr id="147464" name="Text Box 8"/>
          <p:cNvSpPr txBox="1">
            <a:spLocks noChangeArrowheads="1"/>
          </p:cNvSpPr>
          <p:nvPr/>
        </p:nvSpPr>
        <p:spPr bwMode="auto">
          <a:xfrm>
            <a:off x="5486400" y="2438400"/>
            <a:ext cx="2133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endParaRPr lang="en-US" altLang="en-US" sz="1800" b="1">
              <a:solidFill>
                <a:schemeClr val="tx2"/>
              </a:solidFill>
              <a:latin typeface="Courier New" panose="02070309020205020404" pitchFamily="49" charset="0"/>
            </a:endParaRPr>
          </a:p>
          <a:p>
            <a:pPr eaLnBrk="1" hangingPunct="1">
              <a:lnSpc>
                <a:spcPct val="50000"/>
              </a:lnSpc>
              <a:spcBef>
                <a:spcPct val="50000"/>
              </a:spcBef>
              <a:buClrTx/>
              <a:buFontTx/>
              <a:buNone/>
            </a:pPr>
            <a:endParaRPr lang="en-US" altLang="en-US" sz="1800" b="1">
              <a:solidFill>
                <a:schemeClr val="tx2"/>
              </a:solidFill>
              <a:latin typeface="Courier New" panose="02070309020205020404" pitchFamily="49" charset="0"/>
            </a:endParaRP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FA67h</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36FAh</a:t>
            </a:r>
          </a:p>
          <a:p>
            <a:pPr eaLnBrk="1" hangingPunct="1">
              <a:lnSpc>
                <a:spcPct val="50000"/>
              </a:lnSpc>
              <a:spcBef>
                <a:spcPct val="50000"/>
              </a:spcBef>
              <a:buClrTx/>
              <a:buFontTx/>
              <a:buNone/>
            </a:pPr>
            <a:endParaRPr lang="en-US" altLang="en-US" sz="1800" b="1">
              <a:solidFill>
                <a:schemeClr val="tx2"/>
              </a:solidFill>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7464"/>
                                        </p:tgtEl>
                                        <p:attrNameLst>
                                          <p:attrName>style.visibility</p:attrName>
                                        </p:attrNameLst>
                                      </p:cBhvr>
                                      <p:to>
                                        <p:strVal val="visible"/>
                                      </p:to>
                                    </p:set>
                                    <p:animEffect transition="in" filter="dissolve">
                                      <p:cBhvr>
                                        <p:cTn id="7" dur="500"/>
                                        <p:tgtEl>
                                          <p:spTgt spid="147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4"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2662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CFACBBD1-82E6-4FD2-B5AB-151443596478}" type="slidenum">
              <a:rPr lang="en-US" altLang="en-US" sz="1600">
                <a:latin typeface="Times New Roman" panose="02020603050405020304" pitchFamily="18" charset="0"/>
              </a:rPr>
              <a:pPr eaLnBrk="1" hangingPunct="1">
                <a:spcBef>
                  <a:spcPct val="0"/>
                </a:spcBef>
                <a:buClrTx/>
                <a:buFontTx/>
                <a:buNone/>
              </a:pPr>
              <a:t>26</a:t>
            </a:fld>
            <a:endParaRPr lang="en-US" altLang="en-US" sz="1600">
              <a:latin typeface="Times New Roman" panose="02020603050405020304" pitchFamily="18" charset="0"/>
            </a:endParaRPr>
          </a:p>
        </p:txBody>
      </p:sp>
      <p:sp>
        <p:nvSpPr>
          <p:cNvPr id="162818" name="Rectangle 2"/>
          <p:cNvSpPr>
            <a:spLocks noGrp="1" noChangeArrowheads="1"/>
          </p:cNvSpPr>
          <p:nvPr>
            <p:ph type="title"/>
          </p:nvPr>
        </p:nvSpPr>
        <p:spPr/>
        <p:txBody>
          <a:bodyPr/>
          <a:lstStyle/>
          <a:p>
            <a:pPr eaLnBrk="1" hangingPunct="1">
              <a:defRPr/>
            </a:pPr>
            <a:r>
              <a:rPr lang="en-US" altLang="en-US"/>
              <a:t>What's Next</a:t>
            </a:r>
          </a:p>
        </p:txBody>
      </p:sp>
      <p:sp>
        <p:nvSpPr>
          <p:cNvPr id="26629" name="Rectangle 3"/>
          <p:cNvSpPr>
            <a:spLocks noGrp="1" noChangeArrowheads="1"/>
          </p:cNvSpPr>
          <p:nvPr>
            <p:ph type="body" idx="1"/>
          </p:nvPr>
        </p:nvSpPr>
        <p:spPr>
          <a:xfrm>
            <a:off x="1295400" y="1600200"/>
            <a:ext cx="6934200" cy="2819400"/>
          </a:xfrm>
        </p:spPr>
        <p:txBody>
          <a:bodyPr/>
          <a:lstStyle/>
          <a:p>
            <a:pPr eaLnBrk="1" hangingPunct="1"/>
            <a:r>
              <a:rPr lang="en-US" altLang="en-US"/>
              <a:t>Shift and Rotate Instructions</a:t>
            </a:r>
          </a:p>
          <a:p>
            <a:pPr eaLnBrk="1" hangingPunct="1"/>
            <a:r>
              <a:rPr lang="en-US" altLang="en-US" b="1">
                <a:solidFill>
                  <a:schemeClr val="tx2"/>
                </a:solidFill>
              </a:rPr>
              <a:t>Shift and Rotate Applications</a:t>
            </a:r>
          </a:p>
          <a:p>
            <a:pPr eaLnBrk="1" hangingPunct="1"/>
            <a:r>
              <a:rPr lang="en-US" altLang="en-US"/>
              <a:t>Multiplication and Division Instructions</a:t>
            </a:r>
          </a:p>
          <a:p>
            <a:pPr eaLnBrk="1" hangingPunct="1"/>
            <a:r>
              <a:rPr lang="en-US" altLang="en-US"/>
              <a:t>Extended Addition and Subtraction</a:t>
            </a:r>
          </a:p>
          <a:p>
            <a:pPr eaLnBrk="1" hangingPunct="1"/>
            <a:r>
              <a:rPr lang="en-US" altLang="en-US"/>
              <a:t>ASCII and Unpacked Decimal Arithmetic</a:t>
            </a:r>
          </a:p>
          <a:p>
            <a:pPr eaLnBrk="1" hangingPunct="1"/>
            <a:r>
              <a:rPr lang="en-US" altLang="en-US"/>
              <a:t>Packed Decimal Arithmetic</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2765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08B6083C-7B29-4DB1-8B12-4A0440B87309}" type="slidenum">
              <a:rPr lang="en-US" altLang="en-US" sz="1600">
                <a:latin typeface="Times New Roman" panose="02020603050405020304" pitchFamily="18" charset="0"/>
              </a:rPr>
              <a:pPr eaLnBrk="1" hangingPunct="1">
                <a:spcBef>
                  <a:spcPct val="0"/>
                </a:spcBef>
                <a:buClrTx/>
                <a:buFontTx/>
                <a:buNone/>
              </a:pPr>
              <a:t>27</a:t>
            </a:fld>
            <a:endParaRPr lang="en-US" altLang="en-US" sz="1600">
              <a:latin typeface="Times New Roman" panose="02020603050405020304" pitchFamily="18" charset="0"/>
            </a:endParaRPr>
          </a:p>
        </p:txBody>
      </p:sp>
      <p:sp>
        <p:nvSpPr>
          <p:cNvPr id="79874" name="Rectangle 2"/>
          <p:cNvSpPr>
            <a:spLocks noGrp="1" noChangeArrowheads="1"/>
          </p:cNvSpPr>
          <p:nvPr>
            <p:ph type="title"/>
          </p:nvPr>
        </p:nvSpPr>
        <p:spPr/>
        <p:txBody>
          <a:bodyPr/>
          <a:lstStyle/>
          <a:p>
            <a:pPr eaLnBrk="1" hangingPunct="1">
              <a:defRPr/>
            </a:pPr>
            <a:r>
              <a:rPr lang="en-US" altLang="en-US"/>
              <a:t>Shift and Rotate Applications</a:t>
            </a:r>
          </a:p>
        </p:txBody>
      </p:sp>
      <p:sp>
        <p:nvSpPr>
          <p:cNvPr id="27653" name="Rectangle 3"/>
          <p:cNvSpPr>
            <a:spLocks noGrp="1" noChangeArrowheads="1"/>
          </p:cNvSpPr>
          <p:nvPr>
            <p:ph type="body" idx="1"/>
          </p:nvPr>
        </p:nvSpPr>
        <p:spPr>
          <a:xfrm>
            <a:off x="1828800" y="1600200"/>
            <a:ext cx="6324600" cy="2743200"/>
          </a:xfrm>
        </p:spPr>
        <p:txBody>
          <a:bodyPr/>
          <a:lstStyle/>
          <a:p>
            <a:pPr eaLnBrk="1" hangingPunct="1"/>
            <a:r>
              <a:rPr lang="en-US" altLang="en-US"/>
              <a:t>Shifting Multiple Doublewords </a:t>
            </a:r>
          </a:p>
          <a:p>
            <a:pPr eaLnBrk="1" hangingPunct="1"/>
            <a:r>
              <a:rPr lang="en-US" altLang="en-US"/>
              <a:t>Binary Multiplication </a:t>
            </a:r>
          </a:p>
          <a:p>
            <a:pPr eaLnBrk="1" hangingPunct="1"/>
            <a:r>
              <a:rPr lang="en-US" altLang="en-US"/>
              <a:t>Displaying Binary Bits </a:t>
            </a:r>
          </a:p>
          <a:p>
            <a:pPr eaLnBrk="1" hangingPunct="1"/>
            <a:r>
              <a:rPr lang="en-US" altLang="en-US"/>
              <a:t>Isolating a Bit String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頁尾版面配置區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0"/>
              </a:spcBef>
              <a:buClrTx/>
              <a:buFontTx/>
              <a:buNone/>
            </a:pPr>
            <a:r>
              <a:rPr lang="en-US" altLang="zh-TW" sz="1000"/>
              <a:t>Irvine, Kip R. Assembly Language for Intel-Based Computers 5/e, 2007.</a:t>
            </a:r>
          </a:p>
        </p:txBody>
      </p:sp>
      <p:sp>
        <p:nvSpPr>
          <p:cNvPr id="20483"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0"/>
              </a:spcBef>
              <a:buClrTx/>
              <a:buFontTx/>
              <a:buNone/>
            </a:pPr>
            <a:fld id="{437A63A2-96A7-4D1F-B2AA-932C3830A7EB}" type="slidenum">
              <a:rPr lang="en-US" altLang="zh-TW" sz="1600" smtClean="0">
                <a:latin typeface="Times New Roman" pitchFamily="18" charset="0"/>
              </a:rPr>
              <a:pPr eaLnBrk="1" hangingPunct="1">
                <a:spcBef>
                  <a:spcPct val="0"/>
                </a:spcBef>
                <a:buClrTx/>
                <a:buFontTx/>
                <a:buNone/>
              </a:pPr>
              <a:t>28</a:t>
            </a:fld>
            <a:endParaRPr lang="en-US" altLang="zh-TW" sz="1600">
              <a:latin typeface="Times New Roman" pitchFamily="18" charset="0"/>
            </a:endParaRPr>
          </a:p>
        </p:txBody>
      </p:sp>
      <p:sp>
        <p:nvSpPr>
          <p:cNvPr id="94210" name="Rectangle 2"/>
          <p:cNvSpPr>
            <a:spLocks noGrp="1" noChangeArrowheads="1"/>
          </p:cNvSpPr>
          <p:nvPr>
            <p:ph type="title"/>
          </p:nvPr>
        </p:nvSpPr>
        <p:spPr/>
        <p:txBody>
          <a:bodyPr/>
          <a:lstStyle/>
          <a:p>
            <a:pPr eaLnBrk="1" hangingPunct="1">
              <a:defRPr/>
            </a:pPr>
            <a:r>
              <a:rPr lang="en-US" altLang="zh-TW" dirty="0">
                <a:ea typeface="新細明體" charset="-120"/>
              </a:rPr>
              <a:t>Shifting Multiple </a:t>
            </a:r>
            <a:r>
              <a:rPr lang="en-US" altLang="zh-TW" dirty="0" err="1">
                <a:ea typeface="新細明體" charset="-120"/>
              </a:rPr>
              <a:t>Doublewords</a:t>
            </a:r>
            <a:r>
              <a:rPr lang="en-US" altLang="zh-TW" dirty="0">
                <a:ea typeface="新細明體" charset="-120"/>
              </a:rPr>
              <a:t> (1/2)</a:t>
            </a:r>
          </a:p>
        </p:txBody>
      </p:sp>
      <p:sp>
        <p:nvSpPr>
          <p:cNvPr id="20485" name="Rectangle 3"/>
          <p:cNvSpPr>
            <a:spLocks noGrp="1" noChangeArrowheads="1"/>
          </p:cNvSpPr>
          <p:nvPr>
            <p:ph type="body" idx="1"/>
          </p:nvPr>
        </p:nvSpPr>
        <p:spPr>
          <a:xfrm>
            <a:off x="685800" y="1143000"/>
            <a:ext cx="7772400" cy="2057400"/>
          </a:xfrm>
        </p:spPr>
        <p:txBody>
          <a:bodyPr/>
          <a:lstStyle/>
          <a:p>
            <a:pPr eaLnBrk="1" hangingPunct="1"/>
            <a:r>
              <a:rPr lang="en-US" altLang="zh-TW" dirty="0">
                <a:ea typeface="新細明體" charset="-120"/>
              </a:rPr>
              <a:t>Programs sometimes need to shift all bits within an array, as one might when moving a bitmapped graphic image from one screen location to another.</a:t>
            </a:r>
          </a:p>
        </p:txBody>
      </p:sp>
      <p:graphicFrame>
        <p:nvGraphicFramePr>
          <p:cNvPr id="7" name="Content Placeholder 5"/>
          <p:cNvGraphicFramePr>
            <a:graphicFrameLocks/>
          </p:cNvGraphicFramePr>
          <p:nvPr>
            <p:extLst/>
          </p:nvPr>
        </p:nvGraphicFramePr>
        <p:xfrm>
          <a:off x="2195736" y="2996952"/>
          <a:ext cx="4559020" cy="736600"/>
        </p:xfrm>
        <a:graphic>
          <a:graphicData uri="http://schemas.openxmlformats.org/drawingml/2006/table">
            <a:tbl>
              <a:tblPr>
                <a:tableStyleId>{00A15C55-8517-42AA-B614-E9B94910E393}</a:tableStyleId>
              </a:tblPr>
              <a:tblGrid>
                <a:gridCol w="284939">
                  <a:extLst>
                    <a:ext uri="{9D8B030D-6E8A-4147-A177-3AD203B41FA5}">
                      <a16:colId xmlns:a16="http://schemas.microsoft.com/office/drawing/2014/main" val="20000"/>
                    </a:ext>
                  </a:extLst>
                </a:gridCol>
                <a:gridCol w="284938">
                  <a:extLst>
                    <a:ext uri="{9D8B030D-6E8A-4147-A177-3AD203B41FA5}">
                      <a16:colId xmlns:a16="http://schemas.microsoft.com/office/drawing/2014/main" val="20001"/>
                    </a:ext>
                  </a:extLst>
                </a:gridCol>
                <a:gridCol w="284939">
                  <a:extLst>
                    <a:ext uri="{9D8B030D-6E8A-4147-A177-3AD203B41FA5}">
                      <a16:colId xmlns:a16="http://schemas.microsoft.com/office/drawing/2014/main" val="20002"/>
                    </a:ext>
                  </a:extLst>
                </a:gridCol>
                <a:gridCol w="284939">
                  <a:extLst>
                    <a:ext uri="{9D8B030D-6E8A-4147-A177-3AD203B41FA5}">
                      <a16:colId xmlns:a16="http://schemas.microsoft.com/office/drawing/2014/main" val="20003"/>
                    </a:ext>
                  </a:extLst>
                </a:gridCol>
                <a:gridCol w="284939">
                  <a:extLst>
                    <a:ext uri="{9D8B030D-6E8A-4147-A177-3AD203B41FA5}">
                      <a16:colId xmlns:a16="http://schemas.microsoft.com/office/drawing/2014/main" val="20004"/>
                    </a:ext>
                  </a:extLst>
                </a:gridCol>
                <a:gridCol w="284939">
                  <a:extLst>
                    <a:ext uri="{9D8B030D-6E8A-4147-A177-3AD203B41FA5}">
                      <a16:colId xmlns:a16="http://schemas.microsoft.com/office/drawing/2014/main" val="20005"/>
                    </a:ext>
                  </a:extLst>
                </a:gridCol>
                <a:gridCol w="284938">
                  <a:extLst>
                    <a:ext uri="{9D8B030D-6E8A-4147-A177-3AD203B41FA5}">
                      <a16:colId xmlns:a16="http://schemas.microsoft.com/office/drawing/2014/main" val="20006"/>
                    </a:ext>
                  </a:extLst>
                </a:gridCol>
                <a:gridCol w="284939">
                  <a:extLst>
                    <a:ext uri="{9D8B030D-6E8A-4147-A177-3AD203B41FA5}">
                      <a16:colId xmlns:a16="http://schemas.microsoft.com/office/drawing/2014/main" val="20007"/>
                    </a:ext>
                  </a:extLst>
                </a:gridCol>
                <a:gridCol w="284939">
                  <a:extLst>
                    <a:ext uri="{9D8B030D-6E8A-4147-A177-3AD203B41FA5}">
                      <a16:colId xmlns:a16="http://schemas.microsoft.com/office/drawing/2014/main" val="20008"/>
                    </a:ext>
                  </a:extLst>
                </a:gridCol>
                <a:gridCol w="284938">
                  <a:extLst>
                    <a:ext uri="{9D8B030D-6E8A-4147-A177-3AD203B41FA5}">
                      <a16:colId xmlns:a16="http://schemas.microsoft.com/office/drawing/2014/main" val="20009"/>
                    </a:ext>
                  </a:extLst>
                </a:gridCol>
                <a:gridCol w="284939">
                  <a:extLst>
                    <a:ext uri="{9D8B030D-6E8A-4147-A177-3AD203B41FA5}">
                      <a16:colId xmlns:a16="http://schemas.microsoft.com/office/drawing/2014/main" val="20010"/>
                    </a:ext>
                  </a:extLst>
                </a:gridCol>
                <a:gridCol w="284939">
                  <a:extLst>
                    <a:ext uri="{9D8B030D-6E8A-4147-A177-3AD203B41FA5}">
                      <a16:colId xmlns:a16="http://schemas.microsoft.com/office/drawing/2014/main" val="20011"/>
                    </a:ext>
                  </a:extLst>
                </a:gridCol>
                <a:gridCol w="284939">
                  <a:extLst>
                    <a:ext uri="{9D8B030D-6E8A-4147-A177-3AD203B41FA5}">
                      <a16:colId xmlns:a16="http://schemas.microsoft.com/office/drawing/2014/main" val="20012"/>
                    </a:ext>
                  </a:extLst>
                </a:gridCol>
                <a:gridCol w="284939">
                  <a:extLst>
                    <a:ext uri="{9D8B030D-6E8A-4147-A177-3AD203B41FA5}">
                      <a16:colId xmlns:a16="http://schemas.microsoft.com/office/drawing/2014/main" val="20013"/>
                    </a:ext>
                  </a:extLst>
                </a:gridCol>
                <a:gridCol w="284938">
                  <a:extLst>
                    <a:ext uri="{9D8B030D-6E8A-4147-A177-3AD203B41FA5}">
                      <a16:colId xmlns:a16="http://schemas.microsoft.com/office/drawing/2014/main" val="20014"/>
                    </a:ext>
                  </a:extLst>
                </a:gridCol>
                <a:gridCol w="284939">
                  <a:extLst>
                    <a:ext uri="{9D8B030D-6E8A-4147-A177-3AD203B41FA5}">
                      <a16:colId xmlns:a16="http://schemas.microsoft.com/office/drawing/2014/main" val="20015"/>
                    </a:ext>
                  </a:extLst>
                </a:gridCol>
              </a:tblGrid>
              <a:tr h="1497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lnL w="19050" cap="flat" cmpd="sng" algn="ctr">
                      <a:solidFill>
                        <a:schemeClr val="bg2"/>
                      </a:solidFill>
                      <a:prstDash val="solid"/>
                      <a:round/>
                      <a:headEnd type="none" w="med" len="med"/>
                      <a:tailEnd type="none" w="med" len="med"/>
                    </a:lnL>
                    <a:lnR w="19050" cap="flat" cmpd="sng" algn="ctr">
                      <a:solidFill>
                        <a:schemeClr val="tx1">
                          <a:lumMod val="75000"/>
                        </a:schemeClr>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lnL w="19050" cap="flat" cmpd="sng" algn="ctr">
                      <a:solidFill>
                        <a:schemeClr val="tx1">
                          <a:lumMod val="75000"/>
                        </a:schemeClr>
                      </a:solidFill>
                      <a:prstDash val="solid"/>
                      <a:round/>
                      <a:headEnd type="none" w="med" len="med"/>
                      <a:tailEnd type="none" w="med" len="med"/>
                    </a:lnL>
                    <a:lnR w="19050" cap="flat" cmpd="sng" algn="ctr">
                      <a:solidFill>
                        <a:schemeClr val="tx1">
                          <a:lumMod val="75000"/>
                        </a:schemeClr>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lnL w="19050" cap="flat" cmpd="sng" algn="ctr">
                      <a:solidFill>
                        <a:schemeClr val="tx1">
                          <a:lumMod val="75000"/>
                        </a:schemeClr>
                      </a:solidFill>
                      <a:prstDash val="solid"/>
                      <a:round/>
                      <a:headEnd type="none" w="med" len="med"/>
                      <a:tailEnd type="none" w="med" len="med"/>
                    </a:lnL>
                    <a:lnR w="19050" cap="flat" cmpd="sng" algn="ctr">
                      <a:solidFill>
                        <a:schemeClr val="tx1">
                          <a:lumMod val="75000"/>
                        </a:schemeClr>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lnL w="19050" cap="flat" cmpd="sng" algn="ctr">
                      <a:solidFill>
                        <a:schemeClr val="tx1">
                          <a:lumMod val="75000"/>
                        </a:schemeClr>
                      </a:solidFill>
                      <a:prstDash val="solid"/>
                      <a:round/>
                      <a:headEnd type="none" w="med" len="med"/>
                      <a:tailEnd type="none" w="med" len="med"/>
                    </a:lnL>
                    <a:lnR w="19050" cap="flat" cmpd="sng" algn="ctr">
                      <a:solidFill>
                        <a:schemeClr val="tx1">
                          <a:lumMod val="75000"/>
                        </a:schemeClr>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lnL w="19050" cap="flat" cmpd="sng" algn="ctr">
                      <a:solidFill>
                        <a:schemeClr val="tx1">
                          <a:lumMod val="75000"/>
                        </a:schemeClr>
                      </a:solidFill>
                      <a:prstDash val="solid"/>
                      <a:round/>
                      <a:headEnd type="none" w="med" len="med"/>
                      <a:tailEnd type="none" w="med" len="med"/>
                    </a:lnL>
                    <a:lnR w="19050" cap="flat" cmpd="sng" algn="ctr">
                      <a:solidFill>
                        <a:schemeClr val="tx1">
                          <a:lumMod val="75000"/>
                        </a:schemeClr>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lnL w="19050" cap="flat" cmpd="sng" algn="ctr">
                      <a:solidFill>
                        <a:schemeClr val="tx1">
                          <a:lumMod val="75000"/>
                        </a:schemeClr>
                      </a:solidFill>
                      <a:prstDash val="solid"/>
                      <a:round/>
                      <a:headEnd type="none" w="med" len="med"/>
                      <a:tailEnd type="none" w="med" len="med"/>
                    </a:lnL>
                    <a:lnR w="19050" cap="flat" cmpd="sng" algn="ctr">
                      <a:solidFill>
                        <a:schemeClr val="tx1">
                          <a:lumMod val="75000"/>
                        </a:schemeClr>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lnL w="19050" cap="flat" cmpd="sng" algn="ctr">
                      <a:solidFill>
                        <a:schemeClr val="tx1">
                          <a:lumMod val="75000"/>
                        </a:schemeClr>
                      </a:solidFill>
                      <a:prstDash val="solid"/>
                      <a:round/>
                      <a:headEnd type="none" w="med" len="med"/>
                      <a:tailEnd type="none" w="med" len="med"/>
                    </a:lnL>
                    <a:lnR w="19050" cap="flat" cmpd="sng" algn="ctr">
                      <a:solidFill>
                        <a:schemeClr val="tx1">
                          <a:lumMod val="75000"/>
                        </a:schemeClr>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lnL w="19050" cap="flat" cmpd="sng" algn="ctr">
                      <a:solidFill>
                        <a:schemeClr val="tx1">
                          <a:lumMod val="75000"/>
                        </a:schemeClr>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lnL w="19050" cap="flat" cmpd="sng" algn="ctr">
                      <a:solidFill>
                        <a:schemeClr val="bg2"/>
                      </a:solidFill>
                      <a:prstDash val="solid"/>
                      <a:round/>
                      <a:headEnd type="none" w="med" len="med"/>
                      <a:tailEnd type="none" w="med" len="med"/>
                    </a:lnL>
                    <a:lnR w="19050" cap="flat" cmpd="sng" algn="ctr">
                      <a:solidFill>
                        <a:schemeClr val="tx1">
                          <a:lumMod val="75000"/>
                        </a:schemeClr>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lnL w="19050" cap="flat" cmpd="sng" algn="ctr">
                      <a:solidFill>
                        <a:schemeClr val="tx1">
                          <a:lumMod val="75000"/>
                        </a:schemeClr>
                      </a:solidFill>
                      <a:prstDash val="solid"/>
                      <a:round/>
                      <a:headEnd type="none" w="med" len="med"/>
                      <a:tailEnd type="none" w="med" len="med"/>
                    </a:lnL>
                    <a:lnR w="19050" cap="flat" cmpd="sng" algn="ctr">
                      <a:solidFill>
                        <a:schemeClr val="tx1">
                          <a:lumMod val="75000"/>
                        </a:schemeClr>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lnL w="19050" cap="flat" cmpd="sng" algn="ctr">
                      <a:solidFill>
                        <a:schemeClr val="tx1">
                          <a:lumMod val="75000"/>
                        </a:schemeClr>
                      </a:solidFill>
                      <a:prstDash val="solid"/>
                      <a:round/>
                      <a:headEnd type="none" w="med" len="med"/>
                      <a:tailEnd type="none" w="med" len="med"/>
                    </a:lnL>
                    <a:lnR w="19050" cap="flat" cmpd="sng" algn="ctr">
                      <a:solidFill>
                        <a:schemeClr val="tx1">
                          <a:lumMod val="75000"/>
                        </a:schemeClr>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lnL w="19050" cap="flat" cmpd="sng" algn="ctr">
                      <a:solidFill>
                        <a:schemeClr val="tx1">
                          <a:lumMod val="75000"/>
                        </a:schemeClr>
                      </a:solidFill>
                      <a:prstDash val="solid"/>
                      <a:round/>
                      <a:headEnd type="none" w="med" len="med"/>
                      <a:tailEnd type="none" w="med" len="med"/>
                    </a:lnL>
                    <a:lnR w="19050" cap="flat" cmpd="sng" algn="ctr">
                      <a:solidFill>
                        <a:schemeClr val="tx1">
                          <a:lumMod val="75000"/>
                        </a:schemeClr>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lnL w="19050" cap="flat" cmpd="sng" algn="ctr">
                      <a:solidFill>
                        <a:schemeClr val="tx1">
                          <a:lumMod val="75000"/>
                        </a:schemeClr>
                      </a:solidFill>
                      <a:prstDash val="solid"/>
                      <a:round/>
                      <a:headEnd type="none" w="med" len="med"/>
                      <a:tailEnd type="none" w="med" len="med"/>
                    </a:lnL>
                    <a:lnR w="19050" cap="flat" cmpd="sng" algn="ctr">
                      <a:solidFill>
                        <a:schemeClr val="tx1">
                          <a:lumMod val="75000"/>
                        </a:schemeClr>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lnL w="19050" cap="flat" cmpd="sng" algn="ctr">
                      <a:solidFill>
                        <a:schemeClr val="tx1">
                          <a:lumMod val="75000"/>
                        </a:schemeClr>
                      </a:solidFill>
                      <a:prstDash val="solid"/>
                      <a:round/>
                      <a:headEnd type="none" w="med" len="med"/>
                      <a:tailEnd type="none" w="med" len="med"/>
                    </a:lnL>
                    <a:lnR w="19050" cap="flat" cmpd="sng" algn="ctr">
                      <a:solidFill>
                        <a:schemeClr val="tx1">
                          <a:lumMod val="75000"/>
                        </a:schemeClr>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lnL w="19050" cap="flat" cmpd="sng" algn="ctr">
                      <a:solidFill>
                        <a:schemeClr val="tx1">
                          <a:lumMod val="75000"/>
                        </a:schemeClr>
                      </a:solidFill>
                      <a:prstDash val="solid"/>
                      <a:round/>
                      <a:headEnd type="none" w="med" len="med"/>
                      <a:tailEnd type="none" w="med" len="med"/>
                    </a:lnL>
                    <a:lnR w="19050" cap="flat" cmpd="sng" algn="ctr">
                      <a:solidFill>
                        <a:schemeClr val="tx1">
                          <a:lumMod val="75000"/>
                        </a:schemeClr>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lnL w="19050" cap="flat" cmpd="sng" algn="ctr">
                      <a:solidFill>
                        <a:schemeClr val="tx1">
                          <a:lumMod val="75000"/>
                        </a:schemeClr>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0"/>
                  </a:ext>
                </a:extLst>
              </a:tr>
              <a:tr h="370840">
                <a:tc gridSpan="8">
                  <a:txBody>
                    <a:bodyPr/>
                    <a:lstStyle/>
                    <a:p>
                      <a:pPr algn="ctr"/>
                      <a:r>
                        <a:rPr lang="en-US" altLang="zh-TW" dirty="0">
                          <a:solidFill>
                            <a:schemeClr val="tx1"/>
                          </a:solidFill>
                        </a:rPr>
                        <a:t>array [1]</a:t>
                      </a:r>
                      <a:endParaRPr lang="zh-TW" altLang="en-US"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noFill/>
                      <a:prstDash val="solid"/>
                      <a:round/>
                      <a:headEnd type="none" w="med" len="med"/>
                      <a:tailEnd type="none" w="med" len="med"/>
                    </a:lnB>
                    <a:no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gridSpan="8">
                  <a:txBody>
                    <a:bodyPr/>
                    <a:lstStyle/>
                    <a:p>
                      <a:pPr algn="ctr"/>
                      <a:r>
                        <a:rPr lang="en-US" altLang="zh-TW" dirty="0">
                          <a:solidFill>
                            <a:schemeClr val="tx1"/>
                          </a:solidFill>
                        </a:rPr>
                        <a:t>array [0]</a:t>
                      </a:r>
                      <a:endParaRPr lang="zh-TW" altLang="en-US"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noFill/>
                      <a:prstDash val="solid"/>
                      <a:round/>
                      <a:headEnd type="none" w="med" len="med"/>
                      <a:tailEnd type="none" w="med" len="med"/>
                    </a:lnB>
                    <a:no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1"/>
                  </a:ext>
                </a:extLst>
              </a:tr>
            </a:tbl>
          </a:graphicData>
        </a:graphic>
      </p:graphicFrame>
      <p:graphicFrame>
        <p:nvGraphicFramePr>
          <p:cNvPr id="8" name="Content Placeholder 5"/>
          <p:cNvGraphicFramePr>
            <a:graphicFrameLocks/>
          </p:cNvGraphicFramePr>
          <p:nvPr>
            <p:extLst/>
          </p:nvPr>
        </p:nvGraphicFramePr>
        <p:xfrm>
          <a:off x="2195736" y="2996952"/>
          <a:ext cx="4559020" cy="365760"/>
        </p:xfrm>
        <a:graphic>
          <a:graphicData uri="http://schemas.openxmlformats.org/drawingml/2006/table">
            <a:tbl>
              <a:tblPr>
                <a:tableStyleId>{00A15C55-8517-42AA-B614-E9B94910E393}</a:tableStyleId>
              </a:tblPr>
              <a:tblGrid>
                <a:gridCol w="284939">
                  <a:extLst>
                    <a:ext uri="{9D8B030D-6E8A-4147-A177-3AD203B41FA5}">
                      <a16:colId xmlns:a16="http://schemas.microsoft.com/office/drawing/2014/main" val="20000"/>
                    </a:ext>
                  </a:extLst>
                </a:gridCol>
                <a:gridCol w="284938">
                  <a:extLst>
                    <a:ext uri="{9D8B030D-6E8A-4147-A177-3AD203B41FA5}">
                      <a16:colId xmlns:a16="http://schemas.microsoft.com/office/drawing/2014/main" val="20001"/>
                    </a:ext>
                  </a:extLst>
                </a:gridCol>
                <a:gridCol w="284939">
                  <a:extLst>
                    <a:ext uri="{9D8B030D-6E8A-4147-A177-3AD203B41FA5}">
                      <a16:colId xmlns:a16="http://schemas.microsoft.com/office/drawing/2014/main" val="20002"/>
                    </a:ext>
                  </a:extLst>
                </a:gridCol>
                <a:gridCol w="284939">
                  <a:extLst>
                    <a:ext uri="{9D8B030D-6E8A-4147-A177-3AD203B41FA5}">
                      <a16:colId xmlns:a16="http://schemas.microsoft.com/office/drawing/2014/main" val="20003"/>
                    </a:ext>
                  </a:extLst>
                </a:gridCol>
                <a:gridCol w="284939">
                  <a:extLst>
                    <a:ext uri="{9D8B030D-6E8A-4147-A177-3AD203B41FA5}">
                      <a16:colId xmlns:a16="http://schemas.microsoft.com/office/drawing/2014/main" val="20004"/>
                    </a:ext>
                  </a:extLst>
                </a:gridCol>
                <a:gridCol w="284939">
                  <a:extLst>
                    <a:ext uri="{9D8B030D-6E8A-4147-A177-3AD203B41FA5}">
                      <a16:colId xmlns:a16="http://schemas.microsoft.com/office/drawing/2014/main" val="20005"/>
                    </a:ext>
                  </a:extLst>
                </a:gridCol>
                <a:gridCol w="284938">
                  <a:extLst>
                    <a:ext uri="{9D8B030D-6E8A-4147-A177-3AD203B41FA5}">
                      <a16:colId xmlns:a16="http://schemas.microsoft.com/office/drawing/2014/main" val="20006"/>
                    </a:ext>
                  </a:extLst>
                </a:gridCol>
                <a:gridCol w="284939">
                  <a:extLst>
                    <a:ext uri="{9D8B030D-6E8A-4147-A177-3AD203B41FA5}">
                      <a16:colId xmlns:a16="http://schemas.microsoft.com/office/drawing/2014/main" val="20007"/>
                    </a:ext>
                  </a:extLst>
                </a:gridCol>
                <a:gridCol w="284939">
                  <a:extLst>
                    <a:ext uri="{9D8B030D-6E8A-4147-A177-3AD203B41FA5}">
                      <a16:colId xmlns:a16="http://schemas.microsoft.com/office/drawing/2014/main" val="20008"/>
                    </a:ext>
                  </a:extLst>
                </a:gridCol>
                <a:gridCol w="284938">
                  <a:extLst>
                    <a:ext uri="{9D8B030D-6E8A-4147-A177-3AD203B41FA5}">
                      <a16:colId xmlns:a16="http://schemas.microsoft.com/office/drawing/2014/main" val="20009"/>
                    </a:ext>
                  </a:extLst>
                </a:gridCol>
                <a:gridCol w="284939">
                  <a:extLst>
                    <a:ext uri="{9D8B030D-6E8A-4147-A177-3AD203B41FA5}">
                      <a16:colId xmlns:a16="http://schemas.microsoft.com/office/drawing/2014/main" val="20010"/>
                    </a:ext>
                  </a:extLst>
                </a:gridCol>
                <a:gridCol w="284939">
                  <a:extLst>
                    <a:ext uri="{9D8B030D-6E8A-4147-A177-3AD203B41FA5}">
                      <a16:colId xmlns:a16="http://schemas.microsoft.com/office/drawing/2014/main" val="20011"/>
                    </a:ext>
                  </a:extLst>
                </a:gridCol>
                <a:gridCol w="284939">
                  <a:extLst>
                    <a:ext uri="{9D8B030D-6E8A-4147-A177-3AD203B41FA5}">
                      <a16:colId xmlns:a16="http://schemas.microsoft.com/office/drawing/2014/main" val="20012"/>
                    </a:ext>
                  </a:extLst>
                </a:gridCol>
                <a:gridCol w="284939">
                  <a:extLst>
                    <a:ext uri="{9D8B030D-6E8A-4147-A177-3AD203B41FA5}">
                      <a16:colId xmlns:a16="http://schemas.microsoft.com/office/drawing/2014/main" val="20013"/>
                    </a:ext>
                  </a:extLst>
                </a:gridCol>
                <a:gridCol w="284938">
                  <a:extLst>
                    <a:ext uri="{9D8B030D-6E8A-4147-A177-3AD203B41FA5}">
                      <a16:colId xmlns:a16="http://schemas.microsoft.com/office/drawing/2014/main" val="20014"/>
                    </a:ext>
                  </a:extLst>
                </a:gridCol>
                <a:gridCol w="284939">
                  <a:extLst>
                    <a:ext uri="{9D8B030D-6E8A-4147-A177-3AD203B41FA5}">
                      <a16:colId xmlns:a16="http://schemas.microsoft.com/office/drawing/2014/main" val="20015"/>
                    </a:ext>
                  </a:extLst>
                </a:gridCol>
              </a:tblGrid>
              <a:tr h="1497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1</a:t>
                      </a:r>
                      <a:endParaRPr lang="zh-TW" alt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0</a:t>
                      </a:r>
                      <a:endParaRPr lang="zh-TW" alt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0</a:t>
                      </a:r>
                      <a:endParaRPr lang="zh-TW" alt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1</a:t>
                      </a:r>
                      <a:endParaRPr lang="zh-TW" alt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1</a:t>
                      </a:r>
                      <a:endParaRPr lang="zh-TW" alt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0</a:t>
                      </a:r>
                      <a:endParaRPr lang="zh-TW" alt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0</a:t>
                      </a:r>
                      <a:endParaRPr lang="zh-TW" alt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1</a:t>
                      </a:r>
                      <a:endParaRPr lang="zh-TW" alt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1</a:t>
                      </a:r>
                      <a:endParaRPr lang="zh-TW" alt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0</a:t>
                      </a:r>
                      <a:endParaRPr lang="zh-TW" alt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0</a:t>
                      </a:r>
                      <a:endParaRPr lang="zh-TW" alt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1</a:t>
                      </a:r>
                      <a:endParaRPr lang="zh-TW" alt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1</a:t>
                      </a:r>
                      <a:endParaRPr lang="zh-TW" alt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0</a:t>
                      </a:r>
                      <a:endParaRPr lang="zh-TW" alt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0</a:t>
                      </a:r>
                      <a:endParaRPr lang="zh-TW" alt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1</a:t>
                      </a:r>
                      <a:endParaRPr lang="zh-TW" alt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9" name="Content Placeholder 5"/>
          <p:cNvGraphicFramePr>
            <a:graphicFrameLocks/>
          </p:cNvGraphicFramePr>
          <p:nvPr>
            <p:extLst/>
          </p:nvPr>
        </p:nvGraphicFramePr>
        <p:xfrm>
          <a:off x="1907704" y="2996952"/>
          <a:ext cx="4559020" cy="365760"/>
        </p:xfrm>
        <a:graphic>
          <a:graphicData uri="http://schemas.openxmlformats.org/drawingml/2006/table">
            <a:tbl>
              <a:tblPr>
                <a:tableStyleId>{00A15C55-8517-42AA-B614-E9B94910E393}</a:tableStyleId>
              </a:tblPr>
              <a:tblGrid>
                <a:gridCol w="284939">
                  <a:extLst>
                    <a:ext uri="{9D8B030D-6E8A-4147-A177-3AD203B41FA5}">
                      <a16:colId xmlns:a16="http://schemas.microsoft.com/office/drawing/2014/main" val="20000"/>
                    </a:ext>
                  </a:extLst>
                </a:gridCol>
                <a:gridCol w="284938">
                  <a:extLst>
                    <a:ext uri="{9D8B030D-6E8A-4147-A177-3AD203B41FA5}">
                      <a16:colId xmlns:a16="http://schemas.microsoft.com/office/drawing/2014/main" val="20001"/>
                    </a:ext>
                  </a:extLst>
                </a:gridCol>
                <a:gridCol w="284939">
                  <a:extLst>
                    <a:ext uri="{9D8B030D-6E8A-4147-A177-3AD203B41FA5}">
                      <a16:colId xmlns:a16="http://schemas.microsoft.com/office/drawing/2014/main" val="20002"/>
                    </a:ext>
                  </a:extLst>
                </a:gridCol>
                <a:gridCol w="284939">
                  <a:extLst>
                    <a:ext uri="{9D8B030D-6E8A-4147-A177-3AD203B41FA5}">
                      <a16:colId xmlns:a16="http://schemas.microsoft.com/office/drawing/2014/main" val="20003"/>
                    </a:ext>
                  </a:extLst>
                </a:gridCol>
                <a:gridCol w="284939">
                  <a:extLst>
                    <a:ext uri="{9D8B030D-6E8A-4147-A177-3AD203B41FA5}">
                      <a16:colId xmlns:a16="http://schemas.microsoft.com/office/drawing/2014/main" val="20004"/>
                    </a:ext>
                  </a:extLst>
                </a:gridCol>
                <a:gridCol w="284939">
                  <a:extLst>
                    <a:ext uri="{9D8B030D-6E8A-4147-A177-3AD203B41FA5}">
                      <a16:colId xmlns:a16="http://schemas.microsoft.com/office/drawing/2014/main" val="20005"/>
                    </a:ext>
                  </a:extLst>
                </a:gridCol>
                <a:gridCol w="284938">
                  <a:extLst>
                    <a:ext uri="{9D8B030D-6E8A-4147-A177-3AD203B41FA5}">
                      <a16:colId xmlns:a16="http://schemas.microsoft.com/office/drawing/2014/main" val="20006"/>
                    </a:ext>
                  </a:extLst>
                </a:gridCol>
                <a:gridCol w="284939">
                  <a:extLst>
                    <a:ext uri="{9D8B030D-6E8A-4147-A177-3AD203B41FA5}">
                      <a16:colId xmlns:a16="http://schemas.microsoft.com/office/drawing/2014/main" val="20007"/>
                    </a:ext>
                  </a:extLst>
                </a:gridCol>
                <a:gridCol w="284939">
                  <a:extLst>
                    <a:ext uri="{9D8B030D-6E8A-4147-A177-3AD203B41FA5}">
                      <a16:colId xmlns:a16="http://schemas.microsoft.com/office/drawing/2014/main" val="20008"/>
                    </a:ext>
                  </a:extLst>
                </a:gridCol>
                <a:gridCol w="284938">
                  <a:extLst>
                    <a:ext uri="{9D8B030D-6E8A-4147-A177-3AD203B41FA5}">
                      <a16:colId xmlns:a16="http://schemas.microsoft.com/office/drawing/2014/main" val="20009"/>
                    </a:ext>
                  </a:extLst>
                </a:gridCol>
                <a:gridCol w="284939">
                  <a:extLst>
                    <a:ext uri="{9D8B030D-6E8A-4147-A177-3AD203B41FA5}">
                      <a16:colId xmlns:a16="http://schemas.microsoft.com/office/drawing/2014/main" val="20010"/>
                    </a:ext>
                  </a:extLst>
                </a:gridCol>
                <a:gridCol w="284939">
                  <a:extLst>
                    <a:ext uri="{9D8B030D-6E8A-4147-A177-3AD203B41FA5}">
                      <a16:colId xmlns:a16="http://schemas.microsoft.com/office/drawing/2014/main" val="20011"/>
                    </a:ext>
                  </a:extLst>
                </a:gridCol>
                <a:gridCol w="284939">
                  <a:extLst>
                    <a:ext uri="{9D8B030D-6E8A-4147-A177-3AD203B41FA5}">
                      <a16:colId xmlns:a16="http://schemas.microsoft.com/office/drawing/2014/main" val="20012"/>
                    </a:ext>
                  </a:extLst>
                </a:gridCol>
                <a:gridCol w="284939">
                  <a:extLst>
                    <a:ext uri="{9D8B030D-6E8A-4147-A177-3AD203B41FA5}">
                      <a16:colId xmlns:a16="http://schemas.microsoft.com/office/drawing/2014/main" val="20013"/>
                    </a:ext>
                  </a:extLst>
                </a:gridCol>
                <a:gridCol w="284938">
                  <a:extLst>
                    <a:ext uri="{9D8B030D-6E8A-4147-A177-3AD203B41FA5}">
                      <a16:colId xmlns:a16="http://schemas.microsoft.com/office/drawing/2014/main" val="20014"/>
                    </a:ext>
                  </a:extLst>
                </a:gridCol>
                <a:gridCol w="284939">
                  <a:extLst>
                    <a:ext uri="{9D8B030D-6E8A-4147-A177-3AD203B41FA5}">
                      <a16:colId xmlns:a16="http://schemas.microsoft.com/office/drawing/2014/main" val="20015"/>
                    </a:ext>
                  </a:extLst>
                </a:gridCol>
              </a:tblGrid>
              <a:tr h="1497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0</a:t>
                      </a:r>
                      <a:endParaRPr lang="zh-TW" alt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0" name="Content Placeholder 5"/>
          <p:cNvGraphicFramePr>
            <a:graphicFrameLocks/>
          </p:cNvGraphicFramePr>
          <p:nvPr>
            <p:extLst/>
          </p:nvPr>
        </p:nvGraphicFramePr>
        <p:xfrm>
          <a:off x="1907704" y="2996952"/>
          <a:ext cx="4559020" cy="365760"/>
        </p:xfrm>
        <a:graphic>
          <a:graphicData uri="http://schemas.openxmlformats.org/drawingml/2006/table">
            <a:tbl>
              <a:tblPr>
                <a:tableStyleId>{00A15C55-8517-42AA-B614-E9B94910E393}</a:tableStyleId>
              </a:tblPr>
              <a:tblGrid>
                <a:gridCol w="284939">
                  <a:extLst>
                    <a:ext uri="{9D8B030D-6E8A-4147-A177-3AD203B41FA5}">
                      <a16:colId xmlns:a16="http://schemas.microsoft.com/office/drawing/2014/main" val="20000"/>
                    </a:ext>
                  </a:extLst>
                </a:gridCol>
                <a:gridCol w="284938">
                  <a:extLst>
                    <a:ext uri="{9D8B030D-6E8A-4147-A177-3AD203B41FA5}">
                      <a16:colId xmlns:a16="http://schemas.microsoft.com/office/drawing/2014/main" val="20001"/>
                    </a:ext>
                  </a:extLst>
                </a:gridCol>
                <a:gridCol w="284939">
                  <a:extLst>
                    <a:ext uri="{9D8B030D-6E8A-4147-A177-3AD203B41FA5}">
                      <a16:colId xmlns:a16="http://schemas.microsoft.com/office/drawing/2014/main" val="20002"/>
                    </a:ext>
                  </a:extLst>
                </a:gridCol>
                <a:gridCol w="284939">
                  <a:extLst>
                    <a:ext uri="{9D8B030D-6E8A-4147-A177-3AD203B41FA5}">
                      <a16:colId xmlns:a16="http://schemas.microsoft.com/office/drawing/2014/main" val="20003"/>
                    </a:ext>
                  </a:extLst>
                </a:gridCol>
                <a:gridCol w="284939">
                  <a:extLst>
                    <a:ext uri="{9D8B030D-6E8A-4147-A177-3AD203B41FA5}">
                      <a16:colId xmlns:a16="http://schemas.microsoft.com/office/drawing/2014/main" val="20004"/>
                    </a:ext>
                  </a:extLst>
                </a:gridCol>
                <a:gridCol w="284939">
                  <a:extLst>
                    <a:ext uri="{9D8B030D-6E8A-4147-A177-3AD203B41FA5}">
                      <a16:colId xmlns:a16="http://schemas.microsoft.com/office/drawing/2014/main" val="20005"/>
                    </a:ext>
                  </a:extLst>
                </a:gridCol>
                <a:gridCol w="284938">
                  <a:extLst>
                    <a:ext uri="{9D8B030D-6E8A-4147-A177-3AD203B41FA5}">
                      <a16:colId xmlns:a16="http://schemas.microsoft.com/office/drawing/2014/main" val="20006"/>
                    </a:ext>
                  </a:extLst>
                </a:gridCol>
                <a:gridCol w="284939">
                  <a:extLst>
                    <a:ext uri="{9D8B030D-6E8A-4147-A177-3AD203B41FA5}">
                      <a16:colId xmlns:a16="http://schemas.microsoft.com/office/drawing/2014/main" val="20007"/>
                    </a:ext>
                  </a:extLst>
                </a:gridCol>
                <a:gridCol w="284939">
                  <a:extLst>
                    <a:ext uri="{9D8B030D-6E8A-4147-A177-3AD203B41FA5}">
                      <a16:colId xmlns:a16="http://schemas.microsoft.com/office/drawing/2014/main" val="20008"/>
                    </a:ext>
                  </a:extLst>
                </a:gridCol>
                <a:gridCol w="284938">
                  <a:extLst>
                    <a:ext uri="{9D8B030D-6E8A-4147-A177-3AD203B41FA5}">
                      <a16:colId xmlns:a16="http://schemas.microsoft.com/office/drawing/2014/main" val="20009"/>
                    </a:ext>
                  </a:extLst>
                </a:gridCol>
                <a:gridCol w="284939">
                  <a:extLst>
                    <a:ext uri="{9D8B030D-6E8A-4147-A177-3AD203B41FA5}">
                      <a16:colId xmlns:a16="http://schemas.microsoft.com/office/drawing/2014/main" val="20010"/>
                    </a:ext>
                  </a:extLst>
                </a:gridCol>
                <a:gridCol w="284939">
                  <a:extLst>
                    <a:ext uri="{9D8B030D-6E8A-4147-A177-3AD203B41FA5}">
                      <a16:colId xmlns:a16="http://schemas.microsoft.com/office/drawing/2014/main" val="20011"/>
                    </a:ext>
                  </a:extLst>
                </a:gridCol>
                <a:gridCol w="284939">
                  <a:extLst>
                    <a:ext uri="{9D8B030D-6E8A-4147-A177-3AD203B41FA5}">
                      <a16:colId xmlns:a16="http://schemas.microsoft.com/office/drawing/2014/main" val="20012"/>
                    </a:ext>
                  </a:extLst>
                </a:gridCol>
                <a:gridCol w="284939">
                  <a:extLst>
                    <a:ext uri="{9D8B030D-6E8A-4147-A177-3AD203B41FA5}">
                      <a16:colId xmlns:a16="http://schemas.microsoft.com/office/drawing/2014/main" val="20013"/>
                    </a:ext>
                  </a:extLst>
                </a:gridCol>
                <a:gridCol w="284938">
                  <a:extLst>
                    <a:ext uri="{9D8B030D-6E8A-4147-A177-3AD203B41FA5}">
                      <a16:colId xmlns:a16="http://schemas.microsoft.com/office/drawing/2014/main" val="20014"/>
                    </a:ext>
                  </a:extLst>
                </a:gridCol>
                <a:gridCol w="284939">
                  <a:extLst>
                    <a:ext uri="{9D8B030D-6E8A-4147-A177-3AD203B41FA5}">
                      <a16:colId xmlns:a16="http://schemas.microsoft.com/office/drawing/2014/main" val="20015"/>
                    </a:ext>
                  </a:extLst>
                </a:gridCol>
              </a:tblGrid>
              <a:tr h="1497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0</a:t>
                      </a:r>
                      <a:endParaRPr lang="zh-TW" alt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4056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2.5E-6 2.59259E-6 L 0.02916 2.59259E-6 " pathEditMode="relative" rAng="0" ptsTypes="AA">
                                      <p:cBhvr>
                                        <p:cTn id="6" dur="1500" fill="hold"/>
                                        <p:tgtEl>
                                          <p:spTgt spid="8"/>
                                        </p:tgtEl>
                                        <p:attrNameLst>
                                          <p:attrName>ppt_x</p:attrName>
                                          <p:attrName>ppt_y</p:attrName>
                                        </p:attrNameLst>
                                      </p:cBhvr>
                                      <p:rCtr x="1458" y="0"/>
                                    </p:animMotion>
                                  </p:childTnLst>
                                </p:cTn>
                              </p:par>
                              <p:par>
                                <p:cTn id="7" presetID="63" presetClass="path" presetSubtype="0" accel="50000" decel="50000" fill="hold" nodeType="withEffect">
                                  <p:stCondLst>
                                    <p:cond delay="0"/>
                                  </p:stCondLst>
                                  <p:childTnLst>
                                    <p:animMotion origin="layout" path="M 0.00278 4.35346E-6 L 0.02917 4.35346E-6 " pathEditMode="relative" rAng="0" ptsTypes="AA">
                                      <p:cBhvr>
                                        <p:cTn id="8" dur="1500" fill="hold"/>
                                        <p:tgtEl>
                                          <p:spTgt spid="9"/>
                                        </p:tgtEl>
                                        <p:attrNameLst>
                                          <p:attrName>ppt_x</p:attrName>
                                          <p:attrName>ppt_y</p:attrName>
                                        </p:attrNameLst>
                                      </p:cBhvr>
                                      <p:rCtr x="1319" y="0"/>
                                    </p:animMotion>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63" presetClass="path" presetSubtype="0" accel="50000" decel="50000" fill="hold" nodeType="clickEffect">
                                  <p:stCondLst>
                                    <p:cond delay="0"/>
                                  </p:stCondLst>
                                  <p:childTnLst>
                                    <p:animMotion origin="layout" path="M 0.02917 2.59259E-6 L 0.0658 2.59259E-6 " pathEditMode="relative" rAng="0" ptsTypes="AA">
                                      <p:cBhvr>
                                        <p:cTn id="17" dur="1500" fill="hold"/>
                                        <p:tgtEl>
                                          <p:spTgt spid="8"/>
                                        </p:tgtEl>
                                        <p:attrNameLst>
                                          <p:attrName>ppt_x</p:attrName>
                                          <p:attrName>ppt_y</p:attrName>
                                        </p:attrNameLst>
                                      </p:cBhvr>
                                      <p:rCtr x="1823" y="0"/>
                                    </p:animMotion>
                                  </p:childTnLst>
                                </p:cTn>
                              </p:par>
                              <p:par>
                                <p:cTn id="18" presetID="63" presetClass="path" presetSubtype="0" accel="50000" decel="50000" fill="hold" nodeType="withEffect">
                                  <p:stCondLst>
                                    <p:cond delay="0"/>
                                  </p:stCondLst>
                                  <p:childTnLst>
                                    <p:animMotion origin="layout" path="M 0.00278 4.35346E-6 L 0.02917 4.35346E-6 " pathEditMode="relative" rAng="0" ptsTypes="AA">
                                      <p:cBhvr>
                                        <p:cTn id="19" dur="1500" fill="hold"/>
                                        <p:tgtEl>
                                          <p:spTgt spid="10"/>
                                        </p:tgtEl>
                                        <p:attrNameLst>
                                          <p:attrName>ppt_x</p:attrName>
                                          <p:attrName>ppt_y</p:attrName>
                                        </p:attrNameLst>
                                      </p:cBhvr>
                                      <p:rCtr x="1319" y="0"/>
                                    </p:animMotion>
                                  </p:childTnLst>
                                </p:cTn>
                              </p:par>
                              <p:par>
                                <p:cTn id="20" presetID="63" presetClass="path" presetSubtype="0" accel="50000" decel="50000" fill="hold" nodeType="withEffect">
                                  <p:stCondLst>
                                    <p:cond delay="0"/>
                                  </p:stCondLst>
                                  <p:childTnLst>
                                    <p:animMotion origin="layout" path="M 0.02916 2.59259E-6 L 0.05781 2.59259E-6 " pathEditMode="relative" rAng="0" ptsTypes="AA">
                                      <p:cBhvr>
                                        <p:cTn id="21" dur="1500" fill="hold"/>
                                        <p:tgtEl>
                                          <p:spTgt spid="9"/>
                                        </p:tgtEl>
                                        <p:attrNameLst>
                                          <p:attrName>ppt_x</p:attrName>
                                          <p:attrName>ppt_y</p:attrName>
                                        </p:attrNameLst>
                                      </p:cBhvr>
                                      <p:rCtr x="142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3"/>
          <p:cNvSpPr txBox="1">
            <a:spLocks noChangeArrowheads="1"/>
          </p:cNvSpPr>
          <p:nvPr/>
        </p:nvSpPr>
        <p:spPr bwMode="auto">
          <a:xfrm>
            <a:off x="685800" y="1143000"/>
            <a:ext cx="7772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r>
              <a:rPr lang="en-US" altLang="zh-TW" kern="0" dirty="0">
                <a:ea typeface="新細明體" charset="-120"/>
              </a:rPr>
              <a:t>The following shifts an array of 3 </a:t>
            </a:r>
            <a:r>
              <a:rPr lang="en-US" altLang="zh-TW" kern="0" dirty="0" err="1">
                <a:ea typeface="新細明體" charset="-120"/>
              </a:rPr>
              <a:t>doublewords</a:t>
            </a:r>
            <a:r>
              <a:rPr lang="en-US" altLang="zh-TW" kern="0" dirty="0">
                <a:ea typeface="新細明體" charset="-120"/>
              </a:rPr>
              <a:t> 1 bit to the right (view complete </a:t>
            </a:r>
            <a:r>
              <a:rPr lang="en-US" altLang="zh-TW" kern="0" dirty="0">
                <a:ea typeface="新細明體" charset="-120"/>
                <a:hlinkClick r:id="rId2" action="ppaction://hlinkfile"/>
              </a:rPr>
              <a:t>source code</a:t>
            </a:r>
            <a:r>
              <a:rPr lang="en-US" altLang="zh-TW" kern="0" dirty="0">
                <a:ea typeface="新細明體" charset="-120"/>
              </a:rPr>
              <a:t>):</a:t>
            </a:r>
          </a:p>
        </p:txBody>
      </p:sp>
      <p:sp>
        <p:nvSpPr>
          <p:cNvPr id="10" name="Text Box 4"/>
          <p:cNvSpPr txBox="1">
            <a:spLocks noChangeArrowheads="1"/>
          </p:cNvSpPr>
          <p:nvPr/>
        </p:nvSpPr>
        <p:spPr bwMode="auto">
          <a:xfrm>
            <a:off x="533400" y="3426296"/>
            <a:ext cx="8229600" cy="2667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eaLnBrk="1" hangingPunct="1">
              <a:lnSpc>
                <a:spcPct val="50000"/>
              </a:lnSpc>
              <a:spcBef>
                <a:spcPct val="50000"/>
              </a:spcBef>
              <a:buClrTx/>
              <a:buFontTx/>
              <a:buNone/>
            </a:pPr>
            <a:r>
              <a:rPr lang="en-US" altLang="zh-TW" sz="1800" b="1" dirty="0">
                <a:latin typeface="Courier New" pitchFamily="49" charset="0"/>
                <a:ea typeface="新細明體" charset="-120"/>
              </a:rPr>
              <a:t>.data</a:t>
            </a:r>
          </a:p>
          <a:p>
            <a:pPr eaLnBrk="1" hangingPunct="1">
              <a:lnSpc>
                <a:spcPct val="50000"/>
              </a:lnSpc>
              <a:spcBef>
                <a:spcPct val="50000"/>
              </a:spcBef>
              <a:buClrTx/>
              <a:buFontTx/>
              <a:buNone/>
            </a:pPr>
            <a:r>
              <a:rPr lang="en-US" altLang="zh-TW" sz="1800" b="1" dirty="0" err="1">
                <a:latin typeface="Courier New" pitchFamily="49" charset="0"/>
                <a:ea typeface="新細明體" charset="-120"/>
              </a:rPr>
              <a:t>ArraySize</a:t>
            </a:r>
            <a:r>
              <a:rPr lang="en-US" altLang="zh-TW" sz="1800" b="1" dirty="0">
                <a:latin typeface="Courier New" pitchFamily="49" charset="0"/>
                <a:ea typeface="新細明體" charset="-120"/>
              </a:rPr>
              <a:t> = 3</a:t>
            </a:r>
          </a:p>
          <a:p>
            <a:pPr eaLnBrk="1" hangingPunct="1">
              <a:lnSpc>
                <a:spcPct val="50000"/>
              </a:lnSpc>
              <a:spcBef>
                <a:spcPct val="50000"/>
              </a:spcBef>
              <a:buClrTx/>
              <a:buFontTx/>
              <a:buNone/>
            </a:pPr>
            <a:r>
              <a:rPr lang="en-US" altLang="zh-TW" sz="1800" b="1" dirty="0">
                <a:latin typeface="Courier New" pitchFamily="49" charset="0"/>
                <a:ea typeface="新細明體" charset="-120"/>
              </a:rPr>
              <a:t>array DWORD </a:t>
            </a:r>
            <a:r>
              <a:rPr lang="en-US" altLang="zh-TW" sz="1800" b="1" dirty="0" err="1">
                <a:latin typeface="Courier New" pitchFamily="49" charset="0"/>
                <a:ea typeface="新細明體" charset="-120"/>
              </a:rPr>
              <a:t>ArraySize</a:t>
            </a:r>
            <a:r>
              <a:rPr lang="en-US" altLang="zh-TW" sz="1800" b="1" dirty="0">
                <a:latin typeface="Courier New" pitchFamily="49" charset="0"/>
                <a:ea typeface="新細明體" charset="-120"/>
              </a:rPr>
              <a:t> DUP(99999999h)      ; 1001 1001...</a:t>
            </a:r>
          </a:p>
          <a:p>
            <a:pPr eaLnBrk="1" hangingPunct="1">
              <a:lnSpc>
                <a:spcPct val="50000"/>
              </a:lnSpc>
              <a:spcBef>
                <a:spcPct val="50000"/>
              </a:spcBef>
              <a:buClrTx/>
              <a:buFontTx/>
              <a:buNone/>
            </a:pPr>
            <a:r>
              <a:rPr lang="en-US" altLang="zh-TW" sz="1800" b="1" dirty="0">
                <a:latin typeface="Courier New" pitchFamily="49" charset="0"/>
                <a:ea typeface="新細明體" charset="-120"/>
              </a:rPr>
              <a:t>.code</a:t>
            </a:r>
          </a:p>
          <a:p>
            <a:pPr eaLnBrk="1" hangingPunct="1">
              <a:lnSpc>
                <a:spcPct val="50000"/>
              </a:lnSpc>
              <a:spcBef>
                <a:spcPct val="50000"/>
              </a:spcBef>
              <a:buClrTx/>
              <a:buFontTx/>
              <a:buNone/>
            </a:pPr>
            <a:r>
              <a:rPr lang="en-US" altLang="zh-TW" sz="1800" b="1" dirty="0" err="1">
                <a:latin typeface="Courier New" pitchFamily="49" charset="0"/>
                <a:ea typeface="新細明體" charset="-120"/>
              </a:rPr>
              <a:t>mov</a:t>
            </a:r>
            <a:r>
              <a:rPr lang="en-US" altLang="zh-TW" sz="1800" b="1" dirty="0">
                <a:latin typeface="Courier New" pitchFamily="49" charset="0"/>
                <a:ea typeface="新細明體" charset="-120"/>
              </a:rPr>
              <a:t> esi,0</a:t>
            </a:r>
          </a:p>
          <a:p>
            <a:pPr eaLnBrk="1" hangingPunct="1">
              <a:lnSpc>
                <a:spcPct val="50000"/>
              </a:lnSpc>
              <a:spcBef>
                <a:spcPct val="50000"/>
              </a:spcBef>
              <a:buClrTx/>
              <a:buFontTx/>
              <a:buNone/>
            </a:pPr>
            <a:r>
              <a:rPr lang="en-US" altLang="zh-TW" sz="1800" b="1" dirty="0" err="1">
                <a:latin typeface="Courier New" pitchFamily="49" charset="0"/>
                <a:ea typeface="新細明體" charset="-120"/>
              </a:rPr>
              <a:t>shr</a:t>
            </a:r>
            <a:r>
              <a:rPr lang="en-US" altLang="zh-TW" sz="1800" b="1" dirty="0">
                <a:latin typeface="Courier New" pitchFamily="49" charset="0"/>
                <a:ea typeface="新細明體" charset="-120"/>
              </a:rPr>
              <a:t> array[</a:t>
            </a:r>
            <a:r>
              <a:rPr lang="en-US" altLang="zh-TW" sz="1800" b="1" dirty="0" err="1">
                <a:latin typeface="Courier New" pitchFamily="49" charset="0"/>
                <a:ea typeface="新細明體" charset="-120"/>
              </a:rPr>
              <a:t>esi</a:t>
            </a:r>
            <a:r>
              <a:rPr lang="en-US" altLang="zh-TW" sz="1800" b="1" dirty="0">
                <a:latin typeface="Courier New" pitchFamily="49" charset="0"/>
                <a:ea typeface="新細明體" charset="-120"/>
              </a:rPr>
              <a:t> + 8],1	; high </a:t>
            </a:r>
            <a:r>
              <a:rPr lang="en-US" altLang="zh-TW" sz="1800" b="1" dirty="0" err="1">
                <a:latin typeface="Courier New" pitchFamily="49" charset="0"/>
                <a:ea typeface="新細明體" charset="-120"/>
              </a:rPr>
              <a:t>dword</a:t>
            </a:r>
            <a:endParaRPr lang="en-US" altLang="zh-TW" sz="1800" b="1" dirty="0">
              <a:latin typeface="Courier New" pitchFamily="49" charset="0"/>
              <a:ea typeface="新細明體" charset="-120"/>
            </a:endParaRPr>
          </a:p>
          <a:p>
            <a:pPr eaLnBrk="1" hangingPunct="1">
              <a:lnSpc>
                <a:spcPct val="50000"/>
              </a:lnSpc>
              <a:spcBef>
                <a:spcPct val="50000"/>
              </a:spcBef>
              <a:buClrTx/>
              <a:buFontTx/>
              <a:buNone/>
            </a:pPr>
            <a:r>
              <a:rPr lang="en-US" altLang="zh-TW" sz="1800" b="1" dirty="0" err="1">
                <a:latin typeface="Courier New" pitchFamily="49" charset="0"/>
                <a:ea typeface="新細明體" charset="-120"/>
              </a:rPr>
              <a:t>rcr</a:t>
            </a:r>
            <a:r>
              <a:rPr lang="en-US" altLang="zh-TW" sz="1800" b="1" dirty="0">
                <a:latin typeface="Courier New" pitchFamily="49" charset="0"/>
                <a:ea typeface="新細明體" charset="-120"/>
              </a:rPr>
              <a:t> array[</a:t>
            </a:r>
            <a:r>
              <a:rPr lang="en-US" altLang="zh-TW" sz="1800" b="1" dirty="0" err="1">
                <a:latin typeface="Courier New" pitchFamily="49" charset="0"/>
                <a:ea typeface="新細明體" charset="-120"/>
              </a:rPr>
              <a:t>esi</a:t>
            </a:r>
            <a:r>
              <a:rPr lang="en-US" altLang="zh-TW" sz="1800" b="1" dirty="0">
                <a:latin typeface="Courier New" pitchFamily="49" charset="0"/>
                <a:ea typeface="新細明體" charset="-120"/>
              </a:rPr>
              <a:t> + 4],1	; middle </a:t>
            </a:r>
            <a:r>
              <a:rPr lang="en-US" altLang="zh-TW" sz="1800" b="1" dirty="0" err="1">
                <a:latin typeface="Courier New" pitchFamily="49" charset="0"/>
                <a:ea typeface="新細明體" charset="-120"/>
              </a:rPr>
              <a:t>dword</a:t>
            </a:r>
            <a:r>
              <a:rPr lang="en-US" altLang="zh-TW" sz="1800" b="1" dirty="0">
                <a:latin typeface="Courier New" pitchFamily="49" charset="0"/>
                <a:ea typeface="新細明體" charset="-120"/>
              </a:rPr>
              <a:t>, include Carry</a:t>
            </a:r>
          </a:p>
          <a:p>
            <a:pPr eaLnBrk="1" hangingPunct="1">
              <a:lnSpc>
                <a:spcPct val="50000"/>
              </a:lnSpc>
              <a:spcBef>
                <a:spcPct val="50000"/>
              </a:spcBef>
              <a:buClrTx/>
              <a:buFontTx/>
              <a:buNone/>
            </a:pPr>
            <a:r>
              <a:rPr lang="en-US" altLang="zh-TW" sz="1800" b="1" dirty="0" err="1">
                <a:latin typeface="Courier New" pitchFamily="49" charset="0"/>
                <a:ea typeface="新細明體" charset="-120"/>
              </a:rPr>
              <a:t>rcr</a:t>
            </a:r>
            <a:r>
              <a:rPr lang="en-US" altLang="zh-TW" sz="1800" b="1" dirty="0">
                <a:latin typeface="Courier New" pitchFamily="49" charset="0"/>
                <a:ea typeface="新細明體" charset="-120"/>
              </a:rPr>
              <a:t> array[</a:t>
            </a:r>
            <a:r>
              <a:rPr lang="en-US" altLang="zh-TW" sz="1800" b="1" dirty="0" err="1">
                <a:latin typeface="Courier New" pitchFamily="49" charset="0"/>
                <a:ea typeface="新細明體" charset="-120"/>
              </a:rPr>
              <a:t>esi</a:t>
            </a:r>
            <a:r>
              <a:rPr lang="en-US" altLang="zh-TW" sz="1800" b="1" dirty="0">
                <a:latin typeface="Courier New" pitchFamily="49" charset="0"/>
                <a:ea typeface="新細明體" charset="-120"/>
              </a:rPr>
              <a:t>],1	; low </a:t>
            </a:r>
            <a:r>
              <a:rPr lang="en-US" altLang="zh-TW" sz="1800" b="1" dirty="0" err="1">
                <a:latin typeface="Courier New" pitchFamily="49" charset="0"/>
                <a:ea typeface="新細明體" charset="-120"/>
              </a:rPr>
              <a:t>dword</a:t>
            </a:r>
            <a:r>
              <a:rPr lang="en-US" altLang="zh-TW" sz="1800" b="1" dirty="0">
                <a:latin typeface="Courier New" pitchFamily="49" charset="0"/>
                <a:ea typeface="新細明體" charset="-120"/>
              </a:rPr>
              <a:t>, include Carry</a:t>
            </a:r>
          </a:p>
        </p:txBody>
      </p:sp>
      <p:sp>
        <p:nvSpPr>
          <p:cNvPr id="2" name="Title 1"/>
          <p:cNvSpPr>
            <a:spLocks noGrp="1"/>
          </p:cNvSpPr>
          <p:nvPr>
            <p:ph type="title"/>
          </p:nvPr>
        </p:nvSpPr>
        <p:spPr/>
        <p:txBody>
          <a:bodyPr/>
          <a:lstStyle/>
          <a:p>
            <a:r>
              <a:rPr lang="en-US" altLang="zh-TW" dirty="0"/>
              <a:t>Shifting Multiple </a:t>
            </a:r>
            <a:r>
              <a:rPr lang="en-US" altLang="zh-TW" dirty="0" err="1"/>
              <a:t>Doublewords</a:t>
            </a:r>
            <a:r>
              <a:rPr lang="en-US" altLang="zh-TW" dirty="0"/>
              <a:t> (2/2)</a:t>
            </a:r>
            <a:endParaRPr lang="zh-TW" altLang="en-US" dirty="0"/>
          </a:p>
        </p:txBody>
      </p:sp>
      <p:graphicFrame>
        <p:nvGraphicFramePr>
          <p:cNvPr id="6" name="Content Placeholder 5"/>
          <p:cNvGraphicFramePr>
            <a:graphicFrameLocks noGrp="1"/>
          </p:cNvGraphicFramePr>
          <p:nvPr>
            <p:ph idx="1"/>
            <p:extLst/>
          </p:nvPr>
        </p:nvGraphicFramePr>
        <p:xfrm>
          <a:off x="1228936" y="2188344"/>
          <a:ext cx="6838527" cy="736600"/>
        </p:xfrm>
        <a:graphic>
          <a:graphicData uri="http://schemas.openxmlformats.org/drawingml/2006/table">
            <a:tbl>
              <a:tblPr>
                <a:tableStyleId>{00A15C55-8517-42AA-B614-E9B94910E393}</a:tableStyleId>
              </a:tblPr>
              <a:tblGrid>
                <a:gridCol w="2279509">
                  <a:extLst>
                    <a:ext uri="{9D8B030D-6E8A-4147-A177-3AD203B41FA5}">
                      <a16:colId xmlns:a16="http://schemas.microsoft.com/office/drawing/2014/main" val="20000"/>
                    </a:ext>
                  </a:extLst>
                </a:gridCol>
                <a:gridCol w="2279509">
                  <a:extLst>
                    <a:ext uri="{9D8B030D-6E8A-4147-A177-3AD203B41FA5}">
                      <a16:colId xmlns:a16="http://schemas.microsoft.com/office/drawing/2014/main" val="20001"/>
                    </a:ext>
                  </a:extLst>
                </a:gridCol>
                <a:gridCol w="2279509">
                  <a:extLst>
                    <a:ext uri="{9D8B030D-6E8A-4147-A177-3AD203B41FA5}">
                      <a16:colId xmlns:a16="http://schemas.microsoft.com/office/drawing/2014/main" val="20002"/>
                    </a:ext>
                  </a:extLst>
                </a:gridCol>
              </a:tblGrid>
              <a:tr h="149736">
                <a:tc>
                  <a:txBody>
                    <a:bodyPr/>
                    <a:lstStyle/>
                    <a:p>
                      <a:pPr algn="ctr"/>
                      <a:r>
                        <a:rPr lang="en-US" altLang="zh-TW" dirty="0"/>
                        <a:t>1001 10 … 01 </a:t>
                      </a:r>
                      <a:r>
                        <a:rPr lang="en-US" altLang="zh-TW" b="0" dirty="0"/>
                        <a:t>1001</a:t>
                      </a:r>
                      <a:endParaRPr lang="zh-TW" altLang="en-US" b="0"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1001 10 … 01 1001</a:t>
                      </a:r>
                      <a:endParaRPr lang="zh-TW"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1001 10 … 01 1001</a:t>
                      </a:r>
                      <a:endParaRPr lang="zh-TW"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altLang="zh-TW" dirty="0">
                          <a:solidFill>
                            <a:schemeClr val="tx1"/>
                          </a:solidFill>
                        </a:rPr>
                        <a:t>array</a:t>
                      </a:r>
                      <a:r>
                        <a:rPr lang="en-US" altLang="zh-TW" baseline="0" dirty="0">
                          <a:solidFill>
                            <a:schemeClr val="tx1"/>
                          </a:solidFill>
                        </a:rPr>
                        <a:t> [8]</a:t>
                      </a:r>
                      <a:endParaRPr lang="zh-TW" altLang="en-US"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dirty="0">
                          <a:solidFill>
                            <a:schemeClr val="tx1"/>
                          </a:solidFill>
                        </a:rPr>
                        <a:t>array [4]</a:t>
                      </a:r>
                      <a:endParaRPr lang="zh-TW" altLang="en-US"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pPr algn="ctr"/>
                      <a:r>
                        <a:rPr lang="en-US" altLang="zh-TW" dirty="0">
                          <a:solidFill>
                            <a:schemeClr val="tx1"/>
                          </a:solidFill>
                        </a:rPr>
                        <a:t>array [0]</a:t>
                      </a:r>
                      <a:endParaRPr lang="zh-TW" altLang="en-US"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4" name="Footer Placeholder 3"/>
          <p:cNvSpPr>
            <a:spLocks noGrp="1"/>
          </p:cNvSpPr>
          <p:nvPr>
            <p:ph type="ftr" sz="quarter" idx="10"/>
          </p:nvPr>
        </p:nvSpPr>
        <p:spPr/>
        <p:txBody>
          <a:bodyPr/>
          <a:lstStyle/>
          <a:p>
            <a:pPr>
              <a:defRPr/>
            </a:pPr>
            <a:r>
              <a:rPr lang="en-US" altLang="zh-TW"/>
              <a:t>Irvine, Kip R. Assembly Language for Intel-Based Computers 5/e, 2007.</a:t>
            </a:r>
          </a:p>
        </p:txBody>
      </p:sp>
      <p:sp>
        <p:nvSpPr>
          <p:cNvPr id="5" name="Slide Number Placeholder 4"/>
          <p:cNvSpPr>
            <a:spLocks noGrp="1"/>
          </p:cNvSpPr>
          <p:nvPr>
            <p:ph type="sldNum" sz="quarter" idx="11"/>
          </p:nvPr>
        </p:nvSpPr>
        <p:spPr/>
        <p:txBody>
          <a:bodyPr/>
          <a:lstStyle/>
          <a:p>
            <a:pPr>
              <a:defRPr/>
            </a:pPr>
            <a:fld id="{F9F25395-0940-41E3-803C-79098A0694BB}" type="slidenum">
              <a:rPr lang="en-US" altLang="zh-TW" smtClean="0"/>
              <a:pPr>
                <a:defRPr/>
              </a:pPr>
              <a:t>29</a:t>
            </a:fld>
            <a:endParaRPr lang="en-US" altLang="zh-TW"/>
          </a:p>
        </p:txBody>
      </p:sp>
      <p:graphicFrame>
        <p:nvGraphicFramePr>
          <p:cNvPr id="3" name="Table 2"/>
          <p:cNvGraphicFramePr>
            <a:graphicFrameLocks noGrp="1"/>
          </p:cNvGraphicFramePr>
          <p:nvPr>
            <p:extLst/>
          </p:nvPr>
        </p:nvGraphicFramePr>
        <p:xfrm>
          <a:off x="3760440" y="3014980"/>
          <a:ext cx="887760" cy="370840"/>
        </p:xfrm>
        <a:graphic>
          <a:graphicData uri="http://schemas.openxmlformats.org/drawingml/2006/table">
            <a:tbl>
              <a:tblPr>
                <a:tableStyleId>{1FECB4D8-DB02-4DC6-A0A2-4F2EBAE1DC90}</a:tableStyleId>
              </a:tblPr>
              <a:tblGrid>
                <a:gridCol w="527720">
                  <a:extLst>
                    <a:ext uri="{9D8B030D-6E8A-4147-A177-3AD203B41FA5}">
                      <a16:colId xmlns:a16="http://schemas.microsoft.com/office/drawing/2014/main" val="20000"/>
                    </a:ext>
                  </a:extLst>
                </a:gridCol>
                <a:gridCol w="360040">
                  <a:extLst>
                    <a:ext uri="{9D8B030D-6E8A-4147-A177-3AD203B41FA5}">
                      <a16:colId xmlns:a16="http://schemas.microsoft.com/office/drawing/2014/main" val="20001"/>
                    </a:ext>
                  </a:extLst>
                </a:gridCol>
              </a:tblGrid>
              <a:tr h="370840">
                <a:tc>
                  <a:txBody>
                    <a:bodyPr/>
                    <a:lstStyle/>
                    <a:p>
                      <a:pPr algn="r"/>
                      <a:r>
                        <a:rPr lang="en-US" altLang="zh-TW" dirty="0">
                          <a:solidFill>
                            <a:schemeClr val="tx1"/>
                          </a:solidFill>
                        </a:rPr>
                        <a:t>CF</a:t>
                      </a:r>
                      <a:endParaRPr lang="zh-TW" altLang="en-US" dirty="0">
                        <a:solidFill>
                          <a:schemeClr val="tx1"/>
                        </a:solidFill>
                      </a:endParaRPr>
                    </a:p>
                  </a:txBody>
                  <a:tcPr>
                    <a:lnL w="19050" cap="flat" cmpd="sng" algn="ctr">
                      <a:no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dirty="0"/>
                        <a:t>-</a:t>
                      </a:r>
                      <a:endParaRPr lang="zh-TW"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9" name="Content Placeholder 5"/>
          <p:cNvGraphicFramePr>
            <a:graphicFrameLocks/>
          </p:cNvGraphicFramePr>
          <p:nvPr>
            <p:extLst/>
          </p:nvPr>
        </p:nvGraphicFramePr>
        <p:xfrm>
          <a:off x="1227600" y="2188800"/>
          <a:ext cx="2279509" cy="736600"/>
        </p:xfrm>
        <a:graphic>
          <a:graphicData uri="http://schemas.openxmlformats.org/drawingml/2006/table">
            <a:tbl>
              <a:tblPr>
                <a:tableStyleId>{00A15C55-8517-42AA-B614-E9B94910E393}</a:tableStyleId>
              </a:tblPr>
              <a:tblGrid>
                <a:gridCol w="2279509">
                  <a:extLst>
                    <a:ext uri="{9D8B030D-6E8A-4147-A177-3AD203B41FA5}">
                      <a16:colId xmlns:a16="http://schemas.microsoft.com/office/drawing/2014/main" val="20000"/>
                    </a:ext>
                  </a:extLst>
                </a:gridCol>
              </a:tblGrid>
              <a:tr h="149736">
                <a:tc>
                  <a:txBody>
                    <a:bodyPr/>
                    <a:lstStyle/>
                    <a:p>
                      <a:pPr algn="ctr"/>
                      <a:r>
                        <a:rPr lang="en-US" altLang="zh-TW" dirty="0"/>
                        <a:t>0100 11 … 00 </a:t>
                      </a:r>
                      <a:r>
                        <a:rPr lang="en-US" altLang="zh-TW" b="0" dirty="0"/>
                        <a:t>1100</a:t>
                      </a:r>
                      <a:endParaRPr lang="zh-TW" altLang="en-US" b="0"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r>
                        <a:rPr lang="en-US" altLang="zh-TW" dirty="0">
                          <a:solidFill>
                            <a:schemeClr val="tx1"/>
                          </a:solidFill>
                        </a:rPr>
                        <a:t>array</a:t>
                      </a:r>
                      <a:r>
                        <a:rPr lang="en-US" altLang="zh-TW" baseline="0" dirty="0">
                          <a:solidFill>
                            <a:schemeClr val="tx1"/>
                          </a:solidFill>
                        </a:rPr>
                        <a:t> [8]</a:t>
                      </a:r>
                      <a:endParaRPr lang="zh-TW" altLang="en-US"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nvPr>
        </p:nvGraphicFramePr>
        <p:xfrm>
          <a:off x="3760440" y="3014980"/>
          <a:ext cx="887760" cy="370840"/>
        </p:xfrm>
        <a:graphic>
          <a:graphicData uri="http://schemas.openxmlformats.org/drawingml/2006/table">
            <a:tbl>
              <a:tblPr>
                <a:tableStyleId>{1FECB4D8-DB02-4DC6-A0A2-4F2EBAE1DC90}</a:tableStyleId>
              </a:tblPr>
              <a:tblGrid>
                <a:gridCol w="527720">
                  <a:extLst>
                    <a:ext uri="{9D8B030D-6E8A-4147-A177-3AD203B41FA5}">
                      <a16:colId xmlns:a16="http://schemas.microsoft.com/office/drawing/2014/main" val="20000"/>
                    </a:ext>
                  </a:extLst>
                </a:gridCol>
                <a:gridCol w="360040">
                  <a:extLst>
                    <a:ext uri="{9D8B030D-6E8A-4147-A177-3AD203B41FA5}">
                      <a16:colId xmlns:a16="http://schemas.microsoft.com/office/drawing/2014/main" val="20001"/>
                    </a:ext>
                  </a:extLst>
                </a:gridCol>
              </a:tblGrid>
              <a:tr h="370840">
                <a:tc>
                  <a:txBody>
                    <a:bodyPr/>
                    <a:lstStyle/>
                    <a:p>
                      <a:pPr algn="r"/>
                      <a:r>
                        <a:rPr lang="en-US" altLang="zh-TW" dirty="0">
                          <a:solidFill>
                            <a:schemeClr val="tx1"/>
                          </a:solidFill>
                        </a:rPr>
                        <a:t>CF</a:t>
                      </a:r>
                      <a:endParaRPr lang="zh-TW" altLang="en-US" dirty="0">
                        <a:solidFill>
                          <a:schemeClr val="tx1"/>
                        </a:solidFill>
                      </a:endParaRPr>
                    </a:p>
                  </a:txBody>
                  <a:tcPr>
                    <a:lnL w="19050" cap="flat" cmpd="sng" algn="ctr">
                      <a:no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dirty="0"/>
                        <a:t>1</a:t>
                      </a:r>
                      <a:endParaRPr lang="zh-TW"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8" name="Elbow Connector 7"/>
          <p:cNvCxnSpPr>
            <a:endCxn id="11" idx="1"/>
          </p:cNvCxnSpPr>
          <p:nvPr/>
        </p:nvCxnSpPr>
        <p:spPr bwMode="auto">
          <a:xfrm rot="16200000" flipH="1">
            <a:off x="3200400" y="2640360"/>
            <a:ext cx="635496" cy="484584"/>
          </a:xfrm>
          <a:prstGeom prst="bentConnector2">
            <a:avLst/>
          </a:prstGeom>
          <a:ln w="38100">
            <a:solidFill>
              <a:schemeClr val="tx1"/>
            </a:solidFill>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3" name="Elbow Connector 12"/>
          <p:cNvCxnSpPr>
            <a:stCxn id="11" idx="1"/>
          </p:cNvCxnSpPr>
          <p:nvPr/>
        </p:nvCxnSpPr>
        <p:spPr bwMode="auto">
          <a:xfrm rot="10800000">
            <a:off x="3635896" y="2564904"/>
            <a:ext cx="124544" cy="635496"/>
          </a:xfrm>
          <a:prstGeom prst="bentConnector2">
            <a:avLst/>
          </a:prstGeom>
          <a:ln w="38100">
            <a:solidFill>
              <a:schemeClr val="tx1"/>
            </a:solidFill>
            <a:headEnd type="none" w="med" len="med"/>
            <a:tailEnd type="triangle" w="med" len="med"/>
          </a:ln>
        </p:spPr>
        <p:style>
          <a:lnRef idx="1">
            <a:schemeClr val="accent4"/>
          </a:lnRef>
          <a:fillRef idx="0">
            <a:schemeClr val="accent4"/>
          </a:fillRef>
          <a:effectRef idx="0">
            <a:schemeClr val="accent4"/>
          </a:effectRef>
          <a:fontRef idx="minor">
            <a:schemeClr val="tx1"/>
          </a:fontRef>
        </p:style>
      </p:cxnSp>
      <p:graphicFrame>
        <p:nvGraphicFramePr>
          <p:cNvPr id="27" name="Content Placeholder 5"/>
          <p:cNvGraphicFramePr>
            <a:graphicFrameLocks/>
          </p:cNvGraphicFramePr>
          <p:nvPr>
            <p:extLst/>
          </p:nvPr>
        </p:nvGraphicFramePr>
        <p:xfrm>
          <a:off x="3508445" y="2188800"/>
          <a:ext cx="2279509" cy="736600"/>
        </p:xfrm>
        <a:graphic>
          <a:graphicData uri="http://schemas.openxmlformats.org/drawingml/2006/table">
            <a:tbl>
              <a:tblPr>
                <a:tableStyleId>{00A15C55-8517-42AA-B614-E9B94910E393}</a:tableStyleId>
              </a:tblPr>
              <a:tblGrid>
                <a:gridCol w="2279509">
                  <a:extLst>
                    <a:ext uri="{9D8B030D-6E8A-4147-A177-3AD203B41FA5}">
                      <a16:colId xmlns:a16="http://schemas.microsoft.com/office/drawing/2014/main" val="20000"/>
                    </a:ext>
                  </a:extLst>
                </a:gridCol>
              </a:tblGrid>
              <a:tr h="1497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1100 11 … 00 1100</a:t>
                      </a:r>
                      <a:endParaRPr lang="zh-TW"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altLang="zh-TW" dirty="0">
                          <a:solidFill>
                            <a:schemeClr val="tx1"/>
                          </a:solidFill>
                        </a:rPr>
                        <a:t>array [4]</a:t>
                      </a:r>
                      <a:endParaRPr lang="zh-TW" altLang="en-US"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cxnSp>
        <p:nvCxnSpPr>
          <p:cNvPr id="29" name="Elbow Connector 28"/>
          <p:cNvCxnSpPr>
            <a:endCxn id="11" idx="3"/>
          </p:cNvCxnSpPr>
          <p:nvPr/>
        </p:nvCxnSpPr>
        <p:spPr bwMode="auto">
          <a:xfrm rot="10800000" flipV="1">
            <a:off x="4648200" y="2564904"/>
            <a:ext cx="859904" cy="635496"/>
          </a:xfrm>
          <a:prstGeom prst="bentConnector3">
            <a:avLst>
              <a:gd name="adj1" fmla="val -159"/>
            </a:avLst>
          </a:prstGeom>
          <a:ln w="38100">
            <a:solidFill>
              <a:schemeClr val="tx1"/>
            </a:solidFill>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36" name="Elbow Connector 35"/>
          <p:cNvCxnSpPr/>
          <p:nvPr/>
        </p:nvCxnSpPr>
        <p:spPr bwMode="auto">
          <a:xfrm flipV="1">
            <a:off x="4648200" y="2564903"/>
            <a:ext cx="1291952" cy="635497"/>
          </a:xfrm>
          <a:prstGeom prst="bentConnector3">
            <a:avLst>
              <a:gd name="adj1" fmla="val 99934"/>
            </a:avLst>
          </a:prstGeom>
          <a:ln w="38100">
            <a:solidFill>
              <a:schemeClr val="tx1"/>
            </a:solidFill>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38" name="Elbow Connector 37"/>
          <p:cNvCxnSpPr/>
          <p:nvPr/>
        </p:nvCxnSpPr>
        <p:spPr bwMode="auto">
          <a:xfrm rot="10800000" flipV="1">
            <a:off x="4648200" y="2564901"/>
            <a:ext cx="3164160" cy="635499"/>
          </a:xfrm>
          <a:prstGeom prst="bentConnector3">
            <a:avLst>
              <a:gd name="adj1" fmla="val -528"/>
            </a:avLst>
          </a:prstGeom>
          <a:ln w="38100">
            <a:solidFill>
              <a:schemeClr val="tx1"/>
            </a:solidFill>
            <a:headEnd type="none" w="med" len="med"/>
            <a:tailEnd type="triangle" w="med" len="med"/>
          </a:ln>
        </p:spPr>
        <p:style>
          <a:lnRef idx="1">
            <a:schemeClr val="accent4"/>
          </a:lnRef>
          <a:fillRef idx="0">
            <a:schemeClr val="accent4"/>
          </a:fillRef>
          <a:effectRef idx="0">
            <a:schemeClr val="accent4"/>
          </a:effectRef>
          <a:fontRef idx="minor">
            <a:schemeClr val="tx1"/>
          </a:fontRef>
        </p:style>
      </p:cxnSp>
      <p:graphicFrame>
        <p:nvGraphicFramePr>
          <p:cNvPr id="44" name="Content Placeholder 5"/>
          <p:cNvGraphicFramePr>
            <a:graphicFrameLocks/>
          </p:cNvGraphicFramePr>
          <p:nvPr>
            <p:extLst/>
          </p:nvPr>
        </p:nvGraphicFramePr>
        <p:xfrm>
          <a:off x="5788800" y="2188344"/>
          <a:ext cx="2279509" cy="736600"/>
        </p:xfrm>
        <a:graphic>
          <a:graphicData uri="http://schemas.openxmlformats.org/drawingml/2006/table">
            <a:tbl>
              <a:tblPr>
                <a:tableStyleId>{00A15C55-8517-42AA-B614-E9B94910E393}</a:tableStyleId>
              </a:tblPr>
              <a:tblGrid>
                <a:gridCol w="2279509">
                  <a:extLst>
                    <a:ext uri="{9D8B030D-6E8A-4147-A177-3AD203B41FA5}">
                      <a16:colId xmlns:a16="http://schemas.microsoft.com/office/drawing/2014/main" val="20000"/>
                    </a:ext>
                  </a:extLst>
                </a:gridCol>
              </a:tblGrid>
              <a:tr h="1497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1100 11 … 00 1100</a:t>
                      </a:r>
                      <a:endParaRPr lang="zh-TW"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altLang="zh-TW" dirty="0">
                          <a:solidFill>
                            <a:schemeClr val="tx1"/>
                          </a:solidFill>
                        </a:rPr>
                        <a:t>array [0]</a:t>
                      </a:r>
                      <a:endParaRPr lang="zh-TW" altLang="en-US"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16374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left)">
                                      <p:cBhvr>
                                        <p:cTn id="14" dur="500"/>
                                        <p:tgtEl>
                                          <p:spTgt spid="11"/>
                                        </p:tgtEl>
                                      </p:cBhvr>
                                    </p:animEffect>
                                  </p:childTnLst>
                                </p:cTn>
                              </p:par>
                            </p:childTnLst>
                          </p:cTn>
                        </p:par>
                        <p:par>
                          <p:cTn id="15" fill="hold">
                            <p:stCondLst>
                              <p:cond delay="1000"/>
                            </p:stCondLst>
                            <p:childTnLst>
                              <p:par>
                                <p:cTn id="16" presetID="22" presetClass="exit" presetSubtype="8" fill="hold" nodeType="afterEffect">
                                  <p:stCondLst>
                                    <p:cond delay="0"/>
                                  </p:stCondLst>
                                  <p:childTnLst>
                                    <p:animEffect transition="out" filter="wipe(left)">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500"/>
                                        <p:tgtEl>
                                          <p:spTgt spid="27"/>
                                        </p:tgtEl>
                                      </p:cBhvr>
                                    </p:animEffect>
                                  </p:childTnLst>
                                </p:cTn>
                              </p:par>
                              <p:par>
                                <p:cTn id="28" presetID="22" presetClass="entr" presetSubtype="2" fill="hold"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right)">
                                      <p:cBhvr>
                                        <p:cTn id="30" dur="500"/>
                                        <p:tgtEl>
                                          <p:spTgt spid="29"/>
                                        </p:tgtEl>
                                      </p:cBhvr>
                                    </p:animEffect>
                                  </p:childTnLst>
                                </p:cTn>
                              </p:par>
                              <p:par>
                                <p:cTn id="31" presetID="22" presetClass="exit" presetSubtype="4" fill="hold" nodeType="withEffect">
                                  <p:stCondLst>
                                    <p:cond delay="0"/>
                                  </p:stCondLst>
                                  <p:childTnLst>
                                    <p:animEffect transition="out" filter="wipe(down)">
                                      <p:cBhvr>
                                        <p:cTn id="32" dur="500"/>
                                        <p:tgtEl>
                                          <p:spTgt spid="13"/>
                                        </p:tgtEl>
                                      </p:cBhvr>
                                    </p:animEffect>
                                    <p:set>
                                      <p:cBhvr>
                                        <p:cTn id="33" dur="1" fill="hold">
                                          <p:stCondLst>
                                            <p:cond delay="499"/>
                                          </p:stCondLst>
                                        </p:cTn>
                                        <p:tgtEl>
                                          <p:spTgt spid="13"/>
                                        </p:tgtEl>
                                        <p:attrNameLst>
                                          <p:attrName>style.visibility</p:attrName>
                                        </p:attrNameLst>
                                      </p:cBhvr>
                                      <p:to>
                                        <p:strVal val="hidden"/>
                                      </p:to>
                                    </p:set>
                                  </p:childTnLst>
                                </p:cTn>
                              </p:par>
                            </p:childTnLst>
                          </p:cTn>
                        </p:par>
                        <p:par>
                          <p:cTn id="34" fill="hold">
                            <p:stCondLst>
                              <p:cond delay="1000"/>
                            </p:stCondLst>
                            <p:childTnLst>
                              <p:par>
                                <p:cTn id="35" presetID="22" presetClass="exit" presetSubtype="2" fill="hold" nodeType="afterEffect">
                                  <p:stCondLst>
                                    <p:cond delay="0"/>
                                  </p:stCondLst>
                                  <p:childTnLst>
                                    <p:animEffect transition="out" filter="wipe(right)">
                                      <p:cBhvr>
                                        <p:cTn id="36" dur="500"/>
                                        <p:tgtEl>
                                          <p:spTgt spid="29"/>
                                        </p:tgtEl>
                                      </p:cBhvr>
                                    </p:animEffect>
                                    <p:set>
                                      <p:cBhvr>
                                        <p:cTn id="37" dur="1" fill="hold">
                                          <p:stCondLst>
                                            <p:cond delay="499"/>
                                          </p:stCondLst>
                                        </p:cTn>
                                        <p:tgtEl>
                                          <p:spTgt spid="2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wipe(down)">
                                      <p:cBhvr>
                                        <p:cTn id="42" dur="500"/>
                                        <p:tgtEl>
                                          <p:spTgt spid="36"/>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wipe(left)">
                                      <p:cBhvr>
                                        <p:cTn id="46" dur="500"/>
                                        <p:tgtEl>
                                          <p:spTgt spid="44"/>
                                        </p:tgtEl>
                                      </p:cBhvr>
                                    </p:animEffect>
                                  </p:childTnLst>
                                </p:cTn>
                              </p:par>
                              <p:par>
                                <p:cTn id="47" presetID="22" presetClass="entr" presetSubtype="2" fill="hold"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wipe(right)">
                                      <p:cBhvr>
                                        <p:cTn id="49" dur="500"/>
                                        <p:tgtEl>
                                          <p:spTgt spid="38"/>
                                        </p:tgtEl>
                                      </p:cBhvr>
                                    </p:animEffect>
                                  </p:childTnLst>
                                </p:cTn>
                              </p:par>
                              <p:par>
                                <p:cTn id="50" presetID="22" presetClass="exit" presetSubtype="4" fill="hold" nodeType="withEffect">
                                  <p:stCondLst>
                                    <p:cond delay="0"/>
                                  </p:stCondLst>
                                  <p:childTnLst>
                                    <p:animEffect transition="out" filter="wipe(down)">
                                      <p:cBhvr>
                                        <p:cTn id="51" dur="500"/>
                                        <p:tgtEl>
                                          <p:spTgt spid="36"/>
                                        </p:tgtEl>
                                      </p:cBhvr>
                                    </p:animEffect>
                                    <p:set>
                                      <p:cBhvr>
                                        <p:cTn id="52" dur="1" fill="hold">
                                          <p:stCondLst>
                                            <p:cond delay="499"/>
                                          </p:stCondLst>
                                        </p:cTn>
                                        <p:tgtEl>
                                          <p:spTgt spid="36"/>
                                        </p:tgtEl>
                                        <p:attrNameLst>
                                          <p:attrName>style.visibility</p:attrName>
                                        </p:attrNameLst>
                                      </p:cBhvr>
                                      <p:to>
                                        <p:strVal val="hidden"/>
                                      </p:to>
                                    </p:set>
                                  </p:childTnLst>
                                </p:cTn>
                              </p:par>
                            </p:childTnLst>
                          </p:cTn>
                        </p:par>
                        <p:par>
                          <p:cTn id="53" fill="hold">
                            <p:stCondLst>
                              <p:cond delay="1000"/>
                            </p:stCondLst>
                            <p:childTnLst>
                              <p:par>
                                <p:cTn id="54" presetID="22" presetClass="exit" presetSubtype="2" fill="hold" nodeType="afterEffect">
                                  <p:stCondLst>
                                    <p:cond delay="0"/>
                                  </p:stCondLst>
                                  <p:childTnLst>
                                    <p:animEffect transition="out" filter="wipe(right)">
                                      <p:cBhvr>
                                        <p:cTn id="55" dur="500"/>
                                        <p:tgtEl>
                                          <p:spTgt spid="38"/>
                                        </p:tgtEl>
                                      </p:cBhvr>
                                    </p:animEffect>
                                    <p:set>
                                      <p:cBhvr>
                                        <p:cTn id="56"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8909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82B5643E-D072-4005-9BDC-3704F90E87B3}" type="slidenum">
              <a:rPr lang="en-US" altLang="en-US" sz="1600">
                <a:latin typeface="Times New Roman" panose="02020603050405020304" pitchFamily="18" charset="0"/>
              </a:rPr>
              <a:pPr eaLnBrk="1" hangingPunct="1">
                <a:spcBef>
                  <a:spcPct val="0"/>
                </a:spcBef>
                <a:buClrTx/>
                <a:buFontTx/>
                <a:buNone/>
              </a:pPr>
              <a:t>3</a:t>
            </a:fld>
            <a:endParaRPr lang="en-US" altLang="en-US" sz="1600">
              <a:latin typeface="Times New Roman" panose="02020603050405020304" pitchFamily="18" charset="0"/>
            </a:endParaRPr>
          </a:p>
        </p:txBody>
      </p:sp>
      <p:sp>
        <p:nvSpPr>
          <p:cNvPr id="167938" name="Rectangle 2"/>
          <p:cNvSpPr>
            <a:spLocks noGrp="1" noChangeArrowheads="1"/>
          </p:cNvSpPr>
          <p:nvPr>
            <p:ph type="title"/>
          </p:nvPr>
        </p:nvSpPr>
        <p:spPr/>
        <p:txBody>
          <a:bodyPr/>
          <a:lstStyle/>
          <a:p>
            <a:pPr eaLnBrk="1" hangingPunct="1">
              <a:defRPr/>
            </a:pPr>
            <a:r>
              <a:rPr lang="en-US" altLang="en-US"/>
              <a:t>Summary</a:t>
            </a:r>
          </a:p>
        </p:txBody>
      </p:sp>
      <p:sp>
        <p:nvSpPr>
          <p:cNvPr id="89093" name="Rectangle 3"/>
          <p:cNvSpPr>
            <a:spLocks noGrp="1" noChangeArrowheads="1"/>
          </p:cNvSpPr>
          <p:nvPr>
            <p:ph type="body" idx="1"/>
          </p:nvPr>
        </p:nvSpPr>
        <p:spPr/>
        <p:txBody>
          <a:bodyPr/>
          <a:lstStyle/>
          <a:p>
            <a:pPr eaLnBrk="1" hangingPunct="1"/>
            <a:r>
              <a:rPr lang="en-US" altLang="en-US"/>
              <a:t>Shift and rotate instructions are some of the best tools of assembly language</a:t>
            </a:r>
          </a:p>
          <a:p>
            <a:pPr lvl="1" eaLnBrk="1" hangingPunct="1"/>
            <a:r>
              <a:rPr lang="en-US" altLang="en-US"/>
              <a:t>finer control than in high-level languages</a:t>
            </a:r>
          </a:p>
          <a:p>
            <a:pPr lvl="1" eaLnBrk="1" hangingPunct="1"/>
            <a:r>
              <a:rPr lang="en-US" altLang="en-US"/>
              <a:t>SHL, SHR, SAR, ROL, ROR, RCL, RCR</a:t>
            </a:r>
          </a:p>
          <a:p>
            <a:pPr eaLnBrk="1" hangingPunct="1"/>
            <a:r>
              <a:rPr lang="en-US" altLang="en-US"/>
              <a:t>MUL and DIV – integer operations</a:t>
            </a:r>
          </a:p>
          <a:p>
            <a:pPr lvl="1" eaLnBrk="1" hangingPunct="1"/>
            <a:r>
              <a:rPr lang="en-US" altLang="en-US"/>
              <a:t>close relatives of SHL and SHR</a:t>
            </a:r>
          </a:p>
          <a:p>
            <a:pPr lvl="1" eaLnBrk="1" hangingPunct="1"/>
            <a:r>
              <a:rPr lang="en-US" altLang="en-US"/>
              <a:t>CBW, CDQ, CWD: preparation for division</a:t>
            </a:r>
          </a:p>
          <a:p>
            <a:pPr eaLnBrk="1" hangingPunct="1"/>
            <a:r>
              <a:rPr lang="en-US" altLang="en-US"/>
              <a:t>32-bit Mode only:</a:t>
            </a:r>
          </a:p>
          <a:p>
            <a:pPr lvl="1" eaLnBrk="1" hangingPunct="1"/>
            <a:r>
              <a:rPr lang="en-US" altLang="en-US"/>
              <a:t>Extended precision arithmetic: ADC, SBB</a:t>
            </a:r>
          </a:p>
          <a:p>
            <a:pPr lvl="1" eaLnBrk="1" hangingPunct="1"/>
            <a:r>
              <a:rPr lang="en-US" altLang="en-US"/>
              <a:t>ASCII decimal operations (AAA, AAS, AAM, AAD)</a:t>
            </a:r>
          </a:p>
          <a:p>
            <a:pPr lvl="1" eaLnBrk="1" hangingPunct="1"/>
            <a:r>
              <a:rPr lang="en-US" altLang="en-US"/>
              <a:t>Packed decimal operations (DAA, DAS)</a:t>
            </a:r>
          </a:p>
          <a:p>
            <a:pPr lvl="1" eaLnBrk="1" hangingPunct="1"/>
            <a:endParaRPr lang="en-US"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2969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261E2EC5-EAB1-403A-B22B-E6B155535D07}" type="slidenum">
              <a:rPr lang="en-US" altLang="en-US" sz="1600">
                <a:latin typeface="Times New Roman" panose="02020603050405020304" pitchFamily="18" charset="0"/>
              </a:rPr>
              <a:pPr eaLnBrk="1" hangingPunct="1">
                <a:spcBef>
                  <a:spcPct val="0"/>
                </a:spcBef>
                <a:buClrTx/>
                <a:buFontTx/>
                <a:buNone/>
              </a:pPr>
              <a:t>30</a:t>
            </a:fld>
            <a:endParaRPr lang="en-US" altLang="en-US" sz="1600">
              <a:latin typeface="Times New Roman" panose="02020603050405020304" pitchFamily="18" charset="0"/>
            </a:endParaRPr>
          </a:p>
        </p:txBody>
      </p:sp>
      <p:sp>
        <p:nvSpPr>
          <p:cNvPr id="95234" name="Rectangle 2"/>
          <p:cNvSpPr>
            <a:spLocks noGrp="1" noChangeArrowheads="1"/>
          </p:cNvSpPr>
          <p:nvPr>
            <p:ph type="title"/>
          </p:nvPr>
        </p:nvSpPr>
        <p:spPr/>
        <p:txBody>
          <a:bodyPr/>
          <a:lstStyle/>
          <a:p>
            <a:pPr eaLnBrk="1" hangingPunct="1">
              <a:defRPr/>
            </a:pPr>
            <a:r>
              <a:rPr lang="en-US" altLang="en-US"/>
              <a:t>Binary Multiplication</a:t>
            </a:r>
          </a:p>
        </p:txBody>
      </p:sp>
      <p:sp>
        <p:nvSpPr>
          <p:cNvPr id="29701" name="Rectangle 3"/>
          <p:cNvSpPr>
            <a:spLocks noGrp="1" noChangeArrowheads="1"/>
          </p:cNvSpPr>
          <p:nvPr>
            <p:ph type="body" idx="1"/>
          </p:nvPr>
        </p:nvSpPr>
        <p:spPr>
          <a:xfrm>
            <a:off x="685800" y="1143000"/>
            <a:ext cx="7772400" cy="914400"/>
          </a:xfrm>
        </p:spPr>
        <p:txBody>
          <a:bodyPr/>
          <a:lstStyle/>
          <a:p>
            <a:pPr eaLnBrk="1" hangingPunct="1"/>
            <a:r>
              <a:rPr lang="en-US" altLang="en-US"/>
              <a:t>mutiply 123 * 36</a:t>
            </a:r>
          </a:p>
        </p:txBody>
      </p:sp>
      <p:pic>
        <p:nvPicPr>
          <p:cNvPr id="2970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133600"/>
            <a:ext cx="4495800"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3072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B1E08534-A4E1-4356-A2BD-B3DE0F2B7E5B}" type="slidenum">
              <a:rPr lang="en-US" altLang="en-US" sz="1600">
                <a:latin typeface="Times New Roman" panose="02020603050405020304" pitchFamily="18" charset="0"/>
              </a:rPr>
              <a:pPr eaLnBrk="1" hangingPunct="1">
                <a:spcBef>
                  <a:spcPct val="0"/>
                </a:spcBef>
                <a:buClrTx/>
                <a:buFontTx/>
                <a:buNone/>
              </a:pPr>
              <a:t>31</a:t>
            </a:fld>
            <a:endParaRPr lang="en-US" altLang="en-US" sz="1600">
              <a:latin typeface="Times New Roman" panose="02020603050405020304" pitchFamily="18" charset="0"/>
            </a:endParaRPr>
          </a:p>
        </p:txBody>
      </p:sp>
      <p:sp>
        <p:nvSpPr>
          <p:cNvPr id="172034" name="Rectangle 2"/>
          <p:cNvSpPr>
            <a:spLocks noGrp="1" noChangeArrowheads="1"/>
          </p:cNvSpPr>
          <p:nvPr>
            <p:ph type="title"/>
          </p:nvPr>
        </p:nvSpPr>
        <p:spPr/>
        <p:txBody>
          <a:bodyPr/>
          <a:lstStyle/>
          <a:p>
            <a:pPr eaLnBrk="1" hangingPunct="1">
              <a:defRPr/>
            </a:pPr>
            <a:r>
              <a:rPr lang="en-US" altLang="en-US"/>
              <a:t>Binary Multiplication</a:t>
            </a:r>
          </a:p>
        </p:txBody>
      </p:sp>
      <p:sp>
        <p:nvSpPr>
          <p:cNvPr id="30725" name="Rectangle 3"/>
          <p:cNvSpPr>
            <a:spLocks noGrp="1" noChangeArrowheads="1"/>
          </p:cNvSpPr>
          <p:nvPr>
            <p:ph type="body" idx="1"/>
          </p:nvPr>
        </p:nvSpPr>
        <p:spPr>
          <a:xfrm>
            <a:off x="685800" y="1143000"/>
            <a:ext cx="7772400" cy="2895600"/>
          </a:xfrm>
        </p:spPr>
        <p:txBody>
          <a:bodyPr/>
          <a:lstStyle/>
          <a:p>
            <a:pPr eaLnBrk="1" hangingPunct="1"/>
            <a:r>
              <a:rPr lang="en-US" altLang="en-US"/>
              <a:t>We already know that SHL performs unsigned multiplication efficiently when the multiplier is a power of 2. </a:t>
            </a:r>
          </a:p>
          <a:p>
            <a:pPr eaLnBrk="1" hangingPunct="1"/>
            <a:r>
              <a:rPr lang="en-US" altLang="en-US"/>
              <a:t>You can factor any binary number into powers of 2. </a:t>
            </a:r>
          </a:p>
          <a:p>
            <a:pPr lvl="1" eaLnBrk="1" hangingPunct="1"/>
            <a:r>
              <a:rPr lang="en-US" altLang="en-US"/>
              <a:t>For example, to multiply EAX * 36, factor 36 into 32 + 4 and use the distributive property of multiplication to carry out the operation:</a:t>
            </a:r>
          </a:p>
        </p:txBody>
      </p:sp>
      <p:sp>
        <p:nvSpPr>
          <p:cNvPr id="30726" name="Text Box 4"/>
          <p:cNvSpPr txBox="1">
            <a:spLocks noChangeArrowheads="1"/>
          </p:cNvSpPr>
          <p:nvPr/>
        </p:nvSpPr>
        <p:spPr bwMode="auto">
          <a:xfrm>
            <a:off x="381000" y="3962400"/>
            <a:ext cx="3352800" cy="1600200"/>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EAX * 36 </a:t>
            </a:r>
          </a:p>
          <a:p>
            <a:pPr eaLnBrk="1" hangingPunct="1">
              <a:lnSpc>
                <a:spcPct val="50000"/>
              </a:lnSpc>
              <a:spcBef>
                <a:spcPct val="50000"/>
              </a:spcBef>
              <a:buClrTx/>
              <a:buFontTx/>
              <a:buNone/>
            </a:pPr>
            <a:r>
              <a:rPr lang="en-US" altLang="en-US" sz="1800" b="1">
                <a:latin typeface="Courier New" panose="02070309020205020404" pitchFamily="49" charset="0"/>
              </a:rPr>
              <a:t>= EAX * (32 + 4)</a:t>
            </a:r>
          </a:p>
          <a:p>
            <a:pPr eaLnBrk="1" hangingPunct="1">
              <a:lnSpc>
                <a:spcPct val="50000"/>
              </a:lnSpc>
              <a:spcBef>
                <a:spcPct val="50000"/>
              </a:spcBef>
              <a:buClrTx/>
              <a:buFontTx/>
              <a:buNone/>
            </a:pPr>
            <a:r>
              <a:rPr lang="en-US" altLang="en-US" sz="1800" b="1">
                <a:latin typeface="Courier New" panose="02070309020205020404" pitchFamily="49" charset="0"/>
              </a:rPr>
              <a:t>= (EAX * 32)+(EAX * 4)</a:t>
            </a:r>
          </a:p>
        </p:txBody>
      </p:sp>
      <p:sp>
        <p:nvSpPr>
          <p:cNvPr id="172037" name="Text Box 5"/>
          <p:cNvSpPr txBox="1">
            <a:spLocks noChangeArrowheads="1"/>
          </p:cNvSpPr>
          <p:nvPr/>
        </p:nvSpPr>
        <p:spPr bwMode="auto">
          <a:xfrm>
            <a:off x="3886200" y="3962400"/>
            <a:ext cx="4648200" cy="1600200"/>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spcBef>
                <a:spcPct val="20000"/>
              </a:spcBef>
              <a:buClr>
                <a:schemeClr val="tx1"/>
              </a:buClr>
              <a:buChar char="•"/>
              <a:tabLst>
                <a:tab pos="457200" algn="l"/>
                <a:tab pos="22860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2860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2860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2860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2860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2860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2860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2860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2860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eax,123</a:t>
            </a:r>
          </a:p>
          <a:p>
            <a:pPr eaLnBrk="1" hangingPunct="1">
              <a:lnSpc>
                <a:spcPct val="50000"/>
              </a:lnSpc>
              <a:spcBef>
                <a:spcPct val="50000"/>
              </a:spcBef>
              <a:buClrTx/>
              <a:buFontTx/>
              <a:buNone/>
            </a:pPr>
            <a:r>
              <a:rPr lang="en-US" altLang="en-US" sz="1800" b="1">
                <a:latin typeface="Courier New" panose="02070309020205020404" pitchFamily="49" charset="0"/>
              </a:rPr>
              <a:t>mov ebx,eax</a:t>
            </a:r>
          </a:p>
          <a:p>
            <a:pPr eaLnBrk="1" hangingPunct="1">
              <a:lnSpc>
                <a:spcPct val="50000"/>
              </a:lnSpc>
              <a:spcBef>
                <a:spcPct val="50000"/>
              </a:spcBef>
              <a:buClrTx/>
              <a:buFontTx/>
              <a:buNone/>
            </a:pPr>
            <a:r>
              <a:rPr lang="en-US" altLang="en-US" sz="1800" b="1">
                <a:latin typeface="Courier New" panose="02070309020205020404" pitchFamily="49" charset="0"/>
              </a:rPr>
              <a:t>shl eax,5	; mult by 2</a:t>
            </a:r>
            <a:r>
              <a:rPr lang="en-US" altLang="en-US" sz="1800" b="1" baseline="30000">
                <a:latin typeface="Courier New" panose="02070309020205020404" pitchFamily="49" charset="0"/>
              </a:rPr>
              <a:t>5</a:t>
            </a:r>
          </a:p>
          <a:p>
            <a:pPr eaLnBrk="1" hangingPunct="1">
              <a:lnSpc>
                <a:spcPct val="50000"/>
              </a:lnSpc>
              <a:spcBef>
                <a:spcPct val="50000"/>
              </a:spcBef>
              <a:buClrTx/>
              <a:buFontTx/>
              <a:buNone/>
            </a:pPr>
            <a:r>
              <a:rPr lang="en-US" altLang="en-US" sz="1800" b="1">
                <a:latin typeface="Courier New" panose="02070309020205020404" pitchFamily="49" charset="0"/>
              </a:rPr>
              <a:t>shl ebx,2	; mult by 2</a:t>
            </a:r>
            <a:r>
              <a:rPr lang="en-US" altLang="en-US" sz="1800" b="1" baseline="30000">
                <a:latin typeface="Courier New" panose="02070309020205020404" pitchFamily="49" charset="0"/>
              </a:rPr>
              <a:t>2</a:t>
            </a:r>
          </a:p>
          <a:p>
            <a:pPr eaLnBrk="1" hangingPunct="1">
              <a:lnSpc>
                <a:spcPct val="50000"/>
              </a:lnSpc>
              <a:spcBef>
                <a:spcPct val="50000"/>
              </a:spcBef>
              <a:buClrTx/>
              <a:buFontTx/>
              <a:buNone/>
            </a:pPr>
            <a:r>
              <a:rPr lang="en-US" altLang="en-US" sz="1800" b="1">
                <a:latin typeface="Courier New" panose="02070309020205020404" pitchFamily="49" charset="0"/>
              </a:rPr>
              <a:t>add eax,ebx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2037"/>
                                        </p:tgtEl>
                                        <p:attrNameLst>
                                          <p:attrName>style.visibility</p:attrName>
                                        </p:attrNameLst>
                                      </p:cBhvr>
                                      <p:to>
                                        <p:strVal val="visible"/>
                                      </p:to>
                                    </p:set>
                                    <p:animEffect transition="in" filter="box(in)">
                                      <p:cBhvr>
                                        <p:cTn id="7" dur="500"/>
                                        <p:tgtEl>
                                          <p:spTgt spid="172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7"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31747"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E4B982AC-4DEF-4F7C-AD28-49935F29A755}" type="slidenum">
              <a:rPr lang="en-US" altLang="en-US" sz="1600">
                <a:latin typeface="Times New Roman" panose="02020603050405020304" pitchFamily="18" charset="0"/>
              </a:rPr>
              <a:pPr eaLnBrk="1" hangingPunct="1">
                <a:spcBef>
                  <a:spcPct val="0"/>
                </a:spcBef>
                <a:buClrTx/>
                <a:buFontTx/>
                <a:buNone/>
              </a:pPr>
              <a:t>32</a:t>
            </a:fld>
            <a:endParaRPr lang="en-US" altLang="en-US" sz="1600">
              <a:latin typeface="Times New Roman" panose="02020603050405020304" pitchFamily="18" charset="0"/>
            </a:endParaRPr>
          </a:p>
        </p:txBody>
      </p:sp>
      <p:sp>
        <p:nvSpPr>
          <p:cNvPr id="135170" name="Rectangle 2"/>
          <p:cNvSpPr>
            <a:spLocks noGrp="1" noChangeArrowheads="1"/>
          </p:cNvSpPr>
          <p:nvPr>
            <p:ph type="title"/>
          </p:nvPr>
        </p:nvSpPr>
        <p:spPr/>
        <p:txBody>
          <a:bodyPr/>
          <a:lstStyle/>
          <a:p>
            <a:pPr eaLnBrk="1" hangingPunct="1">
              <a:defRPr/>
            </a:pPr>
            <a:r>
              <a:rPr lang="en-US" altLang="en-US"/>
              <a:t>Your turn . . .</a:t>
            </a:r>
          </a:p>
        </p:txBody>
      </p:sp>
      <p:sp>
        <p:nvSpPr>
          <p:cNvPr id="135171" name="Text Box 3"/>
          <p:cNvSpPr txBox="1">
            <a:spLocks noChangeArrowheads="1"/>
          </p:cNvSpPr>
          <p:nvPr/>
        </p:nvSpPr>
        <p:spPr bwMode="auto">
          <a:xfrm>
            <a:off x="914400" y="2362200"/>
            <a:ext cx="72390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ax,2	; test value</a:t>
            </a:r>
          </a:p>
          <a:p>
            <a:pPr eaLnBrk="1" hangingPunct="1">
              <a:lnSpc>
                <a:spcPct val="50000"/>
              </a:lnSpc>
              <a:spcBef>
                <a:spcPct val="50000"/>
              </a:spcBef>
              <a:buClrTx/>
              <a:buFontTx/>
              <a:buNone/>
            </a:pPr>
            <a:endParaRPr lang="en-US" altLang="en-US" sz="1800" b="1">
              <a:latin typeface="Courier New" panose="02070309020205020404" pitchFamily="49" charset="0"/>
            </a:endParaRPr>
          </a:p>
          <a:p>
            <a:pPr eaLnBrk="1" hangingPunct="1">
              <a:lnSpc>
                <a:spcPct val="50000"/>
              </a:lnSpc>
              <a:spcBef>
                <a:spcPct val="50000"/>
              </a:spcBef>
              <a:buClrTx/>
              <a:buFontTx/>
              <a:buNone/>
            </a:pPr>
            <a:r>
              <a:rPr lang="en-US" altLang="en-US" sz="1800" b="1">
                <a:latin typeface="Courier New" panose="02070309020205020404" pitchFamily="49" charset="0"/>
              </a:rPr>
              <a:t>mov dx,ax</a:t>
            </a:r>
          </a:p>
          <a:p>
            <a:pPr eaLnBrk="1" hangingPunct="1">
              <a:lnSpc>
                <a:spcPct val="50000"/>
              </a:lnSpc>
              <a:spcBef>
                <a:spcPct val="50000"/>
              </a:spcBef>
              <a:buClrTx/>
              <a:buFontTx/>
              <a:buNone/>
            </a:pPr>
            <a:r>
              <a:rPr lang="en-US" altLang="en-US" sz="1800" b="1">
                <a:latin typeface="Courier New" panose="02070309020205020404" pitchFamily="49" charset="0"/>
              </a:rPr>
              <a:t>shl dx,4	; AX * 16</a:t>
            </a:r>
          </a:p>
          <a:p>
            <a:pPr eaLnBrk="1" hangingPunct="1">
              <a:lnSpc>
                <a:spcPct val="50000"/>
              </a:lnSpc>
              <a:spcBef>
                <a:spcPct val="50000"/>
              </a:spcBef>
              <a:buClrTx/>
              <a:buFontTx/>
              <a:buNone/>
            </a:pPr>
            <a:r>
              <a:rPr lang="en-US" altLang="en-US" sz="1800" b="1">
                <a:latin typeface="Courier New" panose="02070309020205020404" pitchFamily="49" charset="0"/>
              </a:rPr>
              <a:t>push edx	; save for later</a:t>
            </a:r>
          </a:p>
          <a:p>
            <a:pPr eaLnBrk="1" hangingPunct="1">
              <a:lnSpc>
                <a:spcPct val="50000"/>
              </a:lnSpc>
              <a:spcBef>
                <a:spcPct val="50000"/>
              </a:spcBef>
              <a:buClrTx/>
              <a:buFontTx/>
              <a:buNone/>
            </a:pPr>
            <a:r>
              <a:rPr lang="en-US" altLang="en-US" sz="1800" b="1">
                <a:latin typeface="Courier New" panose="02070309020205020404" pitchFamily="49" charset="0"/>
              </a:rPr>
              <a:t>mov dx,ax</a:t>
            </a:r>
          </a:p>
          <a:p>
            <a:pPr eaLnBrk="1" hangingPunct="1">
              <a:lnSpc>
                <a:spcPct val="50000"/>
              </a:lnSpc>
              <a:spcBef>
                <a:spcPct val="50000"/>
              </a:spcBef>
              <a:buClrTx/>
              <a:buFontTx/>
              <a:buNone/>
            </a:pPr>
            <a:r>
              <a:rPr lang="en-US" altLang="en-US" sz="1800" b="1">
                <a:latin typeface="Courier New" panose="02070309020205020404" pitchFamily="49" charset="0"/>
              </a:rPr>
              <a:t>shl dx,3	; AX * 8</a:t>
            </a:r>
          </a:p>
          <a:p>
            <a:pPr eaLnBrk="1" hangingPunct="1">
              <a:lnSpc>
                <a:spcPct val="50000"/>
              </a:lnSpc>
              <a:spcBef>
                <a:spcPct val="50000"/>
              </a:spcBef>
              <a:buClrTx/>
              <a:buFontTx/>
              <a:buNone/>
            </a:pPr>
            <a:r>
              <a:rPr lang="en-US" altLang="en-US" sz="1800" b="1">
                <a:latin typeface="Courier New" panose="02070309020205020404" pitchFamily="49" charset="0"/>
              </a:rPr>
              <a:t>shl ax,1	; AX * 2</a:t>
            </a:r>
          </a:p>
          <a:p>
            <a:pPr eaLnBrk="1" hangingPunct="1">
              <a:lnSpc>
                <a:spcPct val="50000"/>
              </a:lnSpc>
              <a:spcBef>
                <a:spcPct val="50000"/>
              </a:spcBef>
              <a:buClrTx/>
              <a:buFontTx/>
              <a:buNone/>
            </a:pPr>
            <a:r>
              <a:rPr lang="en-US" altLang="en-US" sz="1800" b="1">
                <a:latin typeface="Courier New" panose="02070309020205020404" pitchFamily="49" charset="0"/>
              </a:rPr>
              <a:t>add ax,dx	; AX * 10</a:t>
            </a:r>
          </a:p>
          <a:p>
            <a:pPr eaLnBrk="1" hangingPunct="1">
              <a:lnSpc>
                <a:spcPct val="50000"/>
              </a:lnSpc>
              <a:spcBef>
                <a:spcPct val="50000"/>
              </a:spcBef>
              <a:buClrTx/>
              <a:buFontTx/>
              <a:buNone/>
            </a:pPr>
            <a:r>
              <a:rPr lang="en-US" altLang="en-US" sz="1800" b="1">
                <a:latin typeface="Courier New" panose="02070309020205020404" pitchFamily="49" charset="0"/>
              </a:rPr>
              <a:t>pop edx	; recall AX * 16</a:t>
            </a:r>
          </a:p>
          <a:p>
            <a:pPr eaLnBrk="1" hangingPunct="1">
              <a:lnSpc>
                <a:spcPct val="50000"/>
              </a:lnSpc>
              <a:spcBef>
                <a:spcPct val="50000"/>
              </a:spcBef>
              <a:buClrTx/>
              <a:buFontTx/>
              <a:buNone/>
            </a:pPr>
            <a:r>
              <a:rPr lang="en-US" altLang="en-US" sz="1800" b="1">
                <a:latin typeface="Courier New" panose="02070309020205020404" pitchFamily="49" charset="0"/>
              </a:rPr>
              <a:t>add ax,dx	; AX * 26</a:t>
            </a:r>
          </a:p>
        </p:txBody>
      </p:sp>
      <p:sp>
        <p:nvSpPr>
          <p:cNvPr id="31750" name="Text Box 4"/>
          <p:cNvSpPr txBox="1">
            <a:spLocks noChangeArrowheads="1"/>
          </p:cNvSpPr>
          <p:nvPr/>
        </p:nvSpPr>
        <p:spPr bwMode="auto">
          <a:xfrm>
            <a:off x="762000" y="1219200"/>
            <a:ext cx="7239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Multiply AX by 26, using shifting and addition instructions. </a:t>
            </a:r>
            <a:r>
              <a:rPr lang="en-US" altLang="en-US" sz="2100" i="1"/>
              <a:t>Hint:</a:t>
            </a:r>
            <a:r>
              <a:rPr lang="en-US" altLang="en-US" sz="2100"/>
              <a:t> 26 = 16 + 8 + 2.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5171"/>
                                        </p:tgtEl>
                                        <p:attrNameLst>
                                          <p:attrName>style.visibility</p:attrName>
                                        </p:attrNameLst>
                                      </p:cBhvr>
                                      <p:to>
                                        <p:strVal val="visible"/>
                                      </p:to>
                                    </p:set>
                                    <p:animEffect transition="in" filter="dissolve">
                                      <p:cBhvr>
                                        <p:cTn id="7" dur="500"/>
                                        <p:tgtEl>
                                          <p:spTgt spid="135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3277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C33D3827-A842-405B-AD46-B14A395DC64C}" type="slidenum">
              <a:rPr lang="en-US" altLang="en-US" sz="1600">
                <a:latin typeface="Times New Roman" panose="02020603050405020304" pitchFamily="18" charset="0"/>
              </a:rPr>
              <a:pPr eaLnBrk="1" hangingPunct="1">
                <a:spcBef>
                  <a:spcPct val="0"/>
                </a:spcBef>
                <a:buClrTx/>
                <a:buFontTx/>
                <a:buNone/>
              </a:pPr>
              <a:t>33</a:t>
            </a:fld>
            <a:endParaRPr lang="en-US" altLang="en-US" sz="1600">
              <a:latin typeface="Times New Roman" panose="02020603050405020304" pitchFamily="18" charset="0"/>
            </a:endParaRPr>
          </a:p>
        </p:txBody>
      </p:sp>
      <p:sp>
        <p:nvSpPr>
          <p:cNvPr id="96258" name="Rectangle 2"/>
          <p:cNvSpPr>
            <a:spLocks noGrp="1" noChangeArrowheads="1"/>
          </p:cNvSpPr>
          <p:nvPr>
            <p:ph type="title"/>
          </p:nvPr>
        </p:nvSpPr>
        <p:spPr/>
        <p:txBody>
          <a:bodyPr/>
          <a:lstStyle/>
          <a:p>
            <a:pPr eaLnBrk="1" hangingPunct="1">
              <a:defRPr/>
            </a:pPr>
            <a:r>
              <a:rPr lang="en-US" altLang="en-US"/>
              <a:t>Displaying Binary Bits</a:t>
            </a:r>
          </a:p>
        </p:txBody>
      </p:sp>
      <p:sp>
        <p:nvSpPr>
          <p:cNvPr id="32773" name="Rectangle 3"/>
          <p:cNvSpPr>
            <a:spLocks noGrp="1" noChangeArrowheads="1"/>
          </p:cNvSpPr>
          <p:nvPr>
            <p:ph type="body" idx="1"/>
          </p:nvPr>
        </p:nvSpPr>
        <p:spPr>
          <a:xfrm>
            <a:off x="685800" y="1066800"/>
            <a:ext cx="7772400" cy="1371600"/>
          </a:xfrm>
        </p:spPr>
        <p:txBody>
          <a:bodyPr/>
          <a:lstStyle/>
          <a:p>
            <a:pPr marL="0" indent="0" eaLnBrk="1" hangingPunct="1">
              <a:buFontTx/>
              <a:buNone/>
            </a:pPr>
            <a:r>
              <a:rPr lang="en-US" altLang="en-US" sz="2100" i="1"/>
              <a:t>Algorithm:</a:t>
            </a:r>
            <a:r>
              <a:rPr lang="en-US" altLang="en-US" sz="2100"/>
              <a:t> Shift MSB into the Carry flag; If CF = 1, append a "1" character to a string; otherwise, append a "0" character. Repeat in a loop, 32 times.</a:t>
            </a:r>
          </a:p>
        </p:txBody>
      </p:sp>
      <p:sp>
        <p:nvSpPr>
          <p:cNvPr id="32774" name="Text Box 4"/>
          <p:cNvSpPr txBox="1">
            <a:spLocks noChangeArrowheads="1"/>
          </p:cNvSpPr>
          <p:nvPr/>
        </p:nvSpPr>
        <p:spPr bwMode="auto">
          <a:xfrm>
            <a:off x="1981200" y="2286000"/>
            <a:ext cx="53340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.data</a:t>
            </a:r>
          </a:p>
          <a:p>
            <a:pPr eaLnBrk="1" hangingPunct="1">
              <a:lnSpc>
                <a:spcPct val="50000"/>
              </a:lnSpc>
              <a:spcBef>
                <a:spcPct val="50000"/>
              </a:spcBef>
              <a:buClrTx/>
              <a:buFontTx/>
              <a:buNone/>
            </a:pPr>
            <a:r>
              <a:rPr lang="en-US" altLang="en-US" sz="1800" b="1">
                <a:latin typeface="Courier New" panose="02070309020205020404" pitchFamily="49" charset="0"/>
              </a:rPr>
              <a:t>buffer BYTE 32 DUP(0),0</a:t>
            </a:r>
          </a:p>
          <a:p>
            <a:pPr eaLnBrk="1" hangingPunct="1">
              <a:lnSpc>
                <a:spcPct val="50000"/>
              </a:lnSpc>
              <a:spcBef>
                <a:spcPct val="50000"/>
              </a:spcBef>
              <a:buClrTx/>
              <a:buFontTx/>
              <a:buNone/>
            </a:pPr>
            <a:r>
              <a:rPr lang="en-US" altLang="en-US" sz="1800" b="1">
                <a:latin typeface="Courier New" panose="02070309020205020404" pitchFamily="49" charset="0"/>
              </a:rPr>
              <a:t>.code</a:t>
            </a:r>
          </a:p>
          <a:p>
            <a:pPr eaLnBrk="1" hangingPunct="1">
              <a:lnSpc>
                <a:spcPct val="50000"/>
              </a:lnSpc>
              <a:spcBef>
                <a:spcPct val="50000"/>
              </a:spcBef>
              <a:buClrTx/>
              <a:buFontTx/>
              <a:buNone/>
            </a:pPr>
            <a:r>
              <a:rPr lang="en-US" altLang="en-US" sz="1800" b="1">
                <a:latin typeface="Courier New" panose="02070309020205020404" pitchFamily="49" charset="0"/>
              </a:rPr>
              <a:t>	mov ecx,32</a:t>
            </a:r>
          </a:p>
          <a:p>
            <a:pPr eaLnBrk="1" hangingPunct="1">
              <a:lnSpc>
                <a:spcPct val="50000"/>
              </a:lnSpc>
              <a:spcBef>
                <a:spcPct val="50000"/>
              </a:spcBef>
              <a:buClrTx/>
              <a:buFontTx/>
              <a:buNone/>
            </a:pPr>
            <a:r>
              <a:rPr lang="en-US" altLang="en-US" sz="1800" b="1">
                <a:latin typeface="Courier New" panose="02070309020205020404" pitchFamily="49" charset="0"/>
              </a:rPr>
              <a:t>	mov esi,OFFSET buffer</a:t>
            </a:r>
          </a:p>
          <a:p>
            <a:pPr eaLnBrk="1" hangingPunct="1">
              <a:lnSpc>
                <a:spcPct val="50000"/>
              </a:lnSpc>
              <a:spcBef>
                <a:spcPct val="50000"/>
              </a:spcBef>
              <a:buClrTx/>
              <a:buFontTx/>
              <a:buNone/>
            </a:pPr>
            <a:r>
              <a:rPr lang="en-US" altLang="en-US" sz="1800" b="1">
                <a:latin typeface="Courier New" panose="02070309020205020404" pitchFamily="49" charset="0"/>
              </a:rPr>
              <a:t>L1:	shl eax,1</a:t>
            </a:r>
          </a:p>
          <a:p>
            <a:pPr eaLnBrk="1" hangingPunct="1">
              <a:lnSpc>
                <a:spcPct val="50000"/>
              </a:lnSpc>
              <a:spcBef>
                <a:spcPct val="50000"/>
              </a:spcBef>
              <a:buClrTx/>
              <a:buFontTx/>
              <a:buNone/>
            </a:pPr>
            <a:r>
              <a:rPr lang="en-US" altLang="en-US" sz="1800" b="1">
                <a:latin typeface="Courier New" panose="02070309020205020404" pitchFamily="49" charset="0"/>
              </a:rPr>
              <a:t>	mov BYTE PTR [esi],'0'</a:t>
            </a:r>
          </a:p>
          <a:p>
            <a:pPr eaLnBrk="1" hangingPunct="1">
              <a:lnSpc>
                <a:spcPct val="50000"/>
              </a:lnSpc>
              <a:spcBef>
                <a:spcPct val="50000"/>
              </a:spcBef>
              <a:buClrTx/>
              <a:buFontTx/>
              <a:buNone/>
            </a:pPr>
            <a:r>
              <a:rPr lang="en-US" altLang="en-US" sz="1800" b="1">
                <a:latin typeface="Courier New" panose="02070309020205020404" pitchFamily="49" charset="0"/>
              </a:rPr>
              <a:t>	jnc L2</a:t>
            </a:r>
          </a:p>
          <a:p>
            <a:pPr eaLnBrk="1" hangingPunct="1">
              <a:lnSpc>
                <a:spcPct val="50000"/>
              </a:lnSpc>
              <a:spcBef>
                <a:spcPct val="50000"/>
              </a:spcBef>
              <a:buClrTx/>
              <a:buFontTx/>
              <a:buNone/>
            </a:pPr>
            <a:r>
              <a:rPr lang="en-US" altLang="en-US" sz="1800" b="1">
                <a:latin typeface="Courier New" panose="02070309020205020404" pitchFamily="49" charset="0"/>
              </a:rPr>
              <a:t>	mov BYTE PTR [esi],'1'</a:t>
            </a:r>
          </a:p>
          <a:p>
            <a:pPr eaLnBrk="1" hangingPunct="1">
              <a:lnSpc>
                <a:spcPct val="50000"/>
              </a:lnSpc>
              <a:spcBef>
                <a:spcPct val="50000"/>
              </a:spcBef>
              <a:buClrTx/>
              <a:buFontTx/>
              <a:buNone/>
            </a:pPr>
            <a:r>
              <a:rPr lang="en-US" altLang="en-US" sz="1800" b="1">
                <a:latin typeface="Courier New" panose="02070309020205020404" pitchFamily="49" charset="0"/>
              </a:rPr>
              <a:t>L2:	inc esi</a:t>
            </a:r>
          </a:p>
          <a:p>
            <a:pPr eaLnBrk="1" hangingPunct="1">
              <a:lnSpc>
                <a:spcPct val="50000"/>
              </a:lnSpc>
              <a:spcBef>
                <a:spcPct val="50000"/>
              </a:spcBef>
              <a:buClrTx/>
              <a:buFontTx/>
              <a:buNone/>
            </a:pPr>
            <a:r>
              <a:rPr lang="en-US" altLang="en-US" sz="1800" b="1">
                <a:latin typeface="Courier New" panose="02070309020205020404" pitchFamily="49" charset="0"/>
              </a:rPr>
              <a:t>	loop L1</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3379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E3A082BD-40BE-4CCC-A561-D492F9A2D354}" type="slidenum">
              <a:rPr lang="en-US" altLang="en-US" sz="1600">
                <a:latin typeface="Times New Roman" panose="02020603050405020304" pitchFamily="18" charset="0"/>
              </a:rPr>
              <a:pPr eaLnBrk="1" hangingPunct="1">
                <a:spcBef>
                  <a:spcPct val="0"/>
                </a:spcBef>
                <a:buClrTx/>
                <a:buFontTx/>
                <a:buNone/>
              </a:pPr>
              <a:t>34</a:t>
            </a:fld>
            <a:endParaRPr lang="en-US" altLang="en-US" sz="1600">
              <a:latin typeface="Times New Roman" panose="02020603050405020304" pitchFamily="18" charset="0"/>
            </a:endParaRPr>
          </a:p>
        </p:txBody>
      </p:sp>
      <p:sp>
        <p:nvSpPr>
          <p:cNvPr id="97282" name="Rectangle 2"/>
          <p:cNvSpPr>
            <a:spLocks noGrp="1" noChangeArrowheads="1"/>
          </p:cNvSpPr>
          <p:nvPr>
            <p:ph type="title"/>
          </p:nvPr>
        </p:nvSpPr>
        <p:spPr/>
        <p:txBody>
          <a:bodyPr/>
          <a:lstStyle/>
          <a:p>
            <a:pPr eaLnBrk="1" hangingPunct="1">
              <a:defRPr/>
            </a:pPr>
            <a:r>
              <a:rPr lang="en-US" altLang="en-US"/>
              <a:t>Isolating a Bit String</a:t>
            </a:r>
          </a:p>
        </p:txBody>
      </p:sp>
      <p:sp>
        <p:nvSpPr>
          <p:cNvPr id="33797" name="Rectangle 3"/>
          <p:cNvSpPr>
            <a:spLocks noGrp="1" noChangeArrowheads="1"/>
          </p:cNvSpPr>
          <p:nvPr>
            <p:ph type="body" idx="1"/>
          </p:nvPr>
        </p:nvSpPr>
        <p:spPr>
          <a:xfrm>
            <a:off x="685800" y="1143000"/>
            <a:ext cx="7772400" cy="990600"/>
          </a:xfrm>
        </p:spPr>
        <p:txBody>
          <a:bodyPr/>
          <a:lstStyle/>
          <a:p>
            <a:pPr eaLnBrk="1" hangingPunct="1"/>
            <a:r>
              <a:rPr lang="en-US" altLang="en-US"/>
              <a:t>The MS-DOS file date field packs the year, month, and day into 16 bits:</a:t>
            </a:r>
          </a:p>
        </p:txBody>
      </p:sp>
      <p:graphicFrame>
        <p:nvGraphicFramePr>
          <p:cNvPr id="33798" name="Object 4"/>
          <p:cNvGraphicFramePr>
            <a:graphicFrameLocks noChangeAspect="1"/>
          </p:cNvGraphicFramePr>
          <p:nvPr/>
        </p:nvGraphicFramePr>
        <p:xfrm>
          <a:off x="1978025" y="2133600"/>
          <a:ext cx="5264150" cy="1720850"/>
        </p:xfrm>
        <a:graphic>
          <a:graphicData uri="http://schemas.openxmlformats.org/presentationml/2006/ole">
            <mc:AlternateContent xmlns:mc="http://schemas.openxmlformats.org/markup-compatibility/2006">
              <mc:Choice xmlns:v="urn:schemas-microsoft-com:vml" Requires="v">
                <p:oleObj spid="_x0000_s33827" name="VISIO" r:id="rId3" imgW="3745992" imgH="1094232" progId="Visio.Drawing.6">
                  <p:embed/>
                </p:oleObj>
              </mc:Choice>
              <mc:Fallback>
                <p:oleObj name="VISIO" r:id="rId3" imgW="3745992" imgH="1094232"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5132" r="5132"/>
                      <a:stretch>
                        <a:fillRect/>
                      </a:stretch>
                    </p:blipFill>
                    <p:spPr bwMode="auto">
                      <a:xfrm>
                        <a:off x="1978025" y="2133600"/>
                        <a:ext cx="5264150" cy="1720850"/>
                      </a:xfrm>
                      <a:prstGeom prst="rect">
                        <a:avLst/>
                      </a:prstGeom>
                      <a:solidFill>
                        <a:schemeClr val="accent1"/>
                      </a:solidFill>
                      <a:ln>
                        <a:noFill/>
                      </a:ln>
                      <a:effectLst/>
                      <a:extLst>
                        <a:ext uri="{91240B29-F687-4F45-9708-019B960494DF}">
                          <a14:hiddenLine xmlns:a14="http://schemas.microsoft.com/office/drawing/2010/main" w="1905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7"/>
          <p:cNvGrpSpPr>
            <a:grpSpLocks/>
          </p:cNvGrpSpPr>
          <p:nvPr/>
        </p:nvGrpSpPr>
        <p:grpSpPr bwMode="auto">
          <a:xfrm>
            <a:off x="457200" y="3962400"/>
            <a:ext cx="7848600" cy="1851025"/>
            <a:chOff x="288" y="2496"/>
            <a:chExt cx="4944" cy="1166"/>
          </a:xfrm>
        </p:grpSpPr>
        <p:sp>
          <p:nvSpPr>
            <p:cNvPr id="33800" name="Text Box 5"/>
            <p:cNvSpPr txBox="1">
              <a:spLocks noChangeArrowheads="1"/>
            </p:cNvSpPr>
            <p:nvPr/>
          </p:nvSpPr>
          <p:spPr bwMode="auto">
            <a:xfrm>
              <a:off x="624" y="2846"/>
              <a:ext cx="4608"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ax,dx	; make a copy of DX</a:t>
              </a:r>
            </a:p>
            <a:p>
              <a:pPr eaLnBrk="1" hangingPunct="1">
                <a:lnSpc>
                  <a:spcPct val="50000"/>
                </a:lnSpc>
                <a:spcBef>
                  <a:spcPct val="50000"/>
                </a:spcBef>
                <a:buClrTx/>
                <a:buFontTx/>
                <a:buNone/>
              </a:pPr>
              <a:r>
                <a:rPr lang="en-US" altLang="en-US" sz="1800" b="1">
                  <a:latin typeface="Courier New" panose="02070309020205020404" pitchFamily="49" charset="0"/>
                </a:rPr>
                <a:t>shr ax,5	; shift right 5 bits</a:t>
              </a:r>
            </a:p>
            <a:p>
              <a:pPr eaLnBrk="1" hangingPunct="1">
                <a:lnSpc>
                  <a:spcPct val="50000"/>
                </a:lnSpc>
                <a:spcBef>
                  <a:spcPct val="50000"/>
                </a:spcBef>
                <a:buClrTx/>
                <a:buFontTx/>
                <a:buNone/>
              </a:pPr>
              <a:r>
                <a:rPr lang="en-US" altLang="en-US" sz="1800" b="1">
                  <a:latin typeface="Courier New" panose="02070309020205020404" pitchFamily="49" charset="0"/>
                </a:rPr>
                <a:t>and al,00001111b	; clear bits 4-7</a:t>
              </a:r>
            </a:p>
            <a:p>
              <a:pPr eaLnBrk="1" hangingPunct="1">
                <a:lnSpc>
                  <a:spcPct val="50000"/>
                </a:lnSpc>
                <a:spcBef>
                  <a:spcPct val="50000"/>
                </a:spcBef>
                <a:buClrTx/>
                <a:buFontTx/>
                <a:buNone/>
              </a:pPr>
              <a:r>
                <a:rPr lang="en-US" altLang="en-US" sz="1800" b="1">
                  <a:latin typeface="Courier New" panose="02070309020205020404" pitchFamily="49" charset="0"/>
                </a:rPr>
                <a:t>mov month,al	; save in month variable</a:t>
              </a:r>
            </a:p>
          </p:txBody>
        </p:sp>
        <p:sp>
          <p:nvSpPr>
            <p:cNvPr id="33801" name="Text Box 6"/>
            <p:cNvSpPr txBox="1">
              <a:spLocks noChangeArrowheads="1"/>
            </p:cNvSpPr>
            <p:nvPr/>
          </p:nvSpPr>
          <p:spPr bwMode="auto">
            <a:xfrm>
              <a:off x="288" y="2496"/>
              <a:ext cx="216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Isolate the Month field:</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3481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F3F65E51-68C9-46CE-B4C6-AD3E8365CEE6}" type="slidenum">
              <a:rPr lang="en-US" altLang="en-US" sz="1600">
                <a:latin typeface="Times New Roman" panose="02020603050405020304" pitchFamily="18" charset="0"/>
              </a:rPr>
              <a:pPr eaLnBrk="1" hangingPunct="1">
                <a:spcBef>
                  <a:spcPct val="0"/>
                </a:spcBef>
                <a:buClrTx/>
                <a:buFontTx/>
                <a:buNone/>
              </a:pPr>
              <a:t>35</a:t>
            </a:fld>
            <a:endParaRPr lang="en-US" altLang="en-US" sz="1600">
              <a:latin typeface="Times New Roman" panose="02020603050405020304" pitchFamily="18" charset="0"/>
            </a:endParaRPr>
          </a:p>
        </p:txBody>
      </p:sp>
      <p:sp>
        <p:nvSpPr>
          <p:cNvPr id="163842" name="Rectangle 2"/>
          <p:cNvSpPr>
            <a:spLocks noGrp="1" noChangeArrowheads="1"/>
          </p:cNvSpPr>
          <p:nvPr>
            <p:ph type="title"/>
          </p:nvPr>
        </p:nvSpPr>
        <p:spPr/>
        <p:txBody>
          <a:bodyPr/>
          <a:lstStyle/>
          <a:p>
            <a:pPr eaLnBrk="1" hangingPunct="1">
              <a:defRPr/>
            </a:pPr>
            <a:r>
              <a:rPr lang="en-US" altLang="en-US"/>
              <a:t>What's Next</a:t>
            </a:r>
          </a:p>
        </p:txBody>
      </p:sp>
      <p:sp>
        <p:nvSpPr>
          <p:cNvPr id="34821" name="Rectangle 3"/>
          <p:cNvSpPr>
            <a:spLocks noGrp="1" noChangeArrowheads="1"/>
          </p:cNvSpPr>
          <p:nvPr>
            <p:ph type="body" idx="1"/>
          </p:nvPr>
        </p:nvSpPr>
        <p:spPr>
          <a:xfrm>
            <a:off x="1295400" y="1600200"/>
            <a:ext cx="6934200" cy="2819400"/>
          </a:xfrm>
        </p:spPr>
        <p:txBody>
          <a:bodyPr/>
          <a:lstStyle/>
          <a:p>
            <a:pPr eaLnBrk="1" hangingPunct="1"/>
            <a:r>
              <a:rPr lang="en-US" altLang="en-US"/>
              <a:t>Shift and Rotate Instructions</a:t>
            </a:r>
          </a:p>
          <a:p>
            <a:pPr eaLnBrk="1" hangingPunct="1"/>
            <a:r>
              <a:rPr lang="en-US" altLang="en-US"/>
              <a:t>Shift and Rotate Applications</a:t>
            </a:r>
          </a:p>
          <a:p>
            <a:pPr eaLnBrk="1" hangingPunct="1"/>
            <a:r>
              <a:rPr lang="en-US" altLang="en-US" b="1">
                <a:solidFill>
                  <a:schemeClr val="tx2"/>
                </a:solidFill>
              </a:rPr>
              <a:t>Multiplication and Division Instructions</a:t>
            </a:r>
          </a:p>
          <a:p>
            <a:pPr eaLnBrk="1" hangingPunct="1"/>
            <a:r>
              <a:rPr lang="en-US" altLang="en-US"/>
              <a:t>Extended Addition and Subtraction</a:t>
            </a:r>
          </a:p>
          <a:p>
            <a:pPr eaLnBrk="1" hangingPunct="1"/>
            <a:r>
              <a:rPr lang="en-US" altLang="en-US"/>
              <a:t>ASCII and Unpacked Decimal Arithmetic</a:t>
            </a:r>
          </a:p>
          <a:p>
            <a:pPr eaLnBrk="1" hangingPunct="1"/>
            <a:r>
              <a:rPr lang="en-US" altLang="en-US"/>
              <a:t>Packed Decimal Arithmetic</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3584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CBCD472E-E25B-4DA3-867A-A4942239BC25}" type="slidenum">
              <a:rPr lang="en-US" altLang="en-US" sz="1600">
                <a:latin typeface="Times New Roman" panose="02020603050405020304" pitchFamily="18" charset="0"/>
              </a:rPr>
              <a:pPr eaLnBrk="1" hangingPunct="1">
                <a:spcBef>
                  <a:spcPct val="0"/>
                </a:spcBef>
                <a:buClrTx/>
                <a:buFontTx/>
                <a:buNone/>
              </a:pPr>
              <a:t>36</a:t>
            </a:fld>
            <a:endParaRPr lang="en-US" altLang="en-US" sz="1600">
              <a:latin typeface="Times New Roman" panose="02020603050405020304" pitchFamily="18" charset="0"/>
            </a:endParaRPr>
          </a:p>
        </p:txBody>
      </p:sp>
      <p:sp>
        <p:nvSpPr>
          <p:cNvPr id="80898" name="Rectangle 2"/>
          <p:cNvSpPr>
            <a:spLocks noGrp="1" noChangeArrowheads="1"/>
          </p:cNvSpPr>
          <p:nvPr>
            <p:ph type="title"/>
          </p:nvPr>
        </p:nvSpPr>
        <p:spPr/>
        <p:txBody>
          <a:bodyPr/>
          <a:lstStyle/>
          <a:p>
            <a:pPr eaLnBrk="1" hangingPunct="1">
              <a:defRPr/>
            </a:pPr>
            <a:r>
              <a:rPr lang="en-US" altLang="en-US"/>
              <a:t>Multiplication and Division Instructions</a:t>
            </a:r>
          </a:p>
        </p:txBody>
      </p:sp>
      <p:sp>
        <p:nvSpPr>
          <p:cNvPr id="35845" name="Rectangle 3"/>
          <p:cNvSpPr>
            <a:spLocks noGrp="1" noChangeArrowheads="1"/>
          </p:cNvSpPr>
          <p:nvPr>
            <p:ph type="body" idx="1"/>
          </p:nvPr>
        </p:nvSpPr>
        <p:spPr>
          <a:xfrm>
            <a:off x="1371600" y="1600200"/>
            <a:ext cx="6172200" cy="3505200"/>
          </a:xfrm>
        </p:spPr>
        <p:txBody>
          <a:bodyPr/>
          <a:lstStyle/>
          <a:p>
            <a:pPr eaLnBrk="1" hangingPunct="1"/>
            <a:r>
              <a:rPr lang="en-US" altLang="en-US" dirty="0">
                <a:hlinkClick r:id="" action="ppaction://customshow?id=17&amp;return=true"/>
              </a:rPr>
              <a:t>MUL Instruction </a:t>
            </a:r>
            <a:endParaRPr lang="en-US" altLang="en-US" dirty="0"/>
          </a:p>
          <a:p>
            <a:pPr eaLnBrk="1" hangingPunct="1"/>
            <a:r>
              <a:rPr lang="en-US" altLang="en-US" dirty="0">
                <a:hlinkClick r:id="" action="ppaction://customshow?id=18&amp;return=true"/>
              </a:rPr>
              <a:t>IMUL Instruction </a:t>
            </a:r>
            <a:endParaRPr lang="en-US" altLang="en-US" dirty="0"/>
          </a:p>
          <a:p>
            <a:pPr eaLnBrk="1" hangingPunct="1"/>
            <a:r>
              <a:rPr lang="en-US" altLang="en-US" dirty="0">
                <a:hlinkClick r:id="" action="ppaction://customshow?id=19&amp;return=true"/>
              </a:rPr>
              <a:t>DIV Instruction </a:t>
            </a:r>
            <a:endParaRPr lang="en-US" altLang="en-US" dirty="0"/>
          </a:p>
          <a:p>
            <a:pPr eaLnBrk="1" hangingPunct="1"/>
            <a:r>
              <a:rPr lang="en-US" altLang="en-US" dirty="0">
                <a:hlinkClick r:id="" action="ppaction://customshow?id=20&amp;return=true"/>
              </a:rPr>
              <a:t>Signed Integer Division</a:t>
            </a:r>
            <a:endParaRPr lang="en-US" altLang="en-US" dirty="0"/>
          </a:p>
          <a:p>
            <a:pPr eaLnBrk="1" hangingPunct="1"/>
            <a:r>
              <a:rPr lang="en-US" altLang="en-US" dirty="0">
                <a:hlinkClick r:id="" action="ppaction://customshow?id=21&amp;return=true"/>
              </a:rPr>
              <a:t>CBW, CWD, CDQ Instructions</a:t>
            </a:r>
            <a:endParaRPr lang="en-US" altLang="en-US" dirty="0"/>
          </a:p>
          <a:p>
            <a:pPr eaLnBrk="1" hangingPunct="1"/>
            <a:r>
              <a:rPr lang="en-US" altLang="en-US" dirty="0">
                <a:hlinkClick r:id="" action="ppaction://customshow?id=22&amp;return=true"/>
              </a:rPr>
              <a:t>IDIV Instruction </a:t>
            </a:r>
            <a:endParaRPr lang="en-US" altLang="en-US" dirty="0"/>
          </a:p>
          <a:p>
            <a:pPr eaLnBrk="1" hangingPunct="1"/>
            <a:r>
              <a:rPr lang="en-US" altLang="en-US" dirty="0">
                <a:hlinkClick r:id="" action="ppaction://customshow?id=23&amp;return=true"/>
              </a:rPr>
              <a:t>Implementing Arithmetic Expressions </a:t>
            </a:r>
            <a:endParaRPr lang="en-US"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bwMode="auto">
          <a:xfrm>
            <a:off x="542018" y="4846796"/>
            <a:ext cx="7535182" cy="1401603"/>
          </a:xfrm>
          <a:prstGeom prst="rect">
            <a:avLst/>
          </a:prstGeom>
          <a:solidFill>
            <a:schemeClr val="tx1"/>
          </a:solidFill>
          <a:ln>
            <a:no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3686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3686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D904D0EB-1E36-4DA9-8537-E1DC0AF2D1D9}" type="slidenum">
              <a:rPr lang="en-US" altLang="en-US" sz="1600">
                <a:latin typeface="Times New Roman" panose="02020603050405020304" pitchFamily="18" charset="0"/>
              </a:rPr>
              <a:pPr eaLnBrk="1" hangingPunct="1">
                <a:spcBef>
                  <a:spcPct val="0"/>
                </a:spcBef>
                <a:buClrTx/>
                <a:buFontTx/>
                <a:buNone/>
              </a:pPr>
              <a:t>37</a:t>
            </a:fld>
            <a:endParaRPr lang="en-US" altLang="en-US" sz="1600">
              <a:latin typeface="Times New Roman" panose="02020603050405020304" pitchFamily="18" charset="0"/>
            </a:endParaRPr>
          </a:p>
        </p:txBody>
      </p:sp>
      <p:sp>
        <p:nvSpPr>
          <p:cNvPr id="98306" name="Rectangle 2"/>
          <p:cNvSpPr>
            <a:spLocks noGrp="1" noChangeArrowheads="1"/>
          </p:cNvSpPr>
          <p:nvPr>
            <p:ph type="title"/>
          </p:nvPr>
        </p:nvSpPr>
        <p:spPr/>
        <p:txBody>
          <a:bodyPr/>
          <a:lstStyle/>
          <a:p>
            <a:pPr eaLnBrk="1" hangingPunct="1">
              <a:defRPr/>
            </a:pPr>
            <a:r>
              <a:rPr lang="en-US" altLang="en-US"/>
              <a:t>MUL Instruction</a:t>
            </a:r>
          </a:p>
        </p:txBody>
      </p:sp>
      <p:sp>
        <p:nvSpPr>
          <p:cNvPr id="36869" name="Rectangle 3"/>
          <p:cNvSpPr>
            <a:spLocks noGrp="1" noChangeArrowheads="1"/>
          </p:cNvSpPr>
          <p:nvPr>
            <p:ph type="body" idx="1"/>
          </p:nvPr>
        </p:nvSpPr>
        <p:spPr>
          <a:xfrm>
            <a:off x="609600" y="1143000"/>
            <a:ext cx="7772400" cy="2438400"/>
          </a:xfrm>
        </p:spPr>
        <p:txBody>
          <a:bodyPr/>
          <a:lstStyle/>
          <a:p>
            <a:pPr eaLnBrk="1" hangingPunct="1"/>
            <a:r>
              <a:rPr lang="en-US" altLang="en-US" sz="2000" dirty="0"/>
              <a:t>In 32-bit mode, MUL (unsigned multiply) instruction multiplies an 8-, 16-, or 32-bit operand by either AL, AX, or EAX.</a:t>
            </a:r>
          </a:p>
          <a:p>
            <a:pPr eaLnBrk="1" hangingPunct="1"/>
            <a:endParaRPr lang="en-US" altLang="en-US" sz="2000" dirty="0"/>
          </a:p>
          <a:p>
            <a:pPr eaLnBrk="1" hangingPunct="1"/>
            <a:r>
              <a:rPr lang="en-US" altLang="en-US" sz="2000" dirty="0"/>
              <a:t>The instruction formats are:</a:t>
            </a:r>
          </a:p>
          <a:p>
            <a:pPr lvl="2" eaLnBrk="1" hangingPunct="1">
              <a:buFontTx/>
              <a:buNone/>
            </a:pPr>
            <a:r>
              <a:rPr lang="en-US" altLang="en-US" sz="1800" b="1" dirty="0">
                <a:latin typeface="Courier New" panose="02070309020205020404" pitchFamily="49" charset="0"/>
              </a:rPr>
              <a:t>MUL r/m8</a:t>
            </a:r>
          </a:p>
          <a:p>
            <a:pPr lvl="2" eaLnBrk="1" hangingPunct="1">
              <a:buFontTx/>
              <a:buNone/>
            </a:pPr>
            <a:r>
              <a:rPr lang="en-US" altLang="en-US" sz="1800" b="1" dirty="0">
                <a:latin typeface="Courier New" panose="02070309020205020404" pitchFamily="49" charset="0"/>
              </a:rPr>
              <a:t>MUL r/m16</a:t>
            </a:r>
          </a:p>
          <a:p>
            <a:pPr lvl="2" eaLnBrk="1" hangingPunct="1">
              <a:buFontTx/>
              <a:buNone/>
            </a:pPr>
            <a:r>
              <a:rPr lang="en-US" altLang="en-US" sz="1800" b="1" dirty="0">
                <a:latin typeface="Courier New" panose="02070309020205020404" pitchFamily="49" charset="0"/>
              </a:rPr>
              <a:t>MUL r/m32</a:t>
            </a:r>
          </a:p>
        </p:txBody>
      </p:sp>
      <p:pic>
        <p:nvPicPr>
          <p:cNvPr id="3687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2630487"/>
            <a:ext cx="4953000" cy="174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字方塊 2"/>
          <p:cNvSpPr txBox="1"/>
          <p:nvPr/>
        </p:nvSpPr>
        <p:spPr>
          <a:xfrm>
            <a:off x="4648011" y="4465789"/>
            <a:ext cx="1718553" cy="415498"/>
          </a:xfrm>
          <a:prstGeom prst="rect">
            <a:avLst/>
          </a:prstGeom>
          <a:noFill/>
        </p:spPr>
        <p:txBody>
          <a:bodyPr wrap="square" rtlCol="0">
            <a:spAutoFit/>
          </a:bodyPr>
          <a:lstStyle/>
          <a:p>
            <a:r>
              <a:rPr lang="en-US" altLang="zh-TW" dirty="0"/>
              <a:t>Product</a:t>
            </a:r>
            <a:endParaRPr lang="zh-TW" altLang="en-US" dirty="0"/>
          </a:p>
        </p:txBody>
      </p:sp>
      <p:sp>
        <p:nvSpPr>
          <p:cNvPr id="10" name="文字方塊 9"/>
          <p:cNvSpPr txBox="1"/>
          <p:nvPr/>
        </p:nvSpPr>
        <p:spPr>
          <a:xfrm>
            <a:off x="876461" y="4396671"/>
            <a:ext cx="1718553" cy="415498"/>
          </a:xfrm>
          <a:prstGeom prst="rect">
            <a:avLst/>
          </a:prstGeom>
          <a:noFill/>
        </p:spPr>
        <p:txBody>
          <a:bodyPr wrap="square" rtlCol="0">
            <a:spAutoFit/>
          </a:bodyPr>
          <a:lstStyle/>
          <a:p>
            <a:r>
              <a:rPr lang="en-US" altLang="zh-TW" dirty="0"/>
              <a:t>Multiplicand</a:t>
            </a:r>
            <a:endParaRPr lang="zh-TW" altLang="en-US" dirty="0"/>
          </a:p>
        </p:txBody>
      </p:sp>
      <p:sp>
        <p:nvSpPr>
          <p:cNvPr id="6" name="矩形 5"/>
          <p:cNvSpPr/>
          <p:nvPr/>
        </p:nvSpPr>
        <p:spPr>
          <a:xfrm>
            <a:off x="1915870" y="4965046"/>
            <a:ext cx="422964" cy="253916"/>
          </a:xfrm>
          <a:prstGeom prst="rect">
            <a:avLst/>
          </a:prstGeom>
          <a:solidFill>
            <a:schemeClr val="tx1"/>
          </a:solidFill>
          <a:ln w="28575">
            <a:solidFill>
              <a:schemeClr val="bg2"/>
            </a:solidFill>
          </a:ln>
        </p:spPr>
        <p:txBody>
          <a:bodyPr wrap="square">
            <a:spAutoFit/>
          </a:bodyPr>
          <a:lstStyle/>
          <a:p>
            <a:pPr algn="ctr"/>
            <a:r>
              <a:rPr lang="en-US" altLang="zh-TW" sz="1050" b="1" dirty="0">
                <a:solidFill>
                  <a:schemeClr val="bg2"/>
                </a:solidFill>
              </a:rPr>
              <a:t>AL</a:t>
            </a:r>
            <a:endParaRPr lang="zh-TW" altLang="en-US" sz="1050" b="1" dirty="0">
              <a:solidFill>
                <a:schemeClr val="bg2"/>
              </a:solidFill>
            </a:endParaRPr>
          </a:p>
        </p:txBody>
      </p:sp>
      <p:sp>
        <p:nvSpPr>
          <p:cNvPr id="16" name="手繪多邊形 15"/>
          <p:cNvSpPr/>
          <p:nvPr/>
        </p:nvSpPr>
        <p:spPr>
          <a:xfrm>
            <a:off x="1492906" y="5344020"/>
            <a:ext cx="845928" cy="285174"/>
          </a:xfrm>
          <a:custGeom>
            <a:avLst/>
            <a:gdLst>
              <a:gd name="connsiteX0" fmla="*/ 0 w 1122744"/>
              <a:gd name="connsiteY0" fmla="*/ 0 h 461666"/>
              <a:gd name="connsiteX1" fmla="*/ 561372 w 1122744"/>
              <a:gd name="connsiteY1" fmla="*/ 0 h 461666"/>
              <a:gd name="connsiteX2" fmla="*/ 561372 w 1122744"/>
              <a:gd name="connsiteY2" fmla="*/ 1 h 461666"/>
              <a:gd name="connsiteX3" fmla="*/ 1122744 w 1122744"/>
              <a:gd name="connsiteY3" fmla="*/ 1 h 461666"/>
              <a:gd name="connsiteX4" fmla="*/ 1122744 w 1122744"/>
              <a:gd name="connsiteY4" fmla="*/ 461666 h 461666"/>
              <a:gd name="connsiteX5" fmla="*/ 561372 w 1122744"/>
              <a:gd name="connsiteY5" fmla="*/ 461666 h 461666"/>
              <a:gd name="connsiteX6" fmla="*/ 561372 w 1122744"/>
              <a:gd name="connsiteY6" fmla="*/ 461665 h 461666"/>
              <a:gd name="connsiteX7" fmla="*/ 0 w 1122744"/>
              <a:gd name="connsiteY7" fmla="*/ 461665 h 46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2744" h="461666">
                <a:moveTo>
                  <a:pt x="0" y="0"/>
                </a:moveTo>
                <a:lnTo>
                  <a:pt x="561372" y="0"/>
                </a:lnTo>
                <a:lnTo>
                  <a:pt x="561372" y="1"/>
                </a:lnTo>
                <a:lnTo>
                  <a:pt x="1122744" y="1"/>
                </a:lnTo>
                <a:lnTo>
                  <a:pt x="1122744" y="461666"/>
                </a:lnTo>
                <a:lnTo>
                  <a:pt x="561372" y="461666"/>
                </a:lnTo>
                <a:lnTo>
                  <a:pt x="561372" y="461665"/>
                </a:lnTo>
                <a:lnTo>
                  <a:pt x="0" y="461665"/>
                </a:lnTo>
                <a:close/>
              </a:path>
            </a:pathLst>
          </a:custGeom>
          <a:solidFill>
            <a:schemeClr val="tx1"/>
          </a:solidFill>
          <a:ln w="28575">
            <a:solidFill>
              <a:schemeClr val="bg2"/>
            </a:solidFill>
          </a:ln>
        </p:spPr>
        <p:txBody>
          <a:bodyPr wrap="square">
            <a:noAutofit/>
          </a:bodyPr>
          <a:lstStyle/>
          <a:p>
            <a:pPr algn="ctr"/>
            <a:r>
              <a:rPr lang="en-US" altLang="zh-TW" sz="1050" b="1" dirty="0">
                <a:solidFill>
                  <a:schemeClr val="bg2"/>
                </a:solidFill>
              </a:rPr>
              <a:t>AX</a:t>
            </a:r>
            <a:endParaRPr lang="zh-TW" altLang="en-US" sz="1050" b="1" dirty="0">
              <a:solidFill>
                <a:schemeClr val="bg2"/>
              </a:solidFill>
            </a:endParaRPr>
          </a:p>
        </p:txBody>
      </p:sp>
      <p:sp>
        <p:nvSpPr>
          <p:cNvPr id="21" name="手繪多邊形 20"/>
          <p:cNvSpPr/>
          <p:nvPr/>
        </p:nvSpPr>
        <p:spPr>
          <a:xfrm>
            <a:off x="655949" y="5754252"/>
            <a:ext cx="1691856" cy="285174"/>
          </a:xfrm>
          <a:custGeom>
            <a:avLst/>
            <a:gdLst>
              <a:gd name="connsiteX0" fmla="*/ 0 w 2245488"/>
              <a:gd name="connsiteY0" fmla="*/ 0 h 461666"/>
              <a:gd name="connsiteX1" fmla="*/ 561372 w 2245488"/>
              <a:gd name="connsiteY1" fmla="*/ 0 h 461666"/>
              <a:gd name="connsiteX2" fmla="*/ 561372 w 2245488"/>
              <a:gd name="connsiteY2" fmla="*/ 1 h 461666"/>
              <a:gd name="connsiteX3" fmla="*/ 1122744 w 2245488"/>
              <a:gd name="connsiteY3" fmla="*/ 1 h 461666"/>
              <a:gd name="connsiteX4" fmla="*/ 1122744 w 2245488"/>
              <a:gd name="connsiteY4" fmla="*/ 0 h 461666"/>
              <a:gd name="connsiteX5" fmla="*/ 1684116 w 2245488"/>
              <a:gd name="connsiteY5" fmla="*/ 0 h 461666"/>
              <a:gd name="connsiteX6" fmla="*/ 1684116 w 2245488"/>
              <a:gd name="connsiteY6" fmla="*/ 1 h 461666"/>
              <a:gd name="connsiteX7" fmla="*/ 2245488 w 2245488"/>
              <a:gd name="connsiteY7" fmla="*/ 1 h 461666"/>
              <a:gd name="connsiteX8" fmla="*/ 2245488 w 2245488"/>
              <a:gd name="connsiteY8" fmla="*/ 461666 h 461666"/>
              <a:gd name="connsiteX9" fmla="*/ 1684116 w 2245488"/>
              <a:gd name="connsiteY9" fmla="*/ 461666 h 461666"/>
              <a:gd name="connsiteX10" fmla="*/ 1684116 w 2245488"/>
              <a:gd name="connsiteY10" fmla="*/ 461665 h 461666"/>
              <a:gd name="connsiteX11" fmla="*/ 1122744 w 2245488"/>
              <a:gd name="connsiteY11" fmla="*/ 461665 h 461666"/>
              <a:gd name="connsiteX12" fmla="*/ 1122744 w 2245488"/>
              <a:gd name="connsiteY12" fmla="*/ 461666 h 461666"/>
              <a:gd name="connsiteX13" fmla="*/ 561372 w 2245488"/>
              <a:gd name="connsiteY13" fmla="*/ 461666 h 461666"/>
              <a:gd name="connsiteX14" fmla="*/ 561372 w 2245488"/>
              <a:gd name="connsiteY14" fmla="*/ 461665 h 461666"/>
              <a:gd name="connsiteX15" fmla="*/ 0 w 2245488"/>
              <a:gd name="connsiteY15" fmla="*/ 461665 h 46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45488" h="461666">
                <a:moveTo>
                  <a:pt x="0" y="0"/>
                </a:moveTo>
                <a:lnTo>
                  <a:pt x="561372" y="0"/>
                </a:lnTo>
                <a:lnTo>
                  <a:pt x="561372" y="1"/>
                </a:lnTo>
                <a:lnTo>
                  <a:pt x="1122744" y="1"/>
                </a:lnTo>
                <a:lnTo>
                  <a:pt x="1122744" y="0"/>
                </a:lnTo>
                <a:lnTo>
                  <a:pt x="1684116" y="0"/>
                </a:lnTo>
                <a:lnTo>
                  <a:pt x="1684116" y="1"/>
                </a:lnTo>
                <a:lnTo>
                  <a:pt x="2245488" y="1"/>
                </a:lnTo>
                <a:lnTo>
                  <a:pt x="2245488" y="461666"/>
                </a:lnTo>
                <a:lnTo>
                  <a:pt x="1684116" y="461666"/>
                </a:lnTo>
                <a:lnTo>
                  <a:pt x="1684116" y="461665"/>
                </a:lnTo>
                <a:lnTo>
                  <a:pt x="1122744" y="461665"/>
                </a:lnTo>
                <a:lnTo>
                  <a:pt x="1122744" y="461666"/>
                </a:lnTo>
                <a:lnTo>
                  <a:pt x="561372" y="461666"/>
                </a:lnTo>
                <a:lnTo>
                  <a:pt x="561372" y="461665"/>
                </a:lnTo>
                <a:lnTo>
                  <a:pt x="0" y="461665"/>
                </a:lnTo>
                <a:close/>
              </a:path>
            </a:pathLst>
          </a:custGeom>
          <a:solidFill>
            <a:schemeClr val="tx1"/>
          </a:solidFill>
          <a:ln w="28575">
            <a:solidFill>
              <a:schemeClr val="bg2"/>
            </a:solidFill>
          </a:ln>
        </p:spPr>
        <p:txBody>
          <a:bodyPr wrap="square">
            <a:noAutofit/>
          </a:bodyPr>
          <a:lstStyle/>
          <a:p>
            <a:pPr algn="ctr"/>
            <a:r>
              <a:rPr lang="en-US" altLang="zh-TW" sz="1050" b="1" dirty="0">
                <a:solidFill>
                  <a:schemeClr val="bg2"/>
                </a:solidFill>
              </a:rPr>
              <a:t>EAX</a:t>
            </a:r>
            <a:endParaRPr lang="zh-TW" altLang="en-US" sz="1050" b="1" dirty="0">
              <a:solidFill>
                <a:schemeClr val="bg2"/>
              </a:solidFill>
            </a:endParaRPr>
          </a:p>
        </p:txBody>
      </p:sp>
      <p:sp>
        <p:nvSpPr>
          <p:cNvPr id="22" name="手繪多邊形 21"/>
          <p:cNvSpPr/>
          <p:nvPr/>
        </p:nvSpPr>
        <p:spPr>
          <a:xfrm>
            <a:off x="4191000" y="5353061"/>
            <a:ext cx="845928" cy="285174"/>
          </a:xfrm>
          <a:custGeom>
            <a:avLst/>
            <a:gdLst>
              <a:gd name="connsiteX0" fmla="*/ 0 w 1122744"/>
              <a:gd name="connsiteY0" fmla="*/ 0 h 461666"/>
              <a:gd name="connsiteX1" fmla="*/ 561372 w 1122744"/>
              <a:gd name="connsiteY1" fmla="*/ 0 h 461666"/>
              <a:gd name="connsiteX2" fmla="*/ 561372 w 1122744"/>
              <a:gd name="connsiteY2" fmla="*/ 1 h 461666"/>
              <a:gd name="connsiteX3" fmla="*/ 1122744 w 1122744"/>
              <a:gd name="connsiteY3" fmla="*/ 1 h 461666"/>
              <a:gd name="connsiteX4" fmla="*/ 1122744 w 1122744"/>
              <a:gd name="connsiteY4" fmla="*/ 461666 h 461666"/>
              <a:gd name="connsiteX5" fmla="*/ 561372 w 1122744"/>
              <a:gd name="connsiteY5" fmla="*/ 461666 h 461666"/>
              <a:gd name="connsiteX6" fmla="*/ 561372 w 1122744"/>
              <a:gd name="connsiteY6" fmla="*/ 461665 h 461666"/>
              <a:gd name="connsiteX7" fmla="*/ 0 w 1122744"/>
              <a:gd name="connsiteY7" fmla="*/ 461665 h 46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2744" h="461666">
                <a:moveTo>
                  <a:pt x="0" y="0"/>
                </a:moveTo>
                <a:lnTo>
                  <a:pt x="561372" y="0"/>
                </a:lnTo>
                <a:lnTo>
                  <a:pt x="561372" y="1"/>
                </a:lnTo>
                <a:lnTo>
                  <a:pt x="1122744" y="1"/>
                </a:lnTo>
                <a:lnTo>
                  <a:pt x="1122744" y="461666"/>
                </a:lnTo>
                <a:lnTo>
                  <a:pt x="561372" y="461666"/>
                </a:lnTo>
                <a:lnTo>
                  <a:pt x="561372" y="461665"/>
                </a:lnTo>
                <a:lnTo>
                  <a:pt x="0" y="461665"/>
                </a:lnTo>
                <a:close/>
              </a:path>
            </a:pathLst>
          </a:custGeom>
          <a:solidFill>
            <a:schemeClr val="tx1"/>
          </a:solidFill>
          <a:ln w="28575">
            <a:solidFill>
              <a:schemeClr val="bg2"/>
            </a:solidFill>
          </a:ln>
        </p:spPr>
        <p:txBody>
          <a:bodyPr wrap="square">
            <a:noAutofit/>
          </a:bodyPr>
          <a:lstStyle/>
          <a:p>
            <a:pPr algn="ctr"/>
            <a:r>
              <a:rPr lang="en-US" altLang="zh-TW" sz="1050" b="1" dirty="0">
                <a:solidFill>
                  <a:schemeClr val="bg2"/>
                </a:solidFill>
              </a:rPr>
              <a:t>DX</a:t>
            </a:r>
            <a:endParaRPr lang="zh-TW" altLang="en-US" sz="1050" b="1" dirty="0">
              <a:solidFill>
                <a:schemeClr val="bg2"/>
              </a:solidFill>
            </a:endParaRPr>
          </a:p>
        </p:txBody>
      </p:sp>
      <p:sp>
        <p:nvSpPr>
          <p:cNvPr id="23" name="手繪多邊形 22"/>
          <p:cNvSpPr/>
          <p:nvPr/>
        </p:nvSpPr>
        <p:spPr>
          <a:xfrm>
            <a:off x="3345072" y="5749387"/>
            <a:ext cx="1691856" cy="285174"/>
          </a:xfrm>
          <a:custGeom>
            <a:avLst/>
            <a:gdLst>
              <a:gd name="connsiteX0" fmla="*/ 0 w 2245488"/>
              <a:gd name="connsiteY0" fmla="*/ 0 h 461666"/>
              <a:gd name="connsiteX1" fmla="*/ 561372 w 2245488"/>
              <a:gd name="connsiteY1" fmla="*/ 0 h 461666"/>
              <a:gd name="connsiteX2" fmla="*/ 561372 w 2245488"/>
              <a:gd name="connsiteY2" fmla="*/ 1 h 461666"/>
              <a:gd name="connsiteX3" fmla="*/ 1122744 w 2245488"/>
              <a:gd name="connsiteY3" fmla="*/ 1 h 461666"/>
              <a:gd name="connsiteX4" fmla="*/ 1122744 w 2245488"/>
              <a:gd name="connsiteY4" fmla="*/ 0 h 461666"/>
              <a:gd name="connsiteX5" fmla="*/ 1684116 w 2245488"/>
              <a:gd name="connsiteY5" fmla="*/ 0 h 461666"/>
              <a:gd name="connsiteX6" fmla="*/ 1684116 w 2245488"/>
              <a:gd name="connsiteY6" fmla="*/ 1 h 461666"/>
              <a:gd name="connsiteX7" fmla="*/ 2245488 w 2245488"/>
              <a:gd name="connsiteY7" fmla="*/ 1 h 461666"/>
              <a:gd name="connsiteX8" fmla="*/ 2245488 w 2245488"/>
              <a:gd name="connsiteY8" fmla="*/ 461666 h 461666"/>
              <a:gd name="connsiteX9" fmla="*/ 1684116 w 2245488"/>
              <a:gd name="connsiteY9" fmla="*/ 461666 h 461666"/>
              <a:gd name="connsiteX10" fmla="*/ 1684116 w 2245488"/>
              <a:gd name="connsiteY10" fmla="*/ 461665 h 461666"/>
              <a:gd name="connsiteX11" fmla="*/ 1122744 w 2245488"/>
              <a:gd name="connsiteY11" fmla="*/ 461665 h 461666"/>
              <a:gd name="connsiteX12" fmla="*/ 1122744 w 2245488"/>
              <a:gd name="connsiteY12" fmla="*/ 461666 h 461666"/>
              <a:gd name="connsiteX13" fmla="*/ 561372 w 2245488"/>
              <a:gd name="connsiteY13" fmla="*/ 461666 h 461666"/>
              <a:gd name="connsiteX14" fmla="*/ 561372 w 2245488"/>
              <a:gd name="connsiteY14" fmla="*/ 461665 h 461666"/>
              <a:gd name="connsiteX15" fmla="*/ 0 w 2245488"/>
              <a:gd name="connsiteY15" fmla="*/ 461665 h 46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45488" h="461666">
                <a:moveTo>
                  <a:pt x="0" y="0"/>
                </a:moveTo>
                <a:lnTo>
                  <a:pt x="561372" y="0"/>
                </a:lnTo>
                <a:lnTo>
                  <a:pt x="561372" y="1"/>
                </a:lnTo>
                <a:lnTo>
                  <a:pt x="1122744" y="1"/>
                </a:lnTo>
                <a:lnTo>
                  <a:pt x="1122744" y="0"/>
                </a:lnTo>
                <a:lnTo>
                  <a:pt x="1684116" y="0"/>
                </a:lnTo>
                <a:lnTo>
                  <a:pt x="1684116" y="1"/>
                </a:lnTo>
                <a:lnTo>
                  <a:pt x="2245488" y="1"/>
                </a:lnTo>
                <a:lnTo>
                  <a:pt x="2245488" y="461666"/>
                </a:lnTo>
                <a:lnTo>
                  <a:pt x="1684116" y="461666"/>
                </a:lnTo>
                <a:lnTo>
                  <a:pt x="1684116" y="461665"/>
                </a:lnTo>
                <a:lnTo>
                  <a:pt x="1122744" y="461665"/>
                </a:lnTo>
                <a:lnTo>
                  <a:pt x="1122744" y="461666"/>
                </a:lnTo>
                <a:lnTo>
                  <a:pt x="561372" y="461666"/>
                </a:lnTo>
                <a:lnTo>
                  <a:pt x="561372" y="461665"/>
                </a:lnTo>
                <a:lnTo>
                  <a:pt x="0" y="461665"/>
                </a:lnTo>
                <a:close/>
              </a:path>
            </a:pathLst>
          </a:custGeom>
          <a:solidFill>
            <a:schemeClr val="tx1"/>
          </a:solidFill>
          <a:ln w="28575">
            <a:solidFill>
              <a:schemeClr val="bg2"/>
            </a:solidFill>
          </a:ln>
        </p:spPr>
        <p:txBody>
          <a:bodyPr wrap="square">
            <a:noAutofit/>
          </a:bodyPr>
          <a:lstStyle/>
          <a:p>
            <a:pPr algn="ctr"/>
            <a:r>
              <a:rPr lang="en-US" altLang="zh-TW" sz="1050" b="1" dirty="0">
                <a:solidFill>
                  <a:schemeClr val="bg2"/>
                </a:solidFill>
              </a:rPr>
              <a:t>EDX</a:t>
            </a:r>
            <a:endParaRPr lang="zh-TW" altLang="en-US" sz="1050" b="1" dirty="0">
              <a:solidFill>
                <a:schemeClr val="bg2"/>
              </a:solidFill>
            </a:endParaRPr>
          </a:p>
        </p:txBody>
      </p:sp>
      <p:sp>
        <p:nvSpPr>
          <p:cNvPr id="24" name="手繪多邊形 23"/>
          <p:cNvSpPr/>
          <p:nvPr/>
        </p:nvSpPr>
        <p:spPr>
          <a:xfrm>
            <a:off x="5882856" y="5353061"/>
            <a:ext cx="845928" cy="285174"/>
          </a:xfrm>
          <a:custGeom>
            <a:avLst/>
            <a:gdLst>
              <a:gd name="connsiteX0" fmla="*/ 0 w 1122744"/>
              <a:gd name="connsiteY0" fmla="*/ 0 h 461666"/>
              <a:gd name="connsiteX1" fmla="*/ 561372 w 1122744"/>
              <a:gd name="connsiteY1" fmla="*/ 0 h 461666"/>
              <a:gd name="connsiteX2" fmla="*/ 561372 w 1122744"/>
              <a:gd name="connsiteY2" fmla="*/ 1 h 461666"/>
              <a:gd name="connsiteX3" fmla="*/ 1122744 w 1122744"/>
              <a:gd name="connsiteY3" fmla="*/ 1 h 461666"/>
              <a:gd name="connsiteX4" fmla="*/ 1122744 w 1122744"/>
              <a:gd name="connsiteY4" fmla="*/ 461666 h 461666"/>
              <a:gd name="connsiteX5" fmla="*/ 561372 w 1122744"/>
              <a:gd name="connsiteY5" fmla="*/ 461666 h 461666"/>
              <a:gd name="connsiteX6" fmla="*/ 561372 w 1122744"/>
              <a:gd name="connsiteY6" fmla="*/ 461665 h 461666"/>
              <a:gd name="connsiteX7" fmla="*/ 0 w 1122744"/>
              <a:gd name="connsiteY7" fmla="*/ 461665 h 46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2744" h="461666">
                <a:moveTo>
                  <a:pt x="0" y="0"/>
                </a:moveTo>
                <a:lnTo>
                  <a:pt x="561372" y="0"/>
                </a:lnTo>
                <a:lnTo>
                  <a:pt x="561372" y="1"/>
                </a:lnTo>
                <a:lnTo>
                  <a:pt x="1122744" y="1"/>
                </a:lnTo>
                <a:lnTo>
                  <a:pt x="1122744" y="461666"/>
                </a:lnTo>
                <a:lnTo>
                  <a:pt x="561372" y="461666"/>
                </a:lnTo>
                <a:lnTo>
                  <a:pt x="561372" y="461665"/>
                </a:lnTo>
                <a:lnTo>
                  <a:pt x="0" y="461665"/>
                </a:lnTo>
                <a:close/>
              </a:path>
            </a:pathLst>
          </a:custGeom>
          <a:solidFill>
            <a:schemeClr val="tx1"/>
          </a:solidFill>
          <a:ln w="28575">
            <a:solidFill>
              <a:schemeClr val="bg2"/>
            </a:solidFill>
          </a:ln>
        </p:spPr>
        <p:txBody>
          <a:bodyPr wrap="square">
            <a:noAutofit/>
          </a:bodyPr>
          <a:lstStyle/>
          <a:p>
            <a:pPr algn="ctr"/>
            <a:r>
              <a:rPr lang="en-US" altLang="zh-TW" sz="1050" b="1" dirty="0">
                <a:solidFill>
                  <a:schemeClr val="bg2"/>
                </a:solidFill>
              </a:rPr>
              <a:t>AX</a:t>
            </a:r>
            <a:endParaRPr lang="zh-TW" altLang="en-US" sz="1050" b="1" dirty="0">
              <a:solidFill>
                <a:schemeClr val="bg2"/>
              </a:solidFill>
            </a:endParaRPr>
          </a:p>
        </p:txBody>
      </p:sp>
      <p:sp>
        <p:nvSpPr>
          <p:cNvPr id="25" name="手繪多邊形 24"/>
          <p:cNvSpPr/>
          <p:nvPr/>
        </p:nvSpPr>
        <p:spPr>
          <a:xfrm>
            <a:off x="5036928" y="5749387"/>
            <a:ext cx="1691856" cy="285174"/>
          </a:xfrm>
          <a:custGeom>
            <a:avLst/>
            <a:gdLst>
              <a:gd name="connsiteX0" fmla="*/ 0 w 2245488"/>
              <a:gd name="connsiteY0" fmla="*/ 0 h 461666"/>
              <a:gd name="connsiteX1" fmla="*/ 561372 w 2245488"/>
              <a:gd name="connsiteY1" fmla="*/ 0 h 461666"/>
              <a:gd name="connsiteX2" fmla="*/ 561372 w 2245488"/>
              <a:gd name="connsiteY2" fmla="*/ 1 h 461666"/>
              <a:gd name="connsiteX3" fmla="*/ 1122744 w 2245488"/>
              <a:gd name="connsiteY3" fmla="*/ 1 h 461666"/>
              <a:gd name="connsiteX4" fmla="*/ 1122744 w 2245488"/>
              <a:gd name="connsiteY4" fmla="*/ 0 h 461666"/>
              <a:gd name="connsiteX5" fmla="*/ 1684116 w 2245488"/>
              <a:gd name="connsiteY5" fmla="*/ 0 h 461666"/>
              <a:gd name="connsiteX6" fmla="*/ 1684116 w 2245488"/>
              <a:gd name="connsiteY6" fmla="*/ 1 h 461666"/>
              <a:gd name="connsiteX7" fmla="*/ 2245488 w 2245488"/>
              <a:gd name="connsiteY7" fmla="*/ 1 h 461666"/>
              <a:gd name="connsiteX8" fmla="*/ 2245488 w 2245488"/>
              <a:gd name="connsiteY8" fmla="*/ 461666 h 461666"/>
              <a:gd name="connsiteX9" fmla="*/ 1684116 w 2245488"/>
              <a:gd name="connsiteY9" fmla="*/ 461666 h 461666"/>
              <a:gd name="connsiteX10" fmla="*/ 1684116 w 2245488"/>
              <a:gd name="connsiteY10" fmla="*/ 461665 h 461666"/>
              <a:gd name="connsiteX11" fmla="*/ 1122744 w 2245488"/>
              <a:gd name="connsiteY11" fmla="*/ 461665 h 461666"/>
              <a:gd name="connsiteX12" fmla="*/ 1122744 w 2245488"/>
              <a:gd name="connsiteY12" fmla="*/ 461666 h 461666"/>
              <a:gd name="connsiteX13" fmla="*/ 561372 w 2245488"/>
              <a:gd name="connsiteY13" fmla="*/ 461666 h 461666"/>
              <a:gd name="connsiteX14" fmla="*/ 561372 w 2245488"/>
              <a:gd name="connsiteY14" fmla="*/ 461665 h 461666"/>
              <a:gd name="connsiteX15" fmla="*/ 0 w 2245488"/>
              <a:gd name="connsiteY15" fmla="*/ 461665 h 46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45488" h="461666">
                <a:moveTo>
                  <a:pt x="0" y="0"/>
                </a:moveTo>
                <a:lnTo>
                  <a:pt x="561372" y="0"/>
                </a:lnTo>
                <a:lnTo>
                  <a:pt x="561372" y="1"/>
                </a:lnTo>
                <a:lnTo>
                  <a:pt x="1122744" y="1"/>
                </a:lnTo>
                <a:lnTo>
                  <a:pt x="1122744" y="0"/>
                </a:lnTo>
                <a:lnTo>
                  <a:pt x="1684116" y="0"/>
                </a:lnTo>
                <a:lnTo>
                  <a:pt x="1684116" y="1"/>
                </a:lnTo>
                <a:lnTo>
                  <a:pt x="2245488" y="1"/>
                </a:lnTo>
                <a:lnTo>
                  <a:pt x="2245488" y="461666"/>
                </a:lnTo>
                <a:lnTo>
                  <a:pt x="1684116" y="461666"/>
                </a:lnTo>
                <a:lnTo>
                  <a:pt x="1684116" y="461665"/>
                </a:lnTo>
                <a:lnTo>
                  <a:pt x="1122744" y="461665"/>
                </a:lnTo>
                <a:lnTo>
                  <a:pt x="1122744" y="461666"/>
                </a:lnTo>
                <a:lnTo>
                  <a:pt x="561372" y="461666"/>
                </a:lnTo>
                <a:lnTo>
                  <a:pt x="561372" y="461665"/>
                </a:lnTo>
                <a:lnTo>
                  <a:pt x="0" y="461665"/>
                </a:lnTo>
                <a:close/>
              </a:path>
            </a:pathLst>
          </a:custGeom>
          <a:solidFill>
            <a:schemeClr val="tx1"/>
          </a:solidFill>
          <a:ln w="28575">
            <a:solidFill>
              <a:schemeClr val="bg2"/>
            </a:solidFill>
          </a:ln>
        </p:spPr>
        <p:txBody>
          <a:bodyPr wrap="square">
            <a:noAutofit/>
          </a:bodyPr>
          <a:lstStyle/>
          <a:p>
            <a:pPr algn="ctr"/>
            <a:r>
              <a:rPr lang="en-US" altLang="zh-TW" sz="1050" b="1" dirty="0">
                <a:solidFill>
                  <a:schemeClr val="bg2"/>
                </a:solidFill>
              </a:rPr>
              <a:t>EAX</a:t>
            </a:r>
            <a:endParaRPr lang="zh-TW" altLang="en-US" sz="1050" b="1" dirty="0">
              <a:solidFill>
                <a:schemeClr val="bg2"/>
              </a:solidFill>
            </a:endParaRPr>
          </a:p>
        </p:txBody>
      </p:sp>
      <p:sp>
        <p:nvSpPr>
          <p:cNvPr id="26" name="手繪多邊形 25"/>
          <p:cNvSpPr/>
          <p:nvPr/>
        </p:nvSpPr>
        <p:spPr>
          <a:xfrm>
            <a:off x="5882856" y="4966323"/>
            <a:ext cx="845928" cy="285174"/>
          </a:xfrm>
          <a:custGeom>
            <a:avLst/>
            <a:gdLst>
              <a:gd name="connsiteX0" fmla="*/ 0 w 1122744"/>
              <a:gd name="connsiteY0" fmla="*/ 0 h 461666"/>
              <a:gd name="connsiteX1" fmla="*/ 561372 w 1122744"/>
              <a:gd name="connsiteY1" fmla="*/ 0 h 461666"/>
              <a:gd name="connsiteX2" fmla="*/ 561372 w 1122744"/>
              <a:gd name="connsiteY2" fmla="*/ 1 h 461666"/>
              <a:gd name="connsiteX3" fmla="*/ 1122744 w 1122744"/>
              <a:gd name="connsiteY3" fmla="*/ 1 h 461666"/>
              <a:gd name="connsiteX4" fmla="*/ 1122744 w 1122744"/>
              <a:gd name="connsiteY4" fmla="*/ 461666 h 461666"/>
              <a:gd name="connsiteX5" fmla="*/ 561372 w 1122744"/>
              <a:gd name="connsiteY5" fmla="*/ 461666 h 461666"/>
              <a:gd name="connsiteX6" fmla="*/ 561372 w 1122744"/>
              <a:gd name="connsiteY6" fmla="*/ 461665 h 461666"/>
              <a:gd name="connsiteX7" fmla="*/ 0 w 1122744"/>
              <a:gd name="connsiteY7" fmla="*/ 461665 h 46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2744" h="461666">
                <a:moveTo>
                  <a:pt x="0" y="0"/>
                </a:moveTo>
                <a:lnTo>
                  <a:pt x="561372" y="0"/>
                </a:lnTo>
                <a:lnTo>
                  <a:pt x="561372" y="1"/>
                </a:lnTo>
                <a:lnTo>
                  <a:pt x="1122744" y="1"/>
                </a:lnTo>
                <a:lnTo>
                  <a:pt x="1122744" y="461666"/>
                </a:lnTo>
                <a:lnTo>
                  <a:pt x="561372" y="461666"/>
                </a:lnTo>
                <a:lnTo>
                  <a:pt x="561372" y="461665"/>
                </a:lnTo>
                <a:lnTo>
                  <a:pt x="0" y="461665"/>
                </a:lnTo>
                <a:close/>
              </a:path>
            </a:pathLst>
          </a:custGeom>
          <a:solidFill>
            <a:schemeClr val="tx1"/>
          </a:solidFill>
          <a:ln w="28575">
            <a:solidFill>
              <a:schemeClr val="bg2"/>
            </a:solidFill>
          </a:ln>
        </p:spPr>
        <p:txBody>
          <a:bodyPr wrap="square">
            <a:noAutofit/>
          </a:bodyPr>
          <a:lstStyle/>
          <a:p>
            <a:pPr algn="ctr"/>
            <a:r>
              <a:rPr lang="en-US" altLang="zh-TW" sz="1050" b="1" dirty="0">
                <a:solidFill>
                  <a:schemeClr val="bg2"/>
                </a:solidFill>
              </a:rPr>
              <a:t>AX</a:t>
            </a:r>
            <a:endParaRPr lang="zh-TW" altLang="en-US" sz="1050" b="1" dirty="0">
              <a:solidFill>
                <a:schemeClr val="bg2"/>
              </a:solidFill>
            </a:endParaRPr>
          </a:p>
        </p:txBody>
      </p:sp>
      <p:sp>
        <p:nvSpPr>
          <p:cNvPr id="29" name="上-下雙向箭號 28"/>
          <p:cNvSpPr/>
          <p:nvPr/>
        </p:nvSpPr>
        <p:spPr bwMode="auto">
          <a:xfrm>
            <a:off x="6934200" y="5385061"/>
            <a:ext cx="76200" cy="253739"/>
          </a:xfrm>
          <a:prstGeom prst="upDownArrow">
            <a:avLst/>
          </a:prstGeom>
          <a:solidFill>
            <a:schemeClr val="bg2"/>
          </a:solidFill>
          <a:ln w="9525" cap="flat" cmpd="sng" algn="ctr">
            <a:solidFill>
              <a:schemeClr val="tx1"/>
            </a:solidFill>
            <a:prstDash val="solid"/>
            <a:round/>
            <a:headEnd type="none" w="med" len="med"/>
            <a:tailEnd type="none" w="med" len="med"/>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30" name="上-下雙向箭號 29"/>
          <p:cNvSpPr/>
          <p:nvPr/>
        </p:nvSpPr>
        <p:spPr bwMode="auto">
          <a:xfrm>
            <a:off x="6934200" y="5766061"/>
            <a:ext cx="76200" cy="253739"/>
          </a:xfrm>
          <a:prstGeom prst="upDownArrow">
            <a:avLst/>
          </a:prstGeom>
          <a:solidFill>
            <a:schemeClr val="bg2"/>
          </a:solidFill>
          <a:ln w="9525" cap="flat" cmpd="sng" algn="ctr">
            <a:solidFill>
              <a:schemeClr val="tx1"/>
            </a:solidFill>
            <a:prstDash val="solid"/>
            <a:round/>
            <a:headEnd type="none" w="med" len="med"/>
            <a:tailEnd type="none" w="med" len="med"/>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32" name="上-下雙向箭號 31"/>
          <p:cNvSpPr/>
          <p:nvPr/>
        </p:nvSpPr>
        <p:spPr bwMode="auto">
          <a:xfrm>
            <a:off x="6934200" y="4997758"/>
            <a:ext cx="76200" cy="253739"/>
          </a:xfrm>
          <a:prstGeom prst="upDownArrow">
            <a:avLst/>
          </a:prstGeom>
          <a:solidFill>
            <a:schemeClr val="bg2"/>
          </a:solidFill>
          <a:ln w="9525" cap="flat" cmpd="sng" algn="ctr">
            <a:solidFill>
              <a:schemeClr val="tx1"/>
            </a:solidFill>
            <a:prstDash val="solid"/>
            <a:round/>
            <a:headEnd type="none" w="med" len="med"/>
            <a:tailEnd type="none" w="med" len="med"/>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cxnSp>
        <p:nvCxnSpPr>
          <p:cNvPr id="13" name="直線接點 12"/>
          <p:cNvCxnSpPr/>
          <p:nvPr/>
        </p:nvCxnSpPr>
        <p:spPr bwMode="auto">
          <a:xfrm>
            <a:off x="2971800" y="4846796"/>
            <a:ext cx="0" cy="1401603"/>
          </a:xfrm>
          <a:prstGeom prst="line">
            <a:avLst/>
          </a:prstGeom>
          <a:solidFill>
            <a:schemeClr val="accent1"/>
          </a:solidFill>
          <a:ln w="2857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文字方塊 30"/>
          <p:cNvSpPr txBox="1"/>
          <p:nvPr/>
        </p:nvSpPr>
        <p:spPr>
          <a:xfrm>
            <a:off x="7086600" y="4965046"/>
            <a:ext cx="594523" cy="307777"/>
          </a:xfrm>
          <a:prstGeom prst="rect">
            <a:avLst/>
          </a:prstGeom>
          <a:noFill/>
        </p:spPr>
        <p:txBody>
          <a:bodyPr wrap="square" rtlCol="0">
            <a:spAutoFit/>
          </a:bodyPr>
          <a:lstStyle/>
          <a:p>
            <a:r>
              <a:rPr lang="en-US" altLang="zh-TW" sz="1400" dirty="0">
                <a:solidFill>
                  <a:schemeClr val="bg2"/>
                </a:solidFill>
              </a:rPr>
              <a:t>8-bit</a:t>
            </a:r>
            <a:endParaRPr lang="zh-TW" altLang="en-US" sz="1400" dirty="0">
              <a:solidFill>
                <a:schemeClr val="bg2"/>
              </a:solidFill>
            </a:endParaRPr>
          </a:p>
        </p:txBody>
      </p:sp>
      <p:sp>
        <p:nvSpPr>
          <p:cNvPr id="38" name="文字方塊 37"/>
          <p:cNvSpPr txBox="1"/>
          <p:nvPr/>
        </p:nvSpPr>
        <p:spPr>
          <a:xfrm>
            <a:off x="7072091" y="5353061"/>
            <a:ext cx="762000" cy="307777"/>
          </a:xfrm>
          <a:prstGeom prst="rect">
            <a:avLst/>
          </a:prstGeom>
          <a:noFill/>
        </p:spPr>
        <p:txBody>
          <a:bodyPr wrap="square" rtlCol="0">
            <a:spAutoFit/>
          </a:bodyPr>
          <a:lstStyle/>
          <a:p>
            <a:r>
              <a:rPr lang="en-US" altLang="zh-TW" sz="1400" dirty="0">
                <a:solidFill>
                  <a:schemeClr val="bg2"/>
                </a:solidFill>
              </a:rPr>
              <a:t>16-bit</a:t>
            </a:r>
            <a:endParaRPr lang="zh-TW" altLang="en-US" sz="1400" dirty="0">
              <a:solidFill>
                <a:schemeClr val="bg2"/>
              </a:solidFill>
            </a:endParaRPr>
          </a:p>
        </p:txBody>
      </p:sp>
      <p:sp>
        <p:nvSpPr>
          <p:cNvPr id="39" name="文字方塊 38"/>
          <p:cNvSpPr txBox="1"/>
          <p:nvPr/>
        </p:nvSpPr>
        <p:spPr>
          <a:xfrm>
            <a:off x="7086599" y="5710488"/>
            <a:ext cx="762001" cy="307777"/>
          </a:xfrm>
          <a:prstGeom prst="rect">
            <a:avLst/>
          </a:prstGeom>
          <a:noFill/>
        </p:spPr>
        <p:txBody>
          <a:bodyPr wrap="square" rtlCol="0">
            <a:spAutoFit/>
          </a:bodyPr>
          <a:lstStyle/>
          <a:p>
            <a:r>
              <a:rPr lang="en-US" altLang="zh-TW" sz="1400" dirty="0">
                <a:solidFill>
                  <a:schemeClr val="bg2"/>
                </a:solidFill>
              </a:rPr>
              <a:t>32-bit</a:t>
            </a:r>
            <a:endParaRPr lang="zh-TW" altLang="en-US" sz="1400" dirty="0">
              <a:solidFill>
                <a:schemeClr val="bg2"/>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3789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674A4F48-B21B-480F-AAFB-FCAE72651B8A}" type="slidenum">
              <a:rPr lang="en-US" altLang="en-US" sz="1600">
                <a:latin typeface="Times New Roman" panose="02020603050405020304" pitchFamily="18" charset="0"/>
              </a:rPr>
              <a:pPr eaLnBrk="1" hangingPunct="1">
                <a:spcBef>
                  <a:spcPct val="0"/>
                </a:spcBef>
                <a:buClrTx/>
                <a:buFontTx/>
                <a:buNone/>
              </a:pPr>
              <a:t>38</a:t>
            </a:fld>
            <a:endParaRPr lang="en-US" altLang="en-US" sz="1600">
              <a:latin typeface="Times New Roman" panose="02020603050405020304" pitchFamily="18" charset="0"/>
            </a:endParaRPr>
          </a:p>
        </p:txBody>
      </p:sp>
      <p:sp>
        <p:nvSpPr>
          <p:cNvPr id="98306" name="Rectangle 2"/>
          <p:cNvSpPr>
            <a:spLocks noGrp="1" noChangeArrowheads="1"/>
          </p:cNvSpPr>
          <p:nvPr>
            <p:ph type="title"/>
          </p:nvPr>
        </p:nvSpPr>
        <p:spPr/>
        <p:txBody>
          <a:bodyPr/>
          <a:lstStyle/>
          <a:p>
            <a:pPr eaLnBrk="1" hangingPunct="1">
              <a:defRPr/>
            </a:pPr>
            <a:r>
              <a:rPr lang="en-US" altLang="en-US"/>
              <a:t>64-Bit MUL Instruction</a:t>
            </a:r>
          </a:p>
        </p:txBody>
      </p:sp>
      <p:sp>
        <p:nvSpPr>
          <p:cNvPr id="37893" name="Rectangle 3"/>
          <p:cNvSpPr>
            <a:spLocks noGrp="1" noChangeArrowheads="1"/>
          </p:cNvSpPr>
          <p:nvPr>
            <p:ph type="body" idx="1"/>
          </p:nvPr>
        </p:nvSpPr>
        <p:spPr>
          <a:xfrm>
            <a:off x="609600" y="1143000"/>
            <a:ext cx="7620000" cy="4267200"/>
          </a:xfrm>
        </p:spPr>
        <p:txBody>
          <a:bodyPr/>
          <a:lstStyle/>
          <a:p>
            <a:pPr eaLnBrk="1" hangingPunct="1"/>
            <a:r>
              <a:rPr lang="en-US" altLang="en-US" sz="2000"/>
              <a:t>In 64-bit mode, MUL (unsigned multiply) instruction multiplies a 64-bit operand by RAX, producing a 128-bit product.</a:t>
            </a:r>
          </a:p>
          <a:p>
            <a:pPr eaLnBrk="1" hangingPunct="1"/>
            <a:endParaRPr lang="en-US" altLang="en-US" sz="2000"/>
          </a:p>
          <a:p>
            <a:pPr eaLnBrk="1" hangingPunct="1"/>
            <a:r>
              <a:rPr lang="en-US" altLang="en-US" sz="2000"/>
              <a:t>The instruction formats are:</a:t>
            </a:r>
          </a:p>
          <a:p>
            <a:pPr lvl="2" eaLnBrk="1" hangingPunct="1">
              <a:buFontTx/>
              <a:buNone/>
            </a:pPr>
            <a:r>
              <a:rPr lang="en-US" altLang="en-US" sz="1800" b="1">
                <a:latin typeface="Courier New" panose="02070309020205020404" pitchFamily="49" charset="0"/>
              </a:rPr>
              <a:t>MUL r/m64</a:t>
            </a:r>
          </a:p>
          <a:p>
            <a:pPr lvl="2" eaLnBrk="1" hangingPunct="1">
              <a:buFontTx/>
              <a:buNone/>
            </a:pPr>
            <a:endParaRPr lang="en-US" altLang="en-US" sz="1800" b="1">
              <a:latin typeface="Courier New" panose="02070309020205020404" pitchFamily="49" charset="0"/>
            </a:endParaRPr>
          </a:p>
          <a:p>
            <a:pPr eaLnBrk="1" hangingPunct="1">
              <a:buFontTx/>
              <a:buNone/>
            </a:pPr>
            <a:r>
              <a:rPr lang="en-US" altLang="en-US"/>
              <a:t>Example:</a:t>
            </a:r>
          </a:p>
          <a:p>
            <a:pPr eaLnBrk="1" hangingPunct="1">
              <a:buFontTx/>
              <a:buNone/>
            </a:pPr>
            <a:r>
              <a:rPr lang="en-US" altLang="en-US" sz="1800" b="1">
                <a:latin typeface="Courier New" panose="02070309020205020404" pitchFamily="49" charset="0"/>
              </a:rPr>
              <a:t>mov rax,0FFFF0000FFFF0000h</a:t>
            </a:r>
          </a:p>
          <a:p>
            <a:pPr eaLnBrk="1" hangingPunct="1">
              <a:buFontTx/>
              <a:buNone/>
            </a:pPr>
            <a:r>
              <a:rPr lang="en-US" altLang="en-US" sz="1800" b="1">
                <a:latin typeface="Courier New" panose="02070309020205020404" pitchFamily="49" charset="0"/>
              </a:rPr>
              <a:t>mov rbx,2</a:t>
            </a:r>
          </a:p>
          <a:p>
            <a:pPr eaLnBrk="1" hangingPunct="1">
              <a:buFontTx/>
              <a:buNone/>
            </a:pPr>
            <a:r>
              <a:rPr lang="en-US" altLang="en-US" sz="1800" b="1">
                <a:latin typeface="Courier New" panose="02070309020205020404" pitchFamily="49" charset="0"/>
              </a:rPr>
              <a:t>mul rbx 	</a:t>
            </a:r>
            <a:r>
              <a:rPr lang="en-US" altLang="en-US" sz="1600" b="1">
                <a:latin typeface="Courier New" panose="02070309020205020404" pitchFamily="49" charset="0"/>
              </a:rPr>
              <a:t>; RDX:RAX = 0000000000000001FFFE0001FFFE0000</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3891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977A67C9-2F83-45A0-A6F7-C52C71B800E5}" type="slidenum">
              <a:rPr lang="en-US" altLang="en-US" sz="1600">
                <a:latin typeface="Times New Roman" panose="02020603050405020304" pitchFamily="18" charset="0"/>
              </a:rPr>
              <a:pPr eaLnBrk="1" hangingPunct="1">
                <a:spcBef>
                  <a:spcPct val="0"/>
                </a:spcBef>
                <a:buClrTx/>
                <a:buFontTx/>
                <a:buNone/>
              </a:pPr>
              <a:t>39</a:t>
            </a:fld>
            <a:endParaRPr lang="en-US" altLang="en-US" sz="1600">
              <a:latin typeface="Times New Roman" panose="02020603050405020304" pitchFamily="18" charset="0"/>
            </a:endParaRPr>
          </a:p>
        </p:txBody>
      </p:sp>
      <p:sp>
        <p:nvSpPr>
          <p:cNvPr id="117762" name="Rectangle 1026"/>
          <p:cNvSpPr>
            <a:spLocks noGrp="1" noChangeArrowheads="1"/>
          </p:cNvSpPr>
          <p:nvPr>
            <p:ph type="title"/>
          </p:nvPr>
        </p:nvSpPr>
        <p:spPr/>
        <p:txBody>
          <a:bodyPr/>
          <a:lstStyle/>
          <a:p>
            <a:pPr eaLnBrk="1" hangingPunct="1">
              <a:defRPr/>
            </a:pPr>
            <a:r>
              <a:rPr lang="en-US" altLang="en-US"/>
              <a:t>MUL Examples</a:t>
            </a:r>
          </a:p>
        </p:txBody>
      </p:sp>
      <p:sp>
        <p:nvSpPr>
          <p:cNvPr id="38917" name="Rectangle 1036"/>
          <p:cNvSpPr>
            <a:spLocks noChangeArrowheads="1"/>
          </p:cNvSpPr>
          <p:nvPr/>
        </p:nvSpPr>
        <p:spPr bwMode="auto">
          <a:xfrm>
            <a:off x="685800" y="12192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a:t>100h * 2000h, using 16-bit operands:</a:t>
            </a:r>
          </a:p>
        </p:txBody>
      </p:sp>
      <p:sp>
        <p:nvSpPr>
          <p:cNvPr id="38918" name="Text Box 1037"/>
          <p:cNvSpPr txBox="1">
            <a:spLocks noChangeArrowheads="1"/>
          </p:cNvSpPr>
          <p:nvPr/>
        </p:nvSpPr>
        <p:spPr bwMode="auto">
          <a:xfrm>
            <a:off x="838200" y="1828800"/>
            <a:ext cx="5562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1830388"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1830388"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1830388"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1830388"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183038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183038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183038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183038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1830388"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.data</a:t>
            </a:r>
          </a:p>
          <a:p>
            <a:pPr eaLnBrk="1" hangingPunct="1">
              <a:lnSpc>
                <a:spcPct val="50000"/>
              </a:lnSpc>
              <a:spcBef>
                <a:spcPct val="50000"/>
              </a:spcBef>
              <a:buClrTx/>
              <a:buFontTx/>
              <a:buNone/>
            </a:pPr>
            <a:r>
              <a:rPr lang="en-US" altLang="en-US" sz="1800" b="1">
                <a:latin typeface="Courier New" panose="02070309020205020404" pitchFamily="49" charset="0"/>
              </a:rPr>
              <a:t>val1 WORD 2000h</a:t>
            </a:r>
          </a:p>
          <a:p>
            <a:pPr eaLnBrk="1" hangingPunct="1">
              <a:lnSpc>
                <a:spcPct val="50000"/>
              </a:lnSpc>
              <a:spcBef>
                <a:spcPct val="50000"/>
              </a:spcBef>
              <a:buClrTx/>
              <a:buFontTx/>
              <a:buNone/>
            </a:pPr>
            <a:r>
              <a:rPr lang="en-US" altLang="en-US" sz="1800" b="1">
                <a:latin typeface="Courier New" panose="02070309020205020404" pitchFamily="49" charset="0"/>
              </a:rPr>
              <a:t>val2 WORD 100h</a:t>
            </a:r>
          </a:p>
          <a:p>
            <a:pPr eaLnBrk="1" hangingPunct="1">
              <a:lnSpc>
                <a:spcPct val="50000"/>
              </a:lnSpc>
              <a:spcBef>
                <a:spcPct val="50000"/>
              </a:spcBef>
              <a:buClrTx/>
              <a:buFontTx/>
              <a:buNone/>
            </a:pPr>
            <a:r>
              <a:rPr lang="en-US" altLang="en-US" sz="1800" b="1">
                <a:latin typeface="Courier New" panose="02070309020205020404" pitchFamily="49" charset="0"/>
              </a:rPr>
              <a:t>.code</a:t>
            </a:r>
          </a:p>
          <a:p>
            <a:pPr eaLnBrk="1" hangingPunct="1">
              <a:lnSpc>
                <a:spcPct val="50000"/>
              </a:lnSpc>
              <a:spcBef>
                <a:spcPct val="50000"/>
              </a:spcBef>
              <a:buClrTx/>
              <a:buFontTx/>
              <a:buNone/>
            </a:pPr>
            <a:r>
              <a:rPr lang="en-US" altLang="en-US" sz="1800" b="1">
                <a:latin typeface="Courier New" panose="02070309020205020404" pitchFamily="49" charset="0"/>
              </a:rPr>
              <a:t>mov ax,val1</a:t>
            </a:r>
          </a:p>
          <a:p>
            <a:pPr eaLnBrk="1" hangingPunct="1">
              <a:lnSpc>
                <a:spcPct val="50000"/>
              </a:lnSpc>
              <a:spcBef>
                <a:spcPct val="50000"/>
              </a:spcBef>
              <a:buClrTx/>
              <a:buFontTx/>
              <a:buNone/>
            </a:pPr>
            <a:r>
              <a:rPr lang="en-US" altLang="en-US" sz="1800" b="1">
                <a:latin typeface="Courier New" panose="02070309020205020404" pitchFamily="49" charset="0"/>
              </a:rPr>
              <a:t>mul val2	; DX:AX = 00200000h, CF=1</a:t>
            </a:r>
          </a:p>
        </p:txBody>
      </p:sp>
      <p:sp>
        <p:nvSpPr>
          <p:cNvPr id="117777" name="Text Box 1041"/>
          <p:cNvSpPr txBox="1">
            <a:spLocks noChangeArrowheads="1"/>
          </p:cNvSpPr>
          <p:nvPr/>
        </p:nvSpPr>
        <p:spPr bwMode="auto">
          <a:xfrm>
            <a:off x="6629400" y="1981200"/>
            <a:ext cx="2286000" cy="150495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600">
                <a:solidFill>
                  <a:schemeClr val="tx2"/>
                </a:solidFill>
              </a:rPr>
              <a:t>The Carry flag indicates whether or not the upper half of the product contains significant digits.</a:t>
            </a:r>
          </a:p>
        </p:txBody>
      </p:sp>
      <p:grpSp>
        <p:nvGrpSpPr>
          <p:cNvPr id="2" name="Group 1043"/>
          <p:cNvGrpSpPr>
            <a:grpSpLocks/>
          </p:cNvGrpSpPr>
          <p:nvPr/>
        </p:nvGrpSpPr>
        <p:grpSpPr bwMode="auto">
          <a:xfrm>
            <a:off x="609600" y="4114800"/>
            <a:ext cx="7162800" cy="1828800"/>
            <a:chOff x="384" y="2592"/>
            <a:chExt cx="4512" cy="1152"/>
          </a:xfrm>
        </p:grpSpPr>
        <p:sp>
          <p:nvSpPr>
            <p:cNvPr id="38921" name="Text Box 1040"/>
            <p:cNvSpPr txBox="1">
              <a:spLocks noChangeArrowheads="1"/>
            </p:cNvSpPr>
            <p:nvPr/>
          </p:nvSpPr>
          <p:spPr bwMode="auto">
            <a:xfrm>
              <a:off x="432" y="3072"/>
              <a:ext cx="4464"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1766888"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1766888"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1766888"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1766888"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176688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176688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176688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176688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1766888"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eax,12345h</a:t>
              </a:r>
            </a:p>
            <a:p>
              <a:pPr eaLnBrk="1" hangingPunct="1">
                <a:lnSpc>
                  <a:spcPct val="50000"/>
                </a:lnSpc>
                <a:spcBef>
                  <a:spcPct val="50000"/>
                </a:spcBef>
                <a:buClrTx/>
                <a:buFontTx/>
                <a:buNone/>
              </a:pPr>
              <a:r>
                <a:rPr lang="en-US" altLang="en-US" sz="1800" b="1">
                  <a:latin typeface="Courier New" panose="02070309020205020404" pitchFamily="49" charset="0"/>
                </a:rPr>
                <a:t>mov ebx,1000h</a:t>
              </a:r>
            </a:p>
            <a:p>
              <a:pPr eaLnBrk="1" hangingPunct="1">
                <a:lnSpc>
                  <a:spcPct val="50000"/>
                </a:lnSpc>
                <a:spcBef>
                  <a:spcPct val="50000"/>
                </a:spcBef>
                <a:buClrTx/>
                <a:buFontTx/>
                <a:buNone/>
              </a:pPr>
              <a:r>
                <a:rPr lang="en-US" altLang="en-US" sz="1800" b="1">
                  <a:latin typeface="Courier New" panose="02070309020205020404" pitchFamily="49" charset="0"/>
                </a:rPr>
                <a:t>mul ebx	; EDX:EAX = 0000000012345000h, CF=0</a:t>
              </a:r>
            </a:p>
          </p:txBody>
        </p:sp>
        <p:sp>
          <p:nvSpPr>
            <p:cNvPr id="38922" name="Text Box 1042"/>
            <p:cNvSpPr txBox="1">
              <a:spLocks noChangeArrowheads="1"/>
            </p:cNvSpPr>
            <p:nvPr/>
          </p:nvSpPr>
          <p:spPr bwMode="auto">
            <a:xfrm>
              <a:off x="384" y="2592"/>
              <a:ext cx="4512"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a:t>12345h * 1000h, using 32-bit operands:</a:t>
              </a:r>
            </a:p>
          </p:txBody>
        </p:sp>
      </p:grpSp>
      <p:sp>
        <p:nvSpPr>
          <p:cNvPr id="11" name="Text Box 1042"/>
          <p:cNvSpPr txBox="1">
            <a:spLocks noChangeArrowheads="1"/>
          </p:cNvSpPr>
          <p:nvPr/>
        </p:nvSpPr>
        <p:spPr bwMode="auto">
          <a:xfrm>
            <a:off x="690349" y="5744259"/>
            <a:ext cx="7162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FontTx/>
              <a:buNone/>
            </a:pPr>
            <a:r>
              <a:rPr lang="en-US" altLang="zh-TW" dirty="0">
                <a:ea typeface="新細明體" charset="-120"/>
                <a:hlinkClick r:id="" action="ppaction://customshow?id=1&amp;return=true"/>
              </a:rPr>
              <a:t>Binary Multiplications with SHL</a:t>
            </a:r>
            <a:endParaRPr lang="en-US" altLang="zh-TW" dirty="0">
              <a:ea typeface="新細明體" charset="-12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7777"/>
                                        </p:tgtEl>
                                        <p:attrNameLst>
                                          <p:attrName>style.visibility</p:attrName>
                                        </p:attrNameLst>
                                      </p:cBhvr>
                                      <p:to>
                                        <p:strVal val="visible"/>
                                      </p:to>
                                    </p:set>
                                    <p:animEffect transition="in" filter="box(in)">
                                      <p:cBhvr>
                                        <p:cTn id="7" dur="500"/>
                                        <p:tgtEl>
                                          <p:spTgt spid="1177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77"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90115"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70BDABFC-7488-48F2-8175-C4A0158236F7}" type="slidenum">
              <a:rPr lang="en-US" altLang="en-US" sz="1600">
                <a:latin typeface="Times New Roman" panose="02020603050405020304" pitchFamily="18" charset="0"/>
              </a:rPr>
              <a:pPr eaLnBrk="1" hangingPunct="1">
                <a:spcBef>
                  <a:spcPct val="0"/>
                </a:spcBef>
                <a:buClrTx/>
                <a:buFontTx/>
                <a:buNone/>
              </a:pPr>
              <a:t>4</a:t>
            </a:fld>
            <a:endParaRPr lang="en-US" altLang="en-US" sz="1600">
              <a:latin typeface="Times New Roman" panose="02020603050405020304" pitchFamily="18" charset="0"/>
            </a:endParaRPr>
          </a:p>
        </p:txBody>
      </p:sp>
      <p:sp>
        <p:nvSpPr>
          <p:cNvPr id="77826" name="Rectangle 2"/>
          <p:cNvSpPr>
            <a:spLocks noGrp="1" noChangeArrowheads="1"/>
          </p:cNvSpPr>
          <p:nvPr>
            <p:ph type="title"/>
          </p:nvPr>
        </p:nvSpPr>
        <p:spPr>
          <a:xfrm>
            <a:off x="762000" y="3429000"/>
            <a:ext cx="7772400" cy="533400"/>
          </a:xfrm>
        </p:spPr>
        <p:txBody>
          <a:bodyPr/>
          <a:lstStyle/>
          <a:p>
            <a:pPr eaLnBrk="1" hangingPunct="1">
              <a:defRPr/>
            </a:pPr>
            <a:r>
              <a:rPr lang="en-US" altLang="en-US"/>
              <a:t>55 74 67 61 6E 67 65 6E</a:t>
            </a:r>
          </a:p>
        </p:txBody>
      </p:sp>
      <p:graphicFrame>
        <p:nvGraphicFramePr>
          <p:cNvPr id="90117" name="Object 3"/>
          <p:cNvGraphicFramePr>
            <a:graphicFrameLocks noChangeAspect="1"/>
          </p:cNvGraphicFramePr>
          <p:nvPr/>
        </p:nvGraphicFramePr>
        <p:xfrm>
          <a:off x="3962400" y="2438400"/>
          <a:ext cx="1295400" cy="688975"/>
        </p:xfrm>
        <a:graphic>
          <a:graphicData uri="http://schemas.openxmlformats.org/presentationml/2006/ole">
            <mc:AlternateContent xmlns:mc="http://schemas.openxmlformats.org/markup-compatibility/2006">
              <mc:Choice xmlns:v="urn:schemas-microsoft-com:vml" Requires="v">
                <p:oleObj spid="_x0000_s90143" name="Clip" r:id="rId3" imgW="4090988" imgH="2178050" progId="MS_ClipArt_Gallery.2">
                  <p:embed/>
                </p:oleObj>
              </mc:Choice>
              <mc:Fallback>
                <p:oleObj name="Clip" r:id="rId3" imgW="4090988" imgH="2178050"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2438400"/>
                        <a:ext cx="12954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3993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27CF3D38-5A4B-432D-916C-38956A3AC149}" type="slidenum">
              <a:rPr lang="en-US" altLang="en-US" sz="1600">
                <a:latin typeface="Times New Roman" panose="02020603050405020304" pitchFamily="18" charset="0"/>
              </a:rPr>
              <a:pPr eaLnBrk="1" hangingPunct="1">
                <a:spcBef>
                  <a:spcPct val="0"/>
                </a:spcBef>
                <a:buClrTx/>
                <a:buFontTx/>
                <a:buNone/>
              </a:pPr>
              <a:t>40</a:t>
            </a:fld>
            <a:endParaRPr lang="en-US" altLang="en-US" sz="1600">
              <a:latin typeface="Times New Roman" panose="02020603050405020304" pitchFamily="18" charset="0"/>
            </a:endParaRPr>
          </a:p>
        </p:txBody>
      </p:sp>
      <p:sp>
        <p:nvSpPr>
          <p:cNvPr id="134146" name="Rectangle 2"/>
          <p:cNvSpPr>
            <a:spLocks noGrp="1" noChangeArrowheads="1"/>
          </p:cNvSpPr>
          <p:nvPr>
            <p:ph type="title"/>
          </p:nvPr>
        </p:nvSpPr>
        <p:spPr/>
        <p:txBody>
          <a:bodyPr/>
          <a:lstStyle/>
          <a:p>
            <a:pPr eaLnBrk="1" hangingPunct="1">
              <a:defRPr/>
            </a:pPr>
            <a:r>
              <a:rPr lang="en-US" altLang="en-US"/>
              <a:t>Your turn . . .</a:t>
            </a:r>
          </a:p>
        </p:txBody>
      </p:sp>
      <p:sp>
        <p:nvSpPr>
          <p:cNvPr id="39941" name="Text Box 3"/>
          <p:cNvSpPr txBox="1">
            <a:spLocks noChangeArrowheads="1"/>
          </p:cNvSpPr>
          <p:nvPr/>
        </p:nvSpPr>
        <p:spPr bwMode="auto">
          <a:xfrm>
            <a:off x="2057400" y="2133600"/>
            <a:ext cx="4572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ax,1234h</a:t>
            </a:r>
          </a:p>
          <a:p>
            <a:pPr eaLnBrk="1" hangingPunct="1">
              <a:lnSpc>
                <a:spcPct val="50000"/>
              </a:lnSpc>
              <a:spcBef>
                <a:spcPct val="50000"/>
              </a:spcBef>
              <a:buClrTx/>
              <a:buFontTx/>
              <a:buNone/>
            </a:pPr>
            <a:r>
              <a:rPr lang="en-US" altLang="en-US" sz="1800" b="1">
                <a:latin typeface="Courier New" panose="02070309020205020404" pitchFamily="49" charset="0"/>
              </a:rPr>
              <a:t>mov bx,100h</a:t>
            </a:r>
          </a:p>
          <a:p>
            <a:pPr eaLnBrk="1" hangingPunct="1">
              <a:lnSpc>
                <a:spcPct val="50000"/>
              </a:lnSpc>
              <a:spcBef>
                <a:spcPct val="50000"/>
              </a:spcBef>
              <a:buClrTx/>
              <a:buFontTx/>
              <a:buNone/>
            </a:pPr>
            <a:r>
              <a:rPr lang="en-US" altLang="en-US" sz="1800" b="1">
                <a:latin typeface="Courier New" panose="02070309020205020404" pitchFamily="49" charset="0"/>
              </a:rPr>
              <a:t>mul bx	</a:t>
            </a:r>
          </a:p>
        </p:txBody>
      </p:sp>
      <p:sp>
        <p:nvSpPr>
          <p:cNvPr id="39942" name="Text Box 4"/>
          <p:cNvSpPr txBox="1">
            <a:spLocks noChangeArrowheads="1"/>
          </p:cNvSpPr>
          <p:nvPr/>
        </p:nvSpPr>
        <p:spPr bwMode="auto">
          <a:xfrm>
            <a:off x="685800" y="10668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What will be the hexadecimal values of DX, AX, and the Carry flag after the following instructions execute?</a:t>
            </a:r>
          </a:p>
        </p:txBody>
      </p:sp>
      <p:sp>
        <p:nvSpPr>
          <p:cNvPr id="134149" name="Text Box 5"/>
          <p:cNvSpPr txBox="1">
            <a:spLocks noChangeArrowheads="1"/>
          </p:cNvSpPr>
          <p:nvPr/>
        </p:nvSpPr>
        <p:spPr bwMode="auto">
          <a:xfrm>
            <a:off x="1066800" y="3657600"/>
            <a:ext cx="64008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solidFill>
                  <a:schemeClr val="tx2"/>
                </a:solidFill>
              </a:rPr>
              <a:t>DX = 0012h, AX = 3400h, CF =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4149"/>
                                        </p:tgtEl>
                                        <p:attrNameLst>
                                          <p:attrName>style.visibility</p:attrName>
                                        </p:attrNameLst>
                                      </p:cBhvr>
                                      <p:to>
                                        <p:strVal val="visible"/>
                                      </p:to>
                                    </p:set>
                                    <p:animEffect transition="in" filter="dissolve">
                                      <p:cBhvr>
                                        <p:cTn id="7" dur="500"/>
                                        <p:tgtEl>
                                          <p:spTgt spid="134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9"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40963"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C6B0DCBB-2C9D-45B7-9B3F-9CF6FF2354BE}" type="slidenum">
              <a:rPr lang="en-US" altLang="en-US" sz="1600">
                <a:latin typeface="Times New Roman" panose="02020603050405020304" pitchFamily="18" charset="0"/>
              </a:rPr>
              <a:pPr eaLnBrk="1" hangingPunct="1">
                <a:spcBef>
                  <a:spcPct val="0"/>
                </a:spcBef>
                <a:buClrTx/>
                <a:buFontTx/>
                <a:buNone/>
              </a:pPr>
              <a:t>41</a:t>
            </a:fld>
            <a:endParaRPr lang="en-US" altLang="en-US" sz="1600">
              <a:latin typeface="Times New Roman" panose="02020603050405020304" pitchFamily="18" charset="0"/>
            </a:endParaRPr>
          </a:p>
        </p:txBody>
      </p:sp>
      <p:sp>
        <p:nvSpPr>
          <p:cNvPr id="139266" name="Rectangle 1026"/>
          <p:cNvSpPr>
            <a:spLocks noGrp="1" noChangeArrowheads="1"/>
          </p:cNvSpPr>
          <p:nvPr>
            <p:ph type="title"/>
          </p:nvPr>
        </p:nvSpPr>
        <p:spPr/>
        <p:txBody>
          <a:bodyPr/>
          <a:lstStyle/>
          <a:p>
            <a:pPr eaLnBrk="1" hangingPunct="1">
              <a:defRPr/>
            </a:pPr>
            <a:r>
              <a:rPr lang="en-US" altLang="en-US"/>
              <a:t>Your turn . . .</a:t>
            </a:r>
          </a:p>
        </p:txBody>
      </p:sp>
      <p:sp>
        <p:nvSpPr>
          <p:cNvPr id="40965" name="Text Box 1027"/>
          <p:cNvSpPr txBox="1">
            <a:spLocks noChangeArrowheads="1"/>
          </p:cNvSpPr>
          <p:nvPr/>
        </p:nvSpPr>
        <p:spPr bwMode="auto">
          <a:xfrm>
            <a:off x="2057400" y="2133600"/>
            <a:ext cx="4572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eax,00128765h</a:t>
            </a:r>
          </a:p>
          <a:p>
            <a:pPr eaLnBrk="1" hangingPunct="1">
              <a:lnSpc>
                <a:spcPct val="50000"/>
              </a:lnSpc>
              <a:spcBef>
                <a:spcPct val="50000"/>
              </a:spcBef>
              <a:buClrTx/>
              <a:buFontTx/>
              <a:buNone/>
            </a:pPr>
            <a:r>
              <a:rPr lang="en-US" altLang="en-US" sz="1800" b="1">
                <a:latin typeface="Courier New" panose="02070309020205020404" pitchFamily="49" charset="0"/>
              </a:rPr>
              <a:t>mov ecx,10000h</a:t>
            </a:r>
          </a:p>
          <a:p>
            <a:pPr eaLnBrk="1" hangingPunct="1">
              <a:lnSpc>
                <a:spcPct val="50000"/>
              </a:lnSpc>
              <a:spcBef>
                <a:spcPct val="50000"/>
              </a:spcBef>
              <a:buClrTx/>
              <a:buFontTx/>
              <a:buNone/>
            </a:pPr>
            <a:r>
              <a:rPr lang="en-US" altLang="en-US" sz="1800" b="1">
                <a:latin typeface="Courier New" panose="02070309020205020404" pitchFamily="49" charset="0"/>
              </a:rPr>
              <a:t>mul ecx</a:t>
            </a:r>
          </a:p>
        </p:txBody>
      </p:sp>
      <p:sp>
        <p:nvSpPr>
          <p:cNvPr id="40966" name="Text Box 1028"/>
          <p:cNvSpPr txBox="1">
            <a:spLocks noChangeArrowheads="1"/>
          </p:cNvSpPr>
          <p:nvPr/>
        </p:nvSpPr>
        <p:spPr bwMode="auto">
          <a:xfrm>
            <a:off x="685800" y="10668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What will be the hexadecimal values of EDX, EAX, and the Carry flag after the following instructions execute?</a:t>
            </a:r>
          </a:p>
        </p:txBody>
      </p:sp>
      <p:sp>
        <p:nvSpPr>
          <p:cNvPr id="139269" name="Text Box 1029"/>
          <p:cNvSpPr txBox="1">
            <a:spLocks noChangeArrowheads="1"/>
          </p:cNvSpPr>
          <p:nvPr/>
        </p:nvSpPr>
        <p:spPr bwMode="auto">
          <a:xfrm>
            <a:off x="1066800" y="3657600"/>
            <a:ext cx="64008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solidFill>
                  <a:schemeClr val="tx2"/>
                </a:solidFill>
              </a:rPr>
              <a:t>EDX = 00000012h, EAX = 87650000h, CF =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9269"/>
                                        </p:tgtEl>
                                        <p:attrNameLst>
                                          <p:attrName>style.visibility</p:attrName>
                                        </p:attrNameLst>
                                      </p:cBhvr>
                                      <p:to>
                                        <p:strVal val="visible"/>
                                      </p:to>
                                    </p:set>
                                    <p:animEffect transition="in" filter="dissolve">
                                      <p:cBhvr>
                                        <p:cTn id="7" dur="500"/>
                                        <p:tgtEl>
                                          <p:spTgt spid="139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9"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4198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1ECE1F8B-8B1D-4597-BA9F-2FB12EBE50D9}" type="slidenum">
              <a:rPr lang="en-US" altLang="en-US" sz="1600">
                <a:latin typeface="Times New Roman" panose="02020603050405020304" pitchFamily="18" charset="0"/>
              </a:rPr>
              <a:pPr eaLnBrk="1" hangingPunct="1">
                <a:spcBef>
                  <a:spcPct val="0"/>
                </a:spcBef>
                <a:buClrTx/>
                <a:buFontTx/>
                <a:buNone/>
              </a:pPr>
              <a:t>42</a:t>
            </a:fld>
            <a:endParaRPr lang="en-US" altLang="en-US" sz="1600">
              <a:latin typeface="Times New Roman" panose="02020603050405020304" pitchFamily="18" charset="0"/>
            </a:endParaRPr>
          </a:p>
        </p:txBody>
      </p:sp>
      <p:sp>
        <p:nvSpPr>
          <p:cNvPr id="99330" name="Rectangle 2"/>
          <p:cNvSpPr>
            <a:spLocks noGrp="1" noChangeArrowheads="1"/>
          </p:cNvSpPr>
          <p:nvPr>
            <p:ph type="title"/>
          </p:nvPr>
        </p:nvSpPr>
        <p:spPr/>
        <p:txBody>
          <a:bodyPr/>
          <a:lstStyle/>
          <a:p>
            <a:pPr eaLnBrk="1" hangingPunct="1">
              <a:defRPr/>
            </a:pPr>
            <a:r>
              <a:rPr lang="en-US" altLang="en-US"/>
              <a:t>IMUL Instruction</a:t>
            </a:r>
          </a:p>
        </p:txBody>
      </p:sp>
      <p:sp>
        <p:nvSpPr>
          <p:cNvPr id="41989" name="Rectangle 3"/>
          <p:cNvSpPr>
            <a:spLocks noGrp="1" noChangeArrowheads="1"/>
          </p:cNvSpPr>
          <p:nvPr>
            <p:ph type="body" idx="1"/>
          </p:nvPr>
        </p:nvSpPr>
        <p:spPr>
          <a:xfrm>
            <a:off x="685800" y="1143000"/>
            <a:ext cx="7772400" cy="1600200"/>
          </a:xfrm>
        </p:spPr>
        <p:txBody>
          <a:bodyPr/>
          <a:lstStyle/>
          <a:p>
            <a:pPr eaLnBrk="1" hangingPunct="1">
              <a:lnSpc>
                <a:spcPct val="90000"/>
              </a:lnSpc>
            </a:pPr>
            <a:r>
              <a:rPr lang="en-US" altLang="en-US" dirty="0"/>
              <a:t>IMUL (signed integer multiply ) multiplies an 8-, 16-, or 32-bit signed operand by either AL, AX, or EAX</a:t>
            </a:r>
          </a:p>
          <a:p>
            <a:pPr eaLnBrk="1" hangingPunct="1">
              <a:lnSpc>
                <a:spcPct val="90000"/>
              </a:lnSpc>
            </a:pPr>
            <a:r>
              <a:rPr lang="en-US" altLang="en-US" dirty="0"/>
              <a:t>Preserves the sign of the product by sign-extending it into the upper half of the destination register</a:t>
            </a:r>
          </a:p>
        </p:txBody>
      </p:sp>
      <p:sp>
        <p:nvSpPr>
          <p:cNvPr id="41990" name="Rectangle 4"/>
          <p:cNvSpPr>
            <a:spLocks noChangeArrowheads="1"/>
          </p:cNvSpPr>
          <p:nvPr/>
        </p:nvSpPr>
        <p:spPr bwMode="auto">
          <a:xfrm>
            <a:off x="762000" y="28956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a:t>Example: multiply 48 * 4, using 8-bit operands:</a:t>
            </a:r>
          </a:p>
        </p:txBody>
      </p:sp>
      <p:sp>
        <p:nvSpPr>
          <p:cNvPr id="41992" name="Text Box 6"/>
          <p:cNvSpPr txBox="1">
            <a:spLocks noChangeArrowheads="1"/>
          </p:cNvSpPr>
          <p:nvPr/>
        </p:nvSpPr>
        <p:spPr bwMode="auto">
          <a:xfrm>
            <a:off x="685800" y="5396826"/>
            <a:ext cx="67056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t>OF=1 because AH is not a sign extension of AL.</a:t>
            </a:r>
          </a:p>
        </p:txBody>
      </p:sp>
      <p:sp>
        <p:nvSpPr>
          <p:cNvPr id="9" name="Text Box 5"/>
          <p:cNvSpPr txBox="1">
            <a:spLocks noChangeArrowheads="1"/>
          </p:cNvSpPr>
          <p:nvPr/>
        </p:nvSpPr>
        <p:spPr bwMode="auto">
          <a:xfrm>
            <a:off x="1331640" y="3505200"/>
            <a:ext cx="5064224" cy="1066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spcBef>
                <a:spcPct val="20000"/>
              </a:spcBef>
              <a:buClr>
                <a:schemeClr val="tx1"/>
              </a:buClr>
              <a:buChar char="•"/>
              <a:tabLst>
                <a:tab pos="457200" algn="l"/>
                <a:tab pos="22860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22860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22860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22860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22860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itchFamily="18" charset="0"/>
              </a:defRPr>
            </a:lvl9pPr>
          </a:lstStyle>
          <a:p>
            <a:pPr eaLnBrk="1" hangingPunct="1">
              <a:lnSpc>
                <a:spcPct val="50000"/>
              </a:lnSpc>
              <a:spcBef>
                <a:spcPct val="50000"/>
              </a:spcBef>
              <a:buClrTx/>
              <a:buFontTx/>
              <a:buNone/>
            </a:pPr>
            <a:r>
              <a:rPr lang="en-US" altLang="zh-TW" sz="1800" b="1" dirty="0" err="1">
                <a:latin typeface="Courier New" pitchFamily="49" charset="0"/>
                <a:ea typeface="新細明體" charset="-120"/>
              </a:rPr>
              <a:t>mov</a:t>
            </a:r>
            <a:r>
              <a:rPr lang="en-US" altLang="zh-TW" sz="1800" b="1" dirty="0">
                <a:latin typeface="Courier New" pitchFamily="49" charset="0"/>
                <a:ea typeface="新細明體" charset="-120"/>
              </a:rPr>
              <a:t>  al,48	; AL = 30h</a:t>
            </a:r>
          </a:p>
          <a:p>
            <a:pPr eaLnBrk="1" hangingPunct="1">
              <a:lnSpc>
                <a:spcPct val="50000"/>
              </a:lnSpc>
              <a:spcBef>
                <a:spcPct val="50000"/>
              </a:spcBef>
              <a:buClrTx/>
              <a:buFontTx/>
              <a:buNone/>
            </a:pPr>
            <a:r>
              <a:rPr lang="en-US" altLang="zh-TW" sz="1800" b="1" dirty="0" err="1">
                <a:latin typeface="Courier New" pitchFamily="49" charset="0"/>
                <a:ea typeface="新細明體" charset="-120"/>
              </a:rPr>
              <a:t>mov</a:t>
            </a:r>
            <a:r>
              <a:rPr lang="en-US" altLang="zh-TW" sz="1800" b="1" dirty="0">
                <a:latin typeface="Courier New" pitchFamily="49" charset="0"/>
                <a:ea typeface="新細明體" charset="-120"/>
              </a:rPr>
              <a:t>  bl,4	; BL = 04h</a:t>
            </a:r>
          </a:p>
          <a:p>
            <a:pPr eaLnBrk="1" hangingPunct="1">
              <a:lnSpc>
                <a:spcPct val="50000"/>
              </a:lnSpc>
              <a:spcBef>
                <a:spcPct val="50000"/>
              </a:spcBef>
              <a:buClrTx/>
              <a:buFontTx/>
              <a:buNone/>
            </a:pPr>
            <a:r>
              <a:rPr lang="en-US" altLang="zh-TW" sz="1800" b="1" dirty="0" err="1">
                <a:latin typeface="Courier New" pitchFamily="49" charset="0"/>
                <a:ea typeface="新細明體" charset="-120"/>
              </a:rPr>
              <a:t>imul</a:t>
            </a:r>
            <a:r>
              <a:rPr lang="en-US" altLang="zh-TW" sz="1800" b="1" dirty="0">
                <a:latin typeface="Courier New" pitchFamily="49" charset="0"/>
                <a:ea typeface="新細明體" charset="-120"/>
              </a:rPr>
              <a:t> </a:t>
            </a:r>
            <a:r>
              <a:rPr lang="en-US" altLang="zh-TW" sz="1800" b="1" dirty="0" err="1">
                <a:latin typeface="Courier New" pitchFamily="49" charset="0"/>
                <a:ea typeface="新細明體" charset="-120"/>
              </a:rPr>
              <a:t>bl</a:t>
            </a:r>
            <a:r>
              <a:rPr lang="en-US" altLang="zh-TW" sz="1800" b="1" dirty="0">
                <a:latin typeface="Courier New" pitchFamily="49" charset="0"/>
                <a:ea typeface="新細明體" charset="-120"/>
              </a:rPr>
              <a:t>	; AX = 00C0h, OF=1</a:t>
            </a:r>
          </a:p>
        </p:txBody>
      </p:sp>
      <p:graphicFrame>
        <p:nvGraphicFramePr>
          <p:cNvPr id="10" name="Table 2"/>
          <p:cNvGraphicFramePr>
            <a:graphicFrameLocks noGrp="1"/>
          </p:cNvGraphicFramePr>
          <p:nvPr>
            <p:extLst>
              <p:ext uri="{D42A27DB-BD31-4B8C-83A1-F6EECF244321}">
                <p14:modId xmlns:p14="http://schemas.microsoft.com/office/powerpoint/2010/main" val="49551056"/>
              </p:ext>
            </p:extLst>
          </p:nvPr>
        </p:nvGraphicFramePr>
        <p:xfrm>
          <a:off x="6618617" y="3559791"/>
          <a:ext cx="1944216" cy="741680"/>
        </p:xfrm>
        <a:graphic>
          <a:graphicData uri="http://schemas.openxmlformats.org/drawingml/2006/table">
            <a:tbl>
              <a:tblPr>
                <a:tableStyleId>{2D5ABB26-0587-4C30-8999-92F81FD0307C}</a:tableStyleId>
              </a:tblPr>
              <a:tblGrid>
                <a:gridCol w="1368152">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tblGrid>
              <a:tr h="370840">
                <a:tc>
                  <a:txBody>
                    <a:bodyPr/>
                    <a:lstStyle/>
                    <a:p>
                      <a:pPr algn="ctr"/>
                      <a:r>
                        <a:rPr lang="en-US" altLang="zh-TW" dirty="0"/>
                        <a:t>00110000b</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TW" dirty="0"/>
                        <a:t>AL</a:t>
                      </a:r>
                      <a:endParaRPr lang="zh-TW"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370840">
                <a:tc>
                  <a:txBody>
                    <a:bodyPr/>
                    <a:lstStyle/>
                    <a:p>
                      <a:pPr algn="ctr"/>
                      <a:r>
                        <a:rPr lang="en-US" altLang="zh-TW" dirty="0"/>
                        <a:t>00000100b</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TW" dirty="0"/>
                        <a:t>BL</a:t>
                      </a:r>
                      <a:endParaRPr lang="zh-TW"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bl>
          </a:graphicData>
        </a:graphic>
      </p:graphicFrame>
      <p:graphicFrame>
        <p:nvGraphicFramePr>
          <p:cNvPr id="11" name="Table 3"/>
          <p:cNvGraphicFramePr>
            <a:graphicFrameLocks noGrp="1"/>
          </p:cNvGraphicFramePr>
          <p:nvPr>
            <p:extLst>
              <p:ext uri="{D42A27DB-BD31-4B8C-83A1-F6EECF244321}">
                <p14:modId xmlns:p14="http://schemas.microsoft.com/office/powerpoint/2010/main" val="2323390730"/>
              </p:ext>
            </p:extLst>
          </p:nvPr>
        </p:nvGraphicFramePr>
        <p:xfrm>
          <a:off x="5250465" y="4847551"/>
          <a:ext cx="3240361" cy="370840"/>
        </p:xfrm>
        <a:graphic>
          <a:graphicData uri="http://schemas.openxmlformats.org/drawingml/2006/table">
            <a:tbl>
              <a:tblPr>
                <a:tableStyleId>{2D5ABB26-0587-4C30-8999-92F81FD0307C}</a:tableStyleId>
              </a:tblPr>
              <a:tblGrid>
                <a:gridCol w="1348623">
                  <a:extLst>
                    <a:ext uri="{9D8B030D-6E8A-4147-A177-3AD203B41FA5}">
                      <a16:colId xmlns:a16="http://schemas.microsoft.com/office/drawing/2014/main" val="20000"/>
                    </a:ext>
                  </a:extLst>
                </a:gridCol>
                <a:gridCol w="1348623">
                  <a:extLst>
                    <a:ext uri="{9D8B030D-6E8A-4147-A177-3AD203B41FA5}">
                      <a16:colId xmlns:a16="http://schemas.microsoft.com/office/drawing/2014/main" val="20001"/>
                    </a:ext>
                  </a:extLst>
                </a:gridCol>
                <a:gridCol w="543115">
                  <a:extLst>
                    <a:ext uri="{9D8B030D-6E8A-4147-A177-3AD203B41FA5}">
                      <a16:colId xmlns:a16="http://schemas.microsoft.com/office/drawing/2014/main" val="20002"/>
                    </a:ext>
                  </a:extLst>
                </a:gridCol>
              </a:tblGrid>
              <a:tr h="370840">
                <a:tc>
                  <a:txBody>
                    <a:bodyPr/>
                    <a:lstStyle/>
                    <a:p>
                      <a:pPr algn="ctr"/>
                      <a:r>
                        <a:rPr lang="en-US" altLang="zh-TW" dirty="0"/>
                        <a:t>00000000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a:t>11000000b</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TW" dirty="0"/>
                        <a:t>AX</a:t>
                      </a:r>
                      <a:endParaRPr lang="zh-TW"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t>Using IMUL in 64-Bit Mode</a:t>
            </a:r>
          </a:p>
        </p:txBody>
      </p:sp>
      <p:sp>
        <p:nvSpPr>
          <p:cNvPr id="43011" name="Content Placeholder 2"/>
          <p:cNvSpPr>
            <a:spLocks noGrp="1"/>
          </p:cNvSpPr>
          <p:nvPr>
            <p:ph idx="1"/>
          </p:nvPr>
        </p:nvSpPr>
        <p:spPr/>
        <p:txBody>
          <a:bodyPr/>
          <a:lstStyle/>
          <a:p>
            <a:r>
              <a:rPr lang="en-US" altLang="zh-TW">
                <a:ea typeface="新細明體" panose="02020500000000000000" pitchFamily="18" charset="-120"/>
              </a:rPr>
              <a:t>You can use 64-bit operands. In the two-operand format, a 64-bit register or memory operand is multiplied against RDX</a:t>
            </a:r>
          </a:p>
          <a:p>
            <a:pPr lvl="1"/>
            <a:r>
              <a:rPr lang="en-US" altLang="zh-TW">
                <a:ea typeface="新細明體" panose="02020500000000000000" pitchFamily="18" charset="-120"/>
              </a:rPr>
              <a:t>128-bit product produced in RDX:RAX</a:t>
            </a:r>
          </a:p>
          <a:p>
            <a:r>
              <a:rPr lang="en-US" altLang="zh-TW">
                <a:ea typeface="新細明體" panose="02020500000000000000" pitchFamily="18" charset="-120"/>
              </a:rPr>
              <a:t>The three-operand format produces a 64-bit product in RAX</a:t>
            </a:r>
          </a:p>
          <a:p>
            <a:pPr>
              <a:buFontTx/>
              <a:buNone/>
            </a:pPr>
            <a:endParaRPr lang="en-US" altLang="zh-TW" sz="1800" b="1">
              <a:latin typeface="Courier New" panose="02070309020205020404" pitchFamily="49" charset="0"/>
              <a:ea typeface="新細明體" panose="02020500000000000000" pitchFamily="18" charset="-120"/>
              <a:cs typeface="Courier New" panose="02070309020205020404" pitchFamily="49" charset="0"/>
            </a:endParaRPr>
          </a:p>
          <a:p>
            <a:pPr>
              <a:buFontTx/>
              <a:buNone/>
            </a:pPr>
            <a:r>
              <a:rPr lang="en-US" altLang="zh-TW" sz="1800" b="1">
                <a:latin typeface="Courier New" panose="02070309020205020404" pitchFamily="49" charset="0"/>
                <a:ea typeface="新細明體" panose="02020500000000000000" pitchFamily="18" charset="-120"/>
                <a:cs typeface="Courier New" panose="02070309020205020404" pitchFamily="49" charset="0"/>
              </a:rPr>
              <a:t>.data</a:t>
            </a:r>
          </a:p>
          <a:p>
            <a:pPr>
              <a:buFontTx/>
              <a:buNone/>
            </a:pPr>
            <a:r>
              <a:rPr lang="en-US" altLang="zh-TW" sz="1800" b="1">
                <a:latin typeface="Courier New" panose="02070309020205020404" pitchFamily="49" charset="0"/>
                <a:ea typeface="新細明體" panose="02020500000000000000" pitchFamily="18" charset="-120"/>
                <a:cs typeface="Courier New" panose="02070309020205020404" pitchFamily="49" charset="0"/>
              </a:rPr>
              <a:t>multiplicand QWORD -16</a:t>
            </a:r>
          </a:p>
          <a:p>
            <a:pPr>
              <a:buFontTx/>
              <a:buNone/>
            </a:pPr>
            <a:r>
              <a:rPr lang="en-US" altLang="zh-TW" sz="1800" b="1">
                <a:latin typeface="Courier New" panose="02070309020205020404" pitchFamily="49" charset="0"/>
                <a:ea typeface="新細明體" panose="02020500000000000000" pitchFamily="18" charset="-120"/>
                <a:cs typeface="Courier New" panose="02070309020205020404" pitchFamily="49" charset="0"/>
              </a:rPr>
              <a:t>.code</a:t>
            </a:r>
          </a:p>
          <a:p>
            <a:pPr>
              <a:buFontTx/>
              <a:buNone/>
            </a:pPr>
            <a:r>
              <a:rPr lang="en-US" altLang="zh-TW" sz="1800" b="1">
                <a:latin typeface="Courier New" panose="02070309020205020404" pitchFamily="49" charset="0"/>
                <a:ea typeface="新細明體" panose="02020500000000000000" pitchFamily="18" charset="-120"/>
                <a:cs typeface="Courier New" panose="02070309020205020404" pitchFamily="49" charset="0"/>
              </a:rPr>
              <a:t>imul rax, multiplicand, 4 </a:t>
            </a:r>
            <a:r>
              <a:rPr lang="en-US" altLang="zh-TW" sz="1600" b="1">
                <a:latin typeface="Courier New" panose="02070309020205020404" pitchFamily="49" charset="0"/>
                <a:ea typeface="新細明體" panose="02020500000000000000" pitchFamily="18" charset="-120"/>
                <a:cs typeface="Courier New" panose="02070309020205020404" pitchFamily="49" charset="0"/>
              </a:rPr>
              <a:t>; RAX = FFFFFFFFFFFFFFC0 (-64)</a:t>
            </a:r>
            <a:endParaRPr lang="en-US" altLang="zh-TW" sz="1800" b="1">
              <a:latin typeface="Courier New" panose="02070309020205020404" pitchFamily="49" charset="0"/>
              <a:ea typeface="新細明體" panose="02020500000000000000" pitchFamily="18" charset="-120"/>
              <a:cs typeface="Courier New" panose="02070309020205020404" pitchFamily="49" charset="0"/>
            </a:endParaRPr>
          </a:p>
        </p:txBody>
      </p:sp>
      <p:sp>
        <p:nvSpPr>
          <p:cNvPr id="4301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4301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594F35AF-6542-41A9-9388-DF1CB6A3B2BF}" type="slidenum">
              <a:rPr lang="en-US" altLang="en-US" sz="1600">
                <a:latin typeface="Times New Roman" panose="02020603050405020304" pitchFamily="18" charset="0"/>
              </a:rPr>
              <a:pPr eaLnBrk="1" hangingPunct="1">
                <a:spcBef>
                  <a:spcPct val="0"/>
                </a:spcBef>
                <a:buClrTx/>
                <a:buFontTx/>
                <a:buNone/>
              </a:pPr>
              <a:t>43</a:t>
            </a:fld>
            <a:endParaRPr lang="en-US" altLang="en-US" sz="16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4403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3AEE6E04-6A9A-46A7-9786-91F09E7A3A44}" type="slidenum">
              <a:rPr lang="en-US" altLang="en-US" sz="1600">
                <a:latin typeface="Times New Roman" panose="02020603050405020304" pitchFamily="18" charset="0"/>
              </a:rPr>
              <a:pPr eaLnBrk="1" hangingPunct="1">
                <a:spcBef>
                  <a:spcPct val="0"/>
                </a:spcBef>
                <a:buClrTx/>
                <a:buFontTx/>
                <a:buNone/>
              </a:pPr>
              <a:t>44</a:t>
            </a:fld>
            <a:endParaRPr lang="en-US" altLang="en-US" sz="1600">
              <a:latin typeface="Times New Roman" panose="02020603050405020304" pitchFamily="18" charset="0"/>
            </a:endParaRPr>
          </a:p>
        </p:txBody>
      </p:sp>
      <p:sp>
        <p:nvSpPr>
          <p:cNvPr id="118786" name="Rectangle 2"/>
          <p:cNvSpPr>
            <a:spLocks noGrp="1" noChangeArrowheads="1"/>
          </p:cNvSpPr>
          <p:nvPr>
            <p:ph type="title"/>
          </p:nvPr>
        </p:nvSpPr>
        <p:spPr/>
        <p:txBody>
          <a:bodyPr/>
          <a:lstStyle/>
          <a:p>
            <a:pPr eaLnBrk="1" hangingPunct="1">
              <a:defRPr/>
            </a:pPr>
            <a:r>
              <a:rPr lang="en-US" altLang="en-US"/>
              <a:t>IMUL Examples</a:t>
            </a:r>
          </a:p>
        </p:txBody>
      </p:sp>
      <p:sp>
        <p:nvSpPr>
          <p:cNvPr id="44037" name="Rectangle 4"/>
          <p:cNvSpPr>
            <a:spLocks noChangeArrowheads="1"/>
          </p:cNvSpPr>
          <p:nvPr/>
        </p:nvSpPr>
        <p:spPr bwMode="auto">
          <a:xfrm>
            <a:off x="762000" y="1219200"/>
            <a:ext cx="7315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a:t>Multiply 4,823,424 *  </a:t>
            </a:r>
            <a:r>
              <a:rPr lang="en-US" altLang="en-US">
                <a:latin typeface="Symbol" panose="05050102010706020507" pitchFamily="18" charset="2"/>
              </a:rPr>
              <a:t>-</a:t>
            </a:r>
            <a:r>
              <a:rPr lang="en-US" altLang="en-US"/>
              <a:t>423:</a:t>
            </a:r>
          </a:p>
        </p:txBody>
      </p:sp>
      <p:sp>
        <p:nvSpPr>
          <p:cNvPr id="44038" name="Text Box 5"/>
          <p:cNvSpPr txBox="1">
            <a:spLocks noChangeArrowheads="1"/>
          </p:cNvSpPr>
          <p:nvPr/>
        </p:nvSpPr>
        <p:spPr bwMode="auto">
          <a:xfrm>
            <a:off x="762000" y="1828800"/>
            <a:ext cx="769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22860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2860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2860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2860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2860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eax,4823424</a:t>
            </a:r>
          </a:p>
          <a:p>
            <a:pPr eaLnBrk="1" hangingPunct="1">
              <a:lnSpc>
                <a:spcPct val="50000"/>
              </a:lnSpc>
              <a:spcBef>
                <a:spcPct val="50000"/>
              </a:spcBef>
              <a:buClrTx/>
              <a:buFontTx/>
              <a:buNone/>
            </a:pPr>
            <a:r>
              <a:rPr lang="en-US" altLang="en-US" sz="1800" b="1">
                <a:latin typeface="Courier New" panose="02070309020205020404" pitchFamily="49" charset="0"/>
              </a:rPr>
              <a:t>mov ebx,-423</a:t>
            </a:r>
          </a:p>
          <a:p>
            <a:pPr eaLnBrk="1" hangingPunct="1">
              <a:lnSpc>
                <a:spcPct val="50000"/>
              </a:lnSpc>
              <a:spcBef>
                <a:spcPct val="50000"/>
              </a:spcBef>
              <a:buClrTx/>
              <a:buFontTx/>
              <a:buNone/>
            </a:pPr>
            <a:r>
              <a:rPr lang="en-US" altLang="en-US" sz="1800" b="1">
                <a:latin typeface="Courier New" panose="02070309020205020404" pitchFamily="49" charset="0"/>
              </a:rPr>
              <a:t>imul ebx	; EDX:EAX = FFFFFFFF86635D80h, OF=0</a:t>
            </a:r>
          </a:p>
        </p:txBody>
      </p:sp>
      <p:sp>
        <p:nvSpPr>
          <p:cNvPr id="44039" name="Text Box 6"/>
          <p:cNvSpPr txBox="1">
            <a:spLocks noChangeArrowheads="1"/>
          </p:cNvSpPr>
          <p:nvPr/>
        </p:nvSpPr>
        <p:spPr bwMode="auto">
          <a:xfrm>
            <a:off x="762000" y="3352800"/>
            <a:ext cx="67056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OF=0 because EDX is a sign extension of EAX.</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4505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5C027A00-5EDD-427F-9225-00D6EB9C2AC9}" type="slidenum">
              <a:rPr lang="en-US" altLang="en-US" sz="1600">
                <a:latin typeface="Times New Roman" panose="02020603050405020304" pitchFamily="18" charset="0"/>
              </a:rPr>
              <a:pPr eaLnBrk="1" hangingPunct="1">
                <a:spcBef>
                  <a:spcPct val="0"/>
                </a:spcBef>
                <a:buClrTx/>
                <a:buFontTx/>
                <a:buNone/>
              </a:pPr>
              <a:t>45</a:t>
            </a:fld>
            <a:endParaRPr lang="en-US" altLang="en-US" sz="1600">
              <a:latin typeface="Times New Roman" panose="02020603050405020304" pitchFamily="18" charset="0"/>
            </a:endParaRPr>
          </a:p>
        </p:txBody>
      </p:sp>
      <p:sp>
        <p:nvSpPr>
          <p:cNvPr id="140290" name="Rectangle 2"/>
          <p:cNvSpPr>
            <a:spLocks noGrp="1" noChangeArrowheads="1"/>
          </p:cNvSpPr>
          <p:nvPr>
            <p:ph type="title"/>
          </p:nvPr>
        </p:nvSpPr>
        <p:spPr/>
        <p:txBody>
          <a:bodyPr/>
          <a:lstStyle/>
          <a:p>
            <a:pPr eaLnBrk="1" hangingPunct="1">
              <a:defRPr/>
            </a:pPr>
            <a:r>
              <a:rPr lang="en-US" altLang="en-US"/>
              <a:t>Your turn . . .</a:t>
            </a:r>
          </a:p>
        </p:txBody>
      </p:sp>
      <p:sp>
        <p:nvSpPr>
          <p:cNvPr id="45061" name="Text Box 3"/>
          <p:cNvSpPr txBox="1">
            <a:spLocks noChangeArrowheads="1"/>
          </p:cNvSpPr>
          <p:nvPr/>
        </p:nvSpPr>
        <p:spPr bwMode="auto">
          <a:xfrm>
            <a:off x="2057400" y="2133600"/>
            <a:ext cx="4572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ax,8760h</a:t>
            </a:r>
          </a:p>
          <a:p>
            <a:pPr eaLnBrk="1" hangingPunct="1">
              <a:lnSpc>
                <a:spcPct val="50000"/>
              </a:lnSpc>
              <a:spcBef>
                <a:spcPct val="50000"/>
              </a:spcBef>
              <a:buClrTx/>
              <a:buFontTx/>
              <a:buNone/>
            </a:pPr>
            <a:r>
              <a:rPr lang="en-US" altLang="en-US" sz="1800" b="1">
                <a:latin typeface="Courier New" panose="02070309020205020404" pitchFamily="49" charset="0"/>
              </a:rPr>
              <a:t>mov bx,100h</a:t>
            </a:r>
          </a:p>
          <a:p>
            <a:pPr eaLnBrk="1" hangingPunct="1">
              <a:lnSpc>
                <a:spcPct val="50000"/>
              </a:lnSpc>
              <a:spcBef>
                <a:spcPct val="50000"/>
              </a:spcBef>
              <a:buClrTx/>
              <a:buFontTx/>
              <a:buNone/>
            </a:pPr>
            <a:r>
              <a:rPr lang="en-US" altLang="en-US" sz="1800" b="1">
                <a:latin typeface="Courier New" panose="02070309020205020404" pitchFamily="49" charset="0"/>
              </a:rPr>
              <a:t>imul bx	</a:t>
            </a:r>
          </a:p>
        </p:txBody>
      </p:sp>
      <p:sp>
        <p:nvSpPr>
          <p:cNvPr id="45062" name="Text Box 4"/>
          <p:cNvSpPr txBox="1">
            <a:spLocks noChangeArrowheads="1"/>
          </p:cNvSpPr>
          <p:nvPr/>
        </p:nvSpPr>
        <p:spPr bwMode="auto">
          <a:xfrm>
            <a:off x="685800" y="10668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What will be the hexadecimal values of DX, AX, and the Carry flag after the following instructions execute?</a:t>
            </a:r>
          </a:p>
        </p:txBody>
      </p:sp>
      <p:sp>
        <p:nvSpPr>
          <p:cNvPr id="140293" name="Text Box 5"/>
          <p:cNvSpPr txBox="1">
            <a:spLocks noChangeArrowheads="1"/>
          </p:cNvSpPr>
          <p:nvPr/>
        </p:nvSpPr>
        <p:spPr bwMode="auto">
          <a:xfrm>
            <a:off x="1066800" y="3657600"/>
            <a:ext cx="64008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solidFill>
                  <a:schemeClr val="tx2"/>
                </a:solidFill>
              </a:rPr>
              <a:t>DX = FF87h, AX = 6000h, OF =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0293"/>
                                        </p:tgtEl>
                                        <p:attrNameLst>
                                          <p:attrName>style.visibility</p:attrName>
                                        </p:attrNameLst>
                                      </p:cBhvr>
                                      <p:to>
                                        <p:strVal val="visible"/>
                                      </p:to>
                                    </p:set>
                                    <p:animEffect transition="in" filter="dissolve">
                                      <p:cBhvr>
                                        <p:cTn id="7" dur="500"/>
                                        <p:tgtEl>
                                          <p:spTgt spid="140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3"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4608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379B35FB-44B3-400C-9976-6F8B3598B63E}" type="slidenum">
              <a:rPr lang="en-US" altLang="en-US" sz="1600">
                <a:latin typeface="Times New Roman" panose="02020603050405020304" pitchFamily="18" charset="0"/>
              </a:rPr>
              <a:pPr eaLnBrk="1" hangingPunct="1">
                <a:spcBef>
                  <a:spcPct val="0"/>
                </a:spcBef>
                <a:buClrTx/>
                <a:buFontTx/>
                <a:buNone/>
              </a:pPr>
              <a:t>46</a:t>
            </a:fld>
            <a:endParaRPr lang="en-US" altLang="en-US" sz="1600">
              <a:latin typeface="Times New Roman" panose="02020603050405020304" pitchFamily="18" charset="0"/>
            </a:endParaRPr>
          </a:p>
        </p:txBody>
      </p:sp>
      <p:sp>
        <p:nvSpPr>
          <p:cNvPr id="100354" name="Rectangle 2"/>
          <p:cNvSpPr>
            <a:spLocks noGrp="1" noChangeArrowheads="1"/>
          </p:cNvSpPr>
          <p:nvPr>
            <p:ph type="title"/>
          </p:nvPr>
        </p:nvSpPr>
        <p:spPr/>
        <p:txBody>
          <a:bodyPr/>
          <a:lstStyle/>
          <a:p>
            <a:pPr eaLnBrk="1" hangingPunct="1">
              <a:defRPr/>
            </a:pPr>
            <a:r>
              <a:rPr lang="en-US" altLang="en-US"/>
              <a:t>DIV Instruction</a:t>
            </a:r>
          </a:p>
        </p:txBody>
      </p:sp>
      <p:sp>
        <p:nvSpPr>
          <p:cNvPr id="46085" name="Rectangle 3"/>
          <p:cNvSpPr>
            <a:spLocks noGrp="1" noChangeArrowheads="1"/>
          </p:cNvSpPr>
          <p:nvPr>
            <p:ph type="body" idx="1"/>
          </p:nvPr>
        </p:nvSpPr>
        <p:spPr>
          <a:xfrm>
            <a:off x="685800" y="1143000"/>
            <a:ext cx="7772400" cy="5334000"/>
          </a:xfrm>
        </p:spPr>
        <p:txBody>
          <a:bodyPr/>
          <a:lstStyle/>
          <a:p>
            <a:pPr eaLnBrk="1" hangingPunct="1"/>
            <a:r>
              <a:rPr lang="en-US" altLang="en-US" dirty="0"/>
              <a:t>The DIV (unsigned divide) instruction performs 8-bit, 16-bit, and 32-bit division on unsigned integers</a:t>
            </a:r>
          </a:p>
          <a:p>
            <a:pPr eaLnBrk="1" hangingPunct="1"/>
            <a:r>
              <a:rPr lang="en-US" altLang="en-US" dirty="0"/>
              <a:t>A single operand is supplied (register or memory operand), which is assumed to be the divisor </a:t>
            </a:r>
          </a:p>
          <a:p>
            <a:pPr eaLnBrk="1" hangingPunct="1"/>
            <a:r>
              <a:rPr lang="en-US" altLang="en-US" dirty="0"/>
              <a:t>Instruction formats:</a:t>
            </a:r>
          </a:p>
          <a:p>
            <a:pPr marL="0" indent="0" eaLnBrk="1" hangingPunct="1">
              <a:buNone/>
            </a:pPr>
            <a:r>
              <a:rPr lang="en-US" altLang="zh-TW" sz="1800" b="1" dirty="0">
                <a:latin typeface="Courier New" pitchFamily="49" charset="0"/>
                <a:ea typeface="新細明體" charset="-120"/>
              </a:rPr>
              <a:t>    </a:t>
            </a:r>
            <a:r>
              <a:rPr lang="en-US" altLang="zh-TW" sz="1800" b="1" dirty="0" err="1">
                <a:latin typeface="Courier New" pitchFamily="49" charset="0"/>
                <a:ea typeface="新細明體" charset="-120"/>
              </a:rPr>
              <a:t>mov</a:t>
            </a:r>
            <a:r>
              <a:rPr lang="en-US" altLang="zh-TW" sz="1800" b="1" dirty="0">
                <a:latin typeface="Courier New" pitchFamily="49" charset="0"/>
                <a:ea typeface="新細明體" charset="-120"/>
              </a:rPr>
              <a:t> ax, Dividend</a:t>
            </a:r>
          </a:p>
          <a:p>
            <a:pPr marL="0" indent="0" eaLnBrk="1" hangingPunct="1">
              <a:buNone/>
            </a:pPr>
            <a:r>
              <a:rPr lang="en-US" altLang="zh-TW" sz="1800" b="1" dirty="0">
                <a:latin typeface="Courier New" pitchFamily="49" charset="0"/>
                <a:ea typeface="新細明體" charset="-120"/>
              </a:rPr>
              <a:t>    div </a:t>
            </a:r>
            <a:r>
              <a:rPr lang="en-US" altLang="zh-TW" sz="1800" b="1" i="1" dirty="0">
                <a:latin typeface="Courier New" pitchFamily="49" charset="0"/>
                <a:ea typeface="新細明體" charset="-120"/>
              </a:rPr>
              <a:t>r/m8</a:t>
            </a:r>
          </a:p>
          <a:p>
            <a:pPr marL="0" indent="0" eaLnBrk="1" hangingPunct="1">
              <a:buNone/>
            </a:pPr>
            <a:endParaRPr lang="en-US" altLang="zh-TW" sz="1800" b="1" i="1" dirty="0">
              <a:latin typeface="Courier New" pitchFamily="49" charset="0"/>
              <a:ea typeface="新細明體" charset="-120"/>
            </a:endParaRPr>
          </a:p>
          <a:p>
            <a:pPr marL="0" indent="0" eaLnBrk="1" hangingPunct="1">
              <a:buNone/>
            </a:pPr>
            <a:r>
              <a:rPr lang="en-US" altLang="zh-TW" sz="1800" b="1" i="1" dirty="0">
                <a:latin typeface="Courier New" pitchFamily="49" charset="0"/>
                <a:ea typeface="新細明體" charset="-120"/>
              </a:rPr>
              <a:t>    </a:t>
            </a:r>
            <a:r>
              <a:rPr lang="en-US" altLang="zh-TW" sz="1800" b="1" dirty="0" err="1">
                <a:latin typeface="Courier New" pitchFamily="49" charset="0"/>
                <a:ea typeface="新細明體" charset="-120"/>
              </a:rPr>
              <a:t>mov</a:t>
            </a:r>
            <a:r>
              <a:rPr lang="en-US" altLang="zh-TW" sz="1800" b="1" dirty="0">
                <a:latin typeface="Courier New" pitchFamily="49" charset="0"/>
                <a:ea typeface="新細明體" charset="-120"/>
              </a:rPr>
              <a:t> dx, </a:t>
            </a:r>
            <a:r>
              <a:rPr lang="en-US" altLang="zh-TW" sz="1800" b="1" dirty="0" err="1">
                <a:latin typeface="Courier New" pitchFamily="49" charset="0"/>
                <a:ea typeface="新細明體" charset="-120"/>
              </a:rPr>
              <a:t>Dividend_Hign</a:t>
            </a:r>
            <a:endParaRPr lang="en-US" altLang="zh-TW" sz="1800" b="1" dirty="0">
              <a:latin typeface="Courier New" pitchFamily="49" charset="0"/>
              <a:ea typeface="新細明體" charset="-120"/>
            </a:endParaRPr>
          </a:p>
          <a:p>
            <a:pPr marL="0" indent="0" eaLnBrk="1" hangingPunct="1">
              <a:buNone/>
            </a:pPr>
            <a:r>
              <a:rPr lang="en-US" altLang="zh-TW" sz="1800" b="1" dirty="0">
                <a:latin typeface="Courier New" pitchFamily="49" charset="0"/>
                <a:ea typeface="新細明體" charset="-120"/>
              </a:rPr>
              <a:t>    </a:t>
            </a:r>
            <a:r>
              <a:rPr lang="en-US" altLang="zh-TW" sz="1800" b="1" dirty="0" err="1">
                <a:latin typeface="Courier New" pitchFamily="49" charset="0"/>
                <a:ea typeface="新細明體" charset="-120"/>
              </a:rPr>
              <a:t>mov</a:t>
            </a:r>
            <a:r>
              <a:rPr lang="en-US" altLang="zh-TW" sz="1800" b="1" dirty="0">
                <a:latin typeface="Courier New" pitchFamily="49" charset="0"/>
                <a:ea typeface="新細明體" charset="-120"/>
              </a:rPr>
              <a:t> ax, </a:t>
            </a:r>
            <a:r>
              <a:rPr lang="en-US" altLang="zh-TW" sz="1800" b="1" dirty="0" err="1">
                <a:latin typeface="Courier New" pitchFamily="49" charset="0"/>
                <a:ea typeface="新細明體" charset="-120"/>
              </a:rPr>
              <a:t>Dividend_Low</a:t>
            </a:r>
            <a:endParaRPr lang="en-US" altLang="zh-TW" sz="1800" b="1" dirty="0">
              <a:latin typeface="Courier New" pitchFamily="49" charset="0"/>
              <a:ea typeface="新細明體" charset="-120"/>
            </a:endParaRPr>
          </a:p>
          <a:p>
            <a:pPr marL="0" indent="0" eaLnBrk="1" hangingPunct="1">
              <a:buNone/>
            </a:pPr>
            <a:r>
              <a:rPr lang="en-US" altLang="zh-TW" sz="1800" b="1" dirty="0">
                <a:latin typeface="Courier New" pitchFamily="49" charset="0"/>
                <a:ea typeface="新細明體" charset="-120"/>
              </a:rPr>
              <a:t>    div </a:t>
            </a:r>
            <a:r>
              <a:rPr lang="en-US" altLang="zh-TW" sz="1800" b="1" i="1" dirty="0">
                <a:latin typeface="Courier New" pitchFamily="49" charset="0"/>
                <a:ea typeface="新細明體" charset="-120"/>
              </a:rPr>
              <a:t>r/m16</a:t>
            </a:r>
          </a:p>
          <a:p>
            <a:pPr marL="0" indent="0" eaLnBrk="1" hangingPunct="1">
              <a:buNone/>
            </a:pPr>
            <a:endParaRPr lang="en-US" altLang="zh-TW" sz="1800" b="1" i="1" dirty="0">
              <a:latin typeface="Courier New" pitchFamily="49" charset="0"/>
              <a:ea typeface="新細明體" charset="-120"/>
            </a:endParaRPr>
          </a:p>
          <a:p>
            <a:pPr marL="0" indent="0" eaLnBrk="1" hangingPunct="1">
              <a:buNone/>
            </a:pPr>
            <a:r>
              <a:rPr lang="en-US" altLang="zh-TW" sz="1800" b="1" i="1" dirty="0">
                <a:latin typeface="Courier New" pitchFamily="49" charset="0"/>
                <a:ea typeface="新細明體" charset="-120"/>
              </a:rPr>
              <a:t>    </a:t>
            </a:r>
            <a:r>
              <a:rPr lang="en-US" altLang="zh-TW" sz="1800" b="1" dirty="0" err="1">
                <a:latin typeface="Courier New" pitchFamily="49" charset="0"/>
                <a:ea typeface="新細明體" charset="-120"/>
              </a:rPr>
              <a:t>mov</a:t>
            </a:r>
            <a:r>
              <a:rPr lang="en-US" altLang="zh-TW" sz="1800" b="1" dirty="0">
                <a:latin typeface="Courier New" pitchFamily="49" charset="0"/>
                <a:ea typeface="新細明體" charset="-120"/>
              </a:rPr>
              <a:t> </a:t>
            </a:r>
            <a:r>
              <a:rPr lang="en-US" altLang="zh-TW" sz="1800" b="1" dirty="0" err="1">
                <a:latin typeface="Courier New" pitchFamily="49" charset="0"/>
                <a:ea typeface="新細明體" charset="-120"/>
              </a:rPr>
              <a:t>edx</a:t>
            </a:r>
            <a:r>
              <a:rPr lang="en-US" altLang="zh-TW" sz="1800" b="1" dirty="0">
                <a:latin typeface="Courier New" pitchFamily="49" charset="0"/>
                <a:ea typeface="新細明體" charset="-120"/>
              </a:rPr>
              <a:t>, </a:t>
            </a:r>
            <a:r>
              <a:rPr lang="en-US" altLang="zh-TW" sz="1800" b="1" dirty="0" err="1">
                <a:latin typeface="Courier New" pitchFamily="49" charset="0"/>
                <a:ea typeface="新細明體" charset="-120"/>
              </a:rPr>
              <a:t>Dividend_Hign</a:t>
            </a:r>
            <a:endParaRPr lang="en-US" altLang="zh-TW" sz="1800" b="1" dirty="0">
              <a:latin typeface="Courier New" pitchFamily="49" charset="0"/>
              <a:ea typeface="新細明體" charset="-120"/>
            </a:endParaRPr>
          </a:p>
          <a:p>
            <a:pPr marL="0" indent="0" eaLnBrk="1" hangingPunct="1">
              <a:buNone/>
            </a:pPr>
            <a:r>
              <a:rPr lang="en-US" altLang="zh-TW" sz="1800" b="1" dirty="0">
                <a:latin typeface="Courier New" pitchFamily="49" charset="0"/>
                <a:ea typeface="新細明體" charset="-120"/>
              </a:rPr>
              <a:t>    </a:t>
            </a:r>
            <a:r>
              <a:rPr lang="en-US" altLang="zh-TW" sz="1800" b="1" dirty="0" err="1">
                <a:latin typeface="Courier New" pitchFamily="49" charset="0"/>
                <a:ea typeface="新細明體" charset="-120"/>
              </a:rPr>
              <a:t>mov</a:t>
            </a:r>
            <a:r>
              <a:rPr lang="en-US" altLang="zh-TW" sz="1800" b="1" dirty="0">
                <a:latin typeface="Courier New" pitchFamily="49" charset="0"/>
                <a:ea typeface="新細明體" charset="-120"/>
              </a:rPr>
              <a:t> </a:t>
            </a:r>
            <a:r>
              <a:rPr lang="en-US" altLang="zh-TW" sz="1800" b="1" dirty="0" err="1">
                <a:latin typeface="Courier New" pitchFamily="49" charset="0"/>
                <a:ea typeface="新細明體" charset="-120"/>
              </a:rPr>
              <a:t>eax</a:t>
            </a:r>
            <a:r>
              <a:rPr lang="en-US" altLang="zh-TW" sz="1800" b="1" dirty="0">
                <a:latin typeface="Courier New" pitchFamily="49" charset="0"/>
                <a:ea typeface="新細明體" charset="-120"/>
              </a:rPr>
              <a:t>, </a:t>
            </a:r>
            <a:r>
              <a:rPr lang="en-US" altLang="zh-TW" sz="1800" b="1" dirty="0" err="1">
                <a:latin typeface="Courier New" pitchFamily="49" charset="0"/>
                <a:ea typeface="新細明體" charset="-120"/>
              </a:rPr>
              <a:t>Dividend_Low</a:t>
            </a:r>
            <a:endParaRPr lang="en-US" altLang="zh-TW" sz="1800" b="1" i="1" dirty="0">
              <a:latin typeface="Courier New" pitchFamily="49" charset="0"/>
              <a:ea typeface="新細明體" charset="-120"/>
            </a:endParaRPr>
          </a:p>
          <a:p>
            <a:pPr marL="0" indent="0" eaLnBrk="1" hangingPunct="1">
              <a:buNone/>
            </a:pPr>
            <a:r>
              <a:rPr lang="en-US" altLang="zh-TW" sz="1800" b="1" i="1" dirty="0">
                <a:latin typeface="Courier New" pitchFamily="49" charset="0"/>
                <a:ea typeface="新細明體" charset="-120"/>
              </a:rPr>
              <a:t>    </a:t>
            </a:r>
            <a:r>
              <a:rPr lang="en-US" altLang="zh-TW" sz="1800" b="1" dirty="0">
                <a:latin typeface="Courier New" pitchFamily="49" charset="0"/>
                <a:ea typeface="新細明體" charset="-120"/>
              </a:rPr>
              <a:t>div </a:t>
            </a:r>
            <a:r>
              <a:rPr lang="en-US" altLang="zh-TW" sz="1800" b="1" i="1" dirty="0">
                <a:latin typeface="Courier New" pitchFamily="49" charset="0"/>
                <a:ea typeface="新細明體" charset="-120"/>
              </a:rPr>
              <a:t>r/m32</a:t>
            </a:r>
            <a:endParaRPr lang="en-US" altLang="en-US" sz="1800" b="1" i="1" dirty="0">
              <a:latin typeface="Courier New" panose="02070309020205020404" pitchFamily="49" charset="0"/>
            </a:endParaRPr>
          </a:p>
        </p:txBody>
      </p:sp>
      <p:grpSp>
        <p:nvGrpSpPr>
          <p:cNvPr id="2" name="Group 6"/>
          <p:cNvGrpSpPr>
            <a:grpSpLocks/>
          </p:cNvGrpSpPr>
          <p:nvPr/>
        </p:nvGrpSpPr>
        <p:grpSpPr bwMode="auto">
          <a:xfrm>
            <a:off x="4557215" y="3810000"/>
            <a:ext cx="4073857" cy="2059781"/>
            <a:chOff x="2256" y="2496"/>
            <a:chExt cx="2976" cy="1293"/>
          </a:xfrm>
        </p:grpSpPr>
        <p:pic>
          <p:nvPicPr>
            <p:cNvPr id="4608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6" y="2832"/>
              <a:ext cx="2976" cy="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8" name="Text Box 5"/>
            <p:cNvSpPr txBox="1">
              <a:spLocks noChangeArrowheads="1"/>
            </p:cNvSpPr>
            <p:nvPr/>
          </p:nvSpPr>
          <p:spPr bwMode="auto">
            <a:xfrm>
              <a:off x="2880" y="2496"/>
              <a:ext cx="172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100" dirty="0"/>
                <a:t>Default Operands: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4710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B49FB970-E4A1-4E35-94D9-0251B128989D}" type="slidenum">
              <a:rPr lang="en-US" altLang="en-US" sz="1600">
                <a:latin typeface="Times New Roman" panose="02020603050405020304" pitchFamily="18" charset="0"/>
              </a:rPr>
              <a:pPr eaLnBrk="1" hangingPunct="1">
                <a:spcBef>
                  <a:spcPct val="0"/>
                </a:spcBef>
                <a:buClrTx/>
                <a:buFontTx/>
                <a:buNone/>
              </a:pPr>
              <a:t>47</a:t>
            </a:fld>
            <a:endParaRPr lang="en-US" altLang="en-US" sz="1600">
              <a:latin typeface="Times New Roman" panose="02020603050405020304" pitchFamily="18" charset="0"/>
            </a:endParaRPr>
          </a:p>
        </p:txBody>
      </p:sp>
      <p:sp>
        <p:nvSpPr>
          <p:cNvPr id="119810" name="Rectangle 2"/>
          <p:cNvSpPr>
            <a:spLocks noGrp="1" noChangeArrowheads="1"/>
          </p:cNvSpPr>
          <p:nvPr>
            <p:ph type="title"/>
          </p:nvPr>
        </p:nvSpPr>
        <p:spPr/>
        <p:txBody>
          <a:bodyPr/>
          <a:lstStyle/>
          <a:p>
            <a:pPr eaLnBrk="1" hangingPunct="1">
              <a:defRPr/>
            </a:pPr>
            <a:r>
              <a:rPr lang="en-US" altLang="en-US"/>
              <a:t>DIV Examples</a:t>
            </a:r>
          </a:p>
        </p:txBody>
      </p:sp>
      <p:sp>
        <p:nvSpPr>
          <p:cNvPr id="47109" name="Rectangle 7"/>
          <p:cNvSpPr>
            <a:spLocks noChangeArrowheads="1"/>
          </p:cNvSpPr>
          <p:nvPr/>
        </p:nvSpPr>
        <p:spPr bwMode="auto">
          <a:xfrm>
            <a:off x="762000" y="1219200"/>
            <a:ext cx="7315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a:t>Divide 8003h by 100h, using 16-bit operands:</a:t>
            </a:r>
          </a:p>
        </p:txBody>
      </p:sp>
      <p:sp>
        <p:nvSpPr>
          <p:cNvPr id="47110" name="Text Box 8"/>
          <p:cNvSpPr txBox="1">
            <a:spLocks noChangeArrowheads="1"/>
          </p:cNvSpPr>
          <p:nvPr/>
        </p:nvSpPr>
        <p:spPr bwMode="auto">
          <a:xfrm>
            <a:off x="762000" y="1828800"/>
            <a:ext cx="7086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20516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20516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20516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20516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20516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dx,0	; clear dividend, high</a:t>
            </a:r>
          </a:p>
          <a:p>
            <a:pPr eaLnBrk="1" hangingPunct="1">
              <a:lnSpc>
                <a:spcPct val="50000"/>
              </a:lnSpc>
              <a:spcBef>
                <a:spcPct val="50000"/>
              </a:spcBef>
              <a:buClrTx/>
              <a:buFontTx/>
              <a:buNone/>
            </a:pPr>
            <a:r>
              <a:rPr lang="en-US" altLang="en-US" sz="1800" b="1">
                <a:latin typeface="Courier New" panose="02070309020205020404" pitchFamily="49" charset="0"/>
              </a:rPr>
              <a:t>mov ax,8003h	; dividend, low</a:t>
            </a:r>
          </a:p>
          <a:p>
            <a:pPr eaLnBrk="1" hangingPunct="1">
              <a:lnSpc>
                <a:spcPct val="50000"/>
              </a:lnSpc>
              <a:spcBef>
                <a:spcPct val="50000"/>
              </a:spcBef>
              <a:buClrTx/>
              <a:buFontTx/>
              <a:buNone/>
            </a:pPr>
            <a:r>
              <a:rPr lang="en-US" altLang="en-US" sz="1800" b="1">
                <a:latin typeface="Courier New" panose="02070309020205020404" pitchFamily="49" charset="0"/>
              </a:rPr>
              <a:t>mov cx,100h	; divisor</a:t>
            </a:r>
          </a:p>
          <a:p>
            <a:pPr eaLnBrk="1" hangingPunct="1">
              <a:lnSpc>
                <a:spcPct val="50000"/>
              </a:lnSpc>
              <a:spcBef>
                <a:spcPct val="50000"/>
              </a:spcBef>
              <a:buClrTx/>
              <a:buFontTx/>
              <a:buNone/>
            </a:pPr>
            <a:r>
              <a:rPr lang="en-US" altLang="en-US" sz="1800" b="1">
                <a:latin typeface="Courier New" panose="02070309020205020404" pitchFamily="49" charset="0"/>
              </a:rPr>
              <a:t>div cx	; AX = 0080h, DX = 3</a:t>
            </a:r>
          </a:p>
        </p:txBody>
      </p:sp>
      <p:grpSp>
        <p:nvGrpSpPr>
          <p:cNvPr id="2" name="Group 11"/>
          <p:cNvGrpSpPr>
            <a:grpSpLocks/>
          </p:cNvGrpSpPr>
          <p:nvPr/>
        </p:nvGrpSpPr>
        <p:grpSpPr bwMode="auto">
          <a:xfrm>
            <a:off x="762000" y="3657600"/>
            <a:ext cx="7391400" cy="2057400"/>
            <a:chOff x="480" y="2304"/>
            <a:chExt cx="4656" cy="1296"/>
          </a:xfrm>
        </p:grpSpPr>
        <p:sp>
          <p:nvSpPr>
            <p:cNvPr id="47112" name="Rectangle 9"/>
            <p:cNvSpPr>
              <a:spLocks noChangeArrowheads="1"/>
            </p:cNvSpPr>
            <p:nvPr/>
          </p:nvSpPr>
          <p:spPr bwMode="auto">
            <a:xfrm>
              <a:off x="528" y="2304"/>
              <a:ext cx="46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a:t>Same division, using 32-bit operands:</a:t>
              </a:r>
            </a:p>
          </p:txBody>
        </p:sp>
        <p:sp>
          <p:nvSpPr>
            <p:cNvPr id="47113" name="Text Box 10"/>
            <p:cNvSpPr txBox="1">
              <a:spLocks noChangeArrowheads="1"/>
            </p:cNvSpPr>
            <p:nvPr/>
          </p:nvSpPr>
          <p:spPr bwMode="auto">
            <a:xfrm>
              <a:off x="480" y="2736"/>
              <a:ext cx="4512"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20516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20516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20516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20516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20516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edx,0	; clear dividend, high</a:t>
              </a:r>
            </a:p>
            <a:p>
              <a:pPr eaLnBrk="1" hangingPunct="1">
                <a:lnSpc>
                  <a:spcPct val="50000"/>
                </a:lnSpc>
                <a:spcBef>
                  <a:spcPct val="50000"/>
                </a:spcBef>
                <a:buClrTx/>
                <a:buFontTx/>
                <a:buNone/>
              </a:pPr>
              <a:r>
                <a:rPr lang="en-US" altLang="en-US" sz="1800" b="1">
                  <a:latin typeface="Courier New" panose="02070309020205020404" pitchFamily="49" charset="0"/>
                </a:rPr>
                <a:t>mov eax,8003h	; dividend, low</a:t>
              </a:r>
            </a:p>
            <a:p>
              <a:pPr eaLnBrk="1" hangingPunct="1">
                <a:lnSpc>
                  <a:spcPct val="50000"/>
                </a:lnSpc>
                <a:spcBef>
                  <a:spcPct val="50000"/>
                </a:spcBef>
                <a:buClrTx/>
                <a:buFontTx/>
                <a:buNone/>
              </a:pPr>
              <a:r>
                <a:rPr lang="en-US" altLang="en-US" sz="1800" b="1">
                  <a:latin typeface="Courier New" panose="02070309020205020404" pitchFamily="49" charset="0"/>
                </a:rPr>
                <a:t>mov ecx,100h	; divisor</a:t>
              </a:r>
            </a:p>
            <a:p>
              <a:pPr eaLnBrk="1" hangingPunct="1">
                <a:lnSpc>
                  <a:spcPct val="50000"/>
                </a:lnSpc>
                <a:spcBef>
                  <a:spcPct val="50000"/>
                </a:spcBef>
                <a:buClrTx/>
                <a:buFontTx/>
                <a:buNone/>
              </a:pPr>
              <a:r>
                <a:rPr lang="en-US" altLang="en-US" sz="1800" b="1">
                  <a:latin typeface="Courier New" panose="02070309020205020404" pitchFamily="49" charset="0"/>
                </a:rPr>
                <a:t>div ecx	; EAX = 00000080h, DX = 3</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4813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3F5577CB-7BE1-4C92-9367-1FE9EFEDAA15}" type="slidenum">
              <a:rPr lang="en-US" altLang="en-US" sz="1600">
                <a:latin typeface="Times New Roman" panose="02020603050405020304" pitchFamily="18" charset="0"/>
              </a:rPr>
              <a:pPr eaLnBrk="1" hangingPunct="1">
                <a:spcBef>
                  <a:spcPct val="0"/>
                </a:spcBef>
                <a:buClrTx/>
                <a:buFontTx/>
                <a:buNone/>
              </a:pPr>
              <a:t>48</a:t>
            </a:fld>
            <a:endParaRPr lang="en-US" altLang="en-US" sz="1600">
              <a:latin typeface="Times New Roman" panose="02020603050405020304" pitchFamily="18" charset="0"/>
            </a:endParaRPr>
          </a:p>
        </p:txBody>
      </p:sp>
      <p:sp>
        <p:nvSpPr>
          <p:cNvPr id="119810" name="Rectangle 2"/>
          <p:cNvSpPr>
            <a:spLocks noGrp="1" noChangeArrowheads="1"/>
          </p:cNvSpPr>
          <p:nvPr>
            <p:ph type="title"/>
          </p:nvPr>
        </p:nvSpPr>
        <p:spPr/>
        <p:txBody>
          <a:bodyPr/>
          <a:lstStyle/>
          <a:p>
            <a:pPr eaLnBrk="1" hangingPunct="1">
              <a:defRPr/>
            </a:pPr>
            <a:r>
              <a:rPr lang="en-US" altLang="en-US"/>
              <a:t>64-Bit DIV Example</a:t>
            </a:r>
          </a:p>
        </p:txBody>
      </p:sp>
      <p:sp>
        <p:nvSpPr>
          <p:cNvPr id="45061" name="Rectangle 7"/>
          <p:cNvSpPr>
            <a:spLocks noChangeArrowheads="1"/>
          </p:cNvSpPr>
          <p:nvPr/>
        </p:nvSpPr>
        <p:spPr bwMode="auto">
          <a:xfrm>
            <a:off x="762053" y="1236218"/>
            <a:ext cx="7315200" cy="838200"/>
          </a:xfrm>
          <a:prstGeom prst="rect">
            <a:avLst/>
          </a:prstGeom>
          <a:noFill/>
          <a:ln>
            <a:noFill/>
          </a:ln>
          <a:effectLst/>
          <a:extLst/>
        </p:spPr>
        <p:txBody>
          <a:bodyPr/>
          <a:lstStyle>
            <a:lvl1pPr marL="342900" indent="-3429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buFontTx/>
              <a:buNone/>
              <a:defRPr/>
            </a:pPr>
            <a:r>
              <a:rPr lang="en-US" altLang="en-US">
                <a:latin typeface="+mn-lt"/>
              </a:rPr>
              <a:t>Divide 000001080000000033300020h by </a:t>
            </a:r>
            <a:r>
              <a:rPr lang="en-US"/>
              <a:t>00010000h</a:t>
            </a:r>
            <a:r>
              <a:rPr lang="en-US" altLang="en-US"/>
              <a:t>:</a:t>
            </a:r>
          </a:p>
        </p:txBody>
      </p:sp>
      <p:sp>
        <p:nvSpPr>
          <p:cNvPr id="48134" name="Text Box 8"/>
          <p:cNvSpPr txBox="1">
            <a:spLocks noChangeArrowheads="1"/>
          </p:cNvSpPr>
          <p:nvPr/>
        </p:nvSpPr>
        <p:spPr bwMode="auto">
          <a:xfrm>
            <a:off x="533400" y="2209800"/>
            <a:ext cx="79248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20516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20516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20516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20516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20516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dirty="0">
                <a:latin typeface="Courier New" panose="02070309020205020404" pitchFamily="49" charset="0"/>
              </a:rPr>
              <a:t>.data</a:t>
            </a:r>
          </a:p>
          <a:p>
            <a:pPr eaLnBrk="1" hangingPunct="1">
              <a:lnSpc>
                <a:spcPct val="50000"/>
              </a:lnSpc>
              <a:spcBef>
                <a:spcPct val="50000"/>
              </a:spcBef>
              <a:buClrTx/>
              <a:buFontTx/>
              <a:buNone/>
            </a:pPr>
            <a:r>
              <a:rPr lang="en-US" altLang="en-US" sz="1800" b="1" dirty="0" err="1">
                <a:latin typeface="Courier New" panose="02070309020205020404" pitchFamily="49" charset="0"/>
              </a:rPr>
              <a:t>dividend_hi</a:t>
            </a:r>
            <a:r>
              <a:rPr lang="en-US" altLang="en-US" sz="1800" b="1" dirty="0">
                <a:latin typeface="Courier New" panose="02070309020205020404" pitchFamily="49" charset="0"/>
              </a:rPr>
              <a:t> QWORD 00000108h</a:t>
            </a:r>
          </a:p>
          <a:p>
            <a:pPr eaLnBrk="1" hangingPunct="1">
              <a:lnSpc>
                <a:spcPct val="50000"/>
              </a:lnSpc>
              <a:spcBef>
                <a:spcPct val="50000"/>
              </a:spcBef>
              <a:buClrTx/>
              <a:buFontTx/>
              <a:buNone/>
            </a:pPr>
            <a:r>
              <a:rPr lang="en-US" altLang="en-US" sz="1800" b="1" dirty="0" err="1">
                <a:latin typeface="Courier New" panose="02070309020205020404" pitchFamily="49" charset="0"/>
              </a:rPr>
              <a:t>dividend_lo</a:t>
            </a:r>
            <a:r>
              <a:rPr lang="en-US" altLang="en-US" sz="1800" b="1" dirty="0">
                <a:latin typeface="Courier New" panose="02070309020205020404" pitchFamily="49" charset="0"/>
              </a:rPr>
              <a:t> QWORD 33300020h</a:t>
            </a:r>
          </a:p>
          <a:p>
            <a:pPr eaLnBrk="1" hangingPunct="1">
              <a:lnSpc>
                <a:spcPct val="50000"/>
              </a:lnSpc>
              <a:spcBef>
                <a:spcPct val="50000"/>
              </a:spcBef>
              <a:buClrTx/>
              <a:buFontTx/>
              <a:buNone/>
            </a:pPr>
            <a:r>
              <a:rPr lang="en-US" altLang="en-US" sz="1800" b="1" dirty="0">
                <a:latin typeface="Courier New" panose="02070309020205020404" pitchFamily="49" charset="0"/>
              </a:rPr>
              <a:t>divisor QWORD 00010000h</a:t>
            </a:r>
          </a:p>
          <a:p>
            <a:pPr eaLnBrk="1" hangingPunct="1">
              <a:lnSpc>
                <a:spcPct val="50000"/>
              </a:lnSpc>
              <a:spcBef>
                <a:spcPct val="50000"/>
              </a:spcBef>
              <a:buClrTx/>
              <a:buFontTx/>
              <a:buNone/>
            </a:pPr>
            <a:endParaRPr lang="en-US" altLang="en-US" sz="1800" b="1" dirty="0">
              <a:latin typeface="Courier New" panose="02070309020205020404" pitchFamily="49" charset="0"/>
            </a:endParaRPr>
          </a:p>
          <a:p>
            <a:pPr eaLnBrk="1" hangingPunct="1">
              <a:lnSpc>
                <a:spcPct val="50000"/>
              </a:lnSpc>
              <a:spcBef>
                <a:spcPct val="50000"/>
              </a:spcBef>
              <a:buClrTx/>
              <a:buFontTx/>
              <a:buNone/>
            </a:pPr>
            <a:r>
              <a:rPr lang="en-US" altLang="en-US" sz="1800" b="1" dirty="0">
                <a:latin typeface="Courier New" panose="02070309020205020404" pitchFamily="49" charset="0"/>
              </a:rPr>
              <a:t>.code</a:t>
            </a:r>
          </a:p>
          <a:p>
            <a:pPr eaLnBrk="1" hangingPunct="1">
              <a:lnSpc>
                <a:spcPct val="50000"/>
              </a:lnSpc>
              <a:spcBef>
                <a:spcPct val="50000"/>
              </a:spcBef>
              <a:buClrTx/>
              <a:buFontTx/>
              <a:buNone/>
            </a:pP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rdx</a:t>
            </a:r>
            <a:r>
              <a:rPr lang="en-US" altLang="en-US" sz="1800" b="1" dirty="0">
                <a:latin typeface="Courier New" panose="02070309020205020404" pitchFamily="49" charset="0"/>
              </a:rPr>
              <a:t>, </a:t>
            </a:r>
            <a:r>
              <a:rPr lang="en-US" altLang="en-US" sz="1800" b="1" dirty="0" err="1">
                <a:latin typeface="Courier New" panose="02070309020205020404" pitchFamily="49" charset="0"/>
              </a:rPr>
              <a:t>dividend_hi</a:t>
            </a:r>
            <a:endParaRPr lang="en-US" altLang="en-US" sz="1800" b="1" dirty="0">
              <a:latin typeface="Courier New" panose="02070309020205020404" pitchFamily="49" charset="0"/>
            </a:endParaRPr>
          </a:p>
          <a:p>
            <a:pPr eaLnBrk="1" hangingPunct="1">
              <a:lnSpc>
                <a:spcPct val="50000"/>
              </a:lnSpc>
              <a:spcBef>
                <a:spcPct val="50000"/>
              </a:spcBef>
              <a:buClrTx/>
              <a:buFontTx/>
              <a:buNone/>
            </a:pP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rax</a:t>
            </a:r>
            <a:r>
              <a:rPr lang="en-US" altLang="en-US" sz="1800" b="1" dirty="0">
                <a:latin typeface="Courier New" panose="02070309020205020404" pitchFamily="49" charset="0"/>
              </a:rPr>
              <a:t>, </a:t>
            </a:r>
            <a:r>
              <a:rPr lang="en-US" altLang="en-US" sz="1800" b="1" dirty="0" err="1">
                <a:latin typeface="Courier New" panose="02070309020205020404" pitchFamily="49" charset="0"/>
              </a:rPr>
              <a:t>dividend_lo</a:t>
            </a:r>
            <a:endParaRPr lang="en-US" altLang="en-US" sz="1800" b="1" dirty="0">
              <a:latin typeface="Courier New" panose="02070309020205020404" pitchFamily="49" charset="0"/>
            </a:endParaRPr>
          </a:p>
          <a:p>
            <a:pPr eaLnBrk="1" hangingPunct="1">
              <a:lnSpc>
                <a:spcPct val="50000"/>
              </a:lnSpc>
              <a:spcBef>
                <a:spcPct val="50000"/>
              </a:spcBef>
              <a:buClrTx/>
              <a:buFontTx/>
              <a:buNone/>
            </a:pPr>
            <a:r>
              <a:rPr lang="en-US" altLang="en-US" sz="1800" b="1" dirty="0">
                <a:latin typeface="Courier New" panose="02070309020205020404" pitchFamily="49" charset="0"/>
              </a:rPr>
              <a:t>div divisor </a:t>
            </a:r>
            <a:r>
              <a:rPr lang="en-US" altLang="en-US" sz="1600" b="1" dirty="0">
                <a:latin typeface="Courier New" panose="02070309020205020404" pitchFamily="49" charset="0"/>
              </a:rPr>
              <a:t>		; RAX = quotient</a:t>
            </a:r>
          </a:p>
          <a:p>
            <a:pPr eaLnBrk="1" hangingPunct="1">
              <a:lnSpc>
                <a:spcPct val="50000"/>
              </a:lnSpc>
              <a:spcBef>
                <a:spcPct val="50000"/>
              </a:spcBef>
              <a:buClrTx/>
              <a:buFontTx/>
              <a:buNone/>
            </a:pPr>
            <a:r>
              <a:rPr lang="en-US" altLang="en-US" sz="1600" b="1" dirty="0">
                <a:latin typeface="Courier New" panose="02070309020205020404" pitchFamily="49" charset="0"/>
              </a:rPr>
              <a:t>			; RDX = remainder</a:t>
            </a:r>
          </a:p>
          <a:p>
            <a:pPr eaLnBrk="1" hangingPunct="1">
              <a:lnSpc>
                <a:spcPct val="50000"/>
              </a:lnSpc>
              <a:spcBef>
                <a:spcPct val="50000"/>
              </a:spcBef>
              <a:buClrTx/>
              <a:buFontTx/>
              <a:buNone/>
            </a:pPr>
            <a:endParaRPr lang="en-US" altLang="en-US" sz="1600" b="1" dirty="0">
              <a:latin typeface="Courier New" panose="02070309020205020404" pitchFamily="49" charset="0"/>
            </a:endParaRPr>
          </a:p>
          <a:p>
            <a:pPr eaLnBrk="1" hangingPunct="1">
              <a:lnSpc>
                <a:spcPct val="50000"/>
              </a:lnSpc>
              <a:spcBef>
                <a:spcPct val="50000"/>
              </a:spcBef>
              <a:buClrTx/>
              <a:buFontTx/>
              <a:buNone/>
            </a:pPr>
            <a:r>
              <a:rPr lang="en-US" altLang="en-US" sz="2000" dirty="0"/>
              <a:t>quotient:    </a:t>
            </a:r>
            <a:r>
              <a:rPr lang="en-US" altLang="zh-TW" sz="2000" dirty="0">
                <a:ea typeface="新細明體" panose="02020500000000000000" pitchFamily="18" charset="-120"/>
              </a:rPr>
              <a:t>0108000000003330h </a:t>
            </a:r>
          </a:p>
          <a:p>
            <a:pPr eaLnBrk="1" hangingPunct="1">
              <a:lnSpc>
                <a:spcPct val="50000"/>
              </a:lnSpc>
              <a:spcBef>
                <a:spcPct val="50000"/>
              </a:spcBef>
              <a:buClrTx/>
              <a:buFontTx/>
              <a:buNone/>
            </a:pPr>
            <a:r>
              <a:rPr lang="en-US" altLang="en-US" sz="2000" dirty="0"/>
              <a:t>remainder: 0000000000000020h</a:t>
            </a:r>
          </a:p>
        </p:txBody>
      </p:sp>
      <p:sp>
        <p:nvSpPr>
          <p:cNvPr id="9" name="Text Box 5"/>
          <p:cNvSpPr txBox="1">
            <a:spLocks noChangeArrowheads="1"/>
          </p:cNvSpPr>
          <p:nvPr/>
        </p:nvSpPr>
        <p:spPr bwMode="auto">
          <a:xfrm>
            <a:off x="4419653" y="2622512"/>
            <a:ext cx="2545892" cy="551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100" dirty="0"/>
              <a:t>Default Operands:</a:t>
            </a:r>
          </a:p>
        </p:txBody>
      </p:sp>
      <p:graphicFrame>
        <p:nvGraphicFramePr>
          <p:cNvPr id="2" name="表格 1"/>
          <p:cNvGraphicFramePr>
            <a:graphicFrameLocks noGrp="1"/>
          </p:cNvGraphicFramePr>
          <p:nvPr>
            <p:extLst>
              <p:ext uri="{D42A27DB-BD31-4B8C-83A1-F6EECF244321}">
                <p14:modId xmlns:p14="http://schemas.microsoft.com/office/powerpoint/2010/main" val="3698726986"/>
              </p:ext>
            </p:extLst>
          </p:nvPr>
        </p:nvGraphicFramePr>
        <p:xfrm>
          <a:off x="4572000" y="3156339"/>
          <a:ext cx="4495800" cy="565288"/>
        </p:xfrm>
        <a:graphic>
          <a:graphicData uri="http://schemas.openxmlformats.org/drawingml/2006/table">
            <a:tbl>
              <a:tblPr firstRow="1" bandRow="1">
                <a:tableStyleId>{073A0DAA-6AF3-43AB-8588-CEC1D06C72B9}</a:tableStyleId>
              </a:tblPr>
              <a:tblGrid>
                <a:gridCol w="1123950">
                  <a:extLst>
                    <a:ext uri="{9D8B030D-6E8A-4147-A177-3AD203B41FA5}">
                      <a16:colId xmlns:a16="http://schemas.microsoft.com/office/drawing/2014/main" val="2084393858"/>
                    </a:ext>
                  </a:extLst>
                </a:gridCol>
                <a:gridCol w="1123950">
                  <a:extLst>
                    <a:ext uri="{9D8B030D-6E8A-4147-A177-3AD203B41FA5}">
                      <a16:colId xmlns:a16="http://schemas.microsoft.com/office/drawing/2014/main" val="3887803851"/>
                    </a:ext>
                  </a:extLst>
                </a:gridCol>
                <a:gridCol w="1123950">
                  <a:extLst>
                    <a:ext uri="{9D8B030D-6E8A-4147-A177-3AD203B41FA5}">
                      <a16:colId xmlns:a16="http://schemas.microsoft.com/office/drawing/2014/main" val="867032630"/>
                    </a:ext>
                  </a:extLst>
                </a:gridCol>
                <a:gridCol w="1123950">
                  <a:extLst>
                    <a:ext uri="{9D8B030D-6E8A-4147-A177-3AD203B41FA5}">
                      <a16:colId xmlns:a16="http://schemas.microsoft.com/office/drawing/2014/main" val="199090861"/>
                    </a:ext>
                  </a:extLst>
                </a:gridCol>
              </a:tblGrid>
              <a:tr h="280988">
                <a:tc>
                  <a:txBody>
                    <a:bodyPr/>
                    <a:lstStyle/>
                    <a:p>
                      <a:r>
                        <a:rPr lang="en-US" altLang="zh-TW" sz="1400" b="0" i="1" dirty="0">
                          <a:ln>
                            <a:solidFill>
                              <a:sysClr val="windowText" lastClr="000000"/>
                            </a:solidFill>
                          </a:ln>
                          <a:solidFill>
                            <a:sysClr val="windowText" lastClr="000000"/>
                          </a:solidFill>
                          <a:latin typeface="+mj-lt"/>
                        </a:rPr>
                        <a:t>Dividend</a:t>
                      </a:r>
                      <a:endParaRPr lang="zh-TW" altLang="en-US" sz="1400" b="0" i="1" dirty="0">
                        <a:ln>
                          <a:solidFill>
                            <a:sysClr val="windowText" lastClr="000000"/>
                          </a:solidFill>
                        </a:ln>
                        <a:solidFill>
                          <a:sysClr val="windowText" lastClr="000000"/>
                        </a:solidFill>
                        <a:latin typeface="+mj-lt"/>
                      </a:endParaRPr>
                    </a:p>
                  </a:txBody>
                  <a:tcPr marL="69285" marR="69285" marT="34642" marB="34642">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lumMod val="85000"/>
                      </a:schemeClr>
                    </a:solidFill>
                  </a:tcPr>
                </a:tc>
                <a:tc>
                  <a:txBody>
                    <a:bodyPr/>
                    <a:lstStyle/>
                    <a:p>
                      <a:r>
                        <a:rPr lang="en-US" altLang="zh-TW" sz="1400" b="0" i="1" dirty="0">
                          <a:ln>
                            <a:solidFill>
                              <a:sysClr val="windowText" lastClr="000000"/>
                            </a:solidFill>
                          </a:ln>
                          <a:solidFill>
                            <a:sysClr val="windowText" lastClr="000000"/>
                          </a:solidFill>
                          <a:latin typeface="+mj-lt"/>
                        </a:rPr>
                        <a:t>Divisor</a:t>
                      </a:r>
                      <a:endParaRPr lang="zh-TW" altLang="en-US" sz="1400" b="0" i="1" dirty="0">
                        <a:ln>
                          <a:solidFill>
                            <a:sysClr val="windowText" lastClr="000000"/>
                          </a:solidFill>
                        </a:ln>
                        <a:solidFill>
                          <a:sysClr val="windowText" lastClr="000000"/>
                        </a:solidFill>
                        <a:latin typeface="+mj-lt"/>
                      </a:endParaRPr>
                    </a:p>
                  </a:txBody>
                  <a:tcPr marL="69285" marR="69285" marT="34642" marB="34642">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lumMod val="85000"/>
                      </a:schemeClr>
                    </a:solidFill>
                  </a:tcPr>
                </a:tc>
                <a:tc>
                  <a:txBody>
                    <a:bodyPr/>
                    <a:lstStyle/>
                    <a:p>
                      <a:r>
                        <a:rPr lang="en-US" altLang="zh-TW" sz="1400" b="0" i="1" dirty="0">
                          <a:ln>
                            <a:solidFill>
                              <a:sysClr val="windowText" lastClr="000000"/>
                            </a:solidFill>
                          </a:ln>
                          <a:solidFill>
                            <a:sysClr val="windowText" lastClr="000000"/>
                          </a:solidFill>
                          <a:latin typeface="+mj-lt"/>
                        </a:rPr>
                        <a:t>Quotient</a:t>
                      </a:r>
                      <a:endParaRPr lang="zh-TW" altLang="en-US" sz="1400" b="0" i="1" dirty="0">
                        <a:ln>
                          <a:solidFill>
                            <a:sysClr val="windowText" lastClr="000000"/>
                          </a:solidFill>
                        </a:ln>
                        <a:solidFill>
                          <a:sysClr val="windowText" lastClr="000000"/>
                        </a:solidFill>
                        <a:latin typeface="+mj-lt"/>
                      </a:endParaRPr>
                    </a:p>
                  </a:txBody>
                  <a:tcPr marL="69285" marR="69285" marT="34642" marB="34642">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lumMod val="85000"/>
                      </a:schemeClr>
                    </a:solidFill>
                  </a:tcPr>
                </a:tc>
                <a:tc>
                  <a:txBody>
                    <a:bodyPr/>
                    <a:lstStyle/>
                    <a:p>
                      <a:r>
                        <a:rPr lang="en-US" altLang="zh-TW" sz="1400" b="0" i="1" dirty="0">
                          <a:ln>
                            <a:solidFill>
                              <a:sysClr val="windowText" lastClr="000000"/>
                            </a:solidFill>
                          </a:ln>
                          <a:solidFill>
                            <a:sysClr val="windowText" lastClr="000000"/>
                          </a:solidFill>
                          <a:latin typeface="+mj-lt"/>
                        </a:rPr>
                        <a:t>Remainder</a:t>
                      </a:r>
                      <a:endParaRPr lang="zh-TW" altLang="en-US" sz="1400" b="0" i="1" dirty="0">
                        <a:ln>
                          <a:solidFill>
                            <a:sysClr val="windowText" lastClr="000000"/>
                          </a:solidFill>
                        </a:ln>
                        <a:solidFill>
                          <a:sysClr val="windowText" lastClr="000000"/>
                        </a:solidFill>
                        <a:latin typeface="+mj-lt"/>
                      </a:endParaRPr>
                    </a:p>
                  </a:txBody>
                  <a:tcPr marL="69285" marR="69285" marT="34642" marB="34642">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lumMod val="85000"/>
                      </a:schemeClr>
                    </a:solidFill>
                  </a:tcPr>
                </a:tc>
                <a:extLst>
                  <a:ext uri="{0D108BD9-81ED-4DB2-BD59-A6C34878D82A}">
                    <a16:rowId xmlns:a16="http://schemas.microsoft.com/office/drawing/2014/main" val="966503006"/>
                  </a:ext>
                </a:extLst>
              </a:tr>
              <a:tr h="280988">
                <a:tc>
                  <a:txBody>
                    <a:bodyPr/>
                    <a:lstStyle/>
                    <a:p>
                      <a:r>
                        <a:rPr lang="en-US" altLang="zh-TW" sz="1400" b="0" dirty="0">
                          <a:ln>
                            <a:solidFill>
                              <a:sysClr val="windowText" lastClr="000000"/>
                            </a:solidFill>
                          </a:ln>
                          <a:solidFill>
                            <a:sysClr val="windowText" lastClr="000000"/>
                          </a:solidFill>
                          <a:latin typeface="+mn-lt"/>
                        </a:rPr>
                        <a:t>RDX:RAX</a:t>
                      </a:r>
                      <a:endParaRPr lang="zh-TW" altLang="en-US" sz="1400" b="0" dirty="0">
                        <a:ln>
                          <a:solidFill>
                            <a:sysClr val="windowText" lastClr="000000"/>
                          </a:solidFill>
                        </a:ln>
                        <a:solidFill>
                          <a:sysClr val="windowText" lastClr="000000"/>
                        </a:solidFill>
                        <a:latin typeface="+mn-lt"/>
                      </a:endParaRPr>
                    </a:p>
                  </a:txBody>
                  <a:tcPr marL="69285" marR="69285" marT="34642" marB="34642">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lumMod val="95000"/>
                      </a:schemeClr>
                    </a:solidFill>
                  </a:tcPr>
                </a:tc>
                <a:tc>
                  <a:txBody>
                    <a:bodyPr/>
                    <a:lstStyle/>
                    <a:p>
                      <a:r>
                        <a:rPr lang="en-US" altLang="zh-TW" sz="1400" b="0" dirty="0">
                          <a:ln>
                            <a:solidFill>
                              <a:sysClr val="windowText" lastClr="000000"/>
                            </a:solidFill>
                          </a:ln>
                          <a:solidFill>
                            <a:sysClr val="windowText" lastClr="000000"/>
                          </a:solidFill>
                          <a:latin typeface="+mn-lt"/>
                        </a:rPr>
                        <a:t>r/m64</a:t>
                      </a:r>
                      <a:endParaRPr lang="zh-TW" altLang="en-US" sz="1400" b="0" dirty="0">
                        <a:ln>
                          <a:solidFill>
                            <a:sysClr val="windowText" lastClr="000000"/>
                          </a:solidFill>
                        </a:ln>
                        <a:solidFill>
                          <a:sysClr val="windowText" lastClr="000000"/>
                        </a:solidFill>
                        <a:latin typeface="+mn-lt"/>
                      </a:endParaRPr>
                    </a:p>
                  </a:txBody>
                  <a:tcPr marL="69285" marR="69285" marT="34642" marB="34642">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lumMod val="95000"/>
                      </a:schemeClr>
                    </a:solidFill>
                  </a:tcPr>
                </a:tc>
                <a:tc>
                  <a:txBody>
                    <a:bodyPr/>
                    <a:lstStyle/>
                    <a:p>
                      <a:r>
                        <a:rPr lang="en-US" altLang="zh-TW" sz="1400" b="0" dirty="0">
                          <a:ln>
                            <a:solidFill>
                              <a:sysClr val="windowText" lastClr="000000"/>
                            </a:solidFill>
                          </a:ln>
                          <a:solidFill>
                            <a:sysClr val="windowText" lastClr="000000"/>
                          </a:solidFill>
                          <a:latin typeface="+mn-lt"/>
                        </a:rPr>
                        <a:t>RAX</a:t>
                      </a:r>
                      <a:endParaRPr lang="zh-TW" altLang="en-US" sz="1400" b="0" dirty="0">
                        <a:ln>
                          <a:solidFill>
                            <a:sysClr val="windowText" lastClr="000000"/>
                          </a:solidFill>
                        </a:ln>
                        <a:solidFill>
                          <a:sysClr val="windowText" lastClr="000000"/>
                        </a:solidFill>
                        <a:latin typeface="+mn-lt"/>
                      </a:endParaRPr>
                    </a:p>
                  </a:txBody>
                  <a:tcPr marL="69285" marR="69285" marT="34642" marB="34642">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lumMod val="95000"/>
                      </a:schemeClr>
                    </a:solidFill>
                  </a:tcPr>
                </a:tc>
                <a:tc>
                  <a:txBody>
                    <a:bodyPr/>
                    <a:lstStyle/>
                    <a:p>
                      <a:r>
                        <a:rPr lang="en-US" altLang="zh-TW" sz="1400" b="0" dirty="0">
                          <a:ln>
                            <a:solidFill>
                              <a:sysClr val="windowText" lastClr="000000"/>
                            </a:solidFill>
                          </a:ln>
                          <a:solidFill>
                            <a:sysClr val="windowText" lastClr="000000"/>
                          </a:solidFill>
                          <a:latin typeface="+mn-lt"/>
                        </a:rPr>
                        <a:t>RDX</a:t>
                      </a:r>
                      <a:endParaRPr lang="zh-TW" altLang="en-US" sz="1400" b="0" dirty="0">
                        <a:ln>
                          <a:solidFill>
                            <a:sysClr val="windowText" lastClr="000000"/>
                          </a:solidFill>
                        </a:ln>
                        <a:solidFill>
                          <a:sysClr val="windowText" lastClr="000000"/>
                        </a:solidFill>
                        <a:latin typeface="+mn-lt"/>
                      </a:endParaRPr>
                    </a:p>
                  </a:txBody>
                  <a:tcPr marL="69285" marR="69285" marT="34642" marB="34642">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3375794307"/>
                  </a:ext>
                </a:extLst>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49155"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3BE2CCF9-BC9D-4D55-87F6-C67FE149806D}" type="slidenum">
              <a:rPr lang="en-US" altLang="en-US" sz="1600">
                <a:latin typeface="Times New Roman" panose="02020603050405020304" pitchFamily="18" charset="0"/>
              </a:rPr>
              <a:pPr eaLnBrk="1" hangingPunct="1">
                <a:spcBef>
                  <a:spcPct val="0"/>
                </a:spcBef>
                <a:buClrTx/>
                <a:buFontTx/>
                <a:buNone/>
              </a:pPr>
              <a:t>49</a:t>
            </a:fld>
            <a:endParaRPr lang="en-US" altLang="en-US" sz="1600">
              <a:latin typeface="Times New Roman" panose="02020603050405020304" pitchFamily="18" charset="0"/>
            </a:endParaRPr>
          </a:p>
        </p:txBody>
      </p:sp>
      <p:sp>
        <p:nvSpPr>
          <p:cNvPr id="141314" name="Rectangle 2"/>
          <p:cNvSpPr>
            <a:spLocks noGrp="1" noChangeArrowheads="1"/>
          </p:cNvSpPr>
          <p:nvPr>
            <p:ph type="title"/>
          </p:nvPr>
        </p:nvSpPr>
        <p:spPr/>
        <p:txBody>
          <a:bodyPr/>
          <a:lstStyle/>
          <a:p>
            <a:pPr eaLnBrk="1" hangingPunct="1">
              <a:defRPr/>
            </a:pPr>
            <a:r>
              <a:rPr lang="en-US" altLang="en-US"/>
              <a:t>Your turn . . .</a:t>
            </a:r>
          </a:p>
        </p:txBody>
      </p:sp>
      <p:sp>
        <p:nvSpPr>
          <p:cNvPr id="49157" name="Text Box 3"/>
          <p:cNvSpPr txBox="1">
            <a:spLocks noChangeArrowheads="1"/>
          </p:cNvSpPr>
          <p:nvPr/>
        </p:nvSpPr>
        <p:spPr bwMode="auto">
          <a:xfrm>
            <a:off x="2895600" y="2667000"/>
            <a:ext cx="2971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dx,0087h</a:t>
            </a:r>
          </a:p>
          <a:p>
            <a:pPr eaLnBrk="1" hangingPunct="1">
              <a:lnSpc>
                <a:spcPct val="50000"/>
              </a:lnSpc>
              <a:spcBef>
                <a:spcPct val="50000"/>
              </a:spcBef>
              <a:buClrTx/>
              <a:buFontTx/>
              <a:buNone/>
            </a:pPr>
            <a:r>
              <a:rPr lang="en-US" altLang="en-US" sz="1800" b="1">
                <a:latin typeface="Courier New" panose="02070309020205020404" pitchFamily="49" charset="0"/>
              </a:rPr>
              <a:t>mov ax,6000h</a:t>
            </a:r>
          </a:p>
          <a:p>
            <a:pPr eaLnBrk="1" hangingPunct="1">
              <a:lnSpc>
                <a:spcPct val="50000"/>
              </a:lnSpc>
              <a:spcBef>
                <a:spcPct val="50000"/>
              </a:spcBef>
              <a:buClrTx/>
              <a:buFontTx/>
              <a:buNone/>
            </a:pPr>
            <a:r>
              <a:rPr lang="en-US" altLang="en-US" sz="1800" b="1">
                <a:latin typeface="Courier New" panose="02070309020205020404" pitchFamily="49" charset="0"/>
              </a:rPr>
              <a:t>mov bx,100h</a:t>
            </a:r>
          </a:p>
          <a:p>
            <a:pPr eaLnBrk="1" hangingPunct="1">
              <a:lnSpc>
                <a:spcPct val="50000"/>
              </a:lnSpc>
              <a:spcBef>
                <a:spcPct val="50000"/>
              </a:spcBef>
              <a:buClrTx/>
              <a:buFontTx/>
              <a:buNone/>
            </a:pPr>
            <a:r>
              <a:rPr lang="en-US" altLang="en-US" sz="1800" b="1">
                <a:latin typeface="Courier New" panose="02070309020205020404" pitchFamily="49" charset="0"/>
              </a:rPr>
              <a:t>div bx</a:t>
            </a:r>
          </a:p>
        </p:txBody>
      </p:sp>
      <p:sp>
        <p:nvSpPr>
          <p:cNvPr id="49158" name="Text Box 4"/>
          <p:cNvSpPr txBox="1">
            <a:spLocks noChangeArrowheads="1"/>
          </p:cNvSpPr>
          <p:nvPr/>
        </p:nvSpPr>
        <p:spPr bwMode="auto">
          <a:xfrm>
            <a:off x="685800" y="1066800"/>
            <a:ext cx="7696200"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a:t>What will be the hexadecimal values of DX and AX after the following instructions execute? Or, if divide overflow occurs, you can indicate that as your answer:</a:t>
            </a:r>
          </a:p>
        </p:txBody>
      </p:sp>
      <p:sp>
        <p:nvSpPr>
          <p:cNvPr id="141317" name="Text Box 5"/>
          <p:cNvSpPr txBox="1">
            <a:spLocks noChangeArrowheads="1"/>
          </p:cNvSpPr>
          <p:nvPr/>
        </p:nvSpPr>
        <p:spPr bwMode="auto">
          <a:xfrm>
            <a:off x="1981200" y="4114800"/>
            <a:ext cx="48006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100">
                <a:solidFill>
                  <a:schemeClr val="tx2"/>
                </a:solidFill>
              </a:rPr>
              <a:t>DX = 0000h, AX = 8760h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1317"/>
                                        </p:tgtEl>
                                        <p:attrNameLst>
                                          <p:attrName>style.visibility</p:attrName>
                                        </p:attrNameLst>
                                      </p:cBhvr>
                                      <p:to>
                                        <p:strVal val="visible"/>
                                      </p:to>
                                    </p:set>
                                    <p:animEffect transition="in" filter="dissolve">
                                      <p:cBhvr>
                                        <p:cTn id="7" dur="500"/>
                                        <p:tgtEl>
                                          <p:spTgt spid="141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512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078A4548-E4C4-4A79-9B8B-45060DC92C56}" type="slidenum">
              <a:rPr lang="en-US" altLang="en-US" sz="1600">
                <a:latin typeface="Times New Roman" panose="02020603050405020304" pitchFamily="18" charset="0"/>
              </a:rPr>
              <a:pPr eaLnBrk="1" hangingPunct="1">
                <a:spcBef>
                  <a:spcPct val="0"/>
                </a:spcBef>
                <a:buClrTx/>
                <a:buFontTx/>
                <a:buNone/>
              </a:pPr>
              <a:t>5</a:t>
            </a:fld>
            <a:endParaRPr lang="en-US" altLang="en-US" sz="1600">
              <a:latin typeface="Times New Roman" panose="02020603050405020304" pitchFamily="18" charset="0"/>
            </a:endParaRPr>
          </a:p>
        </p:txBody>
      </p:sp>
      <p:sp>
        <p:nvSpPr>
          <p:cNvPr id="78850" name="Rectangle 2"/>
          <p:cNvSpPr>
            <a:spLocks noGrp="1" noChangeArrowheads="1"/>
          </p:cNvSpPr>
          <p:nvPr>
            <p:ph type="title"/>
          </p:nvPr>
        </p:nvSpPr>
        <p:spPr/>
        <p:txBody>
          <a:bodyPr/>
          <a:lstStyle/>
          <a:p>
            <a:pPr eaLnBrk="1" hangingPunct="1">
              <a:defRPr/>
            </a:pPr>
            <a:r>
              <a:rPr lang="en-US" altLang="en-US"/>
              <a:t>Shift and Rotate Instructions</a:t>
            </a:r>
          </a:p>
        </p:txBody>
      </p:sp>
      <p:sp>
        <p:nvSpPr>
          <p:cNvPr id="5125" name="Rectangle 3"/>
          <p:cNvSpPr>
            <a:spLocks noGrp="1" noChangeArrowheads="1"/>
          </p:cNvSpPr>
          <p:nvPr>
            <p:ph type="body" idx="1"/>
          </p:nvPr>
        </p:nvSpPr>
        <p:spPr>
          <a:xfrm>
            <a:off x="1447800" y="1295400"/>
            <a:ext cx="6400800" cy="3657600"/>
          </a:xfrm>
        </p:spPr>
        <p:txBody>
          <a:bodyPr/>
          <a:lstStyle/>
          <a:p>
            <a:pPr eaLnBrk="1" hangingPunct="1"/>
            <a:r>
              <a:rPr lang="en-US" altLang="en-US" dirty="0">
                <a:hlinkClick r:id="" action="ppaction://customshow?id=9&amp;return=true"/>
              </a:rPr>
              <a:t>Logical vs Arithmetic Shifts</a:t>
            </a:r>
            <a:endParaRPr lang="en-US" altLang="en-US" dirty="0"/>
          </a:p>
          <a:p>
            <a:pPr eaLnBrk="1" hangingPunct="1"/>
            <a:r>
              <a:rPr lang="en-US" altLang="en-US" dirty="0">
                <a:hlinkClick r:id="" action="ppaction://customshow?id=10&amp;return=true"/>
              </a:rPr>
              <a:t>SHL Instruction </a:t>
            </a:r>
            <a:endParaRPr lang="en-US" altLang="en-US" dirty="0"/>
          </a:p>
          <a:p>
            <a:pPr eaLnBrk="1" hangingPunct="1"/>
            <a:r>
              <a:rPr lang="en-US" altLang="en-US" dirty="0">
                <a:hlinkClick r:id="" action="ppaction://customshow?id=11&amp;return=true"/>
              </a:rPr>
              <a:t>SHR Instruction </a:t>
            </a:r>
            <a:endParaRPr lang="en-US" altLang="en-US" dirty="0"/>
          </a:p>
          <a:p>
            <a:pPr eaLnBrk="1" hangingPunct="1"/>
            <a:r>
              <a:rPr lang="en-US" altLang="en-US" dirty="0">
                <a:hlinkClick r:id="" action="ppaction://customshow?id=12&amp;return=true"/>
              </a:rPr>
              <a:t>SAL and SAR Instructions </a:t>
            </a:r>
            <a:endParaRPr lang="en-US" altLang="en-US" dirty="0"/>
          </a:p>
          <a:p>
            <a:pPr eaLnBrk="1" hangingPunct="1"/>
            <a:r>
              <a:rPr lang="en-US" altLang="en-US" dirty="0">
                <a:hlinkClick r:id="" action="ppaction://customshow?id=13&amp;return=true"/>
              </a:rPr>
              <a:t>ROL Instruction </a:t>
            </a:r>
            <a:endParaRPr lang="en-US" altLang="en-US" dirty="0"/>
          </a:p>
          <a:p>
            <a:pPr eaLnBrk="1" hangingPunct="1"/>
            <a:r>
              <a:rPr lang="en-US" altLang="en-US" dirty="0">
                <a:hlinkClick r:id="" action="ppaction://customshow?id=14&amp;return=true"/>
              </a:rPr>
              <a:t>ROR Instruction </a:t>
            </a:r>
            <a:endParaRPr lang="en-US" altLang="en-US" dirty="0"/>
          </a:p>
          <a:p>
            <a:pPr eaLnBrk="1" hangingPunct="1"/>
            <a:r>
              <a:rPr lang="en-US" altLang="en-US" dirty="0">
                <a:hlinkClick r:id="" action="ppaction://customshow?id=15&amp;return=true"/>
              </a:rPr>
              <a:t>RCL and RCR Instructions </a:t>
            </a:r>
            <a:endParaRPr lang="en-US" altLang="en-US" dirty="0"/>
          </a:p>
          <a:p>
            <a:pPr eaLnBrk="1" hangingPunct="1"/>
            <a:r>
              <a:rPr lang="en-US" altLang="en-US" dirty="0">
                <a:hlinkClick r:id="" action="ppaction://customshow?id=16&amp;return=true"/>
              </a:rPr>
              <a:t>SHLD/SHRD Instructions</a:t>
            </a:r>
            <a:endParaRPr lang="en-US"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5017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868398B8-7587-4E30-9106-B48199C85627}" type="slidenum">
              <a:rPr lang="en-US" altLang="en-US" sz="1600">
                <a:latin typeface="Times New Roman" panose="02020603050405020304" pitchFamily="18" charset="0"/>
              </a:rPr>
              <a:pPr eaLnBrk="1" hangingPunct="1">
                <a:spcBef>
                  <a:spcPct val="0"/>
                </a:spcBef>
                <a:buClrTx/>
                <a:buFontTx/>
                <a:buNone/>
              </a:pPr>
              <a:t>50</a:t>
            </a:fld>
            <a:endParaRPr lang="en-US" altLang="en-US" sz="1600">
              <a:latin typeface="Times New Roman" panose="02020603050405020304" pitchFamily="18" charset="0"/>
            </a:endParaRPr>
          </a:p>
        </p:txBody>
      </p:sp>
      <p:sp>
        <p:nvSpPr>
          <p:cNvPr id="142338" name="Rectangle 2"/>
          <p:cNvSpPr>
            <a:spLocks noGrp="1" noChangeArrowheads="1"/>
          </p:cNvSpPr>
          <p:nvPr>
            <p:ph type="title"/>
          </p:nvPr>
        </p:nvSpPr>
        <p:spPr/>
        <p:txBody>
          <a:bodyPr/>
          <a:lstStyle/>
          <a:p>
            <a:pPr eaLnBrk="1" hangingPunct="1">
              <a:defRPr/>
            </a:pPr>
            <a:r>
              <a:rPr lang="en-US" altLang="en-US"/>
              <a:t>Your turn . . .</a:t>
            </a:r>
          </a:p>
        </p:txBody>
      </p:sp>
      <p:sp>
        <p:nvSpPr>
          <p:cNvPr id="50181" name="Text Box 3"/>
          <p:cNvSpPr txBox="1">
            <a:spLocks noChangeArrowheads="1"/>
          </p:cNvSpPr>
          <p:nvPr/>
        </p:nvSpPr>
        <p:spPr bwMode="auto">
          <a:xfrm>
            <a:off x="2209800" y="2759075"/>
            <a:ext cx="2667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dx,0087h</a:t>
            </a:r>
          </a:p>
          <a:p>
            <a:pPr eaLnBrk="1" hangingPunct="1">
              <a:lnSpc>
                <a:spcPct val="50000"/>
              </a:lnSpc>
              <a:spcBef>
                <a:spcPct val="50000"/>
              </a:spcBef>
              <a:buClrTx/>
              <a:buFontTx/>
              <a:buNone/>
            </a:pPr>
            <a:r>
              <a:rPr lang="en-US" altLang="en-US" sz="1800" b="1">
                <a:latin typeface="Courier New" panose="02070309020205020404" pitchFamily="49" charset="0"/>
              </a:rPr>
              <a:t>mov ax,6002h</a:t>
            </a:r>
          </a:p>
          <a:p>
            <a:pPr eaLnBrk="1" hangingPunct="1">
              <a:lnSpc>
                <a:spcPct val="50000"/>
              </a:lnSpc>
              <a:spcBef>
                <a:spcPct val="50000"/>
              </a:spcBef>
              <a:buClrTx/>
              <a:buFontTx/>
              <a:buNone/>
            </a:pPr>
            <a:r>
              <a:rPr lang="en-US" altLang="en-US" sz="1800" b="1">
                <a:latin typeface="Courier New" panose="02070309020205020404" pitchFamily="49" charset="0"/>
              </a:rPr>
              <a:t>mov bx,10h</a:t>
            </a:r>
          </a:p>
          <a:p>
            <a:pPr eaLnBrk="1" hangingPunct="1">
              <a:lnSpc>
                <a:spcPct val="50000"/>
              </a:lnSpc>
              <a:spcBef>
                <a:spcPct val="50000"/>
              </a:spcBef>
              <a:buClrTx/>
              <a:buFontTx/>
              <a:buNone/>
            </a:pPr>
            <a:r>
              <a:rPr lang="en-US" altLang="en-US" sz="1800" b="1">
                <a:latin typeface="Courier New" panose="02070309020205020404" pitchFamily="49" charset="0"/>
              </a:rPr>
              <a:t>div bx</a:t>
            </a:r>
          </a:p>
        </p:txBody>
      </p:sp>
      <p:sp>
        <p:nvSpPr>
          <p:cNvPr id="50182" name="Text Box 4"/>
          <p:cNvSpPr txBox="1">
            <a:spLocks noChangeArrowheads="1"/>
          </p:cNvSpPr>
          <p:nvPr/>
        </p:nvSpPr>
        <p:spPr bwMode="auto">
          <a:xfrm>
            <a:off x="609600" y="1066800"/>
            <a:ext cx="7696200"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a:t>What will be the hexadecimal values of DX and AX after the following instructions execute? Or, if divide overflow occurs, you can indicate that as your answer:</a:t>
            </a:r>
          </a:p>
        </p:txBody>
      </p:sp>
      <p:sp>
        <p:nvSpPr>
          <p:cNvPr id="142341" name="Text Box 5"/>
          <p:cNvSpPr txBox="1">
            <a:spLocks noChangeArrowheads="1"/>
          </p:cNvSpPr>
          <p:nvPr/>
        </p:nvSpPr>
        <p:spPr bwMode="auto">
          <a:xfrm>
            <a:off x="2133600" y="4191000"/>
            <a:ext cx="48006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solidFill>
                  <a:schemeClr val="tx2"/>
                </a:solidFill>
              </a:rPr>
              <a:t>Divide Overflow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2341"/>
                                        </p:tgtEl>
                                        <p:attrNameLst>
                                          <p:attrName>style.visibility</p:attrName>
                                        </p:attrNameLst>
                                      </p:cBhvr>
                                      <p:to>
                                        <p:strVal val="visible"/>
                                      </p:to>
                                    </p:set>
                                    <p:animEffect transition="in" filter="dissolve">
                                      <p:cBhvr>
                                        <p:cTn id="7" dur="500"/>
                                        <p:tgtEl>
                                          <p:spTgt spid="142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1"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5120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FE2F0F70-891F-4480-87F5-40613353D698}" type="slidenum">
              <a:rPr lang="en-US" altLang="en-US" sz="1600">
                <a:latin typeface="Times New Roman" panose="02020603050405020304" pitchFamily="18" charset="0"/>
              </a:rPr>
              <a:pPr eaLnBrk="1" hangingPunct="1">
                <a:spcBef>
                  <a:spcPct val="0"/>
                </a:spcBef>
                <a:buClrTx/>
                <a:buFontTx/>
                <a:buNone/>
              </a:pPr>
              <a:t>51</a:t>
            </a:fld>
            <a:endParaRPr lang="en-US" altLang="en-US" sz="1600">
              <a:latin typeface="Times New Roman" panose="02020603050405020304" pitchFamily="18" charset="0"/>
            </a:endParaRPr>
          </a:p>
        </p:txBody>
      </p:sp>
      <p:sp>
        <p:nvSpPr>
          <p:cNvPr id="101378" name="Rectangle 2"/>
          <p:cNvSpPr>
            <a:spLocks noGrp="1" noChangeArrowheads="1"/>
          </p:cNvSpPr>
          <p:nvPr>
            <p:ph type="title"/>
          </p:nvPr>
        </p:nvSpPr>
        <p:spPr/>
        <p:txBody>
          <a:bodyPr/>
          <a:lstStyle/>
          <a:p>
            <a:pPr eaLnBrk="1" hangingPunct="1">
              <a:defRPr/>
            </a:pPr>
            <a:r>
              <a:rPr lang="en-US" altLang="en-US"/>
              <a:t>Signed Integer Division (IDIV)</a:t>
            </a:r>
          </a:p>
        </p:txBody>
      </p:sp>
      <p:sp>
        <p:nvSpPr>
          <p:cNvPr id="51205" name="Rectangle 3"/>
          <p:cNvSpPr>
            <a:spLocks noGrp="1" noChangeArrowheads="1"/>
          </p:cNvSpPr>
          <p:nvPr>
            <p:ph type="body" idx="1"/>
          </p:nvPr>
        </p:nvSpPr>
        <p:spPr>
          <a:xfrm>
            <a:off x="685800" y="1143000"/>
            <a:ext cx="7620000" cy="2286000"/>
          </a:xfrm>
        </p:spPr>
        <p:txBody>
          <a:bodyPr/>
          <a:lstStyle/>
          <a:p>
            <a:pPr eaLnBrk="1" hangingPunct="1">
              <a:lnSpc>
                <a:spcPct val="90000"/>
              </a:lnSpc>
              <a:tabLst>
                <a:tab pos="3768725" algn="l"/>
              </a:tabLst>
            </a:pPr>
            <a:r>
              <a:rPr lang="en-US" altLang="en-US"/>
              <a:t>Signed integers must be sign-extended before division takes place</a:t>
            </a:r>
          </a:p>
          <a:p>
            <a:pPr lvl="1" eaLnBrk="1" hangingPunct="1">
              <a:lnSpc>
                <a:spcPct val="90000"/>
              </a:lnSpc>
              <a:tabLst>
                <a:tab pos="3768725" algn="l"/>
              </a:tabLst>
            </a:pPr>
            <a:r>
              <a:rPr lang="en-US" altLang="en-US"/>
              <a:t>fill high byte/word/doubleword with a copy of the low byte/word/doubleword's sign bit</a:t>
            </a:r>
          </a:p>
          <a:p>
            <a:pPr eaLnBrk="1" hangingPunct="1">
              <a:lnSpc>
                <a:spcPct val="90000"/>
              </a:lnSpc>
              <a:tabLst>
                <a:tab pos="3768725" algn="l"/>
              </a:tabLst>
            </a:pPr>
            <a:r>
              <a:rPr lang="en-US" altLang="en-US"/>
              <a:t>For example, the high byte contains a copy of the sign bit from the low byte:</a:t>
            </a:r>
          </a:p>
        </p:txBody>
      </p:sp>
      <p:graphicFrame>
        <p:nvGraphicFramePr>
          <p:cNvPr id="51206" name="Object 5"/>
          <p:cNvGraphicFramePr>
            <a:graphicFrameLocks noChangeAspect="1"/>
          </p:cNvGraphicFramePr>
          <p:nvPr/>
        </p:nvGraphicFramePr>
        <p:xfrm>
          <a:off x="2667000" y="3505200"/>
          <a:ext cx="3962400" cy="2286000"/>
        </p:xfrm>
        <a:graphic>
          <a:graphicData uri="http://schemas.openxmlformats.org/presentationml/2006/ole">
            <mc:AlternateContent xmlns:mc="http://schemas.openxmlformats.org/markup-compatibility/2006">
              <mc:Choice xmlns:v="urn:schemas-microsoft-com:vml" Requires="v">
                <p:oleObj spid="_x0000_s51232" name="VISIO" r:id="rId3" imgW="2093976" imgH="1176528" progId="Visio.Drawing.6">
                  <p:embed/>
                </p:oleObj>
              </mc:Choice>
              <mc:Fallback>
                <p:oleObj name="VISIO" r:id="rId3" imgW="2093976" imgH="1176528"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l="-4167" t="-3700" r="-4167" b="-7324"/>
                      <a:stretch>
                        <a:fillRect/>
                      </a:stretch>
                    </p:blipFill>
                    <p:spPr bwMode="auto">
                      <a:xfrm>
                        <a:off x="2667000" y="3505200"/>
                        <a:ext cx="3962400" cy="2286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5222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CC439D72-46B1-4DFC-BE49-34900ED14BCF}" type="slidenum">
              <a:rPr lang="en-US" altLang="en-US" sz="1600">
                <a:latin typeface="Times New Roman" panose="02020603050405020304" pitchFamily="18" charset="0"/>
              </a:rPr>
              <a:pPr eaLnBrk="1" hangingPunct="1">
                <a:spcBef>
                  <a:spcPct val="0"/>
                </a:spcBef>
                <a:buClrTx/>
                <a:buFontTx/>
                <a:buNone/>
              </a:pPr>
              <a:t>52</a:t>
            </a:fld>
            <a:endParaRPr lang="en-US" altLang="en-US" sz="1600">
              <a:latin typeface="Times New Roman" panose="02020603050405020304" pitchFamily="18" charset="0"/>
            </a:endParaRPr>
          </a:p>
        </p:txBody>
      </p:sp>
      <p:sp>
        <p:nvSpPr>
          <p:cNvPr id="123906" name="Rectangle 2"/>
          <p:cNvSpPr>
            <a:spLocks noGrp="1" noChangeArrowheads="1"/>
          </p:cNvSpPr>
          <p:nvPr>
            <p:ph type="title"/>
          </p:nvPr>
        </p:nvSpPr>
        <p:spPr/>
        <p:txBody>
          <a:bodyPr/>
          <a:lstStyle/>
          <a:p>
            <a:pPr eaLnBrk="1" hangingPunct="1">
              <a:defRPr/>
            </a:pPr>
            <a:r>
              <a:rPr lang="en-US" altLang="en-US"/>
              <a:t>CBW, CWD, CDQ Instructions</a:t>
            </a:r>
          </a:p>
        </p:txBody>
      </p:sp>
      <p:sp>
        <p:nvSpPr>
          <p:cNvPr id="52229" name="Rectangle 3"/>
          <p:cNvSpPr>
            <a:spLocks noGrp="1" noChangeArrowheads="1"/>
          </p:cNvSpPr>
          <p:nvPr>
            <p:ph type="body" idx="1"/>
          </p:nvPr>
        </p:nvSpPr>
        <p:spPr>
          <a:xfrm>
            <a:off x="533400" y="1371600"/>
            <a:ext cx="8382000" cy="4724400"/>
          </a:xfrm>
        </p:spPr>
        <p:txBody>
          <a:bodyPr/>
          <a:lstStyle/>
          <a:p>
            <a:pPr eaLnBrk="1" hangingPunct="1">
              <a:tabLst>
                <a:tab pos="2743200" algn="l"/>
              </a:tabLst>
            </a:pPr>
            <a:r>
              <a:rPr lang="en-US" altLang="en-US" sz="2800"/>
              <a:t>The CBW, CWD, and CDQ instructions provide important sign-extension operations:</a:t>
            </a:r>
          </a:p>
          <a:p>
            <a:pPr lvl="1" eaLnBrk="1" hangingPunct="1">
              <a:tabLst>
                <a:tab pos="2743200" algn="l"/>
              </a:tabLst>
            </a:pPr>
            <a:r>
              <a:rPr lang="en-US" altLang="en-US" sz="2000"/>
              <a:t>CBW (convert byte to word) extends AL into AH</a:t>
            </a:r>
          </a:p>
          <a:p>
            <a:pPr lvl="1" eaLnBrk="1" hangingPunct="1">
              <a:tabLst>
                <a:tab pos="2743200" algn="l"/>
              </a:tabLst>
            </a:pPr>
            <a:r>
              <a:rPr lang="en-US" altLang="en-US" sz="2000"/>
              <a:t>CWD (convert word to doubleword) extends AX into DX</a:t>
            </a:r>
          </a:p>
          <a:p>
            <a:pPr lvl="1" eaLnBrk="1" hangingPunct="1">
              <a:tabLst>
                <a:tab pos="2743200" algn="l"/>
              </a:tabLst>
            </a:pPr>
            <a:r>
              <a:rPr lang="en-US" altLang="en-US" sz="2000"/>
              <a:t>CDQ (convert doubleword to quadword) extends EAX into EDX</a:t>
            </a:r>
          </a:p>
          <a:p>
            <a:pPr eaLnBrk="1" hangingPunct="1">
              <a:tabLst>
                <a:tab pos="2743200" algn="l"/>
              </a:tabLst>
            </a:pPr>
            <a:r>
              <a:rPr lang="en-US" altLang="en-US"/>
              <a:t>Example: </a:t>
            </a:r>
          </a:p>
          <a:p>
            <a:pPr lvl="2" eaLnBrk="1" hangingPunct="1">
              <a:buFontTx/>
              <a:buNone/>
              <a:tabLst>
                <a:tab pos="2743200" algn="l"/>
              </a:tabLst>
            </a:pPr>
            <a:r>
              <a:rPr lang="en-US" altLang="en-US" b="1">
                <a:latin typeface="Courier New" panose="02070309020205020404" pitchFamily="49" charset="0"/>
              </a:rPr>
              <a:t>.data</a:t>
            </a:r>
          </a:p>
          <a:p>
            <a:pPr lvl="2" eaLnBrk="1" hangingPunct="1">
              <a:buFontTx/>
              <a:buNone/>
              <a:tabLst>
                <a:tab pos="2743200" algn="l"/>
              </a:tabLst>
            </a:pPr>
            <a:r>
              <a:rPr lang="en-US" altLang="en-US" b="1">
                <a:latin typeface="Courier New" panose="02070309020205020404" pitchFamily="49" charset="0"/>
              </a:rPr>
              <a:t>dwordVal SDWORD -101 	; FFFFFF9Bh</a:t>
            </a:r>
          </a:p>
          <a:p>
            <a:pPr lvl="2" eaLnBrk="1" hangingPunct="1">
              <a:buFontTx/>
              <a:buNone/>
              <a:tabLst>
                <a:tab pos="2743200" algn="l"/>
              </a:tabLst>
            </a:pPr>
            <a:r>
              <a:rPr lang="en-US" altLang="en-US" b="1">
                <a:latin typeface="Courier New" panose="02070309020205020404" pitchFamily="49" charset="0"/>
              </a:rPr>
              <a:t>.code</a:t>
            </a:r>
          </a:p>
          <a:p>
            <a:pPr lvl="2" eaLnBrk="1" hangingPunct="1">
              <a:buFontTx/>
              <a:buNone/>
              <a:tabLst>
                <a:tab pos="2743200" algn="l"/>
              </a:tabLst>
            </a:pPr>
            <a:r>
              <a:rPr lang="en-US" altLang="en-US" b="1">
                <a:latin typeface="Courier New" panose="02070309020205020404" pitchFamily="49" charset="0"/>
              </a:rPr>
              <a:t>mov eax,dwordVal</a:t>
            </a:r>
          </a:p>
          <a:p>
            <a:pPr lvl="2" eaLnBrk="1" hangingPunct="1">
              <a:buFontTx/>
              <a:buNone/>
              <a:tabLst>
                <a:tab pos="2743200" algn="l"/>
              </a:tabLst>
            </a:pPr>
            <a:r>
              <a:rPr lang="en-US" altLang="en-US" b="1">
                <a:latin typeface="Courier New" panose="02070309020205020404" pitchFamily="49" charset="0"/>
              </a:rPr>
              <a:t>cdq 		; EDX:EAX = FFFFFFFFFFFFFF9Bh</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5325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5C28F07A-2EA6-4271-9AFA-1110ABDDF2CB}" type="slidenum">
              <a:rPr lang="en-US" altLang="en-US" sz="1600">
                <a:latin typeface="Times New Roman" panose="02020603050405020304" pitchFamily="18" charset="0"/>
              </a:rPr>
              <a:pPr eaLnBrk="1" hangingPunct="1">
                <a:spcBef>
                  <a:spcPct val="0"/>
                </a:spcBef>
                <a:buClrTx/>
                <a:buFontTx/>
                <a:buNone/>
              </a:pPr>
              <a:t>53</a:t>
            </a:fld>
            <a:endParaRPr lang="en-US" altLang="en-US" sz="1600">
              <a:latin typeface="Times New Roman" panose="02020603050405020304" pitchFamily="18" charset="0"/>
            </a:endParaRPr>
          </a:p>
        </p:txBody>
      </p:sp>
      <p:sp>
        <p:nvSpPr>
          <p:cNvPr id="122882" name="Rectangle 2"/>
          <p:cNvSpPr>
            <a:spLocks noGrp="1" noChangeArrowheads="1"/>
          </p:cNvSpPr>
          <p:nvPr>
            <p:ph type="title"/>
          </p:nvPr>
        </p:nvSpPr>
        <p:spPr/>
        <p:txBody>
          <a:bodyPr/>
          <a:lstStyle/>
          <a:p>
            <a:pPr eaLnBrk="1" hangingPunct="1">
              <a:defRPr/>
            </a:pPr>
            <a:r>
              <a:rPr lang="en-US" altLang="en-US"/>
              <a:t>IDIV Instruction</a:t>
            </a:r>
          </a:p>
        </p:txBody>
      </p:sp>
      <p:sp>
        <p:nvSpPr>
          <p:cNvPr id="53253" name="Rectangle 3"/>
          <p:cNvSpPr>
            <a:spLocks noGrp="1" noChangeArrowheads="1"/>
          </p:cNvSpPr>
          <p:nvPr>
            <p:ph type="body" idx="1"/>
          </p:nvPr>
        </p:nvSpPr>
        <p:spPr>
          <a:xfrm>
            <a:off x="457200" y="1295400"/>
            <a:ext cx="7772400" cy="1143000"/>
          </a:xfrm>
        </p:spPr>
        <p:txBody>
          <a:bodyPr/>
          <a:lstStyle/>
          <a:p>
            <a:pPr eaLnBrk="1" hangingPunct="1"/>
            <a:r>
              <a:rPr lang="en-US" altLang="en-US"/>
              <a:t>IDIV (signed divide) performs signed integer division</a:t>
            </a:r>
          </a:p>
          <a:p>
            <a:pPr eaLnBrk="1" hangingPunct="1"/>
            <a:r>
              <a:rPr lang="en-US" altLang="en-US"/>
              <a:t>Same syntax and operands as DIV instruction</a:t>
            </a:r>
          </a:p>
        </p:txBody>
      </p:sp>
      <p:sp>
        <p:nvSpPr>
          <p:cNvPr id="53254" name="Rectangle 4"/>
          <p:cNvSpPr>
            <a:spLocks noChangeArrowheads="1"/>
          </p:cNvSpPr>
          <p:nvPr/>
        </p:nvSpPr>
        <p:spPr bwMode="auto">
          <a:xfrm>
            <a:off x="1143000" y="4267200"/>
            <a:ext cx="7315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a:t>Example: 8-bit division of –48 by 5</a:t>
            </a:r>
          </a:p>
        </p:txBody>
      </p:sp>
      <p:sp>
        <p:nvSpPr>
          <p:cNvPr id="53255" name="Text Box 5"/>
          <p:cNvSpPr txBox="1">
            <a:spLocks noChangeArrowheads="1"/>
          </p:cNvSpPr>
          <p:nvPr/>
        </p:nvSpPr>
        <p:spPr bwMode="auto">
          <a:xfrm>
            <a:off x="1905000" y="4876800"/>
            <a:ext cx="6096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22860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2860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2860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2860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2860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al,-48</a:t>
            </a:r>
          </a:p>
          <a:p>
            <a:pPr eaLnBrk="1" hangingPunct="1">
              <a:lnSpc>
                <a:spcPct val="50000"/>
              </a:lnSpc>
              <a:spcBef>
                <a:spcPct val="50000"/>
              </a:spcBef>
              <a:buClrTx/>
              <a:buFontTx/>
              <a:buNone/>
            </a:pPr>
            <a:r>
              <a:rPr lang="en-US" altLang="en-US" sz="1800" b="1">
                <a:latin typeface="Courier New" panose="02070309020205020404" pitchFamily="49" charset="0"/>
              </a:rPr>
              <a:t>cbw		; extend AL into AH</a:t>
            </a:r>
          </a:p>
          <a:p>
            <a:pPr eaLnBrk="1" hangingPunct="1">
              <a:lnSpc>
                <a:spcPct val="50000"/>
              </a:lnSpc>
              <a:spcBef>
                <a:spcPct val="50000"/>
              </a:spcBef>
              <a:buClrTx/>
              <a:buFontTx/>
              <a:buNone/>
            </a:pPr>
            <a:r>
              <a:rPr lang="en-US" altLang="en-US" sz="1800" b="1">
                <a:latin typeface="Courier New" panose="02070309020205020404" pitchFamily="49" charset="0"/>
              </a:rPr>
              <a:t>mov  bl,5</a:t>
            </a:r>
          </a:p>
          <a:p>
            <a:pPr eaLnBrk="1" hangingPunct="1">
              <a:lnSpc>
                <a:spcPct val="50000"/>
              </a:lnSpc>
              <a:spcBef>
                <a:spcPct val="50000"/>
              </a:spcBef>
              <a:buClrTx/>
              <a:buFontTx/>
              <a:buNone/>
            </a:pPr>
            <a:r>
              <a:rPr lang="en-US" altLang="en-US" sz="1800" b="1">
                <a:latin typeface="Courier New" panose="02070309020205020404" pitchFamily="49" charset="0"/>
              </a:rPr>
              <a:t>idiv bl	; AL = -9,  AH = -3</a:t>
            </a:r>
          </a:p>
        </p:txBody>
      </p:sp>
      <p:grpSp>
        <p:nvGrpSpPr>
          <p:cNvPr id="8" name="Group 6"/>
          <p:cNvGrpSpPr>
            <a:grpSpLocks/>
          </p:cNvGrpSpPr>
          <p:nvPr/>
        </p:nvGrpSpPr>
        <p:grpSpPr bwMode="auto">
          <a:xfrm>
            <a:off x="1891352" y="2062162"/>
            <a:ext cx="4724400" cy="2052638"/>
            <a:chOff x="2256" y="2496"/>
            <a:chExt cx="2976" cy="1293"/>
          </a:xfrm>
        </p:grpSpPr>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6" y="2832"/>
              <a:ext cx="2976" cy="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5"/>
            <p:cNvSpPr txBox="1">
              <a:spLocks noChangeArrowheads="1"/>
            </p:cNvSpPr>
            <p:nvPr/>
          </p:nvSpPr>
          <p:spPr bwMode="auto">
            <a:xfrm>
              <a:off x="2880" y="2496"/>
              <a:ext cx="172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algn="ctr" eaLnBrk="1" hangingPunct="1">
                <a:spcBef>
                  <a:spcPct val="50000"/>
                </a:spcBef>
                <a:buClrTx/>
                <a:buFontTx/>
                <a:buNone/>
              </a:pPr>
              <a:r>
                <a:rPr lang="en-US" altLang="zh-TW" sz="2100">
                  <a:ea typeface="新細明體" charset="-120"/>
                </a:rPr>
                <a:t>Default Operands:</a:t>
              </a:r>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5427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7DE909C2-9699-4F56-BEC3-1838042C8583}" type="slidenum">
              <a:rPr lang="en-US" altLang="en-US" sz="1600">
                <a:latin typeface="Times New Roman" panose="02020603050405020304" pitchFamily="18" charset="0"/>
              </a:rPr>
              <a:pPr eaLnBrk="1" hangingPunct="1">
                <a:spcBef>
                  <a:spcPct val="0"/>
                </a:spcBef>
                <a:buClrTx/>
                <a:buFontTx/>
                <a:buNone/>
              </a:pPr>
              <a:t>54</a:t>
            </a:fld>
            <a:endParaRPr lang="en-US" altLang="en-US" sz="1600">
              <a:latin typeface="Times New Roman" panose="02020603050405020304" pitchFamily="18" charset="0"/>
            </a:endParaRPr>
          </a:p>
        </p:txBody>
      </p:sp>
      <p:sp>
        <p:nvSpPr>
          <p:cNvPr id="124930" name="Rectangle 2"/>
          <p:cNvSpPr>
            <a:spLocks noGrp="1" noChangeArrowheads="1"/>
          </p:cNvSpPr>
          <p:nvPr>
            <p:ph type="title"/>
          </p:nvPr>
        </p:nvSpPr>
        <p:spPr/>
        <p:txBody>
          <a:bodyPr/>
          <a:lstStyle/>
          <a:p>
            <a:pPr eaLnBrk="1" hangingPunct="1">
              <a:defRPr/>
            </a:pPr>
            <a:r>
              <a:rPr lang="en-US" altLang="en-US"/>
              <a:t>IDIV Examples</a:t>
            </a:r>
          </a:p>
        </p:txBody>
      </p:sp>
      <p:grpSp>
        <p:nvGrpSpPr>
          <p:cNvPr id="2" name="Group 9"/>
          <p:cNvGrpSpPr>
            <a:grpSpLocks/>
          </p:cNvGrpSpPr>
          <p:nvPr/>
        </p:nvGrpSpPr>
        <p:grpSpPr bwMode="auto">
          <a:xfrm>
            <a:off x="762000" y="3657600"/>
            <a:ext cx="7315200" cy="2057400"/>
            <a:chOff x="480" y="2304"/>
            <a:chExt cx="4608" cy="1296"/>
          </a:xfrm>
        </p:grpSpPr>
        <p:sp>
          <p:nvSpPr>
            <p:cNvPr id="54280" name="Rectangle 4"/>
            <p:cNvSpPr>
              <a:spLocks noChangeArrowheads="1"/>
            </p:cNvSpPr>
            <p:nvPr/>
          </p:nvSpPr>
          <p:spPr bwMode="auto">
            <a:xfrm>
              <a:off x="480" y="2304"/>
              <a:ext cx="46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a:t>Example: 32-bit division of –48 by 5</a:t>
              </a:r>
            </a:p>
          </p:txBody>
        </p:sp>
        <p:sp>
          <p:nvSpPr>
            <p:cNvPr id="54281" name="Text Box 5"/>
            <p:cNvSpPr txBox="1">
              <a:spLocks noChangeArrowheads="1"/>
            </p:cNvSpPr>
            <p:nvPr/>
          </p:nvSpPr>
          <p:spPr bwMode="auto">
            <a:xfrm>
              <a:off x="960" y="2688"/>
              <a:ext cx="3840"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22860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2860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2860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2860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2860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eax,-48</a:t>
              </a:r>
            </a:p>
            <a:p>
              <a:pPr eaLnBrk="1" hangingPunct="1">
                <a:lnSpc>
                  <a:spcPct val="50000"/>
                </a:lnSpc>
                <a:spcBef>
                  <a:spcPct val="50000"/>
                </a:spcBef>
                <a:buClrTx/>
                <a:buFontTx/>
                <a:buNone/>
              </a:pPr>
              <a:r>
                <a:rPr lang="en-US" altLang="en-US" sz="1800" b="1">
                  <a:latin typeface="Courier New" panose="02070309020205020404" pitchFamily="49" charset="0"/>
                </a:rPr>
                <a:t>cdq		; extend EAX into EDX</a:t>
              </a:r>
            </a:p>
            <a:p>
              <a:pPr eaLnBrk="1" hangingPunct="1">
                <a:lnSpc>
                  <a:spcPct val="50000"/>
                </a:lnSpc>
                <a:spcBef>
                  <a:spcPct val="50000"/>
                </a:spcBef>
                <a:buClrTx/>
                <a:buFontTx/>
                <a:buNone/>
              </a:pPr>
              <a:r>
                <a:rPr lang="en-US" altLang="en-US" sz="1800" b="1">
                  <a:latin typeface="Courier New" panose="02070309020205020404" pitchFamily="49" charset="0"/>
                </a:rPr>
                <a:t>mov  ebx,5</a:t>
              </a:r>
            </a:p>
            <a:p>
              <a:pPr eaLnBrk="1" hangingPunct="1">
                <a:lnSpc>
                  <a:spcPct val="50000"/>
                </a:lnSpc>
                <a:spcBef>
                  <a:spcPct val="50000"/>
                </a:spcBef>
                <a:buClrTx/>
                <a:buFontTx/>
                <a:buNone/>
              </a:pPr>
              <a:r>
                <a:rPr lang="en-US" altLang="en-US" sz="1800" b="1">
                  <a:latin typeface="Courier New" panose="02070309020205020404" pitchFamily="49" charset="0"/>
                </a:rPr>
                <a:t>idiv ebx	; EAX = -9,  EDX = -3</a:t>
              </a:r>
            </a:p>
          </p:txBody>
        </p:sp>
      </p:grpSp>
      <p:sp>
        <p:nvSpPr>
          <p:cNvPr id="54278" name="Rectangle 7"/>
          <p:cNvSpPr>
            <a:spLocks noChangeArrowheads="1"/>
          </p:cNvSpPr>
          <p:nvPr/>
        </p:nvSpPr>
        <p:spPr bwMode="auto">
          <a:xfrm>
            <a:off x="762000" y="1219200"/>
            <a:ext cx="7315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a:t>Example: 16-bit division of –48 by 5</a:t>
            </a:r>
          </a:p>
        </p:txBody>
      </p:sp>
      <p:sp>
        <p:nvSpPr>
          <p:cNvPr id="54279" name="Text Box 8"/>
          <p:cNvSpPr txBox="1">
            <a:spLocks noChangeArrowheads="1"/>
          </p:cNvSpPr>
          <p:nvPr/>
        </p:nvSpPr>
        <p:spPr bwMode="auto">
          <a:xfrm>
            <a:off x="1524000" y="1828800"/>
            <a:ext cx="6096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22860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2860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2860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2860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2860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ax,-48</a:t>
            </a:r>
          </a:p>
          <a:p>
            <a:pPr eaLnBrk="1" hangingPunct="1">
              <a:lnSpc>
                <a:spcPct val="50000"/>
              </a:lnSpc>
              <a:spcBef>
                <a:spcPct val="50000"/>
              </a:spcBef>
              <a:buClrTx/>
              <a:buFontTx/>
              <a:buNone/>
            </a:pPr>
            <a:r>
              <a:rPr lang="en-US" altLang="en-US" sz="1800" b="1">
                <a:latin typeface="Courier New" panose="02070309020205020404" pitchFamily="49" charset="0"/>
              </a:rPr>
              <a:t>cwd		; extend AX into DX</a:t>
            </a:r>
          </a:p>
          <a:p>
            <a:pPr eaLnBrk="1" hangingPunct="1">
              <a:lnSpc>
                <a:spcPct val="50000"/>
              </a:lnSpc>
              <a:spcBef>
                <a:spcPct val="50000"/>
              </a:spcBef>
              <a:buClrTx/>
              <a:buFontTx/>
              <a:buNone/>
            </a:pPr>
            <a:r>
              <a:rPr lang="en-US" altLang="en-US" sz="1800" b="1">
                <a:latin typeface="Courier New" panose="02070309020205020404" pitchFamily="49" charset="0"/>
              </a:rPr>
              <a:t>mov  bx,5	</a:t>
            </a:r>
          </a:p>
          <a:p>
            <a:pPr eaLnBrk="1" hangingPunct="1">
              <a:lnSpc>
                <a:spcPct val="50000"/>
              </a:lnSpc>
              <a:spcBef>
                <a:spcPct val="50000"/>
              </a:spcBef>
              <a:buClrTx/>
              <a:buFontTx/>
              <a:buNone/>
            </a:pPr>
            <a:r>
              <a:rPr lang="en-US" altLang="en-US" sz="1800" b="1">
                <a:latin typeface="Courier New" panose="02070309020205020404" pitchFamily="49" charset="0"/>
              </a:rPr>
              <a:t>idiv bx	; AX = -9,  DX = -3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5529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4FE9E007-7B05-46E6-B2B9-6B862CF16678}" type="slidenum">
              <a:rPr lang="en-US" altLang="en-US" sz="1600">
                <a:latin typeface="Times New Roman" panose="02020603050405020304" pitchFamily="18" charset="0"/>
              </a:rPr>
              <a:pPr eaLnBrk="1" hangingPunct="1">
                <a:spcBef>
                  <a:spcPct val="0"/>
                </a:spcBef>
                <a:buClrTx/>
                <a:buFontTx/>
                <a:buNone/>
              </a:pPr>
              <a:t>55</a:t>
            </a:fld>
            <a:endParaRPr lang="en-US" altLang="en-US" sz="1600">
              <a:latin typeface="Times New Roman" panose="02020603050405020304" pitchFamily="18" charset="0"/>
            </a:endParaRPr>
          </a:p>
        </p:txBody>
      </p:sp>
      <p:sp>
        <p:nvSpPr>
          <p:cNvPr id="143362" name="Rectangle 2"/>
          <p:cNvSpPr>
            <a:spLocks noGrp="1" noChangeArrowheads="1"/>
          </p:cNvSpPr>
          <p:nvPr>
            <p:ph type="title"/>
          </p:nvPr>
        </p:nvSpPr>
        <p:spPr/>
        <p:txBody>
          <a:bodyPr/>
          <a:lstStyle/>
          <a:p>
            <a:pPr eaLnBrk="1" hangingPunct="1">
              <a:defRPr/>
            </a:pPr>
            <a:r>
              <a:rPr lang="en-US" altLang="en-US"/>
              <a:t>Your turn . . .</a:t>
            </a:r>
          </a:p>
        </p:txBody>
      </p:sp>
      <p:sp>
        <p:nvSpPr>
          <p:cNvPr id="55301" name="Text Box 3"/>
          <p:cNvSpPr txBox="1">
            <a:spLocks noChangeArrowheads="1"/>
          </p:cNvSpPr>
          <p:nvPr/>
        </p:nvSpPr>
        <p:spPr bwMode="auto">
          <a:xfrm>
            <a:off x="1600200" y="2682875"/>
            <a:ext cx="510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ax,0FDFFh	; -513</a:t>
            </a:r>
          </a:p>
          <a:p>
            <a:pPr eaLnBrk="1" hangingPunct="1">
              <a:lnSpc>
                <a:spcPct val="50000"/>
              </a:lnSpc>
              <a:spcBef>
                <a:spcPct val="50000"/>
              </a:spcBef>
              <a:buClrTx/>
              <a:buFontTx/>
              <a:buNone/>
            </a:pPr>
            <a:r>
              <a:rPr lang="en-US" altLang="en-US" sz="1800" b="1">
                <a:latin typeface="Courier New" panose="02070309020205020404" pitchFamily="49" charset="0"/>
              </a:rPr>
              <a:t>cwd</a:t>
            </a:r>
          </a:p>
          <a:p>
            <a:pPr eaLnBrk="1" hangingPunct="1">
              <a:lnSpc>
                <a:spcPct val="50000"/>
              </a:lnSpc>
              <a:spcBef>
                <a:spcPct val="50000"/>
              </a:spcBef>
              <a:buClrTx/>
              <a:buFontTx/>
              <a:buNone/>
            </a:pPr>
            <a:r>
              <a:rPr lang="en-US" altLang="en-US" sz="1800" b="1">
                <a:latin typeface="Courier New" panose="02070309020205020404" pitchFamily="49" charset="0"/>
              </a:rPr>
              <a:t>mov  bx,100h</a:t>
            </a:r>
          </a:p>
          <a:p>
            <a:pPr eaLnBrk="1" hangingPunct="1">
              <a:lnSpc>
                <a:spcPct val="50000"/>
              </a:lnSpc>
              <a:spcBef>
                <a:spcPct val="50000"/>
              </a:spcBef>
              <a:buClrTx/>
              <a:buFontTx/>
              <a:buNone/>
            </a:pPr>
            <a:r>
              <a:rPr lang="en-US" altLang="en-US" sz="1800" b="1">
                <a:latin typeface="Courier New" panose="02070309020205020404" pitchFamily="49" charset="0"/>
              </a:rPr>
              <a:t>idiv bx</a:t>
            </a:r>
          </a:p>
        </p:txBody>
      </p:sp>
      <p:sp>
        <p:nvSpPr>
          <p:cNvPr id="55302" name="Text Box 4"/>
          <p:cNvSpPr txBox="1">
            <a:spLocks noChangeArrowheads="1"/>
          </p:cNvSpPr>
          <p:nvPr/>
        </p:nvSpPr>
        <p:spPr bwMode="auto">
          <a:xfrm>
            <a:off x="685800" y="1066800"/>
            <a:ext cx="7696200"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a:t>What will be the hexadecimal values of DX and AX after the following instructions execute? Or, if divide overflow occurs, you can indicate that as your answer:</a:t>
            </a:r>
          </a:p>
        </p:txBody>
      </p:sp>
      <p:sp>
        <p:nvSpPr>
          <p:cNvPr id="143365" name="Text Box 5"/>
          <p:cNvSpPr txBox="1">
            <a:spLocks noChangeArrowheads="1"/>
          </p:cNvSpPr>
          <p:nvPr/>
        </p:nvSpPr>
        <p:spPr bwMode="auto">
          <a:xfrm>
            <a:off x="1752600" y="4206875"/>
            <a:ext cx="48006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solidFill>
                  <a:schemeClr val="tx2"/>
                </a:solidFill>
              </a:rPr>
              <a:t>DX = FFFFh (</a:t>
            </a:r>
            <a:r>
              <a:rPr lang="en-US" altLang="en-US" sz="2100">
                <a:solidFill>
                  <a:schemeClr val="tx2"/>
                </a:solidFill>
                <a:latin typeface="Symbol" panose="05050102010706020507" pitchFamily="18" charset="2"/>
              </a:rPr>
              <a:t>-</a:t>
            </a:r>
            <a:r>
              <a:rPr lang="en-US" altLang="en-US" sz="2100">
                <a:solidFill>
                  <a:schemeClr val="tx2"/>
                </a:solidFill>
              </a:rPr>
              <a:t>1),  AX = FFFEh (</a:t>
            </a:r>
            <a:r>
              <a:rPr lang="en-US" altLang="en-US" sz="2100">
                <a:solidFill>
                  <a:schemeClr val="tx2"/>
                </a:solidFill>
                <a:latin typeface="Symbol" panose="05050102010706020507" pitchFamily="18" charset="2"/>
              </a:rPr>
              <a:t>-</a:t>
            </a:r>
            <a:r>
              <a:rPr lang="en-US" altLang="en-US" sz="2100">
                <a:solidFill>
                  <a:schemeClr val="tx2"/>
                </a:solidFill>
              </a:rPr>
              <a: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365"/>
                                        </p:tgtEl>
                                        <p:attrNameLst>
                                          <p:attrName>style.visibility</p:attrName>
                                        </p:attrNameLst>
                                      </p:cBhvr>
                                      <p:to>
                                        <p:strVal val="visible"/>
                                      </p:to>
                                    </p:set>
                                    <p:animEffect transition="in" filter="dissolve">
                                      <p:cBhvr>
                                        <p:cTn id="7" dur="500"/>
                                        <p:tgtEl>
                                          <p:spTgt spid="143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5"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5632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1C9F0E70-BF6E-4D5A-BAAA-E045D66235EA}" type="slidenum">
              <a:rPr lang="en-US" altLang="en-US" sz="1600">
                <a:latin typeface="Times New Roman" panose="02020603050405020304" pitchFamily="18" charset="0"/>
              </a:rPr>
              <a:pPr eaLnBrk="1" hangingPunct="1">
                <a:spcBef>
                  <a:spcPct val="0"/>
                </a:spcBef>
                <a:buClrTx/>
                <a:buFontTx/>
                <a:buNone/>
              </a:pPr>
              <a:t>56</a:t>
            </a:fld>
            <a:endParaRPr lang="en-US" altLang="en-US" sz="1600">
              <a:latin typeface="Times New Roman" panose="02020603050405020304" pitchFamily="18" charset="0"/>
            </a:endParaRPr>
          </a:p>
        </p:txBody>
      </p:sp>
      <p:sp>
        <p:nvSpPr>
          <p:cNvPr id="102402" name="Rectangle 2"/>
          <p:cNvSpPr>
            <a:spLocks noGrp="1" noChangeArrowheads="1"/>
          </p:cNvSpPr>
          <p:nvPr>
            <p:ph type="title"/>
          </p:nvPr>
        </p:nvSpPr>
        <p:spPr>
          <a:xfrm>
            <a:off x="533400" y="228600"/>
            <a:ext cx="8001000" cy="609600"/>
          </a:xfrm>
        </p:spPr>
        <p:txBody>
          <a:bodyPr/>
          <a:lstStyle/>
          <a:p>
            <a:pPr eaLnBrk="1" hangingPunct="1">
              <a:defRPr/>
            </a:pPr>
            <a:r>
              <a:rPr lang="en-US" altLang="en-US"/>
              <a:t>Unsigned Arithmetic Expressions</a:t>
            </a:r>
          </a:p>
        </p:txBody>
      </p:sp>
      <p:sp>
        <p:nvSpPr>
          <p:cNvPr id="56325" name="Rectangle 3"/>
          <p:cNvSpPr>
            <a:spLocks noGrp="1" noChangeArrowheads="1"/>
          </p:cNvSpPr>
          <p:nvPr>
            <p:ph type="body" idx="1"/>
          </p:nvPr>
        </p:nvSpPr>
        <p:spPr>
          <a:xfrm>
            <a:off x="609600" y="990600"/>
            <a:ext cx="7772400" cy="2209800"/>
          </a:xfrm>
        </p:spPr>
        <p:txBody>
          <a:bodyPr/>
          <a:lstStyle/>
          <a:p>
            <a:pPr eaLnBrk="1" hangingPunct="1"/>
            <a:r>
              <a:rPr lang="en-US" altLang="en-US"/>
              <a:t>Some good reasons to learn how to implement integer expressions:</a:t>
            </a:r>
          </a:p>
          <a:p>
            <a:pPr lvl="1" eaLnBrk="1" hangingPunct="1"/>
            <a:r>
              <a:rPr lang="en-US" altLang="en-US"/>
              <a:t>Learn how do compilers do it</a:t>
            </a:r>
          </a:p>
          <a:p>
            <a:pPr lvl="1" eaLnBrk="1" hangingPunct="1"/>
            <a:r>
              <a:rPr lang="en-US" altLang="en-US"/>
              <a:t>Test your understanding of MUL, IMUL, DIV, IDIV</a:t>
            </a:r>
          </a:p>
          <a:p>
            <a:pPr lvl="1" eaLnBrk="1" hangingPunct="1"/>
            <a:r>
              <a:rPr lang="en-US" altLang="en-US"/>
              <a:t>Check for overflow (Carry and Overflow flags)</a:t>
            </a:r>
          </a:p>
        </p:txBody>
      </p:sp>
      <p:grpSp>
        <p:nvGrpSpPr>
          <p:cNvPr id="2" name="Group 10"/>
          <p:cNvGrpSpPr>
            <a:grpSpLocks/>
          </p:cNvGrpSpPr>
          <p:nvPr/>
        </p:nvGrpSpPr>
        <p:grpSpPr bwMode="auto">
          <a:xfrm>
            <a:off x="609600" y="3200400"/>
            <a:ext cx="7391400" cy="2628900"/>
            <a:chOff x="384" y="1968"/>
            <a:chExt cx="4656" cy="1656"/>
          </a:xfrm>
        </p:grpSpPr>
        <p:sp>
          <p:nvSpPr>
            <p:cNvPr id="56327" name="Rectangle 4"/>
            <p:cNvSpPr>
              <a:spLocks noChangeArrowheads="1"/>
            </p:cNvSpPr>
            <p:nvPr/>
          </p:nvSpPr>
          <p:spPr bwMode="auto">
            <a:xfrm>
              <a:off x="384" y="1968"/>
              <a:ext cx="465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a:t>Example:   </a:t>
              </a:r>
              <a:r>
                <a:rPr lang="en-US" altLang="en-US" sz="2000" b="1">
                  <a:solidFill>
                    <a:schemeClr val="tx2"/>
                  </a:solidFill>
                  <a:latin typeface="Courier New" panose="02070309020205020404" pitchFamily="49" charset="0"/>
                </a:rPr>
                <a:t>var4 = (var1 + var2) * var3</a:t>
              </a:r>
            </a:p>
          </p:txBody>
        </p:sp>
        <p:sp>
          <p:nvSpPr>
            <p:cNvPr id="56328" name="Text Box 5"/>
            <p:cNvSpPr txBox="1">
              <a:spLocks noChangeArrowheads="1"/>
            </p:cNvSpPr>
            <p:nvPr/>
          </p:nvSpPr>
          <p:spPr bwMode="auto">
            <a:xfrm>
              <a:off x="912" y="2400"/>
              <a:ext cx="3840" cy="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2744788"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744788"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744788"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744788"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74478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74478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74478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74478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744788"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 Assume unsigned operands</a:t>
              </a:r>
            </a:p>
            <a:p>
              <a:pPr eaLnBrk="1" hangingPunct="1">
                <a:lnSpc>
                  <a:spcPct val="50000"/>
                </a:lnSpc>
                <a:spcBef>
                  <a:spcPct val="50000"/>
                </a:spcBef>
                <a:buClrTx/>
                <a:buFontTx/>
                <a:buNone/>
              </a:pPr>
              <a:r>
                <a:rPr lang="en-US" altLang="en-US" sz="1800" b="1">
                  <a:latin typeface="Courier New" panose="02070309020205020404" pitchFamily="49" charset="0"/>
                </a:rPr>
                <a:t>mov  eax,var1</a:t>
              </a:r>
            </a:p>
            <a:p>
              <a:pPr eaLnBrk="1" hangingPunct="1">
                <a:lnSpc>
                  <a:spcPct val="50000"/>
                </a:lnSpc>
                <a:spcBef>
                  <a:spcPct val="50000"/>
                </a:spcBef>
                <a:buClrTx/>
                <a:buFontTx/>
                <a:buNone/>
              </a:pPr>
              <a:r>
                <a:rPr lang="en-US" altLang="en-US" sz="1800" b="1">
                  <a:latin typeface="Courier New" panose="02070309020205020404" pitchFamily="49" charset="0"/>
                </a:rPr>
                <a:t>add  eax,var2	; EAX = var1 + var2</a:t>
              </a:r>
            </a:p>
            <a:p>
              <a:pPr eaLnBrk="1" hangingPunct="1">
                <a:lnSpc>
                  <a:spcPct val="50000"/>
                </a:lnSpc>
                <a:spcBef>
                  <a:spcPct val="50000"/>
                </a:spcBef>
                <a:buClrTx/>
                <a:buFontTx/>
                <a:buNone/>
              </a:pPr>
              <a:r>
                <a:rPr lang="en-US" altLang="en-US" sz="1800" b="1">
                  <a:latin typeface="Courier New" panose="02070309020205020404" pitchFamily="49" charset="0"/>
                </a:rPr>
                <a:t>mul  var3	; EAX = EAX * var3</a:t>
              </a:r>
            </a:p>
            <a:p>
              <a:pPr eaLnBrk="1" hangingPunct="1">
                <a:lnSpc>
                  <a:spcPct val="50000"/>
                </a:lnSpc>
                <a:spcBef>
                  <a:spcPct val="50000"/>
                </a:spcBef>
                <a:buClrTx/>
                <a:buFontTx/>
                <a:buNone/>
              </a:pPr>
              <a:r>
                <a:rPr lang="en-US" altLang="en-US" sz="1800" b="1">
                  <a:latin typeface="Courier New" panose="02070309020205020404" pitchFamily="49" charset="0"/>
                </a:rPr>
                <a:t>jc   TooBig	; check for carry</a:t>
              </a:r>
            </a:p>
            <a:p>
              <a:pPr eaLnBrk="1" hangingPunct="1">
                <a:lnSpc>
                  <a:spcPct val="50000"/>
                </a:lnSpc>
                <a:spcBef>
                  <a:spcPct val="50000"/>
                </a:spcBef>
                <a:buClrTx/>
                <a:buFontTx/>
                <a:buNone/>
              </a:pPr>
              <a:r>
                <a:rPr lang="en-US" altLang="en-US" sz="1800" b="1">
                  <a:latin typeface="Courier New" panose="02070309020205020404" pitchFamily="49" charset="0"/>
                </a:rPr>
                <a:t>mov  var4,eax	; save product</a:t>
              </a:r>
              <a:endParaRPr lang="en-US" altLang="en-US" sz="1800" b="1" baseline="30000">
                <a:latin typeface="Courier New" panose="020703090202050204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5734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8A0D3601-A0F8-45D7-A318-E87E79BFEA56}" type="slidenum">
              <a:rPr lang="en-US" altLang="en-US" sz="1600">
                <a:latin typeface="Times New Roman" panose="02020603050405020304" pitchFamily="18" charset="0"/>
              </a:rPr>
              <a:pPr eaLnBrk="1" hangingPunct="1">
                <a:spcBef>
                  <a:spcPct val="0"/>
                </a:spcBef>
                <a:buClrTx/>
                <a:buFontTx/>
                <a:buNone/>
              </a:pPr>
              <a:t>57</a:t>
            </a:fld>
            <a:endParaRPr lang="en-US" altLang="en-US" sz="1600">
              <a:latin typeface="Times New Roman" panose="02020603050405020304" pitchFamily="18" charset="0"/>
            </a:endParaRPr>
          </a:p>
        </p:txBody>
      </p:sp>
      <p:sp>
        <p:nvSpPr>
          <p:cNvPr id="125954" name="Rectangle 2"/>
          <p:cNvSpPr>
            <a:spLocks noGrp="1" noChangeArrowheads="1"/>
          </p:cNvSpPr>
          <p:nvPr>
            <p:ph type="title"/>
          </p:nvPr>
        </p:nvSpPr>
        <p:spPr>
          <a:xfrm>
            <a:off x="533400" y="228600"/>
            <a:ext cx="8229600" cy="609600"/>
          </a:xfrm>
        </p:spPr>
        <p:txBody>
          <a:bodyPr/>
          <a:lstStyle/>
          <a:p>
            <a:pPr eaLnBrk="1" hangingPunct="1">
              <a:defRPr/>
            </a:pPr>
            <a:r>
              <a:rPr lang="en-US" altLang="en-US" dirty="0"/>
              <a:t>Signed Arithmetic Expressions</a:t>
            </a:r>
            <a:endParaRPr lang="en-US" altLang="en-US" sz="2400" dirty="0"/>
          </a:p>
        </p:txBody>
      </p:sp>
      <p:sp>
        <p:nvSpPr>
          <p:cNvPr id="57349" name="Rectangle 4"/>
          <p:cNvSpPr>
            <a:spLocks noChangeArrowheads="1"/>
          </p:cNvSpPr>
          <p:nvPr/>
        </p:nvSpPr>
        <p:spPr bwMode="auto">
          <a:xfrm>
            <a:off x="609600" y="990600"/>
            <a:ext cx="7315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a:t>Example:   </a:t>
            </a:r>
            <a:r>
              <a:rPr lang="en-US" altLang="en-US" sz="2000" b="1">
                <a:solidFill>
                  <a:schemeClr val="tx2"/>
                </a:solidFill>
                <a:latin typeface="Courier New" panose="02070309020205020404" pitchFamily="49" charset="0"/>
              </a:rPr>
              <a:t>eax = (-var1 * var2) + var3</a:t>
            </a:r>
          </a:p>
        </p:txBody>
      </p:sp>
      <p:sp>
        <p:nvSpPr>
          <p:cNvPr id="57350" name="Text Box 5"/>
          <p:cNvSpPr txBox="1">
            <a:spLocks noChangeArrowheads="1"/>
          </p:cNvSpPr>
          <p:nvPr/>
        </p:nvSpPr>
        <p:spPr bwMode="auto">
          <a:xfrm>
            <a:off x="1447800" y="1524000"/>
            <a:ext cx="6172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2744788"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744788"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744788"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744788"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74478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74478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74478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74478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744788"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eax,var1</a:t>
            </a:r>
          </a:p>
          <a:p>
            <a:pPr eaLnBrk="1" hangingPunct="1">
              <a:lnSpc>
                <a:spcPct val="50000"/>
              </a:lnSpc>
              <a:spcBef>
                <a:spcPct val="50000"/>
              </a:spcBef>
              <a:buClrTx/>
              <a:buFontTx/>
              <a:buNone/>
            </a:pPr>
            <a:r>
              <a:rPr lang="en-US" altLang="en-US" sz="1800" b="1">
                <a:latin typeface="Courier New" panose="02070309020205020404" pitchFamily="49" charset="0"/>
              </a:rPr>
              <a:t>neg  eax</a:t>
            </a:r>
          </a:p>
          <a:p>
            <a:pPr eaLnBrk="1" hangingPunct="1">
              <a:lnSpc>
                <a:spcPct val="50000"/>
              </a:lnSpc>
              <a:spcBef>
                <a:spcPct val="50000"/>
              </a:spcBef>
              <a:buClrTx/>
              <a:buFontTx/>
              <a:buNone/>
            </a:pPr>
            <a:r>
              <a:rPr lang="en-US" altLang="en-US" sz="1800" b="1">
                <a:latin typeface="Courier New" panose="02070309020205020404" pitchFamily="49" charset="0"/>
              </a:rPr>
              <a:t>imul var2</a:t>
            </a:r>
          </a:p>
          <a:p>
            <a:pPr eaLnBrk="1" hangingPunct="1">
              <a:lnSpc>
                <a:spcPct val="50000"/>
              </a:lnSpc>
              <a:spcBef>
                <a:spcPct val="50000"/>
              </a:spcBef>
              <a:buClrTx/>
              <a:buFontTx/>
              <a:buNone/>
            </a:pPr>
            <a:r>
              <a:rPr lang="en-US" altLang="en-US" sz="1800" b="1">
                <a:latin typeface="Courier New" panose="02070309020205020404" pitchFamily="49" charset="0"/>
              </a:rPr>
              <a:t>jo   TooBig	; check for overflow</a:t>
            </a:r>
          </a:p>
          <a:p>
            <a:pPr eaLnBrk="1" hangingPunct="1">
              <a:lnSpc>
                <a:spcPct val="50000"/>
              </a:lnSpc>
              <a:spcBef>
                <a:spcPct val="50000"/>
              </a:spcBef>
              <a:buClrTx/>
              <a:buFontTx/>
              <a:buNone/>
            </a:pPr>
            <a:r>
              <a:rPr lang="en-US" altLang="en-US" sz="1800" b="1">
                <a:latin typeface="Courier New" panose="02070309020205020404" pitchFamily="49" charset="0"/>
              </a:rPr>
              <a:t>add  eax,var3</a:t>
            </a:r>
          </a:p>
          <a:p>
            <a:pPr eaLnBrk="1" hangingPunct="1">
              <a:lnSpc>
                <a:spcPct val="50000"/>
              </a:lnSpc>
              <a:spcBef>
                <a:spcPct val="50000"/>
              </a:spcBef>
              <a:buClrTx/>
              <a:buFontTx/>
              <a:buNone/>
            </a:pPr>
            <a:r>
              <a:rPr lang="en-US" altLang="en-US" sz="1800" b="1">
                <a:latin typeface="Courier New" panose="02070309020205020404" pitchFamily="49" charset="0"/>
              </a:rPr>
              <a:t>jo   TooBig	; check for overflow</a:t>
            </a:r>
          </a:p>
        </p:txBody>
      </p:sp>
      <p:grpSp>
        <p:nvGrpSpPr>
          <p:cNvPr id="2" name="Group 9"/>
          <p:cNvGrpSpPr>
            <a:grpSpLocks/>
          </p:cNvGrpSpPr>
          <p:nvPr/>
        </p:nvGrpSpPr>
        <p:grpSpPr bwMode="auto">
          <a:xfrm>
            <a:off x="685800" y="3505200"/>
            <a:ext cx="7315200" cy="2667000"/>
            <a:chOff x="432" y="2208"/>
            <a:chExt cx="4608" cy="1680"/>
          </a:xfrm>
        </p:grpSpPr>
        <p:sp>
          <p:nvSpPr>
            <p:cNvPr id="57352" name="Rectangle 7"/>
            <p:cNvSpPr>
              <a:spLocks noChangeArrowheads="1"/>
            </p:cNvSpPr>
            <p:nvPr/>
          </p:nvSpPr>
          <p:spPr bwMode="auto">
            <a:xfrm>
              <a:off x="432" y="2208"/>
              <a:ext cx="46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a:t>Example:   </a:t>
              </a:r>
              <a:r>
                <a:rPr lang="en-US" altLang="en-US" sz="2000" b="1">
                  <a:solidFill>
                    <a:schemeClr val="tx2"/>
                  </a:solidFill>
                  <a:latin typeface="Courier New" panose="02070309020205020404" pitchFamily="49" charset="0"/>
                </a:rPr>
                <a:t>var4 = (var1 * 5) / (var2 – 3)</a:t>
              </a:r>
            </a:p>
          </p:txBody>
        </p:sp>
        <p:sp>
          <p:nvSpPr>
            <p:cNvPr id="57353" name="Text Box 8"/>
            <p:cNvSpPr txBox="1">
              <a:spLocks noChangeArrowheads="1"/>
            </p:cNvSpPr>
            <p:nvPr/>
          </p:nvSpPr>
          <p:spPr bwMode="auto">
            <a:xfrm>
              <a:off x="912" y="2592"/>
              <a:ext cx="3936" cy="1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20516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20516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20516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20516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20516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eax,var1 	; left side</a:t>
              </a:r>
            </a:p>
            <a:p>
              <a:pPr eaLnBrk="1" hangingPunct="1">
                <a:lnSpc>
                  <a:spcPct val="50000"/>
                </a:lnSpc>
                <a:spcBef>
                  <a:spcPct val="50000"/>
                </a:spcBef>
                <a:buClrTx/>
                <a:buFontTx/>
                <a:buNone/>
              </a:pPr>
              <a:r>
                <a:rPr lang="en-US" altLang="en-US" sz="1800" b="1">
                  <a:latin typeface="Courier New" panose="02070309020205020404" pitchFamily="49" charset="0"/>
                </a:rPr>
                <a:t>mov  ebx,5</a:t>
              </a:r>
            </a:p>
            <a:p>
              <a:pPr eaLnBrk="1" hangingPunct="1">
                <a:lnSpc>
                  <a:spcPct val="50000"/>
                </a:lnSpc>
                <a:spcBef>
                  <a:spcPct val="50000"/>
                </a:spcBef>
                <a:buClrTx/>
                <a:buFontTx/>
                <a:buNone/>
              </a:pPr>
              <a:r>
                <a:rPr lang="en-US" altLang="en-US" sz="1800" b="1">
                  <a:latin typeface="Courier New" panose="02070309020205020404" pitchFamily="49" charset="0"/>
                </a:rPr>
                <a:t>imul ebx 	; EDX:EAX = product</a:t>
              </a:r>
            </a:p>
            <a:p>
              <a:pPr eaLnBrk="1" hangingPunct="1">
                <a:lnSpc>
                  <a:spcPct val="50000"/>
                </a:lnSpc>
                <a:spcBef>
                  <a:spcPct val="50000"/>
                </a:spcBef>
                <a:buClrTx/>
                <a:buFontTx/>
                <a:buNone/>
              </a:pPr>
              <a:r>
                <a:rPr lang="en-US" altLang="en-US" sz="1800" b="1">
                  <a:latin typeface="Courier New" panose="02070309020205020404" pitchFamily="49" charset="0"/>
                </a:rPr>
                <a:t>mov  ebx,var2 	; right side</a:t>
              </a:r>
            </a:p>
            <a:p>
              <a:pPr eaLnBrk="1" hangingPunct="1">
                <a:lnSpc>
                  <a:spcPct val="50000"/>
                </a:lnSpc>
                <a:spcBef>
                  <a:spcPct val="50000"/>
                </a:spcBef>
                <a:buClrTx/>
                <a:buFontTx/>
                <a:buNone/>
              </a:pPr>
              <a:r>
                <a:rPr lang="en-US" altLang="en-US" sz="1800" b="1">
                  <a:latin typeface="Courier New" panose="02070309020205020404" pitchFamily="49" charset="0"/>
                </a:rPr>
                <a:t>sub  ebx,3</a:t>
              </a:r>
            </a:p>
            <a:p>
              <a:pPr eaLnBrk="1" hangingPunct="1">
                <a:lnSpc>
                  <a:spcPct val="50000"/>
                </a:lnSpc>
                <a:spcBef>
                  <a:spcPct val="50000"/>
                </a:spcBef>
                <a:buClrTx/>
                <a:buFontTx/>
                <a:buNone/>
              </a:pPr>
              <a:r>
                <a:rPr lang="en-US" altLang="en-US" sz="1800" b="1">
                  <a:latin typeface="Courier New" panose="02070309020205020404" pitchFamily="49" charset="0"/>
                </a:rPr>
                <a:t>idiv ebx 	; EAX = quotient</a:t>
              </a:r>
            </a:p>
            <a:p>
              <a:pPr eaLnBrk="1" hangingPunct="1">
                <a:lnSpc>
                  <a:spcPct val="50000"/>
                </a:lnSpc>
                <a:spcBef>
                  <a:spcPct val="50000"/>
                </a:spcBef>
                <a:buClrTx/>
                <a:buFontTx/>
                <a:buNone/>
              </a:pPr>
              <a:r>
                <a:rPr lang="en-US" altLang="en-US" sz="1800" b="1">
                  <a:latin typeface="Courier New" panose="02070309020205020404" pitchFamily="49" charset="0"/>
                </a:rPr>
                <a:t>mov  var4,eax</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5837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7BC5D110-752B-4154-BD11-44C5F16CA526}" type="slidenum">
              <a:rPr lang="en-US" altLang="en-US" sz="1600">
                <a:latin typeface="Times New Roman" panose="02020603050405020304" pitchFamily="18" charset="0"/>
              </a:rPr>
              <a:pPr eaLnBrk="1" hangingPunct="1">
                <a:spcBef>
                  <a:spcPct val="0"/>
                </a:spcBef>
                <a:buClrTx/>
                <a:buFontTx/>
                <a:buNone/>
              </a:pPr>
              <a:t>58</a:t>
            </a:fld>
            <a:endParaRPr lang="en-US" altLang="en-US" sz="1600">
              <a:latin typeface="Times New Roman" panose="02020603050405020304" pitchFamily="18" charset="0"/>
            </a:endParaRPr>
          </a:p>
        </p:txBody>
      </p:sp>
      <p:sp>
        <p:nvSpPr>
          <p:cNvPr id="126978" name="Rectangle 1026"/>
          <p:cNvSpPr>
            <a:spLocks noGrp="1" noChangeArrowheads="1"/>
          </p:cNvSpPr>
          <p:nvPr>
            <p:ph type="title"/>
          </p:nvPr>
        </p:nvSpPr>
        <p:spPr>
          <a:xfrm>
            <a:off x="533400" y="228600"/>
            <a:ext cx="8077200" cy="609600"/>
          </a:xfrm>
        </p:spPr>
        <p:txBody>
          <a:bodyPr/>
          <a:lstStyle/>
          <a:p>
            <a:pPr eaLnBrk="1" hangingPunct="1">
              <a:defRPr/>
            </a:pPr>
            <a:r>
              <a:rPr lang="en-US" altLang="en-US"/>
              <a:t>Signed Arithmetic Expressions</a:t>
            </a:r>
            <a:r>
              <a:rPr lang="en-US" altLang="en-US" sz="2400"/>
              <a:t>  (2 of 2)</a:t>
            </a:r>
          </a:p>
        </p:txBody>
      </p:sp>
      <p:sp>
        <p:nvSpPr>
          <p:cNvPr id="58373" name="Rectangle 1027"/>
          <p:cNvSpPr>
            <a:spLocks noChangeArrowheads="1"/>
          </p:cNvSpPr>
          <p:nvPr/>
        </p:nvSpPr>
        <p:spPr bwMode="auto">
          <a:xfrm>
            <a:off x="609600" y="1143000"/>
            <a:ext cx="7543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a:t>Example:   </a:t>
            </a:r>
            <a:r>
              <a:rPr lang="en-US" altLang="en-US" sz="2000" b="1">
                <a:solidFill>
                  <a:schemeClr val="tx2"/>
                </a:solidFill>
                <a:latin typeface="Courier New" panose="02070309020205020404" pitchFamily="49" charset="0"/>
              </a:rPr>
              <a:t>var4 = (var1 * -5) / (-var2 % var3);</a:t>
            </a:r>
          </a:p>
        </p:txBody>
      </p:sp>
      <p:sp>
        <p:nvSpPr>
          <p:cNvPr id="58374" name="Text Box 1028"/>
          <p:cNvSpPr txBox="1">
            <a:spLocks noChangeArrowheads="1"/>
          </p:cNvSpPr>
          <p:nvPr/>
        </p:nvSpPr>
        <p:spPr bwMode="auto">
          <a:xfrm>
            <a:off x="1066800" y="1828800"/>
            <a:ext cx="68580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20516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20516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20516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20516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20516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eax,var2	; begin right side</a:t>
            </a:r>
          </a:p>
          <a:p>
            <a:pPr eaLnBrk="1" hangingPunct="1">
              <a:lnSpc>
                <a:spcPct val="50000"/>
              </a:lnSpc>
              <a:spcBef>
                <a:spcPct val="50000"/>
              </a:spcBef>
              <a:buClrTx/>
              <a:buFontTx/>
              <a:buNone/>
            </a:pPr>
            <a:r>
              <a:rPr lang="en-US" altLang="en-US" sz="1800" b="1">
                <a:latin typeface="Courier New" panose="02070309020205020404" pitchFamily="49" charset="0"/>
              </a:rPr>
              <a:t>neg  eax</a:t>
            </a:r>
          </a:p>
          <a:p>
            <a:pPr eaLnBrk="1" hangingPunct="1">
              <a:lnSpc>
                <a:spcPct val="50000"/>
              </a:lnSpc>
              <a:spcBef>
                <a:spcPct val="50000"/>
              </a:spcBef>
              <a:buClrTx/>
              <a:buFontTx/>
              <a:buNone/>
            </a:pPr>
            <a:r>
              <a:rPr lang="en-US" altLang="en-US" sz="1800" b="1">
                <a:latin typeface="Courier New" panose="02070309020205020404" pitchFamily="49" charset="0"/>
              </a:rPr>
              <a:t>cdq 	; sign-extend dividend</a:t>
            </a:r>
          </a:p>
          <a:p>
            <a:pPr eaLnBrk="1" hangingPunct="1">
              <a:lnSpc>
                <a:spcPct val="50000"/>
              </a:lnSpc>
              <a:spcBef>
                <a:spcPct val="50000"/>
              </a:spcBef>
              <a:buClrTx/>
              <a:buFontTx/>
              <a:buNone/>
            </a:pPr>
            <a:r>
              <a:rPr lang="en-US" altLang="en-US" sz="1800" b="1">
                <a:latin typeface="Courier New" panose="02070309020205020404" pitchFamily="49" charset="0"/>
              </a:rPr>
              <a:t>idiv var3 	; EDX = remainder</a:t>
            </a:r>
          </a:p>
          <a:p>
            <a:pPr eaLnBrk="1" hangingPunct="1">
              <a:lnSpc>
                <a:spcPct val="50000"/>
              </a:lnSpc>
              <a:spcBef>
                <a:spcPct val="50000"/>
              </a:spcBef>
              <a:buClrTx/>
              <a:buFontTx/>
              <a:buNone/>
            </a:pPr>
            <a:r>
              <a:rPr lang="en-US" altLang="en-US" sz="1800" b="1">
                <a:latin typeface="Courier New" panose="02070309020205020404" pitchFamily="49" charset="0"/>
              </a:rPr>
              <a:t>mov  ebx,edx 	; EBX = right side</a:t>
            </a:r>
          </a:p>
          <a:p>
            <a:pPr eaLnBrk="1" hangingPunct="1">
              <a:lnSpc>
                <a:spcPct val="50000"/>
              </a:lnSpc>
              <a:spcBef>
                <a:spcPct val="50000"/>
              </a:spcBef>
              <a:buClrTx/>
              <a:buFontTx/>
              <a:buNone/>
            </a:pPr>
            <a:r>
              <a:rPr lang="en-US" altLang="en-US" sz="1800" b="1">
                <a:latin typeface="Courier New" panose="02070309020205020404" pitchFamily="49" charset="0"/>
              </a:rPr>
              <a:t>mov  eax,-5 	; begin left side</a:t>
            </a:r>
          </a:p>
          <a:p>
            <a:pPr eaLnBrk="1" hangingPunct="1">
              <a:lnSpc>
                <a:spcPct val="50000"/>
              </a:lnSpc>
              <a:spcBef>
                <a:spcPct val="50000"/>
              </a:spcBef>
              <a:buClrTx/>
              <a:buFontTx/>
              <a:buNone/>
            </a:pPr>
            <a:r>
              <a:rPr lang="en-US" altLang="en-US" sz="1800" b="1">
                <a:latin typeface="Courier New" panose="02070309020205020404" pitchFamily="49" charset="0"/>
              </a:rPr>
              <a:t>imul var1 	; EDX:EAX = left side</a:t>
            </a:r>
          </a:p>
          <a:p>
            <a:pPr eaLnBrk="1" hangingPunct="1">
              <a:lnSpc>
                <a:spcPct val="50000"/>
              </a:lnSpc>
              <a:spcBef>
                <a:spcPct val="50000"/>
              </a:spcBef>
              <a:buClrTx/>
              <a:buFontTx/>
              <a:buNone/>
            </a:pPr>
            <a:r>
              <a:rPr lang="en-US" altLang="en-US" sz="1800" b="1">
                <a:latin typeface="Courier New" panose="02070309020205020404" pitchFamily="49" charset="0"/>
              </a:rPr>
              <a:t>idiv ebx 	; final division</a:t>
            </a:r>
          </a:p>
          <a:p>
            <a:pPr eaLnBrk="1" hangingPunct="1">
              <a:lnSpc>
                <a:spcPct val="50000"/>
              </a:lnSpc>
              <a:spcBef>
                <a:spcPct val="50000"/>
              </a:spcBef>
              <a:buClrTx/>
              <a:buFontTx/>
              <a:buNone/>
            </a:pPr>
            <a:r>
              <a:rPr lang="en-US" altLang="en-US" sz="1800" b="1">
                <a:latin typeface="Courier New" panose="02070309020205020404" pitchFamily="49" charset="0"/>
              </a:rPr>
              <a:t>mov  var4,eax 	; quotient</a:t>
            </a:r>
          </a:p>
        </p:txBody>
      </p:sp>
      <p:sp>
        <p:nvSpPr>
          <p:cNvPr id="126984" name="Text Box 1032"/>
          <p:cNvSpPr txBox="1">
            <a:spLocks noChangeArrowheads="1"/>
          </p:cNvSpPr>
          <p:nvPr/>
        </p:nvSpPr>
        <p:spPr bwMode="auto">
          <a:xfrm>
            <a:off x="609600" y="4876800"/>
            <a:ext cx="7620000" cy="9239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solidFill>
                  <a:schemeClr val="tx2"/>
                </a:solidFill>
              </a:rPr>
              <a:t>Sometimes it's easiest to calculate the right-hand term of an expression first.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6984"/>
                                        </p:tgtEl>
                                        <p:attrNameLst>
                                          <p:attrName>style.visibility</p:attrName>
                                        </p:attrNameLst>
                                      </p:cBhvr>
                                      <p:to>
                                        <p:strVal val="visible"/>
                                      </p:to>
                                    </p:set>
                                    <p:animEffect transition="in" filter="box(in)">
                                      <p:cBhvr>
                                        <p:cTn id="7" dur="500"/>
                                        <p:tgtEl>
                                          <p:spTgt spid="1269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4"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59395"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A7113D48-9BC8-48BA-933A-A2D456C48C4B}" type="slidenum">
              <a:rPr lang="en-US" altLang="en-US" sz="1600">
                <a:latin typeface="Times New Roman" panose="02020603050405020304" pitchFamily="18" charset="0"/>
              </a:rPr>
              <a:pPr eaLnBrk="1" hangingPunct="1">
                <a:spcBef>
                  <a:spcPct val="0"/>
                </a:spcBef>
                <a:buClrTx/>
                <a:buFontTx/>
                <a:buNone/>
              </a:pPr>
              <a:t>59</a:t>
            </a:fld>
            <a:endParaRPr lang="en-US" altLang="en-US" sz="1600">
              <a:latin typeface="Times New Roman" panose="02020603050405020304" pitchFamily="18" charset="0"/>
            </a:endParaRPr>
          </a:p>
        </p:txBody>
      </p:sp>
      <p:sp>
        <p:nvSpPr>
          <p:cNvPr id="111618" name="Rectangle 2"/>
          <p:cNvSpPr>
            <a:spLocks noGrp="1" noChangeArrowheads="1"/>
          </p:cNvSpPr>
          <p:nvPr>
            <p:ph type="title"/>
          </p:nvPr>
        </p:nvSpPr>
        <p:spPr/>
        <p:txBody>
          <a:bodyPr/>
          <a:lstStyle/>
          <a:p>
            <a:pPr eaLnBrk="1" hangingPunct="1">
              <a:defRPr/>
            </a:pPr>
            <a:r>
              <a:rPr lang="en-US" altLang="en-US"/>
              <a:t>Your turn . . .</a:t>
            </a:r>
          </a:p>
        </p:txBody>
      </p:sp>
      <p:sp>
        <p:nvSpPr>
          <p:cNvPr id="111619" name="Text Box 3"/>
          <p:cNvSpPr txBox="1">
            <a:spLocks noChangeArrowheads="1"/>
          </p:cNvSpPr>
          <p:nvPr/>
        </p:nvSpPr>
        <p:spPr bwMode="auto">
          <a:xfrm>
            <a:off x="1981200" y="2743200"/>
            <a:ext cx="335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eax,20</a:t>
            </a:r>
          </a:p>
          <a:p>
            <a:pPr eaLnBrk="1" hangingPunct="1">
              <a:lnSpc>
                <a:spcPct val="50000"/>
              </a:lnSpc>
              <a:spcBef>
                <a:spcPct val="50000"/>
              </a:spcBef>
              <a:buClrTx/>
              <a:buFontTx/>
              <a:buNone/>
            </a:pPr>
            <a:r>
              <a:rPr lang="en-US" altLang="en-US" sz="1800" b="1">
                <a:latin typeface="Courier New" panose="02070309020205020404" pitchFamily="49" charset="0"/>
              </a:rPr>
              <a:t>imul ebx</a:t>
            </a:r>
          </a:p>
          <a:p>
            <a:pPr eaLnBrk="1" hangingPunct="1">
              <a:lnSpc>
                <a:spcPct val="50000"/>
              </a:lnSpc>
              <a:spcBef>
                <a:spcPct val="50000"/>
              </a:spcBef>
              <a:buClrTx/>
              <a:buFontTx/>
              <a:buNone/>
            </a:pPr>
            <a:r>
              <a:rPr lang="en-US" altLang="en-US" sz="1800" b="1">
                <a:latin typeface="Courier New" panose="02070309020205020404" pitchFamily="49" charset="0"/>
              </a:rPr>
              <a:t>idiv ecx</a:t>
            </a:r>
          </a:p>
        </p:txBody>
      </p:sp>
      <p:sp>
        <p:nvSpPr>
          <p:cNvPr id="59398" name="Text Box 4"/>
          <p:cNvSpPr txBox="1">
            <a:spLocks noChangeArrowheads="1"/>
          </p:cNvSpPr>
          <p:nvPr/>
        </p:nvSpPr>
        <p:spPr bwMode="auto">
          <a:xfrm>
            <a:off x="685800" y="1066800"/>
            <a:ext cx="7696200"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a:t>Implement the following expression using signed 32-bit integers:</a:t>
            </a:r>
          </a:p>
          <a:p>
            <a:pPr eaLnBrk="1" hangingPunct="1">
              <a:spcBef>
                <a:spcPct val="50000"/>
              </a:spcBef>
              <a:buClrTx/>
              <a:buFontTx/>
              <a:buNone/>
            </a:pPr>
            <a:r>
              <a:rPr lang="en-US" altLang="en-US" sz="2000" b="1">
                <a:latin typeface="Courier New" panose="02070309020205020404" pitchFamily="49" charset="0"/>
              </a:rPr>
              <a:t>	eax = (ebx * 20) / ecx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1619"/>
                                        </p:tgtEl>
                                        <p:attrNameLst>
                                          <p:attrName>style.visibility</p:attrName>
                                        </p:attrNameLst>
                                      </p:cBhvr>
                                      <p:to>
                                        <p:strVal val="visible"/>
                                      </p:to>
                                    </p:set>
                                    <p:animEffect transition="in" filter="dissolve">
                                      <p:cBhvr>
                                        <p:cTn id="7" dur="500"/>
                                        <p:tgtEl>
                                          <p:spTgt spid="111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614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FBDE828F-FF4D-42EF-B6FF-BD9051633063}" type="slidenum">
              <a:rPr lang="en-US" altLang="en-US" sz="1600">
                <a:latin typeface="Times New Roman" panose="02020603050405020304" pitchFamily="18" charset="0"/>
              </a:rPr>
              <a:pPr eaLnBrk="1" hangingPunct="1">
                <a:spcBef>
                  <a:spcPct val="0"/>
                </a:spcBef>
                <a:buClrTx/>
                <a:buFontTx/>
                <a:buNone/>
              </a:pPr>
              <a:t>6</a:t>
            </a:fld>
            <a:endParaRPr lang="en-US" altLang="en-US" sz="1600">
              <a:latin typeface="Times New Roman" panose="02020603050405020304" pitchFamily="18" charset="0"/>
            </a:endParaRPr>
          </a:p>
        </p:txBody>
      </p:sp>
      <p:sp>
        <p:nvSpPr>
          <p:cNvPr id="83970" name="Rectangle 1026"/>
          <p:cNvSpPr>
            <a:spLocks noGrp="1" noChangeArrowheads="1"/>
          </p:cNvSpPr>
          <p:nvPr>
            <p:ph type="title"/>
          </p:nvPr>
        </p:nvSpPr>
        <p:spPr/>
        <p:txBody>
          <a:bodyPr/>
          <a:lstStyle/>
          <a:p>
            <a:pPr eaLnBrk="1" hangingPunct="1">
              <a:defRPr/>
            </a:pPr>
            <a:r>
              <a:rPr lang="en-US" altLang="en-US"/>
              <a:t>Logical Shift</a:t>
            </a:r>
          </a:p>
        </p:txBody>
      </p:sp>
      <p:sp>
        <p:nvSpPr>
          <p:cNvPr id="6149" name="Rectangle 1027"/>
          <p:cNvSpPr>
            <a:spLocks noGrp="1" noChangeArrowheads="1"/>
          </p:cNvSpPr>
          <p:nvPr>
            <p:ph type="body" idx="1"/>
          </p:nvPr>
        </p:nvSpPr>
        <p:spPr>
          <a:xfrm>
            <a:off x="685800" y="1219200"/>
            <a:ext cx="7772400" cy="914400"/>
          </a:xfrm>
        </p:spPr>
        <p:txBody>
          <a:bodyPr/>
          <a:lstStyle/>
          <a:p>
            <a:pPr eaLnBrk="1" hangingPunct="1"/>
            <a:r>
              <a:rPr lang="en-US" altLang="en-US"/>
              <a:t>A logical shift fills the newly created bit position with zero:</a:t>
            </a:r>
          </a:p>
        </p:txBody>
      </p:sp>
      <p:sp>
        <p:nvSpPr>
          <p:cNvPr id="6150" name="Rectangle 1028"/>
          <p:cNvSpPr>
            <a:spLocks noChangeArrowheads="1"/>
          </p:cNvSpPr>
          <p:nvPr/>
        </p:nvSpPr>
        <p:spPr bwMode="auto">
          <a:xfrm>
            <a:off x="762000" y="32766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endParaRPr lang="en-US" altLang="en-US"/>
          </a:p>
        </p:txBody>
      </p:sp>
      <p:graphicFrame>
        <p:nvGraphicFramePr>
          <p:cNvPr id="6151" name="Object 1029"/>
          <p:cNvGraphicFramePr>
            <a:graphicFrameLocks noChangeAspect="1"/>
          </p:cNvGraphicFramePr>
          <p:nvPr/>
        </p:nvGraphicFramePr>
        <p:xfrm>
          <a:off x="1828800" y="2362200"/>
          <a:ext cx="4953000" cy="809625"/>
        </p:xfrm>
        <a:graphic>
          <a:graphicData uri="http://schemas.openxmlformats.org/presentationml/2006/ole">
            <mc:AlternateContent xmlns:mc="http://schemas.openxmlformats.org/markup-compatibility/2006">
              <mc:Choice xmlns:v="urn:schemas-microsoft-com:vml" Requires="v">
                <p:oleObj spid="_x0000_s6178" name="VISIO" r:id="rId3" imgW="3736848" imgH="502920" progId="Visio.Drawing.6">
                  <p:embed/>
                </p:oleObj>
              </mc:Choice>
              <mc:Fallback>
                <p:oleObj name="VISIO" r:id="rId3" imgW="3736848" imgH="502920" progId="Visio.Drawing.6">
                  <p:embed/>
                  <p:pic>
                    <p:nvPicPr>
                      <p:cNvPr id="0" name="Object 1029"/>
                      <p:cNvPicPr>
                        <a:picLocks noChangeAspect="1" noChangeArrowheads="1"/>
                      </p:cNvPicPr>
                      <p:nvPr/>
                    </p:nvPicPr>
                    <p:blipFill>
                      <a:blip r:embed="rId4">
                        <a:extLst>
                          <a:ext uri="{28A0092B-C50C-407E-A947-70E740481C1C}">
                            <a14:useLocalDpi xmlns:a14="http://schemas.microsoft.com/office/drawing/2010/main" val="0"/>
                          </a:ext>
                        </a:extLst>
                      </a:blip>
                      <a:srcRect t="-23189" r="-1563"/>
                      <a:stretch>
                        <a:fillRect/>
                      </a:stretch>
                    </p:blipFill>
                    <p:spPr bwMode="auto">
                      <a:xfrm>
                        <a:off x="1828800" y="2362200"/>
                        <a:ext cx="4953000" cy="8096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152" name="Picture 10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3733800"/>
            <a:ext cx="5326063" cy="142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6041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544E6270-91BE-4562-B5C5-A534AA2627FC}" type="slidenum">
              <a:rPr lang="en-US" altLang="en-US" sz="1600">
                <a:latin typeface="Times New Roman" panose="02020603050405020304" pitchFamily="18" charset="0"/>
              </a:rPr>
              <a:pPr eaLnBrk="1" hangingPunct="1">
                <a:spcBef>
                  <a:spcPct val="0"/>
                </a:spcBef>
                <a:buClrTx/>
                <a:buFontTx/>
                <a:buNone/>
              </a:pPr>
              <a:t>60</a:t>
            </a:fld>
            <a:endParaRPr lang="en-US" altLang="en-US" sz="1600">
              <a:latin typeface="Times New Roman" panose="02020603050405020304" pitchFamily="18" charset="0"/>
            </a:endParaRPr>
          </a:p>
        </p:txBody>
      </p:sp>
      <p:sp>
        <p:nvSpPr>
          <p:cNvPr id="138242" name="Rectangle 2"/>
          <p:cNvSpPr>
            <a:spLocks noGrp="1" noChangeArrowheads="1"/>
          </p:cNvSpPr>
          <p:nvPr>
            <p:ph type="title"/>
          </p:nvPr>
        </p:nvSpPr>
        <p:spPr/>
        <p:txBody>
          <a:bodyPr/>
          <a:lstStyle/>
          <a:p>
            <a:pPr eaLnBrk="1" hangingPunct="1">
              <a:defRPr/>
            </a:pPr>
            <a:r>
              <a:rPr lang="en-US" altLang="en-US"/>
              <a:t>Your turn . . .</a:t>
            </a:r>
          </a:p>
        </p:txBody>
      </p:sp>
      <p:sp>
        <p:nvSpPr>
          <p:cNvPr id="138243" name="Text Box 3"/>
          <p:cNvSpPr txBox="1">
            <a:spLocks noChangeArrowheads="1"/>
          </p:cNvSpPr>
          <p:nvPr/>
        </p:nvSpPr>
        <p:spPr bwMode="auto">
          <a:xfrm>
            <a:off x="1219200" y="2819400"/>
            <a:ext cx="6629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14325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14325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14325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14325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1432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1432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1432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1432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14325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push  edx</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push  eax	; EAX needed later</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mov   eax,ecx</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imul  edx	; left side: EDX:EAX</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pop   ebx	; saved value of EAX</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idiv  ebx	; EAX = quotient</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pop   edx	; restore EDX, ECX</a:t>
            </a:r>
          </a:p>
        </p:txBody>
      </p:sp>
      <p:sp>
        <p:nvSpPr>
          <p:cNvPr id="60422" name="Text Box 4"/>
          <p:cNvSpPr txBox="1">
            <a:spLocks noChangeArrowheads="1"/>
          </p:cNvSpPr>
          <p:nvPr/>
        </p:nvSpPr>
        <p:spPr bwMode="auto">
          <a:xfrm>
            <a:off x="685800" y="1066800"/>
            <a:ext cx="7696200"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a:t>Implement the following expression using signed 32-bit integers. Save and restore ECX and EDX:</a:t>
            </a:r>
          </a:p>
          <a:p>
            <a:pPr eaLnBrk="1" hangingPunct="1">
              <a:spcBef>
                <a:spcPct val="50000"/>
              </a:spcBef>
              <a:buClrTx/>
              <a:buFontTx/>
              <a:buNone/>
            </a:pPr>
            <a:r>
              <a:rPr lang="en-US" altLang="en-US" sz="2000" b="1">
                <a:latin typeface="Courier New" panose="02070309020205020404" pitchFamily="49" charset="0"/>
              </a:rPr>
              <a:t>	eax = (ecx * edx) / eax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8243"/>
                                        </p:tgtEl>
                                        <p:attrNameLst>
                                          <p:attrName>style.visibility</p:attrName>
                                        </p:attrNameLst>
                                      </p:cBhvr>
                                      <p:to>
                                        <p:strVal val="visible"/>
                                      </p:to>
                                    </p:set>
                                    <p:animEffect transition="in" filter="dissolve">
                                      <p:cBhvr>
                                        <p:cTn id="7" dur="500"/>
                                        <p:tgtEl>
                                          <p:spTgt spid="138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61443"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33629922-6F91-4CAE-A510-4ED170C8E44B}" type="slidenum">
              <a:rPr lang="en-US" altLang="en-US" sz="1600">
                <a:latin typeface="Times New Roman" panose="02020603050405020304" pitchFamily="18" charset="0"/>
              </a:rPr>
              <a:pPr eaLnBrk="1" hangingPunct="1">
                <a:spcBef>
                  <a:spcPct val="0"/>
                </a:spcBef>
                <a:buClrTx/>
                <a:buFontTx/>
                <a:buNone/>
              </a:pPr>
              <a:t>61</a:t>
            </a:fld>
            <a:endParaRPr lang="en-US" altLang="en-US" sz="1600">
              <a:latin typeface="Times New Roman" panose="02020603050405020304" pitchFamily="18" charset="0"/>
            </a:endParaRPr>
          </a:p>
        </p:txBody>
      </p:sp>
      <p:sp>
        <p:nvSpPr>
          <p:cNvPr id="137218" name="Rectangle 2"/>
          <p:cNvSpPr>
            <a:spLocks noGrp="1" noChangeArrowheads="1"/>
          </p:cNvSpPr>
          <p:nvPr>
            <p:ph type="title"/>
          </p:nvPr>
        </p:nvSpPr>
        <p:spPr/>
        <p:txBody>
          <a:bodyPr/>
          <a:lstStyle/>
          <a:p>
            <a:pPr eaLnBrk="1" hangingPunct="1">
              <a:defRPr/>
            </a:pPr>
            <a:r>
              <a:rPr lang="en-US" altLang="en-US"/>
              <a:t>Your turn . . .</a:t>
            </a:r>
          </a:p>
        </p:txBody>
      </p:sp>
      <p:sp>
        <p:nvSpPr>
          <p:cNvPr id="137219" name="Text Box 3"/>
          <p:cNvSpPr txBox="1">
            <a:spLocks noChangeArrowheads="1"/>
          </p:cNvSpPr>
          <p:nvPr/>
        </p:nvSpPr>
        <p:spPr bwMode="auto">
          <a:xfrm>
            <a:off x="1295400" y="2819400"/>
            <a:ext cx="6248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2687638"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687638"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687638"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687638"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68763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68763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68763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68763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687638"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mov  eax,var1</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mov  edx,var2</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neg  edx</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imul edx	; left side: EDX:EAX</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mov  ecx,var3</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sub  ecx,ebx</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idiv ecx	; EAX = quotient</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mov  var3,eax</a:t>
            </a:r>
          </a:p>
        </p:txBody>
      </p:sp>
      <p:sp>
        <p:nvSpPr>
          <p:cNvPr id="61446" name="Text Box 4"/>
          <p:cNvSpPr txBox="1">
            <a:spLocks noChangeArrowheads="1"/>
          </p:cNvSpPr>
          <p:nvPr/>
        </p:nvSpPr>
        <p:spPr bwMode="auto">
          <a:xfrm>
            <a:off x="685800" y="1066800"/>
            <a:ext cx="7696200"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a:t>Implement the following expression using signed 32-bit integers. Do not modify any variables other than var3:</a:t>
            </a:r>
          </a:p>
          <a:p>
            <a:pPr eaLnBrk="1" hangingPunct="1">
              <a:spcBef>
                <a:spcPct val="50000"/>
              </a:spcBef>
              <a:buClrTx/>
              <a:buFontTx/>
              <a:buNone/>
            </a:pPr>
            <a:r>
              <a:rPr lang="en-US" altLang="en-US" sz="2000" b="1">
                <a:latin typeface="Courier New" panose="02070309020205020404" pitchFamily="49" charset="0"/>
              </a:rPr>
              <a:t>	var3 = (var1 * -var2) / (var3 – ebx)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7219"/>
                                        </p:tgtEl>
                                        <p:attrNameLst>
                                          <p:attrName>style.visibility</p:attrName>
                                        </p:attrNameLst>
                                      </p:cBhvr>
                                      <p:to>
                                        <p:strVal val="visible"/>
                                      </p:to>
                                    </p:set>
                                    <p:animEffect transition="in" filter="dissolve">
                                      <p:cBhvr>
                                        <p:cTn id="7" dur="500"/>
                                        <p:tgtEl>
                                          <p:spTgt spid="137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6246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E560197A-5100-4E1C-A938-3BEAEAC580D9}" type="slidenum">
              <a:rPr lang="en-US" altLang="en-US" sz="1600">
                <a:latin typeface="Times New Roman" panose="02020603050405020304" pitchFamily="18" charset="0"/>
              </a:rPr>
              <a:pPr eaLnBrk="1" hangingPunct="1">
                <a:spcBef>
                  <a:spcPct val="0"/>
                </a:spcBef>
                <a:buClrTx/>
                <a:buFontTx/>
                <a:buNone/>
              </a:pPr>
              <a:t>62</a:t>
            </a:fld>
            <a:endParaRPr lang="en-US" altLang="en-US" sz="1600">
              <a:latin typeface="Times New Roman" panose="02020603050405020304" pitchFamily="18" charset="0"/>
            </a:endParaRPr>
          </a:p>
        </p:txBody>
      </p:sp>
      <p:sp>
        <p:nvSpPr>
          <p:cNvPr id="164866" name="Rectangle 2"/>
          <p:cNvSpPr>
            <a:spLocks noGrp="1" noChangeArrowheads="1"/>
          </p:cNvSpPr>
          <p:nvPr>
            <p:ph type="title"/>
          </p:nvPr>
        </p:nvSpPr>
        <p:spPr/>
        <p:txBody>
          <a:bodyPr/>
          <a:lstStyle/>
          <a:p>
            <a:pPr eaLnBrk="1" hangingPunct="1">
              <a:defRPr/>
            </a:pPr>
            <a:r>
              <a:rPr lang="en-US" altLang="en-US"/>
              <a:t>What's Next</a:t>
            </a:r>
          </a:p>
        </p:txBody>
      </p:sp>
      <p:sp>
        <p:nvSpPr>
          <p:cNvPr id="62469" name="Rectangle 3"/>
          <p:cNvSpPr>
            <a:spLocks noGrp="1" noChangeArrowheads="1"/>
          </p:cNvSpPr>
          <p:nvPr>
            <p:ph type="body" idx="1"/>
          </p:nvPr>
        </p:nvSpPr>
        <p:spPr>
          <a:xfrm>
            <a:off x="1295400" y="1600200"/>
            <a:ext cx="6934200" cy="2819400"/>
          </a:xfrm>
        </p:spPr>
        <p:txBody>
          <a:bodyPr/>
          <a:lstStyle/>
          <a:p>
            <a:pPr eaLnBrk="1" hangingPunct="1"/>
            <a:r>
              <a:rPr lang="en-US" altLang="en-US"/>
              <a:t>Shift and Rotate Instructions</a:t>
            </a:r>
          </a:p>
          <a:p>
            <a:pPr eaLnBrk="1" hangingPunct="1"/>
            <a:r>
              <a:rPr lang="en-US" altLang="en-US"/>
              <a:t>Shift and Rotate Applications</a:t>
            </a:r>
          </a:p>
          <a:p>
            <a:pPr eaLnBrk="1" hangingPunct="1"/>
            <a:r>
              <a:rPr lang="en-US" altLang="en-US"/>
              <a:t>Multiplication and Division Instructions</a:t>
            </a:r>
          </a:p>
          <a:p>
            <a:pPr eaLnBrk="1" hangingPunct="1"/>
            <a:r>
              <a:rPr lang="en-US" altLang="en-US" b="1">
                <a:solidFill>
                  <a:schemeClr val="tx2"/>
                </a:solidFill>
              </a:rPr>
              <a:t>Extended Addition and Subtraction</a:t>
            </a:r>
          </a:p>
          <a:p>
            <a:pPr eaLnBrk="1" hangingPunct="1"/>
            <a:r>
              <a:rPr lang="en-US" altLang="en-US"/>
              <a:t>ASCII and UnPacked Decimal Arithmetic</a:t>
            </a:r>
          </a:p>
          <a:p>
            <a:pPr eaLnBrk="1" hangingPunct="1"/>
            <a:r>
              <a:rPr lang="en-US" altLang="en-US"/>
              <a:t>Packed Decimal Arithmetic</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6349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B7E2AC4A-EB91-4DB6-8110-6E2F6E4A1F55}" type="slidenum">
              <a:rPr lang="en-US" altLang="en-US" sz="1600">
                <a:latin typeface="Times New Roman" panose="02020603050405020304" pitchFamily="18" charset="0"/>
              </a:rPr>
              <a:pPr eaLnBrk="1" hangingPunct="1">
                <a:spcBef>
                  <a:spcPct val="0"/>
                </a:spcBef>
                <a:buClrTx/>
                <a:buFontTx/>
                <a:buNone/>
              </a:pPr>
              <a:t>63</a:t>
            </a:fld>
            <a:endParaRPr lang="en-US" altLang="en-US" sz="1600">
              <a:latin typeface="Times New Roman" panose="02020603050405020304" pitchFamily="18" charset="0"/>
            </a:endParaRPr>
          </a:p>
        </p:txBody>
      </p:sp>
      <p:sp>
        <p:nvSpPr>
          <p:cNvPr id="81922" name="Rectangle 2"/>
          <p:cNvSpPr>
            <a:spLocks noGrp="1" noChangeArrowheads="1"/>
          </p:cNvSpPr>
          <p:nvPr>
            <p:ph type="title"/>
          </p:nvPr>
        </p:nvSpPr>
        <p:spPr/>
        <p:txBody>
          <a:bodyPr/>
          <a:lstStyle/>
          <a:p>
            <a:pPr eaLnBrk="1" hangingPunct="1">
              <a:defRPr/>
            </a:pPr>
            <a:r>
              <a:rPr lang="en-US" altLang="en-US"/>
              <a:t>Extended Addition and Subtraction</a:t>
            </a:r>
          </a:p>
        </p:txBody>
      </p:sp>
      <p:sp>
        <p:nvSpPr>
          <p:cNvPr id="63493" name="Rectangle 3"/>
          <p:cNvSpPr>
            <a:spLocks noGrp="1" noChangeArrowheads="1"/>
          </p:cNvSpPr>
          <p:nvPr>
            <p:ph type="body" idx="1"/>
          </p:nvPr>
        </p:nvSpPr>
        <p:spPr>
          <a:xfrm>
            <a:off x="1828800" y="1600200"/>
            <a:ext cx="6629400" cy="2362200"/>
          </a:xfrm>
        </p:spPr>
        <p:txBody>
          <a:bodyPr/>
          <a:lstStyle/>
          <a:p>
            <a:pPr eaLnBrk="1" hangingPunct="1"/>
            <a:r>
              <a:rPr lang="en-US" altLang="en-US" dirty="0">
                <a:hlinkClick r:id="" action="ppaction://customshow?id=24&amp;return=true"/>
              </a:rPr>
              <a:t>ADC Instruction </a:t>
            </a:r>
            <a:endParaRPr lang="en-US" altLang="en-US" dirty="0"/>
          </a:p>
          <a:p>
            <a:pPr eaLnBrk="1" hangingPunct="1"/>
            <a:r>
              <a:rPr lang="en-US" altLang="en-US" dirty="0">
                <a:hlinkClick r:id="" action="ppaction://customshow?id=25&amp;return=true"/>
              </a:rPr>
              <a:t>Extended Precision Addition</a:t>
            </a:r>
            <a:endParaRPr lang="en-US" altLang="en-US" dirty="0"/>
          </a:p>
          <a:p>
            <a:pPr eaLnBrk="1" hangingPunct="1"/>
            <a:r>
              <a:rPr lang="en-US" altLang="en-US" dirty="0">
                <a:hlinkClick r:id="" action="ppaction://customshow?id=26&amp;return=true"/>
              </a:rPr>
              <a:t>SBB Instruction</a:t>
            </a:r>
            <a:endParaRPr lang="en-US" altLang="en-US" dirty="0"/>
          </a:p>
          <a:p>
            <a:pPr eaLnBrk="1" hangingPunct="1"/>
            <a:r>
              <a:rPr lang="en-US" altLang="en-US" dirty="0">
                <a:hlinkClick r:id="" action="ppaction://customshow?id=27&amp;return=true"/>
              </a:rPr>
              <a:t>Extended Precision Subtraction</a:t>
            </a:r>
            <a:endParaRPr lang="en-US" altLang="en-US" dirty="0"/>
          </a:p>
        </p:txBody>
      </p:sp>
      <p:sp>
        <p:nvSpPr>
          <p:cNvPr id="63494" name="TextBox 1"/>
          <p:cNvSpPr txBox="1">
            <a:spLocks noChangeArrowheads="1"/>
          </p:cNvSpPr>
          <p:nvPr/>
        </p:nvSpPr>
        <p:spPr bwMode="auto">
          <a:xfrm>
            <a:off x="1676400" y="4191000"/>
            <a:ext cx="52578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2100">
                <a:solidFill>
                  <a:schemeClr val="tx2"/>
                </a:solidFill>
              </a:rPr>
              <a:t>The instructions in this section do not apply to 64-bit mode programming.</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6451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7C7AB4F9-EC7D-40EA-92D5-6C469D5A03F8}" type="slidenum">
              <a:rPr lang="en-US" altLang="en-US" sz="1600">
                <a:latin typeface="Times New Roman" panose="02020603050405020304" pitchFamily="18" charset="0"/>
              </a:rPr>
              <a:pPr eaLnBrk="1" hangingPunct="1">
                <a:spcBef>
                  <a:spcPct val="0"/>
                </a:spcBef>
                <a:buClrTx/>
                <a:buFontTx/>
                <a:buNone/>
              </a:pPr>
              <a:t>64</a:t>
            </a:fld>
            <a:endParaRPr lang="en-US" altLang="en-US" sz="1600">
              <a:latin typeface="Times New Roman" panose="02020603050405020304" pitchFamily="18" charset="0"/>
            </a:endParaRPr>
          </a:p>
        </p:txBody>
      </p:sp>
      <p:sp>
        <p:nvSpPr>
          <p:cNvPr id="149506" name="Rectangle 2"/>
          <p:cNvSpPr>
            <a:spLocks noGrp="1" noChangeArrowheads="1"/>
          </p:cNvSpPr>
          <p:nvPr>
            <p:ph type="title"/>
          </p:nvPr>
        </p:nvSpPr>
        <p:spPr/>
        <p:txBody>
          <a:bodyPr/>
          <a:lstStyle/>
          <a:p>
            <a:pPr eaLnBrk="1" hangingPunct="1">
              <a:defRPr/>
            </a:pPr>
            <a:r>
              <a:rPr lang="en-US" altLang="en-US"/>
              <a:t>Extended Precision Addition</a:t>
            </a:r>
          </a:p>
        </p:txBody>
      </p:sp>
      <p:sp>
        <p:nvSpPr>
          <p:cNvPr id="64517" name="Rectangle 3"/>
          <p:cNvSpPr>
            <a:spLocks noGrp="1" noChangeArrowheads="1"/>
          </p:cNvSpPr>
          <p:nvPr>
            <p:ph type="body" idx="1"/>
          </p:nvPr>
        </p:nvSpPr>
        <p:spPr/>
        <p:txBody>
          <a:bodyPr/>
          <a:lstStyle/>
          <a:p>
            <a:pPr eaLnBrk="1" hangingPunct="1"/>
            <a:r>
              <a:rPr lang="en-US" altLang="en-US"/>
              <a:t>Adding two operands that are longer than the computer's word size (32 bits).</a:t>
            </a:r>
          </a:p>
          <a:p>
            <a:pPr lvl="1" eaLnBrk="1" hangingPunct="1"/>
            <a:r>
              <a:rPr lang="en-US" altLang="en-US"/>
              <a:t>Virtually no limit to the size of the operands</a:t>
            </a:r>
          </a:p>
          <a:p>
            <a:pPr eaLnBrk="1" hangingPunct="1"/>
            <a:r>
              <a:rPr lang="en-US" altLang="en-US"/>
              <a:t>The arithmetic must be performed in steps</a:t>
            </a:r>
          </a:p>
          <a:p>
            <a:pPr lvl="1" eaLnBrk="1" hangingPunct="1"/>
            <a:r>
              <a:rPr lang="en-US" altLang="en-US"/>
              <a:t>The Carry value from each step is passed on to the next step.</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6553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88F80467-4732-48FB-BCAF-0487DCCEF9F4}" type="slidenum">
              <a:rPr lang="en-US" altLang="en-US" sz="1600">
                <a:latin typeface="Times New Roman" panose="02020603050405020304" pitchFamily="18" charset="0"/>
              </a:rPr>
              <a:pPr eaLnBrk="1" hangingPunct="1">
                <a:spcBef>
                  <a:spcPct val="0"/>
                </a:spcBef>
                <a:buClrTx/>
                <a:buFontTx/>
                <a:buNone/>
              </a:pPr>
              <a:t>65</a:t>
            </a:fld>
            <a:endParaRPr lang="en-US" altLang="en-US" sz="1600">
              <a:latin typeface="Times New Roman" panose="02020603050405020304" pitchFamily="18" charset="0"/>
            </a:endParaRPr>
          </a:p>
        </p:txBody>
      </p:sp>
      <p:sp>
        <p:nvSpPr>
          <p:cNvPr id="103426" name="Rectangle 2"/>
          <p:cNvSpPr>
            <a:spLocks noGrp="1" noChangeArrowheads="1"/>
          </p:cNvSpPr>
          <p:nvPr>
            <p:ph type="title"/>
          </p:nvPr>
        </p:nvSpPr>
        <p:spPr/>
        <p:txBody>
          <a:bodyPr/>
          <a:lstStyle/>
          <a:p>
            <a:pPr eaLnBrk="1" hangingPunct="1">
              <a:defRPr/>
            </a:pPr>
            <a:r>
              <a:rPr lang="en-US" altLang="en-US"/>
              <a:t>ADC Instruction</a:t>
            </a:r>
          </a:p>
        </p:txBody>
      </p:sp>
      <p:sp>
        <p:nvSpPr>
          <p:cNvPr id="65541" name="Rectangle 3"/>
          <p:cNvSpPr>
            <a:spLocks noGrp="1" noChangeArrowheads="1"/>
          </p:cNvSpPr>
          <p:nvPr>
            <p:ph type="body" idx="1"/>
          </p:nvPr>
        </p:nvSpPr>
        <p:spPr>
          <a:xfrm>
            <a:off x="609600" y="1143000"/>
            <a:ext cx="7848600" cy="4495800"/>
          </a:xfrm>
        </p:spPr>
        <p:txBody>
          <a:bodyPr/>
          <a:lstStyle/>
          <a:p>
            <a:pPr eaLnBrk="1" hangingPunct="1">
              <a:lnSpc>
                <a:spcPct val="90000"/>
              </a:lnSpc>
              <a:tabLst>
                <a:tab pos="3659188" algn="l"/>
              </a:tabLst>
            </a:pPr>
            <a:r>
              <a:rPr lang="en-US" altLang="en-US"/>
              <a:t>ADC (add with carry) instruction adds both a source operand and the contents of the Carry flag to a destination operand.</a:t>
            </a:r>
          </a:p>
          <a:p>
            <a:pPr eaLnBrk="1" hangingPunct="1">
              <a:lnSpc>
                <a:spcPct val="90000"/>
              </a:lnSpc>
              <a:tabLst>
                <a:tab pos="3659188" algn="l"/>
              </a:tabLst>
            </a:pPr>
            <a:r>
              <a:rPr lang="en-US" altLang="en-US"/>
              <a:t>Operands are binary values</a:t>
            </a:r>
          </a:p>
          <a:p>
            <a:pPr lvl="1" eaLnBrk="1" hangingPunct="1">
              <a:lnSpc>
                <a:spcPct val="90000"/>
              </a:lnSpc>
              <a:tabLst>
                <a:tab pos="3659188" algn="l"/>
              </a:tabLst>
            </a:pPr>
            <a:r>
              <a:rPr lang="en-US" altLang="en-US"/>
              <a:t>Same syntax as ADD, SUB, etc.</a:t>
            </a:r>
          </a:p>
          <a:p>
            <a:pPr eaLnBrk="1" hangingPunct="1">
              <a:lnSpc>
                <a:spcPct val="90000"/>
              </a:lnSpc>
              <a:tabLst>
                <a:tab pos="3659188" algn="l"/>
              </a:tabLst>
            </a:pPr>
            <a:r>
              <a:rPr lang="en-US" altLang="en-US"/>
              <a:t>Example</a:t>
            </a:r>
          </a:p>
          <a:p>
            <a:pPr lvl="1" eaLnBrk="1" hangingPunct="1">
              <a:lnSpc>
                <a:spcPct val="90000"/>
              </a:lnSpc>
              <a:tabLst>
                <a:tab pos="3659188" algn="l"/>
              </a:tabLst>
            </a:pPr>
            <a:r>
              <a:rPr lang="en-US" altLang="en-US"/>
              <a:t>Add two 32-bit integers (FFFFFFFFh + FFFFFFFFh), producing a 64-bit sum in EDX:EAX:</a:t>
            </a:r>
          </a:p>
          <a:p>
            <a:pPr lvl="2" eaLnBrk="1" hangingPunct="1">
              <a:lnSpc>
                <a:spcPct val="90000"/>
              </a:lnSpc>
              <a:buFontTx/>
              <a:buNone/>
              <a:tabLst>
                <a:tab pos="3659188" algn="l"/>
              </a:tabLst>
            </a:pPr>
            <a:endParaRPr lang="en-US" altLang="en-US" sz="1000" b="1">
              <a:latin typeface="Courier New" panose="02070309020205020404" pitchFamily="49" charset="0"/>
            </a:endParaRPr>
          </a:p>
          <a:p>
            <a:pPr lvl="2" eaLnBrk="1" hangingPunct="1">
              <a:lnSpc>
                <a:spcPct val="90000"/>
              </a:lnSpc>
              <a:buFontTx/>
              <a:buNone/>
              <a:tabLst>
                <a:tab pos="3659188" algn="l"/>
              </a:tabLst>
            </a:pPr>
            <a:r>
              <a:rPr lang="en-US" altLang="en-US" sz="1800" b="1">
                <a:latin typeface="Courier New" panose="02070309020205020404" pitchFamily="49" charset="0"/>
              </a:rPr>
              <a:t>mov edx,0</a:t>
            </a:r>
          </a:p>
          <a:p>
            <a:pPr lvl="2" eaLnBrk="1" hangingPunct="1">
              <a:lnSpc>
                <a:spcPct val="90000"/>
              </a:lnSpc>
              <a:buFontTx/>
              <a:buNone/>
              <a:tabLst>
                <a:tab pos="3659188" algn="l"/>
              </a:tabLst>
            </a:pPr>
            <a:r>
              <a:rPr lang="en-US" altLang="en-US" sz="1800" b="1">
                <a:latin typeface="Courier New" panose="02070309020205020404" pitchFamily="49" charset="0"/>
              </a:rPr>
              <a:t>mov eax,0FFFFFFFFh</a:t>
            </a:r>
          </a:p>
          <a:p>
            <a:pPr lvl="2" eaLnBrk="1" hangingPunct="1">
              <a:lnSpc>
                <a:spcPct val="90000"/>
              </a:lnSpc>
              <a:buFontTx/>
              <a:buNone/>
              <a:tabLst>
                <a:tab pos="3659188" algn="l"/>
              </a:tabLst>
            </a:pPr>
            <a:r>
              <a:rPr lang="en-US" altLang="en-US" sz="1800" b="1">
                <a:latin typeface="Courier New" panose="02070309020205020404" pitchFamily="49" charset="0"/>
              </a:rPr>
              <a:t>add eax,0FFFFFFFFh</a:t>
            </a:r>
          </a:p>
          <a:p>
            <a:pPr lvl="2" eaLnBrk="1" hangingPunct="1">
              <a:lnSpc>
                <a:spcPct val="90000"/>
              </a:lnSpc>
              <a:buFontTx/>
              <a:buNone/>
              <a:tabLst>
                <a:tab pos="3659188" algn="l"/>
              </a:tabLst>
            </a:pPr>
            <a:r>
              <a:rPr lang="en-US" altLang="en-US" sz="1800" b="1">
                <a:latin typeface="Courier New" panose="02070309020205020404" pitchFamily="49" charset="0"/>
              </a:rPr>
              <a:t>adc edx,0	;EDX:EAX = 00000001FFFFFFFEh</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6656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942059E7-8C29-4982-8CF7-DB10C061A557}" type="slidenum">
              <a:rPr lang="en-US" altLang="en-US" sz="1600">
                <a:latin typeface="Times New Roman" panose="02020603050405020304" pitchFamily="18" charset="0"/>
              </a:rPr>
              <a:pPr eaLnBrk="1" hangingPunct="1">
                <a:spcBef>
                  <a:spcPct val="0"/>
                </a:spcBef>
                <a:buClrTx/>
                <a:buFontTx/>
                <a:buNone/>
              </a:pPr>
              <a:t>66</a:t>
            </a:fld>
            <a:endParaRPr lang="en-US" altLang="en-US" sz="1600">
              <a:latin typeface="Times New Roman" panose="02020603050405020304" pitchFamily="18" charset="0"/>
            </a:endParaRPr>
          </a:p>
        </p:txBody>
      </p:sp>
      <p:sp>
        <p:nvSpPr>
          <p:cNvPr id="161794" name="Rectangle 2"/>
          <p:cNvSpPr>
            <a:spLocks noGrp="1" noChangeArrowheads="1"/>
          </p:cNvSpPr>
          <p:nvPr>
            <p:ph type="title"/>
          </p:nvPr>
        </p:nvSpPr>
        <p:spPr/>
        <p:txBody>
          <a:bodyPr/>
          <a:lstStyle/>
          <a:p>
            <a:pPr eaLnBrk="1" hangingPunct="1">
              <a:defRPr/>
            </a:pPr>
            <a:r>
              <a:rPr lang="en-US" altLang="en-US"/>
              <a:t>Extended Addition Example</a:t>
            </a:r>
          </a:p>
        </p:txBody>
      </p:sp>
      <p:sp>
        <p:nvSpPr>
          <p:cNvPr id="66565" name="Rectangle 3"/>
          <p:cNvSpPr>
            <a:spLocks noGrp="1" noChangeArrowheads="1"/>
          </p:cNvSpPr>
          <p:nvPr>
            <p:ph type="body" idx="1"/>
          </p:nvPr>
        </p:nvSpPr>
        <p:spPr>
          <a:xfrm>
            <a:off x="533400" y="1447800"/>
            <a:ext cx="8153400" cy="1676400"/>
          </a:xfrm>
        </p:spPr>
        <p:txBody>
          <a:bodyPr/>
          <a:lstStyle/>
          <a:p>
            <a:pPr eaLnBrk="1" hangingPunct="1">
              <a:tabLst>
                <a:tab pos="4117975" algn="l"/>
              </a:tabLst>
            </a:pPr>
            <a:r>
              <a:rPr lang="en-US" altLang="en-US" sz="2000"/>
              <a:t>Task: Add 1 to EDX:EAX</a:t>
            </a:r>
          </a:p>
          <a:p>
            <a:pPr lvl="1" eaLnBrk="1" hangingPunct="1">
              <a:tabLst>
                <a:tab pos="4117975" algn="l"/>
              </a:tabLst>
            </a:pPr>
            <a:r>
              <a:rPr lang="en-US" altLang="en-US" sz="2000"/>
              <a:t>Starting value of EDX:EAX: 00000000FFFFFFFFh</a:t>
            </a:r>
          </a:p>
          <a:p>
            <a:pPr lvl="1" eaLnBrk="1" hangingPunct="1">
              <a:tabLst>
                <a:tab pos="4117975" algn="l"/>
              </a:tabLst>
            </a:pPr>
            <a:r>
              <a:rPr lang="en-US" altLang="en-US" sz="2000"/>
              <a:t>Add the lower 32 bits first, setting the Carry flag. </a:t>
            </a:r>
          </a:p>
          <a:p>
            <a:pPr lvl="1" eaLnBrk="1" hangingPunct="1">
              <a:tabLst>
                <a:tab pos="4117975" algn="l"/>
              </a:tabLst>
            </a:pPr>
            <a:r>
              <a:rPr lang="en-US" altLang="en-US" sz="2000"/>
              <a:t>Add the upper 32 bits, and include the Carry flag.</a:t>
            </a:r>
            <a:endParaRPr lang="en-US" altLang="en-US" sz="2000" b="1">
              <a:latin typeface="Courier New" panose="02070309020205020404" pitchFamily="49" charset="0"/>
            </a:endParaRPr>
          </a:p>
        </p:txBody>
      </p:sp>
      <p:sp>
        <p:nvSpPr>
          <p:cNvPr id="66566" name="Text Box 4"/>
          <p:cNvSpPr txBox="1">
            <a:spLocks noChangeArrowheads="1"/>
          </p:cNvSpPr>
          <p:nvPr/>
        </p:nvSpPr>
        <p:spPr bwMode="auto">
          <a:xfrm>
            <a:off x="1600200" y="3276600"/>
            <a:ext cx="55626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2744788"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2744788" algn="l"/>
              </a:tabLst>
              <a:defRPr sz="2200">
                <a:solidFill>
                  <a:schemeClr val="tx1"/>
                </a:solidFill>
                <a:latin typeface="Arial" panose="020B0604020202020204" pitchFamily="34" charset="0"/>
              </a:defRPr>
            </a:lvl2pPr>
            <a:lvl3pPr marL="228600" eaLnBrk="0" hangingPunct="0">
              <a:spcBef>
                <a:spcPct val="20000"/>
              </a:spcBef>
              <a:buClr>
                <a:schemeClr val="tx1"/>
              </a:buClr>
              <a:buChar char="•"/>
              <a:tabLst>
                <a:tab pos="2744788"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2744788"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274478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274478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274478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274478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2744788"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edx,0	; set upper half</a:t>
            </a:r>
          </a:p>
          <a:p>
            <a:pPr eaLnBrk="1" hangingPunct="1">
              <a:lnSpc>
                <a:spcPct val="50000"/>
              </a:lnSpc>
              <a:spcBef>
                <a:spcPct val="50000"/>
              </a:spcBef>
              <a:buClrTx/>
              <a:buFontTx/>
              <a:buNone/>
            </a:pPr>
            <a:r>
              <a:rPr lang="en-US" altLang="en-US" sz="1800" b="1">
                <a:latin typeface="Courier New" panose="02070309020205020404" pitchFamily="49" charset="0"/>
              </a:rPr>
              <a:t>mov eax,0FFFFFFFFh	; set lower half</a:t>
            </a:r>
          </a:p>
          <a:p>
            <a:pPr eaLnBrk="1" hangingPunct="1">
              <a:lnSpc>
                <a:spcPct val="50000"/>
              </a:lnSpc>
              <a:spcBef>
                <a:spcPct val="50000"/>
              </a:spcBef>
              <a:buClrTx/>
              <a:buFontTx/>
              <a:buNone/>
            </a:pPr>
            <a:r>
              <a:rPr lang="en-US" altLang="en-US" sz="1800" b="1">
                <a:latin typeface="Courier New" panose="02070309020205020404" pitchFamily="49" charset="0"/>
              </a:rPr>
              <a:t>add eax,1 	; add lower half</a:t>
            </a:r>
          </a:p>
          <a:p>
            <a:pPr eaLnBrk="1" hangingPunct="1">
              <a:lnSpc>
                <a:spcPct val="50000"/>
              </a:lnSpc>
              <a:spcBef>
                <a:spcPct val="50000"/>
              </a:spcBef>
              <a:buClrTx/>
              <a:buFontTx/>
              <a:buNone/>
            </a:pPr>
            <a:r>
              <a:rPr lang="en-US" altLang="en-US" sz="1800" b="1">
                <a:latin typeface="Courier New" panose="02070309020205020404" pitchFamily="49" charset="0"/>
              </a:rPr>
              <a:t>adc edx,0 	; add upper half</a:t>
            </a:r>
          </a:p>
          <a:p>
            <a:pPr eaLnBrk="1" hangingPunct="1">
              <a:lnSpc>
                <a:spcPct val="50000"/>
              </a:lnSpc>
              <a:spcBef>
                <a:spcPct val="50000"/>
              </a:spcBef>
              <a:buClrTx/>
              <a:buFontTx/>
              <a:buNone/>
            </a:pPr>
            <a:endParaRPr lang="en-US" altLang="en-US" sz="1800" b="1">
              <a:latin typeface="Courier New" panose="02070309020205020404" pitchFamily="49" charset="0"/>
            </a:endParaRPr>
          </a:p>
          <a:p>
            <a:pPr lvl="2" eaLnBrk="1" hangingPunct="1">
              <a:lnSpc>
                <a:spcPct val="90000"/>
              </a:lnSpc>
              <a:buFontTx/>
              <a:buNone/>
            </a:pPr>
            <a:r>
              <a:rPr lang="en-US" altLang="en-US" sz="1800" b="1">
                <a:solidFill>
                  <a:schemeClr val="tx2"/>
                </a:solidFill>
                <a:latin typeface="Courier New" panose="02070309020205020404" pitchFamily="49" charset="0"/>
              </a:rPr>
              <a:t>EDX:EAX = 00000001 00000000</a:t>
            </a:r>
          </a:p>
          <a:p>
            <a:pPr eaLnBrk="1" hangingPunct="1">
              <a:lnSpc>
                <a:spcPct val="50000"/>
              </a:lnSpc>
              <a:spcBef>
                <a:spcPct val="50000"/>
              </a:spcBef>
              <a:buClrTx/>
              <a:buFontTx/>
              <a:buNone/>
            </a:pPr>
            <a:endParaRPr lang="en-US" altLang="en-US" sz="1800" b="1">
              <a:latin typeface="Courier New" panose="02070309020205020404" pitchFamily="49" charset="0"/>
            </a:endParaRPr>
          </a:p>
          <a:p>
            <a:pPr eaLnBrk="1" hangingPunct="1">
              <a:lnSpc>
                <a:spcPct val="50000"/>
              </a:lnSpc>
              <a:spcBef>
                <a:spcPct val="50000"/>
              </a:spcBef>
              <a:buClrTx/>
              <a:buFontTx/>
              <a:buNone/>
            </a:pPr>
            <a:endParaRPr lang="en-US" altLang="en-US" sz="1800" b="1">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6758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88272668-6B5D-4911-A9E9-2186F666FFF6}" type="slidenum">
              <a:rPr lang="en-US" altLang="en-US" sz="1600">
                <a:latin typeface="Times New Roman" panose="02020603050405020304" pitchFamily="18" charset="0"/>
              </a:rPr>
              <a:pPr eaLnBrk="1" hangingPunct="1">
                <a:spcBef>
                  <a:spcPct val="0"/>
                </a:spcBef>
                <a:buClrTx/>
                <a:buFontTx/>
                <a:buNone/>
              </a:pPr>
              <a:t>67</a:t>
            </a:fld>
            <a:endParaRPr lang="en-US" altLang="en-US" sz="1600">
              <a:latin typeface="Times New Roman" panose="02020603050405020304" pitchFamily="18" charset="0"/>
            </a:endParaRPr>
          </a:p>
        </p:txBody>
      </p:sp>
      <p:sp>
        <p:nvSpPr>
          <p:cNvPr id="105474" name="Rectangle 2"/>
          <p:cNvSpPr>
            <a:spLocks noGrp="1" noChangeArrowheads="1"/>
          </p:cNvSpPr>
          <p:nvPr>
            <p:ph type="title"/>
          </p:nvPr>
        </p:nvSpPr>
        <p:spPr/>
        <p:txBody>
          <a:bodyPr/>
          <a:lstStyle/>
          <a:p>
            <a:pPr eaLnBrk="1" hangingPunct="1">
              <a:defRPr/>
            </a:pPr>
            <a:r>
              <a:rPr lang="en-US" altLang="en-US"/>
              <a:t>SBB Instruction</a:t>
            </a:r>
          </a:p>
        </p:txBody>
      </p:sp>
      <p:sp>
        <p:nvSpPr>
          <p:cNvPr id="67589" name="Rectangle 3"/>
          <p:cNvSpPr>
            <a:spLocks noGrp="1" noChangeArrowheads="1"/>
          </p:cNvSpPr>
          <p:nvPr>
            <p:ph type="body" idx="1"/>
          </p:nvPr>
        </p:nvSpPr>
        <p:spPr>
          <a:xfrm>
            <a:off x="685800" y="1143000"/>
            <a:ext cx="7315200" cy="2590800"/>
          </a:xfrm>
        </p:spPr>
        <p:txBody>
          <a:bodyPr/>
          <a:lstStyle/>
          <a:p>
            <a:pPr eaLnBrk="1" hangingPunct="1">
              <a:tabLst>
                <a:tab pos="4117975" algn="l"/>
              </a:tabLst>
            </a:pPr>
            <a:r>
              <a:rPr lang="en-US" altLang="en-US"/>
              <a:t>The SBB (subtract</a:t>
            </a:r>
            <a:r>
              <a:rPr lang="en-US" altLang="en-US" sz="2800"/>
              <a:t> </a:t>
            </a:r>
            <a:r>
              <a:rPr lang="en-US" altLang="en-US"/>
              <a:t>with borrow) instruction subtracts both a source operand and the value of the Carry flag from a destination operand.</a:t>
            </a:r>
          </a:p>
          <a:p>
            <a:pPr eaLnBrk="1" hangingPunct="1">
              <a:tabLst>
                <a:tab pos="4117975" algn="l"/>
              </a:tabLst>
            </a:pPr>
            <a:r>
              <a:rPr lang="en-US" altLang="en-US"/>
              <a:t>Operand syntax:</a:t>
            </a:r>
          </a:p>
          <a:p>
            <a:pPr lvl="1" eaLnBrk="1" hangingPunct="1">
              <a:tabLst>
                <a:tab pos="4117975" algn="l"/>
              </a:tabLst>
            </a:pPr>
            <a:r>
              <a:rPr lang="en-US" altLang="en-US"/>
              <a:t>Same as for the ADC instruction</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6861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24DD786F-510D-49F3-A453-49703C8EBBFA}" type="slidenum">
              <a:rPr lang="en-US" altLang="en-US" sz="1600">
                <a:latin typeface="Times New Roman" panose="02020603050405020304" pitchFamily="18" charset="0"/>
              </a:rPr>
              <a:pPr eaLnBrk="1" hangingPunct="1">
                <a:spcBef>
                  <a:spcPct val="0"/>
                </a:spcBef>
                <a:buClrTx/>
                <a:buFontTx/>
                <a:buNone/>
              </a:pPr>
              <a:t>68</a:t>
            </a:fld>
            <a:endParaRPr lang="en-US" altLang="en-US" sz="1600">
              <a:latin typeface="Times New Roman" panose="02020603050405020304" pitchFamily="18" charset="0"/>
            </a:endParaRPr>
          </a:p>
        </p:txBody>
      </p:sp>
      <p:sp>
        <p:nvSpPr>
          <p:cNvPr id="152578" name="Rectangle 2"/>
          <p:cNvSpPr>
            <a:spLocks noGrp="1" noChangeArrowheads="1"/>
          </p:cNvSpPr>
          <p:nvPr>
            <p:ph type="title"/>
          </p:nvPr>
        </p:nvSpPr>
        <p:spPr/>
        <p:txBody>
          <a:bodyPr/>
          <a:lstStyle/>
          <a:p>
            <a:pPr eaLnBrk="1" hangingPunct="1">
              <a:defRPr/>
            </a:pPr>
            <a:r>
              <a:rPr lang="en-US" altLang="en-US"/>
              <a:t>Extended Subtraction Example</a:t>
            </a:r>
          </a:p>
        </p:txBody>
      </p:sp>
      <p:sp>
        <p:nvSpPr>
          <p:cNvPr id="68613" name="Rectangle 3"/>
          <p:cNvSpPr>
            <a:spLocks noGrp="1" noChangeArrowheads="1"/>
          </p:cNvSpPr>
          <p:nvPr>
            <p:ph type="body" idx="1"/>
          </p:nvPr>
        </p:nvSpPr>
        <p:spPr>
          <a:xfrm>
            <a:off x="533400" y="1143000"/>
            <a:ext cx="8153400" cy="1828800"/>
          </a:xfrm>
        </p:spPr>
        <p:txBody>
          <a:bodyPr/>
          <a:lstStyle/>
          <a:p>
            <a:pPr eaLnBrk="1" hangingPunct="1">
              <a:tabLst>
                <a:tab pos="4117975" algn="l"/>
              </a:tabLst>
            </a:pPr>
            <a:r>
              <a:rPr lang="en-US" altLang="en-US" sz="2000"/>
              <a:t>Task: Subtract 1 from EDX:EAX</a:t>
            </a:r>
          </a:p>
          <a:p>
            <a:pPr lvl="1" eaLnBrk="1" hangingPunct="1">
              <a:tabLst>
                <a:tab pos="4117975" algn="l"/>
              </a:tabLst>
            </a:pPr>
            <a:r>
              <a:rPr lang="en-US" altLang="en-US" sz="2000"/>
              <a:t>Starting value of EDX:EAX: 0000000100000000h </a:t>
            </a:r>
          </a:p>
          <a:p>
            <a:pPr lvl="1" eaLnBrk="1" hangingPunct="1">
              <a:tabLst>
                <a:tab pos="4117975" algn="l"/>
              </a:tabLst>
            </a:pPr>
            <a:r>
              <a:rPr lang="en-US" altLang="en-US" sz="2000"/>
              <a:t>Subtract the lower 32 bits first, setting the Carry flag. </a:t>
            </a:r>
          </a:p>
          <a:p>
            <a:pPr lvl="1" eaLnBrk="1" hangingPunct="1">
              <a:tabLst>
                <a:tab pos="4117975" algn="l"/>
              </a:tabLst>
            </a:pPr>
            <a:r>
              <a:rPr lang="en-US" altLang="en-US" sz="2000"/>
              <a:t>Subtract the upper 32 bits, and include the Carry flag.</a:t>
            </a:r>
          </a:p>
          <a:p>
            <a:pPr lvl="2" eaLnBrk="1" hangingPunct="1">
              <a:lnSpc>
                <a:spcPct val="90000"/>
              </a:lnSpc>
              <a:buFontTx/>
              <a:buNone/>
              <a:tabLst>
                <a:tab pos="4117975" algn="l"/>
              </a:tabLst>
            </a:pPr>
            <a:endParaRPr lang="en-US" altLang="en-US" sz="1800" b="1">
              <a:latin typeface="Courier New" panose="02070309020205020404" pitchFamily="49" charset="0"/>
            </a:endParaRPr>
          </a:p>
        </p:txBody>
      </p:sp>
      <p:sp>
        <p:nvSpPr>
          <p:cNvPr id="68614" name="Text Box 4"/>
          <p:cNvSpPr txBox="1">
            <a:spLocks noChangeArrowheads="1"/>
          </p:cNvSpPr>
          <p:nvPr/>
        </p:nvSpPr>
        <p:spPr bwMode="auto">
          <a:xfrm>
            <a:off x="1143000" y="3048000"/>
            <a:ext cx="62484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2744788"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2744788"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2744788"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2744788"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274478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274478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274478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274478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2744788"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edx,1 	; set upper half</a:t>
            </a:r>
          </a:p>
          <a:p>
            <a:pPr eaLnBrk="1" hangingPunct="1">
              <a:lnSpc>
                <a:spcPct val="50000"/>
              </a:lnSpc>
              <a:spcBef>
                <a:spcPct val="50000"/>
              </a:spcBef>
              <a:buClrTx/>
              <a:buFontTx/>
              <a:buNone/>
            </a:pPr>
            <a:r>
              <a:rPr lang="en-US" altLang="en-US" sz="1800" b="1">
                <a:latin typeface="Courier New" panose="02070309020205020404" pitchFamily="49" charset="0"/>
              </a:rPr>
              <a:t>mov eax,0 	; set lower half</a:t>
            </a:r>
          </a:p>
          <a:p>
            <a:pPr eaLnBrk="1" hangingPunct="1">
              <a:lnSpc>
                <a:spcPct val="50000"/>
              </a:lnSpc>
              <a:spcBef>
                <a:spcPct val="50000"/>
              </a:spcBef>
              <a:buClrTx/>
              <a:buFontTx/>
              <a:buNone/>
            </a:pPr>
            <a:r>
              <a:rPr lang="en-US" altLang="en-US" sz="1800" b="1">
                <a:latin typeface="Courier New" panose="02070309020205020404" pitchFamily="49" charset="0"/>
              </a:rPr>
              <a:t>sub eax,1 	; subtract lower half</a:t>
            </a:r>
          </a:p>
          <a:p>
            <a:pPr eaLnBrk="1" hangingPunct="1">
              <a:lnSpc>
                <a:spcPct val="50000"/>
              </a:lnSpc>
              <a:spcBef>
                <a:spcPct val="50000"/>
              </a:spcBef>
              <a:buClrTx/>
              <a:buFontTx/>
              <a:buNone/>
            </a:pPr>
            <a:r>
              <a:rPr lang="en-US" altLang="en-US" sz="1800" b="1">
                <a:latin typeface="Courier New" panose="02070309020205020404" pitchFamily="49" charset="0"/>
              </a:rPr>
              <a:t>sbb edx,0 	; subtract upper half</a:t>
            </a:r>
          </a:p>
          <a:p>
            <a:pPr eaLnBrk="1" hangingPunct="1">
              <a:lnSpc>
                <a:spcPct val="50000"/>
              </a:lnSpc>
              <a:spcBef>
                <a:spcPct val="50000"/>
              </a:spcBef>
              <a:buClrTx/>
              <a:buFontTx/>
              <a:buNone/>
            </a:pPr>
            <a:endParaRPr lang="en-US" altLang="en-US" sz="1800" b="1">
              <a:latin typeface="Courier New" panose="02070309020205020404" pitchFamily="49" charset="0"/>
            </a:endParaRP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EDX:EAX = 00000000 FFFFFFFF</a:t>
            </a:r>
          </a:p>
          <a:p>
            <a:pPr eaLnBrk="1" hangingPunct="1">
              <a:lnSpc>
                <a:spcPct val="50000"/>
              </a:lnSpc>
              <a:spcBef>
                <a:spcPct val="50000"/>
              </a:spcBef>
              <a:buClrTx/>
              <a:buFontTx/>
              <a:buNone/>
            </a:pPr>
            <a:endParaRPr lang="en-US" altLang="en-US" sz="1800" b="1">
              <a:solidFill>
                <a:schemeClr val="tx2"/>
              </a:solidFill>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6963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6F480366-EC9A-4491-AC92-D620B47C4FCB}" type="slidenum">
              <a:rPr lang="en-US" altLang="en-US" sz="1600">
                <a:latin typeface="Times New Roman" panose="02020603050405020304" pitchFamily="18" charset="0"/>
              </a:rPr>
              <a:pPr eaLnBrk="1" hangingPunct="1">
                <a:spcBef>
                  <a:spcPct val="0"/>
                </a:spcBef>
                <a:buClrTx/>
                <a:buFontTx/>
                <a:buNone/>
              </a:pPr>
              <a:t>69</a:t>
            </a:fld>
            <a:endParaRPr lang="en-US" altLang="en-US" sz="1600">
              <a:latin typeface="Times New Roman" panose="02020603050405020304" pitchFamily="18" charset="0"/>
            </a:endParaRPr>
          </a:p>
        </p:txBody>
      </p:sp>
      <p:sp>
        <p:nvSpPr>
          <p:cNvPr id="165890" name="Rectangle 2"/>
          <p:cNvSpPr>
            <a:spLocks noGrp="1" noChangeArrowheads="1"/>
          </p:cNvSpPr>
          <p:nvPr>
            <p:ph type="title"/>
          </p:nvPr>
        </p:nvSpPr>
        <p:spPr/>
        <p:txBody>
          <a:bodyPr/>
          <a:lstStyle/>
          <a:p>
            <a:pPr eaLnBrk="1" hangingPunct="1">
              <a:defRPr/>
            </a:pPr>
            <a:r>
              <a:rPr lang="en-US" altLang="en-US"/>
              <a:t>What's Next</a:t>
            </a:r>
          </a:p>
        </p:txBody>
      </p:sp>
      <p:sp>
        <p:nvSpPr>
          <p:cNvPr id="69637" name="Rectangle 3"/>
          <p:cNvSpPr>
            <a:spLocks noGrp="1" noChangeArrowheads="1"/>
          </p:cNvSpPr>
          <p:nvPr>
            <p:ph type="body" idx="1"/>
          </p:nvPr>
        </p:nvSpPr>
        <p:spPr>
          <a:xfrm>
            <a:off x="1295400" y="1600200"/>
            <a:ext cx="6934200" cy="2819400"/>
          </a:xfrm>
        </p:spPr>
        <p:txBody>
          <a:bodyPr/>
          <a:lstStyle/>
          <a:p>
            <a:pPr eaLnBrk="1" hangingPunct="1"/>
            <a:r>
              <a:rPr lang="en-US" altLang="en-US"/>
              <a:t>Shift and Rotate Instructions</a:t>
            </a:r>
          </a:p>
          <a:p>
            <a:pPr eaLnBrk="1" hangingPunct="1"/>
            <a:r>
              <a:rPr lang="en-US" altLang="en-US"/>
              <a:t>Shift and Rotate Applications</a:t>
            </a:r>
          </a:p>
          <a:p>
            <a:pPr eaLnBrk="1" hangingPunct="1"/>
            <a:r>
              <a:rPr lang="en-US" altLang="en-US"/>
              <a:t>Multiplication and Division Instructions</a:t>
            </a:r>
          </a:p>
          <a:p>
            <a:pPr eaLnBrk="1" hangingPunct="1"/>
            <a:r>
              <a:rPr lang="en-US" altLang="en-US"/>
              <a:t>Extended Addition and Subtraction</a:t>
            </a:r>
          </a:p>
          <a:p>
            <a:pPr eaLnBrk="1" hangingPunct="1"/>
            <a:r>
              <a:rPr lang="en-US" altLang="en-US" b="1">
                <a:solidFill>
                  <a:schemeClr val="tx2"/>
                </a:solidFill>
              </a:rPr>
              <a:t>ASCII and UnPacked Decimal Arithmetic</a:t>
            </a:r>
          </a:p>
          <a:p>
            <a:pPr eaLnBrk="1" hangingPunct="1"/>
            <a:r>
              <a:rPr lang="en-US" altLang="en-US"/>
              <a:t>Packed Decimal Arithmetic</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717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D4D43C0D-03C4-4A53-BC3E-908AA4BBD2FE}" type="slidenum">
              <a:rPr lang="en-US" altLang="en-US" sz="1600">
                <a:latin typeface="Times New Roman" panose="02020603050405020304" pitchFamily="18" charset="0"/>
              </a:rPr>
              <a:pPr eaLnBrk="1" hangingPunct="1">
                <a:spcBef>
                  <a:spcPct val="0"/>
                </a:spcBef>
                <a:buClrTx/>
                <a:buFontTx/>
                <a:buNone/>
              </a:pPr>
              <a:t>7</a:t>
            </a:fld>
            <a:endParaRPr lang="en-US" altLang="en-US" sz="1600">
              <a:latin typeface="Times New Roman" panose="02020603050405020304" pitchFamily="18" charset="0"/>
            </a:endParaRPr>
          </a:p>
        </p:txBody>
      </p:sp>
      <p:sp>
        <p:nvSpPr>
          <p:cNvPr id="168962" name="Rectangle 2"/>
          <p:cNvSpPr>
            <a:spLocks noGrp="1" noChangeArrowheads="1"/>
          </p:cNvSpPr>
          <p:nvPr>
            <p:ph type="title"/>
          </p:nvPr>
        </p:nvSpPr>
        <p:spPr/>
        <p:txBody>
          <a:bodyPr/>
          <a:lstStyle/>
          <a:p>
            <a:pPr eaLnBrk="1" hangingPunct="1">
              <a:defRPr/>
            </a:pPr>
            <a:r>
              <a:rPr lang="en-US" altLang="en-US"/>
              <a:t>Arithmetic Shift</a:t>
            </a:r>
          </a:p>
        </p:txBody>
      </p:sp>
      <p:sp>
        <p:nvSpPr>
          <p:cNvPr id="7173" name="Rectangle 4"/>
          <p:cNvSpPr>
            <a:spLocks noChangeArrowheads="1"/>
          </p:cNvSpPr>
          <p:nvPr/>
        </p:nvSpPr>
        <p:spPr bwMode="auto">
          <a:xfrm>
            <a:off x="762000" y="12192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r>
              <a:rPr lang="en-US" altLang="en-US"/>
              <a:t>An arithmetic shift fills the newly created bit position with a copy of the number’s sign bit:</a:t>
            </a:r>
          </a:p>
        </p:txBody>
      </p:sp>
      <p:graphicFrame>
        <p:nvGraphicFramePr>
          <p:cNvPr id="7174" name="Object 6"/>
          <p:cNvGraphicFramePr>
            <a:graphicFrameLocks noChangeAspect="1"/>
          </p:cNvGraphicFramePr>
          <p:nvPr/>
        </p:nvGraphicFramePr>
        <p:xfrm>
          <a:off x="1981200" y="2438400"/>
          <a:ext cx="4876800" cy="854075"/>
        </p:xfrm>
        <a:graphic>
          <a:graphicData uri="http://schemas.openxmlformats.org/presentationml/2006/ole">
            <mc:AlternateContent xmlns:mc="http://schemas.openxmlformats.org/markup-compatibility/2006">
              <mc:Choice xmlns:v="urn:schemas-microsoft-com:vml" Requires="v">
                <p:oleObj spid="_x0000_s7201" name="VISIO" r:id="rId3" imgW="3838956" imgH="542544" progId="Visio.Drawing.6">
                  <p:embed/>
                </p:oleObj>
              </mc:Choice>
              <mc:Fallback>
                <p:oleObj name="VISIO" r:id="rId3" imgW="3838956" imgH="542544" progId="Visio.Drawing.6">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l="3076" t="-21719" r="-1538"/>
                      <a:stretch>
                        <a:fillRect/>
                      </a:stretch>
                    </p:blipFill>
                    <p:spPr bwMode="auto">
                      <a:xfrm>
                        <a:off x="1981200" y="2438400"/>
                        <a:ext cx="4876800" cy="8540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17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3810000"/>
            <a:ext cx="4818063"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7065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9143322D-CF72-429F-B740-B9054988FB79}" type="slidenum">
              <a:rPr lang="en-US" altLang="en-US" sz="1600">
                <a:latin typeface="Times New Roman" panose="02020603050405020304" pitchFamily="18" charset="0"/>
              </a:rPr>
              <a:pPr eaLnBrk="1" hangingPunct="1">
                <a:spcBef>
                  <a:spcPct val="0"/>
                </a:spcBef>
                <a:buClrTx/>
                <a:buFontTx/>
                <a:buNone/>
              </a:pPr>
              <a:t>70</a:t>
            </a:fld>
            <a:endParaRPr lang="en-US" altLang="en-US" sz="1600">
              <a:latin typeface="Times New Roman" panose="02020603050405020304" pitchFamily="18" charset="0"/>
            </a:endParaRPr>
          </a:p>
        </p:txBody>
      </p:sp>
      <p:sp>
        <p:nvSpPr>
          <p:cNvPr id="82946" name="Rectangle 2"/>
          <p:cNvSpPr>
            <a:spLocks noGrp="1" noChangeArrowheads="1"/>
          </p:cNvSpPr>
          <p:nvPr>
            <p:ph type="title"/>
          </p:nvPr>
        </p:nvSpPr>
        <p:spPr/>
        <p:txBody>
          <a:bodyPr/>
          <a:lstStyle/>
          <a:p>
            <a:pPr eaLnBrk="1" hangingPunct="1">
              <a:defRPr/>
            </a:pPr>
            <a:r>
              <a:rPr lang="en-US" altLang="en-US"/>
              <a:t>ASCII and Packed Decimal Arithmetic</a:t>
            </a:r>
          </a:p>
        </p:txBody>
      </p:sp>
      <p:sp>
        <p:nvSpPr>
          <p:cNvPr id="70661" name="Rectangle 3"/>
          <p:cNvSpPr>
            <a:spLocks noGrp="1" noChangeArrowheads="1"/>
          </p:cNvSpPr>
          <p:nvPr>
            <p:ph type="body" idx="1"/>
          </p:nvPr>
        </p:nvSpPr>
        <p:spPr>
          <a:xfrm>
            <a:off x="1828800" y="1219200"/>
            <a:ext cx="5410200" cy="4419600"/>
          </a:xfrm>
        </p:spPr>
        <p:txBody>
          <a:bodyPr/>
          <a:lstStyle/>
          <a:p>
            <a:pPr eaLnBrk="1" hangingPunct="1"/>
            <a:r>
              <a:rPr lang="en-US" altLang="en-US" dirty="0">
                <a:hlinkClick r:id="" action="ppaction://customshow?id=28&amp;return=true"/>
              </a:rPr>
              <a:t>Binary Coded Decimal</a:t>
            </a:r>
            <a:endParaRPr lang="en-US" altLang="en-US" dirty="0"/>
          </a:p>
          <a:p>
            <a:pPr eaLnBrk="1" hangingPunct="1"/>
            <a:r>
              <a:rPr lang="en-US" altLang="en-US" dirty="0">
                <a:hlinkClick r:id="" action="ppaction://customshow?id=29&amp;return=true"/>
              </a:rPr>
              <a:t>ASCII Decimal</a:t>
            </a:r>
            <a:endParaRPr lang="en-US" altLang="en-US" dirty="0"/>
          </a:p>
          <a:p>
            <a:pPr eaLnBrk="1" hangingPunct="1"/>
            <a:r>
              <a:rPr lang="en-US" altLang="en-US" dirty="0">
                <a:hlinkClick r:id="" action="ppaction://customshow?id=30&amp;return=true"/>
              </a:rPr>
              <a:t>AAA Instruction </a:t>
            </a:r>
            <a:endParaRPr lang="en-US" altLang="en-US" dirty="0"/>
          </a:p>
          <a:p>
            <a:pPr eaLnBrk="1" hangingPunct="1"/>
            <a:r>
              <a:rPr lang="en-US" altLang="en-US" dirty="0">
                <a:hlinkClick r:id="" action="ppaction://customshow?id=31&amp;return=true"/>
              </a:rPr>
              <a:t>AAS Instruction </a:t>
            </a:r>
            <a:endParaRPr lang="en-US" altLang="en-US" dirty="0"/>
          </a:p>
          <a:p>
            <a:pPr eaLnBrk="1" hangingPunct="1"/>
            <a:r>
              <a:rPr lang="en-US" altLang="en-US" dirty="0">
                <a:hlinkClick r:id="" action="ppaction://customshow?id=32&amp;return=true"/>
              </a:rPr>
              <a:t>AAM Instruction </a:t>
            </a:r>
            <a:endParaRPr lang="en-US" altLang="en-US" dirty="0"/>
          </a:p>
          <a:p>
            <a:pPr eaLnBrk="1" hangingPunct="1"/>
            <a:r>
              <a:rPr lang="en-US" altLang="en-US" dirty="0">
                <a:hlinkClick r:id="" action="ppaction://customshow?id=33&amp;return=true"/>
              </a:rPr>
              <a:t>AAD Instruction </a:t>
            </a:r>
            <a:endParaRPr lang="en-US" altLang="en-US" dirty="0"/>
          </a:p>
          <a:p>
            <a:pPr eaLnBrk="1" hangingPunct="1"/>
            <a:r>
              <a:rPr lang="en-US" altLang="en-US" dirty="0">
                <a:hlinkClick r:id="" action="ppaction://customshow?id=34&amp;return=true"/>
              </a:rPr>
              <a:t>Packed Decimal Integers</a:t>
            </a:r>
            <a:endParaRPr lang="en-US" altLang="en-US" dirty="0"/>
          </a:p>
          <a:p>
            <a:pPr eaLnBrk="1" hangingPunct="1"/>
            <a:r>
              <a:rPr lang="en-US" altLang="en-US" dirty="0">
                <a:hlinkClick r:id="" action="ppaction://customshow?id=35&amp;return=true"/>
              </a:rPr>
              <a:t>DAA Instruction</a:t>
            </a:r>
            <a:endParaRPr lang="en-US" altLang="en-US" dirty="0"/>
          </a:p>
          <a:p>
            <a:pPr eaLnBrk="1" hangingPunct="1"/>
            <a:r>
              <a:rPr lang="en-US" altLang="en-US" dirty="0">
                <a:hlinkClick r:id="" action="ppaction://customshow?id=36&amp;return=true"/>
              </a:rPr>
              <a:t>DAS Instruction </a:t>
            </a:r>
            <a:endParaRPr lang="en-US" altLang="en-US" dirty="0"/>
          </a:p>
        </p:txBody>
      </p:sp>
      <p:sp>
        <p:nvSpPr>
          <p:cNvPr id="70662" name="TextBox 5"/>
          <p:cNvSpPr txBox="1">
            <a:spLocks noChangeArrowheads="1"/>
          </p:cNvSpPr>
          <p:nvPr/>
        </p:nvSpPr>
        <p:spPr bwMode="auto">
          <a:xfrm>
            <a:off x="5059363" y="2362200"/>
            <a:ext cx="3352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2000">
                <a:solidFill>
                  <a:schemeClr val="tx2"/>
                </a:solidFill>
              </a:rPr>
              <a:t>The instructions in this section do not apply to 64-bit mode programming.</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7168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8E52BCB8-05EE-43BC-B2BC-F3DEF0579159}" type="slidenum">
              <a:rPr lang="en-US" altLang="en-US" sz="1600">
                <a:latin typeface="Times New Roman" panose="02020603050405020304" pitchFamily="18" charset="0"/>
              </a:rPr>
              <a:pPr eaLnBrk="1" hangingPunct="1">
                <a:spcBef>
                  <a:spcPct val="0"/>
                </a:spcBef>
                <a:buClrTx/>
                <a:buFontTx/>
                <a:buNone/>
              </a:pPr>
              <a:t>71</a:t>
            </a:fld>
            <a:endParaRPr lang="en-US" altLang="en-US" sz="1600">
              <a:latin typeface="Times New Roman" panose="02020603050405020304" pitchFamily="18" charset="0"/>
            </a:endParaRPr>
          </a:p>
        </p:txBody>
      </p:sp>
      <p:sp>
        <p:nvSpPr>
          <p:cNvPr id="129026" name="Rectangle 2"/>
          <p:cNvSpPr>
            <a:spLocks noGrp="1" noChangeArrowheads="1"/>
          </p:cNvSpPr>
          <p:nvPr>
            <p:ph type="title"/>
          </p:nvPr>
        </p:nvSpPr>
        <p:spPr/>
        <p:txBody>
          <a:bodyPr/>
          <a:lstStyle/>
          <a:p>
            <a:pPr eaLnBrk="1" hangingPunct="1">
              <a:defRPr/>
            </a:pPr>
            <a:r>
              <a:rPr lang="en-US" altLang="en-US"/>
              <a:t>Binary-Coded Decimal</a:t>
            </a:r>
          </a:p>
        </p:txBody>
      </p:sp>
      <p:sp>
        <p:nvSpPr>
          <p:cNvPr id="71685" name="Rectangle 3"/>
          <p:cNvSpPr>
            <a:spLocks noGrp="1" noChangeArrowheads="1"/>
          </p:cNvSpPr>
          <p:nvPr>
            <p:ph type="body" idx="1"/>
          </p:nvPr>
        </p:nvSpPr>
        <p:spPr>
          <a:xfrm>
            <a:off x="609600" y="1219200"/>
            <a:ext cx="7772400" cy="2590800"/>
          </a:xfrm>
        </p:spPr>
        <p:txBody>
          <a:bodyPr/>
          <a:lstStyle/>
          <a:p>
            <a:pPr eaLnBrk="1" hangingPunct="1"/>
            <a:r>
              <a:rPr lang="en-US" altLang="en-US"/>
              <a:t>Binary-coded decimal (BCD) integers use 4 binary bits to represent each decimal digit</a:t>
            </a:r>
          </a:p>
          <a:p>
            <a:pPr eaLnBrk="1" hangingPunct="1"/>
            <a:r>
              <a:rPr lang="en-US" altLang="en-US"/>
              <a:t>A number using </a:t>
            </a:r>
            <a:r>
              <a:rPr lang="en-US" altLang="en-US">
                <a:solidFill>
                  <a:schemeClr val="tx2"/>
                </a:solidFill>
              </a:rPr>
              <a:t>unpacked BCD</a:t>
            </a:r>
            <a:r>
              <a:rPr lang="en-US" altLang="en-US"/>
              <a:t> representation stores a decimal digit in the lower four bits of each byte</a:t>
            </a:r>
          </a:p>
          <a:p>
            <a:pPr lvl="1" eaLnBrk="1" hangingPunct="1"/>
            <a:r>
              <a:rPr lang="en-US" altLang="en-US"/>
              <a:t>For example, 5,678 is stored as the following sequence of hexadecimal bytes:</a:t>
            </a:r>
          </a:p>
        </p:txBody>
      </p:sp>
      <p:sp>
        <p:nvSpPr>
          <p:cNvPr id="71686" name="Text Box 4"/>
          <p:cNvSpPr txBox="1">
            <a:spLocks noChangeArrowheads="1"/>
          </p:cNvSpPr>
          <p:nvPr/>
        </p:nvSpPr>
        <p:spPr bwMode="auto">
          <a:xfrm>
            <a:off x="3124200" y="3844925"/>
            <a:ext cx="457200" cy="422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45720" rIns="4572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05</a:t>
            </a:r>
          </a:p>
        </p:txBody>
      </p:sp>
      <p:sp>
        <p:nvSpPr>
          <p:cNvPr id="71687" name="Text Box 5"/>
          <p:cNvSpPr txBox="1">
            <a:spLocks noChangeArrowheads="1"/>
          </p:cNvSpPr>
          <p:nvPr/>
        </p:nvSpPr>
        <p:spPr bwMode="auto">
          <a:xfrm>
            <a:off x="3581400" y="3844925"/>
            <a:ext cx="457200" cy="422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45720" rIns="4572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06</a:t>
            </a:r>
          </a:p>
        </p:txBody>
      </p:sp>
      <p:sp>
        <p:nvSpPr>
          <p:cNvPr id="71688" name="Text Box 6"/>
          <p:cNvSpPr txBox="1">
            <a:spLocks noChangeArrowheads="1"/>
          </p:cNvSpPr>
          <p:nvPr/>
        </p:nvSpPr>
        <p:spPr bwMode="auto">
          <a:xfrm>
            <a:off x="4038600" y="3844925"/>
            <a:ext cx="457200" cy="422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45720" rIns="4572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07</a:t>
            </a:r>
          </a:p>
        </p:txBody>
      </p:sp>
      <p:sp>
        <p:nvSpPr>
          <p:cNvPr id="71689" name="Text Box 7"/>
          <p:cNvSpPr txBox="1">
            <a:spLocks noChangeArrowheads="1"/>
          </p:cNvSpPr>
          <p:nvPr/>
        </p:nvSpPr>
        <p:spPr bwMode="auto">
          <a:xfrm>
            <a:off x="4495800" y="3844925"/>
            <a:ext cx="457200" cy="422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45720" rIns="4572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08</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7270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1D1BBF77-51C1-4198-8ED2-FBA06F29C6AB}" type="slidenum">
              <a:rPr lang="en-US" altLang="en-US" sz="1600">
                <a:latin typeface="Times New Roman" panose="02020603050405020304" pitchFamily="18" charset="0"/>
              </a:rPr>
              <a:pPr eaLnBrk="1" hangingPunct="1">
                <a:spcBef>
                  <a:spcPct val="0"/>
                </a:spcBef>
                <a:buClrTx/>
                <a:buFontTx/>
                <a:buNone/>
              </a:pPr>
              <a:t>72</a:t>
            </a:fld>
            <a:endParaRPr lang="en-US" altLang="en-US" sz="1600">
              <a:latin typeface="Times New Roman" panose="02020603050405020304" pitchFamily="18" charset="0"/>
            </a:endParaRPr>
          </a:p>
        </p:txBody>
      </p:sp>
      <p:sp>
        <p:nvSpPr>
          <p:cNvPr id="130050" name="Rectangle 2"/>
          <p:cNvSpPr>
            <a:spLocks noGrp="1" noChangeArrowheads="1"/>
          </p:cNvSpPr>
          <p:nvPr>
            <p:ph type="title"/>
          </p:nvPr>
        </p:nvSpPr>
        <p:spPr/>
        <p:txBody>
          <a:bodyPr/>
          <a:lstStyle/>
          <a:p>
            <a:pPr eaLnBrk="1" hangingPunct="1">
              <a:defRPr/>
            </a:pPr>
            <a:r>
              <a:rPr lang="en-US" altLang="en-US"/>
              <a:t>ASCII Decimal</a:t>
            </a:r>
          </a:p>
        </p:txBody>
      </p:sp>
      <p:sp>
        <p:nvSpPr>
          <p:cNvPr id="72709" name="Rectangle 3"/>
          <p:cNvSpPr>
            <a:spLocks noGrp="1" noChangeArrowheads="1"/>
          </p:cNvSpPr>
          <p:nvPr>
            <p:ph type="body" idx="1"/>
          </p:nvPr>
        </p:nvSpPr>
        <p:spPr>
          <a:xfrm>
            <a:off x="609600" y="1219200"/>
            <a:ext cx="7772400" cy="2514600"/>
          </a:xfrm>
        </p:spPr>
        <p:txBody>
          <a:bodyPr/>
          <a:lstStyle/>
          <a:p>
            <a:pPr eaLnBrk="1" hangingPunct="1"/>
            <a:r>
              <a:rPr lang="en-US" altLang="en-US"/>
              <a:t>A number using </a:t>
            </a:r>
            <a:r>
              <a:rPr lang="en-US" altLang="en-US">
                <a:solidFill>
                  <a:schemeClr val="tx2"/>
                </a:solidFill>
              </a:rPr>
              <a:t>ASCII Decimal</a:t>
            </a:r>
            <a:r>
              <a:rPr lang="en-US" altLang="en-US"/>
              <a:t> representation stores a single ASCII digit in each byte</a:t>
            </a:r>
          </a:p>
          <a:p>
            <a:pPr lvl="1" eaLnBrk="1" hangingPunct="1"/>
            <a:r>
              <a:rPr lang="en-US" altLang="en-US"/>
              <a:t>For example, 5,678 is stored as the following sequence of hexadecimal bytes:</a:t>
            </a:r>
          </a:p>
        </p:txBody>
      </p:sp>
      <p:sp>
        <p:nvSpPr>
          <p:cNvPr id="72710" name="Text Box 4"/>
          <p:cNvSpPr txBox="1">
            <a:spLocks noChangeArrowheads="1"/>
          </p:cNvSpPr>
          <p:nvPr/>
        </p:nvSpPr>
        <p:spPr bwMode="auto">
          <a:xfrm>
            <a:off x="3124200" y="3082925"/>
            <a:ext cx="457200" cy="422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45720" rIns="4572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35</a:t>
            </a:r>
          </a:p>
        </p:txBody>
      </p:sp>
      <p:sp>
        <p:nvSpPr>
          <p:cNvPr id="72711" name="Text Box 5"/>
          <p:cNvSpPr txBox="1">
            <a:spLocks noChangeArrowheads="1"/>
          </p:cNvSpPr>
          <p:nvPr/>
        </p:nvSpPr>
        <p:spPr bwMode="auto">
          <a:xfrm>
            <a:off x="3581400" y="3082925"/>
            <a:ext cx="457200" cy="422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45720" rIns="4572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36</a:t>
            </a:r>
          </a:p>
        </p:txBody>
      </p:sp>
      <p:sp>
        <p:nvSpPr>
          <p:cNvPr id="72712" name="Text Box 6"/>
          <p:cNvSpPr txBox="1">
            <a:spLocks noChangeArrowheads="1"/>
          </p:cNvSpPr>
          <p:nvPr/>
        </p:nvSpPr>
        <p:spPr bwMode="auto">
          <a:xfrm>
            <a:off x="4038600" y="3082925"/>
            <a:ext cx="457200" cy="422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45720" rIns="4572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37</a:t>
            </a:r>
          </a:p>
        </p:txBody>
      </p:sp>
      <p:sp>
        <p:nvSpPr>
          <p:cNvPr id="72713" name="Text Box 7"/>
          <p:cNvSpPr txBox="1">
            <a:spLocks noChangeArrowheads="1"/>
          </p:cNvSpPr>
          <p:nvPr/>
        </p:nvSpPr>
        <p:spPr bwMode="auto">
          <a:xfrm>
            <a:off x="4495800" y="3082925"/>
            <a:ext cx="457200" cy="422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45720" rIns="4572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38</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7373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F56C4BA2-1FB3-45CA-8303-668E7B5E8D02}" type="slidenum">
              <a:rPr lang="en-US" altLang="en-US" sz="1600">
                <a:latin typeface="Times New Roman" panose="02020603050405020304" pitchFamily="18" charset="0"/>
              </a:rPr>
              <a:pPr eaLnBrk="1" hangingPunct="1">
                <a:spcBef>
                  <a:spcPct val="0"/>
                </a:spcBef>
                <a:buClrTx/>
                <a:buFontTx/>
                <a:buNone/>
              </a:pPr>
              <a:t>73</a:t>
            </a:fld>
            <a:endParaRPr lang="en-US" altLang="en-US" sz="1600">
              <a:latin typeface="Times New Roman" panose="02020603050405020304" pitchFamily="18" charset="0"/>
            </a:endParaRPr>
          </a:p>
        </p:txBody>
      </p:sp>
      <p:sp>
        <p:nvSpPr>
          <p:cNvPr id="106498" name="Rectangle 2"/>
          <p:cNvSpPr>
            <a:spLocks noGrp="1" noChangeArrowheads="1"/>
          </p:cNvSpPr>
          <p:nvPr>
            <p:ph type="title"/>
          </p:nvPr>
        </p:nvSpPr>
        <p:spPr/>
        <p:txBody>
          <a:bodyPr/>
          <a:lstStyle/>
          <a:p>
            <a:pPr eaLnBrk="1" hangingPunct="1">
              <a:defRPr/>
            </a:pPr>
            <a:r>
              <a:rPr lang="en-US" altLang="en-US"/>
              <a:t>AAA Instruction</a:t>
            </a:r>
          </a:p>
        </p:txBody>
      </p:sp>
      <p:sp>
        <p:nvSpPr>
          <p:cNvPr id="73733" name="Rectangle 3"/>
          <p:cNvSpPr>
            <a:spLocks noGrp="1" noChangeArrowheads="1"/>
          </p:cNvSpPr>
          <p:nvPr>
            <p:ph type="body" idx="1"/>
          </p:nvPr>
        </p:nvSpPr>
        <p:spPr>
          <a:xfrm>
            <a:off x="609600" y="1143000"/>
            <a:ext cx="7772400" cy="2667000"/>
          </a:xfrm>
        </p:spPr>
        <p:txBody>
          <a:bodyPr/>
          <a:lstStyle/>
          <a:p>
            <a:pPr eaLnBrk="1" hangingPunct="1"/>
            <a:r>
              <a:rPr lang="en-US" altLang="en-US"/>
              <a:t>The AAA (ASCII adjust after addition) instruction adjusts the binary result of an ADD or ADC instruction. It makes the result in AL consistent with ASCII decimal representation.</a:t>
            </a:r>
          </a:p>
          <a:p>
            <a:pPr lvl="1" eaLnBrk="1" hangingPunct="1"/>
            <a:r>
              <a:rPr lang="en-US" altLang="en-US"/>
              <a:t>The Carry value, if any ends up in AH</a:t>
            </a:r>
          </a:p>
          <a:p>
            <a:pPr eaLnBrk="1" hangingPunct="1"/>
            <a:r>
              <a:rPr lang="en-US" altLang="en-US"/>
              <a:t>Example: Add '8' and '2'</a:t>
            </a:r>
          </a:p>
        </p:txBody>
      </p:sp>
      <p:sp>
        <p:nvSpPr>
          <p:cNvPr id="73734" name="Text Box 4"/>
          <p:cNvSpPr txBox="1">
            <a:spLocks noChangeArrowheads="1"/>
          </p:cNvSpPr>
          <p:nvPr/>
        </p:nvSpPr>
        <p:spPr bwMode="auto">
          <a:xfrm>
            <a:off x="1066800" y="3733800"/>
            <a:ext cx="70866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ah,0</a:t>
            </a:r>
          </a:p>
          <a:p>
            <a:pPr eaLnBrk="1" hangingPunct="1">
              <a:lnSpc>
                <a:spcPct val="50000"/>
              </a:lnSpc>
              <a:spcBef>
                <a:spcPct val="50000"/>
              </a:spcBef>
              <a:buClrTx/>
              <a:buFontTx/>
              <a:buNone/>
            </a:pPr>
            <a:r>
              <a:rPr lang="en-US" altLang="en-US" sz="1800" b="1">
                <a:latin typeface="Courier New" panose="02070309020205020404" pitchFamily="49" charset="0"/>
              </a:rPr>
              <a:t>mov al,'8'		; AX = 0038h</a:t>
            </a:r>
          </a:p>
          <a:p>
            <a:pPr eaLnBrk="1" hangingPunct="1">
              <a:lnSpc>
                <a:spcPct val="50000"/>
              </a:lnSpc>
              <a:spcBef>
                <a:spcPct val="50000"/>
              </a:spcBef>
              <a:buClrTx/>
              <a:buFontTx/>
              <a:buNone/>
            </a:pPr>
            <a:r>
              <a:rPr lang="en-US" altLang="en-US" sz="1800" b="1">
                <a:latin typeface="Courier New" panose="02070309020205020404" pitchFamily="49" charset="0"/>
              </a:rPr>
              <a:t>add al,'2'		; AX = 006Ah</a:t>
            </a:r>
          </a:p>
          <a:p>
            <a:pPr eaLnBrk="1" hangingPunct="1">
              <a:lnSpc>
                <a:spcPct val="50000"/>
              </a:lnSpc>
              <a:spcBef>
                <a:spcPct val="50000"/>
              </a:spcBef>
              <a:buClrTx/>
              <a:buFontTx/>
              <a:buNone/>
            </a:pPr>
            <a:r>
              <a:rPr lang="en-US" altLang="en-US" sz="1800" b="1">
                <a:latin typeface="Courier New" panose="02070309020205020404" pitchFamily="49" charset="0"/>
              </a:rPr>
              <a:t>aaa				; AX = 0100h (adjust result)</a:t>
            </a:r>
          </a:p>
          <a:p>
            <a:pPr eaLnBrk="1" hangingPunct="1">
              <a:lnSpc>
                <a:spcPct val="50000"/>
              </a:lnSpc>
              <a:spcBef>
                <a:spcPct val="50000"/>
              </a:spcBef>
              <a:buClrTx/>
              <a:buFontTx/>
              <a:buNone/>
            </a:pPr>
            <a:r>
              <a:rPr lang="en-US" altLang="en-US" sz="1800" b="1">
                <a:latin typeface="Courier New" panose="02070309020205020404" pitchFamily="49" charset="0"/>
              </a:rPr>
              <a:t>or  ax,3030h		; AX = 3130h = '10'</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7475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7507E298-2F50-48C6-8E58-B05B7B003806}" type="slidenum">
              <a:rPr lang="en-US" altLang="en-US" sz="1600">
                <a:latin typeface="Times New Roman" panose="02020603050405020304" pitchFamily="18" charset="0"/>
              </a:rPr>
              <a:pPr eaLnBrk="1" hangingPunct="1">
                <a:spcBef>
                  <a:spcPct val="0"/>
                </a:spcBef>
                <a:buClrTx/>
                <a:buFontTx/>
                <a:buNone/>
              </a:pPr>
              <a:t>74</a:t>
            </a:fld>
            <a:endParaRPr lang="en-US" altLang="en-US" sz="1600">
              <a:latin typeface="Times New Roman" panose="02020603050405020304" pitchFamily="18" charset="0"/>
            </a:endParaRPr>
          </a:p>
        </p:txBody>
      </p:sp>
      <p:sp>
        <p:nvSpPr>
          <p:cNvPr id="107522" name="Rectangle 2"/>
          <p:cNvSpPr>
            <a:spLocks noGrp="1" noChangeArrowheads="1"/>
          </p:cNvSpPr>
          <p:nvPr>
            <p:ph type="title"/>
          </p:nvPr>
        </p:nvSpPr>
        <p:spPr/>
        <p:txBody>
          <a:bodyPr/>
          <a:lstStyle/>
          <a:p>
            <a:pPr eaLnBrk="1" hangingPunct="1">
              <a:defRPr/>
            </a:pPr>
            <a:r>
              <a:rPr lang="en-US" altLang="en-US"/>
              <a:t>AAS Instruction</a:t>
            </a:r>
          </a:p>
        </p:txBody>
      </p:sp>
      <p:sp>
        <p:nvSpPr>
          <p:cNvPr id="74757" name="Rectangle 4"/>
          <p:cNvSpPr>
            <a:spLocks noGrp="1" noChangeArrowheads="1"/>
          </p:cNvSpPr>
          <p:nvPr>
            <p:ph type="body" idx="1"/>
          </p:nvPr>
        </p:nvSpPr>
        <p:spPr>
          <a:xfrm>
            <a:off x="609600" y="1143000"/>
            <a:ext cx="8077200" cy="2667000"/>
          </a:xfrm>
          <a:noFill/>
        </p:spPr>
        <p:txBody>
          <a:bodyPr/>
          <a:lstStyle/>
          <a:p>
            <a:pPr eaLnBrk="1" hangingPunct="1"/>
            <a:r>
              <a:rPr lang="en-US" altLang="en-US"/>
              <a:t>The AAS (ASCII adjust after subtraction) instruction adjusts the binary result of an SUB or SBB instruction. It makes the result in AL consistent with ASCII decimal representation.</a:t>
            </a:r>
          </a:p>
          <a:p>
            <a:pPr lvl="1" eaLnBrk="1" hangingPunct="1"/>
            <a:r>
              <a:rPr lang="en-US" altLang="en-US" sz="2000"/>
              <a:t>It places the Carry value, if any, in AH</a:t>
            </a:r>
          </a:p>
          <a:p>
            <a:pPr eaLnBrk="1" hangingPunct="1"/>
            <a:r>
              <a:rPr lang="en-US" altLang="en-US"/>
              <a:t>Example: Subtract '9' from '8'</a:t>
            </a:r>
          </a:p>
        </p:txBody>
      </p:sp>
      <p:sp>
        <p:nvSpPr>
          <p:cNvPr id="74758" name="Text Box 5"/>
          <p:cNvSpPr txBox="1">
            <a:spLocks noChangeArrowheads="1"/>
          </p:cNvSpPr>
          <p:nvPr/>
        </p:nvSpPr>
        <p:spPr bwMode="auto">
          <a:xfrm>
            <a:off x="1828800" y="3657600"/>
            <a:ext cx="5562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22860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2860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2860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2860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2860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ah,0</a:t>
            </a:r>
          </a:p>
          <a:p>
            <a:pPr eaLnBrk="1" hangingPunct="1">
              <a:lnSpc>
                <a:spcPct val="50000"/>
              </a:lnSpc>
              <a:spcBef>
                <a:spcPct val="50000"/>
              </a:spcBef>
              <a:buClrTx/>
              <a:buFontTx/>
              <a:buNone/>
            </a:pPr>
            <a:r>
              <a:rPr lang="en-US" altLang="en-US" sz="1800" b="1">
                <a:latin typeface="Courier New" panose="02070309020205020404" pitchFamily="49" charset="0"/>
              </a:rPr>
              <a:t>mov al,'8'	; AX = 0038h</a:t>
            </a:r>
          </a:p>
          <a:p>
            <a:pPr eaLnBrk="1" hangingPunct="1">
              <a:lnSpc>
                <a:spcPct val="50000"/>
              </a:lnSpc>
              <a:spcBef>
                <a:spcPct val="50000"/>
              </a:spcBef>
              <a:buClrTx/>
              <a:buFontTx/>
              <a:buNone/>
            </a:pPr>
            <a:r>
              <a:rPr lang="en-US" altLang="en-US" sz="1800" b="1">
                <a:latin typeface="Courier New" panose="02070309020205020404" pitchFamily="49" charset="0"/>
              </a:rPr>
              <a:t>sub al,'9'	; AX = 00FFh</a:t>
            </a:r>
          </a:p>
          <a:p>
            <a:pPr eaLnBrk="1" hangingPunct="1">
              <a:lnSpc>
                <a:spcPct val="50000"/>
              </a:lnSpc>
              <a:spcBef>
                <a:spcPct val="50000"/>
              </a:spcBef>
              <a:buClrTx/>
              <a:buFontTx/>
              <a:buNone/>
            </a:pPr>
            <a:r>
              <a:rPr lang="en-US" altLang="en-US" sz="1800" b="1">
                <a:latin typeface="Courier New" panose="02070309020205020404" pitchFamily="49" charset="0"/>
              </a:rPr>
              <a:t>aas		; AX = FF09h, CF=1</a:t>
            </a:r>
          </a:p>
          <a:p>
            <a:pPr eaLnBrk="1" hangingPunct="1">
              <a:lnSpc>
                <a:spcPct val="50000"/>
              </a:lnSpc>
              <a:spcBef>
                <a:spcPct val="50000"/>
              </a:spcBef>
              <a:buClrTx/>
              <a:buFontTx/>
              <a:buNone/>
            </a:pPr>
            <a:r>
              <a:rPr lang="en-US" altLang="en-US" sz="1800" b="1">
                <a:latin typeface="Courier New" panose="02070309020205020404" pitchFamily="49" charset="0"/>
              </a:rPr>
              <a:t>or al,30h	; AL = '9'</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7577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191EE668-76E7-47E6-9D73-1E9580986912}" type="slidenum">
              <a:rPr lang="en-US" altLang="en-US" sz="1600">
                <a:latin typeface="Times New Roman" panose="02020603050405020304" pitchFamily="18" charset="0"/>
              </a:rPr>
              <a:pPr eaLnBrk="1" hangingPunct="1">
                <a:spcBef>
                  <a:spcPct val="0"/>
                </a:spcBef>
                <a:buClrTx/>
                <a:buFontTx/>
                <a:buNone/>
              </a:pPr>
              <a:t>75</a:t>
            </a:fld>
            <a:endParaRPr lang="en-US" altLang="en-US" sz="1600">
              <a:latin typeface="Times New Roman" panose="02020603050405020304" pitchFamily="18" charset="0"/>
            </a:endParaRPr>
          </a:p>
        </p:txBody>
      </p:sp>
      <p:sp>
        <p:nvSpPr>
          <p:cNvPr id="108546" name="Rectangle 2"/>
          <p:cNvSpPr>
            <a:spLocks noGrp="1" noChangeArrowheads="1"/>
          </p:cNvSpPr>
          <p:nvPr>
            <p:ph type="title"/>
          </p:nvPr>
        </p:nvSpPr>
        <p:spPr/>
        <p:txBody>
          <a:bodyPr/>
          <a:lstStyle/>
          <a:p>
            <a:pPr eaLnBrk="1" hangingPunct="1">
              <a:defRPr/>
            </a:pPr>
            <a:r>
              <a:rPr lang="en-US" altLang="en-US"/>
              <a:t>AAM Instruction</a:t>
            </a:r>
          </a:p>
        </p:txBody>
      </p:sp>
      <p:sp>
        <p:nvSpPr>
          <p:cNvPr id="75781" name="Rectangle 3"/>
          <p:cNvSpPr>
            <a:spLocks noGrp="1" noChangeArrowheads="1"/>
          </p:cNvSpPr>
          <p:nvPr>
            <p:ph type="body" idx="1"/>
          </p:nvPr>
        </p:nvSpPr>
        <p:spPr>
          <a:xfrm>
            <a:off x="685800" y="1143000"/>
            <a:ext cx="7848600" cy="1981200"/>
          </a:xfrm>
        </p:spPr>
        <p:txBody>
          <a:bodyPr/>
          <a:lstStyle/>
          <a:p>
            <a:pPr eaLnBrk="1" hangingPunct="1"/>
            <a:r>
              <a:rPr lang="en-US" altLang="en-US"/>
              <a:t>The AAM (ASCII adjust after multiplication) instruction adjusts the binary result of a MUL instruction. The multiplication must have been performed on unpacked BCD numbers.</a:t>
            </a:r>
          </a:p>
        </p:txBody>
      </p:sp>
      <p:sp>
        <p:nvSpPr>
          <p:cNvPr id="75782" name="Text Box 4"/>
          <p:cNvSpPr txBox="1">
            <a:spLocks noChangeArrowheads="1"/>
          </p:cNvSpPr>
          <p:nvPr/>
        </p:nvSpPr>
        <p:spPr bwMode="auto">
          <a:xfrm>
            <a:off x="1752600" y="3048000"/>
            <a:ext cx="5486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274161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74161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74161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74161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74161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bl,05h	; first operand</a:t>
            </a:r>
          </a:p>
          <a:p>
            <a:pPr eaLnBrk="1" hangingPunct="1">
              <a:lnSpc>
                <a:spcPct val="50000"/>
              </a:lnSpc>
              <a:spcBef>
                <a:spcPct val="50000"/>
              </a:spcBef>
              <a:buClrTx/>
              <a:buFontTx/>
              <a:buNone/>
            </a:pPr>
            <a:r>
              <a:rPr lang="en-US" altLang="en-US" sz="1800" b="1">
                <a:latin typeface="Courier New" panose="02070309020205020404" pitchFamily="49" charset="0"/>
              </a:rPr>
              <a:t>mov al,06h	; second operand</a:t>
            </a:r>
          </a:p>
          <a:p>
            <a:pPr eaLnBrk="1" hangingPunct="1">
              <a:lnSpc>
                <a:spcPct val="50000"/>
              </a:lnSpc>
              <a:spcBef>
                <a:spcPct val="50000"/>
              </a:spcBef>
              <a:buClrTx/>
              <a:buFontTx/>
              <a:buNone/>
            </a:pPr>
            <a:r>
              <a:rPr lang="en-US" altLang="en-US" sz="1800" b="1">
                <a:latin typeface="Courier New" panose="02070309020205020404" pitchFamily="49" charset="0"/>
              </a:rPr>
              <a:t>mul bl 	; AX = 001Eh</a:t>
            </a:r>
          </a:p>
          <a:p>
            <a:pPr eaLnBrk="1" hangingPunct="1">
              <a:lnSpc>
                <a:spcPct val="50000"/>
              </a:lnSpc>
              <a:spcBef>
                <a:spcPct val="50000"/>
              </a:spcBef>
              <a:buClrTx/>
              <a:buFontTx/>
              <a:buNone/>
            </a:pPr>
            <a:r>
              <a:rPr lang="en-US" altLang="en-US" sz="1800" b="1">
                <a:latin typeface="Courier New" panose="02070309020205020404" pitchFamily="49" charset="0"/>
              </a:rPr>
              <a:t>aam		; AX = 0300h</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7680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073C2324-1303-45F4-904C-AFF206FE6B3A}" type="slidenum">
              <a:rPr lang="en-US" altLang="en-US" sz="1600">
                <a:latin typeface="Times New Roman" panose="02020603050405020304" pitchFamily="18" charset="0"/>
              </a:rPr>
              <a:pPr eaLnBrk="1" hangingPunct="1">
                <a:spcBef>
                  <a:spcPct val="0"/>
                </a:spcBef>
                <a:buClrTx/>
                <a:buFontTx/>
                <a:buNone/>
              </a:pPr>
              <a:t>76</a:t>
            </a:fld>
            <a:endParaRPr lang="en-US" altLang="en-US" sz="1600">
              <a:latin typeface="Times New Roman" panose="02020603050405020304" pitchFamily="18" charset="0"/>
            </a:endParaRPr>
          </a:p>
        </p:txBody>
      </p:sp>
      <p:sp>
        <p:nvSpPr>
          <p:cNvPr id="109570" name="Rectangle 2"/>
          <p:cNvSpPr>
            <a:spLocks noGrp="1" noChangeArrowheads="1"/>
          </p:cNvSpPr>
          <p:nvPr>
            <p:ph type="title"/>
          </p:nvPr>
        </p:nvSpPr>
        <p:spPr/>
        <p:txBody>
          <a:bodyPr/>
          <a:lstStyle/>
          <a:p>
            <a:pPr eaLnBrk="1" hangingPunct="1">
              <a:defRPr/>
            </a:pPr>
            <a:r>
              <a:rPr lang="en-US" altLang="en-US"/>
              <a:t>AAD Instruction</a:t>
            </a:r>
          </a:p>
        </p:txBody>
      </p:sp>
      <p:sp>
        <p:nvSpPr>
          <p:cNvPr id="76805" name="Rectangle 3"/>
          <p:cNvSpPr>
            <a:spLocks noGrp="1" noChangeArrowheads="1"/>
          </p:cNvSpPr>
          <p:nvPr>
            <p:ph type="body" idx="1"/>
          </p:nvPr>
        </p:nvSpPr>
        <p:spPr>
          <a:xfrm>
            <a:off x="685800" y="1143000"/>
            <a:ext cx="7696200" cy="1371600"/>
          </a:xfrm>
        </p:spPr>
        <p:txBody>
          <a:bodyPr/>
          <a:lstStyle/>
          <a:p>
            <a:pPr eaLnBrk="1" hangingPunct="1"/>
            <a:r>
              <a:rPr lang="en-US" altLang="en-US"/>
              <a:t>The AAD (ASCII adjust before division) instruction adjusts the unpacked BCD dividend in AX before a division operation</a:t>
            </a:r>
          </a:p>
        </p:txBody>
      </p:sp>
      <p:sp>
        <p:nvSpPr>
          <p:cNvPr id="76806" name="Text Box 4"/>
          <p:cNvSpPr txBox="1">
            <a:spLocks noChangeArrowheads="1"/>
          </p:cNvSpPr>
          <p:nvPr/>
        </p:nvSpPr>
        <p:spPr bwMode="auto">
          <a:xfrm>
            <a:off x="1524000" y="2590800"/>
            <a:ext cx="62484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601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601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601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601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601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601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601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601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6013"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.data</a:t>
            </a:r>
          </a:p>
          <a:p>
            <a:pPr eaLnBrk="1" hangingPunct="1">
              <a:lnSpc>
                <a:spcPct val="50000"/>
              </a:lnSpc>
              <a:spcBef>
                <a:spcPct val="50000"/>
              </a:spcBef>
              <a:buClrTx/>
              <a:buFontTx/>
              <a:buNone/>
            </a:pPr>
            <a:r>
              <a:rPr lang="en-US" altLang="en-US" sz="1800" b="1">
                <a:latin typeface="Courier New" panose="02070309020205020404" pitchFamily="49" charset="0"/>
              </a:rPr>
              <a:t>quotient  BYTE ?</a:t>
            </a:r>
          </a:p>
          <a:p>
            <a:pPr eaLnBrk="1" hangingPunct="1">
              <a:lnSpc>
                <a:spcPct val="50000"/>
              </a:lnSpc>
              <a:spcBef>
                <a:spcPct val="50000"/>
              </a:spcBef>
              <a:buClrTx/>
              <a:buFontTx/>
              <a:buNone/>
            </a:pPr>
            <a:r>
              <a:rPr lang="en-US" altLang="en-US" sz="1800" b="1">
                <a:latin typeface="Courier New" panose="02070309020205020404" pitchFamily="49" charset="0"/>
              </a:rPr>
              <a:t>remainder BYTE ?</a:t>
            </a:r>
          </a:p>
          <a:p>
            <a:pPr eaLnBrk="1" hangingPunct="1">
              <a:lnSpc>
                <a:spcPct val="50000"/>
              </a:lnSpc>
              <a:spcBef>
                <a:spcPct val="50000"/>
              </a:spcBef>
              <a:buClrTx/>
              <a:buFontTx/>
              <a:buNone/>
            </a:pPr>
            <a:r>
              <a:rPr lang="en-US" altLang="en-US" sz="1800" b="1">
                <a:latin typeface="Courier New" panose="02070309020205020404" pitchFamily="49" charset="0"/>
              </a:rPr>
              <a:t>.code</a:t>
            </a:r>
          </a:p>
          <a:p>
            <a:pPr eaLnBrk="1" hangingPunct="1">
              <a:lnSpc>
                <a:spcPct val="50000"/>
              </a:lnSpc>
              <a:spcBef>
                <a:spcPct val="50000"/>
              </a:spcBef>
              <a:buClrTx/>
              <a:buFontTx/>
              <a:buNone/>
            </a:pPr>
            <a:r>
              <a:rPr lang="en-US" altLang="en-US" sz="1800" b="1">
                <a:latin typeface="Courier New" panose="02070309020205020404" pitchFamily="49" charset="0"/>
              </a:rPr>
              <a:t>mov ax,0307h 	; dividend</a:t>
            </a:r>
          </a:p>
          <a:p>
            <a:pPr eaLnBrk="1" hangingPunct="1">
              <a:lnSpc>
                <a:spcPct val="50000"/>
              </a:lnSpc>
              <a:spcBef>
                <a:spcPct val="50000"/>
              </a:spcBef>
              <a:buClrTx/>
              <a:buFontTx/>
              <a:buNone/>
            </a:pPr>
            <a:r>
              <a:rPr lang="en-US" altLang="en-US" sz="1800" b="1">
                <a:latin typeface="Courier New" panose="02070309020205020404" pitchFamily="49" charset="0"/>
              </a:rPr>
              <a:t>aad 	; AX = 0025h</a:t>
            </a:r>
          </a:p>
          <a:p>
            <a:pPr eaLnBrk="1" hangingPunct="1">
              <a:lnSpc>
                <a:spcPct val="50000"/>
              </a:lnSpc>
              <a:spcBef>
                <a:spcPct val="50000"/>
              </a:spcBef>
              <a:buClrTx/>
              <a:buFontTx/>
              <a:buNone/>
            </a:pPr>
            <a:r>
              <a:rPr lang="en-US" altLang="en-US" sz="1800" b="1">
                <a:latin typeface="Courier New" panose="02070309020205020404" pitchFamily="49" charset="0"/>
              </a:rPr>
              <a:t>mov bl,5 	; divisor</a:t>
            </a:r>
          </a:p>
          <a:p>
            <a:pPr eaLnBrk="1" hangingPunct="1">
              <a:lnSpc>
                <a:spcPct val="50000"/>
              </a:lnSpc>
              <a:spcBef>
                <a:spcPct val="50000"/>
              </a:spcBef>
              <a:buClrTx/>
              <a:buFontTx/>
              <a:buNone/>
            </a:pPr>
            <a:r>
              <a:rPr lang="en-US" altLang="en-US" sz="1800" b="1">
                <a:latin typeface="Courier New" panose="02070309020205020404" pitchFamily="49" charset="0"/>
              </a:rPr>
              <a:t>div bl 	; AX = 0207h</a:t>
            </a:r>
          </a:p>
          <a:p>
            <a:pPr eaLnBrk="1" hangingPunct="1">
              <a:lnSpc>
                <a:spcPct val="50000"/>
              </a:lnSpc>
              <a:spcBef>
                <a:spcPct val="50000"/>
              </a:spcBef>
              <a:buClrTx/>
              <a:buFontTx/>
              <a:buNone/>
            </a:pPr>
            <a:r>
              <a:rPr lang="en-US" altLang="en-US" sz="1800" b="1">
                <a:latin typeface="Courier New" panose="02070309020205020404" pitchFamily="49" charset="0"/>
              </a:rPr>
              <a:t>mov quotient,al</a:t>
            </a:r>
          </a:p>
          <a:p>
            <a:pPr eaLnBrk="1" hangingPunct="1">
              <a:lnSpc>
                <a:spcPct val="50000"/>
              </a:lnSpc>
              <a:spcBef>
                <a:spcPct val="50000"/>
              </a:spcBef>
              <a:buClrTx/>
              <a:buFontTx/>
              <a:buNone/>
            </a:pPr>
            <a:r>
              <a:rPr lang="en-US" altLang="en-US" sz="1800" b="1">
                <a:latin typeface="Courier New" panose="02070309020205020404" pitchFamily="49" charset="0"/>
              </a:rPr>
              <a:t>mov remainder,ah</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7782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91ECFDCA-D4CF-4096-9A9D-351731B12B78}" type="slidenum">
              <a:rPr lang="en-US" altLang="en-US" sz="1600">
                <a:latin typeface="Times New Roman" panose="02020603050405020304" pitchFamily="18" charset="0"/>
              </a:rPr>
              <a:pPr eaLnBrk="1" hangingPunct="1">
                <a:spcBef>
                  <a:spcPct val="0"/>
                </a:spcBef>
                <a:buClrTx/>
                <a:buFontTx/>
                <a:buNone/>
              </a:pPr>
              <a:t>77</a:t>
            </a:fld>
            <a:endParaRPr lang="en-US" altLang="en-US" sz="1600">
              <a:latin typeface="Times New Roman" panose="02020603050405020304" pitchFamily="18" charset="0"/>
            </a:endParaRPr>
          </a:p>
        </p:txBody>
      </p:sp>
      <p:sp>
        <p:nvSpPr>
          <p:cNvPr id="166914" name="Rectangle 2"/>
          <p:cNvSpPr>
            <a:spLocks noGrp="1" noChangeArrowheads="1"/>
          </p:cNvSpPr>
          <p:nvPr>
            <p:ph type="title"/>
          </p:nvPr>
        </p:nvSpPr>
        <p:spPr/>
        <p:txBody>
          <a:bodyPr/>
          <a:lstStyle/>
          <a:p>
            <a:pPr eaLnBrk="1" hangingPunct="1">
              <a:defRPr/>
            </a:pPr>
            <a:r>
              <a:rPr lang="en-US" altLang="en-US"/>
              <a:t>What's Next</a:t>
            </a:r>
          </a:p>
        </p:txBody>
      </p:sp>
      <p:sp>
        <p:nvSpPr>
          <p:cNvPr id="77829" name="Rectangle 3"/>
          <p:cNvSpPr>
            <a:spLocks noGrp="1" noChangeArrowheads="1"/>
          </p:cNvSpPr>
          <p:nvPr>
            <p:ph type="body" idx="1"/>
          </p:nvPr>
        </p:nvSpPr>
        <p:spPr>
          <a:xfrm>
            <a:off x="1295400" y="1600200"/>
            <a:ext cx="6934200" cy="2819400"/>
          </a:xfrm>
        </p:spPr>
        <p:txBody>
          <a:bodyPr/>
          <a:lstStyle/>
          <a:p>
            <a:pPr eaLnBrk="1" hangingPunct="1"/>
            <a:r>
              <a:rPr lang="en-US" altLang="en-US"/>
              <a:t>Shift and Rotate Instructions</a:t>
            </a:r>
          </a:p>
          <a:p>
            <a:pPr eaLnBrk="1" hangingPunct="1"/>
            <a:r>
              <a:rPr lang="en-US" altLang="en-US"/>
              <a:t>Shift and Rotate Applications</a:t>
            </a:r>
          </a:p>
          <a:p>
            <a:pPr eaLnBrk="1" hangingPunct="1"/>
            <a:r>
              <a:rPr lang="en-US" altLang="en-US"/>
              <a:t>Multiplication and Division Instructions</a:t>
            </a:r>
          </a:p>
          <a:p>
            <a:pPr eaLnBrk="1" hangingPunct="1"/>
            <a:r>
              <a:rPr lang="en-US" altLang="en-US"/>
              <a:t>Extended Addition and Subtraction</a:t>
            </a:r>
          </a:p>
          <a:p>
            <a:pPr eaLnBrk="1" hangingPunct="1"/>
            <a:r>
              <a:rPr lang="en-US" altLang="en-US"/>
              <a:t>ASCII and UnPacked Decimal Arithmetic</a:t>
            </a:r>
          </a:p>
          <a:p>
            <a:pPr eaLnBrk="1" hangingPunct="1"/>
            <a:r>
              <a:rPr lang="en-US" altLang="en-US" b="1">
                <a:solidFill>
                  <a:schemeClr val="tx2"/>
                </a:solidFill>
              </a:rPr>
              <a:t>Packed Decimal Arithmetic</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7885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C75B6622-B786-4438-BC29-36B4DF2DAFD1}" type="slidenum">
              <a:rPr lang="en-US" altLang="en-US" sz="1600">
                <a:latin typeface="Times New Roman" panose="02020603050405020304" pitchFamily="18" charset="0"/>
              </a:rPr>
              <a:pPr eaLnBrk="1" hangingPunct="1">
                <a:spcBef>
                  <a:spcPct val="0"/>
                </a:spcBef>
                <a:buClrTx/>
                <a:buFontTx/>
                <a:buNone/>
              </a:pPr>
              <a:t>78</a:t>
            </a:fld>
            <a:endParaRPr lang="en-US" altLang="en-US" sz="1600">
              <a:latin typeface="Times New Roman" panose="02020603050405020304" pitchFamily="18" charset="0"/>
            </a:endParaRPr>
          </a:p>
        </p:txBody>
      </p:sp>
      <p:sp>
        <p:nvSpPr>
          <p:cNvPr id="128002" name="Rectangle 2"/>
          <p:cNvSpPr>
            <a:spLocks noGrp="1" noChangeArrowheads="1"/>
          </p:cNvSpPr>
          <p:nvPr>
            <p:ph type="title"/>
          </p:nvPr>
        </p:nvSpPr>
        <p:spPr/>
        <p:txBody>
          <a:bodyPr/>
          <a:lstStyle/>
          <a:p>
            <a:pPr eaLnBrk="1" hangingPunct="1">
              <a:defRPr/>
            </a:pPr>
            <a:r>
              <a:rPr lang="en-US" altLang="en-US"/>
              <a:t>Packed Decimal Arithmetic</a:t>
            </a:r>
          </a:p>
        </p:txBody>
      </p:sp>
      <p:sp>
        <p:nvSpPr>
          <p:cNvPr id="78853" name="Rectangle 3"/>
          <p:cNvSpPr>
            <a:spLocks noGrp="1" noChangeArrowheads="1"/>
          </p:cNvSpPr>
          <p:nvPr>
            <p:ph type="body" idx="1"/>
          </p:nvPr>
        </p:nvSpPr>
        <p:spPr>
          <a:xfrm>
            <a:off x="609600" y="1219200"/>
            <a:ext cx="7772400" cy="3200400"/>
          </a:xfrm>
        </p:spPr>
        <p:txBody>
          <a:bodyPr/>
          <a:lstStyle/>
          <a:p>
            <a:pPr eaLnBrk="1" hangingPunct="1"/>
            <a:r>
              <a:rPr lang="en-US" altLang="en-US">
                <a:solidFill>
                  <a:schemeClr val="tx2"/>
                </a:solidFill>
              </a:rPr>
              <a:t>Packed decimal</a:t>
            </a:r>
            <a:r>
              <a:rPr lang="en-US" altLang="en-US"/>
              <a:t> integers store two decimal digits per byte </a:t>
            </a:r>
          </a:p>
          <a:p>
            <a:pPr lvl="1" eaLnBrk="1" hangingPunct="1"/>
            <a:r>
              <a:rPr lang="en-US" altLang="en-US"/>
              <a:t>For example, 12,345,678 can be stored as the following sequence of hexadecimal bytes:</a:t>
            </a:r>
          </a:p>
        </p:txBody>
      </p:sp>
      <p:sp>
        <p:nvSpPr>
          <p:cNvPr id="78854" name="Text Box 4"/>
          <p:cNvSpPr txBox="1">
            <a:spLocks noChangeArrowheads="1"/>
          </p:cNvSpPr>
          <p:nvPr/>
        </p:nvSpPr>
        <p:spPr bwMode="auto">
          <a:xfrm>
            <a:off x="3429000" y="2971800"/>
            <a:ext cx="457200" cy="422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45720" rIns="4572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12</a:t>
            </a:r>
          </a:p>
        </p:txBody>
      </p:sp>
      <p:sp>
        <p:nvSpPr>
          <p:cNvPr id="78855" name="Text Box 5"/>
          <p:cNvSpPr txBox="1">
            <a:spLocks noChangeArrowheads="1"/>
          </p:cNvSpPr>
          <p:nvPr/>
        </p:nvSpPr>
        <p:spPr bwMode="auto">
          <a:xfrm>
            <a:off x="3886200" y="2971800"/>
            <a:ext cx="457200" cy="422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45720" rIns="4572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34</a:t>
            </a:r>
          </a:p>
        </p:txBody>
      </p:sp>
      <p:sp>
        <p:nvSpPr>
          <p:cNvPr id="78856" name="Text Box 6"/>
          <p:cNvSpPr txBox="1">
            <a:spLocks noChangeArrowheads="1"/>
          </p:cNvSpPr>
          <p:nvPr/>
        </p:nvSpPr>
        <p:spPr bwMode="auto">
          <a:xfrm>
            <a:off x="4343400" y="2971800"/>
            <a:ext cx="457200" cy="422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45720" rIns="4572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56</a:t>
            </a:r>
          </a:p>
        </p:txBody>
      </p:sp>
      <p:sp>
        <p:nvSpPr>
          <p:cNvPr id="78857" name="Text Box 7"/>
          <p:cNvSpPr txBox="1">
            <a:spLocks noChangeArrowheads="1"/>
          </p:cNvSpPr>
          <p:nvPr/>
        </p:nvSpPr>
        <p:spPr bwMode="auto">
          <a:xfrm>
            <a:off x="4800600" y="2971800"/>
            <a:ext cx="457200" cy="422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45720" rIns="4572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78</a:t>
            </a:r>
          </a:p>
        </p:txBody>
      </p:sp>
      <p:sp>
        <p:nvSpPr>
          <p:cNvPr id="128009" name="Text Box 9"/>
          <p:cNvSpPr txBox="1">
            <a:spLocks noChangeArrowheads="1"/>
          </p:cNvSpPr>
          <p:nvPr/>
        </p:nvSpPr>
        <p:spPr bwMode="auto">
          <a:xfrm>
            <a:off x="762000" y="4114800"/>
            <a:ext cx="7620000" cy="139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Packed decimal is also known as </a:t>
            </a:r>
            <a:r>
              <a:rPr lang="en-US" altLang="en-US" sz="2100">
                <a:solidFill>
                  <a:schemeClr val="tx2"/>
                </a:solidFill>
              </a:rPr>
              <a:t>packed BCD</a:t>
            </a:r>
            <a:r>
              <a:rPr lang="en-US" altLang="en-US" sz="2100"/>
              <a:t>.</a:t>
            </a:r>
          </a:p>
          <a:p>
            <a:pPr eaLnBrk="1" hangingPunct="1">
              <a:spcBef>
                <a:spcPct val="50000"/>
              </a:spcBef>
              <a:buClrTx/>
              <a:buFontTx/>
              <a:buNone/>
            </a:pPr>
            <a:r>
              <a:rPr lang="en-US" altLang="en-US" sz="2100"/>
              <a:t>Good for financial values – extended precision possible, without rounding errors.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8009"/>
                                        </p:tgtEl>
                                        <p:attrNameLst>
                                          <p:attrName>style.visibility</p:attrName>
                                        </p:attrNameLst>
                                      </p:cBhvr>
                                      <p:to>
                                        <p:strVal val="visible"/>
                                      </p:to>
                                    </p:set>
                                    <p:animEffect transition="in" filter="box(in)">
                                      <p:cBhvr>
                                        <p:cTn id="7" dur="500"/>
                                        <p:tgtEl>
                                          <p:spTgt spid="1280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9"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7987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28FA2D09-6DEB-4BB7-BC02-7C7DA8E83C29}" type="slidenum">
              <a:rPr lang="en-US" altLang="en-US" sz="1600">
                <a:latin typeface="Times New Roman" panose="02020603050405020304" pitchFamily="18" charset="0"/>
              </a:rPr>
              <a:pPr eaLnBrk="1" hangingPunct="1">
                <a:spcBef>
                  <a:spcPct val="0"/>
                </a:spcBef>
                <a:buClrTx/>
                <a:buFontTx/>
                <a:buNone/>
              </a:pPr>
              <a:t>79</a:t>
            </a:fld>
            <a:endParaRPr lang="en-US" altLang="en-US" sz="1600">
              <a:latin typeface="Times New Roman" panose="02020603050405020304" pitchFamily="18" charset="0"/>
            </a:endParaRPr>
          </a:p>
        </p:txBody>
      </p:sp>
      <p:sp>
        <p:nvSpPr>
          <p:cNvPr id="133122" name="Rectangle 2"/>
          <p:cNvSpPr>
            <a:spLocks noGrp="1" noChangeArrowheads="1"/>
          </p:cNvSpPr>
          <p:nvPr>
            <p:ph type="title"/>
          </p:nvPr>
        </p:nvSpPr>
        <p:spPr/>
        <p:txBody>
          <a:bodyPr/>
          <a:lstStyle/>
          <a:p>
            <a:pPr eaLnBrk="1" hangingPunct="1">
              <a:defRPr/>
            </a:pPr>
            <a:r>
              <a:rPr lang="en-US" altLang="en-US"/>
              <a:t>DAA Instruction</a:t>
            </a:r>
          </a:p>
        </p:txBody>
      </p:sp>
      <p:sp>
        <p:nvSpPr>
          <p:cNvPr id="79877" name="Rectangle 3"/>
          <p:cNvSpPr>
            <a:spLocks noGrp="1" noChangeArrowheads="1"/>
          </p:cNvSpPr>
          <p:nvPr>
            <p:ph type="body" idx="1"/>
          </p:nvPr>
        </p:nvSpPr>
        <p:spPr>
          <a:xfrm>
            <a:off x="685800" y="1143000"/>
            <a:ext cx="7772400" cy="3733800"/>
          </a:xfrm>
        </p:spPr>
        <p:txBody>
          <a:bodyPr/>
          <a:lstStyle/>
          <a:p>
            <a:pPr eaLnBrk="1" hangingPunct="1"/>
            <a:r>
              <a:rPr lang="en-US" altLang="en-US"/>
              <a:t>The DAA (decimal adjust after addition) instruction converts the binary result of an ADD or ADC operation to packed decimal format.</a:t>
            </a:r>
          </a:p>
          <a:p>
            <a:pPr lvl="1" eaLnBrk="1" hangingPunct="1"/>
            <a:r>
              <a:rPr lang="en-US" altLang="en-US"/>
              <a:t>The value to be adjusted must be in AL</a:t>
            </a:r>
          </a:p>
          <a:p>
            <a:pPr lvl="1" eaLnBrk="1" hangingPunct="1"/>
            <a:r>
              <a:rPr lang="en-US" altLang="en-US"/>
              <a:t>If the lower digit is adjusted, the Auxiliary Carry flag is set.</a:t>
            </a:r>
          </a:p>
          <a:p>
            <a:pPr lvl="1" eaLnBrk="1" hangingPunct="1"/>
            <a:r>
              <a:rPr lang="en-US" altLang="en-US"/>
              <a:t>If the upper digit is adjusted, the Carry flag is set.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819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7CCD4438-F29E-4367-AAF2-87A50FF77344}" type="slidenum">
              <a:rPr lang="en-US" altLang="en-US" sz="1600">
                <a:latin typeface="Times New Roman" panose="02020603050405020304" pitchFamily="18" charset="0"/>
              </a:rPr>
              <a:pPr eaLnBrk="1" hangingPunct="1">
                <a:spcBef>
                  <a:spcPct val="0"/>
                </a:spcBef>
                <a:buClrTx/>
                <a:buFontTx/>
                <a:buNone/>
              </a:pPr>
              <a:t>8</a:t>
            </a:fld>
            <a:endParaRPr lang="en-US" altLang="en-US" sz="1600">
              <a:latin typeface="Times New Roman" panose="02020603050405020304" pitchFamily="18" charset="0"/>
            </a:endParaRPr>
          </a:p>
        </p:txBody>
      </p:sp>
      <p:sp>
        <p:nvSpPr>
          <p:cNvPr id="84994" name="Rectangle 1026"/>
          <p:cNvSpPr>
            <a:spLocks noGrp="1" noChangeArrowheads="1"/>
          </p:cNvSpPr>
          <p:nvPr>
            <p:ph type="title"/>
          </p:nvPr>
        </p:nvSpPr>
        <p:spPr/>
        <p:txBody>
          <a:bodyPr/>
          <a:lstStyle/>
          <a:p>
            <a:pPr eaLnBrk="1" hangingPunct="1">
              <a:defRPr/>
            </a:pPr>
            <a:r>
              <a:rPr lang="en-US" altLang="en-US"/>
              <a:t>SHL Instruction</a:t>
            </a:r>
          </a:p>
        </p:txBody>
      </p:sp>
      <p:sp>
        <p:nvSpPr>
          <p:cNvPr id="8197" name="Rectangle 1027"/>
          <p:cNvSpPr>
            <a:spLocks noGrp="1" noChangeArrowheads="1"/>
          </p:cNvSpPr>
          <p:nvPr>
            <p:ph type="body" idx="1"/>
          </p:nvPr>
        </p:nvSpPr>
        <p:spPr>
          <a:xfrm>
            <a:off x="685800" y="1143000"/>
            <a:ext cx="7772400" cy="1447800"/>
          </a:xfrm>
        </p:spPr>
        <p:txBody>
          <a:bodyPr/>
          <a:lstStyle/>
          <a:p>
            <a:pPr eaLnBrk="1" hangingPunct="1"/>
            <a:r>
              <a:rPr lang="en-US" altLang="en-US"/>
              <a:t>The SHL (shift left) instruction performs a logical left shift on the destination operand, filling the lowest bit with 0.</a:t>
            </a:r>
          </a:p>
        </p:txBody>
      </p:sp>
      <p:sp>
        <p:nvSpPr>
          <p:cNvPr id="8198" name="Text Box 1030"/>
          <p:cNvSpPr txBox="1">
            <a:spLocks noChangeArrowheads="1"/>
          </p:cNvSpPr>
          <p:nvPr/>
        </p:nvSpPr>
        <p:spPr bwMode="auto">
          <a:xfrm>
            <a:off x="762000" y="3657600"/>
            <a:ext cx="76200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344488" indent="-344488"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pPr>
            <a:r>
              <a:rPr lang="en-US" altLang="en-US" sz="2500"/>
              <a:t>Operand types for SHL:</a:t>
            </a:r>
            <a:endParaRPr lang="en-US" altLang="en-US" sz="1800" b="1">
              <a:latin typeface="Courier New" panose="02070309020205020404" pitchFamily="49" charset="0"/>
            </a:endParaRPr>
          </a:p>
        </p:txBody>
      </p:sp>
      <p:sp>
        <p:nvSpPr>
          <p:cNvPr id="8199" name="Text Box 1031"/>
          <p:cNvSpPr txBox="1">
            <a:spLocks noChangeArrowheads="1"/>
          </p:cNvSpPr>
          <p:nvPr/>
        </p:nvSpPr>
        <p:spPr bwMode="auto">
          <a:xfrm>
            <a:off x="1981200" y="4343400"/>
            <a:ext cx="2362200" cy="1274763"/>
          </a:xfrm>
          <a:prstGeom prst="rect">
            <a:avLst/>
          </a:prstGeom>
          <a:solidFill>
            <a:srgbClr val="C0C0C0"/>
          </a:solidFill>
          <a:ln w="9525">
            <a:solidFill>
              <a:srgbClr val="000000"/>
            </a:solidFill>
            <a:miter lim="800000"/>
            <a:headEnd/>
            <a:tailEnd/>
          </a:ln>
        </p:spPr>
        <p:txBody>
          <a:bodyPr tIns="137160" bIns="137160">
            <a:spAutoFit/>
          </a:bodyPr>
          <a:lstStyle>
            <a:lvl1pPr eaLnBrk="0" hangingPunct="0">
              <a:spcBef>
                <a:spcPct val="20000"/>
              </a:spcBef>
              <a:buClr>
                <a:schemeClr val="tx1"/>
              </a:buClr>
              <a:buChar char="•"/>
              <a:tabLst>
                <a:tab pos="457200" algn="l"/>
                <a:tab pos="3944938"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944938"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944938"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944938"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94493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panose="02020603050405020304" pitchFamily="18" charset="0"/>
              </a:defRPr>
            </a:lvl9pPr>
          </a:lstStyle>
          <a:p>
            <a:pPr eaLnBrk="1" hangingPunct="1">
              <a:lnSpc>
                <a:spcPct val="30000"/>
              </a:lnSpc>
              <a:spcBef>
                <a:spcPct val="50000"/>
              </a:spcBef>
              <a:buClrTx/>
              <a:buFontTx/>
              <a:buNone/>
            </a:pPr>
            <a:r>
              <a:rPr lang="en-US" altLang="en-US" sz="1800" b="1">
                <a:solidFill>
                  <a:schemeClr val="bg2"/>
                </a:solidFill>
                <a:latin typeface="Courier New" panose="02070309020205020404" pitchFamily="49" charset="0"/>
              </a:rPr>
              <a:t>SHL </a:t>
            </a:r>
            <a:r>
              <a:rPr lang="en-US" altLang="en-US" sz="1800" b="1" i="1">
                <a:solidFill>
                  <a:schemeClr val="bg2"/>
                </a:solidFill>
                <a:latin typeface="Courier New" panose="02070309020205020404" pitchFamily="49" charset="0"/>
              </a:rPr>
              <a:t>reg,imm8</a:t>
            </a:r>
          </a:p>
          <a:p>
            <a:pPr eaLnBrk="1" hangingPunct="1">
              <a:lnSpc>
                <a:spcPct val="30000"/>
              </a:lnSpc>
              <a:spcBef>
                <a:spcPct val="50000"/>
              </a:spcBef>
              <a:buClrTx/>
              <a:buFontTx/>
              <a:buNone/>
            </a:pPr>
            <a:r>
              <a:rPr lang="en-US" altLang="en-US" sz="1800" b="1">
                <a:solidFill>
                  <a:schemeClr val="bg2"/>
                </a:solidFill>
                <a:latin typeface="Courier New" panose="02070309020205020404" pitchFamily="49" charset="0"/>
              </a:rPr>
              <a:t>		SHL </a:t>
            </a:r>
            <a:r>
              <a:rPr lang="en-US" altLang="en-US" sz="1800" b="1" i="1">
                <a:solidFill>
                  <a:schemeClr val="bg2"/>
                </a:solidFill>
                <a:latin typeface="Courier New" panose="02070309020205020404" pitchFamily="49" charset="0"/>
              </a:rPr>
              <a:t>mem,imm8</a:t>
            </a:r>
          </a:p>
          <a:p>
            <a:pPr eaLnBrk="1" hangingPunct="1">
              <a:lnSpc>
                <a:spcPct val="30000"/>
              </a:lnSpc>
              <a:spcBef>
                <a:spcPct val="50000"/>
              </a:spcBef>
              <a:buClrTx/>
              <a:buFontTx/>
              <a:buNone/>
            </a:pPr>
            <a:r>
              <a:rPr lang="en-US" altLang="en-US" sz="1800" b="1">
                <a:solidFill>
                  <a:schemeClr val="bg2"/>
                </a:solidFill>
                <a:latin typeface="Courier New" panose="02070309020205020404" pitchFamily="49" charset="0"/>
              </a:rPr>
              <a:t>		SHL </a:t>
            </a:r>
            <a:r>
              <a:rPr lang="en-US" altLang="en-US" sz="1800" b="1" i="1">
                <a:solidFill>
                  <a:schemeClr val="bg2"/>
                </a:solidFill>
                <a:latin typeface="Courier New" panose="02070309020205020404" pitchFamily="49" charset="0"/>
              </a:rPr>
              <a:t>reg</a:t>
            </a:r>
            <a:r>
              <a:rPr lang="en-US" altLang="en-US" sz="1800" b="1">
                <a:solidFill>
                  <a:schemeClr val="bg2"/>
                </a:solidFill>
                <a:latin typeface="Courier New" panose="02070309020205020404" pitchFamily="49" charset="0"/>
              </a:rPr>
              <a:t>,CL</a:t>
            </a:r>
          </a:p>
          <a:p>
            <a:pPr eaLnBrk="1" hangingPunct="1">
              <a:lnSpc>
                <a:spcPct val="30000"/>
              </a:lnSpc>
              <a:spcBef>
                <a:spcPct val="50000"/>
              </a:spcBef>
              <a:buClrTx/>
              <a:buFontTx/>
              <a:buNone/>
            </a:pPr>
            <a:r>
              <a:rPr lang="en-US" altLang="en-US" sz="1800" b="1">
                <a:solidFill>
                  <a:schemeClr val="bg2"/>
                </a:solidFill>
                <a:latin typeface="Courier New" panose="02070309020205020404" pitchFamily="49" charset="0"/>
              </a:rPr>
              <a:t>		SHL </a:t>
            </a:r>
            <a:r>
              <a:rPr lang="en-US" altLang="en-US" sz="1800" b="1" i="1">
                <a:solidFill>
                  <a:schemeClr val="bg2"/>
                </a:solidFill>
                <a:latin typeface="Courier New" panose="02070309020205020404" pitchFamily="49" charset="0"/>
              </a:rPr>
              <a:t>mem</a:t>
            </a:r>
            <a:r>
              <a:rPr lang="en-US" altLang="en-US" sz="1800" b="1">
                <a:solidFill>
                  <a:schemeClr val="bg2"/>
                </a:solidFill>
                <a:latin typeface="Courier New" panose="02070309020205020404" pitchFamily="49" charset="0"/>
              </a:rPr>
              <a:t>,CL</a:t>
            </a:r>
          </a:p>
        </p:txBody>
      </p:sp>
      <p:sp>
        <p:nvSpPr>
          <p:cNvPr id="8200" name="Text Box 1032"/>
          <p:cNvSpPr txBox="1">
            <a:spLocks noChangeArrowheads="1"/>
          </p:cNvSpPr>
          <p:nvPr/>
        </p:nvSpPr>
        <p:spPr bwMode="auto">
          <a:xfrm>
            <a:off x="5029200" y="4419600"/>
            <a:ext cx="29718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900"/>
              <a:t>(Same for all shift and rotate instructions)</a:t>
            </a:r>
          </a:p>
        </p:txBody>
      </p:sp>
      <p:pic>
        <p:nvPicPr>
          <p:cNvPr id="8201" name="Picture 10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209800"/>
            <a:ext cx="5275263" cy="134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8089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07213B4F-FDA1-4529-9CC0-908845FB0577}" type="slidenum">
              <a:rPr lang="en-US" altLang="en-US" sz="1600">
                <a:latin typeface="Times New Roman" panose="02020603050405020304" pitchFamily="18" charset="0"/>
              </a:rPr>
              <a:pPr eaLnBrk="1" hangingPunct="1">
                <a:spcBef>
                  <a:spcPct val="0"/>
                </a:spcBef>
                <a:buClrTx/>
                <a:buFontTx/>
                <a:buNone/>
              </a:pPr>
              <a:t>80</a:t>
            </a:fld>
            <a:endParaRPr lang="en-US" altLang="en-US" sz="1600">
              <a:latin typeface="Times New Roman" panose="02020603050405020304" pitchFamily="18" charset="0"/>
            </a:endParaRPr>
          </a:p>
        </p:txBody>
      </p:sp>
      <p:sp>
        <p:nvSpPr>
          <p:cNvPr id="154626" name="Rectangle 2"/>
          <p:cNvSpPr>
            <a:spLocks noGrp="1" noChangeArrowheads="1"/>
          </p:cNvSpPr>
          <p:nvPr>
            <p:ph type="title"/>
          </p:nvPr>
        </p:nvSpPr>
        <p:spPr/>
        <p:txBody>
          <a:bodyPr/>
          <a:lstStyle/>
          <a:p>
            <a:pPr eaLnBrk="1" hangingPunct="1">
              <a:defRPr/>
            </a:pPr>
            <a:r>
              <a:rPr lang="en-US" altLang="en-US"/>
              <a:t>DAA Logic</a:t>
            </a:r>
          </a:p>
        </p:txBody>
      </p:sp>
      <p:sp>
        <p:nvSpPr>
          <p:cNvPr id="80901" name="Rectangle 3"/>
          <p:cNvSpPr>
            <a:spLocks noGrp="1" noChangeArrowheads="1"/>
          </p:cNvSpPr>
          <p:nvPr>
            <p:ph type="body" idx="1"/>
          </p:nvPr>
        </p:nvSpPr>
        <p:spPr>
          <a:xfrm>
            <a:off x="1066800" y="1143000"/>
            <a:ext cx="6248400" cy="4648200"/>
          </a:xfrm>
        </p:spPr>
        <p:txBody>
          <a:bodyPr/>
          <a:lstStyle/>
          <a:p>
            <a:pPr eaLnBrk="1" hangingPunct="1">
              <a:buFontTx/>
              <a:buNone/>
            </a:pPr>
            <a:r>
              <a:rPr lang="en-US" altLang="en-US" sz="1800" b="1">
                <a:latin typeface="Courier New" panose="02070309020205020404" pitchFamily="49" charset="0"/>
              </a:rPr>
              <a:t>If (AL(lo) &gt; 9) or (AuxCarry = 1)</a:t>
            </a:r>
          </a:p>
          <a:p>
            <a:pPr eaLnBrk="1" hangingPunct="1">
              <a:buFontTx/>
              <a:buNone/>
            </a:pPr>
            <a:r>
              <a:rPr lang="en-US" altLang="en-US" sz="1800" b="1">
                <a:latin typeface="Courier New" panose="02070309020205020404" pitchFamily="49" charset="0"/>
              </a:rPr>
              <a:t>  AL = AL + 6</a:t>
            </a:r>
          </a:p>
          <a:p>
            <a:pPr eaLnBrk="1" hangingPunct="1">
              <a:buFontTx/>
              <a:buNone/>
            </a:pPr>
            <a:r>
              <a:rPr lang="en-US" altLang="en-US" sz="1800" b="1">
                <a:latin typeface="Courier New" panose="02070309020205020404" pitchFamily="49" charset="0"/>
              </a:rPr>
              <a:t>  AuxCarry = 1</a:t>
            </a:r>
          </a:p>
          <a:p>
            <a:pPr eaLnBrk="1" hangingPunct="1">
              <a:buFontTx/>
              <a:buNone/>
            </a:pPr>
            <a:r>
              <a:rPr lang="en-US" altLang="en-US" sz="1800" b="1">
                <a:latin typeface="Courier New" panose="02070309020205020404" pitchFamily="49" charset="0"/>
              </a:rPr>
              <a:t>Else</a:t>
            </a:r>
          </a:p>
          <a:p>
            <a:pPr eaLnBrk="1" hangingPunct="1">
              <a:buFontTx/>
              <a:buNone/>
            </a:pPr>
            <a:r>
              <a:rPr lang="en-US" altLang="en-US" sz="1800" b="1">
                <a:latin typeface="Courier New" panose="02070309020205020404" pitchFamily="49" charset="0"/>
              </a:rPr>
              <a:t>  AuxCarry = 0</a:t>
            </a:r>
            <a:endParaRPr lang="en-US" altLang="en-US" sz="1800"/>
          </a:p>
          <a:p>
            <a:pPr eaLnBrk="1" hangingPunct="1">
              <a:buFontTx/>
              <a:buNone/>
            </a:pPr>
            <a:r>
              <a:rPr lang="en-US" altLang="en-US" sz="1800" b="1">
                <a:latin typeface="Courier New" panose="02070309020205020404" pitchFamily="49" charset="0"/>
              </a:rPr>
              <a:t>Endif</a:t>
            </a:r>
          </a:p>
          <a:p>
            <a:pPr eaLnBrk="1" hangingPunct="1">
              <a:buFontTx/>
              <a:buNone/>
            </a:pPr>
            <a:endParaRPr lang="en-US" altLang="en-US" sz="1800" b="1">
              <a:latin typeface="Courier New" panose="02070309020205020404" pitchFamily="49" charset="0"/>
            </a:endParaRPr>
          </a:p>
          <a:p>
            <a:pPr eaLnBrk="1" hangingPunct="1">
              <a:buFontTx/>
              <a:buNone/>
            </a:pPr>
            <a:r>
              <a:rPr lang="en-US" altLang="en-US" sz="1800" b="1">
                <a:latin typeface="Courier New" panose="02070309020205020404" pitchFamily="49" charset="0"/>
              </a:rPr>
              <a:t>If (AL(hi) &gt; 9) or Carry = 1</a:t>
            </a:r>
          </a:p>
          <a:p>
            <a:pPr eaLnBrk="1" hangingPunct="1">
              <a:buFontTx/>
              <a:buNone/>
            </a:pPr>
            <a:r>
              <a:rPr lang="en-US" altLang="en-US" sz="1800" b="1">
                <a:latin typeface="Courier New" panose="02070309020205020404" pitchFamily="49" charset="0"/>
              </a:rPr>
              <a:t>  AL = AL + 60h</a:t>
            </a:r>
          </a:p>
          <a:p>
            <a:pPr eaLnBrk="1" hangingPunct="1">
              <a:buFontTx/>
              <a:buNone/>
            </a:pPr>
            <a:r>
              <a:rPr lang="en-US" altLang="en-US" sz="1800" b="1">
                <a:latin typeface="Courier New" panose="02070309020205020404" pitchFamily="49" charset="0"/>
              </a:rPr>
              <a:t>  Carry = 1</a:t>
            </a:r>
          </a:p>
          <a:p>
            <a:pPr eaLnBrk="1" hangingPunct="1">
              <a:buFontTx/>
              <a:buNone/>
            </a:pPr>
            <a:r>
              <a:rPr lang="en-US" altLang="en-US" sz="1800" b="1">
                <a:latin typeface="Courier New" panose="02070309020205020404" pitchFamily="49" charset="0"/>
              </a:rPr>
              <a:t>Else</a:t>
            </a:r>
          </a:p>
          <a:p>
            <a:pPr eaLnBrk="1" hangingPunct="1">
              <a:buFontTx/>
              <a:buNone/>
            </a:pPr>
            <a:r>
              <a:rPr lang="en-US" altLang="en-US" sz="1800" b="1">
                <a:latin typeface="Courier New" panose="02070309020205020404" pitchFamily="49" charset="0"/>
              </a:rPr>
              <a:t>  Carry = 0</a:t>
            </a:r>
          </a:p>
          <a:p>
            <a:pPr eaLnBrk="1" hangingPunct="1">
              <a:buFontTx/>
              <a:buNone/>
            </a:pPr>
            <a:r>
              <a:rPr lang="en-US" altLang="en-US" sz="1800" b="1">
                <a:latin typeface="Courier New" panose="02070309020205020404" pitchFamily="49" charset="0"/>
              </a:rPr>
              <a:t>Endif</a:t>
            </a:r>
          </a:p>
          <a:p>
            <a:pPr lvl="1" eaLnBrk="1" hangingPunct="1">
              <a:buFontTx/>
              <a:buNone/>
            </a:pPr>
            <a:endParaRPr lang="en-US" altLang="en-US" sz="1800"/>
          </a:p>
        </p:txBody>
      </p:sp>
      <p:sp>
        <p:nvSpPr>
          <p:cNvPr id="154629" name="Text Box 5"/>
          <p:cNvSpPr txBox="1">
            <a:spLocks noChangeArrowheads="1"/>
          </p:cNvSpPr>
          <p:nvPr/>
        </p:nvSpPr>
        <p:spPr bwMode="auto">
          <a:xfrm>
            <a:off x="5562600" y="2209800"/>
            <a:ext cx="2895600" cy="1438275"/>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900"/>
              <a:t>If AL = AL + 6 sets the Carry flag, its value is used when evaluating AL(hi).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46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9"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8192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415A422B-99F6-47A2-9635-DA594B62BC67}" type="slidenum">
              <a:rPr lang="en-US" altLang="en-US" sz="1600">
                <a:latin typeface="Times New Roman" panose="02020603050405020304" pitchFamily="18" charset="0"/>
              </a:rPr>
              <a:pPr eaLnBrk="1" hangingPunct="1">
                <a:spcBef>
                  <a:spcPct val="0"/>
                </a:spcBef>
                <a:buClrTx/>
                <a:buFontTx/>
                <a:buNone/>
              </a:pPr>
              <a:t>81</a:t>
            </a:fld>
            <a:endParaRPr lang="en-US" altLang="en-US" sz="1600">
              <a:latin typeface="Times New Roman" panose="02020603050405020304" pitchFamily="18" charset="0"/>
            </a:endParaRPr>
          </a:p>
        </p:txBody>
      </p:sp>
      <p:sp>
        <p:nvSpPr>
          <p:cNvPr id="153602" name="Rectangle 2"/>
          <p:cNvSpPr>
            <a:spLocks noGrp="1" noChangeArrowheads="1"/>
          </p:cNvSpPr>
          <p:nvPr>
            <p:ph type="title"/>
          </p:nvPr>
        </p:nvSpPr>
        <p:spPr/>
        <p:txBody>
          <a:bodyPr/>
          <a:lstStyle/>
          <a:p>
            <a:pPr eaLnBrk="1" hangingPunct="1">
              <a:defRPr/>
            </a:pPr>
            <a:r>
              <a:rPr lang="en-US" altLang="en-US"/>
              <a:t>DAA Examples</a:t>
            </a:r>
          </a:p>
        </p:txBody>
      </p:sp>
      <p:sp>
        <p:nvSpPr>
          <p:cNvPr id="81925" name="Rectangle 3"/>
          <p:cNvSpPr>
            <a:spLocks noGrp="1" noChangeArrowheads="1"/>
          </p:cNvSpPr>
          <p:nvPr>
            <p:ph type="body" idx="1"/>
          </p:nvPr>
        </p:nvSpPr>
        <p:spPr>
          <a:xfrm>
            <a:off x="609600" y="1143000"/>
            <a:ext cx="7772400" cy="1295400"/>
          </a:xfrm>
        </p:spPr>
        <p:txBody>
          <a:bodyPr/>
          <a:lstStyle/>
          <a:p>
            <a:pPr eaLnBrk="1" hangingPunct="1"/>
            <a:r>
              <a:rPr lang="en-US" altLang="en-US" sz="2100"/>
              <a:t>Example: calculate BCD 35 + 48</a:t>
            </a:r>
          </a:p>
        </p:txBody>
      </p:sp>
      <p:sp>
        <p:nvSpPr>
          <p:cNvPr id="81926" name="Text Box 4"/>
          <p:cNvSpPr txBox="1">
            <a:spLocks noChangeArrowheads="1"/>
          </p:cNvSpPr>
          <p:nvPr/>
        </p:nvSpPr>
        <p:spPr bwMode="auto">
          <a:xfrm>
            <a:off x="1066800" y="1676400"/>
            <a:ext cx="5943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274161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74161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74161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74161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74161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al,35h</a:t>
            </a:r>
          </a:p>
          <a:p>
            <a:pPr eaLnBrk="1" hangingPunct="1">
              <a:lnSpc>
                <a:spcPct val="50000"/>
              </a:lnSpc>
              <a:spcBef>
                <a:spcPct val="50000"/>
              </a:spcBef>
              <a:buClrTx/>
              <a:buFontTx/>
              <a:buNone/>
            </a:pPr>
            <a:r>
              <a:rPr lang="en-US" altLang="en-US" sz="1800" b="1">
                <a:latin typeface="Courier New" panose="02070309020205020404" pitchFamily="49" charset="0"/>
              </a:rPr>
              <a:t>add al,48h 	; AL = 7Dh</a:t>
            </a:r>
          </a:p>
          <a:p>
            <a:pPr eaLnBrk="1" hangingPunct="1">
              <a:lnSpc>
                <a:spcPct val="50000"/>
              </a:lnSpc>
              <a:spcBef>
                <a:spcPct val="50000"/>
              </a:spcBef>
              <a:buClrTx/>
              <a:buFontTx/>
              <a:buNone/>
            </a:pPr>
            <a:r>
              <a:rPr lang="en-US" altLang="en-US" sz="1800" b="1">
                <a:latin typeface="Courier New" panose="02070309020205020404" pitchFamily="49" charset="0"/>
              </a:rPr>
              <a:t>daa 	; AL = 83h, CF = 0</a:t>
            </a:r>
          </a:p>
        </p:txBody>
      </p:sp>
      <p:grpSp>
        <p:nvGrpSpPr>
          <p:cNvPr id="2" name="Group 11"/>
          <p:cNvGrpSpPr>
            <a:grpSpLocks/>
          </p:cNvGrpSpPr>
          <p:nvPr/>
        </p:nvGrpSpPr>
        <p:grpSpPr bwMode="auto">
          <a:xfrm>
            <a:off x="609600" y="2895600"/>
            <a:ext cx="7772400" cy="1524000"/>
            <a:chOff x="384" y="1824"/>
            <a:chExt cx="4896" cy="960"/>
          </a:xfrm>
        </p:grpSpPr>
        <p:sp>
          <p:nvSpPr>
            <p:cNvPr id="81931" name="Rectangle 6"/>
            <p:cNvSpPr>
              <a:spLocks noChangeArrowheads="1"/>
            </p:cNvSpPr>
            <p:nvPr/>
          </p:nvSpPr>
          <p:spPr bwMode="auto">
            <a:xfrm>
              <a:off x="384" y="1824"/>
              <a:ext cx="4896"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r>
                <a:rPr lang="en-US" altLang="en-US" sz="2100"/>
                <a:t>Example: calculate BCD 35 + 65</a:t>
              </a:r>
            </a:p>
          </p:txBody>
        </p:sp>
        <p:sp>
          <p:nvSpPr>
            <p:cNvPr id="81932" name="Text Box 7"/>
            <p:cNvSpPr txBox="1">
              <a:spLocks noChangeArrowheads="1"/>
            </p:cNvSpPr>
            <p:nvPr/>
          </p:nvSpPr>
          <p:spPr bwMode="auto">
            <a:xfrm>
              <a:off x="672" y="2160"/>
              <a:ext cx="3744"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274161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74161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74161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74161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74161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al,35h</a:t>
              </a:r>
            </a:p>
            <a:p>
              <a:pPr eaLnBrk="1" hangingPunct="1">
                <a:lnSpc>
                  <a:spcPct val="50000"/>
                </a:lnSpc>
                <a:spcBef>
                  <a:spcPct val="50000"/>
                </a:spcBef>
                <a:buClrTx/>
                <a:buFontTx/>
                <a:buNone/>
              </a:pPr>
              <a:r>
                <a:rPr lang="en-US" altLang="en-US" sz="1800" b="1">
                  <a:latin typeface="Courier New" panose="02070309020205020404" pitchFamily="49" charset="0"/>
                </a:rPr>
                <a:t>add al,65h 	; AL = 9Ah</a:t>
              </a:r>
            </a:p>
            <a:p>
              <a:pPr eaLnBrk="1" hangingPunct="1">
                <a:lnSpc>
                  <a:spcPct val="50000"/>
                </a:lnSpc>
                <a:spcBef>
                  <a:spcPct val="50000"/>
                </a:spcBef>
                <a:buClrTx/>
                <a:buFontTx/>
                <a:buNone/>
              </a:pPr>
              <a:r>
                <a:rPr lang="en-US" altLang="en-US" sz="1800" b="1">
                  <a:latin typeface="Courier New" panose="02070309020205020404" pitchFamily="49" charset="0"/>
                </a:rPr>
                <a:t>daa 	; AL = 00h, CF = 1</a:t>
              </a:r>
            </a:p>
          </p:txBody>
        </p:sp>
      </p:grpSp>
      <p:grpSp>
        <p:nvGrpSpPr>
          <p:cNvPr id="3" name="Group 10"/>
          <p:cNvGrpSpPr>
            <a:grpSpLocks/>
          </p:cNvGrpSpPr>
          <p:nvPr/>
        </p:nvGrpSpPr>
        <p:grpSpPr bwMode="auto">
          <a:xfrm>
            <a:off x="609600" y="4572000"/>
            <a:ext cx="7772400" cy="1524000"/>
            <a:chOff x="384" y="2880"/>
            <a:chExt cx="4896" cy="960"/>
          </a:xfrm>
        </p:grpSpPr>
        <p:sp>
          <p:nvSpPr>
            <p:cNvPr id="81929" name="Rectangle 8"/>
            <p:cNvSpPr>
              <a:spLocks noChangeArrowheads="1"/>
            </p:cNvSpPr>
            <p:nvPr/>
          </p:nvSpPr>
          <p:spPr bwMode="auto">
            <a:xfrm>
              <a:off x="384" y="2880"/>
              <a:ext cx="4896"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r>
                <a:rPr lang="en-US" altLang="en-US" sz="2100"/>
                <a:t>Example: calculate BCD 69 + 29</a:t>
              </a:r>
            </a:p>
          </p:txBody>
        </p:sp>
        <p:sp>
          <p:nvSpPr>
            <p:cNvPr id="81930" name="Text Box 9"/>
            <p:cNvSpPr txBox="1">
              <a:spLocks noChangeArrowheads="1"/>
            </p:cNvSpPr>
            <p:nvPr/>
          </p:nvSpPr>
          <p:spPr bwMode="auto">
            <a:xfrm>
              <a:off x="672" y="3216"/>
              <a:ext cx="3744"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274161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74161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74161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74161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74161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al,69h</a:t>
              </a:r>
            </a:p>
            <a:p>
              <a:pPr eaLnBrk="1" hangingPunct="1">
                <a:lnSpc>
                  <a:spcPct val="50000"/>
                </a:lnSpc>
                <a:spcBef>
                  <a:spcPct val="50000"/>
                </a:spcBef>
                <a:buClrTx/>
                <a:buFontTx/>
                <a:buNone/>
              </a:pPr>
              <a:r>
                <a:rPr lang="en-US" altLang="en-US" sz="1800" b="1">
                  <a:latin typeface="Courier New" panose="02070309020205020404" pitchFamily="49" charset="0"/>
                </a:rPr>
                <a:t>add al,29h 	; AL = 92h</a:t>
              </a:r>
            </a:p>
            <a:p>
              <a:pPr eaLnBrk="1" hangingPunct="1">
                <a:lnSpc>
                  <a:spcPct val="50000"/>
                </a:lnSpc>
                <a:spcBef>
                  <a:spcPct val="50000"/>
                </a:spcBef>
                <a:buClrTx/>
                <a:buFontTx/>
                <a:buNone/>
              </a:pPr>
              <a:r>
                <a:rPr lang="en-US" altLang="en-US" sz="1800" b="1">
                  <a:latin typeface="Courier New" panose="02070309020205020404" pitchFamily="49" charset="0"/>
                </a:rPr>
                <a:t>daa 	; AL = 98h, CF = 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8294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63656C0C-3896-45BE-B153-22967E969BBA}" type="slidenum">
              <a:rPr lang="en-US" altLang="en-US" sz="1600">
                <a:latin typeface="Times New Roman" panose="02020603050405020304" pitchFamily="18" charset="0"/>
              </a:rPr>
              <a:pPr eaLnBrk="1" hangingPunct="1">
                <a:spcBef>
                  <a:spcPct val="0"/>
                </a:spcBef>
                <a:buClrTx/>
                <a:buFontTx/>
                <a:buNone/>
              </a:pPr>
              <a:t>82</a:t>
            </a:fld>
            <a:endParaRPr lang="en-US" altLang="en-US" sz="1600">
              <a:latin typeface="Times New Roman" panose="02020603050405020304" pitchFamily="18" charset="0"/>
            </a:endParaRPr>
          </a:p>
        </p:txBody>
      </p:sp>
      <p:sp>
        <p:nvSpPr>
          <p:cNvPr id="159746" name="Rectangle 2"/>
          <p:cNvSpPr>
            <a:spLocks noGrp="1" noChangeArrowheads="1"/>
          </p:cNvSpPr>
          <p:nvPr>
            <p:ph type="title"/>
          </p:nvPr>
        </p:nvSpPr>
        <p:spPr/>
        <p:txBody>
          <a:bodyPr/>
          <a:lstStyle/>
          <a:p>
            <a:pPr eaLnBrk="1" hangingPunct="1">
              <a:defRPr/>
            </a:pPr>
            <a:r>
              <a:rPr lang="en-US" altLang="en-US"/>
              <a:t>Your turn . . .</a:t>
            </a:r>
          </a:p>
        </p:txBody>
      </p:sp>
      <p:sp>
        <p:nvSpPr>
          <p:cNvPr id="82949" name="Rectangle 3"/>
          <p:cNvSpPr>
            <a:spLocks noGrp="1" noChangeArrowheads="1"/>
          </p:cNvSpPr>
          <p:nvPr>
            <p:ph type="body" idx="1"/>
          </p:nvPr>
        </p:nvSpPr>
        <p:spPr>
          <a:xfrm>
            <a:off x="609600" y="1143000"/>
            <a:ext cx="7772400" cy="1981200"/>
          </a:xfrm>
        </p:spPr>
        <p:txBody>
          <a:bodyPr/>
          <a:lstStyle/>
          <a:p>
            <a:pPr eaLnBrk="1" hangingPunct="1">
              <a:lnSpc>
                <a:spcPct val="110000"/>
              </a:lnSpc>
            </a:pPr>
            <a:r>
              <a:rPr lang="en-US" altLang="en-US" sz="2100"/>
              <a:t>A temporary malfunction in your computer's processor has disabled the DAA instruction. Write a procedure in assembly language that performs the same actions as DAA.</a:t>
            </a:r>
          </a:p>
          <a:p>
            <a:pPr eaLnBrk="1" hangingPunct="1">
              <a:lnSpc>
                <a:spcPct val="110000"/>
              </a:lnSpc>
            </a:pPr>
            <a:r>
              <a:rPr lang="en-US" altLang="en-US" sz="2100"/>
              <a:t>Test your procedure using the values from the previous slide.</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8397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7C3F5432-D9CB-45B8-A595-A13DC5F1C588}" type="slidenum">
              <a:rPr lang="en-US" altLang="en-US" sz="1600">
                <a:latin typeface="Times New Roman" panose="02020603050405020304" pitchFamily="18" charset="0"/>
              </a:rPr>
              <a:pPr eaLnBrk="1" hangingPunct="1">
                <a:spcBef>
                  <a:spcPct val="0"/>
                </a:spcBef>
                <a:buClrTx/>
                <a:buFontTx/>
                <a:buNone/>
              </a:pPr>
              <a:t>83</a:t>
            </a:fld>
            <a:endParaRPr lang="en-US" altLang="en-US" sz="1600">
              <a:latin typeface="Times New Roman" panose="02020603050405020304" pitchFamily="18" charset="0"/>
            </a:endParaRPr>
          </a:p>
        </p:txBody>
      </p:sp>
      <p:sp>
        <p:nvSpPr>
          <p:cNvPr id="132098" name="Rectangle 2"/>
          <p:cNvSpPr>
            <a:spLocks noGrp="1" noChangeArrowheads="1"/>
          </p:cNvSpPr>
          <p:nvPr>
            <p:ph type="title"/>
          </p:nvPr>
        </p:nvSpPr>
        <p:spPr/>
        <p:txBody>
          <a:bodyPr/>
          <a:lstStyle/>
          <a:p>
            <a:pPr eaLnBrk="1" hangingPunct="1">
              <a:defRPr/>
            </a:pPr>
            <a:r>
              <a:rPr lang="en-US" altLang="en-US"/>
              <a:t>DAS Instruction</a:t>
            </a:r>
          </a:p>
        </p:txBody>
      </p:sp>
      <p:sp>
        <p:nvSpPr>
          <p:cNvPr id="83973" name="Rectangle 3"/>
          <p:cNvSpPr>
            <a:spLocks noGrp="1" noChangeArrowheads="1"/>
          </p:cNvSpPr>
          <p:nvPr>
            <p:ph type="body" idx="1"/>
          </p:nvPr>
        </p:nvSpPr>
        <p:spPr>
          <a:xfrm>
            <a:off x="685800" y="1295400"/>
            <a:ext cx="7772400" cy="2286000"/>
          </a:xfrm>
        </p:spPr>
        <p:txBody>
          <a:bodyPr/>
          <a:lstStyle/>
          <a:p>
            <a:pPr eaLnBrk="1" hangingPunct="1">
              <a:tabLst>
                <a:tab pos="3143250" algn="l"/>
              </a:tabLst>
            </a:pPr>
            <a:r>
              <a:rPr lang="en-US" altLang="en-US"/>
              <a:t>The DAS (decimal adjust after subtraction) instruction converts the binary result of a SUB or SBB operation to packed decimal format.</a:t>
            </a:r>
          </a:p>
          <a:p>
            <a:pPr eaLnBrk="1" hangingPunct="1">
              <a:tabLst>
                <a:tab pos="3143250" algn="l"/>
              </a:tabLst>
            </a:pPr>
            <a:r>
              <a:rPr lang="en-US" altLang="en-US"/>
              <a:t>The value must be in AL</a:t>
            </a:r>
          </a:p>
          <a:p>
            <a:pPr eaLnBrk="1" hangingPunct="1">
              <a:tabLst>
                <a:tab pos="3143250" algn="l"/>
              </a:tabLst>
            </a:pPr>
            <a:r>
              <a:rPr lang="en-US" altLang="en-US"/>
              <a:t>Example: subtract BCD 48 from 85</a:t>
            </a:r>
          </a:p>
        </p:txBody>
      </p:sp>
      <p:sp>
        <p:nvSpPr>
          <p:cNvPr id="83974" name="Text Box 4"/>
          <p:cNvSpPr txBox="1">
            <a:spLocks noChangeArrowheads="1"/>
          </p:cNvSpPr>
          <p:nvPr/>
        </p:nvSpPr>
        <p:spPr bwMode="auto">
          <a:xfrm>
            <a:off x="1143000" y="3581400"/>
            <a:ext cx="693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2687638"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687638"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687638"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687638"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68763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68763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68763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68763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687638"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al,48h</a:t>
            </a:r>
          </a:p>
          <a:p>
            <a:pPr eaLnBrk="1" hangingPunct="1">
              <a:lnSpc>
                <a:spcPct val="50000"/>
              </a:lnSpc>
              <a:spcBef>
                <a:spcPct val="50000"/>
              </a:spcBef>
              <a:buClrTx/>
              <a:buFontTx/>
              <a:buNone/>
            </a:pPr>
            <a:r>
              <a:rPr lang="en-US" altLang="en-US" sz="1800" b="1">
                <a:latin typeface="Courier New" panose="02070309020205020404" pitchFamily="49" charset="0"/>
              </a:rPr>
              <a:t>sub al,35h 	; AL = 13h</a:t>
            </a:r>
          </a:p>
          <a:p>
            <a:pPr eaLnBrk="1" hangingPunct="1">
              <a:lnSpc>
                <a:spcPct val="50000"/>
              </a:lnSpc>
              <a:spcBef>
                <a:spcPct val="50000"/>
              </a:spcBef>
              <a:buClrTx/>
              <a:buFontTx/>
              <a:buNone/>
            </a:pPr>
            <a:r>
              <a:rPr lang="en-US" altLang="en-US" sz="1800" b="1">
                <a:latin typeface="Courier New" panose="02070309020205020404" pitchFamily="49" charset="0"/>
              </a:rPr>
              <a:t>das 	; AL = 13h CF = 0</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8499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371A9067-5543-47B5-8508-BE7B4031EC79}" type="slidenum">
              <a:rPr lang="en-US" altLang="en-US" sz="1600">
                <a:latin typeface="Times New Roman" panose="02020603050405020304" pitchFamily="18" charset="0"/>
              </a:rPr>
              <a:pPr eaLnBrk="1" hangingPunct="1">
                <a:spcBef>
                  <a:spcPct val="0"/>
                </a:spcBef>
                <a:buClrTx/>
                <a:buFontTx/>
                <a:buNone/>
              </a:pPr>
              <a:t>84</a:t>
            </a:fld>
            <a:endParaRPr lang="en-US" altLang="en-US" sz="1600">
              <a:latin typeface="Times New Roman" panose="02020603050405020304" pitchFamily="18" charset="0"/>
            </a:endParaRPr>
          </a:p>
        </p:txBody>
      </p:sp>
      <p:sp>
        <p:nvSpPr>
          <p:cNvPr id="155650" name="Rectangle 2"/>
          <p:cNvSpPr>
            <a:spLocks noGrp="1" noChangeArrowheads="1"/>
          </p:cNvSpPr>
          <p:nvPr>
            <p:ph type="title"/>
          </p:nvPr>
        </p:nvSpPr>
        <p:spPr/>
        <p:txBody>
          <a:bodyPr/>
          <a:lstStyle/>
          <a:p>
            <a:pPr eaLnBrk="1" hangingPunct="1">
              <a:defRPr/>
            </a:pPr>
            <a:r>
              <a:rPr lang="en-US" altLang="en-US"/>
              <a:t>DAS Logic</a:t>
            </a:r>
          </a:p>
        </p:txBody>
      </p:sp>
      <p:sp>
        <p:nvSpPr>
          <p:cNvPr id="84997" name="Text Box 4"/>
          <p:cNvSpPr txBox="1">
            <a:spLocks noChangeArrowheads="1"/>
          </p:cNvSpPr>
          <p:nvPr/>
        </p:nvSpPr>
        <p:spPr bwMode="auto">
          <a:xfrm>
            <a:off x="990600" y="1295400"/>
            <a:ext cx="54864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2687638" algn="l"/>
              </a:tabLst>
              <a:defRPr sz="2400">
                <a:solidFill>
                  <a:schemeClr val="tx1"/>
                </a:solidFill>
                <a:latin typeface="Arial" panose="020B0604020202020204" pitchFamily="34" charset="0"/>
              </a:defRPr>
            </a:lvl1pPr>
            <a:lvl2pPr eaLnBrk="0" hangingPunct="0">
              <a:spcBef>
                <a:spcPct val="20000"/>
              </a:spcBef>
              <a:buClr>
                <a:schemeClr val="tx1"/>
              </a:buClr>
              <a:buChar char="•"/>
              <a:tabLst>
                <a:tab pos="457200" algn="l"/>
                <a:tab pos="2687638"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687638"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687638"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68763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68763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68763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68763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687638"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If (AL(lo) &gt; 9) OR (AuxCarry = 1)</a:t>
            </a:r>
          </a:p>
          <a:p>
            <a:pPr eaLnBrk="1" hangingPunct="1">
              <a:lnSpc>
                <a:spcPct val="50000"/>
              </a:lnSpc>
              <a:spcBef>
                <a:spcPct val="50000"/>
              </a:spcBef>
              <a:buClrTx/>
              <a:buFontTx/>
              <a:buNone/>
            </a:pPr>
            <a:r>
              <a:rPr lang="en-US" altLang="en-US" sz="1800" b="1">
                <a:latin typeface="Courier New" panose="02070309020205020404" pitchFamily="49" charset="0"/>
              </a:rPr>
              <a:t>	AL = AL − 6;</a:t>
            </a:r>
          </a:p>
          <a:p>
            <a:pPr eaLnBrk="1" hangingPunct="1">
              <a:lnSpc>
                <a:spcPct val="50000"/>
              </a:lnSpc>
              <a:spcBef>
                <a:spcPct val="50000"/>
              </a:spcBef>
              <a:buClrTx/>
              <a:buFontTx/>
              <a:buNone/>
            </a:pPr>
            <a:r>
              <a:rPr lang="en-US" altLang="en-US" sz="1800" b="1">
                <a:latin typeface="Courier New" panose="02070309020205020404" pitchFamily="49" charset="0"/>
              </a:rPr>
              <a:t>	AuxCarry = 1;</a:t>
            </a:r>
          </a:p>
          <a:p>
            <a:pPr eaLnBrk="1" hangingPunct="1">
              <a:lnSpc>
                <a:spcPct val="50000"/>
              </a:lnSpc>
              <a:spcBef>
                <a:spcPct val="50000"/>
              </a:spcBef>
              <a:buClrTx/>
              <a:buFontTx/>
              <a:buNone/>
            </a:pPr>
            <a:r>
              <a:rPr lang="en-US" altLang="en-US" sz="1800" b="1">
                <a:latin typeface="Courier New" panose="02070309020205020404" pitchFamily="49" charset="0"/>
              </a:rPr>
              <a:t>Else</a:t>
            </a:r>
          </a:p>
          <a:p>
            <a:pPr lvl="1" eaLnBrk="1" hangingPunct="1">
              <a:lnSpc>
                <a:spcPct val="50000"/>
              </a:lnSpc>
              <a:spcBef>
                <a:spcPct val="50000"/>
              </a:spcBef>
              <a:buClrTx/>
              <a:buFontTx/>
              <a:buNone/>
            </a:pPr>
            <a:r>
              <a:rPr lang="en-US" altLang="en-US" sz="1800" b="1">
                <a:latin typeface="Courier New" panose="02070309020205020404" pitchFamily="49" charset="0"/>
              </a:rPr>
              <a:t>AuxCarry = 0;</a:t>
            </a:r>
          </a:p>
          <a:p>
            <a:pPr eaLnBrk="1" hangingPunct="1">
              <a:lnSpc>
                <a:spcPct val="50000"/>
              </a:lnSpc>
              <a:spcBef>
                <a:spcPct val="50000"/>
              </a:spcBef>
              <a:buClrTx/>
              <a:buFontTx/>
              <a:buNone/>
            </a:pPr>
            <a:r>
              <a:rPr lang="en-US" altLang="en-US" sz="1800" b="1">
                <a:latin typeface="Courier New" panose="02070309020205020404" pitchFamily="49" charset="0"/>
              </a:rPr>
              <a:t>Endif</a:t>
            </a:r>
          </a:p>
          <a:p>
            <a:pPr eaLnBrk="1" hangingPunct="1">
              <a:lnSpc>
                <a:spcPct val="50000"/>
              </a:lnSpc>
              <a:spcBef>
                <a:spcPct val="50000"/>
              </a:spcBef>
              <a:buClrTx/>
              <a:buFontTx/>
              <a:buNone/>
            </a:pPr>
            <a:endParaRPr lang="en-US" altLang="en-US" sz="1800" b="1">
              <a:latin typeface="Courier New" panose="02070309020205020404" pitchFamily="49" charset="0"/>
            </a:endParaRPr>
          </a:p>
          <a:p>
            <a:pPr eaLnBrk="1" hangingPunct="1">
              <a:lnSpc>
                <a:spcPct val="50000"/>
              </a:lnSpc>
              <a:spcBef>
                <a:spcPct val="50000"/>
              </a:spcBef>
              <a:buClrTx/>
              <a:buFontTx/>
              <a:buNone/>
            </a:pPr>
            <a:r>
              <a:rPr lang="en-US" altLang="en-US" sz="1800" b="1">
                <a:latin typeface="Courier New" panose="02070309020205020404" pitchFamily="49" charset="0"/>
              </a:rPr>
              <a:t>If (AL &gt; 9FH) or (Carry = 1)</a:t>
            </a:r>
          </a:p>
          <a:p>
            <a:pPr eaLnBrk="1" hangingPunct="1">
              <a:lnSpc>
                <a:spcPct val="50000"/>
              </a:lnSpc>
              <a:spcBef>
                <a:spcPct val="50000"/>
              </a:spcBef>
              <a:buClrTx/>
              <a:buFontTx/>
              <a:buNone/>
            </a:pPr>
            <a:r>
              <a:rPr lang="en-US" altLang="en-US" sz="1800" b="1">
                <a:latin typeface="Courier New" panose="02070309020205020404" pitchFamily="49" charset="0"/>
              </a:rPr>
              <a:t>	AL = AL − 60h;</a:t>
            </a:r>
          </a:p>
          <a:p>
            <a:pPr eaLnBrk="1" hangingPunct="1">
              <a:lnSpc>
                <a:spcPct val="50000"/>
              </a:lnSpc>
              <a:spcBef>
                <a:spcPct val="50000"/>
              </a:spcBef>
              <a:buClrTx/>
              <a:buFontTx/>
              <a:buNone/>
            </a:pPr>
            <a:r>
              <a:rPr lang="en-US" altLang="en-US" sz="1800" b="1">
                <a:latin typeface="Courier New" panose="02070309020205020404" pitchFamily="49" charset="0"/>
              </a:rPr>
              <a:t>	Carry = 1;</a:t>
            </a:r>
          </a:p>
          <a:p>
            <a:pPr eaLnBrk="1" hangingPunct="1">
              <a:lnSpc>
                <a:spcPct val="50000"/>
              </a:lnSpc>
              <a:spcBef>
                <a:spcPct val="50000"/>
              </a:spcBef>
              <a:buClrTx/>
              <a:buFontTx/>
              <a:buNone/>
            </a:pPr>
            <a:r>
              <a:rPr lang="en-US" altLang="en-US" sz="1800" b="1">
                <a:latin typeface="Courier New" panose="02070309020205020404" pitchFamily="49" charset="0"/>
              </a:rPr>
              <a:t>Else</a:t>
            </a:r>
          </a:p>
          <a:p>
            <a:pPr eaLnBrk="1" hangingPunct="1">
              <a:lnSpc>
                <a:spcPct val="50000"/>
              </a:lnSpc>
              <a:spcBef>
                <a:spcPct val="50000"/>
              </a:spcBef>
              <a:buClrTx/>
              <a:buFontTx/>
              <a:buNone/>
            </a:pPr>
            <a:r>
              <a:rPr lang="en-US" altLang="en-US" sz="1800" b="1">
                <a:latin typeface="Courier New" panose="02070309020205020404" pitchFamily="49" charset="0"/>
              </a:rPr>
              <a:t>	Carry = 0;</a:t>
            </a:r>
          </a:p>
          <a:p>
            <a:pPr eaLnBrk="1" hangingPunct="1">
              <a:lnSpc>
                <a:spcPct val="50000"/>
              </a:lnSpc>
              <a:spcBef>
                <a:spcPct val="50000"/>
              </a:spcBef>
              <a:buClrTx/>
              <a:buFontTx/>
              <a:buNone/>
            </a:pPr>
            <a:r>
              <a:rPr lang="en-US" altLang="en-US" sz="1800" b="1">
                <a:latin typeface="Courier New" panose="02070309020205020404" pitchFamily="49" charset="0"/>
              </a:rPr>
              <a:t>Endif</a:t>
            </a:r>
          </a:p>
        </p:txBody>
      </p:sp>
      <p:sp>
        <p:nvSpPr>
          <p:cNvPr id="155653" name="Text Box 5"/>
          <p:cNvSpPr txBox="1">
            <a:spLocks noChangeArrowheads="1"/>
          </p:cNvSpPr>
          <p:nvPr/>
        </p:nvSpPr>
        <p:spPr bwMode="auto">
          <a:xfrm>
            <a:off x="5562600" y="2209800"/>
            <a:ext cx="2895600" cy="1727200"/>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900"/>
              <a:t>If AL = AL </a:t>
            </a:r>
            <a:r>
              <a:rPr lang="en-US" altLang="en-US" sz="1900">
                <a:latin typeface="Symbol" panose="05050102010706020507" pitchFamily="18" charset="2"/>
              </a:rPr>
              <a:t>-</a:t>
            </a:r>
            <a:r>
              <a:rPr lang="en-US" altLang="en-US" sz="1900"/>
              <a:t> 6 sets the Carry flag, its value is used when evaluating AL in the second IF statement.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56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animBg="1"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8601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E54D561A-FADB-4F40-8BBC-0D075D3E25FC}" type="slidenum">
              <a:rPr lang="en-US" altLang="en-US" sz="1600">
                <a:latin typeface="Times New Roman" panose="02020603050405020304" pitchFamily="18" charset="0"/>
              </a:rPr>
              <a:pPr eaLnBrk="1" hangingPunct="1">
                <a:spcBef>
                  <a:spcPct val="0"/>
                </a:spcBef>
                <a:buClrTx/>
                <a:buFontTx/>
                <a:buNone/>
              </a:pPr>
              <a:t>85</a:t>
            </a:fld>
            <a:endParaRPr lang="en-US" altLang="en-US" sz="1600">
              <a:latin typeface="Times New Roman" panose="02020603050405020304" pitchFamily="18" charset="0"/>
            </a:endParaRPr>
          </a:p>
        </p:txBody>
      </p:sp>
      <p:sp>
        <p:nvSpPr>
          <p:cNvPr id="156674" name="Rectangle 2"/>
          <p:cNvSpPr>
            <a:spLocks noGrp="1" noChangeArrowheads="1"/>
          </p:cNvSpPr>
          <p:nvPr>
            <p:ph type="title"/>
          </p:nvPr>
        </p:nvSpPr>
        <p:spPr/>
        <p:txBody>
          <a:bodyPr/>
          <a:lstStyle/>
          <a:p>
            <a:pPr eaLnBrk="1" hangingPunct="1">
              <a:defRPr/>
            </a:pPr>
            <a:r>
              <a:rPr lang="en-US" altLang="en-US"/>
              <a:t>DAS Examples</a:t>
            </a:r>
            <a:r>
              <a:rPr lang="en-US" altLang="en-US" sz="2400"/>
              <a:t>  (1 of 2)</a:t>
            </a:r>
          </a:p>
        </p:txBody>
      </p:sp>
      <p:sp>
        <p:nvSpPr>
          <p:cNvPr id="86021" name="Rectangle 3"/>
          <p:cNvSpPr>
            <a:spLocks noGrp="1" noChangeArrowheads="1"/>
          </p:cNvSpPr>
          <p:nvPr>
            <p:ph type="body" idx="1"/>
          </p:nvPr>
        </p:nvSpPr>
        <p:spPr>
          <a:xfrm>
            <a:off x="609600" y="1143000"/>
            <a:ext cx="7772400" cy="1295400"/>
          </a:xfrm>
        </p:spPr>
        <p:txBody>
          <a:bodyPr/>
          <a:lstStyle/>
          <a:p>
            <a:pPr eaLnBrk="1" hangingPunct="1"/>
            <a:r>
              <a:rPr lang="en-US" altLang="en-US" sz="2100"/>
              <a:t>Example: subtract BCD 48 – 35</a:t>
            </a:r>
          </a:p>
        </p:txBody>
      </p:sp>
      <p:sp>
        <p:nvSpPr>
          <p:cNvPr id="86022" name="Text Box 4"/>
          <p:cNvSpPr txBox="1">
            <a:spLocks noChangeArrowheads="1"/>
          </p:cNvSpPr>
          <p:nvPr/>
        </p:nvSpPr>
        <p:spPr bwMode="auto">
          <a:xfrm>
            <a:off x="1066800" y="1676400"/>
            <a:ext cx="5943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274161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74161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74161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74161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74161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al,48h</a:t>
            </a:r>
          </a:p>
          <a:p>
            <a:pPr eaLnBrk="1" hangingPunct="1">
              <a:lnSpc>
                <a:spcPct val="50000"/>
              </a:lnSpc>
              <a:spcBef>
                <a:spcPct val="50000"/>
              </a:spcBef>
              <a:buClrTx/>
              <a:buFontTx/>
              <a:buNone/>
            </a:pPr>
            <a:r>
              <a:rPr lang="en-US" altLang="en-US" sz="1800" b="1">
                <a:latin typeface="Courier New" panose="02070309020205020404" pitchFamily="49" charset="0"/>
              </a:rPr>
              <a:t>sub al,35h 	; AL = 13h</a:t>
            </a:r>
          </a:p>
          <a:p>
            <a:pPr eaLnBrk="1" hangingPunct="1">
              <a:lnSpc>
                <a:spcPct val="50000"/>
              </a:lnSpc>
              <a:spcBef>
                <a:spcPct val="50000"/>
              </a:spcBef>
              <a:buClrTx/>
              <a:buFontTx/>
              <a:buNone/>
            </a:pPr>
            <a:r>
              <a:rPr lang="en-US" altLang="en-US" sz="1800" b="1">
                <a:latin typeface="Courier New" panose="02070309020205020404" pitchFamily="49" charset="0"/>
              </a:rPr>
              <a:t>das 	; AL = 13h CF = 0</a:t>
            </a:r>
          </a:p>
        </p:txBody>
      </p:sp>
      <p:grpSp>
        <p:nvGrpSpPr>
          <p:cNvPr id="2" name="Group 5"/>
          <p:cNvGrpSpPr>
            <a:grpSpLocks/>
          </p:cNvGrpSpPr>
          <p:nvPr/>
        </p:nvGrpSpPr>
        <p:grpSpPr bwMode="auto">
          <a:xfrm>
            <a:off x="609600" y="2895600"/>
            <a:ext cx="7772400" cy="1524000"/>
            <a:chOff x="384" y="1824"/>
            <a:chExt cx="4896" cy="960"/>
          </a:xfrm>
        </p:grpSpPr>
        <p:sp>
          <p:nvSpPr>
            <p:cNvPr id="86027" name="Rectangle 6"/>
            <p:cNvSpPr>
              <a:spLocks noChangeArrowheads="1"/>
            </p:cNvSpPr>
            <p:nvPr/>
          </p:nvSpPr>
          <p:spPr bwMode="auto">
            <a:xfrm>
              <a:off x="384" y="1824"/>
              <a:ext cx="4896"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r>
                <a:rPr lang="en-US" altLang="en-US" sz="2100"/>
                <a:t>Example: subtract BCD 62 – 35</a:t>
              </a:r>
            </a:p>
          </p:txBody>
        </p:sp>
        <p:sp>
          <p:nvSpPr>
            <p:cNvPr id="86028" name="Text Box 7"/>
            <p:cNvSpPr txBox="1">
              <a:spLocks noChangeArrowheads="1"/>
            </p:cNvSpPr>
            <p:nvPr/>
          </p:nvSpPr>
          <p:spPr bwMode="auto">
            <a:xfrm>
              <a:off x="672" y="2160"/>
              <a:ext cx="3744"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274161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74161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74161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74161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74161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al,62h</a:t>
              </a:r>
            </a:p>
            <a:p>
              <a:pPr eaLnBrk="1" hangingPunct="1">
                <a:lnSpc>
                  <a:spcPct val="50000"/>
                </a:lnSpc>
                <a:spcBef>
                  <a:spcPct val="50000"/>
                </a:spcBef>
                <a:buClrTx/>
                <a:buFontTx/>
                <a:buNone/>
              </a:pPr>
              <a:r>
                <a:rPr lang="en-US" altLang="en-US" sz="1800" b="1">
                  <a:latin typeface="Courier New" panose="02070309020205020404" pitchFamily="49" charset="0"/>
                </a:rPr>
                <a:t>sub al,35h 	; AL = 2Dh, CF = 0</a:t>
              </a:r>
            </a:p>
            <a:p>
              <a:pPr eaLnBrk="1" hangingPunct="1">
                <a:lnSpc>
                  <a:spcPct val="50000"/>
                </a:lnSpc>
                <a:spcBef>
                  <a:spcPct val="50000"/>
                </a:spcBef>
                <a:buClrTx/>
                <a:buFontTx/>
                <a:buNone/>
              </a:pPr>
              <a:r>
                <a:rPr lang="en-US" altLang="en-US" sz="1800" b="1">
                  <a:latin typeface="Courier New" panose="02070309020205020404" pitchFamily="49" charset="0"/>
                </a:rPr>
                <a:t>das 	; AL = 27h, CF = 0</a:t>
              </a:r>
            </a:p>
          </p:txBody>
        </p:sp>
      </p:grpSp>
      <p:grpSp>
        <p:nvGrpSpPr>
          <p:cNvPr id="3" name="Group 8"/>
          <p:cNvGrpSpPr>
            <a:grpSpLocks/>
          </p:cNvGrpSpPr>
          <p:nvPr/>
        </p:nvGrpSpPr>
        <p:grpSpPr bwMode="auto">
          <a:xfrm>
            <a:off x="609600" y="4572000"/>
            <a:ext cx="7772400" cy="1524000"/>
            <a:chOff x="384" y="2880"/>
            <a:chExt cx="4896" cy="960"/>
          </a:xfrm>
        </p:grpSpPr>
        <p:sp>
          <p:nvSpPr>
            <p:cNvPr id="86025" name="Rectangle 9"/>
            <p:cNvSpPr>
              <a:spLocks noChangeArrowheads="1"/>
            </p:cNvSpPr>
            <p:nvPr/>
          </p:nvSpPr>
          <p:spPr bwMode="auto">
            <a:xfrm>
              <a:off x="384" y="2880"/>
              <a:ext cx="4896"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r>
                <a:rPr lang="en-US" altLang="en-US" sz="2100"/>
                <a:t>Example: subtract BCD 32 – 29</a:t>
              </a:r>
            </a:p>
          </p:txBody>
        </p:sp>
        <p:sp>
          <p:nvSpPr>
            <p:cNvPr id="86026" name="Text Box 10"/>
            <p:cNvSpPr txBox="1">
              <a:spLocks noChangeArrowheads="1"/>
            </p:cNvSpPr>
            <p:nvPr/>
          </p:nvSpPr>
          <p:spPr bwMode="auto">
            <a:xfrm>
              <a:off x="672" y="3216"/>
              <a:ext cx="3744"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274161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74161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74161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74161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74161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al,32h</a:t>
              </a:r>
            </a:p>
            <a:p>
              <a:pPr eaLnBrk="1" hangingPunct="1">
                <a:lnSpc>
                  <a:spcPct val="50000"/>
                </a:lnSpc>
                <a:spcBef>
                  <a:spcPct val="50000"/>
                </a:spcBef>
                <a:buClrTx/>
                <a:buFontTx/>
                <a:buNone/>
              </a:pPr>
              <a:r>
                <a:rPr lang="en-US" altLang="en-US" sz="1800" b="1">
                  <a:latin typeface="Courier New" panose="02070309020205020404" pitchFamily="49" charset="0"/>
                </a:rPr>
                <a:t>add al,29h 	; AL = 09h, CF = 0</a:t>
              </a:r>
            </a:p>
            <a:p>
              <a:pPr eaLnBrk="1" hangingPunct="1">
                <a:lnSpc>
                  <a:spcPct val="50000"/>
                </a:lnSpc>
                <a:spcBef>
                  <a:spcPct val="50000"/>
                </a:spcBef>
                <a:buClrTx/>
                <a:buFontTx/>
                <a:buNone/>
              </a:pPr>
              <a:r>
                <a:rPr lang="en-US" altLang="en-US" sz="1800" b="1">
                  <a:latin typeface="Courier New" panose="02070309020205020404" pitchFamily="49" charset="0"/>
                </a:rPr>
                <a:t>daa 	; AL = 03h, CF = 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8704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69CAF3F6-B533-4AAF-B733-AE4C08FBEF14}" type="slidenum">
              <a:rPr lang="en-US" altLang="en-US" sz="1600">
                <a:latin typeface="Times New Roman" panose="02020603050405020304" pitchFamily="18" charset="0"/>
              </a:rPr>
              <a:pPr eaLnBrk="1" hangingPunct="1">
                <a:spcBef>
                  <a:spcPct val="0"/>
                </a:spcBef>
                <a:buClrTx/>
                <a:buFontTx/>
                <a:buNone/>
              </a:pPr>
              <a:t>86</a:t>
            </a:fld>
            <a:endParaRPr lang="en-US" altLang="en-US" sz="1600">
              <a:latin typeface="Times New Roman" panose="02020603050405020304" pitchFamily="18" charset="0"/>
            </a:endParaRPr>
          </a:p>
        </p:txBody>
      </p:sp>
      <p:sp>
        <p:nvSpPr>
          <p:cNvPr id="157698" name="Rectangle 2"/>
          <p:cNvSpPr>
            <a:spLocks noGrp="1" noChangeArrowheads="1"/>
          </p:cNvSpPr>
          <p:nvPr>
            <p:ph type="title"/>
          </p:nvPr>
        </p:nvSpPr>
        <p:spPr/>
        <p:txBody>
          <a:bodyPr/>
          <a:lstStyle/>
          <a:p>
            <a:pPr eaLnBrk="1" hangingPunct="1">
              <a:defRPr/>
            </a:pPr>
            <a:r>
              <a:rPr lang="en-US" altLang="en-US"/>
              <a:t>DAS Examples</a:t>
            </a:r>
            <a:r>
              <a:rPr lang="en-US" altLang="en-US" sz="2400"/>
              <a:t>  (2 of 2)</a:t>
            </a:r>
          </a:p>
        </p:txBody>
      </p:sp>
      <p:sp>
        <p:nvSpPr>
          <p:cNvPr id="87045" name="Rectangle 3"/>
          <p:cNvSpPr>
            <a:spLocks noGrp="1" noChangeArrowheads="1"/>
          </p:cNvSpPr>
          <p:nvPr>
            <p:ph type="body" idx="1"/>
          </p:nvPr>
        </p:nvSpPr>
        <p:spPr>
          <a:xfrm>
            <a:off x="609600" y="1143000"/>
            <a:ext cx="7772400" cy="1295400"/>
          </a:xfrm>
        </p:spPr>
        <p:txBody>
          <a:bodyPr/>
          <a:lstStyle/>
          <a:p>
            <a:pPr eaLnBrk="1" hangingPunct="1"/>
            <a:r>
              <a:rPr lang="en-US" altLang="en-US" sz="2100"/>
              <a:t>Example: subtract BCD 32 – 39</a:t>
            </a:r>
          </a:p>
        </p:txBody>
      </p:sp>
      <p:sp>
        <p:nvSpPr>
          <p:cNvPr id="87046" name="Text Box 4"/>
          <p:cNvSpPr txBox="1">
            <a:spLocks noChangeArrowheads="1"/>
          </p:cNvSpPr>
          <p:nvPr/>
        </p:nvSpPr>
        <p:spPr bwMode="auto">
          <a:xfrm>
            <a:off x="1066800" y="1752600"/>
            <a:ext cx="5791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274161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74161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74161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74161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74161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al,32h</a:t>
            </a:r>
          </a:p>
          <a:p>
            <a:pPr eaLnBrk="1" hangingPunct="1">
              <a:lnSpc>
                <a:spcPct val="50000"/>
              </a:lnSpc>
              <a:spcBef>
                <a:spcPct val="50000"/>
              </a:spcBef>
              <a:buClrTx/>
              <a:buFontTx/>
              <a:buNone/>
            </a:pPr>
            <a:r>
              <a:rPr lang="en-US" altLang="en-US" sz="1800" b="1">
                <a:latin typeface="Courier New" panose="02070309020205020404" pitchFamily="49" charset="0"/>
              </a:rPr>
              <a:t>sub al,39h 	; AL = F9h, CF = 1</a:t>
            </a:r>
          </a:p>
          <a:p>
            <a:pPr eaLnBrk="1" hangingPunct="1">
              <a:lnSpc>
                <a:spcPct val="50000"/>
              </a:lnSpc>
              <a:spcBef>
                <a:spcPct val="50000"/>
              </a:spcBef>
              <a:buClrTx/>
              <a:buFontTx/>
              <a:buNone/>
            </a:pPr>
            <a:r>
              <a:rPr lang="en-US" altLang="en-US" sz="1800" b="1">
                <a:latin typeface="Courier New" panose="02070309020205020404" pitchFamily="49" charset="0"/>
              </a:rPr>
              <a:t>das 	; AL = 93h, CF = 1</a:t>
            </a:r>
          </a:p>
        </p:txBody>
      </p:sp>
      <p:sp>
        <p:nvSpPr>
          <p:cNvPr id="87047" name="Text Box 11"/>
          <p:cNvSpPr txBox="1">
            <a:spLocks noChangeArrowheads="1"/>
          </p:cNvSpPr>
          <p:nvPr/>
        </p:nvSpPr>
        <p:spPr bwMode="auto">
          <a:xfrm>
            <a:off x="1143000" y="3276600"/>
            <a:ext cx="5486400" cy="2057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spcBef>
                <a:spcPct val="20000"/>
              </a:spcBef>
              <a:buClr>
                <a:schemeClr val="tx1"/>
              </a:buClr>
              <a:buChar char="•"/>
              <a:tabLst>
                <a:tab pos="457200" algn="l"/>
                <a:tab pos="274161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74161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74161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74161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74161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Steps: </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AL = F9h</a:t>
            </a:r>
          </a:p>
          <a:p>
            <a:pPr eaLnBrk="1" hangingPunct="1">
              <a:lnSpc>
                <a:spcPct val="50000"/>
              </a:lnSpc>
              <a:spcBef>
                <a:spcPct val="50000"/>
              </a:spcBef>
              <a:buClrTx/>
              <a:buFontTx/>
              <a:buNone/>
            </a:pPr>
            <a:r>
              <a:rPr lang="en-US" altLang="en-US" sz="1800" b="1">
                <a:latin typeface="Courier New" panose="02070309020205020404" pitchFamily="49" charset="0"/>
              </a:rPr>
              <a:t>CF = 1, so subtract 6 from F9h</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AL = F3h</a:t>
            </a:r>
          </a:p>
          <a:p>
            <a:pPr eaLnBrk="1" hangingPunct="1">
              <a:lnSpc>
                <a:spcPct val="50000"/>
              </a:lnSpc>
              <a:spcBef>
                <a:spcPct val="50000"/>
              </a:spcBef>
              <a:buClrTx/>
              <a:buFontTx/>
              <a:buNone/>
            </a:pPr>
            <a:r>
              <a:rPr lang="en-US" altLang="en-US" sz="1800" b="1">
                <a:latin typeface="Courier New" panose="02070309020205020404" pitchFamily="49" charset="0"/>
              </a:rPr>
              <a:t>F3h &gt; 9Fh, so subtract 60h from F3h</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AL = 93h, CF = 1</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8806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EC115C22-7916-4B96-9542-9EF8F032EBBF}" type="slidenum">
              <a:rPr lang="en-US" altLang="en-US" sz="1600">
                <a:latin typeface="Times New Roman" panose="02020603050405020304" pitchFamily="18" charset="0"/>
              </a:rPr>
              <a:pPr eaLnBrk="1" hangingPunct="1">
                <a:spcBef>
                  <a:spcPct val="0"/>
                </a:spcBef>
                <a:buClrTx/>
                <a:buFontTx/>
                <a:buNone/>
              </a:pPr>
              <a:t>87</a:t>
            </a:fld>
            <a:endParaRPr lang="en-US" altLang="en-US" sz="1600">
              <a:latin typeface="Times New Roman" panose="02020603050405020304" pitchFamily="18" charset="0"/>
            </a:endParaRPr>
          </a:p>
        </p:txBody>
      </p:sp>
      <p:sp>
        <p:nvSpPr>
          <p:cNvPr id="158722" name="Rectangle 2"/>
          <p:cNvSpPr>
            <a:spLocks noGrp="1" noChangeArrowheads="1"/>
          </p:cNvSpPr>
          <p:nvPr>
            <p:ph type="title"/>
          </p:nvPr>
        </p:nvSpPr>
        <p:spPr/>
        <p:txBody>
          <a:bodyPr/>
          <a:lstStyle/>
          <a:p>
            <a:pPr eaLnBrk="1" hangingPunct="1">
              <a:defRPr/>
            </a:pPr>
            <a:r>
              <a:rPr lang="en-US" altLang="en-US"/>
              <a:t>Your turn . . .</a:t>
            </a:r>
          </a:p>
        </p:txBody>
      </p:sp>
      <p:sp>
        <p:nvSpPr>
          <p:cNvPr id="88069" name="Rectangle 3"/>
          <p:cNvSpPr>
            <a:spLocks noGrp="1" noChangeArrowheads="1"/>
          </p:cNvSpPr>
          <p:nvPr>
            <p:ph type="body" idx="1"/>
          </p:nvPr>
        </p:nvSpPr>
        <p:spPr>
          <a:xfrm>
            <a:off x="609600" y="1143000"/>
            <a:ext cx="7772400" cy="1981200"/>
          </a:xfrm>
        </p:spPr>
        <p:txBody>
          <a:bodyPr/>
          <a:lstStyle/>
          <a:p>
            <a:pPr eaLnBrk="1" hangingPunct="1">
              <a:lnSpc>
                <a:spcPct val="110000"/>
              </a:lnSpc>
            </a:pPr>
            <a:r>
              <a:rPr lang="en-US" altLang="en-US" sz="2100"/>
              <a:t>A temporary malfunction in your computer's processor has disabled the DAS instruction. Write a procedure in assembly language that performs the same actions as DAS.</a:t>
            </a:r>
          </a:p>
          <a:p>
            <a:pPr eaLnBrk="1" hangingPunct="1">
              <a:lnSpc>
                <a:spcPct val="110000"/>
              </a:lnSpc>
            </a:pPr>
            <a:r>
              <a:rPr lang="en-US" altLang="en-US" sz="2100"/>
              <a:t>Test your procedure using the values from the previous two slides.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Irvine, Kip R. Assembly Language for x86 Processors 7/e, 2015.</a:t>
            </a:r>
          </a:p>
        </p:txBody>
      </p:sp>
      <p:sp>
        <p:nvSpPr>
          <p:cNvPr id="921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F9A9D857-9396-4693-9A73-C2D7AED78F30}" type="slidenum">
              <a:rPr lang="en-US" altLang="en-US" sz="1600">
                <a:latin typeface="Times New Roman" panose="02020603050405020304" pitchFamily="18" charset="0"/>
              </a:rPr>
              <a:pPr eaLnBrk="1" hangingPunct="1">
                <a:spcBef>
                  <a:spcPct val="0"/>
                </a:spcBef>
                <a:buClrTx/>
                <a:buFontTx/>
                <a:buNone/>
              </a:pPr>
              <a:t>9</a:t>
            </a:fld>
            <a:endParaRPr lang="en-US" altLang="en-US" sz="1600">
              <a:latin typeface="Times New Roman" panose="02020603050405020304" pitchFamily="18" charset="0"/>
            </a:endParaRPr>
          </a:p>
        </p:txBody>
      </p:sp>
      <p:sp>
        <p:nvSpPr>
          <p:cNvPr id="76802" name="Rectangle 2"/>
          <p:cNvSpPr>
            <a:spLocks noGrp="1" noChangeArrowheads="1"/>
          </p:cNvSpPr>
          <p:nvPr>
            <p:ph type="title"/>
          </p:nvPr>
        </p:nvSpPr>
        <p:spPr/>
        <p:txBody>
          <a:bodyPr/>
          <a:lstStyle/>
          <a:p>
            <a:pPr eaLnBrk="1" hangingPunct="1">
              <a:defRPr/>
            </a:pPr>
            <a:r>
              <a:rPr lang="en-US" altLang="en-US"/>
              <a:t>Fast Multiplication</a:t>
            </a:r>
          </a:p>
        </p:txBody>
      </p:sp>
      <p:sp>
        <p:nvSpPr>
          <p:cNvPr id="9221" name="Text Box 3"/>
          <p:cNvSpPr txBox="1">
            <a:spLocks noChangeArrowheads="1"/>
          </p:cNvSpPr>
          <p:nvPr/>
        </p:nvSpPr>
        <p:spPr bwMode="auto">
          <a:xfrm>
            <a:off x="1219200" y="2057400"/>
            <a:ext cx="1905000"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dl,5</a:t>
            </a:r>
          </a:p>
          <a:p>
            <a:pPr eaLnBrk="1" hangingPunct="1">
              <a:lnSpc>
                <a:spcPct val="50000"/>
              </a:lnSpc>
              <a:spcBef>
                <a:spcPct val="50000"/>
              </a:spcBef>
              <a:buClrTx/>
              <a:buFontTx/>
              <a:buNone/>
            </a:pPr>
            <a:r>
              <a:rPr lang="en-US" altLang="en-US" sz="1800" b="1">
                <a:latin typeface="Courier New" panose="02070309020205020404" pitchFamily="49" charset="0"/>
              </a:rPr>
              <a:t>shl dl,1</a:t>
            </a:r>
          </a:p>
        </p:txBody>
      </p:sp>
      <p:sp>
        <p:nvSpPr>
          <p:cNvPr id="9222" name="Text Box 4"/>
          <p:cNvSpPr txBox="1">
            <a:spLocks noChangeArrowheads="1"/>
          </p:cNvSpPr>
          <p:nvPr/>
        </p:nvSpPr>
        <p:spPr bwMode="auto">
          <a:xfrm>
            <a:off x="685800" y="1066800"/>
            <a:ext cx="76962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500"/>
              <a:t>Shifting left 1 bit multiplies a number by 2</a:t>
            </a:r>
          </a:p>
        </p:txBody>
      </p:sp>
      <p:graphicFrame>
        <p:nvGraphicFramePr>
          <p:cNvPr id="9223" name="Object 5"/>
          <p:cNvGraphicFramePr>
            <a:graphicFrameLocks noChangeAspect="1"/>
          </p:cNvGraphicFramePr>
          <p:nvPr/>
        </p:nvGraphicFramePr>
        <p:xfrm>
          <a:off x="3657600" y="1981200"/>
          <a:ext cx="3505200" cy="990600"/>
        </p:xfrm>
        <a:graphic>
          <a:graphicData uri="http://schemas.openxmlformats.org/presentationml/2006/ole">
            <mc:AlternateContent xmlns:mc="http://schemas.openxmlformats.org/markup-compatibility/2006">
              <mc:Choice xmlns:v="urn:schemas-microsoft-com:vml" Requires="v">
                <p:oleObj spid="_x0000_s9252" name="VISIO" r:id="rId3" imgW="2160479" imgH="419924" progId="Visio.Drawing.6">
                  <p:embed/>
                </p:oleObj>
              </mc:Choice>
              <mc:Fallback>
                <p:oleObj name="VISIO" r:id="rId3" imgW="2160479" imgH="419924"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l="14035" t="-9023" r="5263" b="-8270"/>
                      <a:stretch>
                        <a:fillRect/>
                      </a:stretch>
                    </p:blipFill>
                    <p:spPr bwMode="auto">
                      <a:xfrm>
                        <a:off x="3657600" y="1981200"/>
                        <a:ext cx="3505200" cy="9906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0"/>
          <p:cNvGrpSpPr>
            <a:grpSpLocks/>
          </p:cNvGrpSpPr>
          <p:nvPr/>
        </p:nvGrpSpPr>
        <p:grpSpPr bwMode="auto">
          <a:xfrm>
            <a:off x="609600" y="3429000"/>
            <a:ext cx="7696200" cy="2057400"/>
            <a:chOff x="384" y="2160"/>
            <a:chExt cx="4848" cy="1296"/>
          </a:xfrm>
        </p:grpSpPr>
        <p:sp>
          <p:nvSpPr>
            <p:cNvPr id="9225" name="Text Box 6"/>
            <p:cNvSpPr txBox="1">
              <a:spLocks noChangeArrowheads="1"/>
            </p:cNvSpPr>
            <p:nvPr/>
          </p:nvSpPr>
          <p:spPr bwMode="auto">
            <a:xfrm>
              <a:off x="576" y="2928"/>
              <a:ext cx="3792"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dl,5</a:t>
              </a:r>
            </a:p>
            <a:p>
              <a:pPr eaLnBrk="1" hangingPunct="1">
                <a:lnSpc>
                  <a:spcPct val="50000"/>
                </a:lnSpc>
                <a:spcBef>
                  <a:spcPct val="50000"/>
                </a:spcBef>
                <a:buClrTx/>
                <a:buFontTx/>
                <a:buNone/>
              </a:pPr>
              <a:r>
                <a:rPr lang="en-US" altLang="en-US" sz="1800" b="1">
                  <a:latin typeface="Courier New" panose="02070309020205020404" pitchFamily="49" charset="0"/>
                </a:rPr>
                <a:t>shl dl,2	; DL = 20</a:t>
              </a:r>
            </a:p>
          </p:txBody>
        </p:sp>
        <p:sp>
          <p:nvSpPr>
            <p:cNvPr id="9226" name="Text Box 7"/>
            <p:cNvSpPr txBox="1">
              <a:spLocks noChangeArrowheads="1"/>
            </p:cNvSpPr>
            <p:nvPr/>
          </p:nvSpPr>
          <p:spPr bwMode="auto">
            <a:xfrm>
              <a:off x="384" y="2160"/>
              <a:ext cx="4848"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500"/>
                <a:t>Shifting left </a:t>
              </a:r>
              <a:r>
                <a:rPr lang="en-US" altLang="en-US" sz="2500" i="1"/>
                <a:t>n</a:t>
              </a:r>
              <a:r>
                <a:rPr lang="en-US" altLang="en-US" sz="2500"/>
                <a:t> bits multiplies the operand by 2</a:t>
              </a:r>
              <a:r>
                <a:rPr lang="en-US" altLang="en-US" sz="2500" i="1" baseline="30000"/>
                <a:t>n</a:t>
              </a:r>
            </a:p>
            <a:p>
              <a:pPr eaLnBrk="1" hangingPunct="1">
                <a:spcBef>
                  <a:spcPct val="50000"/>
                </a:spcBef>
                <a:buClrTx/>
                <a:buFontTx/>
                <a:buNone/>
              </a:pPr>
              <a:r>
                <a:rPr lang="en-US" altLang="en-US" sz="2500"/>
                <a:t>For example, 5 * 2</a:t>
              </a:r>
              <a:r>
                <a:rPr lang="en-US" altLang="en-US" sz="2500" baseline="30000"/>
                <a:t>2</a:t>
              </a:r>
              <a:r>
                <a:rPr lang="en-US" altLang="en-US" sz="2500"/>
                <a:t> = 20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D:\ProgramFiles2000\Microsoft Office\Templates\Presentation Designs\Soaring.pot</Template>
  <TotalTime>2690</TotalTime>
  <Words>5312</Words>
  <Application>Microsoft Office PowerPoint</Application>
  <PresentationFormat>On-screen Show (4:3)</PresentationFormat>
  <Paragraphs>1145</Paragraphs>
  <Slides>87</Slides>
  <Notes>9</Notes>
  <HiddenSlides>0</HiddenSlides>
  <MMClips>0</MMClips>
  <ScaleCrop>false</ScaleCrop>
  <HeadingPairs>
    <vt:vector size="10"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87</vt:i4>
      </vt:variant>
      <vt:variant>
        <vt:lpstr>Custom Shows</vt:lpstr>
      </vt:variant>
      <vt:variant>
        <vt:i4>37</vt:i4>
      </vt:variant>
    </vt:vector>
  </HeadingPairs>
  <TitlesOfParts>
    <vt:vector size="132" baseType="lpstr">
      <vt:lpstr>新細明體</vt:lpstr>
      <vt:lpstr>Arial</vt:lpstr>
      <vt:lpstr>Courier New</vt:lpstr>
      <vt:lpstr>Symbol</vt:lpstr>
      <vt:lpstr>Times New Roman</vt:lpstr>
      <vt:lpstr>Soaring</vt:lpstr>
      <vt:lpstr>VISIO</vt:lpstr>
      <vt:lpstr>Clip</vt:lpstr>
      <vt:lpstr>Assembly Language for x86 Processors 7th Edition , Global Edition</vt:lpstr>
      <vt:lpstr>Chapter Overview</vt:lpstr>
      <vt:lpstr>Summary</vt:lpstr>
      <vt:lpstr>55 74 67 61 6E 67 65 6E</vt:lpstr>
      <vt:lpstr>Shift and Rotate Instructions</vt:lpstr>
      <vt:lpstr>Logical Shift</vt:lpstr>
      <vt:lpstr>Arithmetic Shift</vt:lpstr>
      <vt:lpstr>SHL Instruction</vt:lpstr>
      <vt:lpstr>Fast Multiplication</vt:lpstr>
      <vt:lpstr>SHR Instruction</vt:lpstr>
      <vt:lpstr>SAL and SAR Instructions</vt:lpstr>
      <vt:lpstr>Your turn . . .</vt:lpstr>
      <vt:lpstr>ROL Instruction</vt:lpstr>
      <vt:lpstr>ROR Instruction</vt:lpstr>
      <vt:lpstr>Your turn . . .</vt:lpstr>
      <vt:lpstr>RCL Instruction</vt:lpstr>
      <vt:lpstr>RCR Instruction</vt:lpstr>
      <vt:lpstr>Your turn . . .</vt:lpstr>
      <vt:lpstr>SHLD Instruction</vt:lpstr>
      <vt:lpstr>SHLD Example</vt:lpstr>
      <vt:lpstr>Another SHLD Example</vt:lpstr>
      <vt:lpstr>SHRD Instruction</vt:lpstr>
      <vt:lpstr>SHRD Example</vt:lpstr>
      <vt:lpstr>Another SHRD Example</vt:lpstr>
      <vt:lpstr>Your turn . . .</vt:lpstr>
      <vt:lpstr>What's Next</vt:lpstr>
      <vt:lpstr>Shift and Rotate Applications</vt:lpstr>
      <vt:lpstr>Shifting Multiple Doublewords (1/2)</vt:lpstr>
      <vt:lpstr>Shifting Multiple Doublewords (2/2)</vt:lpstr>
      <vt:lpstr>Binary Multiplication</vt:lpstr>
      <vt:lpstr>Binary Multiplication</vt:lpstr>
      <vt:lpstr>Your turn . . .</vt:lpstr>
      <vt:lpstr>Displaying Binary Bits</vt:lpstr>
      <vt:lpstr>Isolating a Bit String</vt:lpstr>
      <vt:lpstr>What's Next</vt:lpstr>
      <vt:lpstr>Multiplication and Division Instructions</vt:lpstr>
      <vt:lpstr>MUL Instruction</vt:lpstr>
      <vt:lpstr>64-Bit MUL Instruction</vt:lpstr>
      <vt:lpstr>MUL Examples</vt:lpstr>
      <vt:lpstr>Your turn . . .</vt:lpstr>
      <vt:lpstr>Your turn . . .</vt:lpstr>
      <vt:lpstr>IMUL Instruction</vt:lpstr>
      <vt:lpstr>Using IMUL in 64-Bit Mode</vt:lpstr>
      <vt:lpstr>IMUL Examples</vt:lpstr>
      <vt:lpstr>Your turn . . .</vt:lpstr>
      <vt:lpstr>DIV Instruction</vt:lpstr>
      <vt:lpstr>DIV Examples</vt:lpstr>
      <vt:lpstr>64-Bit DIV Example</vt:lpstr>
      <vt:lpstr>Your turn . . .</vt:lpstr>
      <vt:lpstr>Your turn . . .</vt:lpstr>
      <vt:lpstr>Signed Integer Division (IDIV)</vt:lpstr>
      <vt:lpstr>CBW, CWD, CDQ Instructions</vt:lpstr>
      <vt:lpstr>IDIV Instruction</vt:lpstr>
      <vt:lpstr>IDIV Examples</vt:lpstr>
      <vt:lpstr>Your turn . . .</vt:lpstr>
      <vt:lpstr>Unsigned Arithmetic Expressions</vt:lpstr>
      <vt:lpstr>Signed Arithmetic Expressions</vt:lpstr>
      <vt:lpstr>Signed Arithmetic Expressions  (2 of 2)</vt:lpstr>
      <vt:lpstr>Your turn . . .</vt:lpstr>
      <vt:lpstr>Your turn . . .</vt:lpstr>
      <vt:lpstr>Your turn . . .</vt:lpstr>
      <vt:lpstr>What's Next</vt:lpstr>
      <vt:lpstr>Extended Addition and Subtraction</vt:lpstr>
      <vt:lpstr>Extended Precision Addition</vt:lpstr>
      <vt:lpstr>ADC Instruction</vt:lpstr>
      <vt:lpstr>Extended Addition Example</vt:lpstr>
      <vt:lpstr>SBB Instruction</vt:lpstr>
      <vt:lpstr>Extended Subtraction Example</vt:lpstr>
      <vt:lpstr>What's Next</vt:lpstr>
      <vt:lpstr>ASCII and Packed Decimal Arithmetic</vt:lpstr>
      <vt:lpstr>Binary-Coded Decimal</vt:lpstr>
      <vt:lpstr>ASCII Decimal</vt:lpstr>
      <vt:lpstr>AAA Instruction</vt:lpstr>
      <vt:lpstr>AAS Instruction</vt:lpstr>
      <vt:lpstr>AAM Instruction</vt:lpstr>
      <vt:lpstr>AAD Instruction</vt:lpstr>
      <vt:lpstr>What's Next</vt:lpstr>
      <vt:lpstr>Packed Decimal Arithmetic</vt:lpstr>
      <vt:lpstr>DAA Instruction</vt:lpstr>
      <vt:lpstr>DAA Logic</vt:lpstr>
      <vt:lpstr>DAA Examples</vt:lpstr>
      <vt:lpstr>Your turn . . .</vt:lpstr>
      <vt:lpstr>DAS Instruction</vt:lpstr>
      <vt:lpstr>DAS Logic</vt:lpstr>
      <vt:lpstr>DAS Examples  (1 of 2)</vt:lpstr>
      <vt:lpstr>DAS Examples  (2 of 2)</vt:lpstr>
      <vt:lpstr>Your turn . . .</vt:lpstr>
      <vt:lpstr>Shift and Rotate Instructions</vt:lpstr>
      <vt:lpstr>Binary Multiplication</vt:lpstr>
      <vt:lpstr>Displaying Binary Bits</vt:lpstr>
      <vt:lpstr>Isolating a Bit String</vt:lpstr>
      <vt:lpstr>Shifting Multiple Doublewords</vt:lpstr>
      <vt:lpstr>Multiplication and Division Instructions</vt:lpstr>
      <vt:lpstr>Extended Addition and Subtration</vt:lpstr>
      <vt:lpstr>ASCII and Unpacked Decimal Arithmetic</vt:lpstr>
      <vt:lpstr>Packed Decimal Arithmetic</vt:lpstr>
      <vt:lpstr>Logical vs Arithmetic Shifts</vt:lpstr>
      <vt:lpstr>SHL Instruction</vt:lpstr>
      <vt:lpstr>SHR Instruction</vt:lpstr>
      <vt:lpstr>SAL and SAR Instructions</vt:lpstr>
      <vt:lpstr>ROL Instruction</vt:lpstr>
      <vt:lpstr>ROR Instruction</vt:lpstr>
      <vt:lpstr>RCL and RCR Instructions</vt:lpstr>
      <vt:lpstr>SHLD/SHRD Instructions</vt:lpstr>
      <vt:lpstr>MUL Instruction</vt:lpstr>
      <vt:lpstr>IMUL Instruction</vt:lpstr>
      <vt:lpstr>DIV Instruction</vt:lpstr>
      <vt:lpstr>Signed Integer Division</vt:lpstr>
      <vt:lpstr>CBW, CWD, CDQ Instructions</vt:lpstr>
      <vt:lpstr>IDIV Instruction</vt:lpstr>
      <vt:lpstr>Impementing Arithmetic Expressions</vt:lpstr>
      <vt:lpstr>ADC Instruction</vt:lpstr>
      <vt:lpstr>Extended Precision Addition</vt:lpstr>
      <vt:lpstr>SBB Instruction</vt:lpstr>
      <vt:lpstr>Extended Precision Subtraction</vt:lpstr>
      <vt:lpstr>Binary Coded Decimal</vt:lpstr>
      <vt:lpstr>ASCII Decimal</vt:lpstr>
      <vt:lpstr>AAA Instruction</vt:lpstr>
      <vt:lpstr>AAS Instruction</vt:lpstr>
      <vt:lpstr>AAM Instruction</vt:lpstr>
      <vt:lpstr>AAD Instruction</vt:lpstr>
      <vt:lpstr>Packed Decimal Integers</vt:lpstr>
      <vt:lpstr>DAA Instruction</vt:lpstr>
      <vt:lpstr>DAS Instruction</vt:lpstr>
    </vt:vector>
  </TitlesOfParts>
  <Company>Prentice-Hall Publishing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dc:title>
  <dc:subject>Integer Arithmetic</dc:subject>
  <dc:creator>Kip Irvine</dc:creator>
  <cp:lastModifiedBy>劉雅文</cp:lastModifiedBy>
  <cp:revision>746</cp:revision>
  <cp:lastPrinted>1601-01-01T00:00:00Z</cp:lastPrinted>
  <dcterms:created xsi:type="dcterms:W3CDTF">2002-05-30T02:31:33Z</dcterms:created>
  <dcterms:modified xsi:type="dcterms:W3CDTF">2017-11-03T08:30:42Z</dcterms:modified>
</cp:coreProperties>
</file>