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83"/>
  </p:notesMasterIdLst>
  <p:handoutMasterIdLst>
    <p:handoutMasterId r:id="rId84"/>
  </p:handoutMasterIdLst>
  <p:sldIdLst>
    <p:sldId id="256" r:id="rId2"/>
    <p:sldId id="261" r:id="rId3"/>
    <p:sldId id="347" r:id="rId4"/>
    <p:sldId id="263" r:id="rId5"/>
    <p:sldId id="264" r:id="rId6"/>
    <p:sldId id="265" r:id="rId7"/>
    <p:sldId id="298" r:id="rId8"/>
    <p:sldId id="299" r:id="rId9"/>
    <p:sldId id="294" r:id="rId10"/>
    <p:sldId id="262" r:id="rId11"/>
    <p:sldId id="266" r:id="rId12"/>
    <p:sldId id="302" r:id="rId13"/>
    <p:sldId id="303" r:id="rId14"/>
    <p:sldId id="267" r:id="rId15"/>
    <p:sldId id="304" r:id="rId16"/>
    <p:sldId id="300" r:id="rId17"/>
    <p:sldId id="268" r:id="rId18"/>
    <p:sldId id="305" r:id="rId19"/>
    <p:sldId id="339" r:id="rId20"/>
    <p:sldId id="306" r:id="rId21"/>
    <p:sldId id="307" r:id="rId22"/>
    <p:sldId id="270" r:id="rId23"/>
    <p:sldId id="271" r:id="rId24"/>
    <p:sldId id="301" r:id="rId25"/>
    <p:sldId id="310" r:id="rId26"/>
    <p:sldId id="309" r:id="rId27"/>
    <p:sldId id="344" r:id="rId28"/>
    <p:sldId id="273" r:id="rId29"/>
    <p:sldId id="274" r:id="rId30"/>
    <p:sldId id="275" r:id="rId31"/>
    <p:sldId id="311" r:id="rId32"/>
    <p:sldId id="312" r:id="rId33"/>
    <p:sldId id="276" r:id="rId34"/>
    <p:sldId id="340" r:id="rId35"/>
    <p:sldId id="314" r:id="rId36"/>
    <p:sldId id="321" r:id="rId37"/>
    <p:sldId id="315" r:id="rId38"/>
    <p:sldId id="316" r:id="rId39"/>
    <p:sldId id="277" r:id="rId40"/>
    <p:sldId id="317" r:id="rId41"/>
    <p:sldId id="318" r:id="rId42"/>
    <p:sldId id="319" r:id="rId43"/>
    <p:sldId id="343" r:id="rId44"/>
    <p:sldId id="320" r:id="rId45"/>
    <p:sldId id="278" r:id="rId46"/>
    <p:sldId id="341" r:id="rId47"/>
    <p:sldId id="342" r:id="rId48"/>
    <p:sldId id="279" r:id="rId49"/>
    <p:sldId id="345" r:id="rId50"/>
    <p:sldId id="280" r:id="rId51"/>
    <p:sldId id="281" r:id="rId52"/>
    <p:sldId id="322" r:id="rId53"/>
    <p:sldId id="282" r:id="rId54"/>
    <p:sldId id="283" r:id="rId55"/>
    <p:sldId id="313" r:id="rId56"/>
    <p:sldId id="324" r:id="rId57"/>
    <p:sldId id="285" r:id="rId58"/>
    <p:sldId id="295" r:id="rId59"/>
    <p:sldId id="325" r:id="rId60"/>
    <p:sldId id="296" r:id="rId61"/>
    <p:sldId id="326" r:id="rId62"/>
    <p:sldId id="327" r:id="rId63"/>
    <p:sldId id="328" r:id="rId64"/>
    <p:sldId id="287" r:id="rId65"/>
    <p:sldId id="331" r:id="rId66"/>
    <p:sldId id="346" r:id="rId67"/>
    <p:sldId id="288" r:id="rId68"/>
    <p:sldId id="289" r:id="rId69"/>
    <p:sldId id="297" r:id="rId70"/>
    <p:sldId id="290" r:id="rId71"/>
    <p:sldId id="329" r:id="rId72"/>
    <p:sldId id="333" r:id="rId73"/>
    <p:sldId id="292" r:id="rId74"/>
    <p:sldId id="332" r:id="rId75"/>
    <p:sldId id="291" r:id="rId76"/>
    <p:sldId id="330" r:id="rId77"/>
    <p:sldId id="293" r:id="rId78"/>
    <p:sldId id="335" r:id="rId79"/>
    <p:sldId id="336" r:id="rId80"/>
    <p:sldId id="338" r:id="rId81"/>
    <p:sldId id="337" r:id="rId82"/>
  </p:sldIdLst>
  <p:sldSz cx="9144000" cy="6858000" type="screen4x3"/>
  <p:notesSz cx="7315200" cy="9601200"/>
  <p:custShowLst>
    <p:custShow name="Structures" id="0">
      <p:sldLst>
        <p:sld r:id="rId7"/>
      </p:sldLst>
    </p:custShow>
    <p:custShow name="Macros" id="1">
      <p:sldLst>
        <p:sld r:id="rId29"/>
      </p:sldLst>
    </p:custShow>
    <p:custShow name="Conditional-Assembly Directives" id="2">
      <p:sldLst>
        <p:sld r:id="rId51"/>
      </p:sldLst>
    </p:custShow>
    <p:custShow name="Defining Repeat Blocks" id="3">
      <p:sldLst>
        <p:sld r:id="rId68"/>
      </p:sldLst>
    </p:custShow>
    <p:custShow name="Defining Structures" id="4">
      <p:sldLst>
        <p:sld r:id="rId7"/>
        <p:sld r:id="rId8"/>
        <p:sld r:id="rId9"/>
        <p:sld r:id="rId10"/>
        <p:sld r:id="rId11"/>
      </p:sldLst>
    </p:custShow>
    <p:custShow name="Declaring Structure Variables" id="5">
      <p:sldLst>
        <p:sld r:id="rId12"/>
        <p:sld r:id="rId13"/>
        <p:sld r:id="rId14"/>
      </p:sldLst>
    </p:custShow>
    <p:custShow name="Referencing Structure Variables" id="6">
      <p:sldLst>
        <p:sld r:id="rId15"/>
        <p:sld r:id="rId16"/>
        <p:sld r:id="rId17"/>
      </p:sldLst>
    </p:custShow>
    <p:custShow name="Example: Displaying the System Time" id="7">
      <p:sldLst>
        <p:sld r:id="rId18"/>
        <p:sld r:id="rId19"/>
        <p:sld r:id="rId20"/>
      </p:sldLst>
    </p:custShow>
    <p:custShow name="Nested Structures" id="8">
      <p:sldLst>
        <p:sld r:id="rId21"/>
        <p:sld r:id="rId22"/>
      </p:sldLst>
    </p:custShow>
    <p:custShow name="Example: Drunkard's Walk" id="9">
      <p:sldLst>
        <p:sld r:id="rId23"/>
      </p:sldLst>
    </p:custShow>
    <p:custShow name="Declaring and Using Unions" id="10">
      <p:sldLst>
        <p:sld r:id="rId24"/>
        <p:sld r:id="rId25"/>
        <p:sld r:id="rId26"/>
        <p:sld r:id="rId27"/>
      </p:sldLst>
    </p:custShow>
    <p:custShow name="Introducting Macros" id="11">
      <p:sldLst>
        <p:sld r:id="rId30"/>
      </p:sldLst>
    </p:custShow>
    <p:custShow name="Defining Macros" id="12">
      <p:sldLst>
        <p:sld r:id="rId31"/>
        <p:sld r:id="rId32"/>
        <p:sld r:id="rId33"/>
      </p:sldLst>
    </p:custShow>
    <p:custShow name="Invoking Macro" id="13">
      <p:sldLst>
        <p:sld r:id="rId34"/>
        <p:sld r:id="rId35"/>
      </p:sldLst>
    </p:custShow>
    <p:custShow name="Macro Examples" id="14">
      <p:sldLst>
        <p:sld r:id="rId36"/>
        <p:sld r:id="rId37"/>
        <p:sld r:id="rId40"/>
        <p:sld r:id="rId41"/>
        <p:sld r:id="rId42"/>
        <p:sld r:id="rId43"/>
        <p:sld r:id="rId44"/>
        <p:sld r:id="rId45"/>
      </p:sldLst>
    </p:custShow>
    <p:custShow name="Nested Macro" id="15">
      <p:sldLst>
        <p:sld r:id="rId46"/>
        <p:sld r:id="rId47"/>
        <p:sld r:id="rId48"/>
      </p:sldLst>
    </p:custShow>
    <p:custShow name="Example Program: Wrappers" id="16">
      <p:sldLst>
        <p:sld r:id="rId49"/>
      </p:sldLst>
    </p:custShow>
    <p:custShow name="Invalid Argument" id="17">
      <p:sldLst>
        <p:sld r:id="rId38"/>
      </p:sldLst>
    </p:custShow>
    <p:custShow name="Blank Argument" id="18">
      <p:sldLst>
        <p:sld r:id="rId39"/>
      </p:sldLst>
    </p:custShow>
    <p:custShow name="Checking for Missing Arguments" id="19">
      <p:sldLst>
        <p:sld r:id="rId52"/>
        <p:sld r:id="rId53"/>
      </p:sldLst>
    </p:custShow>
  </p:custShowLst>
  <p:defaultTextStyle>
    <a:defPPr>
      <a:defRPr lang="en-US"/>
    </a:defPPr>
    <a:lvl1pPr algn="l" rtl="0" fontAlgn="base">
      <a:spcBef>
        <a:spcPct val="0"/>
      </a:spcBef>
      <a:spcAft>
        <a:spcPct val="0"/>
      </a:spcAft>
      <a:defRPr sz="21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1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kern="1200">
        <a:solidFill>
          <a:schemeClr val="tx1"/>
        </a:solidFill>
        <a:latin typeface="Arial" panose="020B0604020202020204" pitchFamily="34" charset="0"/>
        <a:ea typeface="+mn-ea"/>
        <a:cs typeface="+mn-cs"/>
      </a:defRPr>
    </a:lvl5pPr>
    <a:lvl6pPr marL="2286000" algn="l" defTabSz="914400" rtl="0" eaLnBrk="1" latinLnBrk="0" hangingPunct="1">
      <a:defRPr sz="2100" kern="1200">
        <a:solidFill>
          <a:schemeClr val="tx1"/>
        </a:solidFill>
        <a:latin typeface="Arial" panose="020B0604020202020204" pitchFamily="34" charset="0"/>
        <a:ea typeface="+mn-ea"/>
        <a:cs typeface="+mn-cs"/>
      </a:defRPr>
    </a:lvl6pPr>
    <a:lvl7pPr marL="2743200" algn="l" defTabSz="914400" rtl="0" eaLnBrk="1" latinLnBrk="0" hangingPunct="1">
      <a:defRPr sz="2100" kern="1200">
        <a:solidFill>
          <a:schemeClr val="tx1"/>
        </a:solidFill>
        <a:latin typeface="Arial" panose="020B0604020202020204" pitchFamily="34" charset="0"/>
        <a:ea typeface="+mn-ea"/>
        <a:cs typeface="+mn-cs"/>
      </a:defRPr>
    </a:lvl7pPr>
    <a:lvl8pPr marL="3200400" algn="l" defTabSz="914400" rtl="0" eaLnBrk="1" latinLnBrk="0" hangingPunct="1">
      <a:defRPr sz="2100" kern="1200">
        <a:solidFill>
          <a:schemeClr val="tx1"/>
        </a:solidFill>
        <a:latin typeface="Arial" panose="020B0604020202020204" pitchFamily="34" charset="0"/>
        <a:ea typeface="+mn-ea"/>
        <a:cs typeface="+mn-cs"/>
      </a:defRPr>
    </a:lvl8pPr>
    <a:lvl9pPr marL="3657600" algn="l" defTabSz="914400" rtl="0" eaLnBrk="1" latinLnBrk="0" hangingPunct="1">
      <a:defRPr sz="2100"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Cover" id="{6C65DAA0-AB39-4520-8EB0-77AC495D9646}">
          <p14:sldIdLst>
            <p14:sldId id="256"/>
          </p14:sldIdLst>
        </p14:section>
        <p14:section name="Chapter Overview" id="{701F2E1F-3923-4D6A-BCB4-57FE7516D336}">
          <p14:sldIdLst>
            <p14:sldId id="261"/>
          </p14:sldIdLst>
        </p14:section>
        <p14:section name="Summary" id="{C6A5E7A3-7BA1-4E2F-A407-4304B25965CF}">
          <p14:sldIdLst>
            <p14:sldId id="347"/>
            <p14:sldId id="263"/>
          </p14:sldIdLst>
        </p14:section>
        <p14:section name="Structures" id="{1C3FDBB8-5739-4CB8-84EE-EBB447157AF9}">
          <p14:sldIdLst>
            <p14:sldId id="264"/>
            <p14:sldId id="265"/>
            <p14:sldId id="298"/>
            <p14:sldId id="299"/>
            <p14:sldId id="294"/>
            <p14:sldId id="262"/>
            <p14:sldId id="266"/>
            <p14:sldId id="302"/>
            <p14:sldId id="303"/>
            <p14:sldId id="267"/>
            <p14:sldId id="304"/>
            <p14:sldId id="300"/>
            <p14:sldId id="268"/>
            <p14:sldId id="305"/>
            <p14:sldId id="339"/>
            <p14:sldId id="306"/>
            <p14:sldId id="307"/>
            <p14:sldId id="270"/>
            <p14:sldId id="271"/>
            <p14:sldId id="301"/>
            <p14:sldId id="310"/>
            <p14:sldId id="309"/>
            <p14:sldId id="344"/>
          </p14:sldIdLst>
        </p14:section>
        <p14:section name="Macros" id="{B2935F92-83B4-4E0B-876B-E8A740E863DC}">
          <p14:sldIdLst>
            <p14:sldId id="273"/>
            <p14:sldId id="274"/>
            <p14:sldId id="275"/>
            <p14:sldId id="311"/>
            <p14:sldId id="312"/>
            <p14:sldId id="276"/>
            <p14:sldId id="340"/>
            <p14:sldId id="314"/>
            <p14:sldId id="321"/>
            <p14:sldId id="315"/>
            <p14:sldId id="316"/>
            <p14:sldId id="277"/>
            <p14:sldId id="317"/>
            <p14:sldId id="318"/>
            <p14:sldId id="319"/>
            <p14:sldId id="343"/>
            <p14:sldId id="320"/>
            <p14:sldId id="278"/>
            <p14:sldId id="341"/>
            <p14:sldId id="342"/>
            <p14:sldId id="279"/>
            <p14:sldId id="345"/>
          </p14:sldIdLst>
        </p14:section>
        <p14:section name="Conditional-Assembly Directives" id="{83670B5B-2D22-43F4-9F95-22C29ACDB0F7}">
          <p14:sldIdLst>
            <p14:sldId id="280"/>
            <p14:sldId id="281"/>
            <p14:sldId id="322"/>
            <p14:sldId id="282"/>
            <p14:sldId id="283"/>
            <p14:sldId id="313"/>
            <p14:sldId id="324"/>
            <p14:sldId id="285"/>
            <p14:sldId id="295"/>
            <p14:sldId id="325"/>
            <p14:sldId id="296"/>
            <p14:sldId id="326"/>
            <p14:sldId id="327"/>
            <p14:sldId id="328"/>
            <p14:sldId id="287"/>
            <p14:sldId id="331"/>
            <p14:sldId id="346"/>
          </p14:sldIdLst>
        </p14:section>
        <p14:section name="Defining Repeat Blocks" id="{2C175590-FF9B-41B4-B270-EA464575D5AC}">
          <p14:sldIdLst>
            <p14:sldId id="288"/>
            <p14:sldId id="289"/>
            <p14:sldId id="297"/>
            <p14:sldId id="290"/>
            <p14:sldId id="329"/>
            <p14:sldId id="333"/>
            <p14:sldId id="292"/>
            <p14:sldId id="332"/>
            <p14:sldId id="291"/>
            <p14:sldId id="330"/>
            <p14:sldId id="293"/>
            <p14:sldId id="335"/>
            <p14:sldId id="336"/>
            <p14:sldId id="338"/>
            <p14:sldId id="33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94660" autoAdjust="0"/>
  </p:normalViewPr>
  <p:slideViewPr>
    <p:cSldViewPr>
      <p:cViewPr varScale="1">
        <p:scale>
          <a:sx n="54" d="100"/>
          <a:sy n="54" d="100"/>
        </p:scale>
        <p:origin x="965"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642"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endParaRPr lang="en-US" altLang="en-US"/>
          </a:p>
        </p:txBody>
      </p:sp>
      <p:sp>
        <p:nvSpPr>
          <p:cNvPr id="32771" name="Rectangle 3"/>
          <p:cNvSpPr>
            <a:spLocks noGrp="1" noChangeArrowheads="1"/>
          </p:cNvSpPr>
          <p:nvPr>
            <p:ph type="dt" sz="quarter" idx="1"/>
          </p:nvPr>
        </p:nvSpPr>
        <p:spPr bwMode="auto">
          <a:xfrm>
            <a:off x="4144963" y="0"/>
            <a:ext cx="3170237"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endParaRPr lang="en-US" altLang="en-US"/>
          </a:p>
        </p:txBody>
      </p:sp>
      <p:sp>
        <p:nvSpPr>
          <p:cNvPr id="32772" name="Rectangle 4"/>
          <p:cNvSpPr>
            <a:spLocks noGrp="1" noChangeArrowheads="1"/>
          </p:cNvSpPr>
          <p:nvPr>
            <p:ph type="ftr" sz="quarter" idx="2"/>
          </p:nvPr>
        </p:nvSpPr>
        <p:spPr bwMode="auto">
          <a:xfrm>
            <a:off x="0" y="9121775"/>
            <a:ext cx="3170238"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endParaRPr lang="en-US" altLang="en-US"/>
          </a:p>
        </p:txBody>
      </p:sp>
      <p:sp>
        <p:nvSpPr>
          <p:cNvPr id="32773" name="Rectangle 5"/>
          <p:cNvSpPr>
            <a:spLocks noGrp="1" noChangeArrowheads="1"/>
          </p:cNvSpPr>
          <p:nvPr>
            <p:ph type="sldNum" sz="quarter" idx="3"/>
          </p:nvPr>
        </p:nvSpPr>
        <p:spPr bwMode="auto">
          <a:xfrm>
            <a:off x="4144963" y="9121775"/>
            <a:ext cx="3170237"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41193169-3399-41EB-B41B-2D8B832F6D98}"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ltLang="en-US"/>
          </a:p>
        </p:txBody>
      </p:sp>
      <p:sp>
        <p:nvSpPr>
          <p:cNvPr id="35843" name="Rectangle 3"/>
          <p:cNvSpPr>
            <a:spLocks noGrp="1" noChangeArrowheads="1"/>
          </p:cNvSpPr>
          <p:nvPr>
            <p:ph type="dt" idx="1"/>
          </p:nvPr>
        </p:nvSpPr>
        <p:spPr bwMode="auto">
          <a:xfrm>
            <a:off x="4144963" y="0"/>
            <a:ext cx="3170237"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ltLang="en-US"/>
          </a:p>
        </p:txBody>
      </p:sp>
      <p:sp>
        <p:nvSpPr>
          <p:cNvPr id="9626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74725" y="4560888"/>
            <a:ext cx="5365750" cy="4319587"/>
          </a:xfrm>
          <a:prstGeom prst="rect">
            <a:avLst/>
          </a:prstGeom>
          <a:noFill/>
          <a:ln>
            <a:noFill/>
          </a:ln>
          <a:effectLst/>
          <a:extLst/>
        </p:spPr>
        <p:txBody>
          <a:bodyPr vert="horz" wrap="square" lIns="96661" tIns="48331" rIns="96661" bIns="48331"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5846" name="Rectangle 6"/>
          <p:cNvSpPr>
            <a:spLocks noGrp="1" noChangeArrowheads="1"/>
          </p:cNvSpPr>
          <p:nvPr>
            <p:ph type="ftr" sz="quarter" idx="4"/>
          </p:nvPr>
        </p:nvSpPr>
        <p:spPr bwMode="auto">
          <a:xfrm>
            <a:off x="0" y="9121775"/>
            <a:ext cx="3170238"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ltLang="en-US"/>
          </a:p>
        </p:txBody>
      </p:sp>
      <p:sp>
        <p:nvSpPr>
          <p:cNvPr id="35847" name="Rectangle 7"/>
          <p:cNvSpPr>
            <a:spLocks noGrp="1" noChangeArrowheads="1"/>
          </p:cNvSpPr>
          <p:nvPr>
            <p:ph type="sldNum" sz="quarter" idx="5"/>
          </p:nvPr>
        </p:nvSpPr>
        <p:spPr bwMode="auto">
          <a:xfrm>
            <a:off x="4144963" y="9121775"/>
            <a:ext cx="3170237"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r" defTabSz="966788">
              <a:defRPr sz="1300"/>
            </a:lvl1pPr>
          </a:lstStyle>
          <a:p>
            <a:fld id="{5957DCC3-840A-4011-8BAB-1F77AF3E595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100">
                <a:solidFill>
                  <a:schemeClr val="tx1"/>
                </a:solidFill>
                <a:latin typeface="Arial" panose="020B0604020202020204" pitchFamily="34" charset="0"/>
              </a:defRPr>
            </a:lvl1pPr>
            <a:lvl2pPr marL="742950" indent="-285750" defTabSz="966788" eaLnBrk="0" hangingPunct="0">
              <a:defRPr sz="2100">
                <a:solidFill>
                  <a:schemeClr val="tx1"/>
                </a:solidFill>
                <a:latin typeface="Arial" panose="020B0604020202020204" pitchFamily="34" charset="0"/>
              </a:defRPr>
            </a:lvl2pPr>
            <a:lvl3pPr marL="1143000" indent="-228600" defTabSz="966788" eaLnBrk="0" hangingPunct="0">
              <a:defRPr sz="2100">
                <a:solidFill>
                  <a:schemeClr val="tx1"/>
                </a:solidFill>
                <a:latin typeface="Arial" panose="020B0604020202020204" pitchFamily="34" charset="0"/>
              </a:defRPr>
            </a:lvl3pPr>
            <a:lvl4pPr marL="1600200" indent="-228600" defTabSz="966788" eaLnBrk="0" hangingPunct="0">
              <a:defRPr sz="2100">
                <a:solidFill>
                  <a:schemeClr val="tx1"/>
                </a:solidFill>
                <a:latin typeface="Arial" panose="020B0604020202020204" pitchFamily="34" charset="0"/>
              </a:defRPr>
            </a:lvl4pPr>
            <a:lvl5pPr marL="2057400" indent="-228600" defTabSz="966788" eaLnBrk="0" hangingPunct="0">
              <a:defRPr sz="21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1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1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1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254694F6-FC89-423B-8898-CF2C88E35807}" type="slidenum">
              <a:rPr lang="en-US" altLang="en-US" sz="1300"/>
              <a:pPr eaLnBrk="1" hangingPunct="1"/>
              <a:t>1</a:t>
            </a:fld>
            <a:endParaRPr lang="en-US" altLang="en-US" sz="13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100">
                <a:solidFill>
                  <a:schemeClr val="tx1"/>
                </a:solidFill>
                <a:latin typeface="Arial" panose="020B0604020202020204" pitchFamily="34" charset="0"/>
              </a:defRPr>
            </a:lvl1pPr>
            <a:lvl2pPr marL="742950" indent="-285750" defTabSz="966788" eaLnBrk="0" hangingPunct="0">
              <a:defRPr sz="2100">
                <a:solidFill>
                  <a:schemeClr val="tx1"/>
                </a:solidFill>
                <a:latin typeface="Arial" panose="020B0604020202020204" pitchFamily="34" charset="0"/>
              </a:defRPr>
            </a:lvl2pPr>
            <a:lvl3pPr marL="1143000" indent="-228600" defTabSz="966788" eaLnBrk="0" hangingPunct="0">
              <a:defRPr sz="2100">
                <a:solidFill>
                  <a:schemeClr val="tx1"/>
                </a:solidFill>
                <a:latin typeface="Arial" panose="020B0604020202020204" pitchFamily="34" charset="0"/>
              </a:defRPr>
            </a:lvl3pPr>
            <a:lvl4pPr marL="1600200" indent="-228600" defTabSz="966788" eaLnBrk="0" hangingPunct="0">
              <a:defRPr sz="2100">
                <a:solidFill>
                  <a:schemeClr val="tx1"/>
                </a:solidFill>
                <a:latin typeface="Arial" panose="020B0604020202020204" pitchFamily="34" charset="0"/>
              </a:defRPr>
            </a:lvl4pPr>
            <a:lvl5pPr marL="2057400" indent="-228600" defTabSz="966788" eaLnBrk="0" hangingPunct="0">
              <a:defRPr sz="21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1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1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1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DDAD1910-B5C3-41AF-9221-06FDA4BDC6DD}" type="slidenum">
              <a:rPr lang="en-US" altLang="en-US" sz="1300"/>
              <a:pPr eaLnBrk="1" hangingPunct="1"/>
              <a:t>49</a:t>
            </a:fld>
            <a:endParaRPr lang="en-US" altLang="en-US" sz="13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100">
                <a:solidFill>
                  <a:schemeClr val="tx1"/>
                </a:solidFill>
                <a:latin typeface="Arial" panose="020B0604020202020204" pitchFamily="34" charset="0"/>
              </a:defRPr>
            </a:lvl1pPr>
            <a:lvl2pPr marL="742950" indent="-285750" defTabSz="966788" eaLnBrk="0" hangingPunct="0">
              <a:defRPr sz="2100">
                <a:solidFill>
                  <a:schemeClr val="tx1"/>
                </a:solidFill>
                <a:latin typeface="Arial" panose="020B0604020202020204" pitchFamily="34" charset="0"/>
              </a:defRPr>
            </a:lvl2pPr>
            <a:lvl3pPr marL="1143000" indent="-228600" defTabSz="966788" eaLnBrk="0" hangingPunct="0">
              <a:defRPr sz="2100">
                <a:solidFill>
                  <a:schemeClr val="tx1"/>
                </a:solidFill>
                <a:latin typeface="Arial" panose="020B0604020202020204" pitchFamily="34" charset="0"/>
              </a:defRPr>
            </a:lvl3pPr>
            <a:lvl4pPr marL="1600200" indent="-228600" defTabSz="966788" eaLnBrk="0" hangingPunct="0">
              <a:defRPr sz="2100">
                <a:solidFill>
                  <a:schemeClr val="tx1"/>
                </a:solidFill>
                <a:latin typeface="Arial" panose="020B0604020202020204" pitchFamily="34" charset="0"/>
              </a:defRPr>
            </a:lvl4pPr>
            <a:lvl5pPr marL="2057400" indent="-228600" defTabSz="966788" eaLnBrk="0" hangingPunct="0">
              <a:defRPr sz="21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1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1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1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C79502F6-E6B4-44C1-9C8D-85DEF65190A9}" type="slidenum">
              <a:rPr lang="en-US" altLang="en-US" sz="1300"/>
              <a:pPr eaLnBrk="1" hangingPunct="1"/>
              <a:t>66</a:t>
            </a:fld>
            <a:endParaRPr lang="en-US" altLang="en-US" sz="13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100">
                <a:solidFill>
                  <a:schemeClr val="tx1"/>
                </a:solidFill>
                <a:latin typeface="Arial" panose="020B0604020202020204" pitchFamily="34" charset="0"/>
              </a:defRPr>
            </a:lvl1pPr>
            <a:lvl2pPr marL="742950" indent="-285750" defTabSz="966788" eaLnBrk="0" hangingPunct="0">
              <a:defRPr sz="2100">
                <a:solidFill>
                  <a:schemeClr val="tx1"/>
                </a:solidFill>
                <a:latin typeface="Arial" panose="020B0604020202020204" pitchFamily="34" charset="0"/>
              </a:defRPr>
            </a:lvl2pPr>
            <a:lvl3pPr marL="1143000" indent="-228600" defTabSz="966788" eaLnBrk="0" hangingPunct="0">
              <a:defRPr sz="2100">
                <a:solidFill>
                  <a:schemeClr val="tx1"/>
                </a:solidFill>
                <a:latin typeface="Arial" panose="020B0604020202020204" pitchFamily="34" charset="0"/>
              </a:defRPr>
            </a:lvl3pPr>
            <a:lvl4pPr marL="1600200" indent="-228600" defTabSz="966788" eaLnBrk="0" hangingPunct="0">
              <a:defRPr sz="2100">
                <a:solidFill>
                  <a:schemeClr val="tx1"/>
                </a:solidFill>
                <a:latin typeface="Arial" panose="020B0604020202020204" pitchFamily="34" charset="0"/>
              </a:defRPr>
            </a:lvl4pPr>
            <a:lvl5pPr marL="2057400" indent="-228600" defTabSz="966788" eaLnBrk="0" hangingPunct="0">
              <a:defRPr sz="21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1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1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1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047D35B-1CBA-4335-8E59-848CA42E5BCA}" type="slidenum">
              <a:rPr lang="en-US" altLang="en-US" sz="1300"/>
              <a:pPr eaLnBrk="1" hangingPunct="1"/>
              <a:t>2</a:t>
            </a:fld>
            <a:endParaRPr lang="en-US" altLang="en-US" sz="13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100">
                <a:solidFill>
                  <a:schemeClr val="tx1"/>
                </a:solidFill>
                <a:latin typeface="Arial" panose="020B0604020202020204" pitchFamily="34" charset="0"/>
              </a:defRPr>
            </a:lvl1pPr>
            <a:lvl2pPr marL="742950" indent="-285750" defTabSz="966788" eaLnBrk="0" hangingPunct="0">
              <a:defRPr sz="2100">
                <a:solidFill>
                  <a:schemeClr val="tx1"/>
                </a:solidFill>
                <a:latin typeface="Arial" panose="020B0604020202020204" pitchFamily="34" charset="0"/>
              </a:defRPr>
            </a:lvl2pPr>
            <a:lvl3pPr marL="1143000" indent="-228600" defTabSz="966788" eaLnBrk="0" hangingPunct="0">
              <a:defRPr sz="2100">
                <a:solidFill>
                  <a:schemeClr val="tx1"/>
                </a:solidFill>
                <a:latin typeface="Arial" panose="020B0604020202020204" pitchFamily="34" charset="0"/>
              </a:defRPr>
            </a:lvl3pPr>
            <a:lvl4pPr marL="1600200" indent="-228600" defTabSz="966788" eaLnBrk="0" hangingPunct="0">
              <a:defRPr sz="2100">
                <a:solidFill>
                  <a:schemeClr val="tx1"/>
                </a:solidFill>
                <a:latin typeface="Arial" panose="020B0604020202020204" pitchFamily="34" charset="0"/>
              </a:defRPr>
            </a:lvl4pPr>
            <a:lvl5pPr marL="2057400" indent="-228600" defTabSz="966788" eaLnBrk="0" hangingPunct="0">
              <a:defRPr sz="21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1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1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1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D2B58B0F-1457-4BDB-9F32-E703E792314E}" type="slidenum">
              <a:rPr lang="en-US" altLang="en-US" sz="1300"/>
              <a:pPr eaLnBrk="1" hangingPunct="1"/>
              <a:t>5</a:t>
            </a:fld>
            <a:endParaRPr lang="en-US" altLang="en-US" sz="13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100">
                <a:solidFill>
                  <a:schemeClr val="tx1"/>
                </a:solidFill>
                <a:latin typeface="Arial" panose="020B0604020202020204" pitchFamily="34" charset="0"/>
              </a:defRPr>
            </a:lvl1pPr>
            <a:lvl2pPr marL="742950" indent="-285750" defTabSz="966788" eaLnBrk="0" hangingPunct="0">
              <a:defRPr sz="2100">
                <a:solidFill>
                  <a:schemeClr val="tx1"/>
                </a:solidFill>
                <a:latin typeface="Arial" panose="020B0604020202020204" pitchFamily="34" charset="0"/>
              </a:defRPr>
            </a:lvl2pPr>
            <a:lvl3pPr marL="1143000" indent="-228600" defTabSz="966788" eaLnBrk="0" hangingPunct="0">
              <a:defRPr sz="2100">
                <a:solidFill>
                  <a:schemeClr val="tx1"/>
                </a:solidFill>
                <a:latin typeface="Arial" panose="020B0604020202020204" pitchFamily="34" charset="0"/>
              </a:defRPr>
            </a:lvl3pPr>
            <a:lvl4pPr marL="1600200" indent="-228600" defTabSz="966788" eaLnBrk="0" hangingPunct="0">
              <a:defRPr sz="2100">
                <a:solidFill>
                  <a:schemeClr val="tx1"/>
                </a:solidFill>
                <a:latin typeface="Arial" panose="020B0604020202020204" pitchFamily="34" charset="0"/>
              </a:defRPr>
            </a:lvl4pPr>
            <a:lvl5pPr marL="2057400" indent="-228600" defTabSz="966788" eaLnBrk="0" hangingPunct="0">
              <a:defRPr sz="21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1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1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1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2AAA4470-E550-40E7-B61C-81F88E435F4A}" type="slidenum">
              <a:rPr lang="en-US" altLang="en-US" sz="1300"/>
              <a:pPr eaLnBrk="1" hangingPunct="1"/>
              <a:t>6</a:t>
            </a:fld>
            <a:endParaRPr lang="en-US" altLang="en-US" sz="13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100">
                <a:solidFill>
                  <a:schemeClr val="tx1"/>
                </a:solidFill>
                <a:latin typeface="Arial" panose="020B0604020202020204" pitchFamily="34" charset="0"/>
              </a:defRPr>
            </a:lvl1pPr>
            <a:lvl2pPr marL="742950" indent="-285750" defTabSz="966788" eaLnBrk="0" hangingPunct="0">
              <a:defRPr sz="2100">
                <a:solidFill>
                  <a:schemeClr val="tx1"/>
                </a:solidFill>
                <a:latin typeface="Arial" panose="020B0604020202020204" pitchFamily="34" charset="0"/>
              </a:defRPr>
            </a:lvl2pPr>
            <a:lvl3pPr marL="1143000" indent="-228600" defTabSz="966788" eaLnBrk="0" hangingPunct="0">
              <a:defRPr sz="2100">
                <a:solidFill>
                  <a:schemeClr val="tx1"/>
                </a:solidFill>
                <a:latin typeface="Arial" panose="020B0604020202020204" pitchFamily="34" charset="0"/>
              </a:defRPr>
            </a:lvl3pPr>
            <a:lvl4pPr marL="1600200" indent="-228600" defTabSz="966788" eaLnBrk="0" hangingPunct="0">
              <a:defRPr sz="2100">
                <a:solidFill>
                  <a:schemeClr val="tx1"/>
                </a:solidFill>
                <a:latin typeface="Arial" panose="020B0604020202020204" pitchFamily="34" charset="0"/>
              </a:defRPr>
            </a:lvl4pPr>
            <a:lvl5pPr marL="2057400" indent="-228600" defTabSz="966788" eaLnBrk="0" hangingPunct="0">
              <a:defRPr sz="21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1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1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1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EA466EA7-D4A5-4019-A5DD-A0C12C46B5C5}" type="slidenum">
              <a:rPr lang="en-US" altLang="en-US" sz="1300"/>
              <a:pPr eaLnBrk="1" hangingPunct="1"/>
              <a:t>7</a:t>
            </a:fld>
            <a:endParaRPr lang="en-US" altLang="en-US" sz="13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100">
                <a:solidFill>
                  <a:schemeClr val="tx1"/>
                </a:solidFill>
                <a:latin typeface="Arial" panose="020B0604020202020204" pitchFamily="34" charset="0"/>
              </a:defRPr>
            </a:lvl1pPr>
            <a:lvl2pPr marL="742950" indent="-285750" defTabSz="966788" eaLnBrk="0" hangingPunct="0">
              <a:defRPr sz="2100">
                <a:solidFill>
                  <a:schemeClr val="tx1"/>
                </a:solidFill>
                <a:latin typeface="Arial" panose="020B0604020202020204" pitchFamily="34" charset="0"/>
              </a:defRPr>
            </a:lvl2pPr>
            <a:lvl3pPr marL="1143000" indent="-228600" defTabSz="966788" eaLnBrk="0" hangingPunct="0">
              <a:defRPr sz="2100">
                <a:solidFill>
                  <a:schemeClr val="tx1"/>
                </a:solidFill>
                <a:latin typeface="Arial" panose="020B0604020202020204" pitchFamily="34" charset="0"/>
              </a:defRPr>
            </a:lvl3pPr>
            <a:lvl4pPr marL="1600200" indent="-228600" defTabSz="966788" eaLnBrk="0" hangingPunct="0">
              <a:defRPr sz="2100">
                <a:solidFill>
                  <a:schemeClr val="tx1"/>
                </a:solidFill>
                <a:latin typeface="Arial" panose="020B0604020202020204" pitchFamily="34" charset="0"/>
              </a:defRPr>
            </a:lvl4pPr>
            <a:lvl5pPr marL="2057400" indent="-228600" defTabSz="966788" eaLnBrk="0" hangingPunct="0">
              <a:defRPr sz="21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1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1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1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96133C1A-5CD0-45F4-8F01-079E049CF5C0}" type="slidenum">
              <a:rPr lang="en-US" altLang="en-US" sz="1300"/>
              <a:pPr eaLnBrk="1" hangingPunct="1"/>
              <a:t>8</a:t>
            </a:fld>
            <a:endParaRPr lang="en-US" altLang="en-US" sz="13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100">
                <a:solidFill>
                  <a:schemeClr val="tx1"/>
                </a:solidFill>
                <a:latin typeface="Arial" panose="020B0604020202020204" pitchFamily="34" charset="0"/>
              </a:defRPr>
            </a:lvl1pPr>
            <a:lvl2pPr marL="742950" indent="-285750" defTabSz="966788" eaLnBrk="0" hangingPunct="0">
              <a:defRPr sz="2100">
                <a:solidFill>
                  <a:schemeClr val="tx1"/>
                </a:solidFill>
                <a:latin typeface="Arial" panose="020B0604020202020204" pitchFamily="34" charset="0"/>
              </a:defRPr>
            </a:lvl2pPr>
            <a:lvl3pPr marL="1143000" indent="-228600" defTabSz="966788" eaLnBrk="0" hangingPunct="0">
              <a:defRPr sz="2100">
                <a:solidFill>
                  <a:schemeClr val="tx1"/>
                </a:solidFill>
                <a:latin typeface="Arial" panose="020B0604020202020204" pitchFamily="34" charset="0"/>
              </a:defRPr>
            </a:lvl3pPr>
            <a:lvl4pPr marL="1600200" indent="-228600" defTabSz="966788" eaLnBrk="0" hangingPunct="0">
              <a:defRPr sz="2100">
                <a:solidFill>
                  <a:schemeClr val="tx1"/>
                </a:solidFill>
                <a:latin typeface="Arial" panose="020B0604020202020204" pitchFamily="34" charset="0"/>
              </a:defRPr>
            </a:lvl4pPr>
            <a:lvl5pPr marL="2057400" indent="-228600" defTabSz="966788" eaLnBrk="0" hangingPunct="0">
              <a:defRPr sz="21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1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1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1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EE37A00D-6DEB-49CA-B2A6-5EC90BB7A223}" type="slidenum">
              <a:rPr lang="en-US" altLang="en-US" sz="1300"/>
              <a:pPr eaLnBrk="1" hangingPunct="1"/>
              <a:t>9</a:t>
            </a:fld>
            <a:endParaRPr lang="en-US" altLang="en-US" sz="13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100">
                <a:solidFill>
                  <a:schemeClr val="tx1"/>
                </a:solidFill>
                <a:latin typeface="Arial" panose="020B0604020202020204" pitchFamily="34" charset="0"/>
              </a:defRPr>
            </a:lvl1pPr>
            <a:lvl2pPr marL="742950" indent="-285750" defTabSz="966788" eaLnBrk="0" hangingPunct="0">
              <a:defRPr sz="2100">
                <a:solidFill>
                  <a:schemeClr val="tx1"/>
                </a:solidFill>
                <a:latin typeface="Arial" panose="020B0604020202020204" pitchFamily="34" charset="0"/>
              </a:defRPr>
            </a:lvl2pPr>
            <a:lvl3pPr marL="1143000" indent="-228600" defTabSz="966788" eaLnBrk="0" hangingPunct="0">
              <a:defRPr sz="2100">
                <a:solidFill>
                  <a:schemeClr val="tx1"/>
                </a:solidFill>
                <a:latin typeface="Arial" panose="020B0604020202020204" pitchFamily="34" charset="0"/>
              </a:defRPr>
            </a:lvl3pPr>
            <a:lvl4pPr marL="1600200" indent="-228600" defTabSz="966788" eaLnBrk="0" hangingPunct="0">
              <a:defRPr sz="2100">
                <a:solidFill>
                  <a:schemeClr val="tx1"/>
                </a:solidFill>
                <a:latin typeface="Arial" panose="020B0604020202020204" pitchFamily="34" charset="0"/>
              </a:defRPr>
            </a:lvl4pPr>
            <a:lvl5pPr marL="2057400" indent="-228600" defTabSz="966788" eaLnBrk="0" hangingPunct="0">
              <a:defRPr sz="21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1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1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1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9C42B00C-89F2-432A-9C26-7376ADB1E1E8}" type="slidenum">
              <a:rPr lang="en-US" altLang="en-US" sz="1300"/>
              <a:pPr eaLnBrk="1" hangingPunct="1"/>
              <a:t>10</a:t>
            </a:fld>
            <a:endParaRPr lang="en-US" altLang="en-US" sz="13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100">
                <a:solidFill>
                  <a:schemeClr val="tx1"/>
                </a:solidFill>
                <a:latin typeface="Arial" panose="020B0604020202020204" pitchFamily="34" charset="0"/>
              </a:defRPr>
            </a:lvl1pPr>
            <a:lvl2pPr marL="742950" indent="-285750" defTabSz="966788" eaLnBrk="0" hangingPunct="0">
              <a:defRPr sz="2100">
                <a:solidFill>
                  <a:schemeClr val="tx1"/>
                </a:solidFill>
                <a:latin typeface="Arial" panose="020B0604020202020204" pitchFamily="34" charset="0"/>
              </a:defRPr>
            </a:lvl2pPr>
            <a:lvl3pPr marL="1143000" indent="-228600" defTabSz="966788" eaLnBrk="0" hangingPunct="0">
              <a:defRPr sz="2100">
                <a:solidFill>
                  <a:schemeClr val="tx1"/>
                </a:solidFill>
                <a:latin typeface="Arial" panose="020B0604020202020204" pitchFamily="34" charset="0"/>
              </a:defRPr>
            </a:lvl3pPr>
            <a:lvl4pPr marL="1600200" indent="-228600" defTabSz="966788" eaLnBrk="0" hangingPunct="0">
              <a:defRPr sz="2100">
                <a:solidFill>
                  <a:schemeClr val="tx1"/>
                </a:solidFill>
                <a:latin typeface="Arial" panose="020B0604020202020204" pitchFamily="34" charset="0"/>
              </a:defRPr>
            </a:lvl4pPr>
            <a:lvl5pPr marL="2057400" indent="-228600" defTabSz="966788" eaLnBrk="0" hangingPunct="0">
              <a:defRPr sz="21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1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1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1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A46F75F8-C363-4EFC-9D3C-FABA7A7FB3C1}" type="slidenum">
              <a:rPr lang="en-US" altLang="en-US" sz="1300"/>
              <a:pPr eaLnBrk="1" hangingPunct="1"/>
              <a:t>27</a:t>
            </a:fld>
            <a:endParaRPr lang="en-US" altLang="en-US" sz="13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p:spPr>
          <p:txBody>
            <a:bodyPr/>
            <a:lstStyle/>
            <a:p>
              <a:pPr>
                <a:defRPr/>
              </a:pPr>
              <a:endParaRPr lang="en-US">
                <a:latin typeface="Arial" charset="0"/>
              </a:endParaRPr>
            </a:p>
          </p:txBody>
        </p:sp>
        <p:sp>
          <p:nvSpPr>
            <p:cNvPr id="6" name="Arc 4"/>
            <p:cNvSpPr>
              <a:spLocks/>
            </p:cNvSpPr>
            <p:nvPr/>
          </p:nvSpPr>
          <p:spPr bwMode="auto">
            <a:xfrm>
              <a:off x="-652" y="978"/>
              <a:ext cx="4237" cy="3342"/>
            </a:xfrm>
            <a:custGeom>
              <a:avLst/>
              <a:gdLst>
                <a:gd name="T0" fmla="*/ 30 w 21600"/>
                <a:gd name="T1" fmla="*/ 0 h 21231"/>
                <a:gd name="T2" fmla="*/ 163 w 21600"/>
                <a:gd name="T3" fmla="*/ 83 h 21231"/>
                <a:gd name="T4" fmla="*/ 0 w 21600"/>
                <a:gd name="T5" fmla="*/ 83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p:spPr>
          <p:txBody>
            <a:bodyPr wrap="none" anchor="ctr"/>
            <a:lstStyle/>
            <a:p>
              <a:pPr>
                <a:defRPr/>
              </a:pPr>
              <a:endParaRPr lang="en-US">
                <a:latin typeface="Arial" charset="0"/>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415402746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p:txBody>
          <a:bodyPr/>
          <a:lstStyle>
            <a:lvl1pPr>
              <a:defRPr/>
            </a:lvl1pPr>
          </a:lstStyle>
          <a:p>
            <a:fld id="{5EF10333-176A-4BC2-B968-634BF9A567CD}" type="slidenum">
              <a:rPr lang="en-US" altLang="en-US"/>
              <a:pPr/>
              <a:t>‹#›</a:t>
            </a:fld>
            <a:endParaRPr lang="en-US" altLang="en-US"/>
          </a:p>
        </p:txBody>
      </p:sp>
    </p:spTree>
    <p:extLst>
      <p:ext uri="{BB962C8B-B14F-4D97-AF65-F5344CB8AC3E}">
        <p14:creationId xmlns:p14="http://schemas.microsoft.com/office/powerpoint/2010/main" val="149560876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p:txBody>
          <a:bodyPr/>
          <a:lstStyle>
            <a:lvl1pPr>
              <a:defRPr/>
            </a:lvl1pPr>
          </a:lstStyle>
          <a:p>
            <a:fld id="{3C36E7A1-01DB-44E7-B025-0330817A7D84}" type="slidenum">
              <a:rPr lang="en-US" altLang="en-US"/>
              <a:pPr/>
              <a:t>‹#›</a:t>
            </a:fld>
            <a:endParaRPr lang="en-US" altLang="en-US"/>
          </a:p>
        </p:txBody>
      </p:sp>
    </p:spTree>
    <p:extLst>
      <p:ext uri="{BB962C8B-B14F-4D97-AF65-F5344CB8AC3E}">
        <p14:creationId xmlns:p14="http://schemas.microsoft.com/office/powerpoint/2010/main" val="360001089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p:txBody>
          <a:bodyPr/>
          <a:lstStyle>
            <a:lvl1pPr>
              <a:defRPr/>
            </a:lvl1pPr>
          </a:lstStyle>
          <a:p>
            <a:fld id="{FA1F6ED4-1CBE-4457-B8AD-A1005A248F0A}" type="slidenum">
              <a:rPr lang="en-US" altLang="en-US"/>
              <a:pPr/>
              <a:t>‹#›</a:t>
            </a:fld>
            <a:endParaRPr lang="en-US" altLang="en-US"/>
          </a:p>
        </p:txBody>
      </p:sp>
    </p:spTree>
    <p:extLst>
      <p:ext uri="{BB962C8B-B14F-4D97-AF65-F5344CB8AC3E}">
        <p14:creationId xmlns:p14="http://schemas.microsoft.com/office/powerpoint/2010/main" val="401826538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p:txBody>
          <a:bodyPr/>
          <a:lstStyle>
            <a:lvl1pPr>
              <a:defRPr/>
            </a:lvl1pPr>
          </a:lstStyle>
          <a:p>
            <a:fld id="{08984087-8A1B-489A-BECF-CCBD9DCBFF2A}" type="slidenum">
              <a:rPr lang="en-US" altLang="en-US"/>
              <a:pPr/>
              <a:t>‹#›</a:t>
            </a:fld>
            <a:endParaRPr lang="en-US" altLang="en-US"/>
          </a:p>
        </p:txBody>
      </p:sp>
    </p:spTree>
    <p:extLst>
      <p:ext uri="{BB962C8B-B14F-4D97-AF65-F5344CB8AC3E}">
        <p14:creationId xmlns:p14="http://schemas.microsoft.com/office/powerpoint/2010/main" val="325159745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p:txBody>
          <a:bodyPr/>
          <a:lstStyle>
            <a:lvl1pPr>
              <a:defRPr/>
            </a:lvl1pPr>
          </a:lstStyle>
          <a:p>
            <a:fld id="{951135D2-67FD-4DED-B054-3E4FC3C1485A}" type="slidenum">
              <a:rPr lang="en-US" altLang="en-US"/>
              <a:pPr/>
              <a:t>‹#›</a:t>
            </a:fld>
            <a:endParaRPr lang="en-US" altLang="en-US"/>
          </a:p>
        </p:txBody>
      </p:sp>
    </p:spTree>
    <p:extLst>
      <p:ext uri="{BB962C8B-B14F-4D97-AF65-F5344CB8AC3E}">
        <p14:creationId xmlns:p14="http://schemas.microsoft.com/office/powerpoint/2010/main" val="28765825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p:txBody>
          <a:bodyPr/>
          <a:lstStyle>
            <a:lvl1pPr>
              <a:defRPr/>
            </a:lvl1pPr>
          </a:lstStyle>
          <a:p>
            <a:pPr>
              <a:defRPr/>
            </a:pPr>
            <a:r>
              <a:rPr lang="en-US" altLang="en-US"/>
              <a:t>Irvine, Kip R. Assembly Language for x86 Processors 7/e, 2015.</a:t>
            </a:r>
          </a:p>
        </p:txBody>
      </p:sp>
      <p:sp>
        <p:nvSpPr>
          <p:cNvPr id="8" name="Rectangle 9"/>
          <p:cNvSpPr>
            <a:spLocks noGrp="1" noChangeArrowheads="1"/>
          </p:cNvSpPr>
          <p:nvPr>
            <p:ph type="sldNum" sz="quarter" idx="11"/>
          </p:nvPr>
        </p:nvSpPr>
        <p:spPr/>
        <p:txBody>
          <a:bodyPr/>
          <a:lstStyle>
            <a:lvl1pPr>
              <a:defRPr/>
            </a:lvl1pPr>
          </a:lstStyle>
          <a:p>
            <a:fld id="{77E4AB39-A59E-4EA5-8B35-6347FEC3F009}" type="slidenum">
              <a:rPr lang="en-US" altLang="en-US"/>
              <a:pPr/>
              <a:t>‹#›</a:t>
            </a:fld>
            <a:endParaRPr lang="en-US" altLang="en-US"/>
          </a:p>
        </p:txBody>
      </p:sp>
    </p:spTree>
    <p:extLst>
      <p:ext uri="{BB962C8B-B14F-4D97-AF65-F5344CB8AC3E}">
        <p14:creationId xmlns:p14="http://schemas.microsoft.com/office/powerpoint/2010/main" val="357871633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p:txBody>
          <a:bodyPr/>
          <a:lstStyle>
            <a:lvl1pPr>
              <a:defRPr/>
            </a:lvl1pPr>
          </a:lstStyle>
          <a:p>
            <a:pPr>
              <a:defRPr/>
            </a:pPr>
            <a:r>
              <a:rPr lang="en-US" altLang="en-US"/>
              <a:t>Irvine, Kip R. Assembly Language for x86 Processors 7/e, 2015.</a:t>
            </a:r>
          </a:p>
        </p:txBody>
      </p:sp>
      <p:sp>
        <p:nvSpPr>
          <p:cNvPr id="4" name="Rectangle 9"/>
          <p:cNvSpPr>
            <a:spLocks noGrp="1" noChangeArrowheads="1"/>
          </p:cNvSpPr>
          <p:nvPr>
            <p:ph type="sldNum" sz="quarter" idx="11"/>
          </p:nvPr>
        </p:nvSpPr>
        <p:spPr/>
        <p:txBody>
          <a:bodyPr/>
          <a:lstStyle>
            <a:lvl1pPr>
              <a:defRPr/>
            </a:lvl1pPr>
          </a:lstStyle>
          <a:p>
            <a:fld id="{3FED855E-AEBA-45C0-8211-320E76CA8496}" type="slidenum">
              <a:rPr lang="en-US" altLang="en-US"/>
              <a:pPr/>
              <a:t>‹#›</a:t>
            </a:fld>
            <a:endParaRPr lang="en-US" altLang="en-US"/>
          </a:p>
        </p:txBody>
      </p:sp>
    </p:spTree>
    <p:extLst>
      <p:ext uri="{BB962C8B-B14F-4D97-AF65-F5344CB8AC3E}">
        <p14:creationId xmlns:p14="http://schemas.microsoft.com/office/powerpoint/2010/main" val="359118734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p:txBody>
          <a:bodyPr/>
          <a:lstStyle>
            <a:lvl1pPr>
              <a:defRPr/>
            </a:lvl1pPr>
          </a:lstStyle>
          <a:p>
            <a:pPr>
              <a:defRPr/>
            </a:pPr>
            <a:r>
              <a:rPr lang="en-US" altLang="en-US"/>
              <a:t>Irvine, Kip R. Assembly Language for x86 Processors 7/e, 2015.</a:t>
            </a:r>
          </a:p>
        </p:txBody>
      </p:sp>
      <p:sp>
        <p:nvSpPr>
          <p:cNvPr id="3" name="Rectangle 9"/>
          <p:cNvSpPr>
            <a:spLocks noGrp="1" noChangeArrowheads="1"/>
          </p:cNvSpPr>
          <p:nvPr>
            <p:ph type="sldNum" sz="quarter" idx="11"/>
          </p:nvPr>
        </p:nvSpPr>
        <p:spPr/>
        <p:txBody>
          <a:bodyPr/>
          <a:lstStyle>
            <a:lvl1pPr>
              <a:defRPr/>
            </a:lvl1pPr>
          </a:lstStyle>
          <a:p>
            <a:fld id="{2909A8EF-27C2-43B3-87DA-F883F0BA176F}" type="slidenum">
              <a:rPr lang="en-US" altLang="en-US"/>
              <a:pPr/>
              <a:t>‹#›</a:t>
            </a:fld>
            <a:endParaRPr lang="en-US" altLang="en-US"/>
          </a:p>
        </p:txBody>
      </p:sp>
    </p:spTree>
    <p:extLst>
      <p:ext uri="{BB962C8B-B14F-4D97-AF65-F5344CB8AC3E}">
        <p14:creationId xmlns:p14="http://schemas.microsoft.com/office/powerpoint/2010/main" val="38316853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p:txBody>
          <a:bodyPr/>
          <a:lstStyle>
            <a:lvl1pPr>
              <a:defRPr/>
            </a:lvl1pPr>
          </a:lstStyle>
          <a:p>
            <a:fld id="{24BDB326-4F55-4837-9CCA-F7AA52D23577}" type="slidenum">
              <a:rPr lang="en-US" altLang="en-US"/>
              <a:pPr/>
              <a:t>‹#›</a:t>
            </a:fld>
            <a:endParaRPr lang="en-US" altLang="en-US"/>
          </a:p>
        </p:txBody>
      </p:sp>
    </p:spTree>
    <p:extLst>
      <p:ext uri="{BB962C8B-B14F-4D97-AF65-F5344CB8AC3E}">
        <p14:creationId xmlns:p14="http://schemas.microsoft.com/office/powerpoint/2010/main" val="368025667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p:txBody>
          <a:bodyPr/>
          <a:lstStyle>
            <a:lvl1pPr>
              <a:defRPr/>
            </a:lvl1pPr>
          </a:lstStyle>
          <a:p>
            <a:fld id="{BB017B4C-B24D-41E3-9192-EEEB8996EACD}" type="slidenum">
              <a:rPr lang="en-US" altLang="en-US"/>
              <a:pPr/>
              <a:t>‹#›</a:t>
            </a:fld>
            <a:endParaRPr lang="en-US" altLang="en-US"/>
          </a:p>
        </p:txBody>
      </p:sp>
    </p:spTree>
    <p:extLst>
      <p:ext uri="{BB962C8B-B14F-4D97-AF65-F5344CB8AC3E}">
        <p14:creationId xmlns:p14="http://schemas.microsoft.com/office/powerpoint/2010/main" val="345940226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81000" y="6340475"/>
            <a:ext cx="4343400" cy="3048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defRPr sz="1000">
                <a:latin typeface="Arial" charset="0"/>
              </a:defRPr>
            </a:lvl1pPr>
          </a:lstStyle>
          <a:p>
            <a:pPr>
              <a:defRPr/>
            </a:pPr>
            <a:r>
              <a:rPr lang="en-US" altLang="en-US"/>
              <a:t>Irvine, Kip R. Assembly Language for x86 Processors 7/e, 2015.</a:t>
            </a:r>
          </a:p>
        </p:txBody>
      </p:sp>
      <p:sp>
        <p:nvSpPr>
          <p:cNvPr id="5124" name="Rectangle 11"/>
          <p:cNvSpPr>
            <a:spLocks noGrp="1" noChangeArrowheads="1"/>
          </p:cNvSpPr>
          <p:nvPr>
            <p:ph type="body" idx="1"/>
          </p:nvPr>
        </p:nvSpPr>
        <p:spPr bwMode="auto">
          <a:xfrm>
            <a:off x="685800" y="11430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29" name="Text Box 12"/>
          <p:cNvSpPr txBox="1">
            <a:spLocks noChangeArrowheads="1"/>
          </p:cNvSpPr>
          <p:nvPr userDrawn="1"/>
        </p:nvSpPr>
        <p:spPr bwMode="auto">
          <a:xfrm>
            <a:off x="685800" y="5867400"/>
            <a:ext cx="2209800" cy="593725"/>
          </a:xfrm>
          <a:prstGeom prst="rect">
            <a:avLst/>
          </a:prstGeom>
          <a:noFill/>
          <a:ln>
            <a:noFill/>
          </a:ln>
          <a:effectLs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defRPr/>
            </a:pPr>
            <a:endParaRPr lang="en-US" altLang="en-US" smtClean="0"/>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lgn="r">
              <a:defRPr sz="1600">
                <a:latin typeface="Times New Roman" panose="02020603050405020304" pitchFamily="18" charset="0"/>
              </a:defRPr>
            </a:lvl1pPr>
          </a:lstStyle>
          <a:p>
            <a:fld id="{D3A96EE2-29EB-4831-AAE1-F96D4C34B0B7}"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Walk.as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Nested.as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Wraps.as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hyperlink" Target="List.asm"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pPr eaLnBrk="1" hangingPunct="1">
              <a:defRPr/>
            </a:pPr>
            <a:r>
              <a:rPr lang="en-US" altLang="en-US" dirty="0" smtClean="0"/>
              <a:t>Assembly Language for x86 Processors </a:t>
            </a:r>
            <a:r>
              <a:rPr lang="en-US" altLang="en-US" sz="2400" dirty="0" smtClean="0"/>
              <a:t>7th Edition</a:t>
            </a:r>
            <a:r>
              <a:rPr lang="en-US" altLang="en-US" dirty="0" smtClean="0"/>
              <a:t> , Global Edition</a:t>
            </a:r>
            <a:br>
              <a:rPr lang="en-US" altLang="en-US" dirty="0" smtClean="0"/>
            </a:br>
            <a:endParaRPr lang="en-US" altLang="en-US" dirty="0" smtClean="0"/>
          </a:p>
        </p:txBody>
      </p:sp>
      <p:sp>
        <p:nvSpPr>
          <p:cNvPr id="17411" name="Rectangle 3"/>
          <p:cNvSpPr>
            <a:spLocks noGrp="1" noChangeArrowheads="1"/>
          </p:cNvSpPr>
          <p:nvPr>
            <p:ph type="subTitle" idx="1"/>
          </p:nvPr>
        </p:nvSpPr>
        <p:spPr>
          <a:xfrm>
            <a:off x="1447800" y="2209800"/>
            <a:ext cx="6400800" cy="1752600"/>
          </a:xfrm>
        </p:spPr>
        <p:txBody>
          <a:bodyPr/>
          <a:lstStyle/>
          <a:p>
            <a:pPr eaLnBrk="1" hangingPunct="1"/>
            <a:r>
              <a:rPr lang="en-US" altLang="en-US" sz="3200" smtClean="0"/>
              <a:t>Chapter 10: Structures and Macros</a:t>
            </a:r>
          </a:p>
        </p:txBody>
      </p:sp>
      <p:sp>
        <p:nvSpPr>
          <p:cNvPr id="17412" name="Text Box 4"/>
          <p:cNvSpPr txBox="1">
            <a:spLocks noChangeArrowheads="1"/>
          </p:cNvSpPr>
          <p:nvPr/>
        </p:nvSpPr>
        <p:spPr bwMode="auto">
          <a:xfrm>
            <a:off x="533400" y="61722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200"/>
              <a:t>(c) Pearson Education, 2015. All rights reserved. You may modify and copy this slide show for your personal use, or for use in the classroom, as long as this copyright statement, the author's name, and the title are not changed.</a:t>
            </a:r>
          </a:p>
        </p:txBody>
      </p:sp>
      <p:sp>
        <p:nvSpPr>
          <p:cNvPr id="17413" name="Text Box 6"/>
          <p:cNvSpPr txBox="1">
            <a:spLocks noChangeArrowheads="1"/>
          </p:cNvSpPr>
          <p:nvPr/>
        </p:nvSpPr>
        <p:spPr bwMode="auto">
          <a:xfrm>
            <a:off x="533400" y="4953000"/>
            <a:ext cx="51816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i="1"/>
              <a:t>Slide show prepared by the author</a:t>
            </a:r>
          </a:p>
          <a:p>
            <a:pPr eaLnBrk="1" hangingPunct="1">
              <a:spcBef>
                <a:spcPct val="50000"/>
              </a:spcBef>
            </a:pPr>
            <a:r>
              <a:rPr lang="en-US" altLang="en-US" sz="1700" i="1"/>
              <a:t>Revision date: 1/15/2014</a:t>
            </a:r>
          </a:p>
        </p:txBody>
      </p:sp>
      <p:sp>
        <p:nvSpPr>
          <p:cNvPr id="17414" name="Text Box 7"/>
          <p:cNvSpPr txBox="1">
            <a:spLocks noChangeArrowheads="1"/>
          </p:cNvSpPr>
          <p:nvPr/>
        </p:nvSpPr>
        <p:spPr bwMode="auto">
          <a:xfrm>
            <a:off x="2895600" y="1676400"/>
            <a:ext cx="3276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a:solidFill>
                  <a:schemeClr val="tx2"/>
                </a:solidFill>
              </a:rPr>
              <a:t>Kip R. Irvine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1028"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714DF08A-052A-4A9C-8315-AC24A86D8913}" type="slidenum">
              <a:rPr lang="en-US" altLang="en-US" sz="1600">
                <a:latin typeface="Times New Roman" panose="02020603050405020304" pitchFamily="18" charset="0"/>
              </a:rPr>
              <a:pPr eaLnBrk="1" hangingPunct="1"/>
              <a:t>10</a:t>
            </a:fld>
            <a:endParaRPr lang="en-US" altLang="en-US" sz="1600">
              <a:latin typeface="Times New Roman" panose="02020603050405020304" pitchFamily="18" charset="0"/>
            </a:endParaRPr>
          </a:p>
        </p:txBody>
      </p:sp>
      <p:sp>
        <p:nvSpPr>
          <p:cNvPr id="76802" name="Rectangle 2"/>
          <p:cNvSpPr>
            <a:spLocks noGrp="1" noChangeArrowheads="1"/>
          </p:cNvSpPr>
          <p:nvPr>
            <p:ph type="title"/>
          </p:nvPr>
        </p:nvSpPr>
        <p:spPr/>
        <p:txBody>
          <a:bodyPr/>
          <a:lstStyle/>
          <a:p>
            <a:pPr eaLnBrk="1" hangingPunct="1">
              <a:defRPr/>
            </a:pPr>
            <a:r>
              <a:rPr lang="en-US" altLang="en-US" smtClean="0"/>
              <a:t>Employee Structure</a:t>
            </a:r>
          </a:p>
        </p:txBody>
      </p:sp>
      <p:sp>
        <p:nvSpPr>
          <p:cNvPr id="1030" name="Text Box 3"/>
          <p:cNvSpPr txBox="1">
            <a:spLocks noChangeArrowheads="1"/>
          </p:cNvSpPr>
          <p:nvPr/>
        </p:nvSpPr>
        <p:spPr bwMode="auto">
          <a:xfrm>
            <a:off x="1447800" y="1752600"/>
            <a:ext cx="54102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Employee STRUCT</a:t>
            </a:r>
          </a:p>
          <a:p>
            <a:pPr lvl="1" eaLnBrk="1" hangingPunct="1">
              <a:lnSpc>
                <a:spcPct val="50000"/>
              </a:lnSpc>
              <a:spcBef>
                <a:spcPct val="50000"/>
              </a:spcBef>
            </a:pPr>
            <a:r>
              <a:rPr lang="en-US" altLang="en-US" sz="1800" b="1">
                <a:latin typeface="Courier New" panose="02070309020205020404" pitchFamily="49" charset="0"/>
              </a:rPr>
              <a:t>IdNum BYTE "000000000"</a:t>
            </a:r>
          </a:p>
          <a:p>
            <a:pPr lvl="1" eaLnBrk="1" hangingPunct="1">
              <a:lnSpc>
                <a:spcPct val="50000"/>
              </a:lnSpc>
              <a:spcBef>
                <a:spcPct val="50000"/>
              </a:spcBef>
            </a:pPr>
            <a:r>
              <a:rPr lang="en-US" altLang="en-US" sz="1800" b="1">
                <a:latin typeface="Courier New" panose="02070309020205020404" pitchFamily="49" charset="0"/>
              </a:rPr>
              <a:t>LastName BYTE 30 DUP(0)</a:t>
            </a:r>
          </a:p>
          <a:p>
            <a:pPr lvl="1" eaLnBrk="1" hangingPunct="1">
              <a:lnSpc>
                <a:spcPct val="50000"/>
              </a:lnSpc>
              <a:spcBef>
                <a:spcPct val="50000"/>
              </a:spcBef>
            </a:pPr>
            <a:r>
              <a:rPr lang="en-US" altLang="en-US" sz="1800" b="1">
                <a:latin typeface="Courier New" panose="02070309020205020404" pitchFamily="49" charset="0"/>
              </a:rPr>
              <a:t>Years WORD 0</a:t>
            </a:r>
          </a:p>
          <a:p>
            <a:pPr lvl="1" eaLnBrk="1" hangingPunct="1">
              <a:lnSpc>
                <a:spcPct val="50000"/>
              </a:lnSpc>
              <a:spcBef>
                <a:spcPct val="50000"/>
              </a:spcBef>
            </a:pPr>
            <a:r>
              <a:rPr lang="en-US" altLang="en-US" sz="1800" b="1">
                <a:latin typeface="Courier New" panose="02070309020205020404" pitchFamily="49" charset="0"/>
              </a:rPr>
              <a:t>SalaryHistory DWORD 0,0,0,0</a:t>
            </a:r>
          </a:p>
          <a:p>
            <a:pPr eaLnBrk="1" hangingPunct="1">
              <a:lnSpc>
                <a:spcPct val="50000"/>
              </a:lnSpc>
              <a:spcBef>
                <a:spcPct val="50000"/>
              </a:spcBef>
            </a:pPr>
            <a:r>
              <a:rPr lang="en-US" altLang="en-US" sz="1800" b="1">
                <a:latin typeface="Courier New" panose="02070309020205020404" pitchFamily="49" charset="0"/>
              </a:rPr>
              <a:t>Employee ENDS</a:t>
            </a:r>
          </a:p>
        </p:txBody>
      </p:sp>
      <p:sp>
        <p:nvSpPr>
          <p:cNvPr id="1031" name="Text Box 4"/>
          <p:cNvSpPr txBox="1">
            <a:spLocks noChangeArrowheads="1"/>
          </p:cNvSpPr>
          <p:nvPr/>
        </p:nvSpPr>
        <p:spPr bwMode="auto">
          <a:xfrm>
            <a:off x="685800" y="1066800"/>
            <a:ext cx="7696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A structure is ideal for combining fields of different types:</a:t>
            </a:r>
          </a:p>
        </p:txBody>
      </p:sp>
      <p:graphicFrame>
        <p:nvGraphicFramePr>
          <p:cNvPr id="1026" name="Object 5"/>
          <p:cNvGraphicFramePr>
            <a:graphicFrameLocks noChangeAspect="1"/>
          </p:cNvGraphicFramePr>
          <p:nvPr/>
        </p:nvGraphicFramePr>
        <p:xfrm>
          <a:off x="685800" y="4191000"/>
          <a:ext cx="7162800" cy="1377950"/>
        </p:xfrm>
        <a:graphic>
          <a:graphicData uri="http://schemas.openxmlformats.org/presentationml/2006/ole">
            <mc:AlternateContent xmlns:mc="http://schemas.openxmlformats.org/markup-compatibility/2006">
              <mc:Choice xmlns:v="urn:schemas-microsoft-com:vml" Requires="v">
                <p:oleObj spid="_x0000_s1042" name="VISIO" r:id="rId4" imgW="3305556" imgH="617220" progId="Visio.Drawing.6">
                  <p:embed/>
                </p:oleObj>
              </mc:Choice>
              <mc:Fallback>
                <p:oleObj name="VISIO" r:id="rId4" imgW="3305556" imgH="617220" progId="Visio.Drawing.6">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l="-1086" t="-5853" r="-1086"/>
                      <a:stretch>
                        <a:fillRect/>
                      </a:stretch>
                    </p:blipFill>
                    <p:spPr bwMode="auto">
                      <a:xfrm>
                        <a:off x="685800" y="4191000"/>
                        <a:ext cx="7162800" cy="13779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457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A072967A-1288-46DF-8126-2729D95F60D8}" type="slidenum">
              <a:rPr lang="en-US" altLang="en-US" sz="1600">
                <a:latin typeface="Times New Roman" panose="02020603050405020304" pitchFamily="18" charset="0"/>
              </a:rPr>
              <a:pPr eaLnBrk="1" hangingPunct="1"/>
              <a:t>11</a:t>
            </a:fld>
            <a:endParaRPr lang="en-US" altLang="en-US" sz="1600">
              <a:latin typeface="Times New Roman" panose="02020603050405020304" pitchFamily="18" charset="0"/>
            </a:endParaRPr>
          </a:p>
        </p:txBody>
      </p:sp>
      <p:sp>
        <p:nvSpPr>
          <p:cNvPr id="80898" name="Rectangle 2"/>
          <p:cNvSpPr>
            <a:spLocks noGrp="1" noChangeArrowheads="1"/>
          </p:cNvSpPr>
          <p:nvPr>
            <p:ph type="title"/>
          </p:nvPr>
        </p:nvSpPr>
        <p:spPr/>
        <p:txBody>
          <a:bodyPr/>
          <a:lstStyle/>
          <a:p>
            <a:pPr eaLnBrk="1" hangingPunct="1">
              <a:defRPr/>
            </a:pPr>
            <a:r>
              <a:rPr lang="en-US" altLang="en-US" smtClean="0"/>
              <a:t>Declaring Structure Variables</a:t>
            </a:r>
          </a:p>
        </p:txBody>
      </p:sp>
      <p:sp>
        <p:nvSpPr>
          <p:cNvPr id="24581" name="Rectangle 3"/>
          <p:cNvSpPr>
            <a:spLocks noGrp="1" noChangeArrowheads="1"/>
          </p:cNvSpPr>
          <p:nvPr>
            <p:ph type="body" idx="1"/>
          </p:nvPr>
        </p:nvSpPr>
        <p:spPr>
          <a:xfrm>
            <a:off x="685800" y="1143000"/>
            <a:ext cx="7391400" cy="2514600"/>
          </a:xfrm>
        </p:spPr>
        <p:txBody>
          <a:bodyPr/>
          <a:lstStyle/>
          <a:p>
            <a:pPr eaLnBrk="1" hangingPunct="1">
              <a:lnSpc>
                <a:spcPct val="90000"/>
              </a:lnSpc>
            </a:pPr>
            <a:r>
              <a:rPr lang="en-US" altLang="en-US" smtClean="0"/>
              <a:t>Structure name is a user-defined type</a:t>
            </a:r>
          </a:p>
          <a:p>
            <a:pPr eaLnBrk="1" hangingPunct="1">
              <a:lnSpc>
                <a:spcPct val="90000"/>
              </a:lnSpc>
            </a:pPr>
            <a:r>
              <a:rPr lang="en-US" altLang="en-US" smtClean="0"/>
              <a:t>Insert replacement initializers between brackets:</a:t>
            </a:r>
          </a:p>
          <a:p>
            <a:pPr lvl="2" eaLnBrk="1" hangingPunct="1">
              <a:lnSpc>
                <a:spcPct val="90000"/>
              </a:lnSpc>
              <a:buFontTx/>
              <a:buNone/>
            </a:pPr>
            <a:r>
              <a:rPr lang="en-US" altLang="en-US" smtClean="0"/>
              <a:t> </a:t>
            </a:r>
            <a:r>
              <a:rPr lang="en-US" altLang="en-US" sz="2400" smtClean="0">
                <a:solidFill>
                  <a:schemeClr val="tx2"/>
                </a:solidFill>
              </a:rPr>
              <a:t>&lt; . . . &gt;</a:t>
            </a:r>
          </a:p>
          <a:p>
            <a:pPr eaLnBrk="1" hangingPunct="1">
              <a:lnSpc>
                <a:spcPct val="90000"/>
              </a:lnSpc>
            </a:pPr>
            <a:r>
              <a:rPr lang="en-US" altLang="en-US" smtClean="0"/>
              <a:t>Empty brackets &lt;&gt; retain the structure's default field initializers</a:t>
            </a:r>
          </a:p>
          <a:p>
            <a:pPr eaLnBrk="1" hangingPunct="1">
              <a:lnSpc>
                <a:spcPct val="90000"/>
              </a:lnSpc>
            </a:pPr>
            <a:r>
              <a:rPr lang="en-US" altLang="en-US" smtClean="0"/>
              <a:t>Examples:</a:t>
            </a:r>
          </a:p>
        </p:txBody>
      </p:sp>
      <p:sp>
        <p:nvSpPr>
          <p:cNvPr id="24582" name="Text Box 4"/>
          <p:cNvSpPr txBox="1">
            <a:spLocks noChangeArrowheads="1"/>
          </p:cNvSpPr>
          <p:nvPr/>
        </p:nvSpPr>
        <p:spPr bwMode="auto">
          <a:xfrm>
            <a:off x="1752600" y="3657600"/>
            <a:ext cx="5257800" cy="1447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point1 COORD &lt;5,10&gt;</a:t>
            </a:r>
          </a:p>
          <a:p>
            <a:pPr eaLnBrk="1" hangingPunct="1">
              <a:lnSpc>
                <a:spcPct val="50000"/>
              </a:lnSpc>
              <a:spcBef>
                <a:spcPct val="50000"/>
              </a:spcBef>
            </a:pPr>
            <a:r>
              <a:rPr lang="en-US" altLang="en-US" sz="1800" b="1">
                <a:latin typeface="Courier New" panose="02070309020205020404" pitchFamily="49" charset="0"/>
              </a:rPr>
              <a:t>point2 COORD &lt;&gt;</a:t>
            </a:r>
          </a:p>
          <a:p>
            <a:pPr eaLnBrk="1" hangingPunct="1">
              <a:lnSpc>
                <a:spcPct val="50000"/>
              </a:lnSpc>
              <a:spcBef>
                <a:spcPct val="50000"/>
              </a:spcBef>
            </a:pPr>
            <a:r>
              <a:rPr lang="en-US" altLang="en-US" sz="1800" b="1">
                <a:latin typeface="Courier New" panose="02070309020205020404" pitchFamily="49" charset="0"/>
              </a:rPr>
              <a:t>worker Employee &lt;&gt;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560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7BFC667F-6ABC-4C2E-863D-F7F3CF1C6A28}" type="slidenum">
              <a:rPr lang="en-US" altLang="en-US" sz="1600">
                <a:latin typeface="Times New Roman" panose="02020603050405020304" pitchFamily="18" charset="0"/>
              </a:rPr>
              <a:pPr eaLnBrk="1" hangingPunct="1"/>
              <a:t>12</a:t>
            </a:fld>
            <a:endParaRPr lang="en-US" altLang="en-US" sz="1600">
              <a:latin typeface="Times New Roman" panose="02020603050405020304" pitchFamily="18" charset="0"/>
            </a:endParaRPr>
          </a:p>
        </p:txBody>
      </p:sp>
      <p:sp>
        <p:nvSpPr>
          <p:cNvPr id="118786" name="Rectangle 1026"/>
          <p:cNvSpPr>
            <a:spLocks noGrp="1" noChangeArrowheads="1"/>
          </p:cNvSpPr>
          <p:nvPr>
            <p:ph type="title"/>
          </p:nvPr>
        </p:nvSpPr>
        <p:spPr/>
        <p:txBody>
          <a:bodyPr/>
          <a:lstStyle/>
          <a:p>
            <a:pPr eaLnBrk="1" hangingPunct="1">
              <a:defRPr/>
            </a:pPr>
            <a:r>
              <a:rPr lang="en-US" altLang="en-US" smtClean="0"/>
              <a:t>Initializing Array Fields</a:t>
            </a:r>
          </a:p>
        </p:txBody>
      </p:sp>
      <p:sp>
        <p:nvSpPr>
          <p:cNvPr id="25605" name="Rectangle 1027"/>
          <p:cNvSpPr>
            <a:spLocks noGrp="1" noChangeArrowheads="1"/>
          </p:cNvSpPr>
          <p:nvPr>
            <p:ph type="body" idx="1"/>
          </p:nvPr>
        </p:nvSpPr>
        <p:spPr>
          <a:xfrm>
            <a:off x="685800" y="1524000"/>
            <a:ext cx="7391400" cy="1524000"/>
          </a:xfrm>
        </p:spPr>
        <p:txBody>
          <a:bodyPr/>
          <a:lstStyle/>
          <a:p>
            <a:pPr eaLnBrk="1" hangingPunct="1"/>
            <a:r>
              <a:rPr lang="en-US" altLang="en-US" smtClean="0"/>
              <a:t>Use the DUP operator to initialize one or more elements of an array field:</a:t>
            </a:r>
          </a:p>
        </p:txBody>
      </p:sp>
      <p:sp>
        <p:nvSpPr>
          <p:cNvPr id="25606" name="Text Box 1028"/>
          <p:cNvSpPr txBox="1">
            <a:spLocks noChangeArrowheads="1"/>
          </p:cNvSpPr>
          <p:nvPr/>
        </p:nvSpPr>
        <p:spPr bwMode="auto">
          <a:xfrm>
            <a:off x="1447800" y="2743200"/>
            <a:ext cx="63246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emp Employee &lt;,,,2 DUP(20000)&gt;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662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B4B5FD3-C980-499D-8350-A3AEA8084E2B}" type="slidenum">
              <a:rPr lang="en-US" altLang="en-US" sz="1600">
                <a:latin typeface="Times New Roman" panose="02020603050405020304" pitchFamily="18" charset="0"/>
              </a:rPr>
              <a:pPr eaLnBrk="1" hangingPunct="1"/>
              <a:t>13</a:t>
            </a:fld>
            <a:endParaRPr lang="en-US" altLang="en-US" sz="1600">
              <a:latin typeface="Times New Roman" panose="02020603050405020304" pitchFamily="18" charset="0"/>
            </a:endParaRPr>
          </a:p>
        </p:txBody>
      </p:sp>
      <p:sp>
        <p:nvSpPr>
          <p:cNvPr id="119810" name="Rectangle 2"/>
          <p:cNvSpPr>
            <a:spLocks noGrp="1" noChangeArrowheads="1"/>
          </p:cNvSpPr>
          <p:nvPr>
            <p:ph type="title"/>
          </p:nvPr>
        </p:nvSpPr>
        <p:spPr/>
        <p:txBody>
          <a:bodyPr/>
          <a:lstStyle/>
          <a:p>
            <a:pPr eaLnBrk="1" hangingPunct="1">
              <a:defRPr/>
            </a:pPr>
            <a:r>
              <a:rPr lang="en-US" altLang="en-US" smtClean="0"/>
              <a:t>Array of Structures</a:t>
            </a:r>
          </a:p>
        </p:txBody>
      </p:sp>
      <p:sp>
        <p:nvSpPr>
          <p:cNvPr id="26629" name="Rectangle 3"/>
          <p:cNvSpPr>
            <a:spLocks noGrp="1" noChangeArrowheads="1"/>
          </p:cNvSpPr>
          <p:nvPr>
            <p:ph type="body" idx="1"/>
          </p:nvPr>
        </p:nvSpPr>
        <p:spPr>
          <a:xfrm>
            <a:off x="685800" y="1143000"/>
            <a:ext cx="7391400" cy="1524000"/>
          </a:xfrm>
        </p:spPr>
        <p:txBody>
          <a:bodyPr/>
          <a:lstStyle/>
          <a:p>
            <a:pPr eaLnBrk="1" hangingPunct="1"/>
            <a:r>
              <a:rPr lang="en-US" altLang="en-US" smtClean="0"/>
              <a:t>An array of structure objects can be defined using the DUP operator.</a:t>
            </a:r>
          </a:p>
          <a:p>
            <a:pPr eaLnBrk="1" hangingPunct="1"/>
            <a:r>
              <a:rPr lang="en-US" altLang="en-US" smtClean="0"/>
              <a:t>Initializers can be used</a:t>
            </a:r>
          </a:p>
        </p:txBody>
      </p:sp>
      <p:sp>
        <p:nvSpPr>
          <p:cNvPr id="26630" name="Text Box 4"/>
          <p:cNvSpPr txBox="1">
            <a:spLocks noChangeArrowheads="1"/>
          </p:cNvSpPr>
          <p:nvPr/>
        </p:nvSpPr>
        <p:spPr bwMode="auto">
          <a:xfrm>
            <a:off x="838200" y="2667000"/>
            <a:ext cx="73914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NumPoints = 3</a:t>
            </a:r>
          </a:p>
          <a:p>
            <a:pPr eaLnBrk="1" hangingPunct="1">
              <a:lnSpc>
                <a:spcPct val="50000"/>
              </a:lnSpc>
              <a:spcBef>
                <a:spcPct val="50000"/>
              </a:spcBef>
            </a:pPr>
            <a:r>
              <a:rPr lang="en-US" altLang="en-US" sz="1800" b="1">
                <a:latin typeface="Courier New" panose="02070309020205020404" pitchFamily="49" charset="0"/>
              </a:rPr>
              <a:t>AllPoints COORD NumPoints DUP(&lt;0,0&gt;)</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RD_Dept Employee 20 DUP(&lt;&gt;)</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accounting Employee 10 DUP(&lt;,,,4 DUP(20000) &gt;)</a:t>
            </a:r>
          </a:p>
          <a:p>
            <a:pPr eaLnBrk="1" hangingPunct="1">
              <a:lnSpc>
                <a:spcPct val="50000"/>
              </a:lnSpc>
              <a:spcBef>
                <a:spcPct val="50000"/>
              </a:spcBef>
            </a:pPr>
            <a:endParaRPr lang="en-US" altLang="en-US" sz="1800" b="1">
              <a:latin typeface="Courier New" panose="02070309020205020404" pitchFamily="49"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765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330E0D2-6D64-4F7F-86ED-A1BE6140E39B}" type="slidenum">
              <a:rPr lang="en-US" altLang="en-US" sz="1600">
                <a:latin typeface="Times New Roman" panose="02020603050405020304" pitchFamily="18" charset="0"/>
              </a:rPr>
              <a:pPr eaLnBrk="1" hangingPunct="1"/>
              <a:t>14</a:t>
            </a:fld>
            <a:endParaRPr lang="en-US" altLang="en-US" sz="1600">
              <a:latin typeface="Times New Roman" panose="02020603050405020304" pitchFamily="18" charset="0"/>
            </a:endParaRPr>
          </a:p>
        </p:txBody>
      </p:sp>
      <p:sp>
        <p:nvSpPr>
          <p:cNvPr id="81922" name="Rectangle 2"/>
          <p:cNvSpPr>
            <a:spLocks noGrp="1" noChangeArrowheads="1"/>
          </p:cNvSpPr>
          <p:nvPr>
            <p:ph type="title"/>
          </p:nvPr>
        </p:nvSpPr>
        <p:spPr/>
        <p:txBody>
          <a:bodyPr/>
          <a:lstStyle/>
          <a:p>
            <a:pPr eaLnBrk="1" hangingPunct="1">
              <a:defRPr/>
            </a:pPr>
            <a:r>
              <a:rPr lang="en-US" altLang="en-US" smtClean="0"/>
              <a:t>Referencing Structure Variables</a:t>
            </a:r>
          </a:p>
        </p:txBody>
      </p:sp>
      <p:sp>
        <p:nvSpPr>
          <p:cNvPr id="27653" name="Text Box 4"/>
          <p:cNvSpPr txBox="1">
            <a:spLocks noChangeArrowheads="1"/>
          </p:cNvSpPr>
          <p:nvPr/>
        </p:nvSpPr>
        <p:spPr bwMode="auto">
          <a:xfrm>
            <a:off x="1143000" y="3124200"/>
            <a:ext cx="6858000" cy="2743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5032375" algn="l"/>
              </a:tabLst>
              <a:defRPr sz="2100">
                <a:solidFill>
                  <a:schemeClr val="tx1"/>
                </a:solidFill>
                <a:latin typeface="Arial" panose="020B0604020202020204" pitchFamily="34" charset="0"/>
              </a:defRPr>
            </a:lvl1pPr>
            <a:lvl2pPr marL="742950" indent="-285750" eaLnBrk="0" hangingPunct="0">
              <a:tabLst>
                <a:tab pos="457200" algn="l"/>
                <a:tab pos="5032375" algn="l"/>
              </a:tabLst>
              <a:defRPr sz="2100">
                <a:solidFill>
                  <a:schemeClr val="tx1"/>
                </a:solidFill>
                <a:latin typeface="Arial" panose="020B0604020202020204" pitchFamily="34" charset="0"/>
              </a:defRPr>
            </a:lvl2pPr>
            <a:lvl3pPr marL="1143000" indent="-228600" eaLnBrk="0" hangingPunct="0">
              <a:tabLst>
                <a:tab pos="457200" algn="l"/>
                <a:tab pos="5032375" algn="l"/>
              </a:tabLst>
              <a:defRPr sz="2100">
                <a:solidFill>
                  <a:schemeClr val="tx1"/>
                </a:solidFill>
                <a:latin typeface="Arial" panose="020B0604020202020204" pitchFamily="34" charset="0"/>
              </a:defRPr>
            </a:lvl3pPr>
            <a:lvl4pPr marL="1600200" indent="-228600" eaLnBrk="0" hangingPunct="0">
              <a:tabLst>
                <a:tab pos="457200" algn="l"/>
                <a:tab pos="5032375" algn="l"/>
              </a:tabLst>
              <a:defRPr sz="2100">
                <a:solidFill>
                  <a:schemeClr val="tx1"/>
                </a:solidFill>
                <a:latin typeface="Arial" panose="020B0604020202020204" pitchFamily="34" charset="0"/>
              </a:defRPr>
            </a:lvl4pPr>
            <a:lvl5pPr marL="2057400" indent="-228600" eaLnBrk="0" hangingPunct="0">
              <a:tabLst>
                <a:tab pos="457200" algn="l"/>
                <a:tab pos="5032375"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5032375"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5032375"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5032375"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5032375"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worker Employee &lt;&gt;</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mov eax,TYPE Employee 		; 57</a:t>
            </a:r>
          </a:p>
          <a:p>
            <a:pPr eaLnBrk="1" hangingPunct="1">
              <a:lnSpc>
                <a:spcPct val="50000"/>
              </a:lnSpc>
              <a:spcBef>
                <a:spcPct val="50000"/>
              </a:spcBef>
            </a:pPr>
            <a:r>
              <a:rPr lang="en-US" altLang="en-US" sz="1800" b="1">
                <a:latin typeface="Courier New" panose="02070309020205020404" pitchFamily="49" charset="0"/>
              </a:rPr>
              <a:t>mov eax,SIZEOF Employee 		; 57</a:t>
            </a:r>
          </a:p>
          <a:p>
            <a:pPr eaLnBrk="1" hangingPunct="1">
              <a:lnSpc>
                <a:spcPct val="50000"/>
              </a:lnSpc>
              <a:spcBef>
                <a:spcPct val="50000"/>
              </a:spcBef>
            </a:pPr>
            <a:r>
              <a:rPr lang="en-US" altLang="en-US" sz="1800" b="1">
                <a:latin typeface="Courier New" panose="02070309020205020404" pitchFamily="49" charset="0"/>
              </a:rPr>
              <a:t>mov eax,SIZEOF worker 		; 57</a:t>
            </a:r>
          </a:p>
          <a:p>
            <a:pPr eaLnBrk="1" hangingPunct="1">
              <a:lnSpc>
                <a:spcPct val="50000"/>
              </a:lnSpc>
              <a:spcBef>
                <a:spcPct val="50000"/>
              </a:spcBef>
            </a:pPr>
            <a:r>
              <a:rPr lang="en-US" altLang="en-US" sz="1800" b="1">
                <a:latin typeface="Courier New" panose="02070309020205020404" pitchFamily="49" charset="0"/>
              </a:rPr>
              <a:t>mov eax,TYPE Employee.SalaryHistory 		; 4</a:t>
            </a:r>
          </a:p>
          <a:p>
            <a:pPr eaLnBrk="1" hangingPunct="1">
              <a:lnSpc>
                <a:spcPct val="50000"/>
              </a:lnSpc>
              <a:spcBef>
                <a:spcPct val="50000"/>
              </a:spcBef>
            </a:pPr>
            <a:r>
              <a:rPr lang="en-US" altLang="en-US" sz="1800" b="1">
                <a:latin typeface="Courier New" panose="02070309020205020404" pitchFamily="49" charset="0"/>
              </a:rPr>
              <a:t>mov eax,LENGTHOF Employee.SalaryHistory 	; 4</a:t>
            </a:r>
          </a:p>
          <a:p>
            <a:pPr eaLnBrk="1" hangingPunct="1">
              <a:lnSpc>
                <a:spcPct val="50000"/>
              </a:lnSpc>
              <a:spcBef>
                <a:spcPct val="50000"/>
              </a:spcBef>
            </a:pPr>
            <a:r>
              <a:rPr lang="en-US" altLang="en-US" sz="1800" b="1">
                <a:latin typeface="Courier New" panose="02070309020205020404" pitchFamily="49" charset="0"/>
              </a:rPr>
              <a:t>mov eax,SIZEOF Employee.SalaryHistory 	; 16</a:t>
            </a:r>
          </a:p>
        </p:txBody>
      </p:sp>
      <p:sp>
        <p:nvSpPr>
          <p:cNvPr id="27654" name="Text Box 5"/>
          <p:cNvSpPr txBox="1">
            <a:spLocks noChangeArrowheads="1"/>
          </p:cNvSpPr>
          <p:nvPr/>
        </p:nvSpPr>
        <p:spPr bwMode="auto">
          <a:xfrm>
            <a:off x="1143000" y="1143000"/>
            <a:ext cx="68580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5486400" algn="l"/>
              </a:tabLst>
              <a:defRPr sz="2100">
                <a:solidFill>
                  <a:schemeClr val="tx1"/>
                </a:solidFill>
                <a:latin typeface="Arial" panose="020B0604020202020204" pitchFamily="34" charset="0"/>
              </a:defRPr>
            </a:lvl1pPr>
            <a:lvl2pPr eaLnBrk="0" hangingPunct="0">
              <a:tabLst>
                <a:tab pos="457200" algn="l"/>
                <a:tab pos="5486400" algn="l"/>
              </a:tabLst>
              <a:defRPr sz="2100">
                <a:solidFill>
                  <a:schemeClr val="tx1"/>
                </a:solidFill>
                <a:latin typeface="Arial" panose="020B0604020202020204" pitchFamily="34" charset="0"/>
              </a:defRPr>
            </a:lvl2pPr>
            <a:lvl3pPr marL="1143000" indent="-228600" eaLnBrk="0" hangingPunct="0">
              <a:tabLst>
                <a:tab pos="457200" algn="l"/>
                <a:tab pos="5486400" algn="l"/>
              </a:tabLst>
              <a:defRPr sz="2100">
                <a:solidFill>
                  <a:schemeClr val="tx1"/>
                </a:solidFill>
                <a:latin typeface="Arial" panose="020B0604020202020204" pitchFamily="34" charset="0"/>
              </a:defRPr>
            </a:lvl3pPr>
            <a:lvl4pPr marL="1600200" indent="-228600" eaLnBrk="0" hangingPunct="0">
              <a:tabLst>
                <a:tab pos="457200" algn="l"/>
                <a:tab pos="5486400" algn="l"/>
              </a:tabLst>
              <a:defRPr sz="2100">
                <a:solidFill>
                  <a:schemeClr val="tx1"/>
                </a:solidFill>
                <a:latin typeface="Arial" panose="020B0604020202020204" pitchFamily="34" charset="0"/>
              </a:defRPr>
            </a:lvl4pPr>
            <a:lvl5pPr marL="2057400" indent="-228600" eaLnBrk="0" hangingPunct="0">
              <a:tabLst>
                <a:tab pos="457200" algn="l"/>
                <a:tab pos="54864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54864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54864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54864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54864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Employee STRUCT	; bytes</a:t>
            </a:r>
          </a:p>
          <a:p>
            <a:pPr lvl="1" eaLnBrk="1" hangingPunct="1">
              <a:lnSpc>
                <a:spcPct val="50000"/>
              </a:lnSpc>
              <a:spcBef>
                <a:spcPct val="50000"/>
              </a:spcBef>
            </a:pPr>
            <a:r>
              <a:rPr lang="en-US" altLang="en-US" sz="1800" b="1">
                <a:latin typeface="Courier New" panose="02070309020205020404" pitchFamily="49" charset="0"/>
              </a:rPr>
              <a:t>IdNum BYTE "000000000"	; 9</a:t>
            </a:r>
          </a:p>
          <a:p>
            <a:pPr lvl="1" eaLnBrk="1" hangingPunct="1">
              <a:lnSpc>
                <a:spcPct val="50000"/>
              </a:lnSpc>
              <a:spcBef>
                <a:spcPct val="50000"/>
              </a:spcBef>
            </a:pPr>
            <a:r>
              <a:rPr lang="en-US" altLang="en-US" sz="1800" b="1">
                <a:latin typeface="Courier New" panose="02070309020205020404" pitchFamily="49" charset="0"/>
              </a:rPr>
              <a:t>LastName BYTE 30 DUP(0)	; 30</a:t>
            </a:r>
          </a:p>
          <a:p>
            <a:pPr lvl="1" eaLnBrk="1" hangingPunct="1">
              <a:lnSpc>
                <a:spcPct val="50000"/>
              </a:lnSpc>
              <a:spcBef>
                <a:spcPct val="50000"/>
              </a:spcBef>
            </a:pPr>
            <a:r>
              <a:rPr lang="en-US" altLang="en-US" sz="1800" b="1">
                <a:latin typeface="Courier New" panose="02070309020205020404" pitchFamily="49" charset="0"/>
              </a:rPr>
              <a:t>Years WORD 0	; 2</a:t>
            </a:r>
          </a:p>
          <a:p>
            <a:pPr lvl="1" eaLnBrk="1" hangingPunct="1">
              <a:lnSpc>
                <a:spcPct val="50000"/>
              </a:lnSpc>
              <a:spcBef>
                <a:spcPct val="50000"/>
              </a:spcBef>
            </a:pPr>
            <a:r>
              <a:rPr lang="en-US" altLang="en-US" sz="1800" b="1">
                <a:latin typeface="Courier New" panose="02070309020205020404" pitchFamily="49" charset="0"/>
              </a:rPr>
              <a:t>SalaryHistory DWORD 0,0,0,0	; 16</a:t>
            </a:r>
          </a:p>
          <a:p>
            <a:pPr eaLnBrk="1" hangingPunct="1">
              <a:lnSpc>
                <a:spcPct val="50000"/>
              </a:lnSpc>
              <a:spcBef>
                <a:spcPct val="50000"/>
              </a:spcBef>
            </a:pPr>
            <a:r>
              <a:rPr lang="en-US" altLang="en-US" sz="1800" b="1">
                <a:latin typeface="Courier New" panose="02070309020205020404" pitchFamily="49" charset="0"/>
              </a:rPr>
              <a:t>Employee ENDS	; 57</a:t>
            </a:r>
          </a:p>
        </p:txBody>
      </p:sp>
      <p:sp>
        <p:nvSpPr>
          <p:cNvPr id="27655" name="Line 6"/>
          <p:cNvSpPr>
            <a:spLocks noChangeShapeType="1"/>
          </p:cNvSpPr>
          <p:nvPr/>
        </p:nvSpPr>
        <p:spPr bwMode="auto">
          <a:xfrm>
            <a:off x="6477000" y="6019800"/>
            <a:ext cx="19050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867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E3F522D6-3811-47CB-9020-E71A262575F9}" type="slidenum">
              <a:rPr lang="en-US" altLang="en-US" sz="1600">
                <a:latin typeface="Times New Roman" panose="02020603050405020304" pitchFamily="18" charset="0"/>
              </a:rPr>
              <a:pPr eaLnBrk="1" hangingPunct="1"/>
              <a:t>15</a:t>
            </a:fld>
            <a:endParaRPr lang="en-US" altLang="en-US" sz="1600">
              <a:latin typeface="Times New Roman" panose="02020603050405020304" pitchFamily="18" charset="0"/>
            </a:endParaRPr>
          </a:p>
        </p:txBody>
      </p:sp>
      <p:sp>
        <p:nvSpPr>
          <p:cNvPr id="120834" name="Rectangle 1026"/>
          <p:cNvSpPr>
            <a:spLocks noGrp="1" noChangeArrowheads="1"/>
          </p:cNvSpPr>
          <p:nvPr>
            <p:ph type="title"/>
          </p:nvPr>
        </p:nvSpPr>
        <p:spPr/>
        <p:txBody>
          <a:bodyPr/>
          <a:lstStyle/>
          <a:p>
            <a:pPr eaLnBrk="1" hangingPunct="1">
              <a:defRPr/>
            </a:pPr>
            <a:r>
              <a:rPr lang="en-US" altLang="en-US" smtClean="0"/>
              <a:t>. . . continued</a:t>
            </a:r>
          </a:p>
        </p:txBody>
      </p:sp>
      <p:sp>
        <p:nvSpPr>
          <p:cNvPr id="28677" name="Text Box 1027"/>
          <p:cNvSpPr txBox="1">
            <a:spLocks noChangeArrowheads="1"/>
          </p:cNvSpPr>
          <p:nvPr/>
        </p:nvSpPr>
        <p:spPr bwMode="auto">
          <a:xfrm>
            <a:off x="762000" y="1447800"/>
            <a:ext cx="7467600" cy="2743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2746375" algn="l"/>
                <a:tab pos="5029200" algn="l"/>
              </a:tabLst>
              <a:defRPr sz="2100">
                <a:solidFill>
                  <a:schemeClr val="tx1"/>
                </a:solidFill>
                <a:latin typeface="Arial" panose="020B0604020202020204" pitchFamily="34" charset="0"/>
              </a:defRPr>
            </a:lvl1pPr>
            <a:lvl2pPr marL="742950" indent="-285750" eaLnBrk="0" hangingPunct="0">
              <a:tabLst>
                <a:tab pos="457200" algn="l"/>
                <a:tab pos="2746375" algn="l"/>
                <a:tab pos="5029200" algn="l"/>
              </a:tabLst>
              <a:defRPr sz="2100">
                <a:solidFill>
                  <a:schemeClr val="tx1"/>
                </a:solidFill>
                <a:latin typeface="Arial" panose="020B0604020202020204" pitchFamily="34" charset="0"/>
              </a:defRPr>
            </a:lvl2pPr>
            <a:lvl3pPr marL="1143000" indent="-228600" eaLnBrk="0" hangingPunct="0">
              <a:tabLst>
                <a:tab pos="457200" algn="l"/>
                <a:tab pos="2746375" algn="l"/>
                <a:tab pos="5029200" algn="l"/>
              </a:tabLst>
              <a:defRPr sz="2100">
                <a:solidFill>
                  <a:schemeClr val="tx1"/>
                </a:solidFill>
                <a:latin typeface="Arial" panose="020B0604020202020204" pitchFamily="34" charset="0"/>
              </a:defRPr>
            </a:lvl3pPr>
            <a:lvl4pPr marL="1600200" indent="-228600" eaLnBrk="0" hangingPunct="0">
              <a:tabLst>
                <a:tab pos="457200" algn="l"/>
                <a:tab pos="2746375" algn="l"/>
                <a:tab pos="5029200" algn="l"/>
              </a:tabLst>
              <a:defRPr sz="2100">
                <a:solidFill>
                  <a:schemeClr val="tx1"/>
                </a:solidFill>
                <a:latin typeface="Arial" panose="020B0604020202020204" pitchFamily="34" charset="0"/>
              </a:defRPr>
            </a:lvl4pPr>
            <a:lvl5pPr marL="2057400" indent="-228600" eaLnBrk="0" hangingPunct="0">
              <a:tabLst>
                <a:tab pos="457200" algn="l"/>
                <a:tab pos="2746375" algn="l"/>
                <a:tab pos="50292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2746375" algn="l"/>
                <a:tab pos="50292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2746375" algn="l"/>
                <a:tab pos="50292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2746375" algn="l"/>
                <a:tab pos="50292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2746375" algn="l"/>
                <a:tab pos="50292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mov dx,worker.Years</a:t>
            </a:r>
          </a:p>
          <a:p>
            <a:pPr eaLnBrk="1" hangingPunct="1">
              <a:lnSpc>
                <a:spcPct val="50000"/>
              </a:lnSpc>
              <a:spcBef>
                <a:spcPct val="50000"/>
              </a:spcBef>
            </a:pPr>
            <a:r>
              <a:rPr lang="en-US" altLang="en-US" sz="1800" b="1">
                <a:latin typeface="Courier New" panose="02070309020205020404" pitchFamily="49" charset="0"/>
              </a:rPr>
              <a:t>mov worker.SalaryHistory,20000 	; first salary</a:t>
            </a:r>
          </a:p>
          <a:p>
            <a:pPr eaLnBrk="1" hangingPunct="1">
              <a:lnSpc>
                <a:spcPct val="50000"/>
              </a:lnSpc>
              <a:spcBef>
                <a:spcPct val="50000"/>
              </a:spcBef>
            </a:pPr>
            <a:r>
              <a:rPr lang="en-US" altLang="en-US" sz="1800" b="1">
                <a:latin typeface="Courier New" panose="02070309020205020404" pitchFamily="49" charset="0"/>
              </a:rPr>
              <a:t>mov worker.SalaryHistory+4,30000 	; second salary</a:t>
            </a:r>
          </a:p>
          <a:p>
            <a:pPr eaLnBrk="1" hangingPunct="1">
              <a:lnSpc>
                <a:spcPct val="50000"/>
              </a:lnSpc>
              <a:spcBef>
                <a:spcPct val="50000"/>
              </a:spcBef>
            </a:pPr>
            <a:r>
              <a:rPr lang="en-US" altLang="en-US" sz="1800" b="1">
                <a:latin typeface="Courier New" panose="02070309020205020404" pitchFamily="49" charset="0"/>
              </a:rPr>
              <a:t>mov edx,OFFSET worker.LastName</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mov esi,OFFSET worker</a:t>
            </a:r>
          </a:p>
          <a:p>
            <a:pPr eaLnBrk="1" hangingPunct="1">
              <a:lnSpc>
                <a:spcPct val="50000"/>
              </a:lnSpc>
              <a:spcBef>
                <a:spcPct val="50000"/>
              </a:spcBef>
            </a:pPr>
            <a:r>
              <a:rPr lang="en-US" altLang="en-US" sz="1800" b="1">
                <a:latin typeface="Courier New" panose="02070309020205020404" pitchFamily="49" charset="0"/>
              </a:rPr>
              <a:t>mov ax,(Employee PTR [esi]).Years</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solidFill>
                  <a:schemeClr val="tx2"/>
                </a:solidFill>
                <a:latin typeface="Courier New" panose="02070309020205020404" pitchFamily="49" charset="0"/>
              </a:rPr>
              <a:t>mov ax,[esi].Years	 ; invalid operand (ambiguous)</a:t>
            </a:r>
          </a:p>
          <a:p>
            <a:pPr eaLnBrk="1" hangingPunct="1">
              <a:lnSpc>
                <a:spcPct val="50000"/>
              </a:lnSpc>
              <a:spcBef>
                <a:spcPct val="50000"/>
              </a:spcBef>
            </a:pPr>
            <a:endParaRPr lang="en-US" altLang="en-US" sz="1800" b="1">
              <a:latin typeface="Courier New" panose="02070309020205020404" pitchFamily="49"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969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B6EAFCF-C53F-49C4-B350-D60360987606}" type="slidenum">
              <a:rPr lang="en-US" altLang="en-US" sz="1600">
                <a:latin typeface="Times New Roman" panose="02020603050405020304" pitchFamily="18" charset="0"/>
              </a:rPr>
              <a:pPr eaLnBrk="1" hangingPunct="1"/>
              <a:t>16</a:t>
            </a:fld>
            <a:endParaRPr lang="en-US" altLang="en-US" sz="1600">
              <a:latin typeface="Times New Roman" panose="02020603050405020304" pitchFamily="18" charset="0"/>
            </a:endParaRPr>
          </a:p>
        </p:txBody>
      </p:sp>
      <p:sp>
        <p:nvSpPr>
          <p:cNvPr id="116738" name="Rectangle 2"/>
          <p:cNvSpPr>
            <a:spLocks noGrp="1" noChangeArrowheads="1"/>
          </p:cNvSpPr>
          <p:nvPr>
            <p:ph type="title"/>
          </p:nvPr>
        </p:nvSpPr>
        <p:spPr/>
        <p:txBody>
          <a:bodyPr/>
          <a:lstStyle/>
          <a:p>
            <a:pPr eaLnBrk="1" hangingPunct="1">
              <a:defRPr/>
            </a:pPr>
            <a:r>
              <a:rPr lang="en-US" altLang="en-US" smtClean="0"/>
              <a:t>Looping Through an Array of Points</a:t>
            </a:r>
          </a:p>
        </p:txBody>
      </p:sp>
      <p:sp>
        <p:nvSpPr>
          <p:cNvPr id="29701" name="Text Box 3"/>
          <p:cNvSpPr txBox="1">
            <a:spLocks noChangeArrowheads="1"/>
          </p:cNvSpPr>
          <p:nvPr/>
        </p:nvSpPr>
        <p:spPr bwMode="auto">
          <a:xfrm>
            <a:off x="762000" y="1981200"/>
            <a:ext cx="7543800" cy="403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NumPoints = 3</a:t>
            </a:r>
          </a:p>
          <a:p>
            <a:pPr eaLnBrk="1" hangingPunct="1">
              <a:lnSpc>
                <a:spcPct val="50000"/>
              </a:lnSpc>
              <a:spcBef>
                <a:spcPct val="50000"/>
              </a:spcBef>
            </a:pPr>
            <a:r>
              <a:rPr lang="en-US" altLang="en-US" sz="1800" b="1">
                <a:latin typeface="Courier New" panose="02070309020205020404" pitchFamily="49" charset="0"/>
              </a:rPr>
              <a:t>AllPoints COORD NumPoints DUP(&lt;0,0&gt;)</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	mov edi,0	; array index</a:t>
            </a:r>
          </a:p>
          <a:p>
            <a:pPr eaLnBrk="1" hangingPunct="1">
              <a:lnSpc>
                <a:spcPct val="50000"/>
              </a:lnSpc>
              <a:spcBef>
                <a:spcPct val="50000"/>
              </a:spcBef>
            </a:pPr>
            <a:r>
              <a:rPr lang="en-US" altLang="en-US" sz="1800" b="1">
                <a:latin typeface="Courier New" panose="02070309020205020404" pitchFamily="49" charset="0"/>
              </a:rPr>
              <a:t>	mov ecx,NumPoints	; loop counter</a:t>
            </a:r>
          </a:p>
          <a:p>
            <a:pPr eaLnBrk="1" hangingPunct="1">
              <a:lnSpc>
                <a:spcPct val="50000"/>
              </a:lnSpc>
              <a:spcBef>
                <a:spcPct val="50000"/>
              </a:spcBef>
            </a:pPr>
            <a:r>
              <a:rPr lang="en-US" altLang="en-US" sz="1800" b="1">
                <a:latin typeface="Courier New" panose="02070309020205020404" pitchFamily="49" charset="0"/>
              </a:rPr>
              <a:t>	mov ax,1	; starting X, Y values</a:t>
            </a:r>
          </a:p>
          <a:p>
            <a:pPr eaLnBrk="1" hangingPunct="1">
              <a:lnSpc>
                <a:spcPct val="50000"/>
              </a:lnSpc>
              <a:spcBef>
                <a:spcPct val="50000"/>
              </a:spcBef>
            </a:pPr>
            <a:r>
              <a:rPr lang="en-US" altLang="en-US" sz="1800" b="1">
                <a:latin typeface="Courier New" panose="02070309020205020404" pitchFamily="49" charset="0"/>
              </a:rPr>
              <a:t>L1:</a:t>
            </a:r>
          </a:p>
          <a:p>
            <a:pPr eaLnBrk="1" hangingPunct="1">
              <a:lnSpc>
                <a:spcPct val="50000"/>
              </a:lnSpc>
              <a:spcBef>
                <a:spcPct val="50000"/>
              </a:spcBef>
            </a:pPr>
            <a:r>
              <a:rPr lang="en-US" altLang="en-US" sz="1800" b="1">
                <a:latin typeface="Courier New" panose="02070309020205020404" pitchFamily="49" charset="0"/>
              </a:rPr>
              <a:t>	mov (COORD PTR AllPoints[edi]).X,ax</a:t>
            </a:r>
          </a:p>
          <a:p>
            <a:pPr eaLnBrk="1" hangingPunct="1">
              <a:lnSpc>
                <a:spcPct val="50000"/>
              </a:lnSpc>
              <a:spcBef>
                <a:spcPct val="50000"/>
              </a:spcBef>
            </a:pPr>
            <a:r>
              <a:rPr lang="en-US" altLang="en-US" sz="1800" b="1">
                <a:latin typeface="Courier New" panose="02070309020205020404" pitchFamily="49" charset="0"/>
              </a:rPr>
              <a:t>	mov (COORD PTR AllPoints[edi]).Y,ax</a:t>
            </a:r>
          </a:p>
          <a:p>
            <a:pPr eaLnBrk="1" hangingPunct="1">
              <a:lnSpc>
                <a:spcPct val="50000"/>
              </a:lnSpc>
              <a:spcBef>
                <a:spcPct val="50000"/>
              </a:spcBef>
            </a:pPr>
            <a:r>
              <a:rPr lang="en-US" altLang="en-US" sz="1800" b="1">
                <a:latin typeface="Courier New" panose="02070309020205020404" pitchFamily="49" charset="0"/>
              </a:rPr>
              <a:t>	add edi,TYPE COORD</a:t>
            </a:r>
          </a:p>
          <a:p>
            <a:pPr eaLnBrk="1" hangingPunct="1">
              <a:lnSpc>
                <a:spcPct val="50000"/>
              </a:lnSpc>
              <a:spcBef>
                <a:spcPct val="50000"/>
              </a:spcBef>
            </a:pPr>
            <a:r>
              <a:rPr lang="en-US" altLang="en-US" sz="1800" b="1">
                <a:latin typeface="Courier New" panose="02070309020205020404" pitchFamily="49" charset="0"/>
              </a:rPr>
              <a:t>	inc ax</a:t>
            </a:r>
          </a:p>
          <a:p>
            <a:pPr eaLnBrk="1" hangingPunct="1">
              <a:lnSpc>
                <a:spcPct val="50000"/>
              </a:lnSpc>
              <a:spcBef>
                <a:spcPct val="50000"/>
              </a:spcBef>
            </a:pPr>
            <a:r>
              <a:rPr lang="en-US" altLang="en-US" sz="1800" b="1">
                <a:latin typeface="Courier New" panose="02070309020205020404" pitchFamily="49" charset="0"/>
              </a:rPr>
              <a:t>	Loop L1</a:t>
            </a:r>
          </a:p>
        </p:txBody>
      </p:sp>
      <p:sp>
        <p:nvSpPr>
          <p:cNvPr id="29702" name="Text Box 4"/>
          <p:cNvSpPr txBox="1">
            <a:spLocks noChangeArrowheads="1"/>
          </p:cNvSpPr>
          <p:nvPr/>
        </p:nvSpPr>
        <p:spPr bwMode="auto">
          <a:xfrm>
            <a:off x="685800" y="9906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Sets the X and Y coordinates of the AllPoints array to sequentially increasing values (1,1), (2,2),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072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DC51799-CD8B-45FA-BA24-168055C256BC}" type="slidenum">
              <a:rPr lang="en-US" altLang="en-US" sz="1600">
                <a:latin typeface="Times New Roman" panose="02020603050405020304" pitchFamily="18" charset="0"/>
              </a:rPr>
              <a:pPr eaLnBrk="1" hangingPunct="1"/>
              <a:t>17</a:t>
            </a:fld>
            <a:endParaRPr lang="en-US" altLang="en-US" sz="1600">
              <a:latin typeface="Times New Roman" panose="02020603050405020304" pitchFamily="18" charset="0"/>
            </a:endParaRPr>
          </a:p>
        </p:txBody>
      </p:sp>
      <p:sp>
        <p:nvSpPr>
          <p:cNvPr id="82946" name="Rectangle 2"/>
          <p:cNvSpPr>
            <a:spLocks noGrp="1" noChangeArrowheads="1"/>
          </p:cNvSpPr>
          <p:nvPr>
            <p:ph type="title"/>
          </p:nvPr>
        </p:nvSpPr>
        <p:spPr>
          <a:xfrm>
            <a:off x="381000" y="228600"/>
            <a:ext cx="8458200" cy="609600"/>
          </a:xfrm>
        </p:spPr>
        <p:txBody>
          <a:bodyPr/>
          <a:lstStyle/>
          <a:p>
            <a:pPr eaLnBrk="1" hangingPunct="1">
              <a:defRPr/>
            </a:pPr>
            <a:r>
              <a:rPr lang="en-US" altLang="en-US" smtClean="0"/>
              <a:t>Example: Displaying the System Time</a:t>
            </a:r>
            <a:r>
              <a:rPr lang="en-US" altLang="en-US" sz="2400" smtClean="0"/>
              <a:t>  (1 of 3)</a:t>
            </a:r>
          </a:p>
        </p:txBody>
      </p:sp>
      <p:sp>
        <p:nvSpPr>
          <p:cNvPr id="30725" name="Rectangle 3"/>
          <p:cNvSpPr>
            <a:spLocks noGrp="1" noChangeArrowheads="1"/>
          </p:cNvSpPr>
          <p:nvPr>
            <p:ph type="body" idx="1"/>
          </p:nvPr>
        </p:nvSpPr>
        <p:spPr>
          <a:xfrm>
            <a:off x="685800" y="1143000"/>
            <a:ext cx="7772400" cy="1219200"/>
          </a:xfrm>
        </p:spPr>
        <p:txBody>
          <a:bodyPr/>
          <a:lstStyle/>
          <a:p>
            <a:pPr eaLnBrk="1" hangingPunct="1">
              <a:lnSpc>
                <a:spcPct val="90000"/>
              </a:lnSpc>
            </a:pPr>
            <a:r>
              <a:rPr lang="en-US" altLang="en-US" smtClean="0"/>
              <a:t>Retrieves and displays the system time at a selected screen location.</a:t>
            </a:r>
          </a:p>
          <a:p>
            <a:pPr eaLnBrk="1" hangingPunct="1">
              <a:lnSpc>
                <a:spcPct val="90000"/>
              </a:lnSpc>
            </a:pPr>
            <a:r>
              <a:rPr lang="en-US" altLang="en-US" smtClean="0"/>
              <a:t>Uses COORD and SYSTEMTIME structures:</a:t>
            </a:r>
          </a:p>
        </p:txBody>
      </p:sp>
      <p:sp>
        <p:nvSpPr>
          <p:cNvPr id="30726" name="Text Box 4"/>
          <p:cNvSpPr txBox="1">
            <a:spLocks noChangeArrowheads="1"/>
          </p:cNvSpPr>
          <p:nvPr/>
        </p:nvSpPr>
        <p:spPr bwMode="auto">
          <a:xfrm>
            <a:off x="914400" y="2590800"/>
            <a:ext cx="6858000" cy="304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2401888" algn="l"/>
                <a:tab pos="3657600" algn="l"/>
                <a:tab pos="4114800" algn="l"/>
              </a:tabLst>
              <a:defRPr sz="2100">
                <a:solidFill>
                  <a:schemeClr val="tx1"/>
                </a:solidFill>
                <a:latin typeface="Arial" panose="020B0604020202020204" pitchFamily="34" charset="0"/>
              </a:defRPr>
            </a:lvl1pPr>
            <a:lvl2pPr eaLnBrk="0" hangingPunct="0">
              <a:tabLst>
                <a:tab pos="457200" algn="l"/>
                <a:tab pos="2401888"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2401888"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2401888"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2401888"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2401888"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2401888"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2401888"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2401888"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SYSTEMTIME STRUCT</a:t>
            </a:r>
          </a:p>
          <a:p>
            <a:pPr lvl="1" eaLnBrk="1" hangingPunct="1">
              <a:lnSpc>
                <a:spcPct val="50000"/>
              </a:lnSpc>
              <a:spcBef>
                <a:spcPct val="50000"/>
              </a:spcBef>
            </a:pPr>
            <a:r>
              <a:rPr lang="en-US" altLang="en-US" sz="1800" b="1">
                <a:latin typeface="Courier New" panose="02070309020205020404" pitchFamily="49" charset="0"/>
              </a:rPr>
              <a:t>wYear	WORD ?</a:t>
            </a:r>
          </a:p>
          <a:p>
            <a:pPr lvl="1" eaLnBrk="1" hangingPunct="1">
              <a:lnSpc>
                <a:spcPct val="50000"/>
              </a:lnSpc>
              <a:spcBef>
                <a:spcPct val="50000"/>
              </a:spcBef>
            </a:pPr>
            <a:r>
              <a:rPr lang="en-US" altLang="en-US" sz="1800" b="1">
                <a:latin typeface="Courier New" panose="02070309020205020404" pitchFamily="49" charset="0"/>
              </a:rPr>
              <a:t>wMonth	WORD ?</a:t>
            </a:r>
          </a:p>
          <a:p>
            <a:pPr lvl="1" eaLnBrk="1" hangingPunct="1">
              <a:lnSpc>
                <a:spcPct val="50000"/>
              </a:lnSpc>
              <a:spcBef>
                <a:spcPct val="50000"/>
              </a:spcBef>
            </a:pPr>
            <a:r>
              <a:rPr lang="en-US" altLang="en-US" sz="1800" b="1">
                <a:latin typeface="Courier New" panose="02070309020205020404" pitchFamily="49" charset="0"/>
              </a:rPr>
              <a:t>wDayOfWeek	WORD ?</a:t>
            </a:r>
          </a:p>
          <a:p>
            <a:pPr lvl="1" eaLnBrk="1" hangingPunct="1">
              <a:lnSpc>
                <a:spcPct val="50000"/>
              </a:lnSpc>
              <a:spcBef>
                <a:spcPct val="50000"/>
              </a:spcBef>
            </a:pPr>
            <a:r>
              <a:rPr lang="en-US" altLang="en-US" sz="1800" b="1">
                <a:latin typeface="Courier New" panose="02070309020205020404" pitchFamily="49" charset="0"/>
              </a:rPr>
              <a:t>wDay 	WORD ?</a:t>
            </a:r>
          </a:p>
          <a:p>
            <a:pPr lvl="1" eaLnBrk="1" hangingPunct="1">
              <a:lnSpc>
                <a:spcPct val="50000"/>
              </a:lnSpc>
              <a:spcBef>
                <a:spcPct val="50000"/>
              </a:spcBef>
            </a:pPr>
            <a:r>
              <a:rPr lang="en-US" altLang="en-US" sz="1800" b="1">
                <a:latin typeface="Courier New" panose="02070309020205020404" pitchFamily="49" charset="0"/>
              </a:rPr>
              <a:t>wHour 	WORD ?</a:t>
            </a:r>
          </a:p>
          <a:p>
            <a:pPr lvl="1" eaLnBrk="1" hangingPunct="1">
              <a:lnSpc>
                <a:spcPct val="50000"/>
              </a:lnSpc>
              <a:spcBef>
                <a:spcPct val="50000"/>
              </a:spcBef>
            </a:pPr>
            <a:r>
              <a:rPr lang="en-US" altLang="en-US" sz="1800" b="1">
                <a:latin typeface="Courier New" panose="02070309020205020404" pitchFamily="49" charset="0"/>
              </a:rPr>
              <a:t>wMinute 	WORD ?</a:t>
            </a:r>
          </a:p>
          <a:p>
            <a:pPr lvl="1" eaLnBrk="1" hangingPunct="1">
              <a:lnSpc>
                <a:spcPct val="50000"/>
              </a:lnSpc>
              <a:spcBef>
                <a:spcPct val="50000"/>
              </a:spcBef>
            </a:pPr>
            <a:r>
              <a:rPr lang="en-US" altLang="en-US" sz="1800" b="1">
                <a:latin typeface="Courier New" panose="02070309020205020404" pitchFamily="49" charset="0"/>
              </a:rPr>
              <a:t>wSecond 	WORD ?</a:t>
            </a:r>
          </a:p>
          <a:p>
            <a:pPr lvl="1" eaLnBrk="1" hangingPunct="1">
              <a:lnSpc>
                <a:spcPct val="50000"/>
              </a:lnSpc>
              <a:spcBef>
                <a:spcPct val="50000"/>
              </a:spcBef>
            </a:pPr>
            <a:r>
              <a:rPr lang="en-US" altLang="en-US" sz="1800" b="1">
                <a:latin typeface="Courier New" panose="02070309020205020404" pitchFamily="49" charset="0"/>
              </a:rPr>
              <a:t>wMilliseconds	WORD ?</a:t>
            </a:r>
          </a:p>
          <a:p>
            <a:pPr eaLnBrk="1" hangingPunct="1">
              <a:lnSpc>
                <a:spcPct val="50000"/>
              </a:lnSpc>
              <a:spcBef>
                <a:spcPct val="50000"/>
              </a:spcBef>
            </a:pPr>
            <a:r>
              <a:rPr lang="en-US" altLang="en-US" sz="1800" b="1">
                <a:latin typeface="Courier New" panose="02070309020205020404" pitchFamily="49" charset="0"/>
              </a:rPr>
              <a:t>SYSTEMTIME ENDS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174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2C6DB63-EF58-4121-9BFD-532E9050BF80}" type="slidenum">
              <a:rPr lang="en-US" altLang="en-US" sz="1600">
                <a:latin typeface="Times New Roman" panose="02020603050405020304" pitchFamily="18" charset="0"/>
              </a:rPr>
              <a:pPr eaLnBrk="1" hangingPunct="1"/>
              <a:t>18</a:t>
            </a:fld>
            <a:endParaRPr lang="en-US" altLang="en-US" sz="1600">
              <a:latin typeface="Times New Roman" panose="02020603050405020304" pitchFamily="18" charset="0"/>
            </a:endParaRPr>
          </a:p>
        </p:txBody>
      </p:sp>
      <p:sp>
        <p:nvSpPr>
          <p:cNvPr id="121858" name="Rectangle 2"/>
          <p:cNvSpPr>
            <a:spLocks noGrp="1" noChangeArrowheads="1"/>
          </p:cNvSpPr>
          <p:nvPr>
            <p:ph type="title"/>
          </p:nvPr>
        </p:nvSpPr>
        <p:spPr>
          <a:xfrm>
            <a:off x="304800" y="228600"/>
            <a:ext cx="8534400" cy="609600"/>
          </a:xfrm>
        </p:spPr>
        <p:txBody>
          <a:bodyPr/>
          <a:lstStyle/>
          <a:p>
            <a:pPr eaLnBrk="1" hangingPunct="1">
              <a:defRPr/>
            </a:pPr>
            <a:r>
              <a:rPr lang="en-US" altLang="en-US" smtClean="0"/>
              <a:t>Example: Displaying the System Time</a:t>
            </a:r>
            <a:r>
              <a:rPr lang="en-US" altLang="en-US" sz="2400" smtClean="0"/>
              <a:t> (2 of 3)</a:t>
            </a:r>
            <a:endParaRPr lang="en-US" altLang="en-US" smtClean="0"/>
          </a:p>
        </p:txBody>
      </p:sp>
      <p:sp>
        <p:nvSpPr>
          <p:cNvPr id="31749" name="Rectangle 3"/>
          <p:cNvSpPr>
            <a:spLocks noGrp="1" noChangeArrowheads="1"/>
          </p:cNvSpPr>
          <p:nvPr>
            <p:ph type="body" idx="1"/>
          </p:nvPr>
        </p:nvSpPr>
        <p:spPr>
          <a:xfrm>
            <a:off x="838200" y="1066800"/>
            <a:ext cx="7696200" cy="1676400"/>
          </a:xfrm>
        </p:spPr>
        <p:txBody>
          <a:bodyPr/>
          <a:lstStyle/>
          <a:p>
            <a:pPr marL="233363" indent="-233363" eaLnBrk="1" hangingPunct="1"/>
            <a:r>
              <a:rPr lang="en-US" altLang="en-US" sz="2200" smtClean="0">
                <a:solidFill>
                  <a:schemeClr val="tx2"/>
                </a:solidFill>
              </a:rPr>
              <a:t>GetStdHandle</a:t>
            </a:r>
            <a:r>
              <a:rPr lang="en-US" altLang="en-US" sz="2200" smtClean="0"/>
              <a:t> gets the standard console output handle.</a:t>
            </a:r>
          </a:p>
          <a:p>
            <a:pPr marL="233363" indent="-233363" eaLnBrk="1" hangingPunct="1"/>
            <a:r>
              <a:rPr lang="en-US" altLang="en-US" sz="2200" smtClean="0">
                <a:solidFill>
                  <a:schemeClr val="tx2"/>
                </a:solidFill>
              </a:rPr>
              <a:t>SetConsoleCursorPosition</a:t>
            </a:r>
            <a:r>
              <a:rPr lang="en-US" altLang="en-US" sz="2200" smtClean="0"/>
              <a:t> positions the cursor. </a:t>
            </a:r>
          </a:p>
          <a:p>
            <a:pPr marL="233363" indent="-233363" eaLnBrk="1" hangingPunct="1"/>
            <a:r>
              <a:rPr lang="en-US" altLang="en-US" sz="2200" smtClean="0">
                <a:solidFill>
                  <a:schemeClr val="tx2"/>
                </a:solidFill>
              </a:rPr>
              <a:t>GetLocalTime</a:t>
            </a:r>
            <a:r>
              <a:rPr lang="en-US" altLang="en-US" sz="2200" smtClean="0"/>
              <a:t> gets the current time of day.</a:t>
            </a:r>
          </a:p>
        </p:txBody>
      </p:sp>
      <p:sp>
        <p:nvSpPr>
          <p:cNvPr id="31750" name="Text Box 4"/>
          <p:cNvSpPr txBox="1">
            <a:spLocks noChangeArrowheads="1"/>
          </p:cNvSpPr>
          <p:nvPr/>
        </p:nvSpPr>
        <p:spPr bwMode="auto">
          <a:xfrm>
            <a:off x="762000" y="2590800"/>
            <a:ext cx="76962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60000"/>
              </a:lnSpc>
              <a:spcBef>
                <a:spcPct val="50000"/>
              </a:spcBef>
            </a:pPr>
            <a:r>
              <a:rPr lang="en-US" altLang="en-US" sz="1800" b="1">
                <a:latin typeface="Courier New" panose="02070309020205020404" pitchFamily="49" charset="0"/>
              </a:rPr>
              <a:t>.data</a:t>
            </a:r>
          </a:p>
          <a:p>
            <a:pPr eaLnBrk="1" hangingPunct="1">
              <a:lnSpc>
                <a:spcPct val="60000"/>
              </a:lnSpc>
              <a:spcBef>
                <a:spcPct val="50000"/>
              </a:spcBef>
            </a:pPr>
            <a:r>
              <a:rPr lang="en-US" altLang="en-US" sz="1800" b="1">
                <a:latin typeface="Courier New" panose="02070309020205020404" pitchFamily="49" charset="0"/>
              </a:rPr>
              <a:t>sysTime SYSTEMTIME &lt;&gt;</a:t>
            </a:r>
          </a:p>
          <a:p>
            <a:pPr eaLnBrk="1" hangingPunct="1">
              <a:lnSpc>
                <a:spcPct val="60000"/>
              </a:lnSpc>
              <a:spcBef>
                <a:spcPct val="50000"/>
              </a:spcBef>
            </a:pPr>
            <a:r>
              <a:rPr lang="en-US" altLang="en-US" sz="1800" b="1">
                <a:latin typeface="Courier New" panose="02070309020205020404" pitchFamily="49" charset="0"/>
              </a:rPr>
              <a:t>XYPos COORD &lt;10,5&gt;</a:t>
            </a:r>
          </a:p>
          <a:p>
            <a:pPr eaLnBrk="1" hangingPunct="1">
              <a:lnSpc>
                <a:spcPct val="60000"/>
              </a:lnSpc>
              <a:spcBef>
                <a:spcPct val="50000"/>
              </a:spcBef>
            </a:pPr>
            <a:r>
              <a:rPr lang="en-US" altLang="en-US" sz="1800" b="1">
                <a:latin typeface="Courier New" panose="02070309020205020404" pitchFamily="49" charset="0"/>
              </a:rPr>
              <a:t>consoleHandle DWORD ?</a:t>
            </a:r>
          </a:p>
          <a:p>
            <a:pPr eaLnBrk="1" hangingPunct="1">
              <a:lnSpc>
                <a:spcPct val="60000"/>
              </a:lnSpc>
              <a:spcBef>
                <a:spcPct val="50000"/>
              </a:spcBef>
            </a:pPr>
            <a:r>
              <a:rPr lang="en-US" altLang="en-US" sz="1800" b="1">
                <a:latin typeface="Courier New" panose="02070309020205020404" pitchFamily="49" charset="0"/>
              </a:rPr>
              <a:t>.code</a:t>
            </a:r>
          </a:p>
          <a:p>
            <a:pPr eaLnBrk="1" hangingPunct="1">
              <a:lnSpc>
                <a:spcPct val="60000"/>
              </a:lnSpc>
              <a:spcBef>
                <a:spcPct val="50000"/>
              </a:spcBef>
            </a:pPr>
            <a:r>
              <a:rPr lang="en-US" altLang="en-US" sz="1800" b="1">
                <a:latin typeface="Courier New" panose="02070309020205020404" pitchFamily="49" charset="0"/>
              </a:rPr>
              <a:t>INVOKE </a:t>
            </a:r>
            <a:r>
              <a:rPr lang="en-US" altLang="en-US" sz="1800" b="1">
                <a:solidFill>
                  <a:schemeClr val="tx2"/>
                </a:solidFill>
                <a:latin typeface="Courier New" panose="02070309020205020404" pitchFamily="49" charset="0"/>
              </a:rPr>
              <a:t>GetStdHandle</a:t>
            </a:r>
            <a:r>
              <a:rPr lang="en-US" altLang="en-US" sz="1800" b="1">
                <a:latin typeface="Courier New" panose="02070309020205020404" pitchFamily="49" charset="0"/>
              </a:rPr>
              <a:t>, STD_OUTPUT_HANDLE</a:t>
            </a:r>
          </a:p>
          <a:p>
            <a:pPr eaLnBrk="1" hangingPunct="1">
              <a:lnSpc>
                <a:spcPct val="60000"/>
              </a:lnSpc>
              <a:spcBef>
                <a:spcPct val="50000"/>
              </a:spcBef>
            </a:pPr>
            <a:r>
              <a:rPr lang="en-US" altLang="en-US" sz="1800" b="1">
                <a:latin typeface="Courier New" panose="02070309020205020404" pitchFamily="49" charset="0"/>
              </a:rPr>
              <a:t>mov consoleHandle,eax</a:t>
            </a:r>
          </a:p>
          <a:p>
            <a:pPr eaLnBrk="1" hangingPunct="1">
              <a:lnSpc>
                <a:spcPct val="60000"/>
              </a:lnSpc>
              <a:spcBef>
                <a:spcPct val="50000"/>
              </a:spcBef>
            </a:pPr>
            <a:r>
              <a:rPr lang="en-US" altLang="en-US" sz="1800" b="1">
                <a:latin typeface="Courier New" panose="02070309020205020404" pitchFamily="49" charset="0"/>
              </a:rPr>
              <a:t>INVOKE </a:t>
            </a:r>
            <a:r>
              <a:rPr lang="en-US" altLang="en-US" sz="1800" b="1">
                <a:solidFill>
                  <a:schemeClr val="tx2"/>
                </a:solidFill>
                <a:latin typeface="Courier New" panose="02070309020205020404" pitchFamily="49" charset="0"/>
              </a:rPr>
              <a:t>SetConsoleCursorPosition</a:t>
            </a:r>
            <a:r>
              <a:rPr lang="en-US" altLang="en-US" sz="1800" b="1">
                <a:latin typeface="Courier New" panose="02070309020205020404" pitchFamily="49" charset="0"/>
              </a:rPr>
              <a:t>, consoleHandle, XYPos</a:t>
            </a:r>
          </a:p>
          <a:p>
            <a:pPr eaLnBrk="1" hangingPunct="1">
              <a:lnSpc>
                <a:spcPct val="60000"/>
              </a:lnSpc>
              <a:spcBef>
                <a:spcPct val="50000"/>
              </a:spcBef>
            </a:pPr>
            <a:r>
              <a:rPr lang="en-US" altLang="en-US" sz="1800" b="1">
                <a:latin typeface="Courier New" panose="02070309020205020404" pitchFamily="49" charset="0"/>
              </a:rPr>
              <a:t>INVOKE </a:t>
            </a:r>
            <a:r>
              <a:rPr lang="en-US" altLang="en-US" sz="1800" b="1">
                <a:solidFill>
                  <a:schemeClr val="tx2"/>
                </a:solidFill>
                <a:latin typeface="Courier New" panose="02070309020205020404" pitchFamily="49" charset="0"/>
              </a:rPr>
              <a:t>GetLocalTime</a:t>
            </a:r>
            <a:r>
              <a:rPr lang="en-US" altLang="en-US" sz="1800" b="1">
                <a:latin typeface="Courier New" panose="02070309020205020404" pitchFamily="49" charset="0"/>
              </a:rPr>
              <a:t>, ADDR sysTime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277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1C290AD-2E9C-453E-9537-D23F40E498E3}" type="slidenum">
              <a:rPr lang="en-US" altLang="en-US" sz="1600">
                <a:latin typeface="Times New Roman" panose="02020603050405020304" pitchFamily="18" charset="0"/>
              </a:rPr>
              <a:pPr eaLnBrk="1" hangingPunct="1"/>
              <a:t>19</a:t>
            </a:fld>
            <a:endParaRPr lang="en-US" altLang="en-US" sz="1600">
              <a:latin typeface="Times New Roman" panose="02020603050405020304" pitchFamily="18" charset="0"/>
            </a:endParaRPr>
          </a:p>
        </p:txBody>
      </p:sp>
      <p:sp>
        <p:nvSpPr>
          <p:cNvPr id="160770" name="Rectangle 2"/>
          <p:cNvSpPr>
            <a:spLocks noGrp="1" noChangeArrowheads="1"/>
          </p:cNvSpPr>
          <p:nvPr>
            <p:ph type="title"/>
          </p:nvPr>
        </p:nvSpPr>
        <p:spPr>
          <a:xfrm>
            <a:off x="304800" y="228600"/>
            <a:ext cx="8534400" cy="609600"/>
          </a:xfrm>
        </p:spPr>
        <p:txBody>
          <a:bodyPr/>
          <a:lstStyle/>
          <a:p>
            <a:pPr eaLnBrk="1" hangingPunct="1">
              <a:defRPr/>
            </a:pPr>
            <a:r>
              <a:rPr lang="en-US" altLang="en-US" smtClean="0"/>
              <a:t>Example: Displaying the System Time</a:t>
            </a:r>
            <a:r>
              <a:rPr lang="en-US" altLang="en-US" sz="2400" smtClean="0"/>
              <a:t> (3 of 3)</a:t>
            </a:r>
            <a:endParaRPr lang="en-US" altLang="en-US" smtClean="0"/>
          </a:p>
        </p:txBody>
      </p:sp>
      <p:sp>
        <p:nvSpPr>
          <p:cNvPr id="32773" name="Rectangle 3"/>
          <p:cNvSpPr>
            <a:spLocks noGrp="1" noChangeArrowheads="1"/>
          </p:cNvSpPr>
          <p:nvPr>
            <p:ph type="body" idx="1"/>
          </p:nvPr>
        </p:nvSpPr>
        <p:spPr>
          <a:xfrm>
            <a:off x="685800" y="990600"/>
            <a:ext cx="7772400" cy="457200"/>
          </a:xfrm>
        </p:spPr>
        <p:txBody>
          <a:bodyPr/>
          <a:lstStyle/>
          <a:p>
            <a:pPr eaLnBrk="1" hangingPunct="1"/>
            <a:r>
              <a:rPr lang="en-US" altLang="en-US" smtClean="0"/>
              <a:t>Display the time using library calls:</a:t>
            </a:r>
          </a:p>
        </p:txBody>
      </p:sp>
      <p:sp>
        <p:nvSpPr>
          <p:cNvPr id="32774" name="Text Box 4"/>
          <p:cNvSpPr txBox="1">
            <a:spLocks noChangeArrowheads="1"/>
          </p:cNvSpPr>
          <p:nvPr/>
        </p:nvSpPr>
        <p:spPr bwMode="auto">
          <a:xfrm>
            <a:off x="914400" y="1752600"/>
            <a:ext cx="7315200" cy="3581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mov   edx,OFFSET TheTimeIs		; "The time is "</a:t>
            </a:r>
          </a:p>
          <a:p>
            <a:pPr eaLnBrk="1" hangingPunct="1">
              <a:lnSpc>
                <a:spcPct val="50000"/>
              </a:lnSpc>
              <a:spcBef>
                <a:spcPct val="50000"/>
              </a:spcBef>
            </a:pPr>
            <a:r>
              <a:rPr lang="en-US" altLang="en-US" sz="1800" b="1">
                <a:latin typeface="Courier New" panose="02070309020205020404" pitchFamily="49" charset="0"/>
              </a:rPr>
              <a:t>call  WriteString</a:t>
            </a:r>
          </a:p>
          <a:p>
            <a:pPr eaLnBrk="1" hangingPunct="1">
              <a:lnSpc>
                <a:spcPct val="50000"/>
              </a:lnSpc>
              <a:spcBef>
                <a:spcPct val="50000"/>
              </a:spcBef>
            </a:pPr>
            <a:r>
              <a:rPr lang="en-US" altLang="en-US" sz="1800" b="1">
                <a:latin typeface="Courier New" panose="02070309020205020404" pitchFamily="49" charset="0"/>
              </a:rPr>
              <a:t>movzx eax,sysTime.wHour		; hours</a:t>
            </a:r>
          </a:p>
          <a:p>
            <a:pPr eaLnBrk="1" hangingPunct="1">
              <a:lnSpc>
                <a:spcPct val="50000"/>
              </a:lnSpc>
              <a:spcBef>
                <a:spcPct val="50000"/>
              </a:spcBef>
            </a:pPr>
            <a:r>
              <a:rPr lang="en-US" altLang="en-US" sz="1800" b="1">
                <a:latin typeface="Courier New" panose="02070309020205020404" pitchFamily="49" charset="0"/>
              </a:rPr>
              <a:t>call  WriteDec</a:t>
            </a:r>
          </a:p>
          <a:p>
            <a:pPr eaLnBrk="1" hangingPunct="1">
              <a:lnSpc>
                <a:spcPct val="50000"/>
              </a:lnSpc>
              <a:spcBef>
                <a:spcPct val="50000"/>
              </a:spcBef>
            </a:pPr>
            <a:r>
              <a:rPr lang="en-US" altLang="en-US" sz="1800" b="1">
                <a:latin typeface="Courier New" panose="02070309020205020404" pitchFamily="49" charset="0"/>
              </a:rPr>
              <a:t>mov   edx,offset colonStr		; ":"</a:t>
            </a:r>
          </a:p>
          <a:p>
            <a:pPr eaLnBrk="1" hangingPunct="1">
              <a:lnSpc>
                <a:spcPct val="50000"/>
              </a:lnSpc>
              <a:spcBef>
                <a:spcPct val="50000"/>
              </a:spcBef>
            </a:pPr>
            <a:r>
              <a:rPr lang="en-US" altLang="en-US" sz="1800" b="1">
                <a:latin typeface="Courier New" panose="02070309020205020404" pitchFamily="49" charset="0"/>
              </a:rPr>
              <a:t>call  WriteString</a:t>
            </a:r>
          </a:p>
          <a:p>
            <a:pPr eaLnBrk="1" hangingPunct="1">
              <a:lnSpc>
                <a:spcPct val="50000"/>
              </a:lnSpc>
              <a:spcBef>
                <a:spcPct val="50000"/>
              </a:spcBef>
            </a:pPr>
            <a:r>
              <a:rPr lang="en-US" altLang="en-US" sz="1800" b="1">
                <a:latin typeface="Courier New" panose="02070309020205020404" pitchFamily="49" charset="0"/>
              </a:rPr>
              <a:t>movzx eax,sysTime.wMinute		; minutes</a:t>
            </a:r>
          </a:p>
          <a:p>
            <a:pPr eaLnBrk="1" hangingPunct="1">
              <a:lnSpc>
                <a:spcPct val="50000"/>
              </a:lnSpc>
              <a:spcBef>
                <a:spcPct val="50000"/>
              </a:spcBef>
            </a:pPr>
            <a:r>
              <a:rPr lang="en-US" altLang="en-US" sz="1800" b="1">
                <a:latin typeface="Courier New" panose="02070309020205020404" pitchFamily="49" charset="0"/>
              </a:rPr>
              <a:t>call  WriteDec</a:t>
            </a:r>
          </a:p>
          <a:p>
            <a:pPr eaLnBrk="1" hangingPunct="1">
              <a:lnSpc>
                <a:spcPct val="50000"/>
              </a:lnSpc>
              <a:spcBef>
                <a:spcPct val="50000"/>
              </a:spcBef>
            </a:pPr>
            <a:r>
              <a:rPr lang="en-US" altLang="en-US" sz="1800" b="1">
                <a:latin typeface="Courier New" panose="02070309020205020404" pitchFamily="49" charset="0"/>
              </a:rPr>
              <a:t>mov   edx,offset colonStr		; ":"</a:t>
            </a:r>
          </a:p>
          <a:p>
            <a:pPr eaLnBrk="1" hangingPunct="1">
              <a:lnSpc>
                <a:spcPct val="50000"/>
              </a:lnSpc>
              <a:spcBef>
                <a:spcPct val="50000"/>
              </a:spcBef>
            </a:pPr>
            <a:r>
              <a:rPr lang="en-US" altLang="en-US" sz="1800" b="1">
                <a:latin typeface="Courier New" panose="02070309020205020404" pitchFamily="49" charset="0"/>
              </a:rPr>
              <a:t>call  WriteString</a:t>
            </a:r>
          </a:p>
          <a:p>
            <a:pPr eaLnBrk="1" hangingPunct="1">
              <a:lnSpc>
                <a:spcPct val="50000"/>
              </a:lnSpc>
              <a:spcBef>
                <a:spcPct val="50000"/>
              </a:spcBef>
            </a:pPr>
            <a:r>
              <a:rPr lang="en-US" altLang="en-US" sz="1800" b="1">
                <a:latin typeface="Courier New" panose="02070309020205020404" pitchFamily="49" charset="0"/>
              </a:rPr>
              <a:t>movzx eax,sysTime.wSecond		; seconds</a:t>
            </a:r>
          </a:p>
          <a:p>
            <a:pPr eaLnBrk="1" hangingPunct="1">
              <a:lnSpc>
                <a:spcPct val="50000"/>
              </a:lnSpc>
              <a:spcBef>
                <a:spcPct val="50000"/>
              </a:spcBef>
            </a:pPr>
            <a:r>
              <a:rPr lang="en-US" altLang="en-US" sz="1800" b="1">
                <a:latin typeface="Courier New" panose="02070309020205020404" pitchFamily="49" charset="0"/>
              </a:rPr>
              <a:t>call  WriteDec</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1843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F819DE29-C80D-47D9-9479-94C0CD2F8A04}" type="slidenum">
              <a:rPr lang="en-US" altLang="en-US" sz="1600">
                <a:latin typeface="Times New Roman" panose="02020603050405020304" pitchFamily="18" charset="0"/>
              </a:rPr>
              <a:pPr eaLnBrk="1" hangingPunct="1"/>
              <a:t>2</a:t>
            </a:fld>
            <a:endParaRPr lang="en-US" altLang="en-US" sz="1600">
              <a:latin typeface="Times New Roman" panose="02020603050405020304" pitchFamily="18" charset="0"/>
            </a:endParaRPr>
          </a:p>
        </p:txBody>
      </p:sp>
      <p:sp>
        <p:nvSpPr>
          <p:cNvPr id="37890" name="Rectangle 2"/>
          <p:cNvSpPr>
            <a:spLocks noGrp="1" noChangeArrowheads="1"/>
          </p:cNvSpPr>
          <p:nvPr>
            <p:ph type="title"/>
          </p:nvPr>
        </p:nvSpPr>
        <p:spPr/>
        <p:txBody>
          <a:bodyPr/>
          <a:lstStyle/>
          <a:p>
            <a:pPr eaLnBrk="1" hangingPunct="1">
              <a:defRPr/>
            </a:pPr>
            <a:r>
              <a:rPr lang="en-US" altLang="en-US" smtClean="0"/>
              <a:t>Chapter Overview</a:t>
            </a:r>
          </a:p>
        </p:txBody>
      </p:sp>
      <p:sp>
        <p:nvSpPr>
          <p:cNvPr id="18437" name="Rectangle 3"/>
          <p:cNvSpPr>
            <a:spLocks noGrp="1" noChangeArrowheads="1"/>
          </p:cNvSpPr>
          <p:nvPr>
            <p:ph type="body" idx="1"/>
          </p:nvPr>
        </p:nvSpPr>
        <p:spPr>
          <a:xfrm>
            <a:off x="1828800" y="1600200"/>
            <a:ext cx="5334000" cy="2514600"/>
          </a:xfrm>
        </p:spPr>
        <p:txBody>
          <a:bodyPr/>
          <a:lstStyle/>
          <a:p>
            <a:pPr eaLnBrk="1" hangingPunct="1"/>
            <a:r>
              <a:rPr lang="en-US" altLang="en-US" dirty="0"/>
              <a:t>Structures</a:t>
            </a:r>
          </a:p>
          <a:p>
            <a:pPr eaLnBrk="1" hangingPunct="1"/>
            <a:r>
              <a:rPr lang="en-US" altLang="en-US" dirty="0" smtClean="0">
                <a:hlinkClick r:id="" action="ppaction://customshow?id=1&amp;return=true"/>
              </a:rPr>
              <a:t>Macros</a:t>
            </a:r>
            <a:endParaRPr lang="en-US" altLang="en-US" dirty="0" smtClean="0"/>
          </a:p>
          <a:p>
            <a:pPr eaLnBrk="1" hangingPunct="1"/>
            <a:r>
              <a:rPr lang="en-US" altLang="en-US" dirty="0" smtClean="0">
                <a:hlinkClick r:id="" action="ppaction://customshow?id=2&amp;return=true"/>
              </a:rPr>
              <a:t>Conditional-Assembly Directives</a:t>
            </a:r>
            <a:endParaRPr lang="en-US" altLang="en-US" dirty="0" smtClean="0"/>
          </a:p>
          <a:p>
            <a:pPr eaLnBrk="1" hangingPunct="1"/>
            <a:r>
              <a:rPr lang="en-US" altLang="en-US" dirty="0" smtClean="0"/>
              <a:t>Defining Repeat Blocks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379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FBEB220-CBBD-406B-A126-3A4A328D494F}" type="slidenum">
              <a:rPr lang="en-US" altLang="en-US" sz="1600">
                <a:latin typeface="Times New Roman" panose="02020603050405020304" pitchFamily="18" charset="0"/>
              </a:rPr>
              <a:pPr eaLnBrk="1" hangingPunct="1"/>
              <a:t>20</a:t>
            </a:fld>
            <a:endParaRPr lang="en-US" altLang="en-US" sz="1600">
              <a:latin typeface="Times New Roman" panose="02020603050405020304" pitchFamily="18" charset="0"/>
            </a:endParaRPr>
          </a:p>
        </p:txBody>
      </p:sp>
      <p:sp>
        <p:nvSpPr>
          <p:cNvPr id="122882" name="Rectangle 2"/>
          <p:cNvSpPr>
            <a:spLocks noGrp="1" noChangeArrowheads="1"/>
          </p:cNvSpPr>
          <p:nvPr>
            <p:ph type="title"/>
          </p:nvPr>
        </p:nvSpPr>
        <p:spPr/>
        <p:txBody>
          <a:bodyPr/>
          <a:lstStyle/>
          <a:p>
            <a:pPr eaLnBrk="1" hangingPunct="1">
              <a:defRPr/>
            </a:pPr>
            <a:r>
              <a:rPr lang="en-US" altLang="en-US" smtClean="0"/>
              <a:t>Nested Structures </a:t>
            </a:r>
            <a:r>
              <a:rPr lang="en-US" altLang="en-US" sz="2400" smtClean="0"/>
              <a:t>(1 of 2)</a:t>
            </a:r>
            <a:endParaRPr lang="en-US" altLang="en-US" smtClean="0"/>
          </a:p>
        </p:txBody>
      </p:sp>
      <p:sp>
        <p:nvSpPr>
          <p:cNvPr id="33797" name="Text Box 3"/>
          <p:cNvSpPr txBox="1">
            <a:spLocks noChangeArrowheads="1"/>
          </p:cNvSpPr>
          <p:nvPr/>
        </p:nvSpPr>
        <p:spPr bwMode="auto">
          <a:xfrm>
            <a:off x="990600" y="2667000"/>
            <a:ext cx="5410200" cy="251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Rectangle STRUCT</a:t>
            </a:r>
          </a:p>
          <a:p>
            <a:pPr eaLnBrk="1" hangingPunct="1">
              <a:lnSpc>
                <a:spcPct val="50000"/>
              </a:lnSpc>
              <a:spcBef>
                <a:spcPct val="50000"/>
              </a:spcBef>
            </a:pPr>
            <a:r>
              <a:rPr lang="en-US" altLang="en-US" sz="1800" b="1">
                <a:latin typeface="Courier New" panose="02070309020205020404" pitchFamily="49" charset="0"/>
              </a:rPr>
              <a:t>	UpperLeft COORD &lt;&gt;</a:t>
            </a:r>
          </a:p>
          <a:p>
            <a:pPr eaLnBrk="1" hangingPunct="1">
              <a:lnSpc>
                <a:spcPct val="50000"/>
              </a:lnSpc>
              <a:spcBef>
                <a:spcPct val="50000"/>
              </a:spcBef>
            </a:pPr>
            <a:r>
              <a:rPr lang="en-US" altLang="en-US" sz="1800" b="1">
                <a:latin typeface="Courier New" panose="02070309020205020404" pitchFamily="49" charset="0"/>
              </a:rPr>
              <a:t>	LowerRight COORD &lt;&gt;</a:t>
            </a:r>
          </a:p>
          <a:p>
            <a:pPr eaLnBrk="1" hangingPunct="1">
              <a:lnSpc>
                <a:spcPct val="50000"/>
              </a:lnSpc>
              <a:spcBef>
                <a:spcPct val="50000"/>
              </a:spcBef>
            </a:pPr>
            <a:r>
              <a:rPr lang="en-US" altLang="en-US" sz="1800" b="1">
                <a:latin typeface="Courier New" panose="02070309020205020404" pitchFamily="49" charset="0"/>
              </a:rPr>
              <a:t>Rectangle ENDS</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rect1 Rectangle { {10,10}, {50,20} }</a:t>
            </a:r>
          </a:p>
          <a:p>
            <a:pPr eaLnBrk="1" hangingPunct="1">
              <a:lnSpc>
                <a:spcPct val="50000"/>
              </a:lnSpc>
              <a:spcBef>
                <a:spcPct val="50000"/>
              </a:spcBef>
            </a:pPr>
            <a:r>
              <a:rPr lang="en-US" altLang="en-US" sz="1800" b="1">
                <a:latin typeface="Courier New" panose="02070309020205020404" pitchFamily="49" charset="0"/>
              </a:rPr>
              <a:t>rect2 Rectangle &lt; &lt;10,10&gt;, &lt;50,20&gt; &gt;</a:t>
            </a:r>
          </a:p>
        </p:txBody>
      </p:sp>
      <p:sp>
        <p:nvSpPr>
          <p:cNvPr id="33798" name="Text Box 4"/>
          <p:cNvSpPr txBox="1">
            <a:spLocks noChangeArrowheads="1"/>
          </p:cNvSpPr>
          <p:nvPr/>
        </p:nvSpPr>
        <p:spPr bwMode="auto">
          <a:xfrm>
            <a:off x="685800" y="1066800"/>
            <a:ext cx="76962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88925" indent="-288925"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70000"/>
              </a:lnSpc>
              <a:spcBef>
                <a:spcPct val="50000"/>
              </a:spcBef>
              <a:buFontTx/>
              <a:buChar char="•"/>
            </a:pPr>
            <a:r>
              <a:rPr lang="en-US" altLang="en-US" sz="2500"/>
              <a:t>Define a structure that contains other structures.</a:t>
            </a:r>
          </a:p>
          <a:p>
            <a:pPr eaLnBrk="1" hangingPunct="1">
              <a:lnSpc>
                <a:spcPct val="90000"/>
              </a:lnSpc>
              <a:spcBef>
                <a:spcPct val="50000"/>
              </a:spcBef>
              <a:buFontTx/>
              <a:buChar char="•"/>
            </a:pPr>
            <a:r>
              <a:rPr lang="en-US" altLang="en-US" sz="2500"/>
              <a:t>Used nested braces (or brackets) to initialize each COORD structure.</a:t>
            </a:r>
          </a:p>
        </p:txBody>
      </p:sp>
      <p:sp useBgFill="1">
        <p:nvSpPr>
          <p:cNvPr id="33799" name="Text Box 5"/>
          <p:cNvSpPr txBox="1">
            <a:spLocks noChangeArrowheads="1"/>
          </p:cNvSpPr>
          <p:nvPr/>
        </p:nvSpPr>
        <p:spPr bwMode="auto">
          <a:xfrm>
            <a:off x="5257800" y="2133600"/>
            <a:ext cx="2667000" cy="1600200"/>
          </a:xfrm>
          <a:prstGeom prst="rect">
            <a:avLst/>
          </a:prstGeom>
          <a:ln w="9525">
            <a:solidFill>
              <a:schemeClr val="tx1"/>
            </a:solidFill>
            <a:miter lim="800000"/>
            <a:headEnd/>
            <a:tailEnd/>
          </a:ln>
        </p:spPr>
        <p:txBody>
          <a:bodyPr lIns="137160" tIns="182880" rIns="137160" bIns="182880"/>
          <a:lstStyle>
            <a:lvl1pPr eaLnBrk="0" hangingPunct="0">
              <a:tabLst>
                <a:tab pos="457200" algn="l"/>
                <a:tab pos="2746375" algn="l"/>
              </a:tabLst>
              <a:defRPr sz="2100">
                <a:solidFill>
                  <a:schemeClr val="tx1"/>
                </a:solidFill>
                <a:latin typeface="Arial" panose="020B0604020202020204" pitchFamily="34" charset="0"/>
              </a:defRPr>
            </a:lvl1pPr>
            <a:lvl2pPr marL="742950" indent="-285750" eaLnBrk="0" hangingPunct="0">
              <a:tabLst>
                <a:tab pos="457200" algn="l"/>
                <a:tab pos="2746375" algn="l"/>
              </a:tabLst>
              <a:defRPr sz="2100">
                <a:solidFill>
                  <a:schemeClr val="tx1"/>
                </a:solidFill>
                <a:latin typeface="Arial" panose="020B0604020202020204" pitchFamily="34" charset="0"/>
              </a:defRPr>
            </a:lvl2pPr>
            <a:lvl3pPr marL="1143000" indent="-228600" eaLnBrk="0" hangingPunct="0">
              <a:tabLst>
                <a:tab pos="457200" algn="l"/>
                <a:tab pos="2746375" algn="l"/>
              </a:tabLst>
              <a:defRPr sz="2100">
                <a:solidFill>
                  <a:schemeClr val="tx1"/>
                </a:solidFill>
                <a:latin typeface="Arial" panose="020B0604020202020204" pitchFamily="34" charset="0"/>
              </a:defRPr>
            </a:lvl3pPr>
            <a:lvl4pPr marL="1600200" indent="-228600" eaLnBrk="0" hangingPunct="0">
              <a:tabLst>
                <a:tab pos="457200" algn="l"/>
                <a:tab pos="2746375" algn="l"/>
              </a:tabLst>
              <a:defRPr sz="2100">
                <a:solidFill>
                  <a:schemeClr val="tx1"/>
                </a:solidFill>
                <a:latin typeface="Arial" panose="020B0604020202020204" pitchFamily="34" charset="0"/>
              </a:defRPr>
            </a:lvl4pPr>
            <a:lvl5pPr marL="2057400" indent="-228600" eaLnBrk="0" hangingPunct="0">
              <a:tabLst>
                <a:tab pos="457200" algn="l"/>
                <a:tab pos="2746375"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2746375"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2746375"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2746375"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2746375" algn="l"/>
              </a:tabLst>
              <a:defRPr sz="2100">
                <a:solidFill>
                  <a:schemeClr val="tx1"/>
                </a:solidFill>
                <a:latin typeface="Arial" panose="020B0604020202020204" pitchFamily="34" charset="0"/>
              </a:defRPr>
            </a:lvl9pPr>
          </a:lstStyle>
          <a:p>
            <a:pPr eaLnBrk="1" hangingPunct="1">
              <a:spcBef>
                <a:spcPct val="20000"/>
              </a:spcBef>
              <a:buClr>
                <a:schemeClr val="tx1"/>
              </a:buClr>
            </a:pPr>
            <a:r>
              <a:rPr lang="en-US" altLang="en-US" sz="1800" b="1">
                <a:latin typeface="Courier New" panose="02070309020205020404" pitchFamily="49" charset="0"/>
              </a:rPr>
              <a:t>COORD STRUCT</a:t>
            </a:r>
          </a:p>
          <a:p>
            <a:pPr eaLnBrk="1" hangingPunct="1">
              <a:spcBef>
                <a:spcPct val="20000"/>
              </a:spcBef>
              <a:buClr>
                <a:schemeClr val="tx1"/>
              </a:buClr>
            </a:pPr>
            <a:r>
              <a:rPr lang="en-US" altLang="en-US" sz="1800" b="1">
                <a:latin typeface="Courier New" panose="02070309020205020404" pitchFamily="49" charset="0"/>
              </a:rPr>
              <a:t>	X WORD ? </a:t>
            </a:r>
          </a:p>
          <a:p>
            <a:pPr eaLnBrk="1" hangingPunct="1">
              <a:spcBef>
                <a:spcPct val="20000"/>
              </a:spcBef>
              <a:buClr>
                <a:schemeClr val="tx1"/>
              </a:buClr>
            </a:pPr>
            <a:r>
              <a:rPr lang="en-US" altLang="en-US" sz="1800" b="1">
                <a:latin typeface="Courier New" panose="02070309020205020404" pitchFamily="49" charset="0"/>
              </a:rPr>
              <a:t>	Y WORD ? </a:t>
            </a:r>
          </a:p>
          <a:p>
            <a:pPr eaLnBrk="1" hangingPunct="1">
              <a:spcBef>
                <a:spcPct val="20000"/>
              </a:spcBef>
              <a:buClr>
                <a:schemeClr val="tx1"/>
              </a:buClr>
            </a:pPr>
            <a:r>
              <a:rPr lang="en-US" altLang="en-US" sz="1800" b="1">
                <a:latin typeface="Courier New" panose="02070309020205020404" pitchFamily="49" charset="0"/>
              </a:rPr>
              <a:t>COORD ENDS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481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C8506097-1DC5-402D-9B5C-DBDDA9E7F8B0}" type="slidenum">
              <a:rPr lang="en-US" altLang="en-US" sz="1600">
                <a:latin typeface="Times New Roman" panose="02020603050405020304" pitchFamily="18" charset="0"/>
              </a:rPr>
              <a:pPr eaLnBrk="1" hangingPunct="1"/>
              <a:t>21</a:t>
            </a:fld>
            <a:endParaRPr lang="en-US" altLang="en-US" sz="1600">
              <a:latin typeface="Times New Roman" panose="02020603050405020304" pitchFamily="18" charset="0"/>
            </a:endParaRPr>
          </a:p>
        </p:txBody>
      </p:sp>
      <p:sp>
        <p:nvSpPr>
          <p:cNvPr id="123906" name="Rectangle 2"/>
          <p:cNvSpPr>
            <a:spLocks noGrp="1" noChangeArrowheads="1"/>
          </p:cNvSpPr>
          <p:nvPr>
            <p:ph type="title"/>
          </p:nvPr>
        </p:nvSpPr>
        <p:spPr/>
        <p:txBody>
          <a:bodyPr/>
          <a:lstStyle/>
          <a:p>
            <a:pPr eaLnBrk="1" hangingPunct="1">
              <a:defRPr/>
            </a:pPr>
            <a:r>
              <a:rPr lang="en-US" altLang="en-US" smtClean="0"/>
              <a:t>Nested Structures </a:t>
            </a:r>
            <a:r>
              <a:rPr lang="en-US" altLang="en-US" sz="2400" smtClean="0"/>
              <a:t>(2 of 2)</a:t>
            </a:r>
            <a:endParaRPr lang="en-US" altLang="en-US" smtClean="0"/>
          </a:p>
        </p:txBody>
      </p:sp>
      <p:sp>
        <p:nvSpPr>
          <p:cNvPr id="34821" name="Text Box 3"/>
          <p:cNvSpPr txBox="1">
            <a:spLocks noChangeArrowheads="1"/>
          </p:cNvSpPr>
          <p:nvPr/>
        </p:nvSpPr>
        <p:spPr bwMode="auto">
          <a:xfrm>
            <a:off x="1371600" y="2667000"/>
            <a:ext cx="63246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60000"/>
              </a:lnSpc>
              <a:spcBef>
                <a:spcPct val="50000"/>
              </a:spcBef>
            </a:pPr>
            <a:r>
              <a:rPr lang="en-US" altLang="en-US" sz="1800" b="1">
                <a:latin typeface="Courier New" panose="02070309020205020404" pitchFamily="49" charset="0"/>
              </a:rPr>
              <a:t>mov rect1.UpperLeft.X, 10</a:t>
            </a:r>
          </a:p>
          <a:p>
            <a:pPr eaLnBrk="1" hangingPunct="1">
              <a:lnSpc>
                <a:spcPct val="60000"/>
              </a:lnSpc>
              <a:spcBef>
                <a:spcPct val="50000"/>
              </a:spcBef>
            </a:pPr>
            <a:r>
              <a:rPr lang="en-US" altLang="en-US" sz="1800" b="1">
                <a:latin typeface="Courier New" panose="02070309020205020404" pitchFamily="49" charset="0"/>
              </a:rPr>
              <a:t>mov esi,OFFSET rect1</a:t>
            </a:r>
          </a:p>
          <a:p>
            <a:pPr eaLnBrk="1" hangingPunct="1">
              <a:lnSpc>
                <a:spcPct val="60000"/>
              </a:lnSpc>
              <a:spcBef>
                <a:spcPct val="50000"/>
              </a:spcBef>
            </a:pPr>
            <a:r>
              <a:rPr lang="en-US" altLang="en-US" sz="1800" b="1">
                <a:latin typeface="Courier New" panose="02070309020205020404" pitchFamily="49" charset="0"/>
              </a:rPr>
              <a:t>mov (Rectangle PTR [esi]).UpperLeft.Y, 10</a:t>
            </a:r>
          </a:p>
          <a:p>
            <a:pPr eaLnBrk="1" hangingPunct="1">
              <a:lnSpc>
                <a:spcPct val="60000"/>
              </a:lnSpc>
              <a:spcBef>
                <a:spcPct val="50000"/>
              </a:spcBef>
            </a:pPr>
            <a:endParaRPr lang="en-US" altLang="en-US" sz="1800" b="1">
              <a:latin typeface="Courier New" panose="02070309020205020404" pitchFamily="49" charset="0"/>
            </a:endParaRPr>
          </a:p>
          <a:p>
            <a:pPr eaLnBrk="1" hangingPunct="1">
              <a:lnSpc>
                <a:spcPct val="60000"/>
              </a:lnSpc>
              <a:spcBef>
                <a:spcPct val="50000"/>
              </a:spcBef>
            </a:pPr>
            <a:r>
              <a:rPr lang="en-US" altLang="en-US" sz="1800" b="1">
                <a:latin typeface="Courier New" panose="02070309020205020404" pitchFamily="49" charset="0"/>
              </a:rPr>
              <a:t>// use the OFFSET operator</a:t>
            </a:r>
          </a:p>
          <a:p>
            <a:pPr eaLnBrk="1" hangingPunct="1">
              <a:lnSpc>
                <a:spcPct val="60000"/>
              </a:lnSpc>
              <a:spcBef>
                <a:spcPct val="50000"/>
              </a:spcBef>
            </a:pPr>
            <a:r>
              <a:rPr lang="en-US" altLang="en-US" sz="1800" b="1">
                <a:latin typeface="Courier New" panose="02070309020205020404" pitchFamily="49" charset="0"/>
              </a:rPr>
              <a:t>mov edi,</a:t>
            </a:r>
            <a:r>
              <a:rPr lang="en-US" altLang="en-US" sz="1800" b="1">
                <a:solidFill>
                  <a:schemeClr val="tx2"/>
                </a:solidFill>
                <a:latin typeface="Courier New" panose="02070309020205020404" pitchFamily="49" charset="0"/>
              </a:rPr>
              <a:t>OFFSET rect2.LowerRight</a:t>
            </a:r>
          </a:p>
          <a:p>
            <a:pPr eaLnBrk="1" hangingPunct="1">
              <a:lnSpc>
                <a:spcPct val="60000"/>
              </a:lnSpc>
              <a:spcBef>
                <a:spcPct val="50000"/>
              </a:spcBef>
            </a:pPr>
            <a:r>
              <a:rPr lang="en-US" altLang="en-US" sz="1800" b="1">
                <a:latin typeface="Courier New" panose="02070309020205020404" pitchFamily="49" charset="0"/>
              </a:rPr>
              <a:t>mov (COORD PTR [edi]).X, 50</a:t>
            </a:r>
          </a:p>
          <a:p>
            <a:pPr eaLnBrk="1" hangingPunct="1">
              <a:lnSpc>
                <a:spcPct val="60000"/>
              </a:lnSpc>
              <a:spcBef>
                <a:spcPct val="50000"/>
              </a:spcBef>
            </a:pPr>
            <a:r>
              <a:rPr lang="en-US" altLang="en-US" sz="1800" b="1">
                <a:latin typeface="Courier New" panose="02070309020205020404" pitchFamily="49" charset="0"/>
              </a:rPr>
              <a:t>mov edi,</a:t>
            </a:r>
            <a:r>
              <a:rPr lang="en-US" altLang="en-US" sz="1800" b="1">
                <a:solidFill>
                  <a:schemeClr val="tx2"/>
                </a:solidFill>
                <a:latin typeface="Courier New" panose="02070309020205020404" pitchFamily="49" charset="0"/>
              </a:rPr>
              <a:t>OFFSET rect2.LowerRight.X</a:t>
            </a:r>
          </a:p>
          <a:p>
            <a:pPr eaLnBrk="1" hangingPunct="1">
              <a:lnSpc>
                <a:spcPct val="60000"/>
              </a:lnSpc>
              <a:spcBef>
                <a:spcPct val="50000"/>
              </a:spcBef>
            </a:pPr>
            <a:r>
              <a:rPr lang="en-US" altLang="en-US" sz="1800" b="1">
                <a:latin typeface="Courier New" panose="02070309020205020404" pitchFamily="49" charset="0"/>
              </a:rPr>
              <a:t>mov WORD PTR [edi], 50</a:t>
            </a:r>
          </a:p>
        </p:txBody>
      </p:sp>
      <p:sp>
        <p:nvSpPr>
          <p:cNvPr id="34822" name="Text Box 4"/>
          <p:cNvSpPr txBox="1">
            <a:spLocks noChangeArrowheads="1"/>
          </p:cNvSpPr>
          <p:nvPr/>
        </p:nvSpPr>
        <p:spPr bwMode="auto">
          <a:xfrm>
            <a:off x="685800" y="1066800"/>
            <a:ext cx="76962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88925" indent="-288925"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70000"/>
              </a:lnSpc>
              <a:spcBef>
                <a:spcPct val="50000"/>
              </a:spcBef>
              <a:buFontTx/>
              <a:buChar char="•"/>
            </a:pPr>
            <a:r>
              <a:rPr lang="en-US" altLang="en-US" sz="2500"/>
              <a:t>Use the dot (.) qualifier to access nested fields.</a:t>
            </a:r>
          </a:p>
          <a:p>
            <a:pPr eaLnBrk="1" hangingPunct="1">
              <a:lnSpc>
                <a:spcPct val="90000"/>
              </a:lnSpc>
              <a:spcBef>
                <a:spcPct val="50000"/>
              </a:spcBef>
              <a:buFontTx/>
              <a:buChar char="•"/>
            </a:pPr>
            <a:r>
              <a:rPr lang="en-US" altLang="en-US" sz="2500"/>
              <a:t>Use indirect addressing to access the overall structure or one of its fields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584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61DAECD-B8AC-482E-A1E7-D089ECF7B39D}" type="slidenum">
              <a:rPr lang="en-US" altLang="en-US" sz="1600">
                <a:latin typeface="Times New Roman" panose="02020603050405020304" pitchFamily="18" charset="0"/>
              </a:rPr>
              <a:pPr eaLnBrk="1" hangingPunct="1"/>
              <a:t>22</a:t>
            </a:fld>
            <a:endParaRPr lang="en-US" altLang="en-US" sz="1600">
              <a:latin typeface="Times New Roman" panose="02020603050405020304" pitchFamily="18" charset="0"/>
            </a:endParaRPr>
          </a:p>
        </p:txBody>
      </p:sp>
      <p:sp>
        <p:nvSpPr>
          <p:cNvPr id="84994" name="Rectangle 2"/>
          <p:cNvSpPr>
            <a:spLocks noGrp="1" noChangeArrowheads="1"/>
          </p:cNvSpPr>
          <p:nvPr>
            <p:ph type="title"/>
          </p:nvPr>
        </p:nvSpPr>
        <p:spPr/>
        <p:txBody>
          <a:bodyPr/>
          <a:lstStyle/>
          <a:p>
            <a:pPr eaLnBrk="1" hangingPunct="1">
              <a:defRPr/>
            </a:pPr>
            <a:r>
              <a:rPr lang="en-US" altLang="en-US" smtClean="0"/>
              <a:t>Example: Drunkard's Walk</a:t>
            </a:r>
          </a:p>
        </p:txBody>
      </p:sp>
      <p:sp>
        <p:nvSpPr>
          <p:cNvPr id="35845" name="Rectangle 3"/>
          <p:cNvSpPr>
            <a:spLocks noGrp="1" noChangeArrowheads="1"/>
          </p:cNvSpPr>
          <p:nvPr>
            <p:ph type="body" idx="1"/>
          </p:nvPr>
        </p:nvSpPr>
        <p:spPr>
          <a:xfrm>
            <a:off x="685800" y="1143000"/>
            <a:ext cx="7772400" cy="2209800"/>
          </a:xfrm>
        </p:spPr>
        <p:txBody>
          <a:bodyPr/>
          <a:lstStyle/>
          <a:p>
            <a:pPr eaLnBrk="1" hangingPunct="1"/>
            <a:r>
              <a:rPr lang="en-US" altLang="en-US" smtClean="0"/>
              <a:t>Random-path simulation</a:t>
            </a:r>
          </a:p>
          <a:p>
            <a:pPr eaLnBrk="1" hangingPunct="1"/>
            <a:r>
              <a:rPr lang="en-US" altLang="en-US" smtClean="0"/>
              <a:t>Uses a nested structure to accumulate path data as the simulation is running</a:t>
            </a:r>
          </a:p>
          <a:p>
            <a:pPr eaLnBrk="1" hangingPunct="1"/>
            <a:r>
              <a:rPr lang="en-US" altLang="en-US" smtClean="0"/>
              <a:t>Uses a multiple branch structure to choose the direction</a:t>
            </a:r>
          </a:p>
        </p:txBody>
      </p:sp>
      <p:sp>
        <p:nvSpPr>
          <p:cNvPr id="35846" name="Text Box 4"/>
          <p:cNvSpPr txBox="1">
            <a:spLocks noChangeArrowheads="1"/>
          </p:cNvSpPr>
          <p:nvPr/>
        </p:nvSpPr>
        <p:spPr bwMode="auto">
          <a:xfrm>
            <a:off x="1981200" y="3429000"/>
            <a:ext cx="5257800" cy="19796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2880" tIns="228600" bIns="228600">
            <a:spAutoFit/>
          </a:bodyPr>
          <a:lstStyle>
            <a:lvl1pPr eaLnBrk="0" hangingPunct="0">
              <a:tabLst>
                <a:tab pos="577850" algn="l"/>
              </a:tabLst>
              <a:defRPr sz="2100">
                <a:solidFill>
                  <a:schemeClr val="tx1"/>
                </a:solidFill>
                <a:latin typeface="Arial" panose="020B0604020202020204" pitchFamily="34" charset="0"/>
              </a:defRPr>
            </a:lvl1pPr>
            <a:lvl2pPr marL="742950" indent="-285750" eaLnBrk="0" hangingPunct="0">
              <a:tabLst>
                <a:tab pos="577850" algn="l"/>
              </a:tabLst>
              <a:defRPr sz="2100">
                <a:solidFill>
                  <a:schemeClr val="tx1"/>
                </a:solidFill>
                <a:latin typeface="Arial" panose="020B0604020202020204" pitchFamily="34" charset="0"/>
              </a:defRPr>
            </a:lvl2pPr>
            <a:lvl3pPr marL="1143000" indent="-228600" eaLnBrk="0" hangingPunct="0">
              <a:tabLst>
                <a:tab pos="577850" algn="l"/>
              </a:tabLst>
              <a:defRPr sz="2100">
                <a:solidFill>
                  <a:schemeClr val="tx1"/>
                </a:solidFill>
                <a:latin typeface="Arial" panose="020B0604020202020204" pitchFamily="34" charset="0"/>
              </a:defRPr>
            </a:lvl3pPr>
            <a:lvl4pPr marL="1600200" indent="-228600" eaLnBrk="0" hangingPunct="0">
              <a:tabLst>
                <a:tab pos="577850" algn="l"/>
              </a:tabLst>
              <a:defRPr sz="2100">
                <a:solidFill>
                  <a:schemeClr val="tx1"/>
                </a:solidFill>
                <a:latin typeface="Arial" panose="020B0604020202020204" pitchFamily="34" charset="0"/>
              </a:defRPr>
            </a:lvl4pPr>
            <a:lvl5pPr marL="2057400" indent="-228600" eaLnBrk="0" hangingPunct="0">
              <a:tabLst>
                <a:tab pos="57785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57785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57785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57785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577850" algn="l"/>
              </a:tabLst>
              <a:defRPr sz="2100">
                <a:solidFill>
                  <a:schemeClr val="tx1"/>
                </a:solidFill>
                <a:latin typeface="Arial" panose="020B0604020202020204" pitchFamily="34" charset="0"/>
              </a:defRPr>
            </a:lvl9pPr>
          </a:lstStyle>
          <a:p>
            <a:pPr eaLnBrk="1" hangingPunct="1">
              <a:lnSpc>
                <a:spcPct val="70000"/>
              </a:lnSpc>
              <a:spcBef>
                <a:spcPct val="50000"/>
              </a:spcBef>
            </a:pPr>
            <a:r>
              <a:rPr lang="en-US" altLang="en-US" sz="1800" b="1">
                <a:latin typeface="Courier New" panose="02070309020205020404" pitchFamily="49" charset="0"/>
              </a:rPr>
              <a:t>WalkMax = 50</a:t>
            </a:r>
          </a:p>
          <a:p>
            <a:pPr eaLnBrk="1" hangingPunct="1">
              <a:lnSpc>
                <a:spcPct val="70000"/>
              </a:lnSpc>
              <a:spcBef>
                <a:spcPct val="50000"/>
              </a:spcBef>
            </a:pPr>
            <a:r>
              <a:rPr lang="en-US" altLang="en-US" sz="1800" b="1">
                <a:latin typeface="Courier New" panose="02070309020205020404" pitchFamily="49" charset="0"/>
              </a:rPr>
              <a:t>DrunkardWalk STRUCT</a:t>
            </a:r>
          </a:p>
          <a:p>
            <a:pPr eaLnBrk="1" hangingPunct="1">
              <a:lnSpc>
                <a:spcPct val="70000"/>
              </a:lnSpc>
              <a:spcBef>
                <a:spcPct val="50000"/>
              </a:spcBef>
            </a:pPr>
            <a:r>
              <a:rPr lang="en-US" altLang="en-US" sz="1800" b="1">
                <a:latin typeface="Courier New" panose="02070309020205020404" pitchFamily="49" charset="0"/>
              </a:rPr>
              <a:t>	path COORD WalkMax DUP(&lt;0,0&gt;)</a:t>
            </a:r>
          </a:p>
          <a:p>
            <a:pPr eaLnBrk="1" hangingPunct="1">
              <a:lnSpc>
                <a:spcPct val="70000"/>
              </a:lnSpc>
              <a:spcBef>
                <a:spcPct val="50000"/>
              </a:spcBef>
            </a:pPr>
            <a:r>
              <a:rPr lang="en-US" altLang="en-US" sz="1800" b="1">
                <a:latin typeface="Courier New" panose="02070309020205020404" pitchFamily="49" charset="0"/>
              </a:rPr>
              <a:t>	pathsUsed WORD 0</a:t>
            </a:r>
          </a:p>
          <a:p>
            <a:pPr eaLnBrk="1" hangingPunct="1">
              <a:lnSpc>
                <a:spcPct val="70000"/>
              </a:lnSpc>
              <a:spcBef>
                <a:spcPct val="50000"/>
              </a:spcBef>
            </a:pPr>
            <a:r>
              <a:rPr lang="en-US" altLang="en-US" sz="1800" b="1">
                <a:latin typeface="Courier New" panose="02070309020205020404" pitchFamily="49" charset="0"/>
              </a:rPr>
              <a:t>DrunkardWalk ENDS</a:t>
            </a:r>
          </a:p>
        </p:txBody>
      </p:sp>
      <p:sp>
        <p:nvSpPr>
          <p:cNvPr id="35847" name="Text Box 5"/>
          <p:cNvSpPr txBox="1">
            <a:spLocks noChangeArrowheads="1"/>
          </p:cNvSpPr>
          <p:nvPr/>
        </p:nvSpPr>
        <p:spPr bwMode="auto">
          <a:xfrm>
            <a:off x="762000" y="5638800"/>
            <a:ext cx="3200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hlinkClick r:id="rId2"/>
              </a:rPr>
              <a:t>View the source code</a:t>
            </a:r>
            <a:endParaRPr lang="en-US"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686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30D2A61B-532F-49A6-8416-4F7F0E4B85A9}" type="slidenum">
              <a:rPr lang="en-US" altLang="en-US" sz="1600">
                <a:latin typeface="Times New Roman" panose="02020603050405020304" pitchFamily="18" charset="0"/>
              </a:rPr>
              <a:pPr eaLnBrk="1" hangingPunct="1"/>
              <a:t>23</a:t>
            </a:fld>
            <a:endParaRPr lang="en-US" altLang="en-US" sz="1600">
              <a:latin typeface="Times New Roman" panose="02020603050405020304" pitchFamily="18" charset="0"/>
            </a:endParaRPr>
          </a:p>
        </p:txBody>
      </p:sp>
      <p:sp>
        <p:nvSpPr>
          <p:cNvPr id="86018" name="Rectangle 2"/>
          <p:cNvSpPr>
            <a:spLocks noGrp="1" noChangeArrowheads="1"/>
          </p:cNvSpPr>
          <p:nvPr>
            <p:ph type="title"/>
          </p:nvPr>
        </p:nvSpPr>
        <p:spPr/>
        <p:txBody>
          <a:bodyPr/>
          <a:lstStyle/>
          <a:p>
            <a:pPr eaLnBrk="1" hangingPunct="1">
              <a:defRPr/>
            </a:pPr>
            <a:r>
              <a:rPr lang="en-US" altLang="en-US" smtClean="0"/>
              <a:t>Declaring and Using Unions</a:t>
            </a:r>
          </a:p>
        </p:txBody>
      </p:sp>
      <p:sp>
        <p:nvSpPr>
          <p:cNvPr id="36869" name="Rectangle 3"/>
          <p:cNvSpPr>
            <a:spLocks noGrp="1" noChangeArrowheads="1"/>
          </p:cNvSpPr>
          <p:nvPr>
            <p:ph type="body" idx="1"/>
          </p:nvPr>
        </p:nvSpPr>
        <p:spPr>
          <a:xfrm>
            <a:off x="685800" y="1143000"/>
            <a:ext cx="7772400" cy="2590800"/>
          </a:xfrm>
        </p:spPr>
        <p:txBody>
          <a:bodyPr/>
          <a:lstStyle/>
          <a:p>
            <a:pPr eaLnBrk="1" hangingPunct="1"/>
            <a:r>
              <a:rPr lang="en-US" altLang="en-US" smtClean="0"/>
              <a:t>A union is similar to a structure in that it contains multiple fields</a:t>
            </a:r>
          </a:p>
          <a:p>
            <a:pPr eaLnBrk="1" hangingPunct="1"/>
            <a:r>
              <a:rPr lang="en-US" altLang="en-US" smtClean="0"/>
              <a:t>All of the fields in a union begin at the same offset</a:t>
            </a:r>
          </a:p>
          <a:p>
            <a:pPr lvl="1" eaLnBrk="1" hangingPunct="1"/>
            <a:r>
              <a:rPr lang="en-US" altLang="en-US" smtClean="0"/>
              <a:t>(differs from a structure)</a:t>
            </a:r>
          </a:p>
          <a:p>
            <a:pPr eaLnBrk="1" hangingPunct="1"/>
            <a:r>
              <a:rPr lang="en-US" altLang="en-US" smtClean="0"/>
              <a:t>Provides alternate ways to access the same data</a:t>
            </a:r>
          </a:p>
          <a:p>
            <a:pPr eaLnBrk="1" hangingPunct="1"/>
            <a:r>
              <a:rPr lang="en-US" altLang="en-US" smtClean="0"/>
              <a:t>Syntax:</a:t>
            </a:r>
          </a:p>
        </p:txBody>
      </p:sp>
      <p:sp>
        <p:nvSpPr>
          <p:cNvPr id="36870" name="Text Box 4"/>
          <p:cNvSpPr txBox="1">
            <a:spLocks noChangeArrowheads="1"/>
          </p:cNvSpPr>
          <p:nvPr/>
        </p:nvSpPr>
        <p:spPr bwMode="auto">
          <a:xfrm>
            <a:off x="2514600" y="3810000"/>
            <a:ext cx="2819400" cy="1565275"/>
          </a:xfrm>
          <a:prstGeom prst="rect">
            <a:avLst/>
          </a:prstGeom>
          <a:solidFill>
            <a:srgbClr val="C0C0C0"/>
          </a:solidFill>
          <a:ln w="9525">
            <a:solidFill>
              <a:srgbClr val="000000"/>
            </a:solidFill>
            <a:miter lim="800000"/>
            <a:headEnd/>
            <a:tailEnd/>
          </a:ln>
        </p:spPr>
        <p:txBody>
          <a:bodyPr tIns="137160" bIns="137160">
            <a:spAutoFit/>
          </a:bodyPr>
          <a:lstStyle>
            <a:lvl1pPr eaLnBrk="0" hangingPunct="0">
              <a:tabLst>
                <a:tab pos="457200" algn="l"/>
              </a:tabLst>
              <a:defRPr sz="2100">
                <a:solidFill>
                  <a:schemeClr val="tx1"/>
                </a:solidFill>
                <a:latin typeface="Arial" panose="020B0604020202020204" pitchFamily="34" charset="0"/>
              </a:defRPr>
            </a:lvl1pPr>
            <a:lvl2pPr marL="742950" indent="-285750" eaLnBrk="0" hangingPunct="0">
              <a:tabLst>
                <a:tab pos="457200" algn="l"/>
              </a:tabLst>
              <a:defRPr sz="2100">
                <a:solidFill>
                  <a:schemeClr val="tx1"/>
                </a:solidFill>
                <a:latin typeface="Arial" panose="020B0604020202020204" pitchFamily="34" charset="0"/>
              </a:defRPr>
            </a:lvl2pPr>
            <a:lvl3pPr marL="1143000" indent="-228600" eaLnBrk="0" hangingPunct="0">
              <a:tabLst>
                <a:tab pos="457200" algn="l"/>
              </a:tabLst>
              <a:defRPr sz="2100">
                <a:solidFill>
                  <a:schemeClr val="tx1"/>
                </a:solidFill>
                <a:latin typeface="Arial" panose="020B0604020202020204" pitchFamily="34" charset="0"/>
              </a:defRPr>
            </a:lvl3pPr>
            <a:lvl4pPr marL="1600200" indent="-228600" eaLnBrk="0" hangingPunct="0">
              <a:tabLst>
                <a:tab pos="457200" algn="l"/>
              </a:tabLst>
              <a:defRPr sz="2100">
                <a:solidFill>
                  <a:schemeClr val="tx1"/>
                </a:solidFill>
                <a:latin typeface="Arial" panose="020B0604020202020204" pitchFamily="34" charset="0"/>
              </a:defRPr>
            </a:lvl4pPr>
            <a:lvl5pPr marL="2057400" indent="-228600" eaLnBrk="0" hangingPunct="0">
              <a:tabLst>
                <a:tab pos="4572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9pPr>
          </a:lstStyle>
          <a:p>
            <a:pPr eaLnBrk="1" hangingPunct="1">
              <a:spcBef>
                <a:spcPct val="50000"/>
              </a:spcBef>
            </a:pPr>
            <a:r>
              <a:rPr lang="en-US" altLang="en-US" i="1">
                <a:solidFill>
                  <a:schemeClr val="bg2"/>
                </a:solidFill>
              </a:rPr>
              <a:t>unionname</a:t>
            </a:r>
            <a:r>
              <a:rPr lang="en-US" altLang="en-US">
                <a:solidFill>
                  <a:schemeClr val="bg2"/>
                </a:solidFill>
              </a:rPr>
              <a:t> UNION</a:t>
            </a:r>
          </a:p>
          <a:p>
            <a:pPr eaLnBrk="1" hangingPunct="1">
              <a:spcBef>
                <a:spcPct val="50000"/>
              </a:spcBef>
            </a:pPr>
            <a:r>
              <a:rPr lang="en-US" altLang="en-US" i="1">
                <a:solidFill>
                  <a:schemeClr val="bg2"/>
                </a:solidFill>
              </a:rPr>
              <a:t>	union-fields</a:t>
            </a:r>
          </a:p>
          <a:p>
            <a:pPr eaLnBrk="1" hangingPunct="1">
              <a:spcBef>
                <a:spcPct val="50000"/>
              </a:spcBef>
            </a:pPr>
            <a:r>
              <a:rPr lang="en-US" altLang="en-US" i="1">
                <a:solidFill>
                  <a:schemeClr val="bg2"/>
                </a:solidFill>
              </a:rPr>
              <a:t>unionname</a:t>
            </a:r>
            <a:r>
              <a:rPr lang="en-US" altLang="en-US">
                <a:solidFill>
                  <a:schemeClr val="bg2"/>
                </a:solidFill>
              </a:rPr>
              <a:t> ENDS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789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E7BC3221-6269-4F11-A059-70EF8E0A6815}" type="slidenum">
              <a:rPr lang="en-US" altLang="en-US" sz="1600">
                <a:latin typeface="Times New Roman" panose="02020603050405020304" pitchFamily="18" charset="0"/>
              </a:rPr>
              <a:pPr eaLnBrk="1" hangingPunct="1"/>
              <a:t>24</a:t>
            </a:fld>
            <a:endParaRPr lang="en-US" altLang="en-US" sz="1600">
              <a:latin typeface="Times New Roman" panose="02020603050405020304" pitchFamily="18" charset="0"/>
            </a:endParaRPr>
          </a:p>
        </p:txBody>
      </p:sp>
      <p:sp>
        <p:nvSpPr>
          <p:cNvPr id="117762" name="Rectangle 2"/>
          <p:cNvSpPr>
            <a:spLocks noGrp="1" noChangeArrowheads="1"/>
          </p:cNvSpPr>
          <p:nvPr>
            <p:ph type="title"/>
          </p:nvPr>
        </p:nvSpPr>
        <p:spPr/>
        <p:txBody>
          <a:bodyPr/>
          <a:lstStyle/>
          <a:p>
            <a:pPr eaLnBrk="1" hangingPunct="1">
              <a:defRPr/>
            </a:pPr>
            <a:r>
              <a:rPr lang="en-US" altLang="en-US" smtClean="0"/>
              <a:t>Integer Union Example</a:t>
            </a:r>
          </a:p>
        </p:txBody>
      </p:sp>
      <p:sp>
        <p:nvSpPr>
          <p:cNvPr id="37893" name="Text Box 3"/>
          <p:cNvSpPr txBox="1">
            <a:spLocks noChangeArrowheads="1"/>
          </p:cNvSpPr>
          <p:nvPr/>
        </p:nvSpPr>
        <p:spPr bwMode="auto">
          <a:xfrm>
            <a:off x="2209800" y="1600200"/>
            <a:ext cx="4343400"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Integer UNION</a:t>
            </a:r>
          </a:p>
          <a:p>
            <a:pPr eaLnBrk="1" hangingPunct="1">
              <a:lnSpc>
                <a:spcPct val="50000"/>
              </a:lnSpc>
              <a:spcBef>
                <a:spcPct val="50000"/>
              </a:spcBef>
            </a:pPr>
            <a:r>
              <a:rPr lang="en-US" altLang="en-US" sz="1800" b="1">
                <a:latin typeface="Courier New" panose="02070309020205020404" pitchFamily="49" charset="0"/>
              </a:rPr>
              <a:t>	D DWORD 0</a:t>
            </a:r>
          </a:p>
          <a:p>
            <a:pPr eaLnBrk="1" hangingPunct="1">
              <a:lnSpc>
                <a:spcPct val="50000"/>
              </a:lnSpc>
              <a:spcBef>
                <a:spcPct val="50000"/>
              </a:spcBef>
            </a:pPr>
            <a:r>
              <a:rPr lang="en-US" altLang="en-US" sz="1800" b="1">
                <a:latin typeface="Courier New" panose="02070309020205020404" pitchFamily="49" charset="0"/>
              </a:rPr>
              <a:t>	W WORD 0</a:t>
            </a:r>
          </a:p>
          <a:p>
            <a:pPr eaLnBrk="1" hangingPunct="1">
              <a:lnSpc>
                <a:spcPct val="50000"/>
              </a:lnSpc>
              <a:spcBef>
                <a:spcPct val="50000"/>
              </a:spcBef>
            </a:pPr>
            <a:r>
              <a:rPr lang="en-US" altLang="en-US" sz="1800" b="1">
                <a:latin typeface="Courier New" panose="02070309020205020404" pitchFamily="49" charset="0"/>
              </a:rPr>
              <a:t>	B BYTE 0</a:t>
            </a:r>
          </a:p>
          <a:p>
            <a:pPr eaLnBrk="1" hangingPunct="1">
              <a:lnSpc>
                <a:spcPct val="50000"/>
              </a:lnSpc>
              <a:spcBef>
                <a:spcPct val="50000"/>
              </a:spcBef>
            </a:pPr>
            <a:r>
              <a:rPr lang="en-US" altLang="en-US" sz="1800" b="1">
                <a:latin typeface="Courier New" panose="02070309020205020404" pitchFamily="49" charset="0"/>
              </a:rPr>
              <a:t>Integer ENDS</a:t>
            </a:r>
          </a:p>
        </p:txBody>
      </p:sp>
      <p:sp>
        <p:nvSpPr>
          <p:cNvPr id="37894" name="Text Box 4"/>
          <p:cNvSpPr txBox="1">
            <a:spLocks noChangeArrowheads="1"/>
          </p:cNvSpPr>
          <p:nvPr/>
        </p:nvSpPr>
        <p:spPr bwMode="auto">
          <a:xfrm>
            <a:off x="609600" y="990600"/>
            <a:ext cx="7696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Integer union consumes 4 bytes (equal to the largest field)</a:t>
            </a:r>
          </a:p>
        </p:txBody>
      </p:sp>
      <p:sp>
        <p:nvSpPr>
          <p:cNvPr id="37895" name="Text Box 5"/>
          <p:cNvSpPr txBox="1">
            <a:spLocks noChangeArrowheads="1"/>
          </p:cNvSpPr>
          <p:nvPr/>
        </p:nvSpPr>
        <p:spPr bwMode="auto">
          <a:xfrm>
            <a:off x="2209800" y="4419600"/>
            <a:ext cx="4419600" cy="1447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val1 Integer &lt;12345678h&gt;</a:t>
            </a:r>
          </a:p>
          <a:p>
            <a:pPr eaLnBrk="1" hangingPunct="1">
              <a:lnSpc>
                <a:spcPct val="50000"/>
              </a:lnSpc>
              <a:spcBef>
                <a:spcPct val="50000"/>
              </a:spcBef>
            </a:pPr>
            <a:r>
              <a:rPr lang="en-US" altLang="en-US" sz="1800" b="1">
                <a:latin typeface="Courier New" panose="02070309020205020404" pitchFamily="49" charset="0"/>
              </a:rPr>
              <a:t>val2 Integer &lt;100h&gt;</a:t>
            </a:r>
          </a:p>
          <a:p>
            <a:pPr eaLnBrk="1" hangingPunct="1">
              <a:lnSpc>
                <a:spcPct val="50000"/>
              </a:lnSpc>
              <a:spcBef>
                <a:spcPct val="50000"/>
              </a:spcBef>
            </a:pPr>
            <a:r>
              <a:rPr lang="en-US" altLang="en-US" sz="1800" b="1">
                <a:latin typeface="Courier New" panose="02070309020205020404" pitchFamily="49" charset="0"/>
              </a:rPr>
              <a:t>val3 Integer &lt;&gt;</a:t>
            </a:r>
          </a:p>
        </p:txBody>
      </p:sp>
      <p:sp>
        <p:nvSpPr>
          <p:cNvPr id="37896" name="Text Box 6"/>
          <p:cNvSpPr txBox="1">
            <a:spLocks noChangeArrowheads="1"/>
          </p:cNvSpPr>
          <p:nvPr/>
        </p:nvSpPr>
        <p:spPr bwMode="auto">
          <a:xfrm>
            <a:off x="609600" y="3352800"/>
            <a:ext cx="76962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D, W, and B are often called </a:t>
            </a:r>
            <a:r>
              <a:rPr lang="en-US" altLang="en-US">
                <a:solidFill>
                  <a:schemeClr val="tx2"/>
                </a:solidFill>
              </a:rPr>
              <a:t>variant fields</a:t>
            </a:r>
            <a:r>
              <a:rPr lang="en-US" altLang="en-US"/>
              <a:t>. </a:t>
            </a:r>
          </a:p>
          <a:p>
            <a:pPr eaLnBrk="1" hangingPunct="1">
              <a:spcBef>
                <a:spcPct val="50000"/>
              </a:spcBef>
            </a:pPr>
            <a:r>
              <a:rPr lang="en-US" altLang="en-US"/>
              <a:t>Integer can be used to define data:</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891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28ED493B-B60F-438C-950D-387BF1889EE3}" type="slidenum">
              <a:rPr lang="en-US" altLang="en-US" sz="1600">
                <a:latin typeface="Times New Roman" panose="02020603050405020304" pitchFamily="18" charset="0"/>
              </a:rPr>
              <a:pPr eaLnBrk="1" hangingPunct="1"/>
              <a:t>25</a:t>
            </a:fld>
            <a:endParaRPr lang="en-US" altLang="en-US" sz="1600">
              <a:latin typeface="Times New Roman" panose="02020603050405020304" pitchFamily="18" charset="0"/>
            </a:endParaRPr>
          </a:p>
        </p:txBody>
      </p:sp>
      <p:sp>
        <p:nvSpPr>
          <p:cNvPr id="128002" name="Rectangle 2"/>
          <p:cNvSpPr>
            <a:spLocks noGrp="1" noChangeArrowheads="1"/>
          </p:cNvSpPr>
          <p:nvPr>
            <p:ph type="title"/>
          </p:nvPr>
        </p:nvSpPr>
        <p:spPr/>
        <p:txBody>
          <a:bodyPr/>
          <a:lstStyle/>
          <a:p>
            <a:pPr eaLnBrk="1" hangingPunct="1">
              <a:defRPr/>
            </a:pPr>
            <a:r>
              <a:rPr lang="en-US" altLang="en-US" smtClean="0"/>
              <a:t>Integer Union Example</a:t>
            </a:r>
          </a:p>
        </p:txBody>
      </p:sp>
      <p:sp>
        <p:nvSpPr>
          <p:cNvPr id="38917" name="Text Box 3"/>
          <p:cNvSpPr txBox="1">
            <a:spLocks noChangeArrowheads="1"/>
          </p:cNvSpPr>
          <p:nvPr/>
        </p:nvSpPr>
        <p:spPr bwMode="auto">
          <a:xfrm>
            <a:off x="2362200" y="2590800"/>
            <a:ext cx="43434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mov val3.B, al</a:t>
            </a:r>
          </a:p>
          <a:p>
            <a:pPr eaLnBrk="1" hangingPunct="1">
              <a:lnSpc>
                <a:spcPct val="50000"/>
              </a:lnSpc>
              <a:spcBef>
                <a:spcPct val="50000"/>
              </a:spcBef>
            </a:pPr>
            <a:r>
              <a:rPr lang="en-US" altLang="en-US" sz="1800" b="1">
                <a:latin typeface="Courier New" panose="02070309020205020404" pitchFamily="49" charset="0"/>
              </a:rPr>
              <a:t>mov ax,val3.W</a:t>
            </a:r>
          </a:p>
          <a:p>
            <a:pPr eaLnBrk="1" hangingPunct="1">
              <a:lnSpc>
                <a:spcPct val="50000"/>
              </a:lnSpc>
              <a:spcBef>
                <a:spcPct val="50000"/>
              </a:spcBef>
            </a:pPr>
            <a:r>
              <a:rPr lang="en-US" altLang="en-US" sz="1800" b="1">
                <a:latin typeface="Courier New" panose="02070309020205020404" pitchFamily="49" charset="0"/>
              </a:rPr>
              <a:t>add val3.D, eax</a:t>
            </a:r>
          </a:p>
        </p:txBody>
      </p:sp>
      <p:sp>
        <p:nvSpPr>
          <p:cNvPr id="38918" name="Text Box 4"/>
          <p:cNvSpPr txBox="1">
            <a:spLocks noChangeArrowheads="1"/>
          </p:cNvSpPr>
          <p:nvPr/>
        </p:nvSpPr>
        <p:spPr bwMode="auto">
          <a:xfrm>
            <a:off x="533400" y="1371600"/>
            <a:ext cx="76962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2500"/>
              <a:t>The variant field name is required when accessing the union:</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993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789A76D9-B33C-414C-8D71-05AA9EADEE10}" type="slidenum">
              <a:rPr lang="en-US" altLang="en-US" sz="1600">
                <a:latin typeface="Times New Roman" panose="02020603050405020304" pitchFamily="18" charset="0"/>
              </a:rPr>
              <a:pPr eaLnBrk="1" hangingPunct="1"/>
              <a:t>26</a:t>
            </a:fld>
            <a:endParaRPr lang="en-US" altLang="en-US" sz="1600">
              <a:latin typeface="Times New Roman" panose="02020603050405020304" pitchFamily="18" charset="0"/>
            </a:endParaRPr>
          </a:p>
        </p:txBody>
      </p:sp>
      <p:sp>
        <p:nvSpPr>
          <p:cNvPr id="126978" name="Rectangle 2"/>
          <p:cNvSpPr>
            <a:spLocks noGrp="1" noChangeArrowheads="1"/>
          </p:cNvSpPr>
          <p:nvPr>
            <p:ph type="title"/>
          </p:nvPr>
        </p:nvSpPr>
        <p:spPr/>
        <p:txBody>
          <a:bodyPr/>
          <a:lstStyle/>
          <a:p>
            <a:pPr eaLnBrk="1" hangingPunct="1">
              <a:defRPr/>
            </a:pPr>
            <a:r>
              <a:rPr lang="en-US" altLang="en-US" smtClean="0"/>
              <a:t>Union Inside a Structure</a:t>
            </a:r>
          </a:p>
        </p:txBody>
      </p:sp>
      <p:sp>
        <p:nvSpPr>
          <p:cNvPr id="39941" name="Text Box 3"/>
          <p:cNvSpPr txBox="1">
            <a:spLocks noChangeArrowheads="1"/>
          </p:cNvSpPr>
          <p:nvPr/>
        </p:nvSpPr>
        <p:spPr bwMode="auto">
          <a:xfrm>
            <a:off x="1447800" y="1676400"/>
            <a:ext cx="5715000" cy="434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Integer UNION</a:t>
            </a:r>
          </a:p>
          <a:p>
            <a:pPr eaLnBrk="1" hangingPunct="1">
              <a:lnSpc>
                <a:spcPct val="50000"/>
              </a:lnSpc>
              <a:spcBef>
                <a:spcPct val="50000"/>
              </a:spcBef>
            </a:pPr>
            <a:r>
              <a:rPr lang="en-US" altLang="en-US" sz="1800" b="1">
                <a:latin typeface="Courier New" panose="02070309020205020404" pitchFamily="49" charset="0"/>
              </a:rPr>
              <a:t>	D DWORD 0</a:t>
            </a:r>
          </a:p>
          <a:p>
            <a:pPr eaLnBrk="1" hangingPunct="1">
              <a:lnSpc>
                <a:spcPct val="50000"/>
              </a:lnSpc>
              <a:spcBef>
                <a:spcPct val="50000"/>
              </a:spcBef>
            </a:pPr>
            <a:r>
              <a:rPr lang="en-US" altLang="en-US" sz="1800" b="1">
                <a:latin typeface="Courier New" panose="02070309020205020404" pitchFamily="49" charset="0"/>
              </a:rPr>
              <a:t>	W WORD 0</a:t>
            </a:r>
          </a:p>
          <a:p>
            <a:pPr eaLnBrk="1" hangingPunct="1">
              <a:lnSpc>
                <a:spcPct val="50000"/>
              </a:lnSpc>
              <a:spcBef>
                <a:spcPct val="50000"/>
              </a:spcBef>
            </a:pPr>
            <a:r>
              <a:rPr lang="en-US" altLang="en-US" sz="1800" b="1">
                <a:latin typeface="Courier New" panose="02070309020205020404" pitchFamily="49" charset="0"/>
              </a:rPr>
              <a:t>	B BYTE 0</a:t>
            </a:r>
          </a:p>
          <a:p>
            <a:pPr eaLnBrk="1" hangingPunct="1">
              <a:lnSpc>
                <a:spcPct val="50000"/>
              </a:lnSpc>
              <a:spcBef>
                <a:spcPct val="50000"/>
              </a:spcBef>
            </a:pPr>
            <a:r>
              <a:rPr lang="en-US" altLang="en-US" sz="1800" b="1">
                <a:latin typeface="Courier New" panose="02070309020205020404" pitchFamily="49" charset="0"/>
              </a:rPr>
              <a:t>Integer ENDS</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FileInfo STRUCT</a:t>
            </a:r>
          </a:p>
          <a:p>
            <a:pPr eaLnBrk="1" hangingPunct="1">
              <a:lnSpc>
                <a:spcPct val="50000"/>
              </a:lnSpc>
              <a:spcBef>
                <a:spcPct val="50000"/>
              </a:spcBef>
            </a:pPr>
            <a:r>
              <a:rPr lang="en-US" altLang="en-US" sz="1800" b="1">
                <a:latin typeface="Courier New" panose="02070309020205020404" pitchFamily="49" charset="0"/>
              </a:rPr>
              <a:t>	FileID Integer &lt;&gt;</a:t>
            </a:r>
          </a:p>
          <a:p>
            <a:pPr eaLnBrk="1" hangingPunct="1">
              <a:lnSpc>
                <a:spcPct val="50000"/>
              </a:lnSpc>
              <a:spcBef>
                <a:spcPct val="50000"/>
              </a:spcBef>
            </a:pPr>
            <a:r>
              <a:rPr lang="en-US" altLang="en-US" sz="1800" b="1">
                <a:latin typeface="Courier New" panose="02070309020205020404" pitchFamily="49" charset="0"/>
              </a:rPr>
              <a:t>	FileName BYTE 64 DUP(?)</a:t>
            </a:r>
          </a:p>
          <a:p>
            <a:pPr eaLnBrk="1" hangingPunct="1">
              <a:lnSpc>
                <a:spcPct val="50000"/>
              </a:lnSpc>
              <a:spcBef>
                <a:spcPct val="50000"/>
              </a:spcBef>
            </a:pPr>
            <a:r>
              <a:rPr lang="en-US" altLang="en-US" sz="1800" b="1">
                <a:latin typeface="Courier New" panose="02070309020205020404" pitchFamily="49" charset="0"/>
              </a:rPr>
              <a:t>FileInfo ENDS</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myFile FileInfo &lt;&gt;</a:t>
            </a: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mov myFile.FileID.W, ax</a:t>
            </a:r>
          </a:p>
        </p:txBody>
      </p:sp>
      <p:sp>
        <p:nvSpPr>
          <p:cNvPr id="39942" name="Text Box 4"/>
          <p:cNvSpPr txBox="1">
            <a:spLocks noChangeArrowheads="1"/>
          </p:cNvSpPr>
          <p:nvPr/>
        </p:nvSpPr>
        <p:spPr bwMode="auto">
          <a:xfrm>
            <a:off x="685800" y="1082675"/>
            <a:ext cx="7772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An Integer union can be enclosed inside a FileInfo structure: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096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8AC2A54-542C-4DEA-B4ED-1592CE302849}" type="slidenum">
              <a:rPr lang="en-US" altLang="en-US" sz="1600">
                <a:latin typeface="Times New Roman" panose="02020603050405020304" pitchFamily="18" charset="0"/>
              </a:rPr>
              <a:pPr eaLnBrk="1" hangingPunct="1"/>
              <a:t>27</a:t>
            </a:fld>
            <a:endParaRPr lang="en-US" altLang="en-US" sz="1600">
              <a:latin typeface="Times New Roman" panose="02020603050405020304" pitchFamily="18" charset="0"/>
            </a:endParaRPr>
          </a:p>
        </p:txBody>
      </p:sp>
      <p:sp>
        <p:nvSpPr>
          <p:cNvPr id="175106" name="Rectangle 2"/>
          <p:cNvSpPr>
            <a:spLocks noGrp="1" noChangeArrowheads="1"/>
          </p:cNvSpPr>
          <p:nvPr>
            <p:ph type="title"/>
          </p:nvPr>
        </p:nvSpPr>
        <p:spPr/>
        <p:txBody>
          <a:bodyPr/>
          <a:lstStyle/>
          <a:p>
            <a:pPr eaLnBrk="1" hangingPunct="1">
              <a:defRPr/>
            </a:pPr>
            <a:r>
              <a:rPr lang="en-US" altLang="en-US" smtClean="0"/>
              <a:t>What's Next</a:t>
            </a:r>
          </a:p>
        </p:txBody>
      </p:sp>
      <p:sp>
        <p:nvSpPr>
          <p:cNvPr id="40965" name="Rectangle 3"/>
          <p:cNvSpPr>
            <a:spLocks noGrp="1" noChangeArrowheads="1"/>
          </p:cNvSpPr>
          <p:nvPr>
            <p:ph type="body" idx="1"/>
          </p:nvPr>
        </p:nvSpPr>
        <p:spPr>
          <a:xfrm>
            <a:off x="1828800" y="1600200"/>
            <a:ext cx="5334000" cy="2514600"/>
          </a:xfrm>
        </p:spPr>
        <p:txBody>
          <a:bodyPr/>
          <a:lstStyle/>
          <a:p>
            <a:pPr eaLnBrk="1" hangingPunct="1"/>
            <a:r>
              <a:rPr lang="en-US" altLang="en-US" smtClean="0"/>
              <a:t>Structures</a:t>
            </a:r>
          </a:p>
          <a:p>
            <a:pPr eaLnBrk="1" hangingPunct="1"/>
            <a:r>
              <a:rPr lang="en-US" altLang="en-US" b="1" smtClean="0">
                <a:solidFill>
                  <a:schemeClr val="tx2"/>
                </a:solidFill>
              </a:rPr>
              <a:t>Macros</a:t>
            </a:r>
          </a:p>
          <a:p>
            <a:pPr eaLnBrk="1" hangingPunct="1"/>
            <a:r>
              <a:rPr lang="en-US" altLang="en-US" smtClean="0"/>
              <a:t>Conditional-Assembly Directives</a:t>
            </a:r>
          </a:p>
          <a:p>
            <a:pPr eaLnBrk="1" hangingPunct="1"/>
            <a:r>
              <a:rPr lang="en-US" altLang="en-US" smtClean="0"/>
              <a:t>Defining Repeat Blocks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198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E09A0A3F-F066-445D-9FBA-E81D13737018}" type="slidenum">
              <a:rPr lang="en-US" altLang="en-US" sz="1600">
                <a:latin typeface="Times New Roman" panose="02020603050405020304" pitchFamily="18" charset="0"/>
              </a:rPr>
              <a:pPr eaLnBrk="1" hangingPunct="1"/>
              <a:t>28</a:t>
            </a:fld>
            <a:endParaRPr lang="en-US" altLang="en-US" sz="1600">
              <a:latin typeface="Times New Roman" panose="02020603050405020304" pitchFamily="18" charset="0"/>
            </a:endParaRPr>
          </a:p>
        </p:txBody>
      </p:sp>
      <p:sp>
        <p:nvSpPr>
          <p:cNvPr id="88066" name="Rectangle 1026"/>
          <p:cNvSpPr>
            <a:spLocks noGrp="1" noChangeArrowheads="1"/>
          </p:cNvSpPr>
          <p:nvPr>
            <p:ph type="title"/>
          </p:nvPr>
        </p:nvSpPr>
        <p:spPr/>
        <p:txBody>
          <a:bodyPr/>
          <a:lstStyle/>
          <a:p>
            <a:pPr eaLnBrk="1" hangingPunct="1">
              <a:defRPr/>
            </a:pPr>
            <a:r>
              <a:rPr lang="en-US" altLang="en-US" smtClean="0"/>
              <a:t>Macros</a:t>
            </a:r>
          </a:p>
        </p:txBody>
      </p:sp>
      <p:sp>
        <p:nvSpPr>
          <p:cNvPr id="41989" name="Rectangle 1027"/>
          <p:cNvSpPr>
            <a:spLocks noGrp="1" noChangeArrowheads="1"/>
          </p:cNvSpPr>
          <p:nvPr>
            <p:ph type="body" idx="1"/>
          </p:nvPr>
        </p:nvSpPr>
        <p:spPr>
          <a:xfrm>
            <a:off x="1828800" y="1600200"/>
            <a:ext cx="5715000" cy="3276600"/>
          </a:xfrm>
        </p:spPr>
        <p:txBody>
          <a:bodyPr/>
          <a:lstStyle/>
          <a:p>
            <a:pPr eaLnBrk="1" hangingPunct="1"/>
            <a:r>
              <a:rPr lang="en-US" altLang="en-US" dirty="0" smtClean="0">
                <a:hlinkClick r:id="" action="ppaction://customshow?id=11&amp;return=true"/>
              </a:rPr>
              <a:t>Introducing Macros</a:t>
            </a:r>
            <a:endParaRPr lang="en-US" altLang="en-US" dirty="0" smtClean="0"/>
          </a:p>
          <a:p>
            <a:pPr eaLnBrk="1" hangingPunct="1"/>
            <a:r>
              <a:rPr lang="en-US" altLang="en-US" dirty="0" smtClean="0">
                <a:hlinkClick r:id="" action="ppaction://customshow?id=12&amp;return=true"/>
              </a:rPr>
              <a:t>Defining Macros</a:t>
            </a:r>
            <a:endParaRPr lang="en-US" altLang="en-US" dirty="0" smtClean="0"/>
          </a:p>
          <a:p>
            <a:pPr eaLnBrk="1" hangingPunct="1"/>
            <a:r>
              <a:rPr lang="en-US" altLang="en-US" dirty="0" smtClean="0">
                <a:hlinkClick r:id="" action="ppaction://customshow?id=13&amp;return=true"/>
              </a:rPr>
              <a:t>Invoking Macros</a:t>
            </a:r>
            <a:endParaRPr lang="en-US" altLang="en-US" dirty="0" smtClean="0"/>
          </a:p>
          <a:p>
            <a:pPr eaLnBrk="1" hangingPunct="1"/>
            <a:r>
              <a:rPr lang="en-US" altLang="en-US" dirty="0" smtClean="0">
                <a:hlinkClick r:id="" action="ppaction://customshow?id=17&amp;return=true"/>
              </a:rPr>
              <a:t>Invalid Argument</a:t>
            </a:r>
            <a:endParaRPr lang="en-US" altLang="en-US" dirty="0" smtClean="0"/>
          </a:p>
          <a:p>
            <a:pPr eaLnBrk="1" hangingPunct="1"/>
            <a:r>
              <a:rPr lang="en-US" altLang="en-US" dirty="0" smtClean="0">
                <a:hlinkClick r:id="" action="ppaction://customshow?id=18&amp;return=true"/>
              </a:rPr>
              <a:t>Blank Argument</a:t>
            </a:r>
            <a:endParaRPr lang="en-US" altLang="en-US" dirty="0" smtClean="0"/>
          </a:p>
          <a:p>
            <a:pPr eaLnBrk="1" hangingPunct="1"/>
            <a:r>
              <a:rPr lang="en-US" altLang="en-US" dirty="0" smtClean="0">
                <a:hlinkClick r:id="" action="ppaction://customshow?id=14&amp;return=true"/>
              </a:rPr>
              <a:t>Macro Examples</a:t>
            </a:r>
            <a:endParaRPr lang="en-US" altLang="en-US" dirty="0" smtClean="0"/>
          </a:p>
          <a:p>
            <a:pPr eaLnBrk="1" hangingPunct="1"/>
            <a:r>
              <a:rPr lang="en-US" altLang="en-US" dirty="0" smtClean="0"/>
              <a:t>Nested Macros</a:t>
            </a:r>
          </a:p>
          <a:p>
            <a:pPr eaLnBrk="1" hangingPunct="1"/>
            <a:r>
              <a:rPr lang="en-US" altLang="en-US" dirty="0" smtClean="0"/>
              <a:t>Example Program: Wrappers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301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F4C6363-688E-4E96-8890-BB5F07D58FF4}" type="slidenum">
              <a:rPr lang="en-US" altLang="en-US" sz="1600">
                <a:latin typeface="Times New Roman" panose="02020603050405020304" pitchFamily="18" charset="0"/>
              </a:rPr>
              <a:pPr eaLnBrk="1" hangingPunct="1"/>
              <a:t>29</a:t>
            </a:fld>
            <a:endParaRPr lang="en-US" altLang="en-US" sz="1600">
              <a:latin typeface="Times New Roman" panose="02020603050405020304" pitchFamily="18" charset="0"/>
            </a:endParaRPr>
          </a:p>
        </p:txBody>
      </p:sp>
      <p:sp>
        <p:nvSpPr>
          <p:cNvPr id="89090" name="Rectangle 2"/>
          <p:cNvSpPr>
            <a:spLocks noGrp="1" noChangeArrowheads="1"/>
          </p:cNvSpPr>
          <p:nvPr>
            <p:ph type="title"/>
          </p:nvPr>
        </p:nvSpPr>
        <p:spPr/>
        <p:txBody>
          <a:bodyPr/>
          <a:lstStyle/>
          <a:p>
            <a:pPr eaLnBrk="1" hangingPunct="1">
              <a:defRPr/>
            </a:pPr>
            <a:r>
              <a:rPr lang="en-US" altLang="en-US" smtClean="0"/>
              <a:t>Introducing Macros</a:t>
            </a:r>
          </a:p>
        </p:txBody>
      </p:sp>
      <p:sp>
        <p:nvSpPr>
          <p:cNvPr id="43013" name="Rectangle 3"/>
          <p:cNvSpPr>
            <a:spLocks noGrp="1" noChangeArrowheads="1"/>
          </p:cNvSpPr>
          <p:nvPr>
            <p:ph type="body" idx="1"/>
          </p:nvPr>
        </p:nvSpPr>
        <p:spPr>
          <a:xfrm>
            <a:off x="609600" y="1447800"/>
            <a:ext cx="7772400" cy="3657600"/>
          </a:xfrm>
        </p:spPr>
        <p:txBody>
          <a:bodyPr/>
          <a:lstStyle/>
          <a:p>
            <a:pPr eaLnBrk="1" hangingPunct="1"/>
            <a:r>
              <a:rPr lang="en-US" altLang="en-US" smtClean="0"/>
              <a:t>A </a:t>
            </a:r>
            <a:r>
              <a:rPr lang="en-US" altLang="en-US" smtClean="0">
                <a:solidFill>
                  <a:schemeClr val="tx2"/>
                </a:solidFill>
              </a:rPr>
              <a:t>macro</a:t>
            </a:r>
            <a:r>
              <a:rPr lang="en-US" altLang="en-US" baseline="30000" smtClean="0">
                <a:solidFill>
                  <a:schemeClr val="tx2"/>
                </a:solidFill>
              </a:rPr>
              <a:t>1</a:t>
            </a:r>
            <a:r>
              <a:rPr lang="en-US" altLang="en-US" smtClean="0"/>
              <a:t> is a named block of assembly language statements. </a:t>
            </a:r>
          </a:p>
          <a:p>
            <a:pPr eaLnBrk="1" hangingPunct="1"/>
            <a:r>
              <a:rPr lang="en-US" altLang="en-US" smtClean="0"/>
              <a:t>Once defined, it can be invoked (called) one or more times.</a:t>
            </a:r>
          </a:p>
          <a:p>
            <a:pPr eaLnBrk="1" hangingPunct="1"/>
            <a:r>
              <a:rPr lang="en-US" altLang="en-US" smtClean="0"/>
              <a:t>During the assembler's </a:t>
            </a:r>
            <a:r>
              <a:rPr lang="en-US" altLang="en-US" smtClean="0">
                <a:solidFill>
                  <a:schemeClr val="tx2"/>
                </a:solidFill>
              </a:rPr>
              <a:t>preprocessing step</a:t>
            </a:r>
            <a:r>
              <a:rPr lang="en-US" altLang="en-US" smtClean="0"/>
              <a:t>, each macro call is expanded into a copy of the macro.</a:t>
            </a:r>
          </a:p>
          <a:p>
            <a:pPr eaLnBrk="1" hangingPunct="1"/>
            <a:r>
              <a:rPr lang="en-US" altLang="en-US" smtClean="0"/>
              <a:t>The expanded code is passed to the </a:t>
            </a:r>
            <a:r>
              <a:rPr lang="en-US" altLang="en-US" smtClean="0">
                <a:solidFill>
                  <a:schemeClr val="tx2"/>
                </a:solidFill>
              </a:rPr>
              <a:t>assembly step</a:t>
            </a:r>
            <a:r>
              <a:rPr lang="en-US" altLang="en-US" smtClean="0"/>
              <a:t>, where it is checked for correctness.</a:t>
            </a:r>
          </a:p>
        </p:txBody>
      </p:sp>
      <p:sp>
        <p:nvSpPr>
          <p:cNvPr id="43014" name="Text Box 4"/>
          <p:cNvSpPr txBox="1">
            <a:spLocks noChangeArrowheads="1"/>
          </p:cNvSpPr>
          <p:nvPr/>
        </p:nvSpPr>
        <p:spPr bwMode="auto">
          <a:xfrm>
            <a:off x="533400" y="5562600"/>
            <a:ext cx="69342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2400" baseline="30000"/>
              <a:t>1</a:t>
            </a:r>
            <a:r>
              <a:rPr lang="en-US" altLang="en-US" sz="2400"/>
              <a:t>Also called a</a:t>
            </a:r>
            <a:r>
              <a:rPr lang="en-US" altLang="en-US" sz="2400">
                <a:solidFill>
                  <a:schemeClr val="tx2"/>
                </a:solidFill>
              </a:rPr>
              <a:t> macro procedure.</a:t>
            </a:r>
            <a:endParaRPr lang="en-US" altLang="en-US" sz="2400" baseline="30000">
              <a:solidFill>
                <a:schemeClr val="tx2"/>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9523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84DABA7-85F4-4DE1-9DFB-8F1B41CB5CFB}" type="slidenum">
              <a:rPr lang="en-US" altLang="en-US" sz="1600">
                <a:latin typeface="Times New Roman" panose="02020603050405020304" pitchFamily="18" charset="0"/>
              </a:rPr>
              <a:pPr eaLnBrk="1" hangingPunct="1"/>
              <a:t>3</a:t>
            </a:fld>
            <a:endParaRPr lang="en-US" altLang="en-US" sz="1600">
              <a:latin typeface="Times New Roman" panose="02020603050405020304" pitchFamily="18" charset="0"/>
            </a:endParaRPr>
          </a:p>
        </p:txBody>
      </p:sp>
      <p:sp>
        <p:nvSpPr>
          <p:cNvPr id="181250" name="Rectangle 2"/>
          <p:cNvSpPr>
            <a:spLocks noGrp="1" noChangeArrowheads="1"/>
          </p:cNvSpPr>
          <p:nvPr>
            <p:ph type="title"/>
          </p:nvPr>
        </p:nvSpPr>
        <p:spPr/>
        <p:txBody>
          <a:bodyPr/>
          <a:lstStyle/>
          <a:p>
            <a:pPr eaLnBrk="1" hangingPunct="1">
              <a:defRPr/>
            </a:pPr>
            <a:r>
              <a:rPr lang="en-US" altLang="en-US" smtClean="0"/>
              <a:t>Summary</a:t>
            </a:r>
          </a:p>
        </p:txBody>
      </p:sp>
      <p:sp>
        <p:nvSpPr>
          <p:cNvPr id="95237" name="Rectangle 3"/>
          <p:cNvSpPr>
            <a:spLocks noGrp="1" noChangeArrowheads="1"/>
          </p:cNvSpPr>
          <p:nvPr>
            <p:ph type="body" idx="1"/>
          </p:nvPr>
        </p:nvSpPr>
        <p:spPr/>
        <p:txBody>
          <a:bodyPr/>
          <a:lstStyle/>
          <a:p>
            <a:pPr eaLnBrk="1" hangingPunct="1"/>
            <a:r>
              <a:rPr lang="en-US" altLang="en-US" smtClean="0"/>
              <a:t>Use a structure to define complex types</a:t>
            </a:r>
          </a:p>
          <a:p>
            <a:pPr lvl="1" eaLnBrk="1" hangingPunct="1"/>
            <a:r>
              <a:rPr lang="en-US" altLang="en-US" smtClean="0"/>
              <a:t>contains fields of different types</a:t>
            </a:r>
          </a:p>
          <a:p>
            <a:pPr eaLnBrk="1" hangingPunct="1"/>
            <a:r>
              <a:rPr lang="en-US" altLang="en-US" smtClean="0"/>
              <a:t>Macro – named block of statements</a:t>
            </a:r>
          </a:p>
          <a:p>
            <a:pPr lvl="1" eaLnBrk="1" hangingPunct="1"/>
            <a:r>
              <a:rPr lang="en-US" altLang="en-US" smtClean="0"/>
              <a:t>substituted by the assembler preprocessor</a:t>
            </a:r>
          </a:p>
          <a:p>
            <a:pPr eaLnBrk="1" hangingPunct="1"/>
            <a:r>
              <a:rPr lang="en-US" altLang="en-US" smtClean="0"/>
              <a:t>Conditional assembly directives</a:t>
            </a:r>
          </a:p>
          <a:p>
            <a:pPr lvl="1" eaLnBrk="1" hangingPunct="1"/>
            <a:r>
              <a:rPr lang="en-US" altLang="en-US" smtClean="0"/>
              <a:t>IF, IFNB, IFIDNI, ...</a:t>
            </a:r>
          </a:p>
          <a:p>
            <a:pPr eaLnBrk="1" hangingPunct="1"/>
            <a:r>
              <a:rPr lang="en-US" altLang="en-US" smtClean="0"/>
              <a:t>Operators: &amp;, %, &lt;&gt;, !</a:t>
            </a:r>
          </a:p>
          <a:p>
            <a:pPr eaLnBrk="1" hangingPunct="1"/>
            <a:r>
              <a:rPr lang="en-US" altLang="en-US" smtClean="0"/>
              <a:t>Repeat block directives (assembly time)</a:t>
            </a:r>
          </a:p>
          <a:p>
            <a:pPr lvl="1" eaLnBrk="1" hangingPunct="1"/>
            <a:r>
              <a:rPr lang="en-US" altLang="en-US" smtClean="0"/>
              <a:t>WHILE, REPEAT, FOR, FORC</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403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14902E2-FAB3-46FD-851B-D8BCBF7FC813}" type="slidenum">
              <a:rPr lang="en-US" altLang="en-US" sz="1600">
                <a:latin typeface="Times New Roman" panose="02020603050405020304" pitchFamily="18" charset="0"/>
              </a:rPr>
              <a:pPr eaLnBrk="1" hangingPunct="1"/>
              <a:t>30</a:t>
            </a:fld>
            <a:endParaRPr lang="en-US" altLang="en-US" sz="1600">
              <a:latin typeface="Times New Roman" panose="02020603050405020304" pitchFamily="18" charset="0"/>
            </a:endParaRPr>
          </a:p>
        </p:txBody>
      </p:sp>
      <p:sp>
        <p:nvSpPr>
          <p:cNvPr id="90114" name="Rectangle 2"/>
          <p:cNvSpPr>
            <a:spLocks noGrp="1" noChangeArrowheads="1"/>
          </p:cNvSpPr>
          <p:nvPr>
            <p:ph type="title"/>
          </p:nvPr>
        </p:nvSpPr>
        <p:spPr/>
        <p:txBody>
          <a:bodyPr/>
          <a:lstStyle/>
          <a:p>
            <a:pPr eaLnBrk="1" hangingPunct="1">
              <a:defRPr/>
            </a:pPr>
            <a:r>
              <a:rPr lang="en-US" altLang="en-US" smtClean="0"/>
              <a:t>Defining Macros</a:t>
            </a:r>
          </a:p>
        </p:txBody>
      </p:sp>
      <p:sp>
        <p:nvSpPr>
          <p:cNvPr id="44037" name="Rectangle 3"/>
          <p:cNvSpPr>
            <a:spLocks noGrp="1" noChangeArrowheads="1"/>
          </p:cNvSpPr>
          <p:nvPr>
            <p:ph type="body" idx="1"/>
          </p:nvPr>
        </p:nvSpPr>
        <p:spPr>
          <a:xfrm>
            <a:off x="685800" y="1143000"/>
            <a:ext cx="7772400" cy="2971800"/>
          </a:xfrm>
        </p:spPr>
        <p:txBody>
          <a:bodyPr/>
          <a:lstStyle/>
          <a:p>
            <a:pPr eaLnBrk="1" hangingPunct="1">
              <a:spcBef>
                <a:spcPct val="50000"/>
              </a:spcBef>
              <a:buClrTx/>
            </a:pPr>
            <a:r>
              <a:rPr lang="en-US" altLang="en-US" sz="2500" smtClean="0"/>
              <a:t>A macro must be defined before it can be used.</a:t>
            </a:r>
          </a:p>
          <a:p>
            <a:pPr eaLnBrk="1" hangingPunct="1">
              <a:spcBef>
                <a:spcPct val="50000"/>
              </a:spcBef>
              <a:buClrTx/>
            </a:pPr>
            <a:r>
              <a:rPr lang="en-US" altLang="en-US" sz="2500" smtClean="0"/>
              <a:t>Parameters are optional.</a:t>
            </a:r>
          </a:p>
          <a:p>
            <a:pPr eaLnBrk="1" hangingPunct="1">
              <a:spcBef>
                <a:spcPct val="50000"/>
              </a:spcBef>
              <a:buClrTx/>
            </a:pPr>
            <a:r>
              <a:rPr lang="en-US" altLang="en-US" sz="2500" smtClean="0"/>
              <a:t>Each parameter follows the rules for identifiers. It is a string that is assigned a value when the macro is invoked. </a:t>
            </a:r>
          </a:p>
          <a:p>
            <a:pPr eaLnBrk="1" hangingPunct="1">
              <a:spcBef>
                <a:spcPct val="50000"/>
              </a:spcBef>
              <a:buClrTx/>
            </a:pPr>
            <a:r>
              <a:rPr lang="en-US" altLang="en-US" sz="2500" smtClean="0"/>
              <a:t>Syntax:</a:t>
            </a:r>
            <a:endParaRPr lang="en-US" altLang="en-US" sz="2800" smtClean="0"/>
          </a:p>
        </p:txBody>
      </p:sp>
      <p:sp>
        <p:nvSpPr>
          <p:cNvPr id="44038" name="Text Box 4"/>
          <p:cNvSpPr txBox="1">
            <a:spLocks noChangeArrowheads="1"/>
          </p:cNvSpPr>
          <p:nvPr/>
        </p:nvSpPr>
        <p:spPr bwMode="auto">
          <a:xfrm>
            <a:off x="1447800" y="4267200"/>
            <a:ext cx="6477000" cy="1565275"/>
          </a:xfrm>
          <a:prstGeom prst="rect">
            <a:avLst/>
          </a:prstGeom>
          <a:solidFill>
            <a:srgbClr val="C0C0C0"/>
          </a:solidFill>
          <a:ln w="9525">
            <a:solidFill>
              <a:srgbClr val="000000"/>
            </a:solidFill>
            <a:miter lim="800000"/>
            <a:headEnd/>
            <a:tailEnd/>
          </a:ln>
        </p:spPr>
        <p:txBody>
          <a:bodyPr tIns="137160" bIns="137160">
            <a:spAutoFit/>
          </a:bodyPr>
          <a:lstStyle>
            <a:lvl1pPr eaLnBrk="0" hangingPunct="0">
              <a:tabLst>
                <a:tab pos="457200" algn="l"/>
              </a:tabLst>
              <a:defRPr sz="2100">
                <a:solidFill>
                  <a:schemeClr val="tx1"/>
                </a:solidFill>
                <a:latin typeface="Arial" panose="020B0604020202020204" pitchFamily="34" charset="0"/>
              </a:defRPr>
            </a:lvl1pPr>
            <a:lvl2pPr marL="742950" indent="-285750" eaLnBrk="0" hangingPunct="0">
              <a:tabLst>
                <a:tab pos="457200" algn="l"/>
              </a:tabLst>
              <a:defRPr sz="2100">
                <a:solidFill>
                  <a:schemeClr val="tx1"/>
                </a:solidFill>
                <a:latin typeface="Arial" panose="020B0604020202020204" pitchFamily="34" charset="0"/>
              </a:defRPr>
            </a:lvl2pPr>
            <a:lvl3pPr marL="1143000" indent="-228600" eaLnBrk="0" hangingPunct="0">
              <a:tabLst>
                <a:tab pos="457200" algn="l"/>
              </a:tabLst>
              <a:defRPr sz="2100">
                <a:solidFill>
                  <a:schemeClr val="tx1"/>
                </a:solidFill>
                <a:latin typeface="Arial" panose="020B0604020202020204" pitchFamily="34" charset="0"/>
              </a:defRPr>
            </a:lvl3pPr>
            <a:lvl4pPr marL="1600200" indent="-228600" eaLnBrk="0" hangingPunct="0">
              <a:tabLst>
                <a:tab pos="457200" algn="l"/>
              </a:tabLst>
              <a:defRPr sz="2100">
                <a:solidFill>
                  <a:schemeClr val="tx1"/>
                </a:solidFill>
                <a:latin typeface="Arial" panose="020B0604020202020204" pitchFamily="34" charset="0"/>
              </a:defRPr>
            </a:lvl4pPr>
            <a:lvl5pPr marL="2057400" indent="-228600" eaLnBrk="0" hangingPunct="0">
              <a:tabLst>
                <a:tab pos="4572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9pPr>
          </a:lstStyle>
          <a:p>
            <a:pPr eaLnBrk="1" hangingPunct="1">
              <a:spcBef>
                <a:spcPct val="50000"/>
              </a:spcBef>
            </a:pPr>
            <a:r>
              <a:rPr lang="en-US" altLang="en-US" i="1">
                <a:solidFill>
                  <a:schemeClr val="bg2"/>
                </a:solidFill>
              </a:rPr>
              <a:t>macroname</a:t>
            </a:r>
            <a:r>
              <a:rPr lang="en-US" altLang="en-US">
                <a:solidFill>
                  <a:schemeClr val="bg2"/>
                </a:solidFill>
              </a:rPr>
              <a:t> MACRO [</a:t>
            </a:r>
            <a:r>
              <a:rPr lang="en-US" altLang="en-US" i="1">
                <a:solidFill>
                  <a:schemeClr val="bg2"/>
                </a:solidFill>
              </a:rPr>
              <a:t>parameter-1, parameter-2,...</a:t>
            </a:r>
            <a:r>
              <a:rPr lang="en-US" altLang="en-US">
                <a:solidFill>
                  <a:schemeClr val="bg2"/>
                </a:solidFill>
              </a:rPr>
              <a:t>]</a:t>
            </a:r>
          </a:p>
          <a:p>
            <a:pPr eaLnBrk="1" hangingPunct="1">
              <a:spcBef>
                <a:spcPct val="50000"/>
              </a:spcBef>
            </a:pPr>
            <a:r>
              <a:rPr lang="en-US" altLang="en-US" i="1">
                <a:solidFill>
                  <a:schemeClr val="bg2"/>
                </a:solidFill>
              </a:rPr>
              <a:t>	statement-list</a:t>
            </a:r>
          </a:p>
          <a:p>
            <a:pPr eaLnBrk="1" hangingPunct="1">
              <a:spcBef>
                <a:spcPct val="50000"/>
              </a:spcBef>
            </a:pPr>
            <a:r>
              <a:rPr lang="en-US" altLang="en-US">
                <a:solidFill>
                  <a:schemeClr val="bg2"/>
                </a:solidFill>
              </a:rPr>
              <a:t>ENDM</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505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792E3A6C-BAF5-4F14-9789-CD0208CAF1FC}" type="slidenum">
              <a:rPr lang="en-US" altLang="en-US" sz="1600">
                <a:latin typeface="Times New Roman" panose="02020603050405020304" pitchFamily="18" charset="0"/>
              </a:rPr>
              <a:pPr eaLnBrk="1" hangingPunct="1"/>
              <a:t>31</a:t>
            </a:fld>
            <a:endParaRPr lang="en-US" altLang="en-US" sz="1600">
              <a:latin typeface="Times New Roman" panose="02020603050405020304" pitchFamily="18" charset="0"/>
            </a:endParaRPr>
          </a:p>
        </p:txBody>
      </p:sp>
      <p:sp>
        <p:nvSpPr>
          <p:cNvPr id="129026" name="Rectangle 2"/>
          <p:cNvSpPr>
            <a:spLocks noGrp="1" noChangeArrowheads="1"/>
          </p:cNvSpPr>
          <p:nvPr>
            <p:ph type="title"/>
          </p:nvPr>
        </p:nvSpPr>
        <p:spPr/>
        <p:txBody>
          <a:bodyPr/>
          <a:lstStyle/>
          <a:p>
            <a:pPr eaLnBrk="1" hangingPunct="1">
              <a:defRPr/>
            </a:pPr>
            <a:r>
              <a:rPr lang="en-US" altLang="en-US" smtClean="0"/>
              <a:t>mNewLine Macro Example</a:t>
            </a:r>
          </a:p>
        </p:txBody>
      </p:sp>
      <p:sp>
        <p:nvSpPr>
          <p:cNvPr id="45061" name="Text Box 3"/>
          <p:cNvSpPr txBox="1">
            <a:spLocks noChangeArrowheads="1"/>
          </p:cNvSpPr>
          <p:nvPr/>
        </p:nvSpPr>
        <p:spPr bwMode="auto">
          <a:xfrm>
            <a:off x="990600" y="2133600"/>
            <a:ext cx="66294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mNewLine MACRO	; define the macro</a:t>
            </a:r>
          </a:p>
          <a:p>
            <a:pPr eaLnBrk="1" hangingPunct="1">
              <a:lnSpc>
                <a:spcPct val="50000"/>
              </a:lnSpc>
              <a:spcBef>
                <a:spcPct val="50000"/>
              </a:spcBef>
            </a:pPr>
            <a:r>
              <a:rPr lang="en-US" altLang="en-US" sz="1800" b="1">
                <a:latin typeface="Courier New" panose="02070309020205020404" pitchFamily="49" charset="0"/>
              </a:rPr>
              <a:t>	call Crlf</a:t>
            </a:r>
          </a:p>
          <a:p>
            <a:pPr eaLnBrk="1" hangingPunct="1">
              <a:lnSpc>
                <a:spcPct val="50000"/>
              </a:lnSpc>
              <a:spcBef>
                <a:spcPct val="50000"/>
              </a:spcBef>
            </a:pPr>
            <a:r>
              <a:rPr lang="en-US" altLang="en-US" sz="1800" b="1">
                <a:latin typeface="Courier New" panose="02070309020205020404" pitchFamily="49" charset="0"/>
              </a:rPr>
              <a:t>ENDM</a:t>
            </a:r>
          </a:p>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mNewLine	; invoke the macro</a:t>
            </a:r>
          </a:p>
        </p:txBody>
      </p:sp>
      <p:sp>
        <p:nvSpPr>
          <p:cNvPr id="45062" name="Text Box 4"/>
          <p:cNvSpPr txBox="1">
            <a:spLocks noChangeArrowheads="1"/>
          </p:cNvSpPr>
          <p:nvPr/>
        </p:nvSpPr>
        <p:spPr bwMode="auto">
          <a:xfrm>
            <a:off x="762000" y="1295400"/>
            <a:ext cx="7696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This is how you define and invoke a simple macro.</a:t>
            </a:r>
          </a:p>
        </p:txBody>
      </p:sp>
      <p:sp>
        <p:nvSpPr>
          <p:cNvPr id="45063" name="Text Box 5"/>
          <p:cNvSpPr txBox="1">
            <a:spLocks noChangeArrowheads="1"/>
          </p:cNvSpPr>
          <p:nvPr/>
        </p:nvSpPr>
        <p:spPr bwMode="auto">
          <a:xfrm>
            <a:off x="762000" y="4876800"/>
            <a:ext cx="7315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assembler will substitute "call crlf" for "mNewLine".</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608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7C6238F-2CC3-4D12-8AFF-F87B1B922DD4}" type="slidenum">
              <a:rPr lang="en-US" altLang="en-US" sz="1600">
                <a:latin typeface="Times New Roman" panose="02020603050405020304" pitchFamily="18" charset="0"/>
              </a:rPr>
              <a:pPr eaLnBrk="1" hangingPunct="1"/>
              <a:t>32</a:t>
            </a:fld>
            <a:endParaRPr lang="en-US" altLang="en-US" sz="1600">
              <a:latin typeface="Times New Roman" panose="02020603050405020304" pitchFamily="18" charset="0"/>
            </a:endParaRPr>
          </a:p>
        </p:txBody>
      </p:sp>
      <p:sp>
        <p:nvSpPr>
          <p:cNvPr id="130050" name="Rectangle 2"/>
          <p:cNvSpPr>
            <a:spLocks noGrp="1" noChangeArrowheads="1"/>
          </p:cNvSpPr>
          <p:nvPr>
            <p:ph type="title"/>
          </p:nvPr>
        </p:nvSpPr>
        <p:spPr/>
        <p:txBody>
          <a:bodyPr/>
          <a:lstStyle/>
          <a:p>
            <a:pPr eaLnBrk="1" hangingPunct="1">
              <a:defRPr/>
            </a:pPr>
            <a:r>
              <a:rPr lang="en-US" altLang="en-US" smtClean="0"/>
              <a:t>mPutChar Macro</a:t>
            </a:r>
          </a:p>
        </p:txBody>
      </p:sp>
      <p:sp>
        <p:nvSpPr>
          <p:cNvPr id="46085" name="Text Box 3"/>
          <p:cNvSpPr txBox="1">
            <a:spLocks noChangeArrowheads="1"/>
          </p:cNvSpPr>
          <p:nvPr/>
        </p:nvSpPr>
        <p:spPr bwMode="auto">
          <a:xfrm>
            <a:off x="2514600" y="1524000"/>
            <a:ext cx="4267200" cy="1828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mPutchar MACRO char</a:t>
            </a:r>
          </a:p>
          <a:p>
            <a:pPr eaLnBrk="1" hangingPunct="1">
              <a:lnSpc>
                <a:spcPct val="50000"/>
              </a:lnSpc>
              <a:spcBef>
                <a:spcPct val="50000"/>
              </a:spcBef>
            </a:pPr>
            <a:r>
              <a:rPr lang="en-US" altLang="en-US" sz="1800" b="1">
                <a:latin typeface="Courier New" panose="02070309020205020404" pitchFamily="49" charset="0"/>
              </a:rPr>
              <a:t>	push eax</a:t>
            </a:r>
          </a:p>
          <a:p>
            <a:pPr eaLnBrk="1" hangingPunct="1">
              <a:lnSpc>
                <a:spcPct val="50000"/>
              </a:lnSpc>
              <a:spcBef>
                <a:spcPct val="50000"/>
              </a:spcBef>
            </a:pPr>
            <a:r>
              <a:rPr lang="en-US" altLang="en-US" sz="1800" b="1">
                <a:latin typeface="Courier New" panose="02070309020205020404" pitchFamily="49" charset="0"/>
              </a:rPr>
              <a:t>	mov al,char</a:t>
            </a:r>
          </a:p>
          <a:p>
            <a:pPr eaLnBrk="1" hangingPunct="1">
              <a:lnSpc>
                <a:spcPct val="50000"/>
              </a:lnSpc>
              <a:spcBef>
                <a:spcPct val="50000"/>
              </a:spcBef>
            </a:pPr>
            <a:r>
              <a:rPr lang="en-US" altLang="en-US" sz="1800" b="1">
                <a:latin typeface="Courier New" panose="02070309020205020404" pitchFamily="49" charset="0"/>
              </a:rPr>
              <a:t>	call WriteChar</a:t>
            </a:r>
          </a:p>
          <a:p>
            <a:pPr eaLnBrk="1" hangingPunct="1">
              <a:lnSpc>
                <a:spcPct val="50000"/>
              </a:lnSpc>
              <a:spcBef>
                <a:spcPct val="50000"/>
              </a:spcBef>
            </a:pPr>
            <a:r>
              <a:rPr lang="en-US" altLang="en-US" sz="1800" b="1">
                <a:latin typeface="Courier New" panose="02070309020205020404" pitchFamily="49" charset="0"/>
              </a:rPr>
              <a:t>	pop eax</a:t>
            </a:r>
          </a:p>
          <a:p>
            <a:pPr eaLnBrk="1" hangingPunct="1">
              <a:lnSpc>
                <a:spcPct val="50000"/>
              </a:lnSpc>
              <a:spcBef>
                <a:spcPct val="50000"/>
              </a:spcBef>
            </a:pPr>
            <a:r>
              <a:rPr lang="en-US" altLang="en-US" sz="1800" b="1">
                <a:latin typeface="Courier New" panose="02070309020205020404" pitchFamily="49" charset="0"/>
              </a:rPr>
              <a:t>ENDM</a:t>
            </a:r>
          </a:p>
        </p:txBody>
      </p:sp>
      <p:sp>
        <p:nvSpPr>
          <p:cNvPr id="46086" name="Text Box 4"/>
          <p:cNvSpPr txBox="1">
            <a:spLocks noChangeArrowheads="1"/>
          </p:cNvSpPr>
          <p:nvPr/>
        </p:nvSpPr>
        <p:spPr bwMode="auto">
          <a:xfrm>
            <a:off x="685800" y="838200"/>
            <a:ext cx="76962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2500"/>
              <a:t>Writes a single character to standard output.</a:t>
            </a:r>
          </a:p>
        </p:txBody>
      </p:sp>
      <p:sp>
        <p:nvSpPr>
          <p:cNvPr id="46087" name="Text Box 5"/>
          <p:cNvSpPr txBox="1">
            <a:spLocks noChangeArrowheads="1"/>
          </p:cNvSpPr>
          <p:nvPr/>
        </p:nvSpPr>
        <p:spPr bwMode="auto">
          <a:xfrm>
            <a:off x="762000" y="1981200"/>
            <a:ext cx="2362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Definition:</a:t>
            </a:r>
          </a:p>
        </p:txBody>
      </p:sp>
      <p:sp>
        <p:nvSpPr>
          <p:cNvPr id="46088" name="Text Box 6"/>
          <p:cNvSpPr txBox="1">
            <a:spLocks noChangeArrowheads="1"/>
          </p:cNvSpPr>
          <p:nvPr/>
        </p:nvSpPr>
        <p:spPr bwMode="auto">
          <a:xfrm>
            <a:off x="2514600" y="3581400"/>
            <a:ext cx="4267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mPutchar 'A'</a:t>
            </a:r>
          </a:p>
        </p:txBody>
      </p:sp>
      <p:sp>
        <p:nvSpPr>
          <p:cNvPr id="46089" name="Text Box 7"/>
          <p:cNvSpPr txBox="1">
            <a:spLocks noChangeArrowheads="1"/>
          </p:cNvSpPr>
          <p:nvPr/>
        </p:nvSpPr>
        <p:spPr bwMode="auto">
          <a:xfrm>
            <a:off x="685800" y="3657600"/>
            <a:ext cx="2362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Invocation:</a:t>
            </a:r>
          </a:p>
        </p:txBody>
      </p:sp>
      <p:sp>
        <p:nvSpPr>
          <p:cNvPr id="46090" name="Text Box 8"/>
          <p:cNvSpPr txBox="1">
            <a:spLocks noChangeArrowheads="1"/>
          </p:cNvSpPr>
          <p:nvPr/>
        </p:nvSpPr>
        <p:spPr bwMode="auto">
          <a:xfrm>
            <a:off x="2514600" y="4495800"/>
            <a:ext cx="42672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909638" algn="l"/>
                <a:tab pos="3657600" algn="l"/>
                <a:tab pos="4114800" algn="l"/>
              </a:tabLst>
              <a:defRPr sz="2100">
                <a:solidFill>
                  <a:schemeClr val="tx1"/>
                </a:solidFill>
                <a:latin typeface="Arial" panose="020B0604020202020204" pitchFamily="34" charset="0"/>
              </a:defRPr>
            </a:lvl1pPr>
            <a:lvl2pPr marL="742950" indent="-285750" eaLnBrk="0" hangingPunct="0">
              <a:tabLst>
                <a:tab pos="909638" algn="l"/>
                <a:tab pos="3657600" algn="l"/>
                <a:tab pos="4114800" algn="l"/>
              </a:tabLst>
              <a:defRPr sz="2100">
                <a:solidFill>
                  <a:schemeClr val="tx1"/>
                </a:solidFill>
                <a:latin typeface="Arial" panose="020B0604020202020204" pitchFamily="34" charset="0"/>
              </a:defRPr>
            </a:lvl2pPr>
            <a:lvl3pPr marL="1143000" indent="-228600" eaLnBrk="0" hangingPunct="0">
              <a:tabLst>
                <a:tab pos="909638" algn="l"/>
                <a:tab pos="3657600" algn="l"/>
                <a:tab pos="4114800" algn="l"/>
              </a:tabLst>
              <a:defRPr sz="2100">
                <a:solidFill>
                  <a:schemeClr val="tx1"/>
                </a:solidFill>
                <a:latin typeface="Arial" panose="020B0604020202020204" pitchFamily="34" charset="0"/>
              </a:defRPr>
            </a:lvl3pPr>
            <a:lvl4pPr marL="1600200" indent="-228600" eaLnBrk="0" hangingPunct="0">
              <a:tabLst>
                <a:tab pos="909638" algn="l"/>
                <a:tab pos="3657600" algn="l"/>
                <a:tab pos="4114800" algn="l"/>
              </a:tabLst>
              <a:defRPr sz="2100">
                <a:solidFill>
                  <a:schemeClr val="tx1"/>
                </a:solidFill>
                <a:latin typeface="Arial" panose="020B0604020202020204" pitchFamily="34" charset="0"/>
              </a:defRPr>
            </a:lvl4pPr>
            <a:lvl5pPr marL="2057400" indent="-228600" eaLnBrk="0" hangingPunct="0">
              <a:tabLst>
                <a:tab pos="909638"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909638"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909638"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909638"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909638"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1	push eax</a:t>
            </a:r>
          </a:p>
          <a:p>
            <a:pPr eaLnBrk="1" hangingPunct="1">
              <a:lnSpc>
                <a:spcPct val="50000"/>
              </a:lnSpc>
              <a:spcBef>
                <a:spcPct val="50000"/>
              </a:spcBef>
            </a:pPr>
            <a:r>
              <a:rPr lang="en-US" altLang="en-US" sz="1800" b="1">
                <a:latin typeface="Courier New" panose="02070309020205020404" pitchFamily="49" charset="0"/>
              </a:rPr>
              <a:t>1	mov al,'A'</a:t>
            </a:r>
          </a:p>
          <a:p>
            <a:pPr eaLnBrk="1" hangingPunct="1">
              <a:lnSpc>
                <a:spcPct val="50000"/>
              </a:lnSpc>
              <a:spcBef>
                <a:spcPct val="50000"/>
              </a:spcBef>
            </a:pPr>
            <a:r>
              <a:rPr lang="en-US" altLang="en-US" sz="1800" b="1">
                <a:latin typeface="Courier New" panose="02070309020205020404" pitchFamily="49" charset="0"/>
              </a:rPr>
              <a:t>1	call WriteChar</a:t>
            </a:r>
          </a:p>
          <a:p>
            <a:pPr eaLnBrk="1" hangingPunct="1">
              <a:lnSpc>
                <a:spcPct val="50000"/>
              </a:lnSpc>
              <a:spcBef>
                <a:spcPct val="50000"/>
              </a:spcBef>
            </a:pPr>
            <a:r>
              <a:rPr lang="en-US" altLang="en-US" sz="1800" b="1">
                <a:latin typeface="Courier New" panose="02070309020205020404" pitchFamily="49" charset="0"/>
              </a:rPr>
              <a:t>1	pop eax</a:t>
            </a:r>
          </a:p>
        </p:txBody>
      </p:sp>
      <p:sp>
        <p:nvSpPr>
          <p:cNvPr id="46091" name="Text Box 9"/>
          <p:cNvSpPr txBox="1">
            <a:spLocks noChangeArrowheads="1"/>
          </p:cNvSpPr>
          <p:nvPr/>
        </p:nvSpPr>
        <p:spPr bwMode="auto">
          <a:xfrm>
            <a:off x="685800" y="4953000"/>
            <a:ext cx="2362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Expansion:</a:t>
            </a:r>
          </a:p>
        </p:txBody>
      </p:sp>
      <p:sp>
        <p:nvSpPr>
          <p:cNvPr id="46092" name="Text Box 10"/>
          <p:cNvSpPr txBox="1">
            <a:spLocks noChangeArrowheads="1"/>
          </p:cNvSpPr>
          <p:nvPr/>
        </p:nvSpPr>
        <p:spPr bwMode="auto">
          <a:xfrm>
            <a:off x="7010400" y="4648200"/>
            <a:ext cx="1828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solidFill>
                  <a:schemeClr val="tx2"/>
                </a:solidFill>
              </a:rPr>
              <a:t>viewed in the listing file</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710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4D2B791-20D5-4854-96FE-A096079F94FC}" type="slidenum">
              <a:rPr lang="en-US" altLang="en-US" sz="1600">
                <a:latin typeface="Times New Roman" panose="02020603050405020304" pitchFamily="18" charset="0"/>
              </a:rPr>
              <a:pPr eaLnBrk="1" hangingPunct="1"/>
              <a:t>33</a:t>
            </a:fld>
            <a:endParaRPr lang="en-US" altLang="en-US" sz="1600">
              <a:latin typeface="Times New Roman" panose="02020603050405020304" pitchFamily="18" charset="0"/>
            </a:endParaRPr>
          </a:p>
        </p:txBody>
      </p:sp>
      <p:sp>
        <p:nvSpPr>
          <p:cNvPr id="91138" name="Rectangle 2"/>
          <p:cNvSpPr>
            <a:spLocks noGrp="1" noChangeArrowheads="1"/>
          </p:cNvSpPr>
          <p:nvPr>
            <p:ph type="title"/>
          </p:nvPr>
        </p:nvSpPr>
        <p:spPr/>
        <p:txBody>
          <a:bodyPr/>
          <a:lstStyle/>
          <a:p>
            <a:pPr eaLnBrk="1" hangingPunct="1">
              <a:defRPr/>
            </a:pPr>
            <a:r>
              <a:rPr lang="en-US" altLang="en-US" smtClean="0"/>
              <a:t>Invoking Macros</a:t>
            </a:r>
            <a:r>
              <a:rPr lang="en-US" altLang="en-US" sz="2400" smtClean="0"/>
              <a:t> (1 of 2)</a:t>
            </a:r>
            <a:endParaRPr lang="en-US" altLang="en-US" smtClean="0"/>
          </a:p>
        </p:txBody>
      </p:sp>
      <p:sp>
        <p:nvSpPr>
          <p:cNvPr id="47109" name="Rectangle 3"/>
          <p:cNvSpPr>
            <a:spLocks noGrp="1" noChangeArrowheads="1"/>
          </p:cNvSpPr>
          <p:nvPr>
            <p:ph type="body" idx="1"/>
          </p:nvPr>
        </p:nvSpPr>
        <p:spPr>
          <a:xfrm>
            <a:off x="685800" y="1524000"/>
            <a:ext cx="7772400" cy="3810000"/>
          </a:xfrm>
        </p:spPr>
        <p:txBody>
          <a:bodyPr/>
          <a:lstStyle/>
          <a:p>
            <a:pPr eaLnBrk="1" hangingPunct="1"/>
            <a:r>
              <a:rPr lang="en-US" altLang="en-US" smtClean="0"/>
              <a:t>When you invoke a macro, each argument you pass matches a declared parameter.</a:t>
            </a:r>
          </a:p>
          <a:p>
            <a:pPr eaLnBrk="1" hangingPunct="1"/>
            <a:r>
              <a:rPr lang="en-US" altLang="en-US" smtClean="0"/>
              <a:t>Each parameter is replaced by its corresponding argument when the macro is expanded. </a:t>
            </a:r>
          </a:p>
          <a:p>
            <a:pPr eaLnBrk="1" hangingPunct="1"/>
            <a:r>
              <a:rPr lang="en-US" altLang="en-US" smtClean="0"/>
              <a:t>When a macro expands, it generates assembly language source code.</a:t>
            </a:r>
          </a:p>
          <a:p>
            <a:pPr eaLnBrk="1" hangingPunct="1"/>
            <a:r>
              <a:rPr lang="en-US" altLang="en-US" smtClean="0"/>
              <a:t>Arguments are treated as simple text by the preprocessor.</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052"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CBF6A5F6-6387-41B6-9E6B-819712BF75F1}" type="slidenum">
              <a:rPr lang="en-US" altLang="en-US" sz="1600">
                <a:latin typeface="Times New Roman" panose="02020603050405020304" pitchFamily="18" charset="0"/>
              </a:rPr>
              <a:pPr eaLnBrk="1" hangingPunct="1"/>
              <a:t>34</a:t>
            </a:fld>
            <a:endParaRPr lang="en-US" altLang="en-US" sz="1600">
              <a:latin typeface="Times New Roman" panose="02020603050405020304" pitchFamily="18" charset="0"/>
            </a:endParaRPr>
          </a:p>
        </p:txBody>
      </p:sp>
      <p:sp>
        <p:nvSpPr>
          <p:cNvPr id="161794" name="Rectangle 2"/>
          <p:cNvSpPr>
            <a:spLocks noGrp="1" noChangeArrowheads="1"/>
          </p:cNvSpPr>
          <p:nvPr>
            <p:ph type="title"/>
          </p:nvPr>
        </p:nvSpPr>
        <p:spPr/>
        <p:txBody>
          <a:bodyPr/>
          <a:lstStyle/>
          <a:p>
            <a:pPr eaLnBrk="1" hangingPunct="1">
              <a:defRPr/>
            </a:pPr>
            <a:r>
              <a:rPr lang="en-US" altLang="en-US" smtClean="0"/>
              <a:t>Invoking Macros</a:t>
            </a:r>
            <a:r>
              <a:rPr lang="en-US" altLang="en-US" sz="2400" smtClean="0"/>
              <a:t> (2 of 2)</a:t>
            </a:r>
            <a:endParaRPr lang="en-US" altLang="en-US" smtClean="0"/>
          </a:p>
        </p:txBody>
      </p:sp>
      <p:graphicFrame>
        <p:nvGraphicFramePr>
          <p:cNvPr id="2050" name="Object 4"/>
          <p:cNvGraphicFramePr>
            <a:graphicFrameLocks noChangeAspect="1"/>
          </p:cNvGraphicFramePr>
          <p:nvPr/>
        </p:nvGraphicFramePr>
        <p:xfrm>
          <a:off x="2057400" y="1676400"/>
          <a:ext cx="4572000" cy="4267200"/>
        </p:xfrm>
        <a:graphic>
          <a:graphicData uri="http://schemas.openxmlformats.org/presentationml/2006/ole">
            <mc:AlternateContent xmlns:mc="http://schemas.openxmlformats.org/markup-compatibility/2006">
              <mc:Choice xmlns:v="urn:schemas-microsoft-com:vml" Requires="v">
                <p:oleObj spid="_x0000_s2065" name="VISIO" r:id="rId3" imgW="2125980" imgH="1975104" progId="Visio.Drawing.6">
                  <p:embed/>
                </p:oleObj>
              </mc:Choice>
              <mc:Fallback>
                <p:oleObj name="VISIO" r:id="rId3" imgW="2125980" imgH="1975104"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724" t="-1860" r="-1724" b="-2325"/>
                      <a:stretch>
                        <a:fillRect/>
                      </a:stretch>
                    </p:blipFill>
                    <p:spPr bwMode="auto">
                      <a:xfrm>
                        <a:off x="2057400" y="1676400"/>
                        <a:ext cx="4572000" cy="426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5"/>
          <p:cNvSpPr txBox="1">
            <a:spLocks noChangeArrowheads="1"/>
          </p:cNvSpPr>
          <p:nvPr/>
        </p:nvSpPr>
        <p:spPr bwMode="auto">
          <a:xfrm>
            <a:off x="609600" y="1066800"/>
            <a:ext cx="8153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Relationships between macros, arguments, and parameters: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813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889398B-378C-46CF-8B9D-8ACBBF1EC7CA}" type="slidenum">
              <a:rPr lang="en-US" altLang="en-US" sz="1600">
                <a:latin typeface="Times New Roman" panose="02020603050405020304" pitchFamily="18" charset="0"/>
              </a:rPr>
              <a:pPr eaLnBrk="1" hangingPunct="1"/>
              <a:t>35</a:t>
            </a:fld>
            <a:endParaRPr lang="en-US" altLang="en-US" sz="1600">
              <a:latin typeface="Times New Roman" panose="02020603050405020304" pitchFamily="18" charset="0"/>
            </a:endParaRPr>
          </a:p>
        </p:txBody>
      </p:sp>
      <p:sp>
        <p:nvSpPr>
          <p:cNvPr id="132098" name="Rectangle 2"/>
          <p:cNvSpPr>
            <a:spLocks noGrp="1" noChangeArrowheads="1"/>
          </p:cNvSpPr>
          <p:nvPr>
            <p:ph type="title"/>
          </p:nvPr>
        </p:nvSpPr>
        <p:spPr/>
        <p:txBody>
          <a:bodyPr/>
          <a:lstStyle/>
          <a:p>
            <a:pPr eaLnBrk="1" hangingPunct="1">
              <a:defRPr/>
            </a:pPr>
            <a:r>
              <a:rPr lang="en-US" altLang="en-US" smtClean="0"/>
              <a:t>mWriteStr Macro</a:t>
            </a:r>
            <a:r>
              <a:rPr lang="en-US" altLang="en-US" sz="2400" smtClean="0"/>
              <a:t>  (1 of 2)</a:t>
            </a:r>
          </a:p>
        </p:txBody>
      </p:sp>
      <p:sp>
        <p:nvSpPr>
          <p:cNvPr id="48133" name="Text Box 3"/>
          <p:cNvSpPr txBox="1">
            <a:spLocks noChangeArrowheads="1"/>
          </p:cNvSpPr>
          <p:nvPr/>
        </p:nvSpPr>
        <p:spPr bwMode="auto">
          <a:xfrm>
            <a:off x="1371600" y="2209800"/>
            <a:ext cx="5638800" cy="304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mWriteStr MACRO buffer</a:t>
            </a:r>
          </a:p>
          <a:p>
            <a:pPr eaLnBrk="1" hangingPunct="1">
              <a:lnSpc>
                <a:spcPct val="50000"/>
              </a:lnSpc>
              <a:spcBef>
                <a:spcPct val="50000"/>
              </a:spcBef>
            </a:pPr>
            <a:r>
              <a:rPr lang="en-US" altLang="en-US" sz="1800" b="1">
                <a:latin typeface="Courier New" panose="02070309020205020404" pitchFamily="49" charset="0"/>
              </a:rPr>
              <a:t>	push edx</a:t>
            </a:r>
          </a:p>
          <a:p>
            <a:pPr eaLnBrk="1" hangingPunct="1">
              <a:lnSpc>
                <a:spcPct val="50000"/>
              </a:lnSpc>
              <a:spcBef>
                <a:spcPct val="50000"/>
              </a:spcBef>
            </a:pPr>
            <a:r>
              <a:rPr lang="en-US" altLang="en-US" sz="1800" b="1">
                <a:latin typeface="Courier New" panose="02070309020205020404" pitchFamily="49" charset="0"/>
              </a:rPr>
              <a:t>	mov  edx,OFFSET buffer</a:t>
            </a:r>
          </a:p>
          <a:p>
            <a:pPr eaLnBrk="1" hangingPunct="1">
              <a:lnSpc>
                <a:spcPct val="50000"/>
              </a:lnSpc>
              <a:spcBef>
                <a:spcPct val="50000"/>
              </a:spcBef>
            </a:pPr>
            <a:r>
              <a:rPr lang="en-US" altLang="en-US" sz="1800" b="1">
                <a:latin typeface="Courier New" panose="02070309020205020404" pitchFamily="49" charset="0"/>
              </a:rPr>
              <a:t>	call WriteString</a:t>
            </a:r>
          </a:p>
          <a:p>
            <a:pPr eaLnBrk="1" hangingPunct="1">
              <a:lnSpc>
                <a:spcPct val="50000"/>
              </a:lnSpc>
              <a:spcBef>
                <a:spcPct val="50000"/>
              </a:spcBef>
            </a:pPr>
            <a:r>
              <a:rPr lang="en-US" altLang="en-US" sz="1800" b="1">
                <a:latin typeface="Courier New" panose="02070309020205020404" pitchFamily="49" charset="0"/>
              </a:rPr>
              <a:t>	pop  edx</a:t>
            </a:r>
          </a:p>
          <a:p>
            <a:pPr eaLnBrk="1" hangingPunct="1">
              <a:lnSpc>
                <a:spcPct val="50000"/>
              </a:lnSpc>
              <a:spcBef>
                <a:spcPct val="50000"/>
              </a:spcBef>
            </a:pPr>
            <a:r>
              <a:rPr lang="en-US" altLang="en-US" sz="1800" b="1">
                <a:latin typeface="Courier New" panose="02070309020205020404" pitchFamily="49" charset="0"/>
              </a:rPr>
              <a:t>ENDM</a:t>
            </a:r>
          </a:p>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str1 BYTE "Welcome!",0</a:t>
            </a: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mWriteStr str1</a:t>
            </a:r>
          </a:p>
        </p:txBody>
      </p:sp>
      <p:sp>
        <p:nvSpPr>
          <p:cNvPr id="48134" name="Text Box 4"/>
          <p:cNvSpPr txBox="1">
            <a:spLocks noChangeArrowheads="1"/>
          </p:cNvSpPr>
          <p:nvPr/>
        </p:nvSpPr>
        <p:spPr bwMode="auto">
          <a:xfrm>
            <a:off x="685800" y="1066800"/>
            <a:ext cx="76962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2500"/>
              <a:t>Provides a convenient way to display a string, by passing the string name as an argument.</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915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EEDA8FBA-1821-469A-AC3A-73DB43AD7EF9}" type="slidenum">
              <a:rPr lang="en-US" altLang="en-US" sz="1600">
                <a:latin typeface="Times New Roman" panose="02020603050405020304" pitchFamily="18" charset="0"/>
              </a:rPr>
              <a:pPr eaLnBrk="1" hangingPunct="1"/>
              <a:t>36</a:t>
            </a:fld>
            <a:endParaRPr lang="en-US" altLang="en-US" sz="1600">
              <a:latin typeface="Times New Roman" panose="02020603050405020304" pitchFamily="18" charset="0"/>
            </a:endParaRPr>
          </a:p>
        </p:txBody>
      </p:sp>
      <p:sp>
        <p:nvSpPr>
          <p:cNvPr id="139266" name="Rectangle 2"/>
          <p:cNvSpPr>
            <a:spLocks noGrp="1" noChangeArrowheads="1"/>
          </p:cNvSpPr>
          <p:nvPr>
            <p:ph type="title"/>
          </p:nvPr>
        </p:nvSpPr>
        <p:spPr/>
        <p:txBody>
          <a:bodyPr/>
          <a:lstStyle/>
          <a:p>
            <a:pPr eaLnBrk="1" hangingPunct="1">
              <a:defRPr/>
            </a:pPr>
            <a:r>
              <a:rPr lang="en-US" altLang="en-US" smtClean="0"/>
              <a:t>mWriteStr Macro</a:t>
            </a:r>
            <a:r>
              <a:rPr lang="en-US" altLang="en-US" sz="2400" smtClean="0"/>
              <a:t> (2 of 2)</a:t>
            </a:r>
            <a:endParaRPr lang="en-US" altLang="en-US" smtClean="0"/>
          </a:p>
        </p:txBody>
      </p:sp>
      <p:sp>
        <p:nvSpPr>
          <p:cNvPr id="49157" name="Text Box 3"/>
          <p:cNvSpPr txBox="1">
            <a:spLocks noChangeArrowheads="1"/>
          </p:cNvSpPr>
          <p:nvPr/>
        </p:nvSpPr>
        <p:spPr bwMode="auto">
          <a:xfrm>
            <a:off x="1828800" y="4343400"/>
            <a:ext cx="44196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681038" algn="l"/>
                <a:tab pos="3657600" algn="l"/>
                <a:tab pos="4114800" algn="l"/>
              </a:tabLst>
              <a:defRPr sz="2100">
                <a:solidFill>
                  <a:schemeClr val="tx1"/>
                </a:solidFill>
                <a:latin typeface="Arial" panose="020B0604020202020204" pitchFamily="34" charset="0"/>
              </a:defRPr>
            </a:lvl1pPr>
            <a:lvl2pPr marL="742950" indent="-285750" eaLnBrk="0" hangingPunct="0">
              <a:tabLst>
                <a:tab pos="681038" algn="l"/>
                <a:tab pos="3657600" algn="l"/>
                <a:tab pos="4114800" algn="l"/>
              </a:tabLst>
              <a:defRPr sz="2100">
                <a:solidFill>
                  <a:schemeClr val="tx1"/>
                </a:solidFill>
                <a:latin typeface="Arial" panose="020B0604020202020204" pitchFamily="34" charset="0"/>
              </a:defRPr>
            </a:lvl2pPr>
            <a:lvl3pPr marL="1143000" indent="-228600" eaLnBrk="0" hangingPunct="0">
              <a:tabLst>
                <a:tab pos="681038" algn="l"/>
                <a:tab pos="3657600" algn="l"/>
                <a:tab pos="4114800" algn="l"/>
              </a:tabLst>
              <a:defRPr sz="2100">
                <a:solidFill>
                  <a:schemeClr val="tx1"/>
                </a:solidFill>
                <a:latin typeface="Arial" panose="020B0604020202020204" pitchFamily="34" charset="0"/>
              </a:defRPr>
            </a:lvl3pPr>
            <a:lvl4pPr marL="1600200" indent="-228600" eaLnBrk="0" hangingPunct="0">
              <a:tabLst>
                <a:tab pos="681038" algn="l"/>
                <a:tab pos="3657600" algn="l"/>
                <a:tab pos="4114800" algn="l"/>
              </a:tabLst>
              <a:defRPr sz="2100">
                <a:solidFill>
                  <a:schemeClr val="tx1"/>
                </a:solidFill>
                <a:latin typeface="Arial" panose="020B0604020202020204" pitchFamily="34" charset="0"/>
              </a:defRPr>
            </a:lvl4pPr>
            <a:lvl5pPr marL="2057400" indent="-228600" eaLnBrk="0" hangingPunct="0">
              <a:tabLst>
                <a:tab pos="681038"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681038"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681038"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681038"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681038"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1	push edx</a:t>
            </a:r>
          </a:p>
          <a:p>
            <a:pPr eaLnBrk="1" hangingPunct="1">
              <a:lnSpc>
                <a:spcPct val="50000"/>
              </a:lnSpc>
              <a:spcBef>
                <a:spcPct val="50000"/>
              </a:spcBef>
            </a:pPr>
            <a:r>
              <a:rPr lang="en-US" altLang="en-US" sz="1800" b="1">
                <a:latin typeface="Courier New" panose="02070309020205020404" pitchFamily="49" charset="0"/>
              </a:rPr>
              <a:t>1	mov  edx,OFFSET </a:t>
            </a:r>
            <a:r>
              <a:rPr lang="en-US" altLang="en-US" sz="1800" b="1">
                <a:solidFill>
                  <a:schemeClr val="tx2"/>
                </a:solidFill>
                <a:latin typeface="Courier New" panose="02070309020205020404" pitchFamily="49" charset="0"/>
              </a:rPr>
              <a:t>str1</a:t>
            </a:r>
          </a:p>
          <a:p>
            <a:pPr eaLnBrk="1" hangingPunct="1">
              <a:lnSpc>
                <a:spcPct val="50000"/>
              </a:lnSpc>
              <a:spcBef>
                <a:spcPct val="50000"/>
              </a:spcBef>
            </a:pPr>
            <a:r>
              <a:rPr lang="en-US" altLang="en-US" sz="1800" b="1">
                <a:latin typeface="Courier New" panose="02070309020205020404" pitchFamily="49" charset="0"/>
              </a:rPr>
              <a:t>1	call WriteString</a:t>
            </a:r>
          </a:p>
          <a:p>
            <a:pPr eaLnBrk="1" hangingPunct="1">
              <a:lnSpc>
                <a:spcPct val="50000"/>
              </a:lnSpc>
              <a:spcBef>
                <a:spcPct val="50000"/>
              </a:spcBef>
            </a:pPr>
            <a:r>
              <a:rPr lang="en-US" altLang="en-US" sz="1800" b="1">
                <a:latin typeface="Courier New" panose="02070309020205020404" pitchFamily="49" charset="0"/>
              </a:rPr>
              <a:t>1	pop  edx</a:t>
            </a:r>
          </a:p>
        </p:txBody>
      </p:sp>
      <p:sp>
        <p:nvSpPr>
          <p:cNvPr id="49158" name="Text Box 4"/>
          <p:cNvSpPr txBox="1">
            <a:spLocks noChangeArrowheads="1"/>
          </p:cNvSpPr>
          <p:nvPr/>
        </p:nvSpPr>
        <p:spPr bwMode="auto">
          <a:xfrm>
            <a:off x="685800" y="1066800"/>
            <a:ext cx="76962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2500"/>
              <a:t>The expanded code shows how the </a:t>
            </a:r>
            <a:r>
              <a:rPr lang="en-US" altLang="en-US" sz="2500">
                <a:solidFill>
                  <a:schemeClr val="tx2"/>
                </a:solidFill>
              </a:rPr>
              <a:t>str1</a:t>
            </a:r>
            <a:r>
              <a:rPr lang="en-US" altLang="en-US" sz="2500"/>
              <a:t> argument replaced the parameter named </a:t>
            </a:r>
            <a:r>
              <a:rPr lang="en-US" altLang="en-US" sz="2500">
                <a:solidFill>
                  <a:schemeClr val="tx2"/>
                </a:solidFill>
              </a:rPr>
              <a:t>buffer</a:t>
            </a:r>
            <a:r>
              <a:rPr lang="en-US" altLang="en-US" sz="2500"/>
              <a:t>:</a:t>
            </a:r>
          </a:p>
        </p:txBody>
      </p:sp>
      <p:sp>
        <p:nvSpPr>
          <p:cNvPr id="49159" name="Text Box 5"/>
          <p:cNvSpPr txBox="1">
            <a:spLocks noChangeArrowheads="1"/>
          </p:cNvSpPr>
          <p:nvPr/>
        </p:nvSpPr>
        <p:spPr bwMode="auto">
          <a:xfrm>
            <a:off x="1828800" y="2133600"/>
            <a:ext cx="4419600" cy="1828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681038" algn="l"/>
                <a:tab pos="3657600" algn="l"/>
                <a:tab pos="4114800" algn="l"/>
              </a:tabLst>
              <a:defRPr sz="2100">
                <a:solidFill>
                  <a:schemeClr val="tx1"/>
                </a:solidFill>
                <a:latin typeface="Arial" panose="020B0604020202020204" pitchFamily="34" charset="0"/>
              </a:defRPr>
            </a:lvl1pPr>
            <a:lvl2pPr marL="742950" indent="-285750" eaLnBrk="0" hangingPunct="0">
              <a:tabLst>
                <a:tab pos="681038" algn="l"/>
                <a:tab pos="3657600" algn="l"/>
                <a:tab pos="4114800" algn="l"/>
              </a:tabLst>
              <a:defRPr sz="2100">
                <a:solidFill>
                  <a:schemeClr val="tx1"/>
                </a:solidFill>
                <a:latin typeface="Arial" panose="020B0604020202020204" pitchFamily="34" charset="0"/>
              </a:defRPr>
            </a:lvl2pPr>
            <a:lvl3pPr marL="1143000" indent="-228600" eaLnBrk="0" hangingPunct="0">
              <a:tabLst>
                <a:tab pos="681038" algn="l"/>
                <a:tab pos="3657600" algn="l"/>
                <a:tab pos="4114800" algn="l"/>
              </a:tabLst>
              <a:defRPr sz="2100">
                <a:solidFill>
                  <a:schemeClr val="tx1"/>
                </a:solidFill>
                <a:latin typeface="Arial" panose="020B0604020202020204" pitchFamily="34" charset="0"/>
              </a:defRPr>
            </a:lvl3pPr>
            <a:lvl4pPr marL="1600200" indent="-228600" eaLnBrk="0" hangingPunct="0">
              <a:tabLst>
                <a:tab pos="681038" algn="l"/>
                <a:tab pos="3657600" algn="l"/>
                <a:tab pos="4114800" algn="l"/>
              </a:tabLst>
              <a:defRPr sz="2100">
                <a:solidFill>
                  <a:schemeClr val="tx1"/>
                </a:solidFill>
                <a:latin typeface="Arial" panose="020B0604020202020204" pitchFamily="34" charset="0"/>
              </a:defRPr>
            </a:lvl4pPr>
            <a:lvl5pPr marL="2057400" indent="-228600" eaLnBrk="0" hangingPunct="0">
              <a:tabLst>
                <a:tab pos="681038"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681038"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681038"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681038"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681038"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mWriteStr MACRO </a:t>
            </a:r>
            <a:r>
              <a:rPr lang="en-US" altLang="en-US" sz="1800" b="1">
                <a:solidFill>
                  <a:schemeClr val="tx2"/>
                </a:solidFill>
                <a:latin typeface="Courier New" panose="02070309020205020404" pitchFamily="49" charset="0"/>
              </a:rPr>
              <a:t>buffer</a:t>
            </a:r>
          </a:p>
          <a:p>
            <a:pPr eaLnBrk="1" hangingPunct="1">
              <a:lnSpc>
                <a:spcPct val="50000"/>
              </a:lnSpc>
              <a:spcBef>
                <a:spcPct val="50000"/>
              </a:spcBef>
            </a:pPr>
            <a:r>
              <a:rPr lang="en-US" altLang="en-US" sz="1800" b="1">
                <a:latin typeface="Courier New" panose="02070309020205020404" pitchFamily="49" charset="0"/>
              </a:rPr>
              <a:t>	push edx</a:t>
            </a:r>
          </a:p>
          <a:p>
            <a:pPr eaLnBrk="1" hangingPunct="1">
              <a:lnSpc>
                <a:spcPct val="50000"/>
              </a:lnSpc>
              <a:spcBef>
                <a:spcPct val="50000"/>
              </a:spcBef>
            </a:pPr>
            <a:r>
              <a:rPr lang="en-US" altLang="en-US" sz="1800" b="1">
                <a:latin typeface="Courier New" panose="02070309020205020404" pitchFamily="49" charset="0"/>
              </a:rPr>
              <a:t>	mov  edx,OFFSET </a:t>
            </a:r>
            <a:r>
              <a:rPr lang="en-US" altLang="en-US" sz="1800" b="1">
                <a:solidFill>
                  <a:schemeClr val="tx2"/>
                </a:solidFill>
                <a:latin typeface="Courier New" panose="02070309020205020404" pitchFamily="49" charset="0"/>
              </a:rPr>
              <a:t>buffer</a:t>
            </a:r>
          </a:p>
          <a:p>
            <a:pPr eaLnBrk="1" hangingPunct="1">
              <a:lnSpc>
                <a:spcPct val="50000"/>
              </a:lnSpc>
              <a:spcBef>
                <a:spcPct val="50000"/>
              </a:spcBef>
            </a:pPr>
            <a:r>
              <a:rPr lang="en-US" altLang="en-US" sz="1800" b="1">
                <a:latin typeface="Courier New" panose="02070309020205020404" pitchFamily="49" charset="0"/>
              </a:rPr>
              <a:t>	call WriteString</a:t>
            </a:r>
          </a:p>
          <a:p>
            <a:pPr eaLnBrk="1" hangingPunct="1">
              <a:lnSpc>
                <a:spcPct val="50000"/>
              </a:lnSpc>
              <a:spcBef>
                <a:spcPct val="50000"/>
              </a:spcBef>
            </a:pPr>
            <a:r>
              <a:rPr lang="en-US" altLang="en-US" sz="1800" b="1">
                <a:latin typeface="Courier New" panose="02070309020205020404" pitchFamily="49" charset="0"/>
              </a:rPr>
              <a:t>	pop  edx</a:t>
            </a:r>
          </a:p>
          <a:p>
            <a:pPr eaLnBrk="1" hangingPunct="1">
              <a:lnSpc>
                <a:spcPct val="50000"/>
              </a:lnSpc>
              <a:spcBef>
                <a:spcPct val="50000"/>
              </a:spcBef>
            </a:pPr>
            <a:r>
              <a:rPr lang="en-US" altLang="en-US" sz="1800" b="1">
                <a:latin typeface="Courier New" panose="02070309020205020404" pitchFamily="49" charset="0"/>
              </a:rPr>
              <a:t>ENDM</a:t>
            </a:r>
          </a:p>
        </p:txBody>
      </p:sp>
      <p:sp>
        <p:nvSpPr>
          <p:cNvPr id="49160" name="Line 6"/>
          <p:cNvSpPr>
            <a:spLocks noChangeShapeType="1"/>
          </p:cNvSpPr>
          <p:nvPr/>
        </p:nvSpPr>
        <p:spPr bwMode="auto">
          <a:xfrm>
            <a:off x="5105400" y="3124200"/>
            <a:ext cx="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017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9C336D72-6B20-490B-AC90-0391830C446B}" type="slidenum">
              <a:rPr lang="en-US" altLang="en-US" sz="1600">
                <a:latin typeface="Times New Roman" panose="02020603050405020304" pitchFamily="18" charset="0"/>
              </a:rPr>
              <a:pPr eaLnBrk="1" hangingPunct="1"/>
              <a:t>37</a:t>
            </a:fld>
            <a:endParaRPr lang="en-US" altLang="en-US" sz="1600">
              <a:latin typeface="Times New Roman" panose="02020603050405020304" pitchFamily="18" charset="0"/>
            </a:endParaRPr>
          </a:p>
        </p:txBody>
      </p:sp>
      <p:sp>
        <p:nvSpPr>
          <p:cNvPr id="133122" name="Rectangle 2"/>
          <p:cNvSpPr>
            <a:spLocks noGrp="1" noChangeArrowheads="1"/>
          </p:cNvSpPr>
          <p:nvPr>
            <p:ph type="title"/>
          </p:nvPr>
        </p:nvSpPr>
        <p:spPr/>
        <p:txBody>
          <a:bodyPr/>
          <a:lstStyle/>
          <a:p>
            <a:pPr eaLnBrk="1" hangingPunct="1">
              <a:defRPr/>
            </a:pPr>
            <a:r>
              <a:rPr lang="en-US" altLang="en-US" dirty="0" smtClean="0"/>
              <a:t>Invalid Argument</a:t>
            </a:r>
          </a:p>
        </p:txBody>
      </p:sp>
      <p:sp>
        <p:nvSpPr>
          <p:cNvPr id="50181" name="Rectangle 3"/>
          <p:cNvSpPr>
            <a:spLocks noGrp="1" noChangeArrowheads="1"/>
          </p:cNvSpPr>
          <p:nvPr>
            <p:ph type="body" idx="1"/>
          </p:nvPr>
        </p:nvSpPr>
        <p:spPr>
          <a:xfrm>
            <a:off x="685800" y="1295400"/>
            <a:ext cx="7772400" cy="1600200"/>
          </a:xfrm>
        </p:spPr>
        <p:txBody>
          <a:bodyPr/>
          <a:lstStyle/>
          <a:p>
            <a:pPr eaLnBrk="1" hangingPunct="1"/>
            <a:r>
              <a:rPr lang="en-US" altLang="en-US" smtClean="0"/>
              <a:t>If you pass an invalid argument, the error is caught when the expanded code is assembled.</a:t>
            </a:r>
          </a:p>
          <a:p>
            <a:pPr eaLnBrk="1" hangingPunct="1"/>
            <a:r>
              <a:rPr lang="en-US" altLang="en-US" smtClean="0"/>
              <a:t>Example:</a:t>
            </a:r>
          </a:p>
        </p:txBody>
      </p:sp>
      <p:sp>
        <p:nvSpPr>
          <p:cNvPr id="50182" name="Text Box 4"/>
          <p:cNvSpPr txBox="1">
            <a:spLocks noChangeArrowheads="1"/>
          </p:cNvSpPr>
          <p:nvPr/>
        </p:nvSpPr>
        <p:spPr bwMode="auto">
          <a:xfrm>
            <a:off x="1447800" y="2895600"/>
            <a:ext cx="4267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mPutchar </a:t>
            </a:r>
            <a:r>
              <a:rPr lang="en-US" altLang="en-US" sz="1800" b="1">
                <a:solidFill>
                  <a:schemeClr val="tx2"/>
                </a:solidFill>
                <a:latin typeface="Courier New" panose="02070309020205020404" pitchFamily="49" charset="0"/>
              </a:rPr>
              <a:t>1234h</a:t>
            </a:r>
          </a:p>
        </p:txBody>
      </p:sp>
      <p:sp>
        <p:nvSpPr>
          <p:cNvPr id="50183" name="Text Box 5"/>
          <p:cNvSpPr txBox="1">
            <a:spLocks noChangeArrowheads="1"/>
          </p:cNvSpPr>
          <p:nvPr/>
        </p:nvSpPr>
        <p:spPr bwMode="auto">
          <a:xfrm>
            <a:off x="1447800" y="3810000"/>
            <a:ext cx="57912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909638" algn="l"/>
                <a:tab pos="4114800" algn="l"/>
              </a:tabLst>
              <a:defRPr sz="2100">
                <a:solidFill>
                  <a:schemeClr val="tx1"/>
                </a:solidFill>
                <a:latin typeface="Arial" panose="020B0604020202020204" pitchFamily="34" charset="0"/>
              </a:defRPr>
            </a:lvl1pPr>
            <a:lvl2pPr marL="742950" indent="-285750" eaLnBrk="0" hangingPunct="0">
              <a:tabLst>
                <a:tab pos="909638" algn="l"/>
                <a:tab pos="4114800" algn="l"/>
              </a:tabLst>
              <a:defRPr sz="2100">
                <a:solidFill>
                  <a:schemeClr val="tx1"/>
                </a:solidFill>
                <a:latin typeface="Arial" panose="020B0604020202020204" pitchFamily="34" charset="0"/>
              </a:defRPr>
            </a:lvl2pPr>
            <a:lvl3pPr marL="1143000" indent="-228600" eaLnBrk="0" hangingPunct="0">
              <a:tabLst>
                <a:tab pos="909638" algn="l"/>
                <a:tab pos="4114800" algn="l"/>
              </a:tabLst>
              <a:defRPr sz="2100">
                <a:solidFill>
                  <a:schemeClr val="tx1"/>
                </a:solidFill>
                <a:latin typeface="Arial" panose="020B0604020202020204" pitchFamily="34" charset="0"/>
              </a:defRPr>
            </a:lvl3pPr>
            <a:lvl4pPr marL="1600200" indent="-228600" eaLnBrk="0" hangingPunct="0">
              <a:tabLst>
                <a:tab pos="909638" algn="l"/>
                <a:tab pos="4114800" algn="l"/>
              </a:tabLst>
              <a:defRPr sz="2100">
                <a:solidFill>
                  <a:schemeClr val="tx1"/>
                </a:solidFill>
                <a:latin typeface="Arial" panose="020B0604020202020204" pitchFamily="34" charset="0"/>
              </a:defRPr>
            </a:lvl4pPr>
            <a:lvl5pPr marL="2057400" indent="-228600" eaLnBrk="0" hangingPunct="0">
              <a:tabLst>
                <a:tab pos="909638"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909638"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909638"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909638"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909638"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1	push eax</a:t>
            </a:r>
          </a:p>
          <a:p>
            <a:pPr eaLnBrk="1" hangingPunct="1">
              <a:lnSpc>
                <a:spcPct val="50000"/>
              </a:lnSpc>
              <a:spcBef>
                <a:spcPct val="50000"/>
              </a:spcBef>
            </a:pPr>
            <a:r>
              <a:rPr lang="en-US" altLang="en-US" sz="1800" b="1">
                <a:latin typeface="Courier New" panose="02070309020205020404" pitchFamily="49" charset="0"/>
              </a:rPr>
              <a:t>1	</a:t>
            </a:r>
            <a:r>
              <a:rPr lang="en-US" altLang="en-US" sz="1800" b="1">
                <a:solidFill>
                  <a:schemeClr val="tx2"/>
                </a:solidFill>
                <a:latin typeface="Courier New" panose="02070309020205020404" pitchFamily="49" charset="0"/>
              </a:rPr>
              <a:t>mov al,1234h	; error!</a:t>
            </a:r>
          </a:p>
          <a:p>
            <a:pPr eaLnBrk="1" hangingPunct="1">
              <a:lnSpc>
                <a:spcPct val="50000"/>
              </a:lnSpc>
              <a:spcBef>
                <a:spcPct val="50000"/>
              </a:spcBef>
            </a:pPr>
            <a:r>
              <a:rPr lang="en-US" altLang="en-US" sz="1800" b="1">
                <a:latin typeface="Courier New" panose="02070309020205020404" pitchFamily="49" charset="0"/>
              </a:rPr>
              <a:t>1	call WriteChar</a:t>
            </a:r>
          </a:p>
          <a:p>
            <a:pPr eaLnBrk="1" hangingPunct="1">
              <a:lnSpc>
                <a:spcPct val="50000"/>
              </a:lnSpc>
              <a:spcBef>
                <a:spcPct val="50000"/>
              </a:spcBef>
            </a:pPr>
            <a:r>
              <a:rPr lang="en-US" altLang="en-US" sz="1800" b="1">
                <a:latin typeface="Courier New" panose="02070309020205020404" pitchFamily="49" charset="0"/>
              </a:rPr>
              <a:t>1	pop eax</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120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9EE1114-87C2-45A9-947D-E7AC65AC58B6}" type="slidenum">
              <a:rPr lang="en-US" altLang="en-US" sz="1600">
                <a:latin typeface="Times New Roman" panose="02020603050405020304" pitchFamily="18" charset="0"/>
              </a:rPr>
              <a:pPr eaLnBrk="1" hangingPunct="1"/>
              <a:t>38</a:t>
            </a:fld>
            <a:endParaRPr lang="en-US" altLang="en-US" sz="1600">
              <a:latin typeface="Times New Roman" panose="02020603050405020304" pitchFamily="18" charset="0"/>
            </a:endParaRPr>
          </a:p>
        </p:txBody>
      </p:sp>
      <p:sp>
        <p:nvSpPr>
          <p:cNvPr id="134146" name="Rectangle 2"/>
          <p:cNvSpPr>
            <a:spLocks noGrp="1" noChangeArrowheads="1"/>
          </p:cNvSpPr>
          <p:nvPr>
            <p:ph type="title"/>
          </p:nvPr>
        </p:nvSpPr>
        <p:spPr/>
        <p:txBody>
          <a:bodyPr/>
          <a:lstStyle/>
          <a:p>
            <a:pPr eaLnBrk="1" hangingPunct="1">
              <a:defRPr/>
            </a:pPr>
            <a:r>
              <a:rPr lang="en-US" altLang="en-US" dirty="0" smtClean="0"/>
              <a:t>Blank Argument</a:t>
            </a:r>
          </a:p>
        </p:txBody>
      </p:sp>
      <p:sp>
        <p:nvSpPr>
          <p:cNvPr id="51205" name="Rectangle 3"/>
          <p:cNvSpPr>
            <a:spLocks noGrp="1" noChangeArrowheads="1"/>
          </p:cNvSpPr>
          <p:nvPr>
            <p:ph type="body" idx="1"/>
          </p:nvPr>
        </p:nvSpPr>
        <p:spPr>
          <a:xfrm>
            <a:off x="685800" y="1295400"/>
            <a:ext cx="7772400" cy="1600200"/>
          </a:xfrm>
        </p:spPr>
        <p:txBody>
          <a:bodyPr/>
          <a:lstStyle/>
          <a:p>
            <a:pPr eaLnBrk="1" hangingPunct="1"/>
            <a:r>
              <a:rPr lang="en-US" altLang="en-US" smtClean="0"/>
              <a:t>If you pass a blank argument, the error is also caught when the expanded code is assembled.</a:t>
            </a:r>
          </a:p>
          <a:p>
            <a:pPr eaLnBrk="1" hangingPunct="1"/>
            <a:r>
              <a:rPr lang="en-US" altLang="en-US" smtClean="0"/>
              <a:t>Example:</a:t>
            </a:r>
          </a:p>
        </p:txBody>
      </p:sp>
      <p:sp>
        <p:nvSpPr>
          <p:cNvPr id="51206" name="Text Box 4"/>
          <p:cNvSpPr txBox="1">
            <a:spLocks noChangeArrowheads="1"/>
          </p:cNvSpPr>
          <p:nvPr/>
        </p:nvSpPr>
        <p:spPr bwMode="auto">
          <a:xfrm>
            <a:off x="2209800" y="2895600"/>
            <a:ext cx="4267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mPutchar</a:t>
            </a:r>
            <a:endParaRPr lang="en-US" altLang="en-US" sz="1800" b="1">
              <a:solidFill>
                <a:schemeClr val="tx2"/>
              </a:solidFill>
              <a:latin typeface="Courier New" panose="02070309020205020404" pitchFamily="49" charset="0"/>
            </a:endParaRPr>
          </a:p>
        </p:txBody>
      </p:sp>
      <p:sp>
        <p:nvSpPr>
          <p:cNvPr id="51207" name="Text Box 5"/>
          <p:cNvSpPr txBox="1">
            <a:spLocks noChangeArrowheads="1"/>
          </p:cNvSpPr>
          <p:nvPr/>
        </p:nvSpPr>
        <p:spPr bwMode="auto">
          <a:xfrm>
            <a:off x="2209800" y="3810000"/>
            <a:ext cx="42672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909638" algn="l"/>
                <a:tab pos="3657600" algn="l"/>
                <a:tab pos="4114800" algn="l"/>
              </a:tabLst>
              <a:defRPr sz="2100">
                <a:solidFill>
                  <a:schemeClr val="tx1"/>
                </a:solidFill>
                <a:latin typeface="Arial" panose="020B0604020202020204" pitchFamily="34" charset="0"/>
              </a:defRPr>
            </a:lvl1pPr>
            <a:lvl2pPr marL="742950" indent="-285750" eaLnBrk="0" hangingPunct="0">
              <a:tabLst>
                <a:tab pos="909638" algn="l"/>
                <a:tab pos="3657600" algn="l"/>
                <a:tab pos="4114800" algn="l"/>
              </a:tabLst>
              <a:defRPr sz="2100">
                <a:solidFill>
                  <a:schemeClr val="tx1"/>
                </a:solidFill>
                <a:latin typeface="Arial" panose="020B0604020202020204" pitchFamily="34" charset="0"/>
              </a:defRPr>
            </a:lvl2pPr>
            <a:lvl3pPr marL="1143000" indent="-228600" eaLnBrk="0" hangingPunct="0">
              <a:tabLst>
                <a:tab pos="909638" algn="l"/>
                <a:tab pos="3657600" algn="l"/>
                <a:tab pos="4114800" algn="l"/>
              </a:tabLst>
              <a:defRPr sz="2100">
                <a:solidFill>
                  <a:schemeClr val="tx1"/>
                </a:solidFill>
                <a:latin typeface="Arial" panose="020B0604020202020204" pitchFamily="34" charset="0"/>
              </a:defRPr>
            </a:lvl3pPr>
            <a:lvl4pPr marL="1600200" indent="-228600" eaLnBrk="0" hangingPunct="0">
              <a:tabLst>
                <a:tab pos="909638" algn="l"/>
                <a:tab pos="3657600" algn="l"/>
                <a:tab pos="4114800" algn="l"/>
              </a:tabLst>
              <a:defRPr sz="2100">
                <a:solidFill>
                  <a:schemeClr val="tx1"/>
                </a:solidFill>
                <a:latin typeface="Arial" panose="020B0604020202020204" pitchFamily="34" charset="0"/>
              </a:defRPr>
            </a:lvl4pPr>
            <a:lvl5pPr marL="2057400" indent="-228600" eaLnBrk="0" hangingPunct="0">
              <a:tabLst>
                <a:tab pos="909638"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909638"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909638"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909638"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909638"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1	push eax</a:t>
            </a:r>
          </a:p>
          <a:p>
            <a:pPr eaLnBrk="1" hangingPunct="1">
              <a:lnSpc>
                <a:spcPct val="50000"/>
              </a:lnSpc>
              <a:spcBef>
                <a:spcPct val="50000"/>
              </a:spcBef>
            </a:pPr>
            <a:r>
              <a:rPr lang="en-US" altLang="en-US" sz="1800" b="1">
                <a:latin typeface="Courier New" panose="02070309020205020404" pitchFamily="49" charset="0"/>
              </a:rPr>
              <a:t>1	</a:t>
            </a:r>
            <a:r>
              <a:rPr lang="en-US" altLang="en-US" sz="1800" b="1">
                <a:solidFill>
                  <a:schemeClr val="tx2"/>
                </a:solidFill>
                <a:latin typeface="Courier New" panose="02070309020205020404" pitchFamily="49" charset="0"/>
              </a:rPr>
              <a:t>mov al,</a:t>
            </a:r>
          </a:p>
          <a:p>
            <a:pPr eaLnBrk="1" hangingPunct="1">
              <a:lnSpc>
                <a:spcPct val="50000"/>
              </a:lnSpc>
              <a:spcBef>
                <a:spcPct val="50000"/>
              </a:spcBef>
            </a:pPr>
            <a:r>
              <a:rPr lang="en-US" altLang="en-US" sz="1800" b="1">
                <a:latin typeface="Courier New" panose="02070309020205020404" pitchFamily="49" charset="0"/>
              </a:rPr>
              <a:t>1	call WriteChar</a:t>
            </a:r>
          </a:p>
          <a:p>
            <a:pPr eaLnBrk="1" hangingPunct="1">
              <a:lnSpc>
                <a:spcPct val="50000"/>
              </a:lnSpc>
              <a:spcBef>
                <a:spcPct val="50000"/>
              </a:spcBef>
            </a:pPr>
            <a:r>
              <a:rPr lang="en-US" altLang="en-US" sz="1800" b="1">
                <a:latin typeface="Courier New" panose="02070309020205020404" pitchFamily="49" charset="0"/>
              </a:rPr>
              <a:t>1	pop eax</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222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AD01DF8A-2B3A-42A8-82A1-4B1852B916AB}" type="slidenum">
              <a:rPr lang="en-US" altLang="en-US" sz="1600">
                <a:latin typeface="Times New Roman" panose="02020603050405020304" pitchFamily="18" charset="0"/>
              </a:rPr>
              <a:pPr eaLnBrk="1" hangingPunct="1"/>
              <a:t>39</a:t>
            </a:fld>
            <a:endParaRPr lang="en-US" altLang="en-US" sz="1600">
              <a:latin typeface="Times New Roman" panose="02020603050405020304" pitchFamily="18" charset="0"/>
            </a:endParaRPr>
          </a:p>
        </p:txBody>
      </p:sp>
      <p:sp>
        <p:nvSpPr>
          <p:cNvPr id="92162" name="Rectangle 2"/>
          <p:cNvSpPr>
            <a:spLocks noGrp="1" noChangeArrowheads="1"/>
          </p:cNvSpPr>
          <p:nvPr>
            <p:ph type="title"/>
          </p:nvPr>
        </p:nvSpPr>
        <p:spPr/>
        <p:txBody>
          <a:bodyPr/>
          <a:lstStyle/>
          <a:p>
            <a:pPr eaLnBrk="1" hangingPunct="1">
              <a:defRPr/>
            </a:pPr>
            <a:r>
              <a:rPr lang="en-US" altLang="en-US" smtClean="0"/>
              <a:t>Macro Examples</a:t>
            </a:r>
          </a:p>
        </p:txBody>
      </p:sp>
      <p:sp>
        <p:nvSpPr>
          <p:cNvPr id="52229" name="Rectangle 3"/>
          <p:cNvSpPr>
            <a:spLocks noGrp="1" noChangeArrowheads="1"/>
          </p:cNvSpPr>
          <p:nvPr>
            <p:ph type="body" idx="1"/>
          </p:nvPr>
        </p:nvSpPr>
        <p:spPr>
          <a:xfrm>
            <a:off x="1143000" y="1600200"/>
            <a:ext cx="6858000" cy="2971800"/>
          </a:xfrm>
        </p:spPr>
        <p:txBody>
          <a:bodyPr/>
          <a:lstStyle/>
          <a:p>
            <a:pPr eaLnBrk="1" hangingPunct="1"/>
            <a:r>
              <a:rPr lang="en-US" altLang="en-US" smtClean="0"/>
              <a:t>mReadStr - reads string from standard input</a:t>
            </a:r>
          </a:p>
          <a:p>
            <a:pPr eaLnBrk="1" hangingPunct="1"/>
            <a:r>
              <a:rPr lang="en-US" altLang="en-US" smtClean="0"/>
              <a:t>mGotoXY - locates the cursor on screen</a:t>
            </a:r>
          </a:p>
          <a:p>
            <a:pPr eaLnBrk="1" hangingPunct="1"/>
            <a:r>
              <a:rPr lang="en-US" altLang="en-US" smtClean="0"/>
              <a:t>mDumpMem - dumps a range of memory</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100"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32A35BF-D3FA-4692-83D9-A524DB47D9BC}" type="slidenum">
              <a:rPr lang="en-US" altLang="en-US" sz="1600">
                <a:latin typeface="Times New Roman" panose="02020603050405020304" pitchFamily="18" charset="0"/>
              </a:rPr>
              <a:pPr eaLnBrk="1" hangingPunct="1"/>
              <a:t>4</a:t>
            </a:fld>
            <a:endParaRPr lang="en-US" altLang="en-US" sz="1600">
              <a:latin typeface="Times New Roman" panose="02020603050405020304" pitchFamily="18" charset="0"/>
            </a:endParaRPr>
          </a:p>
        </p:txBody>
      </p:sp>
      <p:sp>
        <p:nvSpPr>
          <p:cNvPr id="77826" name="Rectangle 2"/>
          <p:cNvSpPr>
            <a:spLocks noGrp="1" noChangeArrowheads="1"/>
          </p:cNvSpPr>
          <p:nvPr>
            <p:ph type="title"/>
          </p:nvPr>
        </p:nvSpPr>
        <p:spPr>
          <a:xfrm>
            <a:off x="762000" y="3276600"/>
            <a:ext cx="7772400" cy="533400"/>
          </a:xfrm>
        </p:spPr>
        <p:txBody>
          <a:bodyPr/>
          <a:lstStyle/>
          <a:p>
            <a:pPr eaLnBrk="1" hangingPunct="1">
              <a:defRPr/>
            </a:pPr>
            <a:r>
              <a:rPr lang="en-US" altLang="en-US" smtClean="0"/>
              <a:t>4D 77 69 73 68 6F</a:t>
            </a:r>
          </a:p>
        </p:txBody>
      </p:sp>
      <p:graphicFrame>
        <p:nvGraphicFramePr>
          <p:cNvPr id="4098" name="Object 3"/>
          <p:cNvGraphicFramePr>
            <a:graphicFrameLocks noChangeAspect="1"/>
          </p:cNvGraphicFramePr>
          <p:nvPr/>
        </p:nvGraphicFramePr>
        <p:xfrm>
          <a:off x="3962400" y="2438400"/>
          <a:ext cx="1295400" cy="688975"/>
        </p:xfrm>
        <a:graphic>
          <a:graphicData uri="http://schemas.openxmlformats.org/presentationml/2006/ole">
            <mc:AlternateContent xmlns:mc="http://schemas.openxmlformats.org/markup-compatibility/2006">
              <mc:Choice xmlns:v="urn:schemas-microsoft-com:vml" Requires="v">
                <p:oleObj spid="_x0000_s4112" name="Clip" r:id="rId3" imgW="4090988" imgH="2178050" progId="MS_ClipArt_Gallery.2">
                  <p:embed/>
                </p:oleObj>
              </mc:Choice>
              <mc:Fallback>
                <p:oleObj name="Clip" r:id="rId3" imgW="4090988" imgH="217805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4384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325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AD28B8A-E835-4906-A21C-911ADE57F022}" type="slidenum">
              <a:rPr lang="en-US" altLang="en-US" sz="1600">
                <a:latin typeface="Times New Roman" panose="02020603050405020304" pitchFamily="18" charset="0"/>
              </a:rPr>
              <a:pPr eaLnBrk="1" hangingPunct="1"/>
              <a:t>40</a:t>
            </a:fld>
            <a:endParaRPr lang="en-US" altLang="en-US" sz="1600">
              <a:latin typeface="Times New Roman" panose="02020603050405020304" pitchFamily="18" charset="0"/>
            </a:endParaRPr>
          </a:p>
        </p:txBody>
      </p:sp>
      <p:sp>
        <p:nvSpPr>
          <p:cNvPr id="135170" name="Rectangle 2"/>
          <p:cNvSpPr>
            <a:spLocks noGrp="1" noChangeArrowheads="1"/>
          </p:cNvSpPr>
          <p:nvPr>
            <p:ph type="title"/>
          </p:nvPr>
        </p:nvSpPr>
        <p:spPr/>
        <p:txBody>
          <a:bodyPr/>
          <a:lstStyle/>
          <a:p>
            <a:pPr eaLnBrk="1" hangingPunct="1">
              <a:defRPr/>
            </a:pPr>
            <a:r>
              <a:rPr lang="en-US" altLang="en-US" smtClean="0"/>
              <a:t>mReadStr</a:t>
            </a:r>
          </a:p>
        </p:txBody>
      </p:sp>
      <p:sp>
        <p:nvSpPr>
          <p:cNvPr id="53253" name="Text Box 3"/>
          <p:cNvSpPr txBox="1">
            <a:spLocks noChangeArrowheads="1"/>
          </p:cNvSpPr>
          <p:nvPr/>
        </p:nvSpPr>
        <p:spPr bwMode="auto">
          <a:xfrm>
            <a:off x="1371600" y="1981200"/>
            <a:ext cx="6400800" cy="3886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mReadStr MACRO varName</a:t>
            </a:r>
          </a:p>
          <a:p>
            <a:pPr eaLnBrk="1" hangingPunct="1">
              <a:lnSpc>
                <a:spcPct val="50000"/>
              </a:lnSpc>
              <a:spcBef>
                <a:spcPct val="50000"/>
              </a:spcBef>
            </a:pPr>
            <a:r>
              <a:rPr lang="en-US" altLang="en-US" sz="1800" b="1">
                <a:latin typeface="Courier New" panose="02070309020205020404" pitchFamily="49" charset="0"/>
              </a:rPr>
              <a:t>	push ecx</a:t>
            </a:r>
          </a:p>
          <a:p>
            <a:pPr eaLnBrk="1" hangingPunct="1">
              <a:lnSpc>
                <a:spcPct val="50000"/>
              </a:lnSpc>
              <a:spcBef>
                <a:spcPct val="50000"/>
              </a:spcBef>
            </a:pPr>
            <a:r>
              <a:rPr lang="en-US" altLang="en-US" sz="1800" b="1">
                <a:latin typeface="Courier New" panose="02070309020205020404" pitchFamily="49" charset="0"/>
              </a:rPr>
              <a:t>	push edx</a:t>
            </a:r>
          </a:p>
          <a:p>
            <a:pPr eaLnBrk="1" hangingPunct="1">
              <a:lnSpc>
                <a:spcPct val="50000"/>
              </a:lnSpc>
              <a:spcBef>
                <a:spcPct val="50000"/>
              </a:spcBef>
            </a:pPr>
            <a:r>
              <a:rPr lang="en-US" altLang="en-US" sz="1800" b="1">
                <a:latin typeface="Courier New" panose="02070309020205020404" pitchFamily="49" charset="0"/>
              </a:rPr>
              <a:t>	mov edx,OFFSET varName</a:t>
            </a:r>
          </a:p>
          <a:p>
            <a:pPr eaLnBrk="1" hangingPunct="1">
              <a:lnSpc>
                <a:spcPct val="50000"/>
              </a:lnSpc>
              <a:spcBef>
                <a:spcPct val="50000"/>
              </a:spcBef>
            </a:pPr>
            <a:r>
              <a:rPr lang="en-US" altLang="en-US" sz="1800" b="1">
                <a:latin typeface="Courier New" panose="02070309020205020404" pitchFamily="49" charset="0"/>
              </a:rPr>
              <a:t>	mov ecx,(SIZEOF varName) - 1</a:t>
            </a:r>
          </a:p>
          <a:p>
            <a:pPr eaLnBrk="1" hangingPunct="1">
              <a:lnSpc>
                <a:spcPct val="50000"/>
              </a:lnSpc>
              <a:spcBef>
                <a:spcPct val="50000"/>
              </a:spcBef>
            </a:pPr>
            <a:r>
              <a:rPr lang="en-US" altLang="en-US" sz="1800" b="1">
                <a:latin typeface="Courier New" panose="02070309020205020404" pitchFamily="49" charset="0"/>
              </a:rPr>
              <a:t>	call ReadString</a:t>
            </a:r>
          </a:p>
          <a:p>
            <a:pPr eaLnBrk="1" hangingPunct="1">
              <a:lnSpc>
                <a:spcPct val="50000"/>
              </a:lnSpc>
              <a:spcBef>
                <a:spcPct val="50000"/>
              </a:spcBef>
            </a:pPr>
            <a:r>
              <a:rPr lang="en-US" altLang="en-US" sz="1800" b="1">
                <a:latin typeface="Courier New" panose="02070309020205020404" pitchFamily="49" charset="0"/>
              </a:rPr>
              <a:t>	pop edx</a:t>
            </a:r>
          </a:p>
          <a:p>
            <a:pPr eaLnBrk="1" hangingPunct="1">
              <a:lnSpc>
                <a:spcPct val="50000"/>
              </a:lnSpc>
              <a:spcBef>
                <a:spcPct val="50000"/>
              </a:spcBef>
            </a:pPr>
            <a:r>
              <a:rPr lang="en-US" altLang="en-US" sz="1800" b="1">
                <a:latin typeface="Courier New" panose="02070309020205020404" pitchFamily="49" charset="0"/>
              </a:rPr>
              <a:t>	pop ecx</a:t>
            </a:r>
          </a:p>
          <a:p>
            <a:pPr eaLnBrk="1" hangingPunct="1">
              <a:lnSpc>
                <a:spcPct val="50000"/>
              </a:lnSpc>
              <a:spcBef>
                <a:spcPct val="50000"/>
              </a:spcBef>
            </a:pPr>
            <a:r>
              <a:rPr lang="en-US" altLang="en-US" sz="1800" b="1">
                <a:latin typeface="Courier New" panose="02070309020205020404" pitchFamily="49" charset="0"/>
              </a:rPr>
              <a:t>ENDM</a:t>
            </a:r>
          </a:p>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firstName BYTE 30 DUP(?)</a:t>
            </a: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solidFill>
                  <a:schemeClr val="tx2"/>
                </a:solidFill>
                <a:latin typeface="Courier New" panose="02070309020205020404" pitchFamily="49" charset="0"/>
              </a:rPr>
              <a:t>mReadStr firstName</a:t>
            </a:r>
          </a:p>
        </p:txBody>
      </p:sp>
      <p:sp>
        <p:nvSpPr>
          <p:cNvPr id="53254" name="Text Box 4"/>
          <p:cNvSpPr txBox="1">
            <a:spLocks noChangeArrowheads="1"/>
          </p:cNvSpPr>
          <p:nvPr/>
        </p:nvSpPr>
        <p:spPr bwMode="auto">
          <a:xfrm>
            <a:off x="685800" y="9906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mReadStr macro provides a convenient wrapper around  ReadString procedure calls.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427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E4BFABA-426F-4BFB-94F7-F93FD7C8B1EE}" type="slidenum">
              <a:rPr lang="en-US" altLang="en-US" sz="1600">
                <a:latin typeface="Times New Roman" panose="02020603050405020304" pitchFamily="18" charset="0"/>
              </a:rPr>
              <a:pPr eaLnBrk="1" hangingPunct="1"/>
              <a:t>41</a:t>
            </a:fld>
            <a:endParaRPr lang="en-US" altLang="en-US" sz="1600">
              <a:latin typeface="Times New Roman" panose="02020603050405020304" pitchFamily="18" charset="0"/>
            </a:endParaRPr>
          </a:p>
        </p:txBody>
      </p:sp>
      <p:sp>
        <p:nvSpPr>
          <p:cNvPr id="136194" name="Rectangle 2"/>
          <p:cNvSpPr>
            <a:spLocks noGrp="1" noChangeArrowheads="1"/>
          </p:cNvSpPr>
          <p:nvPr>
            <p:ph type="title"/>
          </p:nvPr>
        </p:nvSpPr>
        <p:spPr/>
        <p:txBody>
          <a:bodyPr/>
          <a:lstStyle/>
          <a:p>
            <a:pPr eaLnBrk="1" hangingPunct="1">
              <a:defRPr/>
            </a:pPr>
            <a:r>
              <a:rPr lang="en-US" altLang="en-US" smtClean="0"/>
              <a:t>mGotoXY</a:t>
            </a:r>
          </a:p>
        </p:txBody>
      </p:sp>
      <p:sp>
        <p:nvSpPr>
          <p:cNvPr id="54277" name="Text Box 3"/>
          <p:cNvSpPr txBox="1">
            <a:spLocks noChangeArrowheads="1"/>
          </p:cNvSpPr>
          <p:nvPr/>
        </p:nvSpPr>
        <p:spPr bwMode="auto">
          <a:xfrm>
            <a:off x="1828800" y="2286000"/>
            <a:ext cx="50292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mGotoxy MACRO X:REQ, Y:REQ</a:t>
            </a:r>
          </a:p>
          <a:p>
            <a:pPr eaLnBrk="1" hangingPunct="1">
              <a:lnSpc>
                <a:spcPct val="50000"/>
              </a:lnSpc>
              <a:spcBef>
                <a:spcPct val="50000"/>
              </a:spcBef>
            </a:pPr>
            <a:r>
              <a:rPr lang="en-US" altLang="en-US" sz="1800" b="1">
                <a:latin typeface="Courier New" panose="02070309020205020404" pitchFamily="49" charset="0"/>
              </a:rPr>
              <a:t>	push edx</a:t>
            </a:r>
          </a:p>
          <a:p>
            <a:pPr eaLnBrk="1" hangingPunct="1">
              <a:lnSpc>
                <a:spcPct val="50000"/>
              </a:lnSpc>
              <a:spcBef>
                <a:spcPct val="50000"/>
              </a:spcBef>
            </a:pPr>
            <a:r>
              <a:rPr lang="en-US" altLang="en-US" sz="1800" b="1">
                <a:latin typeface="Courier New" panose="02070309020205020404" pitchFamily="49" charset="0"/>
              </a:rPr>
              <a:t>	mov  dh,Y</a:t>
            </a:r>
          </a:p>
          <a:p>
            <a:pPr eaLnBrk="1" hangingPunct="1">
              <a:lnSpc>
                <a:spcPct val="50000"/>
              </a:lnSpc>
              <a:spcBef>
                <a:spcPct val="50000"/>
              </a:spcBef>
            </a:pPr>
            <a:r>
              <a:rPr lang="en-US" altLang="en-US" sz="1800" b="1">
                <a:latin typeface="Courier New" panose="02070309020205020404" pitchFamily="49" charset="0"/>
              </a:rPr>
              <a:t>	mov  dl,X</a:t>
            </a:r>
          </a:p>
          <a:p>
            <a:pPr eaLnBrk="1" hangingPunct="1">
              <a:lnSpc>
                <a:spcPct val="50000"/>
              </a:lnSpc>
              <a:spcBef>
                <a:spcPct val="50000"/>
              </a:spcBef>
            </a:pPr>
            <a:r>
              <a:rPr lang="en-US" altLang="en-US" sz="1800" b="1">
                <a:latin typeface="Courier New" panose="02070309020205020404" pitchFamily="49" charset="0"/>
              </a:rPr>
              <a:t>	call Gotoxy</a:t>
            </a:r>
          </a:p>
          <a:p>
            <a:pPr eaLnBrk="1" hangingPunct="1">
              <a:lnSpc>
                <a:spcPct val="50000"/>
              </a:lnSpc>
              <a:spcBef>
                <a:spcPct val="50000"/>
              </a:spcBef>
            </a:pPr>
            <a:r>
              <a:rPr lang="en-US" altLang="en-US" sz="1800" b="1">
                <a:latin typeface="Courier New" panose="02070309020205020404" pitchFamily="49" charset="0"/>
              </a:rPr>
              <a:t>	pop  edx</a:t>
            </a:r>
          </a:p>
          <a:p>
            <a:pPr eaLnBrk="1" hangingPunct="1">
              <a:lnSpc>
                <a:spcPct val="50000"/>
              </a:lnSpc>
              <a:spcBef>
                <a:spcPct val="50000"/>
              </a:spcBef>
            </a:pPr>
            <a:r>
              <a:rPr lang="en-US" altLang="en-US" sz="1800" b="1">
                <a:latin typeface="Courier New" panose="02070309020205020404" pitchFamily="49" charset="0"/>
              </a:rPr>
              <a:t>ENDM</a:t>
            </a:r>
          </a:p>
        </p:txBody>
      </p:sp>
      <p:sp>
        <p:nvSpPr>
          <p:cNvPr id="54278"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mGotoXY macro ets the console cursor position by calling the Gotoxy library procedure.</a:t>
            </a:r>
          </a:p>
        </p:txBody>
      </p:sp>
      <p:sp>
        <p:nvSpPr>
          <p:cNvPr id="136197" name="Text Box 5"/>
          <p:cNvSpPr txBox="1">
            <a:spLocks noChangeArrowheads="1"/>
          </p:cNvSpPr>
          <p:nvPr/>
        </p:nvSpPr>
        <p:spPr bwMode="auto">
          <a:xfrm>
            <a:off x="1295400" y="4800600"/>
            <a:ext cx="6248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solidFill>
                  <a:schemeClr val="tx2"/>
                </a:solidFill>
              </a:rPr>
              <a:t>The REQ next to X and Y identifies them as required parameters.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animEffect transition="in" filter="dissolve">
                                      <p:cBhvr>
                                        <p:cTn id="7" dur="500"/>
                                        <p:tgtEl>
                                          <p:spTgt spid="136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529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10515A4-3D49-488C-BA8B-B8B1F0E66A5F}" type="slidenum">
              <a:rPr lang="en-US" altLang="en-US" sz="1600">
                <a:latin typeface="Times New Roman" panose="02020603050405020304" pitchFamily="18" charset="0"/>
              </a:rPr>
              <a:pPr eaLnBrk="1" hangingPunct="1"/>
              <a:t>42</a:t>
            </a:fld>
            <a:endParaRPr lang="en-US" altLang="en-US" sz="1600">
              <a:latin typeface="Times New Roman" panose="02020603050405020304" pitchFamily="18" charset="0"/>
            </a:endParaRPr>
          </a:p>
        </p:txBody>
      </p:sp>
      <p:sp>
        <p:nvSpPr>
          <p:cNvPr id="137218" name="Rectangle 1026"/>
          <p:cNvSpPr>
            <a:spLocks noGrp="1" noChangeArrowheads="1"/>
          </p:cNvSpPr>
          <p:nvPr>
            <p:ph type="title"/>
          </p:nvPr>
        </p:nvSpPr>
        <p:spPr/>
        <p:txBody>
          <a:bodyPr/>
          <a:lstStyle/>
          <a:p>
            <a:pPr eaLnBrk="1" hangingPunct="1">
              <a:defRPr/>
            </a:pPr>
            <a:r>
              <a:rPr lang="en-US" altLang="en-US" smtClean="0"/>
              <a:t>mDumpMem</a:t>
            </a:r>
          </a:p>
        </p:txBody>
      </p:sp>
      <p:sp>
        <p:nvSpPr>
          <p:cNvPr id="55301" name="Text Box 1027"/>
          <p:cNvSpPr txBox="1">
            <a:spLocks noChangeArrowheads="1"/>
          </p:cNvSpPr>
          <p:nvPr/>
        </p:nvSpPr>
        <p:spPr bwMode="auto">
          <a:xfrm>
            <a:off x="762000" y="2057400"/>
            <a:ext cx="7086600" cy="3505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mDumpMem MACRO address, itemCount, componentSize</a:t>
            </a:r>
          </a:p>
          <a:p>
            <a:pPr eaLnBrk="1" hangingPunct="1">
              <a:lnSpc>
                <a:spcPct val="50000"/>
              </a:lnSpc>
              <a:spcBef>
                <a:spcPct val="50000"/>
              </a:spcBef>
            </a:pPr>
            <a:r>
              <a:rPr lang="en-US" altLang="en-US" sz="1800" b="1">
                <a:latin typeface="Courier New" panose="02070309020205020404" pitchFamily="49" charset="0"/>
              </a:rPr>
              <a:t>	push ebx</a:t>
            </a:r>
          </a:p>
          <a:p>
            <a:pPr eaLnBrk="1" hangingPunct="1">
              <a:lnSpc>
                <a:spcPct val="50000"/>
              </a:lnSpc>
              <a:spcBef>
                <a:spcPct val="50000"/>
              </a:spcBef>
            </a:pPr>
            <a:r>
              <a:rPr lang="en-US" altLang="en-US" sz="1800" b="1">
                <a:latin typeface="Courier New" panose="02070309020205020404" pitchFamily="49" charset="0"/>
              </a:rPr>
              <a:t>	push ecx</a:t>
            </a:r>
          </a:p>
          <a:p>
            <a:pPr eaLnBrk="1" hangingPunct="1">
              <a:lnSpc>
                <a:spcPct val="50000"/>
              </a:lnSpc>
              <a:spcBef>
                <a:spcPct val="50000"/>
              </a:spcBef>
            </a:pPr>
            <a:r>
              <a:rPr lang="en-US" altLang="en-US" sz="1800" b="1">
                <a:latin typeface="Courier New" panose="02070309020205020404" pitchFamily="49" charset="0"/>
              </a:rPr>
              <a:t>	push esi</a:t>
            </a:r>
          </a:p>
          <a:p>
            <a:pPr eaLnBrk="1" hangingPunct="1">
              <a:lnSpc>
                <a:spcPct val="50000"/>
              </a:lnSpc>
              <a:spcBef>
                <a:spcPct val="50000"/>
              </a:spcBef>
            </a:pPr>
            <a:r>
              <a:rPr lang="en-US" altLang="en-US" sz="1800" b="1">
                <a:latin typeface="Courier New" panose="02070309020205020404" pitchFamily="49" charset="0"/>
              </a:rPr>
              <a:t>	mov  esi,address</a:t>
            </a:r>
          </a:p>
          <a:p>
            <a:pPr eaLnBrk="1" hangingPunct="1">
              <a:lnSpc>
                <a:spcPct val="50000"/>
              </a:lnSpc>
              <a:spcBef>
                <a:spcPct val="50000"/>
              </a:spcBef>
            </a:pPr>
            <a:r>
              <a:rPr lang="en-US" altLang="en-US" sz="1800" b="1">
                <a:latin typeface="Courier New" panose="02070309020205020404" pitchFamily="49" charset="0"/>
              </a:rPr>
              <a:t>	mov  ecx,itemCount</a:t>
            </a:r>
          </a:p>
          <a:p>
            <a:pPr eaLnBrk="1" hangingPunct="1">
              <a:lnSpc>
                <a:spcPct val="50000"/>
              </a:lnSpc>
              <a:spcBef>
                <a:spcPct val="50000"/>
              </a:spcBef>
            </a:pPr>
            <a:r>
              <a:rPr lang="en-US" altLang="en-US" sz="1800" b="1">
                <a:latin typeface="Courier New" panose="02070309020205020404" pitchFamily="49" charset="0"/>
              </a:rPr>
              <a:t>	mov  ebx,componentSize</a:t>
            </a:r>
          </a:p>
          <a:p>
            <a:pPr eaLnBrk="1" hangingPunct="1">
              <a:lnSpc>
                <a:spcPct val="50000"/>
              </a:lnSpc>
              <a:spcBef>
                <a:spcPct val="50000"/>
              </a:spcBef>
            </a:pPr>
            <a:r>
              <a:rPr lang="en-US" altLang="en-US" sz="1800" b="1">
                <a:latin typeface="Courier New" panose="02070309020205020404" pitchFamily="49" charset="0"/>
              </a:rPr>
              <a:t>	call DumpMem</a:t>
            </a:r>
          </a:p>
          <a:p>
            <a:pPr eaLnBrk="1" hangingPunct="1">
              <a:lnSpc>
                <a:spcPct val="50000"/>
              </a:lnSpc>
              <a:spcBef>
                <a:spcPct val="50000"/>
              </a:spcBef>
            </a:pPr>
            <a:r>
              <a:rPr lang="en-US" altLang="en-US" sz="1800" b="1">
                <a:latin typeface="Courier New" panose="02070309020205020404" pitchFamily="49" charset="0"/>
              </a:rPr>
              <a:t>	pop  esi</a:t>
            </a:r>
          </a:p>
          <a:p>
            <a:pPr eaLnBrk="1" hangingPunct="1">
              <a:lnSpc>
                <a:spcPct val="50000"/>
              </a:lnSpc>
              <a:spcBef>
                <a:spcPct val="50000"/>
              </a:spcBef>
            </a:pPr>
            <a:r>
              <a:rPr lang="en-US" altLang="en-US" sz="1800" b="1">
                <a:latin typeface="Courier New" panose="02070309020205020404" pitchFamily="49" charset="0"/>
              </a:rPr>
              <a:t>	pop  ecx</a:t>
            </a:r>
          </a:p>
          <a:p>
            <a:pPr eaLnBrk="1" hangingPunct="1">
              <a:lnSpc>
                <a:spcPct val="50000"/>
              </a:lnSpc>
              <a:spcBef>
                <a:spcPct val="50000"/>
              </a:spcBef>
            </a:pPr>
            <a:r>
              <a:rPr lang="en-US" altLang="en-US" sz="1800" b="1">
                <a:latin typeface="Courier New" panose="02070309020205020404" pitchFamily="49" charset="0"/>
              </a:rPr>
              <a:t>	pop  ebx</a:t>
            </a:r>
          </a:p>
          <a:p>
            <a:pPr eaLnBrk="1" hangingPunct="1">
              <a:lnSpc>
                <a:spcPct val="50000"/>
              </a:lnSpc>
              <a:spcBef>
                <a:spcPct val="50000"/>
              </a:spcBef>
            </a:pPr>
            <a:r>
              <a:rPr lang="en-US" altLang="en-US" sz="1800" b="1">
                <a:latin typeface="Courier New" panose="02070309020205020404" pitchFamily="49" charset="0"/>
              </a:rPr>
              <a:t>ENDM</a:t>
            </a:r>
          </a:p>
        </p:txBody>
      </p:sp>
      <p:sp>
        <p:nvSpPr>
          <p:cNvPr id="55302" name="Text Box 1028"/>
          <p:cNvSpPr txBox="1">
            <a:spLocks noChangeArrowheads="1"/>
          </p:cNvSpPr>
          <p:nvPr/>
        </p:nvSpPr>
        <p:spPr bwMode="auto">
          <a:xfrm>
            <a:off x="685800" y="9906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mDumpMem macro streamlines calls to the link library's  DumpMem procedure.</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632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9C6DA7C4-B96F-4480-9746-50C6D1EE3B45}" type="slidenum">
              <a:rPr lang="en-US" altLang="en-US" sz="1600">
                <a:latin typeface="Times New Roman" panose="02020603050405020304" pitchFamily="18" charset="0"/>
              </a:rPr>
              <a:pPr eaLnBrk="1" hangingPunct="1"/>
              <a:t>43</a:t>
            </a:fld>
            <a:endParaRPr lang="en-US" altLang="en-US" sz="1600">
              <a:latin typeface="Times New Roman" panose="02020603050405020304" pitchFamily="18" charset="0"/>
            </a:endParaRPr>
          </a:p>
        </p:txBody>
      </p:sp>
      <p:sp>
        <p:nvSpPr>
          <p:cNvPr id="174082" name="Rectangle 2"/>
          <p:cNvSpPr>
            <a:spLocks noGrp="1" noChangeArrowheads="1"/>
          </p:cNvSpPr>
          <p:nvPr>
            <p:ph type="title"/>
          </p:nvPr>
        </p:nvSpPr>
        <p:spPr/>
        <p:txBody>
          <a:bodyPr/>
          <a:lstStyle/>
          <a:p>
            <a:pPr eaLnBrk="1" hangingPunct="1">
              <a:defRPr/>
            </a:pPr>
            <a:r>
              <a:rPr lang="en-US" altLang="en-US" smtClean="0"/>
              <a:t>mDump</a:t>
            </a:r>
          </a:p>
        </p:txBody>
      </p:sp>
      <p:sp>
        <p:nvSpPr>
          <p:cNvPr id="56325" name="Text Box 3"/>
          <p:cNvSpPr txBox="1">
            <a:spLocks noChangeArrowheads="1"/>
          </p:cNvSpPr>
          <p:nvPr/>
        </p:nvSpPr>
        <p:spPr bwMode="auto">
          <a:xfrm>
            <a:off x="990600" y="2209800"/>
            <a:ext cx="6629400" cy="3886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mDump MACRO varName:REQ, useLabel</a:t>
            </a:r>
          </a:p>
          <a:p>
            <a:pPr eaLnBrk="1" hangingPunct="1">
              <a:lnSpc>
                <a:spcPct val="50000"/>
              </a:lnSpc>
              <a:spcBef>
                <a:spcPct val="50000"/>
              </a:spcBef>
            </a:pPr>
            <a:r>
              <a:rPr lang="en-US" altLang="en-US" sz="1800" b="1">
                <a:latin typeface="Courier New" panose="02070309020205020404" pitchFamily="49" charset="0"/>
              </a:rPr>
              <a:t>	IFB &lt;varName&gt;</a:t>
            </a:r>
          </a:p>
          <a:p>
            <a:pPr eaLnBrk="1" hangingPunct="1">
              <a:lnSpc>
                <a:spcPct val="50000"/>
              </a:lnSpc>
              <a:spcBef>
                <a:spcPct val="50000"/>
              </a:spcBef>
            </a:pPr>
            <a:r>
              <a:rPr lang="en-US" altLang="en-US" sz="1800" b="1">
                <a:latin typeface="Courier New" panose="02070309020205020404" pitchFamily="49" charset="0"/>
              </a:rPr>
              <a:t>	  EXITM</a:t>
            </a:r>
          </a:p>
          <a:p>
            <a:pPr eaLnBrk="1" hangingPunct="1">
              <a:lnSpc>
                <a:spcPct val="50000"/>
              </a:lnSpc>
              <a:spcBef>
                <a:spcPct val="50000"/>
              </a:spcBef>
            </a:pPr>
            <a:r>
              <a:rPr lang="en-US" altLang="en-US" sz="1800" b="1">
                <a:latin typeface="Courier New" panose="02070309020205020404" pitchFamily="49" charset="0"/>
              </a:rPr>
              <a:t>	ENDIF</a:t>
            </a:r>
          </a:p>
          <a:p>
            <a:pPr eaLnBrk="1" hangingPunct="1">
              <a:lnSpc>
                <a:spcPct val="50000"/>
              </a:lnSpc>
              <a:spcBef>
                <a:spcPct val="50000"/>
              </a:spcBef>
            </a:pPr>
            <a:r>
              <a:rPr lang="en-US" altLang="en-US" sz="1800" b="1">
                <a:latin typeface="Courier New" panose="02070309020205020404" pitchFamily="49" charset="0"/>
              </a:rPr>
              <a:t>	call Crlf</a:t>
            </a:r>
          </a:p>
          <a:p>
            <a:pPr eaLnBrk="1" hangingPunct="1">
              <a:lnSpc>
                <a:spcPct val="50000"/>
              </a:lnSpc>
              <a:spcBef>
                <a:spcPct val="50000"/>
              </a:spcBef>
            </a:pPr>
            <a:r>
              <a:rPr lang="en-US" altLang="en-US" sz="1800" b="1">
                <a:latin typeface="Courier New" panose="02070309020205020404" pitchFamily="49" charset="0"/>
              </a:rPr>
              <a:t>	IFNB &lt;useLabel&gt;</a:t>
            </a:r>
          </a:p>
          <a:p>
            <a:pPr eaLnBrk="1" hangingPunct="1">
              <a:lnSpc>
                <a:spcPct val="50000"/>
              </a:lnSpc>
              <a:spcBef>
                <a:spcPct val="50000"/>
              </a:spcBef>
            </a:pPr>
            <a:r>
              <a:rPr lang="en-US" altLang="en-US" sz="1800" b="1">
                <a:latin typeface="Courier New" panose="02070309020205020404" pitchFamily="49" charset="0"/>
              </a:rPr>
              <a:t>	  mWrite "Variable name: &amp;varName"</a:t>
            </a:r>
          </a:p>
          <a:p>
            <a:pPr eaLnBrk="1" hangingPunct="1">
              <a:lnSpc>
                <a:spcPct val="50000"/>
              </a:lnSpc>
              <a:spcBef>
                <a:spcPct val="50000"/>
              </a:spcBef>
            </a:pPr>
            <a:r>
              <a:rPr lang="en-US" altLang="en-US" sz="1800" b="1">
                <a:latin typeface="Courier New" panose="02070309020205020404" pitchFamily="49" charset="0"/>
              </a:rPr>
              <a:t>	ELSE</a:t>
            </a:r>
          </a:p>
          <a:p>
            <a:pPr eaLnBrk="1" hangingPunct="1">
              <a:lnSpc>
                <a:spcPct val="50000"/>
              </a:lnSpc>
              <a:spcBef>
                <a:spcPct val="50000"/>
              </a:spcBef>
            </a:pPr>
            <a:r>
              <a:rPr lang="en-US" altLang="en-US" sz="1800" b="1">
                <a:latin typeface="Courier New" panose="02070309020205020404" pitchFamily="49" charset="0"/>
              </a:rPr>
              <a:t>	  mWrite " "</a:t>
            </a:r>
          </a:p>
          <a:p>
            <a:pPr eaLnBrk="1" hangingPunct="1">
              <a:lnSpc>
                <a:spcPct val="50000"/>
              </a:lnSpc>
              <a:spcBef>
                <a:spcPct val="50000"/>
              </a:spcBef>
            </a:pPr>
            <a:r>
              <a:rPr lang="en-US" altLang="en-US" sz="1800" b="1">
                <a:latin typeface="Courier New" panose="02070309020205020404" pitchFamily="49" charset="0"/>
              </a:rPr>
              <a:t>	ENDIF</a:t>
            </a:r>
          </a:p>
          <a:p>
            <a:pPr eaLnBrk="1" hangingPunct="1">
              <a:lnSpc>
                <a:spcPct val="50000"/>
              </a:lnSpc>
              <a:spcBef>
                <a:spcPct val="50000"/>
              </a:spcBef>
            </a:pPr>
            <a:r>
              <a:rPr lang="en-US" altLang="en-US" sz="1800" b="1">
                <a:latin typeface="Courier New" panose="02070309020205020404" pitchFamily="49" charset="0"/>
              </a:rPr>
              <a:t>	mDumpMem OFFSET varName, LENGTHOF varName,</a:t>
            </a:r>
          </a:p>
          <a:p>
            <a:pPr eaLnBrk="1" hangingPunct="1">
              <a:lnSpc>
                <a:spcPct val="50000"/>
              </a:lnSpc>
              <a:spcBef>
                <a:spcPct val="50000"/>
              </a:spcBef>
            </a:pPr>
            <a:r>
              <a:rPr lang="en-US" altLang="en-US" sz="1800" b="1">
                <a:latin typeface="Courier New" panose="02070309020205020404" pitchFamily="49" charset="0"/>
              </a:rPr>
              <a:t>       TYPE varName</a:t>
            </a:r>
          </a:p>
          <a:p>
            <a:pPr eaLnBrk="1" hangingPunct="1">
              <a:lnSpc>
                <a:spcPct val="50000"/>
              </a:lnSpc>
              <a:spcBef>
                <a:spcPct val="50000"/>
              </a:spcBef>
            </a:pPr>
            <a:r>
              <a:rPr lang="en-US" altLang="en-US" sz="1800" b="1">
                <a:latin typeface="Courier New" panose="02070309020205020404" pitchFamily="49" charset="0"/>
              </a:rPr>
              <a:t>ENDM</a:t>
            </a:r>
          </a:p>
        </p:txBody>
      </p:sp>
      <p:sp>
        <p:nvSpPr>
          <p:cNvPr id="56326" name="Text Box 4"/>
          <p:cNvSpPr txBox="1">
            <a:spLocks noChangeArrowheads="1"/>
          </p:cNvSpPr>
          <p:nvPr/>
        </p:nvSpPr>
        <p:spPr bwMode="auto">
          <a:xfrm>
            <a:off x="685800" y="8382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mDump macro displays a variable, using its known attributes. If &lt;useLabel&gt; is nonblank, the name of the variable is displayed.</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734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B81007B-A3D1-4F3B-BEF8-47A795BCA152}" type="slidenum">
              <a:rPr lang="en-US" altLang="en-US" sz="1600">
                <a:latin typeface="Times New Roman" panose="02020603050405020304" pitchFamily="18" charset="0"/>
              </a:rPr>
              <a:pPr eaLnBrk="1" hangingPunct="1"/>
              <a:t>44</a:t>
            </a:fld>
            <a:endParaRPr lang="en-US" altLang="en-US" sz="1600">
              <a:latin typeface="Times New Roman" panose="02020603050405020304" pitchFamily="18" charset="0"/>
            </a:endParaRPr>
          </a:p>
        </p:txBody>
      </p:sp>
      <p:sp>
        <p:nvSpPr>
          <p:cNvPr id="138242" name="Rectangle 2"/>
          <p:cNvSpPr>
            <a:spLocks noGrp="1" noChangeArrowheads="1"/>
          </p:cNvSpPr>
          <p:nvPr>
            <p:ph type="title"/>
          </p:nvPr>
        </p:nvSpPr>
        <p:spPr/>
        <p:txBody>
          <a:bodyPr/>
          <a:lstStyle/>
          <a:p>
            <a:pPr eaLnBrk="1" hangingPunct="1">
              <a:defRPr/>
            </a:pPr>
            <a:r>
              <a:rPr lang="en-US" altLang="en-US" smtClean="0"/>
              <a:t>mWrite</a:t>
            </a:r>
          </a:p>
        </p:txBody>
      </p:sp>
      <p:sp>
        <p:nvSpPr>
          <p:cNvPr id="57349" name="Text Box 3"/>
          <p:cNvSpPr txBox="1">
            <a:spLocks noChangeArrowheads="1"/>
          </p:cNvSpPr>
          <p:nvPr/>
        </p:nvSpPr>
        <p:spPr bwMode="auto">
          <a:xfrm>
            <a:off x="838200" y="2057400"/>
            <a:ext cx="76962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mWrite MACRO text</a:t>
            </a:r>
          </a:p>
          <a:p>
            <a:pPr eaLnBrk="1" hangingPunct="1">
              <a:lnSpc>
                <a:spcPct val="50000"/>
              </a:lnSpc>
              <a:spcBef>
                <a:spcPct val="50000"/>
              </a:spcBef>
            </a:pPr>
            <a:r>
              <a:rPr lang="en-US" altLang="en-US" sz="1800" b="1">
                <a:latin typeface="Courier New" panose="02070309020205020404" pitchFamily="49" charset="0"/>
              </a:rPr>
              <a:t>	LOCAL string</a:t>
            </a:r>
          </a:p>
          <a:p>
            <a:pPr eaLnBrk="1" hangingPunct="1">
              <a:lnSpc>
                <a:spcPct val="50000"/>
              </a:lnSpc>
              <a:spcBef>
                <a:spcPct val="50000"/>
              </a:spcBef>
            </a:pPr>
            <a:r>
              <a:rPr lang="en-US" altLang="en-US" sz="1800" b="1">
                <a:latin typeface="Courier New" panose="02070309020205020404" pitchFamily="49" charset="0"/>
              </a:rPr>
              <a:t>	.data		;; data segment</a:t>
            </a:r>
          </a:p>
          <a:p>
            <a:pPr eaLnBrk="1" hangingPunct="1">
              <a:lnSpc>
                <a:spcPct val="50000"/>
              </a:lnSpc>
              <a:spcBef>
                <a:spcPct val="50000"/>
              </a:spcBef>
            </a:pPr>
            <a:r>
              <a:rPr lang="en-US" altLang="en-US" sz="1800" b="1">
                <a:latin typeface="Courier New" panose="02070309020205020404" pitchFamily="49" charset="0"/>
              </a:rPr>
              <a:t>	string BYTE text,0		;; define local string</a:t>
            </a:r>
          </a:p>
          <a:p>
            <a:pPr eaLnBrk="1" hangingPunct="1">
              <a:lnSpc>
                <a:spcPct val="50000"/>
              </a:lnSpc>
              <a:spcBef>
                <a:spcPct val="50000"/>
              </a:spcBef>
            </a:pPr>
            <a:r>
              <a:rPr lang="en-US" altLang="en-US" sz="1800" b="1">
                <a:latin typeface="Courier New" panose="02070309020205020404" pitchFamily="49" charset="0"/>
              </a:rPr>
              <a:t>	.code		;; code segment</a:t>
            </a:r>
          </a:p>
          <a:p>
            <a:pPr eaLnBrk="1" hangingPunct="1">
              <a:lnSpc>
                <a:spcPct val="50000"/>
              </a:lnSpc>
              <a:spcBef>
                <a:spcPct val="50000"/>
              </a:spcBef>
            </a:pPr>
            <a:r>
              <a:rPr lang="en-US" altLang="en-US" sz="1800" b="1">
                <a:latin typeface="Courier New" panose="02070309020205020404" pitchFamily="49" charset="0"/>
              </a:rPr>
              <a:t>	push edx</a:t>
            </a:r>
          </a:p>
          <a:p>
            <a:pPr eaLnBrk="1" hangingPunct="1">
              <a:lnSpc>
                <a:spcPct val="50000"/>
              </a:lnSpc>
              <a:spcBef>
                <a:spcPct val="50000"/>
              </a:spcBef>
            </a:pPr>
            <a:r>
              <a:rPr lang="en-US" altLang="en-US" sz="1800" b="1">
                <a:latin typeface="Courier New" panose="02070309020205020404" pitchFamily="49" charset="0"/>
              </a:rPr>
              <a:t>	mov  edx,OFFSET string</a:t>
            </a:r>
          </a:p>
          <a:p>
            <a:pPr eaLnBrk="1" hangingPunct="1">
              <a:lnSpc>
                <a:spcPct val="50000"/>
              </a:lnSpc>
              <a:spcBef>
                <a:spcPct val="50000"/>
              </a:spcBef>
            </a:pPr>
            <a:r>
              <a:rPr lang="en-US" altLang="en-US" sz="1800" b="1">
                <a:latin typeface="Courier New" panose="02070309020205020404" pitchFamily="49" charset="0"/>
              </a:rPr>
              <a:t>	call Writestring</a:t>
            </a:r>
          </a:p>
          <a:p>
            <a:pPr eaLnBrk="1" hangingPunct="1">
              <a:lnSpc>
                <a:spcPct val="50000"/>
              </a:lnSpc>
              <a:spcBef>
                <a:spcPct val="50000"/>
              </a:spcBef>
            </a:pPr>
            <a:r>
              <a:rPr lang="en-US" altLang="en-US" sz="1800" b="1">
                <a:latin typeface="Courier New" panose="02070309020205020404" pitchFamily="49" charset="0"/>
              </a:rPr>
              <a:t>	pop  edx</a:t>
            </a:r>
          </a:p>
          <a:p>
            <a:pPr eaLnBrk="1" hangingPunct="1">
              <a:lnSpc>
                <a:spcPct val="50000"/>
              </a:lnSpc>
              <a:spcBef>
                <a:spcPct val="50000"/>
              </a:spcBef>
            </a:pPr>
            <a:r>
              <a:rPr lang="en-US" altLang="en-US" sz="1800" b="1">
                <a:latin typeface="Courier New" panose="02070309020205020404" pitchFamily="49" charset="0"/>
              </a:rPr>
              <a:t>ENDM</a:t>
            </a:r>
          </a:p>
        </p:txBody>
      </p:sp>
      <p:sp>
        <p:nvSpPr>
          <p:cNvPr id="57350"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mWrite macro writes a string literal to standard output. It is a good example of a macro that contains both code and data.</a:t>
            </a:r>
          </a:p>
        </p:txBody>
      </p:sp>
      <p:sp>
        <p:nvSpPr>
          <p:cNvPr id="138245" name="Text Box 5"/>
          <p:cNvSpPr txBox="1">
            <a:spLocks noChangeArrowheads="1"/>
          </p:cNvSpPr>
          <p:nvPr/>
        </p:nvSpPr>
        <p:spPr bwMode="auto">
          <a:xfrm>
            <a:off x="838200" y="5105400"/>
            <a:ext cx="7620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LOCAL directive prevents </a:t>
            </a:r>
            <a:r>
              <a:rPr lang="en-US" altLang="en-US">
                <a:solidFill>
                  <a:schemeClr val="tx2"/>
                </a:solidFill>
              </a:rPr>
              <a:t>string</a:t>
            </a:r>
            <a:r>
              <a:rPr lang="en-US" altLang="en-US"/>
              <a:t> from becoming a global label.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animEffect transition="in" filter="dissolve">
                                      <p:cBhvr>
                                        <p:cTn id="7" dur="500"/>
                                        <p:tgtEl>
                                          <p:spTgt spid="13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837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5D2D2CA-2ABB-40DD-B2DA-0F59AB48AF1B}" type="slidenum">
              <a:rPr lang="en-US" altLang="en-US" sz="1600">
                <a:latin typeface="Times New Roman" panose="02020603050405020304" pitchFamily="18" charset="0"/>
              </a:rPr>
              <a:pPr eaLnBrk="1" hangingPunct="1"/>
              <a:t>45</a:t>
            </a:fld>
            <a:endParaRPr lang="en-US" altLang="en-US" sz="1600">
              <a:latin typeface="Times New Roman" panose="02020603050405020304" pitchFamily="18" charset="0"/>
            </a:endParaRPr>
          </a:p>
        </p:txBody>
      </p:sp>
      <p:sp>
        <p:nvSpPr>
          <p:cNvPr id="93186" name="Rectangle 2"/>
          <p:cNvSpPr>
            <a:spLocks noGrp="1" noChangeArrowheads="1"/>
          </p:cNvSpPr>
          <p:nvPr>
            <p:ph type="title"/>
          </p:nvPr>
        </p:nvSpPr>
        <p:spPr/>
        <p:txBody>
          <a:bodyPr/>
          <a:lstStyle/>
          <a:p>
            <a:pPr eaLnBrk="1" hangingPunct="1">
              <a:defRPr/>
            </a:pPr>
            <a:r>
              <a:rPr lang="en-US" altLang="en-US" smtClean="0"/>
              <a:t>Nested Macros</a:t>
            </a:r>
          </a:p>
        </p:txBody>
      </p:sp>
      <p:sp>
        <p:nvSpPr>
          <p:cNvPr id="58373" name="Rectangle 3"/>
          <p:cNvSpPr>
            <a:spLocks noGrp="1" noChangeArrowheads="1"/>
          </p:cNvSpPr>
          <p:nvPr>
            <p:ph type="body" idx="1"/>
          </p:nvPr>
        </p:nvSpPr>
        <p:spPr>
          <a:xfrm>
            <a:off x="685800" y="1143000"/>
            <a:ext cx="4191000" cy="1295400"/>
          </a:xfrm>
        </p:spPr>
        <p:txBody>
          <a:bodyPr/>
          <a:lstStyle/>
          <a:p>
            <a:pPr marL="0" indent="0" eaLnBrk="1" hangingPunct="1">
              <a:buFontTx/>
              <a:buNone/>
            </a:pPr>
            <a:r>
              <a:rPr lang="en-US" altLang="en-US" sz="2100" smtClean="0"/>
              <a:t>The mWriteLn macro contains a </a:t>
            </a:r>
            <a:r>
              <a:rPr lang="en-US" altLang="en-US" sz="2100" smtClean="0">
                <a:solidFill>
                  <a:schemeClr val="tx2"/>
                </a:solidFill>
              </a:rPr>
              <a:t>nested macro</a:t>
            </a:r>
            <a:r>
              <a:rPr lang="en-US" altLang="en-US" sz="2100" smtClean="0"/>
              <a:t> (a macro invoked by another macro).</a:t>
            </a:r>
          </a:p>
        </p:txBody>
      </p:sp>
      <p:sp>
        <p:nvSpPr>
          <p:cNvPr id="58374" name="Text Box 4"/>
          <p:cNvSpPr txBox="1">
            <a:spLocks noChangeArrowheads="1"/>
          </p:cNvSpPr>
          <p:nvPr/>
        </p:nvSpPr>
        <p:spPr bwMode="auto">
          <a:xfrm>
            <a:off x="4953000" y="1143000"/>
            <a:ext cx="32004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mWriteLn MACRO text</a:t>
            </a:r>
          </a:p>
          <a:p>
            <a:pPr eaLnBrk="1" hangingPunct="1">
              <a:lnSpc>
                <a:spcPct val="50000"/>
              </a:lnSpc>
              <a:spcBef>
                <a:spcPct val="50000"/>
              </a:spcBef>
            </a:pPr>
            <a:r>
              <a:rPr lang="en-US" altLang="en-US" sz="1800" b="1">
                <a:latin typeface="Courier New" panose="02070309020205020404" pitchFamily="49" charset="0"/>
              </a:rPr>
              <a:t>	mWrite text</a:t>
            </a:r>
          </a:p>
          <a:p>
            <a:pPr eaLnBrk="1" hangingPunct="1">
              <a:lnSpc>
                <a:spcPct val="50000"/>
              </a:lnSpc>
              <a:spcBef>
                <a:spcPct val="50000"/>
              </a:spcBef>
            </a:pPr>
            <a:r>
              <a:rPr lang="en-US" altLang="en-US" sz="1800" b="1">
                <a:latin typeface="Courier New" panose="02070309020205020404" pitchFamily="49" charset="0"/>
              </a:rPr>
              <a:t>	call Crlf</a:t>
            </a:r>
          </a:p>
          <a:p>
            <a:pPr eaLnBrk="1" hangingPunct="1">
              <a:lnSpc>
                <a:spcPct val="50000"/>
              </a:lnSpc>
              <a:spcBef>
                <a:spcPct val="50000"/>
              </a:spcBef>
            </a:pPr>
            <a:r>
              <a:rPr lang="en-US" altLang="en-US" sz="1800" b="1">
                <a:latin typeface="Courier New" panose="02070309020205020404" pitchFamily="49" charset="0"/>
              </a:rPr>
              <a:t>ENDM</a:t>
            </a:r>
          </a:p>
        </p:txBody>
      </p:sp>
      <p:sp>
        <p:nvSpPr>
          <p:cNvPr id="58375" name="Text Box 6"/>
          <p:cNvSpPr txBox="1">
            <a:spLocks noChangeArrowheads="1"/>
          </p:cNvSpPr>
          <p:nvPr/>
        </p:nvSpPr>
        <p:spPr bwMode="auto">
          <a:xfrm>
            <a:off x="1066800" y="2667000"/>
            <a:ext cx="6248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mWriteLn "My Sample Macro Program"</a:t>
            </a:r>
          </a:p>
        </p:txBody>
      </p:sp>
      <p:grpSp>
        <p:nvGrpSpPr>
          <p:cNvPr id="2" name="Group 10"/>
          <p:cNvGrpSpPr>
            <a:grpSpLocks/>
          </p:cNvGrpSpPr>
          <p:nvPr/>
        </p:nvGrpSpPr>
        <p:grpSpPr bwMode="auto">
          <a:xfrm>
            <a:off x="228600" y="3429000"/>
            <a:ext cx="7086600" cy="2970213"/>
            <a:chOff x="144" y="2160"/>
            <a:chExt cx="4464" cy="1871"/>
          </a:xfrm>
        </p:grpSpPr>
        <p:sp>
          <p:nvSpPr>
            <p:cNvPr id="58377" name="Text Box 7"/>
            <p:cNvSpPr txBox="1">
              <a:spLocks noChangeArrowheads="1"/>
            </p:cNvSpPr>
            <p:nvPr/>
          </p:nvSpPr>
          <p:spPr bwMode="auto">
            <a:xfrm>
              <a:off x="672" y="2160"/>
              <a:ext cx="3936" cy="15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solidFill>
                    <a:schemeClr val="tx2"/>
                  </a:solidFill>
                  <a:latin typeface="Courier New" panose="02070309020205020404" pitchFamily="49" charset="0"/>
                </a:rPr>
                <a:t>2	.data</a:t>
              </a:r>
            </a:p>
            <a:p>
              <a:pPr eaLnBrk="1" hangingPunct="1">
                <a:lnSpc>
                  <a:spcPct val="50000"/>
                </a:lnSpc>
                <a:spcBef>
                  <a:spcPct val="50000"/>
                </a:spcBef>
              </a:pPr>
              <a:r>
                <a:rPr lang="en-US" altLang="en-US" sz="1800" b="1">
                  <a:solidFill>
                    <a:schemeClr val="tx2"/>
                  </a:solidFill>
                  <a:latin typeface="Courier New" panose="02070309020205020404" pitchFamily="49" charset="0"/>
                </a:rPr>
                <a:t>2	??0002 BYTE "My Sample Macro Program",0</a:t>
              </a:r>
            </a:p>
            <a:p>
              <a:pPr eaLnBrk="1" hangingPunct="1">
                <a:lnSpc>
                  <a:spcPct val="50000"/>
                </a:lnSpc>
                <a:spcBef>
                  <a:spcPct val="50000"/>
                </a:spcBef>
              </a:pPr>
              <a:r>
                <a:rPr lang="en-US" altLang="en-US" sz="1800" b="1">
                  <a:solidFill>
                    <a:schemeClr val="tx2"/>
                  </a:solidFill>
                  <a:latin typeface="Courier New" panose="02070309020205020404" pitchFamily="49" charset="0"/>
                </a:rPr>
                <a:t>2 	.code</a:t>
              </a:r>
            </a:p>
            <a:p>
              <a:pPr eaLnBrk="1" hangingPunct="1">
                <a:lnSpc>
                  <a:spcPct val="50000"/>
                </a:lnSpc>
                <a:spcBef>
                  <a:spcPct val="50000"/>
                </a:spcBef>
              </a:pPr>
              <a:r>
                <a:rPr lang="en-US" altLang="en-US" sz="1800" b="1">
                  <a:solidFill>
                    <a:schemeClr val="tx2"/>
                  </a:solidFill>
                  <a:latin typeface="Courier New" panose="02070309020205020404" pitchFamily="49" charset="0"/>
                </a:rPr>
                <a:t>2 	push edx</a:t>
              </a:r>
            </a:p>
            <a:p>
              <a:pPr eaLnBrk="1" hangingPunct="1">
                <a:lnSpc>
                  <a:spcPct val="50000"/>
                </a:lnSpc>
                <a:spcBef>
                  <a:spcPct val="50000"/>
                </a:spcBef>
              </a:pPr>
              <a:r>
                <a:rPr lang="en-US" altLang="en-US" sz="1800" b="1">
                  <a:solidFill>
                    <a:schemeClr val="tx2"/>
                  </a:solidFill>
                  <a:latin typeface="Courier New" panose="02070309020205020404" pitchFamily="49" charset="0"/>
                </a:rPr>
                <a:t>2 	mov  edx,OFFSET ??0002</a:t>
              </a:r>
            </a:p>
            <a:p>
              <a:pPr eaLnBrk="1" hangingPunct="1">
                <a:lnSpc>
                  <a:spcPct val="50000"/>
                </a:lnSpc>
                <a:spcBef>
                  <a:spcPct val="50000"/>
                </a:spcBef>
              </a:pPr>
              <a:r>
                <a:rPr lang="en-US" altLang="en-US" sz="1800" b="1">
                  <a:solidFill>
                    <a:schemeClr val="tx2"/>
                  </a:solidFill>
                  <a:latin typeface="Courier New" panose="02070309020205020404" pitchFamily="49" charset="0"/>
                </a:rPr>
                <a:t>2 	call Writestring</a:t>
              </a:r>
            </a:p>
            <a:p>
              <a:pPr eaLnBrk="1" hangingPunct="1">
                <a:lnSpc>
                  <a:spcPct val="50000"/>
                </a:lnSpc>
                <a:spcBef>
                  <a:spcPct val="50000"/>
                </a:spcBef>
              </a:pPr>
              <a:r>
                <a:rPr lang="en-US" altLang="en-US" sz="1800" b="1">
                  <a:solidFill>
                    <a:schemeClr val="tx2"/>
                  </a:solidFill>
                  <a:latin typeface="Courier New" panose="02070309020205020404" pitchFamily="49" charset="0"/>
                </a:rPr>
                <a:t>2 	pop  edx</a:t>
              </a:r>
            </a:p>
            <a:p>
              <a:pPr eaLnBrk="1" hangingPunct="1">
                <a:lnSpc>
                  <a:spcPct val="50000"/>
                </a:lnSpc>
                <a:spcBef>
                  <a:spcPct val="50000"/>
                </a:spcBef>
              </a:pPr>
              <a:r>
                <a:rPr lang="en-US" altLang="en-US" sz="1800" b="1">
                  <a:solidFill>
                    <a:schemeClr val="tx2"/>
                  </a:solidFill>
                  <a:latin typeface="Courier New" panose="02070309020205020404" pitchFamily="49" charset="0"/>
                </a:rPr>
                <a:t>1 	call Crlf</a:t>
              </a:r>
            </a:p>
          </p:txBody>
        </p:sp>
        <p:sp>
          <p:nvSpPr>
            <p:cNvPr id="58378" name="Text Box 8"/>
            <p:cNvSpPr txBox="1">
              <a:spLocks noChangeArrowheads="1"/>
            </p:cNvSpPr>
            <p:nvPr/>
          </p:nvSpPr>
          <p:spPr bwMode="auto">
            <a:xfrm>
              <a:off x="144" y="3696"/>
              <a:ext cx="1680"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sz="1700"/>
                <a:t>nesting level</a:t>
              </a:r>
            </a:p>
          </p:txBody>
        </p:sp>
        <p:sp>
          <p:nvSpPr>
            <p:cNvPr id="58379" name="Line 9"/>
            <p:cNvSpPr>
              <a:spLocks noChangeShapeType="1"/>
            </p:cNvSpPr>
            <p:nvPr/>
          </p:nvSpPr>
          <p:spPr bwMode="auto">
            <a:xfrm flipV="1">
              <a:off x="816" y="360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939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911116AB-6C74-4D36-B967-03416A8DEC02}" type="slidenum">
              <a:rPr lang="en-US" altLang="en-US" sz="1600">
                <a:latin typeface="Times New Roman" panose="02020603050405020304" pitchFamily="18" charset="0"/>
              </a:rPr>
              <a:pPr eaLnBrk="1" hangingPunct="1"/>
              <a:t>46</a:t>
            </a:fld>
            <a:endParaRPr lang="en-US" altLang="en-US" sz="1600">
              <a:latin typeface="Times New Roman" panose="02020603050405020304" pitchFamily="18" charset="0"/>
            </a:endParaRPr>
          </a:p>
        </p:txBody>
      </p:sp>
      <p:sp>
        <p:nvSpPr>
          <p:cNvPr id="162818" name="Rectangle 2"/>
          <p:cNvSpPr>
            <a:spLocks noGrp="1" noChangeArrowheads="1"/>
          </p:cNvSpPr>
          <p:nvPr>
            <p:ph type="title"/>
          </p:nvPr>
        </p:nvSpPr>
        <p:spPr/>
        <p:txBody>
          <a:bodyPr/>
          <a:lstStyle/>
          <a:p>
            <a:pPr eaLnBrk="1" hangingPunct="1">
              <a:defRPr/>
            </a:pPr>
            <a:r>
              <a:rPr lang="en-US" altLang="en-US" smtClean="0"/>
              <a:t>Your turn . . .</a:t>
            </a:r>
          </a:p>
        </p:txBody>
      </p:sp>
      <p:sp>
        <p:nvSpPr>
          <p:cNvPr id="59397" name="Rectangle 3"/>
          <p:cNvSpPr>
            <a:spLocks noGrp="1" noChangeArrowheads="1"/>
          </p:cNvSpPr>
          <p:nvPr>
            <p:ph type="body" idx="1"/>
          </p:nvPr>
        </p:nvSpPr>
        <p:spPr>
          <a:xfrm>
            <a:off x="685800" y="1143000"/>
            <a:ext cx="7772400" cy="2362200"/>
          </a:xfrm>
        </p:spPr>
        <p:txBody>
          <a:bodyPr/>
          <a:lstStyle/>
          <a:p>
            <a:pPr eaLnBrk="1" hangingPunct="1"/>
            <a:r>
              <a:rPr lang="en-US" altLang="en-US" sz="2100" smtClean="0"/>
              <a:t>Write a nested macro named </a:t>
            </a:r>
            <a:r>
              <a:rPr lang="en-US" altLang="en-US" sz="2100" smtClean="0">
                <a:solidFill>
                  <a:schemeClr val="tx2"/>
                </a:solidFill>
              </a:rPr>
              <a:t>mAskForString</a:t>
            </a:r>
            <a:r>
              <a:rPr lang="en-US" altLang="en-US" sz="2100" smtClean="0"/>
              <a:t> that clears the screen, locates the cursor at a given row and column, prompts the user, and inputs a string. Use any macros shown so far.</a:t>
            </a:r>
          </a:p>
          <a:p>
            <a:pPr eaLnBrk="1" hangingPunct="1"/>
            <a:r>
              <a:rPr lang="en-US" altLang="en-US" sz="2100" smtClean="0"/>
              <a:t>Use the following code and data to test your macro:</a:t>
            </a:r>
          </a:p>
        </p:txBody>
      </p:sp>
      <p:sp>
        <p:nvSpPr>
          <p:cNvPr id="59398" name="Text Box 4"/>
          <p:cNvSpPr txBox="1">
            <a:spLocks noChangeArrowheads="1"/>
          </p:cNvSpPr>
          <p:nvPr/>
        </p:nvSpPr>
        <p:spPr bwMode="auto">
          <a:xfrm>
            <a:off x="838200" y="3352800"/>
            <a:ext cx="7315200" cy="1828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acctNum BYTE 30 DUP(?)</a:t>
            </a: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main proc</a:t>
            </a:r>
          </a:p>
          <a:p>
            <a:pPr eaLnBrk="1" hangingPunct="1">
              <a:lnSpc>
                <a:spcPct val="50000"/>
              </a:lnSpc>
              <a:spcBef>
                <a:spcPct val="50000"/>
              </a:spcBef>
            </a:pPr>
            <a:r>
              <a:rPr lang="en-US" altLang="en-US" sz="1800" b="1">
                <a:latin typeface="Courier New" panose="02070309020205020404" pitchFamily="49" charset="0"/>
              </a:rPr>
              <a:t>	mAskForString 5,10,"Input Account Number: ", \</a:t>
            </a:r>
          </a:p>
          <a:p>
            <a:pPr eaLnBrk="1" hangingPunct="1">
              <a:lnSpc>
                <a:spcPct val="50000"/>
              </a:lnSpc>
              <a:spcBef>
                <a:spcPct val="50000"/>
              </a:spcBef>
            </a:pPr>
            <a:r>
              <a:rPr lang="en-US" altLang="en-US" sz="1800" b="1">
                <a:latin typeface="Courier New" panose="02070309020205020404" pitchFamily="49" charset="0"/>
              </a:rPr>
              <a:t>        acctNum</a:t>
            </a:r>
          </a:p>
        </p:txBody>
      </p:sp>
      <p:sp>
        <p:nvSpPr>
          <p:cNvPr id="59399" name="Text Box 5"/>
          <p:cNvSpPr txBox="1">
            <a:spLocks noChangeArrowheads="1"/>
          </p:cNvSpPr>
          <p:nvPr/>
        </p:nvSpPr>
        <p:spPr bwMode="auto">
          <a:xfrm>
            <a:off x="6400800" y="5486400"/>
            <a:ext cx="2057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Solution . . .</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6041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402CF54-81BC-4D5C-A072-B2A5561B1FDC}" type="slidenum">
              <a:rPr lang="en-US" altLang="en-US" sz="1600">
                <a:latin typeface="Times New Roman" panose="02020603050405020304" pitchFamily="18" charset="0"/>
              </a:rPr>
              <a:pPr eaLnBrk="1" hangingPunct="1"/>
              <a:t>47</a:t>
            </a:fld>
            <a:endParaRPr lang="en-US" altLang="en-US" sz="1600">
              <a:latin typeface="Times New Roman" panose="02020603050405020304" pitchFamily="18" charset="0"/>
            </a:endParaRPr>
          </a:p>
        </p:txBody>
      </p:sp>
      <p:sp>
        <p:nvSpPr>
          <p:cNvPr id="163842" name="Rectangle 2"/>
          <p:cNvSpPr>
            <a:spLocks noGrp="1" noChangeArrowheads="1"/>
          </p:cNvSpPr>
          <p:nvPr>
            <p:ph type="title"/>
          </p:nvPr>
        </p:nvSpPr>
        <p:spPr/>
        <p:txBody>
          <a:bodyPr/>
          <a:lstStyle/>
          <a:p>
            <a:pPr eaLnBrk="1" hangingPunct="1">
              <a:defRPr/>
            </a:pPr>
            <a:r>
              <a:rPr lang="en-US" altLang="en-US" smtClean="0"/>
              <a:t>. . . Solution</a:t>
            </a:r>
          </a:p>
        </p:txBody>
      </p:sp>
      <p:sp>
        <p:nvSpPr>
          <p:cNvPr id="60421" name="Text Box 4"/>
          <p:cNvSpPr txBox="1">
            <a:spLocks noChangeArrowheads="1"/>
          </p:cNvSpPr>
          <p:nvPr/>
        </p:nvSpPr>
        <p:spPr bwMode="auto">
          <a:xfrm>
            <a:off x="1524000" y="1752600"/>
            <a:ext cx="6477000" cy="1828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mAskForString MACRO row, col, prompt, inbuf</a:t>
            </a:r>
          </a:p>
          <a:p>
            <a:pPr eaLnBrk="1" hangingPunct="1">
              <a:lnSpc>
                <a:spcPct val="50000"/>
              </a:lnSpc>
              <a:spcBef>
                <a:spcPct val="50000"/>
              </a:spcBef>
            </a:pPr>
            <a:r>
              <a:rPr lang="en-US" altLang="en-US" sz="1800" b="1">
                <a:latin typeface="Courier New" panose="02070309020205020404" pitchFamily="49" charset="0"/>
              </a:rPr>
              <a:t>	call Clrscr</a:t>
            </a:r>
          </a:p>
          <a:p>
            <a:pPr eaLnBrk="1" hangingPunct="1">
              <a:lnSpc>
                <a:spcPct val="50000"/>
              </a:lnSpc>
              <a:spcBef>
                <a:spcPct val="50000"/>
              </a:spcBef>
            </a:pPr>
            <a:r>
              <a:rPr lang="en-US" altLang="en-US" sz="1800" b="1">
                <a:latin typeface="Courier New" panose="02070309020205020404" pitchFamily="49" charset="0"/>
              </a:rPr>
              <a:t>	mGotoXY col, row</a:t>
            </a:r>
          </a:p>
          <a:p>
            <a:pPr eaLnBrk="1" hangingPunct="1">
              <a:lnSpc>
                <a:spcPct val="50000"/>
              </a:lnSpc>
              <a:spcBef>
                <a:spcPct val="50000"/>
              </a:spcBef>
            </a:pPr>
            <a:r>
              <a:rPr lang="en-US" altLang="en-US" sz="1800" b="1">
                <a:latin typeface="Courier New" panose="02070309020205020404" pitchFamily="49" charset="0"/>
              </a:rPr>
              <a:t>	mWrite prompt</a:t>
            </a:r>
          </a:p>
          <a:p>
            <a:pPr eaLnBrk="1" hangingPunct="1">
              <a:lnSpc>
                <a:spcPct val="50000"/>
              </a:lnSpc>
              <a:spcBef>
                <a:spcPct val="50000"/>
              </a:spcBef>
            </a:pPr>
            <a:r>
              <a:rPr lang="en-US" altLang="en-US" sz="1800" b="1">
                <a:latin typeface="Courier New" panose="02070309020205020404" pitchFamily="49" charset="0"/>
              </a:rPr>
              <a:t>	mReadStr inbuf</a:t>
            </a:r>
          </a:p>
          <a:p>
            <a:pPr eaLnBrk="1" hangingPunct="1">
              <a:lnSpc>
                <a:spcPct val="50000"/>
              </a:lnSpc>
              <a:spcBef>
                <a:spcPct val="50000"/>
              </a:spcBef>
            </a:pPr>
            <a:r>
              <a:rPr lang="en-US" altLang="en-US" sz="1800" b="1">
                <a:latin typeface="Courier New" panose="02070309020205020404" pitchFamily="49" charset="0"/>
              </a:rPr>
              <a:t>ENDM</a:t>
            </a:r>
          </a:p>
        </p:txBody>
      </p:sp>
      <p:sp>
        <p:nvSpPr>
          <p:cNvPr id="60422" name="Text Box 5"/>
          <p:cNvSpPr txBox="1">
            <a:spLocks noChangeArrowheads="1"/>
          </p:cNvSpPr>
          <p:nvPr/>
        </p:nvSpPr>
        <p:spPr bwMode="auto">
          <a:xfrm>
            <a:off x="1524000" y="4343400"/>
            <a:ext cx="4724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hlinkClick r:id="rId2"/>
              </a:rPr>
              <a:t>View the solution program</a:t>
            </a:r>
            <a:endParaRPr lang="en-US" alt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6144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25BB2F10-F78E-4DF9-A09C-4A08EFDF63EA}" type="slidenum">
              <a:rPr lang="en-US" altLang="en-US" sz="1600">
                <a:latin typeface="Times New Roman" panose="02020603050405020304" pitchFamily="18" charset="0"/>
              </a:rPr>
              <a:pPr eaLnBrk="1" hangingPunct="1"/>
              <a:t>48</a:t>
            </a:fld>
            <a:endParaRPr lang="en-US" altLang="en-US" sz="1600">
              <a:latin typeface="Times New Roman" panose="02020603050405020304" pitchFamily="18" charset="0"/>
            </a:endParaRPr>
          </a:p>
        </p:txBody>
      </p:sp>
      <p:sp>
        <p:nvSpPr>
          <p:cNvPr id="94210" name="Rectangle 2"/>
          <p:cNvSpPr>
            <a:spLocks noGrp="1" noChangeArrowheads="1"/>
          </p:cNvSpPr>
          <p:nvPr>
            <p:ph type="title"/>
          </p:nvPr>
        </p:nvSpPr>
        <p:spPr/>
        <p:txBody>
          <a:bodyPr/>
          <a:lstStyle/>
          <a:p>
            <a:pPr eaLnBrk="1" hangingPunct="1">
              <a:defRPr/>
            </a:pPr>
            <a:r>
              <a:rPr lang="en-US" altLang="en-US" smtClean="0"/>
              <a:t>Example Program: Wrappers</a:t>
            </a:r>
          </a:p>
        </p:txBody>
      </p:sp>
      <p:sp>
        <p:nvSpPr>
          <p:cNvPr id="61445" name="Rectangle 3"/>
          <p:cNvSpPr>
            <a:spLocks noGrp="1" noChangeArrowheads="1"/>
          </p:cNvSpPr>
          <p:nvPr>
            <p:ph type="body" idx="1"/>
          </p:nvPr>
        </p:nvSpPr>
        <p:spPr>
          <a:xfrm>
            <a:off x="685800" y="1524000"/>
            <a:ext cx="7848600" cy="1905000"/>
          </a:xfrm>
        </p:spPr>
        <p:txBody>
          <a:bodyPr/>
          <a:lstStyle/>
          <a:p>
            <a:pPr eaLnBrk="1" hangingPunct="1">
              <a:lnSpc>
                <a:spcPct val="90000"/>
              </a:lnSpc>
            </a:pPr>
            <a:r>
              <a:rPr lang="en-US" altLang="en-US" smtClean="0"/>
              <a:t>The </a:t>
            </a:r>
            <a:r>
              <a:rPr lang="en-US" altLang="en-US" i="1" smtClean="0"/>
              <a:t>Wraps.asm</a:t>
            </a:r>
            <a:r>
              <a:rPr lang="en-US" altLang="en-US" smtClean="0"/>
              <a:t> program demonstrates various macros from this chapter. It shows how macros can simplify the passing of register arguments to library procedures.</a:t>
            </a:r>
          </a:p>
          <a:p>
            <a:pPr eaLnBrk="1" hangingPunct="1">
              <a:lnSpc>
                <a:spcPct val="90000"/>
              </a:lnSpc>
            </a:pPr>
            <a:r>
              <a:rPr lang="en-US" altLang="en-US" smtClean="0"/>
              <a:t>View the </a:t>
            </a:r>
            <a:r>
              <a:rPr lang="en-US" altLang="en-US" smtClean="0">
                <a:hlinkClick r:id="rId2" action="ppaction://hlinkfile"/>
              </a:rPr>
              <a:t>source code</a:t>
            </a:r>
            <a:endParaRPr lang="en-US" altLang="en-US"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6246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77AE5C06-1407-4CFA-A968-402304E09047}" type="slidenum">
              <a:rPr lang="en-US" altLang="en-US" sz="1600">
                <a:latin typeface="Times New Roman" panose="02020603050405020304" pitchFamily="18" charset="0"/>
              </a:rPr>
              <a:pPr eaLnBrk="1" hangingPunct="1"/>
              <a:t>49</a:t>
            </a:fld>
            <a:endParaRPr lang="en-US" altLang="en-US" sz="1600">
              <a:latin typeface="Times New Roman" panose="02020603050405020304" pitchFamily="18" charset="0"/>
            </a:endParaRPr>
          </a:p>
        </p:txBody>
      </p:sp>
      <p:sp>
        <p:nvSpPr>
          <p:cNvPr id="177154" name="Rectangle 2"/>
          <p:cNvSpPr>
            <a:spLocks noGrp="1" noChangeArrowheads="1"/>
          </p:cNvSpPr>
          <p:nvPr>
            <p:ph type="title"/>
          </p:nvPr>
        </p:nvSpPr>
        <p:spPr/>
        <p:txBody>
          <a:bodyPr/>
          <a:lstStyle/>
          <a:p>
            <a:pPr eaLnBrk="1" hangingPunct="1">
              <a:defRPr/>
            </a:pPr>
            <a:r>
              <a:rPr lang="en-US" altLang="en-US" smtClean="0"/>
              <a:t>What's Next</a:t>
            </a:r>
          </a:p>
        </p:txBody>
      </p:sp>
      <p:sp>
        <p:nvSpPr>
          <p:cNvPr id="62469" name="Rectangle 3"/>
          <p:cNvSpPr>
            <a:spLocks noGrp="1" noChangeArrowheads="1"/>
          </p:cNvSpPr>
          <p:nvPr>
            <p:ph type="body" idx="1"/>
          </p:nvPr>
        </p:nvSpPr>
        <p:spPr>
          <a:xfrm>
            <a:off x="1828800" y="1600200"/>
            <a:ext cx="5334000" cy="2514600"/>
          </a:xfrm>
        </p:spPr>
        <p:txBody>
          <a:bodyPr/>
          <a:lstStyle/>
          <a:p>
            <a:pPr eaLnBrk="1" hangingPunct="1"/>
            <a:r>
              <a:rPr lang="en-US" altLang="en-US" smtClean="0"/>
              <a:t>Structures</a:t>
            </a:r>
          </a:p>
          <a:p>
            <a:pPr eaLnBrk="1" hangingPunct="1"/>
            <a:r>
              <a:rPr lang="en-US" altLang="en-US" smtClean="0"/>
              <a:t>Macros</a:t>
            </a:r>
          </a:p>
          <a:p>
            <a:pPr eaLnBrk="1" hangingPunct="1"/>
            <a:r>
              <a:rPr lang="en-US" altLang="en-US" b="1" smtClean="0">
                <a:solidFill>
                  <a:schemeClr val="tx2"/>
                </a:solidFill>
              </a:rPr>
              <a:t>Conditional-Assembly Directives</a:t>
            </a:r>
          </a:p>
          <a:p>
            <a:pPr eaLnBrk="1" hangingPunct="1"/>
            <a:r>
              <a:rPr lang="en-US" altLang="en-US" smtClean="0"/>
              <a:t>Defining Repeat Blocks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1945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D5AE9670-AF82-4620-B9B4-46A34779059B}" type="slidenum">
              <a:rPr lang="en-US" altLang="en-US" sz="1600">
                <a:latin typeface="Times New Roman" panose="02020603050405020304" pitchFamily="18" charset="0"/>
              </a:rPr>
              <a:pPr eaLnBrk="1" hangingPunct="1"/>
              <a:t>5</a:t>
            </a:fld>
            <a:endParaRPr lang="en-US" altLang="en-US" sz="1600">
              <a:latin typeface="Times New Roman" panose="02020603050405020304" pitchFamily="18" charset="0"/>
            </a:endParaRPr>
          </a:p>
        </p:txBody>
      </p:sp>
      <p:sp>
        <p:nvSpPr>
          <p:cNvPr id="78850" name="Rectangle 2"/>
          <p:cNvSpPr>
            <a:spLocks noGrp="1" noChangeArrowheads="1"/>
          </p:cNvSpPr>
          <p:nvPr>
            <p:ph type="title"/>
          </p:nvPr>
        </p:nvSpPr>
        <p:spPr/>
        <p:txBody>
          <a:bodyPr/>
          <a:lstStyle/>
          <a:p>
            <a:pPr eaLnBrk="1" hangingPunct="1">
              <a:defRPr/>
            </a:pPr>
            <a:r>
              <a:rPr lang="en-US" altLang="en-US" smtClean="0"/>
              <a:t>Structures - Overview</a:t>
            </a:r>
          </a:p>
        </p:txBody>
      </p:sp>
      <p:sp>
        <p:nvSpPr>
          <p:cNvPr id="19461" name="Rectangle 3"/>
          <p:cNvSpPr>
            <a:spLocks noGrp="1" noChangeArrowheads="1"/>
          </p:cNvSpPr>
          <p:nvPr>
            <p:ph type="body" idx="1"/>
          </p:nvPr>
        </p:nvSpPr>
        <p:spPr>
          <a:xfrm>
            <a:off x="1828800" y="1600200"/>
            <a:ext cx="6096000" cy="3352800"/>
          </a:xfrm>
        </p:spPr>
        <p:txBody>
          <a:bodyPr/>
          <a:lstStyle/>
          <a:p>
            <a:pPr eaLnBrk="1" hangingPunct="1"/>
            <a:r>
              <a:rPr lang="en-US" altLang="en-US" dirty="0" smtClean="0">
                <a:hlinkClick r:id="" action="ppaction://customshow?id=4&amp;return=true"/>
              </a:rPr>
              <a:t>Defining Structures</a:t>
            </a:r>
            <a:endParaRPr lang="en-US" altLang="en-US" dirty="0" smtClean="0"/>
          </a:p>
          <a:p>
            <a:pPr eaLnBrk="1" hangingPunct="1"/>
            <a:r>
              <a:rPr lang="en-US" altLang="en-US" dirty="0" smtClean="0">
                <a:hlinkClick r:id="" action="ppaction://customshow?id=5&amp;return=true"/>
              </a:rPr>
              <a:t>Declaring Structure Variables</a:t>
            </a:r>
            <a:endParaRPr lang="en-US" altLang="en-US" dirty="0" smtClean="0"/>
          </a:p>
          <a:p>
            <a:pPr eaLnBrk="1" hangingPunct="1"/>
            <a:r>
              <a:rPr lang="en-US" altLang="en-US" dirty="0" smtClean="0">
                <a:hlinkClick r:id="" action="ppaction://customshow?id=6&amp;return=true"/>
              </a:rPr>
              <a:t>Referencing Structure Variables</a:t>
            </a:r>
            <a:endParaRPr lang="en-US" altLang="en-US" dirty="0" smtClean="0"/>
          </a:p>
          <a:p>
            <a:pPr eaLnBrk="1" hangingPunct="1"/>
            <a:r>
              <a:rPr lang="en-US" altLang="en-US" dirty="0" smtClean="0">
                <a:hlinkClick r:id="" action="ppaction://customshow?id=7&amp;return=true"/>
              </a:rPr>
              <a:t>Example: Displaying the System Time</a:t>
            </a:r>
            <a:endParaRPr lang="en-US" altLang="en-US" dirty="0" smtClean="0"/>
          </a:p>
          <a:p>
            <a:pPr eaLnBrk="1" hangingPunct="1"/>
            <a:r>
              <a:rPr lang="en-US" altLang="en-US" dirty="0" smtClean="0">
                <a:hlinkClick r:id="" action="ppaction://customshow?id=8&amp;return=true"/>
              </a:rPr>
              <a:t>Nested Structures</a:t>
            </a:r>
            <a:endParaRPr lang="en-US" altLang="en-US" dirty="0" smtClean="0"/>
          </a:p>
          <a:p>
            <a:pPr eaLnBrk="1" hangingPunct="1"/>
            <a:r>
              <a:rPr lang="en-US" altLang="en-US" dirty="0" smtClean="0">
                <a:hlinkClick r:id="" action="ppaction://customshow?id=9&amp;return=true"/>
              </a:rPr>
              <a:t>Example: Drunkard's Walk</a:t>
            </a:r>
            <a:endParaRPr lang="en-US" altLang="en-US" dirty="0" smtClean="0"/>
          </a:p>
          <a:p>
            <a:pPr eaLnBrk="1" hangingPunct="1"/>
            <a:r>
              <a:rPr lang="en-US" altLang="en-US" dirty="0" smtClean="0">
                <a:hlinkClick r:id="" action="ppaction://customshow?id=10&amp;return=true"/>
              </a:rPr>
              <a:t>Declaring and Using Unions</a:t>
            </a:r>
            <a:endParaRPr lang="en-US" altLang="en-US" dirty="0"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6349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E37644D-B322-4275-84FD-2169C5BE8CFD}" type="slidenum">
              <a:rPr lang="en-US" altLang="en-US" sz="1600">
                <a:latin typeface="Times New Roman" panose="02020603050405020304" pitchFamily="18" charset="0"/>
              </a:rPr>
              <a:pPr eaLnBrk="1" hangingPunct="1"/>
              <a:t>50</a:t>
            </a:fld>
            <a:endParaRPr lang="en-US" altLang="en-US" sz="1600">
              <a:latin typeface="Times New Roman" panose="02020603050405020304" pitchFamily="18" charset="0"/>
            </a:endParaRPr>
          </a:p>
        </p:txBody>
      </p:sp>
      <p:sp>
        <p:nvSpPr>
          <p:cNvPr id="95234" name="Rectangle 2"/>
          <p:cNvSpPr>
            <a:spLocks noGrp="1" noChangeArrowheads="1"/>
          </p:cNvSpPr>
          <p:nvPr>
            <p:ph type="title"/>
          </p:nvPr>
        </p:nvSpPr>
        <p:spPr/>
        <p:txBody>
          <a:bodyPr/>
          <a:lstStyle/>
          <a:p>
            <a:pPr eaLnBrk="1" hangingPunct="1">
              <a:defRPr/>
            </a:pPr>
            <a:r>
              <a:rPr lang="en-US" altLang="en-US" smtClean="0"/>
              <a:t>Conditional-Assembly Directives</a:t>
            </a:r>
          </a:p>
        </p:txBody>
      </p:sp>
      <p:sp>
        <p:nvSpPr>
          <p:cNvPr id="63493" name="Rectangle 3"/>
          <p:cNvSpPr>
            <a:spLocks noGrp="1" noChangeArrowheads="1"/>
          </p:cNvSpPr>
          <p:nvPr>
            <p:ph type="body" idx="1"/>
          </p:nvPr>
        </p:nvSpPr>
        <p:spPr>
          <a:xfrm>
            <a:off x="1828800" y="1600200"/>
            <a:ext cx="5715000" cy="3505200"/>
          </a:xfrm>
        </p:spPr>
        <p:txBody>
          <a:bodyPr/>
          <a:lstStyle/>
          <a:p>
            <a:pPr eaLnBrk="1" hangingPunct="1"/>
            <a:r>
              <a:rPr lang="en-US" altLang="en-US" dirty="0" smtClean="0">
                <a:hlinkClick r:id="" action="ppaction://customshow?id=19&amp;return=true"/>
              </a:rPr>
              <a:t>Checking for Missing Arguments</a:t>
            </a:r>
            <a:endParaRPr lang="en-US" altLang="en-US" dirty="0" smtClean="0"/>
          </a:p>
          <a:p>
            <a:pPr eaLnBrk="1" hangingPunct="1"/>
            <a:r>
              <a:rPr lang="en-US" altLang="en-US" dirty="0" smtClean="0"/>
              <a:t>Default Argument Initializers</a:t>
            </a:r>
          </a:p>
          <a:p>
            <a:pPr eaLnBrk="1" hangingPunct="1"/>
            <a:r>
              <a:rPr lang="en-US" altLang="en-US" dirty="0" smtClean="0"/>
              <a:t>Boolean Expressions</a:t>
            </a:r>
          </a:p>
          <a:p>
            <a:pPr eaLnBrk="1" hangingPunct="1"/>
            <a:r>
              <a:rPr lang="en-US" altLang="en-US" dirty="0" smtClean="0"/>
              <a:t>IF, ELSE, and ENDIF Directives</a:t>
            </a:r>
          </a:p>
          <a:p>
            <a:pPr eaLnBrk="1" hangingPunct="1"/>
            <a:r>
              <a:rPr lang="en-US" altLang="en-US" dirty="0" smtClean="0"/>
              <a:t>The IFIDN and IFIDNI Directives</a:t>
            </a:r>
          </a:p>
          <a:p>
            <a:pPr eaLnBrk="1" hangingPunct="1"/>
            <a:r>
              <a:rPr lang="en-US" altLang="en-US" dirty="0" smtClean="0"/>
              <a:t>Special Operators</a:t>
            </a:r>
          </a:p>
          <a:p>
            <a:pPr eaLnBrk="1" hangingPunct="1"/>
            <a:r>
              <a:rPr lang="en-US" altLang="en-US" dirty="0" smtClean="0"/>
              <a:t>Macro Functions</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6451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EBA0ED16-0EE3-4C3D-8CC3-BCC22EB98808}" type="slidenum">
              <a:rPr lang="en-US" altLang="en-US" sz="1600">
                <a:latin typeface="Times New Roman" panose="02020603050405020304" pitchFamily="18" charset="0"/>
              </a:rPr>
              <a:pPr eaLnBrk="1" hangingPunct="1"/>
              <a:t>51</a:t>
            </a:fld>
            <a:endParaRPr lang="en-US" altLang="en-US" sz="1600">
              <a:latin typeface="Times New Roman" panose="02020603050405020304" pitchFamily="18" charset="0"/>
            </a:endParaRPr>
          </a:p>
        </p:txBody>
      </p:sp>
      <p:sp>
        <p:nvSpPr>
          <p:cNvPr id="96258" name="Rectangle 2"/>
          <p:cNvSpPr>
            <a:spLocks noGrp="1" noChangeArrowheads="1"/>
          </p:cNvSpPr>
          <p:nvPr>
            <p:ph type="title"/>
          </p:nvPr>
        </p:nvSpPr>
        <p:spPr/>
        <p:txBody>
          <a:bodyPr/>
          <a:lstStyle/>
          <a:p>
            <a:pPr eaLnBrk="1" hangingPunct="1">
              <a:defRPr/>
            </a:pPr>
            <a:r>
              <a:rPr lang="en-US" altLang="en-US" smtClean="0"/>
              <a:t>Checking for Missing Arguments</a:t>
            </a:r>
          </a:p>
        </p:txBody>
      </p:sp>
      <p:sp>
        <p:nvSpPr>
          <p:cNvPr id="64517" name="Rectangle 3"/>
          <p:cNvSpPr>
            <a:spLocks noGrp="1" noChangeArrowheads="1"/>
          </p:cNvSpPr>
          <p:nvPr>
            <p:ph type="body" idx="1"/>
          </p:nvPr>
        </p:nvSpPr>
        <p:spPr>
          <a:xfrm>
            <a:off x="685800" y="1143000"/>
            <a:ext cx="7772400" cy="2057400"/>
          </a:xfrm>
        </p:spPr>
        <p:txBody>
          <a:bodyPr/>
          <a:lstStyle/>
          <a:p>
            <a:pPr eaLnBrk="1" hangingPunct="1"/>
            <a:r>
              <a:rPr lang="en-US" altLang="en-US" smtClean="0"/>
              <a:t>The </a:t>
            </a:r>
            <a:r>
              <a:rPr lang="en-US" altLang="en-US" smtClean="0">
                <a:solidFill>
                  <a:schemeClr val="tx2"/>
                </a:solidFill>
              </a:rPr>
              <a:t>IFB </a:t>
            </a:r>
            <a:r>
              <a:rPr lang="en-US" altLang="en-US" smtClean="0"/>
              <a:t>directive returns true if its argument is blank. For example:</a:t>
            </a:r>
            <a:endParaRPr lang="en-US" altLang="en-US" sz="1800" b="1" smtClean="0">
              <a:latin typeface="Courier New" panose="02070309020205020404" pitchFamily="49" charset="0"/>
            </a:endParaRPr>
          </a:p>
        </p:txBody>
      </p:sp>
      <p:sp>
        <p:nvSpPr>
          <p:cNvPr id="64518" name="Text Box 4"/>
          <p:cNvSpPr txBox="1">
            <a:spLocks noChangeArrowheads="1"/>
          </p:cNvSpPr>
          <p:nvPr/>
        </p:nvSpPr>
        <p:spPr bwMode="auto">
          <a:xfrm>
            <a:off x="1676400" y="2133600"/>
            <a:ext cx="57912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marL="342900" indent="-342900" eaLnBrk="0" hangingPunct="0">
              <a:tabLst>
                <a:tab pos="53975" algn="l"/>
                <a:tab pos="2687638" algn="l"/>
              </a:tabLst>
              <a:defRPr sz="2100">
                <a:solidFill>
                  <a:schemeClr val="tx1"/>
                </a:solidFill>
                <a:latin typeface="Arial" panose="020B0604020202020204" pitchFamily="34" charset="0"/>
              </a:defRPr>
            </a:lvl1pPr>
            <a:lvl2pPr marL="114300" eaLnBrk="0" hangingPunct="0">
              <a:tabLst>
                <a:tab pos="53975" algn="l"/>
                <a:tab pos="2687638" algn="l"/>
              </a:tabLst>
              <a:defRPr sz="2100">
                <a:solidFill>
                  <a:schemeClr val="tx1"/>
                </a:solidFill>
                <a:latin typeface="Arial" panose="020B0604020202020204" pitchFamily="34" charset="0"/>
              </a:defRPr>
            </a:lvl2pPr>
            <a:lvl3pPr marL="1143000" indent="-228600" eaLnBrk="0" hangingPunct="0">
              <a:tabLst>
                <a:tab pos="53975" algn="l"/>
                <a:tab pos="2687638" algn="l"/>
              </a:tabLst>
              <a:defRPr sz="2100">
                <a:solidFill>
                  <a:schemeClr val="tx1"/>
                </a:solidFill>
                <a:latin typeface="Arial" panose="020B0604020202020204" pitchFamily="34" charset="0"/>
              </a:defRPr>
            </a:lvl3pPr>
            <a:lvl4pPr marL="1600200" indent="-228600" eaLnBrk="0" hangingPunct="0">
              <a:tabLst>
                <a:tab pos="53975" algn="l"/>
                <a:tab pos="2687638" algn="l"/>
              </a:tabLst>
              <a:defRPr sz="2100">
                <a:solidFill>
                  <a:schemeClr val="tx1"/>
                </a:solidFill>
                <a:latin typeface="Arial" panose="020B0604020202020204" pitchFamily="34" charset="0"/>
              </a:defRPr>
            </a:lvl4pPr>
            <a:lvl5pPr marL="2057400" indent="-228600" eaLnBrk="0" hangingPunct="0">
              <a:tabLst>
                <a:tab pos="53975" algn="l"/>
                <a:tab pos="2687638"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53975" algn="l"/>
                <a:tab pos="2687638"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53975" algn="l"/>
                <a:tab pos="2687638"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53975" algn="l"/>
                <a:tab pos="2687638"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53975" algn="l"/>
                <a:tab pos="2687638" algn="l"/>
              </a:tabLst>
              <a:defRPr sz="2100">
                <a:solidFill>
                  <a:schemeClr val="tx1"/>
                </a:solidFill>
                <a:latin typeface="Arial" panose="020B0604020202020204" pitchFamily="34" charset="0"/>
              </a:defRPr>
            </a:lvl9pPr>
          </a:lstStyle>
          <a:p>
            <a:pPr lvl="1" eaLnBrk="1" hangingPunct="1">
              <a:spcBef>
                <a:spcPct val="20000"/>
              </a:spcBef>
              <a:buClr>
                <a:schemeClr val="tx1"/>
              </a:buClr>
            </a:pPr>
            <a:r>
              <a:rPr lang="en-US" altLang="en-US" sz="1800" b="1">
                <a:latin typeface="Courier New" panose="02070309020205020404" pitchFamily="49" charset="0"/>
              </a:rPr>
              <a:t>IFB &lt;row&gt;		;; if row is blank,</a:t>
            </a:r>
          </a:p>
          <a:p>
            <a:pPr lvl="1" eaLnBrk="1" hangingPunct="1">
              <a:spcBef>
                <a:spcPct val="20000"/>
              </a:spcBef>
              <a:buClr>
                <a:schemeClr val="tx1"/>
              </a:buClr>
            </a:pPr>
            <a:r>
              <a:rPr lang="en-US" altLang="en-US" sz="1800" b="1">
                <a:latin typeface="Courier New" panose="02070309020205020404" pitchFamily="49" charset="0"/>
              </a:rPr>
              <a:t>  EXITM		;; exit the macro</a:t>
            </a:r>
          </a:p>
          <a:p>
            <a:pPr lvl="1" eaLnBrk="1" hangingPunct="1">
              <a:spcBef>
                <a:spcPct val="20000"/>
              </a:spcBef>
              <a:buClr>
                <a:schemeClr val="tx1"/>
              </a:buClr>
            </a:pPr>
            <a:r>
              <a:rPr lang="en-US" altLang="en-US" sz="1800" b="1">
                <a:latin typeface="Courier New" panose="02070309020205020404" pitchFamily="49" charset="0"/>
              </a:rPr>
              <a:t>ENDIF</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6553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809AB23-F1F0-40FD-9E77-3AD2025F88EE}" type="slidenum">
              <a:rPr lang="en-US" altLang="en-US" sz="1600">
                <a:latin typeface="Times New Roman" panose="02020603050405020304" pitchFamily="18" charset="0"/>
              </a:rPr>
              <a:pPr eaLnBrk="1" hangingPunct="1"/>
              <a:t>52</a:t>
            </a:fld>
            <a:endParaRPr lang="en-US" altLang="en-US" sz="1600">
              <a:latin typeface="Times New Roman" panose="02020603050405020304" pitchFamily="18" charset="0"/>
            </a:endParaRPr>
          </a:p>
        </p:txBody>
      </p:sp>
      <p:sp>
        <p:nvSpPr>
          <p:cNvPr id="140290" name="Rectangle 2"/>
          <p:cNvSpPr>
            <a:spLocks noGrp="1" noChangeArrowheads="1"/>
          </p:cNvSpPr>
          <p:nvPr>
            <p:ph type="title"/>
          </p:nvPr>
        </p:nvSpPr>
        <p:spPr/>
        <p:txBody>
          <a:bodyPr/>
          <a:lstStyle/>
          <a:p>
            <a:pPr eaLnBrk="1" hangingPunct="1">
              <a:defRPr/>
            </a:pPr>
            <a:r>
              <a:rPr lang="en-US" altLang="en-US" smtClean="0"/>
              <a:t>mWriteString Example</a:t>
            </a:r>
          </a:p>
        </p:txBody>
      </p:sp>
      <p:sp>
        <p:nvSpPr>
          <p:cNvPr id="65541" name="Text Box 3"/>
          <p:cNvSpPr txBox="1">
            <a:spLocks noChangeArrowheads="1"/>
          </p:cNvSpPr>
          <p:nvPr/>
        </p:nvSpPr>
        <p:spPr bwMode="auto">
          <a:xfrm>
            <a:off x="838200" y="1905000"/>
            <a:ext cx="7848600" cy="381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eaLnBrk="0" hangingPunct="0">
              <a:tabLst>
                <a:tab pos="457200" algn="l"/>
                <a:tab pos="3657600" algn="l"/>
                <a:tab pos="4114800" algn="l"/>
              </a:tabLst>
              <a:defRPr sz="2100">
                <a:solidFill>
                  <a:schemeClr val="tx1"/>
                </a:solidFill>
                <a:latin typeface="Arial" panose="020B0604020202020204" pitchFamily="34" charset="0"/>
              </a:defRPr>
            </a:lvl2pPr>
            <a:lvl3pPr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mWriteStr MACRO string</a:t>
            </a:r>
          </a:p>
          <a:p>
            <a:pPr lvl="1" eaLnBrk="1" hangingPunct="1">
              <a:lnSpc>
                <a:spcPct val="50000"/>
              </a:lnSpc>
              <a:spcBef>
                <a:spcPct val="50000"/>
              </a:spcBef>
            </a:pPr>
            <a:r>
              <a:rPr lang="en-US" altLang="en-US" sz="1800" b="1">
                <a:latin typeface="Courier New" panose="02070309020205020404" pitchFamily="49" charset="0"/>
              </a:rPr>
              <a:t>IFB &lt;string&gt;</a:t>
            </a:r>
          </a:p>
          <a:p>
            <a:pPr lvl="2" eaLnBrk="1" hangingPunct="1">
              <a:lnSpc>
                <a:spcPct val="50000"/>
              </a:lnSpc>
              <a:spcBef>
                <a:spcPct val="50000"/>
              </a:spcBef>
            </a:pPr>
            <a:r>
              <a:rPr lang="en-US" altLang="en-US" sz="1800" b="1">
                <a:latin typeface="Courier New" panose="02070309020205020404" pitchFamily="49" charset="0"/>
              </a:rPr>
              <a:t>ECHO -----------------------------------------</a:t>
            </a:r>
          </a:p>
          <a:p>
            <a:pPr lvl="2" eaLnBrk="1" hangingPunct="1">
              <a:lnSpc>
                <a:spcPct val="50000"/>
              </a:lnSpc>
              <a:spcBef>
                <a:spcPct val="50000"/>
              </a:spcBef>
            </a:pPr>
            <a:r>
              <a:rPr lang="en-US" altLang="en-US" sz="1800" b="1">
                <a:latin typeface="Courier New" panose="02070309020205020404" pitchFamily="49" charset="0"/>
              </a:rPr>
              <a:t>ECHO * Error: parameter missing in mWriteStr</a:t>
            </a:r>
          </a:p>
          <a:p>
            <a:pPr lvl="2" eaLnBrk="1" hangingPunct="1">
              <a:lnSpc>
                <a:spcPct val="50000"/>
              </a:lnSpc>
              <a:spcBef>
                <a:spcPct val="50000"/>
              </a:spcBef>
            </a:pPr>
            <a:r>
              <a:rPr lang="en-US" altLang="en-US" sz="1800" b="1">
                <a:latin typeface="Courier New" panose="02070309020205020404" pitchFamily="49" charset="0"/>
              </a:rPr>
              <a:t>ECHO * (no code generated)</a:t>
            </a:r>
          </a:p>
          <a:p>
            <a:pPr lvl="2" eaLnBrk="1" hangingPunct="1">
              <a:lnSpc>
                <a:spcPct val="50000"/>
              </a:lnSpc>
              <a:spcBef>
                <a:spcPct val="50000"/>
              </a:spcBef>
            </a:pPr>
            <a:r>
              <a:rPr lang="en-US" altLang="en-US" sz="1800" b="1">
                <a:latin typeface="Courier New" panose="02070309020205020404" pitchFamily="49" charset="0"/>
              </a:rPr>
              <a:t>ECHO -----------------------------------------</a:t>
            </a:r>
          </a:p>
          <a:p>
            <a:pPr lvl="2" eaLnBrk="1" hangingPunct="1">
              <a:lnSpc>
                <a:spcPct val="50000"/>
              </a:lnSpc>
              <a:spcBef>
                <a:spcPct val="50000"/>
              </a:spcBef>
            </a:pPr>
            <a:r>
              <a:rPr lang="en-US" altLang="en-US" sz="1800" b="1">
                <a:latin typeface="Courier New" panose="02070309020205020404" pitchFamily="49" charset="0"/>
              </a:rPr>
              <a:t>EXITM</a:t>
            </a:r>
          </a:p>
          <a:p>
            <a:pPr lvl="1" eaLnBrk="1" hangingPunct="1">
              <a:lnSpc>
                <a:spcPct val="50000"/>
              </a:lnSpc>
              <a:spcBef>
                <a:spcPct val="50000"/>
              </a:spcBef>
            </a:pPr>
            <a:r>
              <a:rPr lang="en-US" altLang="en-US" sz="1800" b="1">
                <a:latin typeface="Courier New" panose="02070309020205020404" pitchFamily="49" charset="0"/>
              </a:rPr>
              <a:t>ENDIF</a:t>
            </a:r>
          </a:p>
          <a:p>
            <a:pPr lvl="1" eaLnBrk="1" hangingPunct="1">
              <a:lnSpc>
                <a:spcPct val="50000"/>
              </a:lnSpc>
              <a:spcBef>
                <a:spcPct val="50000"/>
              </a:spcBef>
            </a:pPr>
            <a:r>
              <a:rPr lang="en-US" altLang="en-US" sz="1800" b="1">
                <a:latin typeface="Courier New" panose="02070309020205020404" pitchFamily="49" charset="0"/>
              </a:rPr>
              <a:t>push edx</a:t>
            </a:r>
          </a:p>
          <a:p>
            <a:pPr lvl="1" eaLnBrk="1" hangingPunct="1">
              <a:lnSpc>
                <a:spcPct val="50000"/>
              </a:lnSpc>
              <a:spcBef>
                <a:spcPct val="50000"/>
              </a:spcBef>
            </a:pPr>
            <a:r>
              <a:rPr lang="en-US" altLang="en-US" sz="1800" b="1">
                <a:latin typeface="Courier New" panose="02070309020205020404" pitchFamily="49" charset="0"/>
              </a:rPr>
              <a:t>mov edx,OFFSET string</a:t>
            </a:r>
          </a:p>
          <a:p>
            <a:pPr lvl="1" eaLnBrk="1" hangingPunct="1">
              <a:lnSpc>
                <a:spcPct val="50000"/>
              </a:lnSpc>
              <a:spcBef>
                <a:spcPct val="50000"/>
              </a:spcBef>
            </a:pPr>
            <a:r>
              <a:rPr lang="en-US" altLang="en-US" sz="1800" b="1">
                <a:latin typeface="Courier New" panose="02070309020205020404" pitchFamily="49" charset="0"/>
              </a:rPr>
              <a:t>call WriteString</a:t>
            </a:r>
          </a:p>
          <a:p>
            <a:pPr lvl="1" eaLnBrk="1" hangingPunct="1">
              <a:lnSpc>
                <a:spcPct val="50000"/>
              </a:lnSpc>
              <a:spcBef>
                <a:spcPct val="50000"/>
              </a:spcBef>
            </a:pPr>
            <a:r>
              <a:rPr lang="en-US" altLang="en-US" sz="1800" b="1">
                <a:latin typeface="Courier New" panose="02070309020205020404" pitchFamily="49" charset="0"/>
              </a:rPr>
              <a:t>pop edx</a:t>
            </a:r>
          </a:p>
          <a:p>
            <a:pPr eaLnBrk="1" hangingPunct="1">
              <a:lnSpc>
                <a:spcPct val="50000"/>
              </a:lnSpc>
              <a:spcBef>
                <a:spcPct val="50000"/>
              </a:spcBef>
            </a:pPr>
            <a:r>
              <a:rPr lang="en-US" altLang="en-US" sz="1800" b="1">
                <a:latin typeface="Courier New" panose="02070309020205020404" pitchFamily="49" charset="0"/>
              </a:rPr>
              <a:t>ENDM</a:t>
            </a:r>
          </a:p>
        </p:txBody>
      </p:sp>
      <p:sp>
        <p:nvSpPr>
          <p:cNvPr id="65542" name="Text Box 4"/>
          <p:cNvSpPr txBox="1">
            <a:spLocks noChangeArrowheads="1"/>
          </p:cNvSpPr>
          <p:nvPr/>
        </p:nvSpPr>
        <p:spPr bwMode="auto">
          <a:xfrm>
            <a:off x="762000" y="9144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Display a message during assembly if the string parameter is empty:</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6656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D123A66C-65F2-4FBC-BB84-676924F00D70}" type="slidenum">
              <a:rPr lang="en-US" altLang="en-US" sz="1600">
                <a:latin typeface="Times New Roman" panose="02020603050405020304" pitchFamily="18" charset="0"/>
              </a:rPr>
              <a:pPr eaLnBrk="1" hangingPunct="1"/>
              <a:t>53</a:t>
            </a:fld>
            <a:endParaRPr lang="en-US" altLang="en-US" sz="1600">
              <a:latin typeface="Times New Roman" panose="02020603050405020304" pitchFamily="18" charset="0"/>
            </a:endParaRPr>
          </a:p>
        </p:txBody>
      </p:sp>
      <p:sp>
        <p:nvSpPr>
          <p:cNvPr id="97282" name="Rectangle 2"/>
          <p:cNvSpPr>
            <a:spLocks noGrp="1" noChangeArrowheads="1"/>
          </p:cNvSpPr>
          <p:nvPr>
            <p:ph type="title"/>
          </p:nvPr>
        </p:nvSpPr>
        <p:spPr/>
        <p:txBody>
          <a:bodyPr/>
          <a:lstStyle/>
          <a:p>
            <a:pPr eaLnBrk="1" hangingPunct="1">
              <a:defRPr/>
            </a:pPr>
            <a:r>
              <a:rPr lang="en-US" altLang="en-US" smtClean="0"/>
              <a:t>Default Argument Initializers</a:t>
            </a:r>
          </a:p>
        </p:txBody>
      </p:sp>
      <p:sp>
        <p:nvSpPr>
          <p:cNvPr id="66565" name="Rectangle 3"/>
          <p:cNvSpPr>
            <a:spLocks noGrp="1" noChangeArrowheads="1"/>
          </p:cNvSpPr>
          <p:nvPr>
            <p:ph type="body" idx="1"/>
          </p:nvPr>
        </p:nvSpPr>
        <p:spPr>
          <a:xfrm>
            <a:off x="685800" y="1143000"/>
            <a:ext cx="7772400" cy="1828800"/>
          </a:xfrm>
        </p:spPr>
        <p:txBody>
          <a:bodyPr/>
          <a:lstStyle/>
          <a:p>
            <a:pPr eaLnBrk="1" hangingPunct="1"/>
            <a:r>
              <a:rPr lang="en-US" altLang="en-US" smtClean="0"/>
              <a:t>A </a:t>
            </a:r>
            <a:r>
              <a:rPr lang="en-US" altLang="en-US" smtClean="0">
                <a:solidFill>
                  <a:schemeClr val="tx2"/>
                </a:solidFill>
              </a:rPr>
              <a:t>default argument initializer</a:t>
            </a:r>
            <a:r>
              <a:rPr lang="en-US" altLang="en-US" smtClean="0"/>
              <a:t> automatically assigns a value to a parameter when a macro argument is left blank. For example, </a:t>
            </a:r>
            <a:r>
              <a:rPr lang="en-US" altLang="en-US" smtClean="0">
                <a:solidFill>
                  <a:schemeClr val="tx2"/>
                </a:solidFill>
              </a:rPr>
              <a:t>mWriteln</a:t>
            </a:r>
            <a:r>
              <a:rPr lang="en-US" altLang="en-US" smtClean="0"/>
              <a:t> can be invoked either with or without a string argument:</a:t>
            </a:r>
          </a:p>
        </p:txBody>
      </p:sp>
      <p:sp>
        <p:nvSpPr>
          <p:cNvPr id="66566" name="Text Box 4"/>
          <p:cNvSpPr txBox="1">
            <a:spLocks noChangeArrowheads="1"/>
          </p:cNvSpPr>
          <p:nvPr/>
        </p:nvSpPr>
        <p:spPr bwMode="auto">
          <a:xfrm>
            <a:off x="838200" y="2971800"/>
            <a:ext cx="4038600" cy="243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mWriteLn MACRO text:=&lt;" "&gt;</a:t>
            </a:r>
          </a:p>
          <a:p>
            <a:pPr eaLnBrk="1" hangingPunct="1">
              <a:lnSpc>
                <a:spcPct val="50000"/>
              </a:lnSpc>
              <a:spcBef>
                <a:spcPct val="50000"/>
              </a:spcBef>
            </a:pPr>
            <a:r>
              <a:rPr lang="en-US" altLang="en-US" sz="1800" b="1">
                <a:latin typeface="Courier New" panose="02070309020205020404" pitchFamily="49" charset="0"/>
              </a:rPr>
              <a:t>	mWrite text</a:t>
            </a:r>
          </a:p>
          <a:p>
            <a:pPr eaLnBrk="1" hangingPunct="1">
              <a:lnSpc>
                <a:spcPct val="50000"/>
              </a:lnSpc>
              <a:spcBef>
                <a:spcPct val="50000"/>
              </a:spcBef>
            </a:pPr>
            <a:r>
              <a:rPr lang="en-US" altLang="en-US" sz="1800" b="1">
                <a:latin typeface="Courier New" panose="02070309020205020404" pitchFamily="49" charset="0"/>
              </a:rPr>
              <a:t>	call Crlf</a:t>
            </a:r>
          </a:p>
          <a:p>
            <a:pPr eaLnBrk="1" hangingPunct="1">
              <a:lnSpc>
                <a:spcPct val="50000"/>
              </a:lnSpc>
              <a:spcBef>
                <a:spcPct val="50000"/>
              </a:spcBef>
            </a:pPr>
            <a:r>
              <a:rPr lang="en-US" altLang="en-US" sz="1800" b="1">
                <a:latin typeface="Courier New" panose="02070309020205020404" pitchFamily="49" charset="0"/>
              </a:rPr>
              <a:t>ENDM</a:t>
            </a: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mWriteln "Line one"</a:t>
            </a:r>
          </a:p>
          <a:p>
            <a:pPr eaLnBrk="1" hangingPunct="1">
              <a:lnSpc>
                <a:spcPct val="50000"/>
              </a:lnSpc>
              <a:spcBef>
                <a:spcPct val="50000"/>
              </a:spcBef>
            </a:pPr>
            <a:r>
              <a:rPr lang="en-US" altLang="en-US" sz="1800" b="1">
                <a:latin typeface="Courier New" panose="02070309020205020404" pitchFamily="49" charset="0"/>
              </a:rPr>
              <a:t>mWriteln</a:t>
            </a:r>
          </a:p>
          <a:p>
            <a:pPr eaLnBrk="1" hangingPunct="1">
              <a:lnSpc>
                <a:spcPct val="50000"/>
              </a:lnSpc>
              <a:spcBef>
                <a:spcPct val="50000"/>
              </a:spcBef>
            </a:pPr>
            <a:r>
              <a:rPr lang="en-US" altLang="en-US" sz="1800" b="1">
                <a:latin typeface="Courier New" panose="02070309020205020404" pitchFamily="49" charset="0"/>
              </a:rPr>
              <a:t>mWriteln "Line three"</a:t>
            </a:r>
          </a:p>
        </p:txBody>
      </p:sp>
      <p:sp>
        <p:nvSpPr>
          <p:cNvPr id="66567" name="Text Box 5"/>
          <p:cNvSpPr txBox="1">
            <a:spLocks noChangeArrowheads="1"/>
          </p:cNvSpPr>
          <p:nvPr/>
        </p:nvSpPr>
        <p:spPr bwMode="auto">
          <a:xfrm>
            <a:off x="5181600" y="3638550"/>
            <a:ext cx="2895600" cy="933450"/>
          </a:xfrm>
          <a:prstGeom prst="rect">
            <a:avLst/>
          </a:prstGeom>
          <a:solidFill>
            <a:schemeClr val="bg2"/>
          </a:solidFill>
          <a:ln w="9525">
            <a:solidFill>
              <a:schemeClr val="tx1"/>
            </a:solidFill>
            <a:miter lim="800000"/>
            <a:headEnd/>
            <a:tailEnd/>
          </a:ln>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700" b="1">
                <a:latin typeface="Courier New" panose="02070309020205020404" pitchFamily="49" charset="0"/>
              </a:rPr>
              <a:t>Line one</a:t>
            </a:r>
          </a:p>
          <a:p>
            <a:pPr eaLnBrk="1" hangingPunct="1">
              <a:lnSpc>
                <a:spcPct val="50000"/>
              </a:lnSpc>
              <a:spcBef>
                <a:spcPct val="50000"/>
              </a:spcBef>
            </a:pPr>
            <a:endParaRPr lang="en-US" altLang="en-US" sz="1700" b="1">
              <a:latin typeface="Courier New" panose="02070309020205020404" pitchFamily="49" charset="0"/>
            </a:endParaRPr>
          </a:p>
          <a:p>
            <a:pPr eaLnBrk="1" hangingPunct="1">
              <a:lnSpc>
                <a:spcPct val="50000"/>
              </a:lnSpc>
              <a:spcBef>
                <a:spcPct val="50000"/>
              </a:spcBef>
            </a:pPr>
            <a:r>
              <a:rPr lang="en-US" altLang="en-US" sz="1700" b="1">
                <a:latin typeface="Courier New" panose="02070309020205020404" pitchFamily="49" charset="0"/>
              </a:rPr>
              <a:t>Line three</a:t>
            </a:r>
          </a:p>
        </p:txBody>
      </p:sp>
      <p:sp>
        <p:nvSpPr>
          <p:cNvPr id="66568" name="Text Box 6"/>
          <p:cNvSpPr txBox="1">
            <a:spLocks noChangeArrowheads="1"/>
          </p:cNvSpPr>
          <p:nvPr/>
        </p:nvSpPr>
        <p:spPr bwMode="auto">
          <a:xfrm>
            <a:off x="5029200" y="3048000"/>
            <a:ext cx="3048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a:t>Sample output:</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6758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0AB1A18-6E6D-4EB5-8C42-90D8DC9CEA38}" type="slidenum">
              <a:rPr lang="en-US" altLang="en-US" sz="1600">
                <a:latin typeface="Times New Roman" panose="02020603050405020304" pitchFamily="18" charset="0"/>
              </a:rPr>
              <a:pPr eaLnBrk="1" hangingPunct="1"/>
              <a:t>54</a:t>
            </a:fld>
            <a:endParaRPr lang="en-US" altLang="en-US" sz="1600">
              <a:latin typeface="Times New Roman" panose="02020603050405020304" pitchFamily="18" charset="0"/>
            </a:endParaRPr>
          </a:p>
        </p:txBody>
      </p:sp>
      <p:sp>
        <p:nvSpPr>
          <p:cNvPr id="98306" name="Rectangle 2"/>
          <p:cNvSpPr>
            <a:spLocks noGrp="1" noChangeArrowheads="1"/>
          </p:cNvSpPr>
          <p:nvPr>
            <p:ph type="title"/>
          </p:nvPr>
        </p:nvSpPr>
        <p:spPr/>
        <p:txBody>
          <a:bodyPr/>
          <a:lstStyle/>
          <a:p>
            <a:pPr eaLnBrk="1" hangingPunct="1">
              <a:defRPr/>
            </a:pPr>
            <a:r>
              <a:rPr lang="en-US" altLang="en-US" smtClean="0"/>
              <a:t>Boolean Expressions</a:t>
            </a:r>
          </a:p>
        </p:txBody>
      </p:sp>
      <p:sp>
        <p:nvSpPr>
          <p:cNvPr id="67589" name="Rectangle 3"/>
          <p:cNvSpPr>
            <a:spLocks noGrp="1" noChangeArrowheads="1"/>
          </p:cNvSpPr>
          <p:nvPr>
            <p:ph type="body" idx="1"/>
          </p:nvPr>
        </p:nvSpPr>
        <p:spPr>
          <a:xfrm>
            <a:off x="990600" y="1219200"/>
            <a:ext cx="7162800" cy="3505200"/>
          </a:xfrm>
        </p:spPr>
        <p:txBody>
          <a:bodyPr/>
          <a:lstStyle/>
          <a:p>
            <a:pPr marL="0" indent="0" eaLnBrk="1" hangingPunct="1">
              <a:buFontTx/>
              <a:buNone/>
            </a:pPr>
            <a:r>
              <a:rPr lang="en-US" altLang="en-US" smtClean="0"/>
              <a:t>A boolean expression can be formed using the following operators:</a:t>
            </a:r>
          </a:p>
          <a:p>
            <a:pPr lvl="1" eaLnBrk="1" hangingPunct="1"/>
            <a:r>
              <a:rPr lang="en-US" altLang="en-US" smtClean="0"/>
              <a:t>LT - Less than</a:t>
            </a:r>
          </a:p>
          <a:p>
            <a:pPr lvl="1" eaLnBrk="1" hangingPunct="1"/>
            <a:r>
              <a:rPr lang="en-US" altLang="en-US" smtClean="0"/>
              <a:t>GT - Greater than</a:t>
            </a:r>
          </a:p>
          <a:p>
            <a:pPr lvl="1" eaLnBrk="1" hangingPunct="1"/>
            <a:r>
              <a:rPr lang="en-US" altLang="en-US" smtClean="0"/>
              <a:t>EQ - Equal to</a:t>
            </a:r>
          </a:p>
          <a:p>
            <a:pPr lvl="1" eaLnBrk="1" hangingPunct="1"/>
            <a:r>
              <a:rPr lang="en-US" altLang="en-US" smtClean="0"/>
              <a:t>NE - Not equal to</a:t>
            </a:r>
          </a:p>
          <a:p>
            <a:pPr lvl="1" eaLnBrk="1" hangingPunct="1"/>
            <a:r>
              <a:rPr lang="en-US" altLang="en-US" smtClean="0"/>
              <a:t>LE - Less than or equal to</a:t>
            </a:r>
          </a:p>
          <a:p>
            <a:pPr lvl="1" eaLnBrk="1" hangingPunct="1"/>
            <a:r>
              <a:rPr lang="en-US" altLang="en-US" smtClean="0"/>
              <a:t>GE - Greater than or equal to</a:t>
            </a:r>
          </a:p>
        </p:txBody>
      </p:sp>
      <p:sp>
        <p:nvSpPr>
          <p:cNvPr id="98308" name="Text Box 4"/>
          <p:cNvSpPr txBox="1">
            <a:spLocks noChangeArrowheads="1"/>
          </p:cNvSpPr>
          <p:nvPr/>
        </p:nvSpPr>
        <p:spPr bwMode="auto">
          <a:xfrm>
            <a:off x="914400" y="4800600"/>
            <a:ext cx="7620000" cy="923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Only assembly-time constants may be compared using these operators.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8308"/>
                                        </p:tgtEl>
                                        <p:attrNameLst>
                                          <p:attrName>style.visibility</p:attrName>
                                        </p:attrNameLst>
                                      </p:cBhvr>
                                      <p:to>
                                        <p:strVal val="visible"/>
                                      </p:to>
                                    </p:set>
                                    <p:animEffect transition="in" filter="box(in)">
                                      <p:cBhvr>
                                        <p:cTn id="7" dur="500"/>
                                        <p:tgtEl>
                                          <p:spTgt spid="98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6861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CE555FD-368E-43F6-A898-F58B2ABD4916}" type="slidenum">
              <a:rPr lang="en-US" altLang="en-US" sz="1600">
                <a:latin typeface="Times New Roman" panose="02020603050405020304" pitchFamily="18" charset="0"/>
              </a:rPr>
              <a:pPr eaLnBrk="1" hangingPunct="1"/>
              <a:t>55</a:t>
            </a:fld>
            <a:endParaRPr lang="en-US" altLang="en-US" sz="1600">
              <a:latin typeface="Times New Roman" panose="02020603050405020304" pitchFamily="18" charset="0"/>
            </a:endParaRPr>
          </a:p>
        </p:txBody>
      </p:sp>
      <p:sp>
        <p:nvSpPr>
          <p:cNvPr id="131074" name="Rectangle 2"/>
          <p:cNvSpPr>
            <a:spLocks noGrp="1" noChangeArrowheads="1"/>
          </p:cNvSpPr>
          <p:nvPr>
            <p:ph type="title"/>
          </p:nvPr>
        </p:nvSpPr>
        <p:spPr/>
        <p:txBody>
          <a:bodyPr/>
          <a:lstStyle/>
          <a:p>
            <a:pPr eaLnBrk="1" hangingPunct="1">
              <a:defRPr/>
            </a:pPr>
            <a:r>
              <a:rPr lang="en-US" altLang="en-US" smtClean="0"/>
              <a:t>IF, ELSE, and ENDIF Directives</a:t>
            </a:r>
          </a:p>
        </p:txBody>
      </p:sp>
      <p:sp>
        <p:nvSpPr>
          <p:cNvPr id="68613" name="Text Box 3"/>
          <p:cNvSpPr txBox="1">
            <a:spLocks noChangeArrowheads="1"/>
          </p:cNvSpPr>
          <p:nvPr/>
        </p:nvSpPr>
        <p:spPr bwMode="auto">
          <a:xfrm>
            <a:off x="2895600" y="2514600"/>
            <a:ext cx="3352800" cy="2527300"/>
          </a:xfrm>
          <a:prstGeom prst="rect">
            <a:avLst/>
          </a:prstGeom>
          <a:solidFill>
            <a:srgbClr val="C0C0C0"/>
          </a:solidFill>
          <a:ln w="9525">
            <a:solidFill>
              <a:srgbClr val="000000"/>
            </a:solidFill>
            <a:miter lim="800000"/>
            <a:headEnd/>
            <a:tailEnd/>
          </a:ln>
        </p:spPr>
        <p:txBody>
          <a:bodyPr tIns="137160" bIns="137160">
            <a:spAutoFit/>
          </a:bodyPr>
          <a:lstStyle>
            <a:lvl1pPr eaLnBrk="0" hangingPunct="0">
              <a:tabLst>
                <a:tab pos="457200" algn="l"/>
              </a:tabLst>
              <a:defRPr sz="2100">
                <a:solidFill>
                  <a:schemeClr val="tx1"/>
                </a:solidFill>
                <a:latin typeface="Arial" panose="020B0604020202020204" pitchFamily="34" charset="0"/>
              </a:defRPr>
            </a:lvl1pPr>
            <a:lvl2pPr marL="742950" indent="-285750" eaLnBrk="0" hangingPunct="0">
              <a:tabLst>
                <a:tab pos="457200" algn="l"/>
              </a:tabLst>
              <a:defRPr sz="2100">
                <a:solidFill>
                  <a:schemeClr val="tx1"/>
                </a:solidFill>
                <a:latin typeface="Arial" panose="020B0604020202020204" pitchFamily="34" charset="0"/>
              </a:defRPr>
            </a:lvl2pPr>
            <a:lvl3pPr marL="1143000" indent="-228600" eaLnBrk="0" hangingPunct="0">
              <a:tabLst>
                <a:tab pos="457200" algn="l"/>
              </a:tabLst>
              <a:defRPr sz="2100">
                <a:solidFill>
                  <a:schemeClr val="tx1"/>
                </a:solidFill>
                <a:latin typeface="Arial" panose="020B0604020202020204" pitchFamily="34" charset="0"/>
              </a:defRPr>
            </a:lvl3pPr>
            <a:lvl4pPr marL="1600200" indent="-228600" eaLnBrk="0" hangingPunct="0">
              <a:tabLst>
                <a:tab pos="457200" algn="l"/>
              </a:tabLst>
              <a:defRPr sz="2100">
                <a:solidFill>
                  <a:schemeClr val="tx1"/>
                </a:solidFill>
                <a:latin typeface="Arial" panose="020B0604020202020204" pitchFamily="34" charset="0"/>
              </a:defRPr>
            </a:lvl4pPr>
            <a:lvl5pPr marL="2057400" indent="-228600" eaLnBrk="0" hangingPunct="0">
              <a:tabLst>
                <a:tab pos="4572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9pPr>
          </a:lstStyle>
          <a:p>
            <a:pPr eaLnBrk="1" hangingPunct="1">
              <a:spcBef>
                <a:spcPct val="50000"/>
              </a:spcBef>
            </a:pPr>
            <a:r>
              <a:rPr lang="en-US" altLang="en-US">
                <a:solidFill>
                  <a:schemeClr val="bg2"/>
                </a:solidFill>
              </a:rPr>
              <a:t>IF</a:t>
            </a:r>
            <a:r>
              <a:rPr lang="en-US" altLang="en-US" i="1">
                <a:solidFill>
                  <a:schemeClr val="bg2"/>
                </a:solidFill>
              </a:rPr>
              <a:t> boolean-expression</a:t>
            </a:r>
          </a:p>
          <a:p>
            <a:pPr eaLnBrk="1" hangingPunct="1">
              <a:spcBef>
                <a:spcPct val="50000"/>
              </a:spcBef>
            </a:pPr>
            <a:r>
              <a:rPr lang="en-US" altLang="en-US" i="1">
                <a:solidFill>
                  <a:schemeClr val="bg2"/>
                </a:solidFill>
              </a:rPr>
              <a:t>	statements</a:t>
            </a:r>
          </a:p>
          <a:p>
            <a:pPr eaLnBrk="1" hangingPunct="1">
              <a:spcBef>
                <a:spcPct val="50000"/>
              </a:spcBef>
            </a:pPr>
            <a:r>
              <a:rPr lang="en-US" altLang="en-US">
                <a:solidFill>
                  <a:schemeClr val="bg2"/>
                </a:solidFill>
              </a:rPr>
              <a:t>[ELSE</a:t>
            </a:r>
          </a:p>
          <a:p>
            <a:pPr eaLnBrk="1" hangingPunct="1">
              <a:spcBef>
                <a:spcPct val="50000"/>
              </a:spcBef>
            </a:pPr>
            <a:r>
              <a:rPr lang="en-US" altLang="en-US" i="1">
                <a:solidFill>
                  <a:schemeClr val="bg2"/>
                </a:solidFill>
              </a:rPr>
              <a:t>	statements</a:t>
            </a:r>
            <a:r>
              <a:rPr lang="en-US" altLang="en-US">
                <a:solidFill>
                  <a:schemeClr val="bg2"/>
                </a:solidFill>
              </a:rPr>
              <a:t>]</a:t>
            </a:r>
          </a:p>
          <a:p>
            <a:pPr eaLnBrk="1" hangingPunct="1">
              <a:spcBef>
                <a:spcPct val="50000"/>
              </a:spcBef>
            </a:pPr>
            <a:r>
              <a:rPr lang="en-US" altLang="en-US">
                <a:solidFill>
                  <a:schemeClr val="bg2"/>
                </a:solidFill>
              </a:rPr>
              <a:t>ENDIF</a:t>
            </a:r>
          </a:p>
        </p:txBody>
      </p:sp>
      <p:sp>
        <p:nvSpPr>
          <p:cNvPr id="68614" name="Text Box 4"/>
          <p:cNvSpPr txBox="1">
            <a:spLocks noChangeArrowheads="1"/>
          </p:cNvSpPr>
          <p:nvPr/>
        </p:nvSpPr>
        <p:spPr bwMode="auto">
          <a:xfrm>
            <a:off x="685800" y="1143000"/>
            <a:ext cx="78486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A block of statements is assembled if the boolean expression evaluates to </a:t>
            </a:r>
            <a:r>
              <a:rPr lang="en-US" altLang="en-US">
                <a:solidFill>
                  <a:schemeClr val="tx2"/>
                </a:solidFill>
              </a:rPr>
              <a:t>true</a:t>
            </a:r>
            <a:r>
              <a:rPr lang="en-US" altLang="en-US"/>
              <a:t>. An alternate block of statements can be assembled if the expression is false.</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6963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E91905A-B20F-4DC2-801C-87579364674A}" type="slidenum">
              <a:rPr lang="en-US" altLang="en-US" sz="1600">
                <a:latin typeface="Times New Roman" panose="02020603050405020304" pitchFamily="18" charset="0"/>
              </a:rPr>
              <a:pPr eaLnBrk="1" hangingPunct="1"/>
              <a:t>56</a:t>
            </a:fld>
            <a:endParaRPr lang="en-US" altLang="en-US" sz="1600">
              <a:latin typeface="Times New Roman" panose="02020603050405020304" pitchFamily="18" charset="0"/>
            </a:endParaRPr>
          </a:p>
        </p:txBody>
      </p:sp>
      <p:sp>
        <p:nvSpPr>
          <p:cNvPr id="142338" name="Rectangle 2"/>
          <p:cNvSpPr>
            <a:spLocks noGrp="1" noChangeArrowheads="1"/>
          </p:cNvSpPr>
          <p:nvPr>
            <p:ph type="title"/>
          </p:nvPr>
        </p:nvSpPr>
        <p:spPr/>
        <p:txBody>
          <a:bodyPr/>
          <a:lstStyle/>
          <a:p>
            <a:pPr eaLnBrk="1" hangingPunct="1">
              <a:defRPr/>
            </a:pPr>
            <a:r>
              <a:rPr lang="en-US" altLang="en-US" smtClean="0"/>
              <a:t>Simple Example</a:t>
            </a:r>
          </a:p>
        </p:txBody>
      </p:sp>
      <p:sp>
        <p:nvSpPr>
          <p:cNvPr id="69637" name="Text Box 3"/>
          <p:cNvSpPr txBox="1">
            <a:spLocks noChangeArrowheads="1"/>
          </p:cNvSpPr>
          <p:nvPr/>
        </p:nvSpPr>
        <p:spPr bwMode="auto">
          <a:xfrm>
            <a:off x="2514600" y="2209800"/>
            <a:ext cx="34290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IF RealMode EQ 1</a:t>
            </a:r>
          </a:p>
          <a:p>
            <a:pPr eaLnBrk="1" hangingPunct="1">
              <a:lnSpc>
                <a:spcPct val="50000"/>
              </a:lnSpc>
              <a:spcBef>
                <a:spcPct val="50000"/>
              </a:spcBef>
            </a:pPr>
            <a:r>
              <a:rPr lang="en-US" altLang="en-US" sz="1800" b="1">
                <a:latin typeface="Courier New" panose="02070309020205020404" pitchFamily="49" charset="0"/>
              </a:rPr>
              <a:t>  mov ax,@data</a:t>
            </a:r>
          </a:p>
          <a:p>
            <a:pPr eaLnBrk="1" hangingPunct="1">
              <a:lnSpc>
                <a:spcPct val="50000"/>
              </a:lnSpc>
              <a:spcBef>
                <a:spcPct val="50000"/>
              </a:spcBef>
            </a:pPr>
            <a:r>
              <a:rPr lang="en-US" altLang="en-US" sz="1800" b="1">
                <a:latin typeface="Courier New" panose="02070309020205020404" pitchFamily="49" charset="0"/>
              </a:rPr>
              <a:t>  mov ds,ax</a:t>
            </a:r>
          </a:p>
          <a:p>
            <a:pPr eaLnBrk="1" hangingPunct="1">
              <a:lnSpc>
                <a:spcPct val="50000"/>
              </a:lnSpc>
              <a:spcBef>
                <a:spcPct val="50000"/>
              </a:spcBef>
            </a:pPr>
            <a:r>
              <a:rPr lang="en-US" altLang="en-US" sz="1800" b="1">
                <a:latin typeface="Courier New" panose="02070309020205020404" pitchFamily="49" charset="0"/>
              </a:rPr>
              <a:t>ENDIF</a:t>
            </a:r>
          </a:p>
        </p:txBody>
      </p:sp>
      <p:sp>
        <p:nvSpPr>
          <p:cNvPr id="69638" name="Text Box 4"/>
          <p:cNvSpPr txBox="1">
            <a:spLocks noChangeArrowheads="1"/>
          </p:cNvSpPr>
          <p:nvPr/>
        </p:nvSpPr>
        <p:spPr bwMode="auto">
          <a:xfrm>
            <a:off x="685800" y="11430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following IF directive permits two MOV instructions to be assembled if a constant named </a:t>
            </a:r>
            <a:r>
              <a:rPr lang="en-US" altLang="en-US">
                <a:solidFill>
                  <a:schemeClr val="tx2"/>
                </a:solidFill>
              </a:rPr>
              <a:t>RealMode</a:t>
            </a:r>
            <a:r>
              <a:rPr lang="en-US" altLang="en-US"/>
              <a:t> is equal to 1:</a:t>
            </a:r>
          </a:p>
        </p:txBody>
      </p:sp>
      <p:sp>
        <p:nvSpPr>
          <p:cNvPr id="142342" name="Text Box 6"/>
          <p:cNvSpPr txBox="1">
            <a:spLocks noChangeArrowheads="1"/>
          </p:cNvSpPr>
          <p:nvPr/>
        </p:nvSpPr>
        <p:spPr bwMode="auto">
          <a:xfrm>
            <a:off x="838200" y="3657600"/>
            <a:ext cx="79248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RealMode can be defined in the source code any of the following ways:</a:t>
            </a:r>
          </a:p>
          <a:p>
            <a:pPr lvl="1" eaLnBrk="1" hangingPunct="1">
              <a:lnSpc>
                <a:spcPct val="70000"/>
              </a:lnSpc>
              <a:spcBef>
                <a:spcPct val="50000"/>
              </a:spcBef>
            </a:pPr>
            <a:r>
              <a:rPr lang="en-US" altLang="en-US" sz="1900" b="1">
                <a:latin typeface="Courier New" panose="02070309020205020404" pitchFamily="49" charset="0"/>
              </a:rPr>
              <a:t>RealMode = 1</a:t>
            </a:r>
          </a:p>
          <a:p>
            <a:pPr lvl="1" eaLnBrk="1" hangingPunct="1">
              <a:lnSpc>
                <a:spcPct val="70000"/>
              </a:lnSpc>
              <a:spcBef>
                <a:spcPct val="50000"/>
              </a:spcBef>
            </a:pPr>
            <a:r>
              <a:rPr lang="en-US" altLang="en-US" sz="1900" b="1">
                <a:latin typeface="Courier New" panose="02070309020205020404" pitchFamily="49" charset="0"/>
              </a:rPr>
              <a:t>RealMode EQU 1</a:t>
            </a:r>
          </a:p>
          <a:p>
            <a:pPr lvl="1" eaLnBrk="1" hangingPunct="1">
              <a:lnSpc>
                <a:spcPct val="70000"/>
              </a:lnSpc>
              <a:spcBef>
                <a:spcPct val="50000"/>
              </a:spcBef>
            </a:pPr>
            <a:r>
              <a:rPr lang="en-US" altLang="en-US" sz="1900" b="1">
                <a:latin typeface="Courier New" panose="02070309020205020404" pitchFamily="49" charset="0"/>
              </a:rPr>
              <a:t>RealMode TEXTEQU 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342"/>
                                        </p:tgtEl>
                                        <p:attrNameLst>
                                          <p:attrName>style.visibility</p:attrName>
                                        </p:attrNameLst>
                                      </p:cBhvr>
                                      <p:to>
                                        <p:strVal val="visible"/>
                                      </p:to>
                                    </p:set>
                                    <p:animEffect transition="in" filter="dissolve">
                                      <p:cBhvr>
                                        <p:cTn id="7" dur="500"/>
                                        <p:tgtEl>
                                          <p:spTgt spid="142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2"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7065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BDCF9EF-4D20-4CCB-91F3-EEE1696F2438}" type="slidenum">
              <a:rPr lang="en-US" altLang="en-US" sz="1600">
                <a:latin typeface="Times New Roman" panose="02020603050405020304" pitchFamily="18" charset="0"/>
              </a:rPr>
              <a:pPr eaLnBrk="1" hangingPunct="1"/>
              <a:t>57</a:t>
            </a:fld>
            <a:endParaRPr lang="en-US" altLang="en-US" sz="1600">
              <a:latin typeface="Times New Roman" panose="02020603050405020304" pitchFamily="18" charset="0"/>
            </a:endParaRPr>
          </a:p>
        </p:txBody>
      </p:sp>
      <p:sp>
        <p:nvSpPr>
          <p:cNvPr id="100354" name="Rectangle 2"/>
          <p:cNvSpPr>
            <a:spLocks noGrp="1" noChangeArrowheads="1"/>
          </p:cNvSpPr>
          <p:nvPr>
            <p:ph type="title"/>
          </p:nvPr>
        </p:nvSpPr>
        <p:spPr/>
        <p:txBody>
          <a:bodyPr/>
          <a:lstStyle/>
          <a:p>
            <a:pPr eaLnBrk="1" hangingPunct="1">
              <a:defRPr/>
            </a:pPr>
            <a:r>
              <a:rPr lang="en-US" altLang="en-US" smtClean="0"/>
              <a:t>The IFIDN and IFIDNI Directives</a:t>
            </a:r>
          </a:p>
        </p:txBody>
      </p:sp>
      <p:sp>
        <p:nvSpPr>
          <p:cNvPr id="70661" name="Rectangle 3"/>
          <p:cNvSpPr>
            <a:spLocks noGrp="1" noChangeArrowheads="1"/>
          </p:cNvSpPr>
          <p:nvPr>
            <p:ph type="body" idx="1"/>
          </p:nvPr>
        </p:nvSpPr>
        <p:spPr>
          <a:xfrm>
            <a:off x="685800" y="1143000"/>
            <a:ext cx="7772400" cy="2209800"/>
          </a:xfrm>
        </p:spPr>
        <p:txBody>
          <a:bodyPr/>
          <a:lstStyle/>
          <a:p>
            <a:pPr eaLnBrk="1" hangingPunct="1"/>
            <a:r>
              <a:rPr lang="en-US" altLang="en-US" smtClean="0"/>
              <a:t>IFIDN compares two symbols and returns true if they are equal (case-sensitive)</a:t>
            </a:r>
          </a:p>
          <a:p>
            <a:pPr eaLnBrk="1" hangingPunct="1"/>
            <a:r>
              <a:rPr lang="en-US" altLang="en-US" smtClean="0"/>
              <a:t>IFIDNI also compares two symbols, using a case-insensitive comparison</a:t>
            </a:r>
          </a:p>
          <a:p>
            <a:pPr eaLnBrk="1" hangingPunct="1"/>
            <a:r>
              <a:rPr lang="en-US" altLang="en-US" smtClean="0"/>
              <a:t>Syntax:</a:t>
            </a:r>
          </a:p>
        </p:txBody>
      </p:sp>
      <p:sp>
        <p:nvSpPr>
          <p:cNvPr id="70662" name="Text Box 4"/>
          <p:cNvSpPr txBox="1">
            <a:spLocks noChangeArrowheads="1"/>
          </p:cNvSpPr>
          <p:nvPr/>
        </p:nvSpPr>
        <p:spPr bwMode="auto">
          <a:xfrm>
            <a:off x="2667000" y="3200400"/>
            <a:ext cx="3733800" cy="1565275"/>
          </a:xfrm>
          <a:prstGeom prst="rect">
            <a:avLst/>
          </a:prstGeom>
          <a:solidFill>
            <a:srgbClr val="C0C0C0"/>
          </a:solidFill>
          <a:ln w="9525">
            <a:solidFill>
              <a:srgbClr val="000000"/>
            </a:solidFill>
            <a:miter lim="800000"/>
            <a:headEnd/>
            <a:tailEnd/>
          </a:ln>
        </p:spPr>
        <p:txBody>
          <a:bodyPr tIns="137160" bIns="137160">
            <a:spAutoFit/>
          </a:bodyPr>
          <a:lstStyle>
            <a:lvl1pPr eaLnBrk="0" hangingPunct="0">
              <a:tabLst>
                <a:tab pos="457200" algn="l"/>
              </a:tabLst>
              <a:defRPr sz="2100">
                <a:solidFill>
                  <a:schemeClr val="tx1"/>
                </a:solidFill>
                <a:latin typeface="Arial" panose="020B0604020202020204" pitchFamily="34" charset="0"/>
              </a:defRPr>
            </a:lvl1pPr>
            <a:lvl2pPr eaLnBrk="0" hangingPunct="0">
              <a:tabLst>
                <a:tab pos="457200" algn="l"/>
              </a:tabLst>
              <a:defRPr sz="2100">
                <a:solidFill>
                  <a:schemeClr val="tx1"/>
                </a:solidFill>
                <a:latin typeface="Arial" panose="020B0604020202020204" pitchFamily="34" charset="0"/>
              </a:defRPr>
            </a:lvl2pPr>
            <a:lvl3pPr marL="1143000" indent="-228600" eaLnBrk="0" hangingPunct="0">
              <a:tabLst>
                <a:tab pos="457200" algn="l"/>
              </a:tabLst>
              <a:defRPr sz="2100">
                <a:solidFill>
                  <a:schemeClr val="tx1"/>
                </a:solidFill>
                <a:latin typeface="Arial" panose="020B0604020202020204" pitchFamily="34" charset="0"/>
              </a:defRPr>
            </a:lvl3pPr>
            <a:lvl4pPr marL="1600200" indent="-228600" eaLnBrk="0" hangingPunct="0">
              <a:tabLst>
                <a:tab pos="457200" algn="l"/>
              </a:tabLst>
              <a:defRPr sz="2100">
                <a:solidFill>
                  <a:schemeClr val="tx1"/>
                </a:solidFill>
                <a:latin typeface="Arial" panose="020B0604020202020204" pitchFamily="34" charset="0"/>
              </a:defRPr>
            </a:lvl4pPr>
            <a:lvl5pPr marL="2057400" indent="-228600" eaLnBrk="0" hangingPunct="0">
              <a:tabLst>
                <a:tab pos="4572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9pPr>
          </a:lstStyle>
          <a:p>
            <a:pPr eaLnBrk="1" hangingPunct="1">
              <a:spcBef>
                <a:spcPct val="50000"/>
              </a:spcBef>
            </a:pPr>
            <a:r>
              <a:rPr lang="en-US" altLang="en-US">
                <a:solidFill>
                  <a:schemeClr val="bg2"/>
                </a:solidFill>
              </a:rPr>
              <a:t>IFIDNI</a:t>
            </a:r>
            <a:r>
              <a:rPr lang="en-US" altLang="en-US" i="1">
                <a:solidFill>
                  <a:schemeClr val="bg2"/>
                </a:solidFill>
              </a:rPr>
              <a:t> &lt;symbol&gt;, &lt;symbol&gt;</a:t>
            </a:r>
          </a:p>
          <a:p>
            <a:pPr lvl="1" eaLnBrk="1" hangingPunct="1">
              <a:spcBef>
                <a:spcPct val="50000"/>
              </a:spcBef>
            </a:pPr>
            <a:r>
              <a:rPr lang="en-US" altLang="en-US" i="1">
                <a:solidFill>
                  <a:schemeClr val="bg2"/>
                </a:solidFill>
              </a:rPr>
              <a:t>statements</a:t>
            </a:r>
          </a:p>
          <a:p>
            <a:pPr eaLnBrk="1" hangingPunct="1">
              <a:spcBef>
                <a:spcPct val="50000"/>
              </a:spcBef>
            </a:pPr>
            <a:r>
              <a:rPr lang="en-US" altLang="en-US">
                <a:solidFill>
                  <a:schemeClr val="bg2"/>
                </a:solidFill>
              </a:rPr>
              <a:t>ENDIF</a:t>
            </a:r>
          </a:p>
        </p:txBody>
      </p:sp>
      <p:sp>
        <p:nvSpPr>
          <p:cNvPr id="100357" name="Text Box 5"/>
          <p:cNvSpPr txBox="1">
            <a:spLocks noChangeArrowheads="1"/>
          </p:cNvSpPr>
          <p:nvPr/>
        </p:nvSpPr>
        <p:spPr bwMode="auto">
          <a:xfrm>
            <a:off x="533400" y="5105400"/>
            <a:ext cx="8153400" cy="923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Can be used to prevent the caller of a macro from passing an argument that would conflict with register usage inside the macro.</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0357"/>
                                        </p:tgtEl>
                                        <p:attrNameLst>
                                          <p:attrName>style.visibility</p:attrName>
                                        </p:attrNameLst>
                                      </p:cBhvr>
                                      <p:to>
                                        <p:strVal val="visible"/>
                                      </p:to>
                                    </p:set>
                                    <p:animEffect transition="in" filter="box(in)">
                                      <p:cBhvr>
                                        <p:cTn id="7" dur="500"/>
                                        <p:tgtEl>
                                          <p:spTgt spid="100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7168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27B3243A-80B6-49DC-A183-EB35E6B4067D}" type="slidenum">
              <a:rPr lang="en-US" altLang="en-US" sz="1600">
                <a:latin typeface="Times New Roman" panose="02020603050405020304" pitchFamily="18" charset="0"/>
              </a:rPr>
              <a:pPr eaLnBrk="1" hangingPunct="1"/>
              <a:t>58</a:t>
            </a:fld>
            <a:endParaRPr lang="en-US" altLang="en-US" sz="1600">
              <a:latin typeface="Times New Roman" panose="02020603050405020304" pitchFamily="18" charset="0"/>
            </a:endParaRPr>
          </a:p>
        </p:txBody>
      </p:sp>
      <p:sp>
        <p:nvSpPr>
          <p:cNvPr id="111618" name="Rectangle 2"/>
          <p:cNvSpPr>
            <a:spLocks noGrp="1" noChangeArrowheads="1"/>
          </p:cNvSpPr>
          <p:nvPr>
            <p:ph type="title"/>
          </p:nvPr>
        </p:nvSpPr>
        <p:spPr/>
        <p:txBody>
          <a:bodyPr/>
          <a:lstStyle/>
          <a:p>
            <a:pPr eaLnBrk="1" hangingPunct="1">
              <a:defRPr/>
            </a:pPr>
            <a:r>
              <a:rPr lang="en-US" altLang="en-US" smtClean="0"/>
              <a:t>IFIDNI Example</a:t>
            </a:r>
          </a:p>
        </p:txBody>
      </p:sp>
      <p:sp>
        <p:nvSpPr>
          <p:cNvPr id="71685" name="Text Box 3"/>
          <p:cNvSpPr txBox="1">
            <a:spLocks noChangeArrowheads="1"/>
          </p:cNvSpPr>
          <p:nvPr/>
        </p:nvSpPr>
        <p:spPr bwMode="auto">
          <a:xfrm>
            <a:off x="1143000" y="2209800"/>
            <a:ext cx="70104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227013" algn="l"/>
                <a:tab pos="3657600" algn="l"/>
                <a:tab pos="4114800" algn="l"/>
              </a:tabLst>
              <a:defRPr sz="2100">
                <a:solidFill>
                  <a:schemeClr val="tx1"/>
                </a:solidFill>
                <a:latin typeface="Arial" panose="020B0604020202020204" pitchFamily="34" charset="0"/>
              </a:defRPr>
            </a:lvl1pPr>
            <a:lvl2pPr marL="284163" eaLnBrk="0" hangingPunct="0">
              <a:tabLst>
                <a:tab pos="227013" algn="l"/>
                <a:tab pos="3657600" algn="l"/>
                <a:tab pos="4114800" algn="l"/>
              </a:tabLst>
              <a:defRPr sz="2100">
                <a:solidFill>
                  <a:schemeClr val="tx1"/>
                </a:solidFill>
                <a:latin typeface="Arial" panose="020B0604020202020204" pitchFamily="34" charset="0"/>
              </a:defRPr>
            </a:lvl2pPr>
            <a:lvl3pPr marL="579438" eaLnBrk="0" hangingPunct="0">
              <a:tabLst>
                <a:tab pos="227013" algn="l"/>
                <a:tab pos="3657600" algn="l"/>
                <a:tab pos="4114800" algn="l"/>
              </a:tabLst>
              <a:defRPr sz="2100">
                <a:solidFill>
                  <a:schemeClr val="tx1"/>
                </a:solidFill>
                <a:latin typeface="Arial" panose="020B0604020202020204" pitchFamily="34" charset="0"/>
              </a:defRPr>
            </a:lvl3pPr>
            <a:lvl4pPr marL="1600200" indent="-228600" eaLnBrk="0" hangingPunct="0">
              <a:tabLst>
                <a:tab pos="227013" algn="l"/>
                <a:tab pos="3657600" algn="l"/>
                <a:tab pos="4114800" algn="l"/>
              </a:tabLst>
              <a:defRPr sz="2100">
                <a:solidFill>
                  <a:schemeClr val="tx1"/>
                </a:solidFill>
                <a:latin typeface="Arial" panose="020B0604020202020204" pitchFamily="34" charset="0"/>
              </a:defRPr>
            </a:lvl4pPr>
            <a:lvl5pPr marL="2057400" indent="-228600" eaLnBrk="0" hangingPunct="0">
              <a:tabLst>
                <a:tab pos="227013"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227013"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227013"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227013"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227013" algn="l"/>
                <a:tab pos="3657600" algn="l"/>
                <a:tab pos="4114800" algn="l"/>
              </a:tabLst>
              <a:defRPr sz="2100">
                <a:solidFill>
                  <a:schemeClr val="tx1"/>
                </a:solidFill>
                <a:latin typeface="Arial" panose="020B0604020202020204" pitchFamily="34" charset="0"/>
              </a:defRPr>
            </a:lvl9pPr>
          </a:lstStyle>
          <a:p>
            <a:pPr eaLnBrk="1" hangingPunct="1">
              <a:lnSpc>
                <a:spcPct val="60000"/>
              </a:lnSpc>
              <a:spcBef>
                <a:spcPct val="50000"/>
              </a:spcBef>
            </a:pPr>
            <a:r>
              <a:rPr lang="en-US" altLang="en-US" sz="1800" b="1">
                <a:latin typeface="Courier New" panose="02070309020205020404" pitchFamily="49" charset="0"/>
              </a:rPr>
              <a:t>mReadBuf MACRO bufferPtr, maxChars</a:t>
            </a:r>
          </a:p>
          <a:p>
            <a:pPr lvl="1" eaLnBrk="1" hangingPunct="1">
              <a:lnSpc>
                <a:spcPct val="60000"/>
              </a:lnSpc>
              <a:spcBef>
                <a:spcPct val="50000"/>
              </a:spcBef>
            </a:pPr>
            <a:r>
              <a:rPr lang="en-US" altLang="en-US" sz="1800" b="1">
                <a:latin typeface="Courier New" panose="02070309020205020404" pitchFamily="49" charset="0"/>
              </a:rPr>
              <a:t>IFIDNI &lt;maxChars&gt;,&lt;EDX&gt;</a:t>
            </a:r>
          </a:p>
          <a:p>
            <a:pPr lvl="2" eaLnBrk="1" hangingPunct="1">
              <a:lnSpc>
                <a:spcPct val="60000"/>
              </a:lnSpc>
              <a:spcBef>
                <a:spcPct val="50000"/>
              </a:spcBef>
            </a:pPr>
            <a:r>
              <a:rPr lang="en-US" altLang="en-US" sz="1800" b="1">
                <a:latin typeface="Courier New" panose="02070309020205020404" pitchFamily="49" charset="0"/>
              </a:rPr>
              <a:t>ECHO Warning: Second argument cannot be EDX</a:t>
            </a:r>
          </a:p>
          <a:p>
            <a:pPr lvl="2" eaLnBrk="1" hangingPunct="1">
              <a:lnSpc>
                <a:spcPct val="60000"/>
              </a:lnSpc>
              <a:spcBef>
                <a:spcPct val="50000"/>
              </a:spcBef>
            </a:pPr>
            <a:r>
              <a:rPr lang="en-US" altLang="en-US" sz="1800" b="1">
                <a:latin typeface="Courier New" panose="02070309020205020404" pitchFamily="49" charset="0"/>
              </a:rPr>
              <a:t>ECHO **************************************</a:t>
            </a:r>
          </a:p>
          <a:p>
            <a:pPr lvl="2" eaLnBrk="1" hangingPunct="1">
              <a:lnSpc>
                <a:spcPct val="60000"/>
              </a:lnSpc>
              <a:spcBef>
                <a:spcPct val="50000"/>
              </a:spcBef>
            </a:pPr>
            <a:r>
              <a:rPr lang="en-US" altLang="en-US" sz="1800" b="1">
                <a:latin typeface="Courier New" panose="02070309020205020404" pitchFamily="49" charset="0"/>
              </a:rPr>
              <a:t>EXITM</a:t>
            </a:r>
          </a:p>
          <a:p>
            <a:pPr lvl="1" eaLnBrk="1" hangingPunct="1">
              <a:lnSpc>
                <a:spcPct val="60000"/>
              </a:lnSpc>
              <a:spcBef>
                <a:spcPct val="50000"/>
              </a:spcBef>
            </a:pPr>
            <a:r>
              <a:rPr lang="en-US" altLang="en-US" sz="1800" b="1">
                <a:latin typeface="Courier New" panose="02070309020205020404" pitchFamily="49" charset="0"/>
              </a:rPr>
              <a:t>ENDIF</a:t>
            </a:r>
          </a:p>
          <a:p>
            <a:pPr lvl="1" eaLnBrk="1" hangingPunct="1">
              <a:lnSpc>
                <a:spcPct val="50000"/>
              </a:lnSpc>
              <a:spcBef>
                <a:spcPct val="50000"/>
              </a:spcBef>
            </a:pPr>
            <a:r>
              <a:rPr lang="en-US" altLang="en-US" sz="1800" b="1">
                <a:latin typeface="Courier New" panose="02070309020205020404" pitchFamily="49" charset="0"/>
              </a:rPr>
              <a:t>. </a:t>
            </a:r>
          </a:p>
          <a:p>
            <a:pPr lvl="1" eaLnBrk="1" hangingPunct="1">
              <a:lnSpc>
                <a:spcPct val="50000"/>
              </a:lnSpc>
              <a:spcBef>
                <a:spcPct val="50000"/>
              </a:spcBef>
            </a:pPr>
            <a:r>
              <a:rPr lang="en-US" altLang="en-US" sz="1800" b="1">
                <a:latin typeface="Courier New" panose="02070309020205020404" pitchFamily="49" charset="0"/>
              </a:rPr>
              <a:t>.</a:t>
            </a:r>
          </a:p>
          <a:p>
            <a:pPr eaLnBrk="1" hangingPunct="1">
              <a:lnSpc>
                <a:spcPct val="50000"/>
              </a:lnSpc>
              <a:spcBef>
                <a:spcPct val="50000"/>
              </a:spcBef>
            </a:pPr>
            <a:r>
              <a:rPr lang="en-US" altLang="en-US" sz="1800" b="1">
                <a:latin typeface="Courier New" panose="02070309020205020404" pitchFamily="49" charset="0"/>
              </a:rPr>
              <a:t>ENDM</a:t>
            </a:r>
          </a:p>
        </p:txBody>
      </p:sp>
      <p:sp>
        <p:nvSpPr>
          <p:cNvPr id="71686"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Prevents the user from passing EDX as the second argument to the mReadBuf macro:</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7270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54D4A24-03B7-45E7-A829-366F3F5943F2}" type="slidenum">
              <a:rPr lang="en-US" altLang="en-US" sz="1600">
                <a:latin typeface="Times New Roman" panose="02020603050405020304" pitchFamily="18" charset="0"/>
              </a:rPr>
              <a:pPr eaLnBrk="1" hangingPunct="1"/>
              <a:t>59</a:t>
            </a:fld>
            <a:endParaRPr lang="en-US" altLang="en-US" sz="1600">
              <a:latin typeface="Times New Roman" panose="02020603050405020304" pitchFamily="18" charset="0"/>
            </a:endParaRPr>
          </a:p>
        </p:txBody>
      </p:sp>
      <p:sp>
        <p:nvSpPr>
          <p:cNvPr id="143362" name="Rectangle 2"/>
          <p:cNvSpPr>
            <a:spLocks noGrp="1" noChangeArrowheads="1"/>
          </p:cNvSpPr>
          <p:nvPr>
            <p:ph type="title"/>
          </p:nvPr>
        </p:nvSpPr>
        <p:spPr/>
        <p:txBody>
          <a:bodyPr/>
          <a:lstStyle/>
          <a:p>
            <a:pPr eaLnBrk="1" hangingPunct="1">
              <a:defRPr/>
            </a:pPr>
            <a:r>
              <a:rPr lang="en-US" altLang="en-US" smtClean="0"/>
              <a:t>Special Operators</a:t>
            </a:r>
          </a:p>
        </p:txBody>
      </p:sp>
      <p:sp>
        <p:nvSpPr>
          <p:cNvPr id="72709" name="Rectangle 3"/>
          <p:cNvSpPr>
            <a:spLocks noGrp="1" noChangeArrowheads="1"/>
          </p:cNvSpPr>
          <p:nvPr>
            <p:ph type="body" idx="1"/>
          </p:nvPr>
        </p:nvSpPr>
        <p:spPr>
          <a:xfrm>
            <a:off x="685800" y="1143000"/>
            <a:ext cx="7772400" cy="1143000"/>
          </a:xfrm>
        </p:spPr>
        <p:txBody>
          <a:bodyPr/>
          <a:lstStyle/>
          <a:p>
            <a:pPr eaLnBrk="1" hangingPunct="1"/>
            <a:r>
              <a:rPr lang="en-US" altLang="en-US" smtClean="0"/>
              <a:t>The </a:t>
            </a:r>
            <a:r>
              <a:rPr lang="en-US" altLang="en-US" smtClean="0">
                <a:solidFill>
                  <a:schemeClr val="tx2"/>
                </a:solidFill>
              </a:rPr>
              <a:t>substitution</a:t>
            </a:r>
            <a:r>
              <a:rPr lang="en-US" altLang="en-US" smtClean="0"/>
              <a:t> (&amp;) operator resolves ambiguous references to parameter names within a macro.</a:t>
            </a:r>
          </a:p>
        </p:txBody>
      </p:sp>
      <p:sp>
        <p:nvSpPr>
          <p:cNvPr id="143364" name="Rectangle 4"/>
          <p:cNvSpPr>
            <a:spLocks noChangeArrowheads="1"/>
          </p:cNvSpPr>
          <p:nvPr/>
        </p:nvSpPr>
        <p:spPr bwMode="auto">
          <a:xfrm>
            <a:off x="685800" y="19812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20000"/>
              </a:spcBef>
              <a:buClr>
                <a:schemeClr val="tx1"/>
              </a:buClr>
              <a:buFontTx/>
              <a:buChar char="•"/>
            </a:pPr>
            <a:r>
              <a:rPr lang="en-US" altLang="en-US" sz="2400"/>
              <a:t>The </a:t>
            </a:r>
            <a:r>
              <a:rPr lang="en-US" altLang="en-US" sz="2400">
                <a:solidFill>
                  <a:schemeClr val="tx2"/>
                </a:solidFill>
              </a:rPr>
              <a:t>expansion</a:t>
            </a:r>
            <a:r>
              <a:rPr lang="en-US" altLang="en-US" sz="2400"/>
              <a:t> operator (%) expands text macros or converts constant expressions into their text representations.</a:t>
            </a:r>
          </a:p>
        </p:txBody>
      </p:sp>
      <p:sp>
        <p:nvSpPr>
          <p:cNvPr id="143365" name="Rectangle 5"/>
          <p:cNvSpPr>
            <a:spLocks noChangeArrowheads="1"/>
          </p:cNvSpPr>
          <p:nvPr/>
        </p:nvSpPr>
        <p:spPr bwMode="auto">
          <a:xfrm>
            <a:off x="685800" y="3200400"/>
            <a:ext cx="7772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20000"/>
              </a:spcBef>
              <a:buClr>
                <a:schemeClr val="tx1"/>
              </a:buClr>
              <a:buFontTx/>
              <a:buChar char="•"/>
            </a:pPr>
            <a:r>
              <a:rPr lang="en-US" altLang="en-US" sz="2400"/>
              <a:t>The </a:t>
            </a:r>
            <a:r>
              <a:rPr lang="en-US" altLang="en-US" sz="2400">
                <a:solidFill>
                  <a:schemeClr val="tx2"/>
                </a:solidFill>
              </a:rPr>
              <a:t>literal-text</a:t>
            </a:r>
            <a:r>
              <a:rPr lang="en-US" altLang="en-US" sz="2400"/>
              <a:t> operator (&lt;&gt;) groups one or more characters and symbols into a single text literal. It prevents the preprocessor from interpreting members of the list as separate arguments.</a:t>
            </a:r>
          </a:p>
        </p:txBody>
      </p:sp>
      <p:sp>
        <p:nvSpPr>
          <p:cNvPr id="143366" name="Rectangle 6"/>
          <p:cNvSpPr>
            <a:spLocks noChangeArrowheads="1"/>
          </p:cNvSpPr>
          <p:nvPr/>
        </p:nvSpPr>
        <p:spPr bwMode="auto">
          <a:xfrm>
            <a:off x="685800" y="48768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20000"/>
              </a:spcBef>
              <a:buClr>
                <a:schemeClr val="tx1"/>
              </a:buClr>
              <a:buFontTx/>
              <a:buChar char="•"/>
            </a:pPr>
            <a:r>
              <a:rPr lang="en-US" altLang="en-US" sz="2400"/>
              <a:t>The </a:t>
            </a:r>
            <a:r>
              <a:rPr lang="en-US" altLang="en-US" sz="2400">
                <a:solidFill>
                  <a:schemeClr val="tx2"/>
                </a:solidFill>
              </a:rPr>
              <a:t>literal-character</a:t>
            </a:r>
            <a:r>
              <a:rPr lang="en-US" altLang="en-US" sz="2400"/>
              <a:t> operator (!) forces the preprocessor to treat a predefined operator as an ordinary character.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autoUpdateAnimBg="0"/>
      <p:bldP spid="143365" grpId="0" autoUpdateAnimBg="0"/>
      <p:bldP spid="14336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048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9DB7BC21-B9CD-4286-95C2-3B526EEC37AC}" type="slidenum">
              <a:rPr lang="en-US" altLang="en-US" sz="1600">
                <a:latin typeface="Times New Roman" panose="02020603050405020304" pitchFamily="18" charset="0"/>
              </a:rPr>
              <a:pPr eaLnBrk="1" hangingPunct="1"/>
              <a:t>6</a:t>
            </a:fld>
            <a:endParaRPr lang="en-US" altLang="en-US" sz="1600">
              <a:latin typeface="Times New Roman" panose="02020603050405020304" pitchFamily="18" charset="0"/>
            </a:endParaRPr>
          </a:p>
        </p:txBody>
      </p:sp>
      <p:sp>
        <p:nvSpPr>
          <p:cNvPr id="79874" name="Rectangle 2"/>
          <p:cNvSpPr>
            <a:spLocks noGrp="1" noChangeArrowheads="1"/>
          </p:cNvSpPr>
          <p:nvPr>
            <p:ph type="title"/>
          </p:nvPr>
        </p:nvSpPr>
        <p:spPr/>
        <p:txBody>
          <a:bodyPr/>
          <a:lstStyle/>
          <a:p>
            <a:pPr eaLnBrk="1" hangingPunct="1">
              <a:defRPr/>
            </a:pPr>
            <a:r>
              <a:rPr lang="en-US" altLang="en-US" smtClean="0"/>
              <a:t>Structure</a:t>
            </a:r>
          </a:p>
        </p:txBody>
      </p:sp>
      <p:sp>
        <p:nvSpPr>
          <p:cNvPr id="20485" name="Rectangle 3"/>
          <p:cNvSpPr>
            <a:spLocks noGrp="1" noChangeArrowheads="1"/>
          </p:cNvSpPr>
          <p:nvPr>
            <p:ph type="body" idx="1"/>
          </p:nvPr>
        </p:nvSpPr>
        <p:spPr>
          <a:xfrm>
            <a:off x="762000" y="1371600"/>
            <a:ext cx="7772400" cy="3962400"/>
          </a:xfrm>
        </p:spPr>
        <p:txBody>
          <a:bodyPr/>
          <a:lstStyle/>
          <a:p>
            <a:pPr eaLnBrk="1" hangingPunct="1"/>
            <a:r>
              <a:rPr lang="en-US" altLang="en-US" smtClean="0"/>
              <a:t>A template or pattern given to a logically related group of variables. </a:t>
            </a:r>
          </a:p>
          <a:p>
            <a:pPr eaLnBrk="1" hangingPunct="1"/>
            <a:r>
              <a:rPr lang="en-US" altLang="en-US" smtClean="0">
                <a:solidFill>
                  <a:schemeClr val="tx2"/>
                </a:solidFill>
              </a:rPr>
              <a:t>field</a:t>
            </a:r>
            <a:r>
              <a:rPr lang="en-US" altLang="en-US" smtClean="0"/>
              <a:t> - structure member containing data</a:t>
            </a:r>
          </a:p>
          <a:p>
            <a:pPr eaLnBrk="1" hangingPunct="1"/>
            <a:r>
              <a:rPr lang="en-US" altLang="en-US" smtClean="0"/>
              <a:t>Program access to a structure:</a:t>
            </a:r>
          </a:p>
          <a:p>
            <a:pPr lvl="1" eaLnBrk="1" hangingPunct="1"/>
            <a:r>
              <a:rPr lang="en-US" altLang="en-US" smtClean="0"/>
              <a:t>entire structure as a complete unit</a:t>
            </a:r>
          </a:p>
          <a:p>
            <a:pPr lvl="1" eaLnBrk="1" hangingPunct="1"/>
            <a:r>
              <a:rPr lang="en-US" altLang="en-US" smtClean="0"/>
              <a:t>individual fields</a:t>
            </a:r>
          </a:p>
          <a:p>
            <a:pPr eaLnBrk="1" hangingPunct="1"/>
            <a:r>
              <a:rPr lang="en-US" altLang="en-US" smtClean="0"/>
              <a:t>Useful way to pass multiple related arguments to a procedure</a:t>
            </a:r>
          </a:p>
          <a:p>
            <a:pPr lvl="1" eaLnBrk="1" hangingPunct="1"/>
            <a:r>
              <a:rPr lang="en-US" altLang="en-US" smtClean="0"/>
              <a:t>example: file directory information</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7373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372ED95F-FB17-4CBB-B748-F606AD98EC50}" type="slidenum">
              <a:rPr lang="en-US" altLang="en-US" sz="1600">
                <a:latin typeface="Times New Roman" panose="02020603050405020304" pitchFamily="18" charset="0"/>
              </a:rPr>
              <a:pPr eaLnBrk="1" hangingPunct="1"/>
              <a:t>60</a:t>
            </a:fld>
            <a:endParaRPr lang="en-US" altLang="en-US" sz="1600">
              <a:latin typeface="Times New Roman" panose="02020603050405020304" pitchFamily="18" charset="0"/>
            </a:endParaRPr>
          </a:p>
        </p:txBody>
      </p:sp>
      <p:sp>
        <p:nvSpPr>
          <p:cNvPr id="112642" name="Rectangle 2"/>
          <p:cNvSpPr>
            <a:spLocks noGrp="1" noChangeArrowheads="1"/>
          </p:cNvSpPr>
          <p:nvPr>
            <p:ph type="title"/>
          </p:nvPr>
        </p:nvSpPr>
        <p:spPr/>
        <p:txBody>
          <a:bodyPr/>
          <a:lstStyle/>
          <a:p>
            <a:pPr eaLnBrk="1" hangingPunct="1">
              <a:defRPr/>
            </a:pPr>
            <a:r>
              <a:rPr lang="en-US" altLang="en-US" smtClean="0"/>
              <a:t>Substitution (&amp;)</a:t>
            </a:r>
          </a:p>
        </p:txBody>
      </p:sp>
      <p:sp>
        <p:nvSpPr>
          <p:cNvPr id="73733" name="Text Box 3"/>
          <p:cNvSpPr txBox="1">
            <a:spLocks noChangeArrowheads="1"/>
          </p:cNvSpPr>
          <p:nvPr/>
        </p:nvSpPr>
        <p:spPr bwMode="auto">
          <a:xfrm>
            <a:off x="1219200" y="1981200"/>
            <a:ext cx="6553200" cy="2590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ShowRegister MACRO regName</a:t>
            </a:r>
          </a:p>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tempStr BYTE " &amp;regName=",0</a:t>
            </a:r>
          </a:p>
          <a:p>
            <a:pPr eaLnBrk="1" hangingPunct="1">
              <a:lnSpc>
                <a:spcPct val="50000"/>
              </a:lnSpc>
              <a:spcBef>
                <a:spcPct val="50000"/>
              </a:spcBef>
            </a:pPr>
            <a:r>
              <a:rPr lang="en-US" altLang="en-US" sz="1800" b="1">
                <a:latin typeface="Courier New" panose="02070309020205020404" pitchFamily="49" charset="0"/>
              </a:rPr>
              <a:t>. </a:t>
            </a:r>
          </a:p>
          <a:p>
            <a:pPr eaLnBrk="1" hangingPunct="1">
              <a:lnSpc>
                <a:spcPct val="50000"/>
              </a:lnSpc>
              <a:spcBef>
                <a:spcPct val="50000"/>
              </a:spcBef>
            </a:pPr>
            <a:r>
              <a:rPr lang="en-US" altLang="en-US" sz="1800" b="1">
                <a:latin typeface="Courier New" panose="02070309020205020404" pitchFamily="49" charset="0"/>
              </a:rPr>
              <a:t>.</a:t>
            </a: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ShowRegister EDX	; invoke the macro</a:t>
            </a:r>
          </a:p>
        </p:txBody>
      </p:sp>
      <p:sp>
        <p:nvSpPr>
          <p:cNvPr id="73734"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Text passed as </a:t>
            </a:r>
            <a:r>
              <a:rPr lang="en-US" altLang="en-US">
                <a:solidFill>
                  <a:schemeClr val="tx2"/>
                </a:solidFill>
              </a:rPr>
              <a:t>regName</a:t>
            </a:r>
            <a:r>
              <a:rPr lang="en-US" altLang="en-US"/>
              <a:t> is substituted into the literal string definition:</a:t>
            </a:r>
          </a:p>
        </p:txBody>
      </p:sp>
      <p:grpSp>
        <p:nvGrpSpPr>
          <p:cNvPr id="2" name="Group 7"/>
          <p:cNvGrpSpPr>
            <a:grpSpLocks/>
          </p:cNvGrpSpPr>
          <p:nvPr/>
        </p:nvGrpSpPr>
        <p:grpSpPr bwMode="auto">
          <a:xfrm>
            <a:off x="685800" y="4572000"/>
            <a:ext cx="7239000" cy="1143000"/>
            <a:chOff x="432" y="2736"/>
            <a:chExt cx="4560" cy="720"/>
          </a:xfrm>
        </p:grpSpPr>
        <p:sp>
          <p:nvSpPr>
            <p:cNvPr id="73736" name="Text Box 5"/>
            <p:cNvSpPr txBox="1">
              <a:spLocks noChangeArrowheads="1"/>
            </p:cNvSpPr>
            <p:nvPr/>
          </p:nvSpPr>
          <p:spPr bwMode="auto">
            <a:xfrm>
              <a:off x="816" y="3072"/>
              <a:ext cx="4176"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tempStr BYTE " EDX=",0</a:t>
              </a:r>
            </a:p>
          </p:txBody>
        </p:sp>
        <p:sp>
          <p:nvSpPr>
            <p:cNvPr id="73737" name="Text Box 6"/>
            <p:cNvSpPr txBox="1">
              <a:spLocks noChangeArrowheads="1"/>
            </p:cNvSpPr>
            <p:nvPr/>
          </p:nvSpPr>
          <p:spPr bwMode="auto">
            <a:xfrm>
              <a:off x="432" y="2736"/>
              <a:ext cx="177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Macro expansion: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7475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71437704-DAD7-4CBF-BB9A-32991F3BCDBE}" type="slidenum">
              <a:rPr lang="en-US" altLang="en-US" sz="1600">
                <a:latin typeface="Times New Roman" panose="02020603050405020304" pitchFamily="18" charset="0"/>
              </a:rPr>
              <a:pPr eaLnBrk="1" hangingPunct="1"/>
              <a:t>61</a:t>
            </a:fld>
            <a:endParaRPr lang="en-US" altLang="en-US" sz="1600">
              <a:latin typeface="Times New Roman" panose="02020603050405020304" pitchFamily="18" charset="0"/>
            </a:endParaRPr>
          </a:p>
        </p:txBody>
      </p:sp>
      <p:sp>
        <p:nvSpPr>
          <p:cNvPr id="147458" name="Rectangle 2"/>
          <p:cNvSpPr>
            <a:spLocks noGrp="1" noChangeArrowheads="1"/>
          </p:cNvSpPr>
          <p:nvPr>
            <p:ph type="title"/>
          </p:nvPr>
        </p:nvSpPr>
        <p:spPr/>
        <p:txBody>
          <a:bodyPr/>
          <a:lstStyle/>
          <a:p>
            <a:pPr eaLnBrk="1" hangingPunct="1">
              <a:defRPr/>
            </a:pPr>
            <a:r>
              <a:rPr lang="en-US" altLang="en-US" smtClean="0"/>
              <a:t>Expansion (%)</a:t>
            </a:r>
          </a:p>
        </p:txBody>
      </p:sp>
      <p:sp>
        <p:nvSpPr>
          <p:cNvPr id="74757" name="Text Box 3"/>
          <p:cNvSpPr txBox="1">
            <a:spLocks noChangeArrowheads="1"/>
          </p:cNvSpPr>
          <p:nvPr/>
        </p:nvSpPr>
        <p:spPr bwMode="auto">
          <a:xfrm>
            <a:off x="762000" y="2514600"/>
            <a:ext cx="7696200" cy="2895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mGotoXY %(5 * 10),%(3 + 4)</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The preprocessor generates the following code:</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1 push edx</a:t>
            </a:r>
          </a:p>
          <a:p>
            <a:pPr eaLnBrk="1" hangingPunct="1">
              <a:lnSpc>
                <a:spcPct val="50000"/>
              </a:lnSpc>
              <a:spcBef>
                <a:spcPct val="50000"/>
              </a:spcBef>
            </a:pPr>
            <a:r>
              <a:rPr lang="en-US" altLang="en-US" sz="1800" b="1">
                <a:latin typeface="Courier New" panose="02070309020205020404" pitchFamily="49" charset="0"/>
              </a:rPr>
              <a:t>1 mov dl,50</a:t>
            </a:r>
          </a:p>
          <a:p>
            <a:pPr eaLnBrk="1" hangingPunct="1">
              <a:lnSpc>
                <a:spcPct val="50000"/>
              </a:lnSpc>
              <a:spcBef>
                <a:spcPct val="50000"/>
              </a:spcBef>
            </a:pPr>
            <a:r>
              <a:rPr lang="en-US" altLang="en-US" sz="1800" b="1">
                <a:latin typeface="Courier New" panose="02070309020205020404" pitchFamily="49" charset="0"/>
              </a:rPr>
              <a:t>1 mov dh,7</a:t>
            </a:r>
          </a:p>
          <a:p>
            <a:pPr eaLnBrk="1" hangingPunct="1">
              <a:lnSpc>
                <a:spcPct val="50000"/>
              </a:lnSpc>
              <a:spcBef>
                <a:spcPct val="50000"/>
              </a:spcBef>
            </a:pPr>
            <a:r>
              <a:rPr lang="en-US" altLang="en-US" sz="1800" b="1">
                <a:latin typeface="Courier New" panose="02070309020205020404" pitchFamily="49" charset="0"/>
              </a:rPr>
              <a:t>1 call Gotoxy</a:t>
            </a:r>
          </a:p>
          <a:p>
            <a:pPr eaLnBrk="1" hangingPunct="1">
              <a:lnSpc>
                <a:spcPct val="50000"/>
              </a:lnSpc>
              <a:spcBef>
                <a:spcPct val="50000"/>
              </a:spcBef>
            </a:pPr>
            <a:r>
              <a:rPr lang="en-US" altLang="en-US" sz="1800" b="1">
                <a:latin typeface="Courier New" panose="02070309020205020404" pitchFamily="49" charset="0"/>
              </a:rPr>
              <a:t>1 pop edx</a:t>
            </a:r>
          </a:p>
        </p:txBody>
      </p:sp>
      <p:sp>
        <p:nvSpPr>
          <p:cNvPr id="74758" name="Text Box 4"/>
          <p:cNvSpPr txBox="1">
            <a:spLocks noChangeArrowheads="1"/>
          </p:cNvSpPr>
          <p:nvPr/>
        </p:nvSpPr>
        <p:spPr bwMode="auto">
          <a:xfrm>
            <a:off x="685800" y="10668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Forces the evaluation of an integer expression. After the expression has been evaluated, its value is passed as a macro argument:</a:t>
            </a:r>
          </a:p>
        </p:txBody>
      </p:sp>
      <p:sp>
        <p:nvSpPr>
          <p:cNvPr id="74759" name="Line 5"/>
          <p:cNvSpPr>
            <a:spLocks noChangeShapeType="1"/>
          </p:cNvSpPr>
          <p:nvPr/>
        </p:nvSpPr>
        <p:spPr bwMode="auto">
          <a:xfrm flipH="1">
            <a:off x="2286000" y="2819400"/>
            <a:ext cx="304800" cy="1219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74760" name="Line 6"/>
          <p:cNvSpPr>
            <a:spLocks noChangeShapeType="1"/>
          </p:cNvSpPr>
          <p:nvPr/>
        </p:nvSpPr>
        <p:spPr bwMode="auto">
          <a:xfrm flipH="1">
            <a:off x="2286000" y="2819400"/>
            <a:ext cx="1676400" cy="1524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7577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8C00B1F-7091-426F-9C61-5B98BD72DF26}" type="slidenum">
              <a:rPr lang="en-US" altLang="en-US" sz="1600">
                <a:latin typeface="Times New Roman" panose="02020603050405020304" pitchFamily="18" charset="0"/>
              </a:rPr>
              <a:pPr eaLnBrk="1" hangingPunct="1"/>
              <a:t>62</a:t>
            </a:fld>
            <a:endParaRPr lang="en-US" altLang="en-US" sz="1600">
              <a:latin typeface="Times New Roman" panose="02020603050405020304" pitchFamily="18" charset="0"/>
            </a:endParaRPr>
          </a:p>
        </p:txBody>
      </p:sp>
      <p:sp>
        <p:nvSpPr>
          <p:cNvPr id="148482" name="Rectangle 2"/>
          <p:cNvSpPr>
            <a:spLocks noGrp="1" noChangeArrowheads="1"/>
          </p:cNvSpPr>
          <p:nvPr>
            <p:ph type="title"/>
          </p:nvPr>
        </p:nvSpPr>
        <p:spPr/>
        <p:txBody>
          <a:bodyPr/>
          <a:lstStyle/>
          <a:p>
            <a:pPr eaLnBrk="1" hangingPunct="1">
              <a:defRPr/>
            </a:pPr>
            <a:r>
              <a:rPr lang="en-US" altLang="en-US" smtClean="0"/>
              <a:t>Literal-Text (&lt;&gt;)</a:t>
            </a:r>
          </a:p>
        </p:txBody>
      </p:sp>
      <p:sp>
        <p:nvSpPr>
          <p:cNvPr id="75781" name="Text Box 3"/>
          <p:cNvSpPr txBox="1">
            <a:spLocks noChangeArrowheads="1"/>
          </p:cNvSpPr>
          <p:nvPr/>
        </p:nvSpPr>
        <p:spPr bwMode="auto">
          <a:xfrm>
            <a:off x="1447800" y="2514600"/>
            <a:ext cx="59436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mWrite "Line three", 0dh, 0ah</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mWrite &lt;"Line three", 0dh, 0ah&gt;</a:t>
            </a:r>
          </a:p>
        </p:txBody>
      </p:sp>
      <p:sp>
        <p:nvSpPr>
          <p:cNvPr id="75782" name="Text Box 4"/>
          <p:cNvSpPr txBox="1">
            <a:spLocks noChangeArrowheads="1"/>
          </p:cNvSpPr>
          <p:nvPr/>
        </p:nvSpPr>
        <p:spPr bwMode="auto">
          <a:xfrm>
            <a:off x="685800" y="13716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first macro call passes three arguments. The second call passes a single argument: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7680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388E5A2-082B-41CF-973F-E2D27EC8433E}" type="slidenum">
              <a:rPr lang="en-US" altLang="en-US" sz="1600">
                <a:latin typeface="Times New Roman" panose="02020603050405020304" pitchFamily="18" charset="0"/>
              </a:rPr>
              <a:pPr eaLnBrk="1" hangingPunct="1"/>
              <a:t>63</a:t>
            </a:fld>
            <a:endParaRPr lang="en-US" altLang="en-US" sz="1600">
              <a:latin typeface="Times New Roman" panose="02020603050405020304" pitchFamily="18" charset="0"/>
            </a:endParaRPr>
          </a:p>
        </p:txBody>
      </p:sp>
      <p:sp>
        <p:nvSpPr>
          <p:cNvPr id="149506" name="Rectangle 2"/>
          <p:cNvSpPr>
            <a:spLocks noGrp="1" noChangeArrowheads="1"/>
          </p:cNvSpPr>
          <p:nvPr>
            <p:ph type="title"/>
          </p:nvPr>
        </p:nvSpPr>
        <p:spPr/>
        <p:txBody>
          <a:bodyPr/>
          <a:lstStyle/>
          <a:p>
            <a:pPr eaLnBrk="1" hangingPunct="1">
              <a:defRPr/>
            </a:pPr>
            <a:r>
              <a:rPr lang="en-US" altLang="en-US" smtClean="0"/>
              <a:t>Literal-Character (!)</a:t>
            </a:r>
          </a:p>
        </p:txBody>
      </p:sp>
      <p:sp>
        <p:nvSpPr>
          <p:cNvPr id="76805" name="Text Box 3"/>
          <p:cNvSpPr txBox="1">
            <a:spLocks noChangeArrowheads="1"/>
          </p:cNvSpPr>
          <p:nvPr/>
        </p:nvSpPr>
        <p:spPr bwMode="auto">
          <a:xfrm>
            <a:off x="914400" y="2362200"/>
            <a:ext cx="7315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BadYValue TEXTEQU Warning: &lt;Y-coordinate is &gt; 24&gt;</a:t>
            </a:r>
          </a:p>
        </p:txBody>
      </p:sp>
      <p:sp>
        <p:nvSpPr>
          <p:cNvPr id="76806" name="Text Box 5"/>
          <p:cNvSpPr txBox="1">
            <a:spLocks noChangeArrowheads="1"/>
          </p:cNvSpPr>
          <p:nvPr/>
        </p:nvSpPr>
        <p:spPr bwMode="auto">
          <a:xfrm>
            <a:off x="838200" y="1447800"/>
            <a:ext cx="7391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following declaration prematurely ends the text definition when the first &gt; character is reached.</a:t>
            </a:r>
          </a:p>
        </p:txBody>
      </p:sp>
      <p:grpSp>
        <p:nvGrpSpPr>
          <p:cNvPr id="2" name="Group 7"/>
          <p:cNvGrpSpPr>
            <a:grpSpLocks/>
          </p:cNvGrpSpPr>
          <p:nvPr/>
        </p:nvGrpSpPr>
        <p:grpSpPr bwMode="auto">
          <a:xfrm>
            <a:off x="914400" y="3505200"/>
            <a:ext cx="7391400" cy="1447800"/>
            <a:chOff x="576" y="2208"/>
            <a:chExt cx="4656" cy="912"/>
          </a:xfrm>
        </p:grpSpPr>
        <p:sp>
          <p:nvSpPr>
            <p:cNvPr id="76808" name="Text Box 4"/>
            <p:cNvSpPr txBox="1">
              <a:spLocks noChangeArrowheads="1"/>
            </p:cNvSpPr>
            <p:nvPr/>
          </p:nvSpPr>
          <p:spPr bwMode="auto">
            <a:xfrm>
              <a:off x="576" y="2208"/>
              <a:ext cx="465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following declaration continues the text definition until the final  &gt; character is reached.</a:t>
              </a:r>
            </a:p>
          </p:txBody>
        </p:sp>
        <p:sp>
          <p:nvSpPr>
            <p:cNvPr id="76809" name="Text Box 6"/>
            <p:cNvSpPr txBox="1">
              <a:spLocks noChangeArrowheads="1"/>
            </p:cNvSpPr>
            <p:nvPr/>
          </p:nvSpPr>
          <p:spPr bwMode="auto">
            <a:xfrm>
              <a:off x="576" y="2832"/>
              <a:ext cx="460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BadYValue TEXTEQU &lt;Warning: Y-coordinate is !&gt; 24&gt;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7782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81FB82E1-8AA7-40DC-8938-EBB21A1C61CE}" type="slidenum">
              <a:rPr lang="en-US" altLang="en-US" sz="1600">
                <a:latin typeface="Times New Roman" panose="02020603050405020304" pitchFamily="18" charset="0"/>
              </a:rPr>
              <a:pPr eaLnBrk="1" hangingPunct="1"/>
              <a:t>64</a:t>
            </a:fld>
            <a:endParaRPr lang="en-US" altLang="en-US" sz="1600">
              <a:latin typeface="Times New Roman" panose="02020603050405020304" pitchFamily="18" charset="0"/>
            </a:endParaRPr>
          </a:p>
        </p:txBody>
      </p:sp>
      <p:sp>
        <p:nvSpPr>
          <p:cNvPr id="102402" name="Rectangle 2"/>
          <p:cNvSpPr>
            <a:spLocks noGrp="1" noChangeArrowheads="1"/>
          </p:cNvSpPr>
          <p:nvPr>
            <p:ph type="title"/>
          </p:nvPr>
        </p:nvSpPr>
        <p:spPr/>
        <p:txBody>
          <a:bodyPr/>
          <a:lstStyle/>
          <a:p>
            <a:pPr eaLnBrk="1" hangingPunct="1">
              <a:defRPr/>
            </a:pPr>
            <a:r>
              <a:rPr lang="en-US" altLang="en-US" smtClean="0"/>
              <a:t>Macro Functions </a:t>
            </a:r>
            <a:r>
              <a:rPr lang="en-US" altLang="en-US" sz="2400" smtClean="0"/>
              <a:t>(1 of 2)</a:t>
            </a:r>
            <a:endParaRPr lang="en-US" altLang="en-US" smtClean="0"/>
          </a:p>
        </p:txBody>
      </p:sp>
      <p:sp>
        <p:nvSpPr>
          <p:cNvPr id="77829" name="Rectangle 3"/>
          <p:cNvSpPr>
            <a:spLocks noGrp="1" noChangeArrowheads="1"/>
          </p:cNvSpPr>
          <p:nvPr>
            <p:ph type="body" idx="1"/>
          </p:nvPr>
        </p:nvSpPr>
        <p:spPr>
          <a:xfrm>
            <a:off x="685800" y="1143000"/>
            <a:ext cx="7772400" cy="1752600"/>
          </a:xfrm>
        </p:spPr>
        <p:txBody>
          <a:bodyPr/>
          <a:lstStyle/>
          <a:p>
            <a:pPr eaLnBrk="1" hangingPunct="1"/>
            <a:r>
              <a:rPr lang="en-US" altLang="en-US" smtClean="0"/>
              <a:t>A </a:t>
            </a:r>
            <a:r>
              <a:rPr lang="en-US" altLang="en-US" smtClean="0">
                <a:solidFill>
                  <a:schemeClr val="tx2"/>
                </a:solidFill>
              </a:rPr>
              <a:t>macro function</a:t>
            </a:r>
            <a:r>
              <a:rPr lang="en-US" altLang="en-US" smtClean="0"/>
              <a:t> returns an integer or string constant </a:t>
            </a:r>
          </a:p>
          <a:p>
            <a:pPr eaLnBrk="1" hangingPunct="1"/>
            <a:r>
              <a:rPr lang="en-US" altLang="en-US" smtClean="0"/>
              <a:t>The value is returned by the EXITM directive</a:t>
            </a:r>
          </a:p>
          <a:p>
            <a:pPr eaLnBrk="1" hangingPunct="1"/>
            <a:r>
              <a:rPr lang="en-US" altLang="en-US" smtClean="0"/>
              <a:t>Example: The </a:t>
            </a:r>
            <a:r>
              <a:rPr lang="en-US" altLang="en-US" smtClean="0">
                <a:solidFill>
                  <a:schemeClr val="tx2"/>
                </a:solidFill>
              </a:rPr>
              <a:t>IsDefined</a:t>
            </a:r>
            <a:r>
              <a:rPr lang="en-US" altLang="en-US" smtClean="0"/>
              <a:t> macro acts as </a:t>
            </a:r>
            <a:r>
              <a:rPr lang="en-US" altLang="en-US" sz="2500" smtClean="0"/>
              <a:t>a wrapper for the IFDEF directive.</a:t>
            </a:r>
            <a:endParaRPr lang="en-US" altLang="en-US" smtClean="0"/>
          </a:p>
        </p:txBody>
      </p:sp>
      <p:sp>
        <p:nvSpPr>
          <p:cNvPr id="77830" name="Text Box 4"/>
          <p:cNvSpPr txBox="1">
            <a:spLocks noChangeArrowheads="1"/>
          </p:cNvSpPr>
          <p:nvPr/>
        </p:nvSpPr>
        <p:spPr bwMode="auto">
          <a:xfrm>
            <a:off x="1828800" y="2971800"/>
            <a:ext cx="58674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855663" algn="l"/>
                <a:tab pos="4117975" algn="l"/>
              </a:tabLst>
              <a:defRPr sz="2100">
                <a:solidFill>
                  <a:schemeClr val="tx1"/>
                </a:solidFill>
                <a:latin typeface="Arial" panose="020B0604020202020204" pitchFamily="34" charset="0"/>
              </a:defRPr>
            </a:lvl1pPr>
            <a:lvl2pPr eaLnBrk="0" hangingPunct="0">
              <a:tabLst>
                <a:tab pos="457200" algn="l"/>
                <a:tab pos="855663" algn="l"/>
                <a:tab pos="4117975" algn="l"/>
              </a:tabLst>
              <a:defRPr sz="2100">
                <a:solidFill>
                  <a:schemeClr val="tx1"/>
                </a:solidFill>
                <a:latin typeface="Arial" panose="020B0604020202020204" pitchFamily="34" charset="0"/>
              </a:defRPr>
            </a:lvl2pPr>
            <a:lvl3pPr marL="1143000" indent="-228600" eaLnBrk="0" hangingPunct="0">
              <a:tabLst>
                <a:tab pos="457200" algn="l"/>
                <a:tab pos="855663" algn="l"/>
                <a:tab pos="4117975" algn="l"/>
              </a:tabLst>
              <a:defRPr sz="2100">
                <a:solidFill>
                  <a:schemeClr val="tx1"/>
                </a:solidFill>
                <a:latin typeface="Arial" panose="020B0604020202020204" pitchFamily="34" charset="0"/>
              </a:defRPr>
            </a:lvl3pPr>
            <a:lvl4pPr marL="1600200" indent="-228600" eaLnBrk="0" hangingPunct="0">
              <a:tabLst>
                <a:tab pos="457200" algn="l"/>
                <a:tab pos="855663" algn="l"/>
                <a:tab pos="4117975" algn="l"/>
              </a:tabLst>
              <a:defRPr sz="2100">
                <a:solidFill>
                  <a:schemeClr val="tx1"/>
                </a:solidFill>
                <a:latin typeface="Arial" panose="020B0604020202020204" pitchFamily="34" charset="0"/>
              </a:defRPr>
            </a:lvl4pPr>
            <a:lvl5pPr marL="2057400" indent="-228600" eaLnBrk="0" hangingPunct="0">
              <a:tabLst>
                <a:tab pos="457200" algn="l"/>
                <a:tab pos="855663" algn="l"/>
                <a:tab pos="4117975"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855663" algn="l"/>
                <a:tab pos="4117975"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855663" algn="l"/>
                <a:tab pos="4117975"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855663" algn="l"/>
                <a:tab pos="4117975"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855663" algn="l"/>
                <a:tab pos="4117975"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IsDefined MACRO symbol</a:t>
            </a:r>
          </a:p>
          <a:p>
            <a:pPr lvl="1" eaLnBrk="1" hangingPunct="1">
              <a:lnSpc>
                <a:spcPct val="50000"/>
              </a:lnSpc>
              <a:spcBef>
                <a:spcPct val="50000"/>
              </a:spcBef>
            </a:pPr>
            <a:r>
              <a:rPr lang="en-US" altLang="en-US" sz="1800" b="1">
                <a:latin typeface="Courier New" panose="02070309020205020404" pitchFamily="49" charset="0"/>
              </a:rPr>
              <a:t>IFDEF symbol</a:t>
            </a:r>
          </a:p>
          <a:p>
            <a:pPr lvl="1" eaLnBrk="1" hangingPunct="1">
              <a:lnSpc>
                <a:spcPct val="50000"/>
              </a:lnSpc>
              <a:spcBef>
                <a:spcPct val="50000"/>
              </a:spcBef>
            </a:pPr>
            <a:r>
              <a:rPr lang="en-US" altLang="en-US" sz="1800" b="1">
                <a:latin typeface="Courier New" panose="02070309020205020404" pitchFamily="49" charset="0"/>
              </a:rPr>
              <a:t>	EXITM &lt;-1&gt; 	;; True</a:t>
            </a:r>
          </a:p>
          <a:p>
            <a:pPr lvl="1" eaLnBrk="1" hangingPunct="1">
              <a:lnSpc>
                <a:spcPct val="50000"/>
              </a:lnSpc>
              <a:spcBef>
                <a:spcPct val="50000"/>
              </a:spcBef>
            </a:pPr>
            <a:r>
              <a:rPr lang="en-US" altLang="en-US" sz="1800" b="1">
                <a:latin typeface="Courier New" panose="02070309020205020404" pitchFamily="49" charset="0"/>
              </a:rPr>
              <a:t>ELSE</a:t>
            </a:r>
          </a:p>
          <a:p>
            <a:pPr lvl="1" eaLnBrk="1" hangingPunct="1">
              <a:lnSpc>
                <a:spcPct val="50000"/>
              </a:lnSpc>
              <a:spcBef>
                <a:spcPct val="50000"/>
              </a:spcBef>
            </a:pPr>
            <a:r>
              <a:rPr lang="en-US" altLang="en-US" sz="1800" b="1">
                <a:latin typeface="Courier New" panose="02070309020205020404" pitchFamily="49" charset="0"/>
              </a:rPr>
              <a:t>	EXITM &lt;0&gt; 	;; False</a:t>
            </a:r>
          </a:p>
          <a:p>
            <a:pPr lvl="1" eaLnBrk="1" hangingPunct="1">
              <a:lnSpc>
                <a:spcPct val="50000"/>
              </a:lnSpc>
              <a:spcBef>
                <a:spcPct val="50000"/>
              </a:spcBef>
            </a:pPr>
            <a:r>
              <a:rPr lang="en-US" altLang="en-US" sz="1800" b="1">
                <a:latin typeface="Courier New" panose="02070309020205020404" pitchFamily="49" charset="0"/>
              </a:rPr>
              <a:t>ENDIF</a:t>
            </a:r>
          </a:p>
          <a:p>
            <a:pPr eaLnBrk="1" hangingPunct="1">
              <a:lnSpc>
                <a:spcPct val="50000"/>
              </a:lnSpc>
              <a:spcBef>
                <a:spcPct val="50000"/>
              </a:spcBef>
            </a:pPr>
            <a:r>
              <a:rPr lang="en-US" altLang="en-US" sz="1800" b="1">
                <a:latin typeface="Courier New" panose="02070309020205020404" pitchFamily="49" charset="0"/>
              </a:rPr>
              <a:t>ENDM</a:t>
            </a:r>
          </a:p>
        </p:txBody>
      </p:sp>
      <p:sp>
        <p:nvSpPr>
          <p:cNvPr id="102406" name="Text Box 6"/>
          <p:cNvSpPr txBox="1">
            <a:spLocks noChangeArrowheads="1"/>
          </p:cNvSpPr>
          <p:nvPr/>
        </p:nvSpPr>
        <p:spPr bwMode="auto">
          <a:xfrm>
            <a:off x="838200" y="5257800"/>
            <a:ext cx="79248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a:solidFill>
                  <a:schemeClr val="tx2"/>
                </a:solidFill>
              </a:rPr>
              <a:t>Notice how the assembler defines True and False.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6"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7885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308C5746-FBCF-4E57-BAF3-94BF252E9AC8}" type="slidenum">
              <a:rPr lang="en-US" altLang="en-US" sz="1600">
                <a:latin typeface="Times New Roman" panose="02020603050405020304" pitchFamily="18" charset="0"/>
              </a:rPr>
              <a:pPr eaLnBrk="1" hangingPunct="1"/>
              <a:t>65</a:t>
            </a:fld>
            <a:endParaRPr lang="en-US" altLang="en-US" sz="1600">
              <a:latin typeface="Times New Roman" panose="02020603050405020304" pitchFamily="18" charset="0"/>
            </a:endParaRPr>
          </a:p>
        </p:txBody>
      </p:sp>
      <p:sp>
        <p:nvSpPr>
          <p:cNvPr id="152578" name="Rectangle 2"/>
          <p:cNvSpPr>
            <a:spLocks noGrp="1" noChangeArrowheads="1"/>
          </p:cNvSpPr>
          <p:nvPr>
            <p:ph type="title"/>
          </p:nvPr>
        </p:nvSpPr>
        <p:spPr/>
        <p:txBody>
          <a:bodyPr/>
          <a:lstStyle/>
          <a:p>
            <a:pPr eaLnBrk="1" hangingPunct="1">
              <a:defRPr/>
            </a:pPr>
            <a:r>
              <a:rPr lang="en-US" altLang="en-US" smtClean="0"/>
              <a:t>Macro Functions </a:t>
            </a:r>
            <a:r>
              <a:rPr lang="en-US" altLang="en-US" sz="2400" smtClean="0"/>
              <a:t>(2 of 2)</a:t>
            </a:r>
            <a:endParaRPr lang="en-US" altLang="en-US" smtClean="0"/>
          </a:p>
        </p:txBody>
      </p:sp>
      <p:sp>
        <p:nvSpPr>
          <p:cNvPr id="78853" name="Rectangle 3"/>
          <p:cNvSpPr>
            <a:spLocks noGrp="1" noChangeArrowheads="1"/>
          </p:cNvSpPr>
          <p:nvPr>
            <p:ph type="body" idx="1"/>
          </p:nvPr>
        </p:nvSpPr>
        <p:spPr>
          <a:xfrm>
            <a:off x="685800" y="1143000"/>
            <a:ext cx="7772400" cy="1905000"/>
          </a:xfrm>
        </p:spPr>
        <p:txBody>
          <a:bodyPr/>
          <a:lstStyle/>
          <a:p>
            <a:pPr eaLnBrk="1" hangingPunct="1">
              <a:lnSpc>
                <a:spcPct val="90000"/>
              </a:lnSpc>
            </a:pPr>
            <a:r>
              <a:rPr lang="en-US" altLang="en-US" smtClean="0"/>
              <a:t>When calling a macro function, the argument(s) must be enclosed in parentheses</a:t>
            </a:r>
          </a:p>
          <a:p>
            <a:pPr eaLnBrk="1" hangingPunct="1">
              <a:lnSpc>
                <a:spcPct val="90000"/>
              </a:lnSpc>
            </a:pPr>
            <a:r>
              <a:rPr lang="en-US" altLang="en-US" smtClean="0"/>
              <a:t>The following code permits the two MOV statements to be assembled only if the </a:t>
            </a:r>
            <a:r>
              <a:rPr lang="en-US" altLang="en-US" smtClean="0">
                <a:solidFill>
                  <a:schemeClr val="tx2"/>
                </a:solidFill>
              </a:rPr>
              <a:t>RealMode</a:t>
            </a:r>
            <a:r>
              <a:rPr lang="en-US" altLang="en-US" smtClean="0"/>
              <a:t> symbol has been defined:</a:t>
            </a:r>
          </a:p>
        </p:txBody>
      </p:sp>
      <p:sp>
        <p:nvSpPr>
          <p:cNvPr id="78854" name="Text Box 4"/>
          <p:cNvSpPr txBox="1">
            <a:spLocks noChangeArrowheads="1"/>
          </p:cNvSpPr>
          <p:nvPr/>
        </p:nvSpPr>
        <p:spPr bwMode="auto">
          <a:xfrm>
            <a:off x="2286000" y="3200400"/>
            <a:ext cx="43434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855663" algn="l"/>
                <a:tab pos="4117975" algn="l"/>
              </a:tabLst>
              <a:defRPr sz="2100">
                <a:solidFill>
                  <a:schemeClr val="tx1"/>
                </a:solidFill>
                <a:latin typeface="Arial" panose="020B0604020202020204" pitchFamily="34" charset="0"/>
              </a:defRPr>
            </a:lvl1pPr>
            <a:lvl2pPr marL="742950" indent="-285750" eaLnBrk="0" hangingPunct="0">
              <a:tabLst>
                <a:tab pos="457200" algn="l"/>
                <a:tab pos="855663" algn="l"/>
                <a:tab pos="4117975" algn="l"/>
              </a:tabLst>
              <a:defRPr sz="2100">
                <a:solidFill>
                  <a:schemeClr val="tx1"/>
                </a:solidFill>
                <a:latin typeface="Arial" panose="020B0604020202020204" pitchFamily="34" charset="0"/>
              </a:defRPr>
            </a:lvl2pPr>
            <a:lvl3pPr marL="1143000" indent="-228600" eaLnBrk="0" hangingPunct="0">
              <a:tabLst>
                <a:tab pos="457200" algn="l"/>
                <a:tab pos="855663" algn="l"/>
                <a:tab pos="4117975" algn="l"/>
              </a:tabLst>
              <a:defRPr sz="2100">
                <a:solidFill>
                  <a:schemeClr val="tx1"/>
                </a:solidFill>
                <a:latin typeface="Arial" panose="020B0604020202020204" pitchFamily="34" charset="0"/>
              </a:defRPr>
            </a:lvl3pPr>
            <a:lvl4pPr marL="1600200" indent="-228600" eaLnBrk="0" hangingPunct="0">
              <a:tabLst>
                <a:tab pos="457200" algn="l"/>
                <a:tab pos="855663" algn="l"/>
                <a:tab pos="4117975" algn="l"/>
              </a:tabLst>
              <a:defRPr sz="2100">
                <a:solidFill>
                  <a:schemeClr val="tx1"/>
                </a:solidFill>
                <a:latin typeface="Arial" panose="020B0604020202020204" pitchFamily="34" charset="0"/>
              </a:defRPr>
            </a:lvl4pPr>
            <a:lvl5pPr marL="2057400" indent="-228600" eaLnBrk="0" hangingPunct="0">
              <a:tabLst>
                <a:tab pos="457200" algn="l"/>
                <a:tab pos="855663" algn="l"/>
                <a:tab pos="4117975"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855663" algn="l"/>
                <a:tab pos="4117975"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855663" algn="l"/>
                <a:tab pos="4117975"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855663" algn="l"/>
                <a:tab pos="4117975"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855663" algn="l"/>
                <a:tab pos="4117975"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IF IsDefined( RealMode )</a:t>
            </a:r>
          </a:p>
          <a:p>
            <a:pPr eaLnBrk="1" hangingPunct="1">
              <a:lnSpc>
                <a:spcPct val="50000"/>
              </a:lnSpc>
              <a:spcBef>
                <a:spcPct val="50000"/>
              </a:spcBef>
            </a:pPr>
            <a:r>
              <a:rPr lang="en-US" altLang="en-US" sz="1800" b="1">
                <a:latin typeface="Courier New" panose="02070309020205020404" pitchFamily="49" charset="0"/>
              </a:rPr>
              <a:t>	mov ax,@data</a:t>
            </a:r>
          </a:p>
          <a:p>
            <a:pPr eaLnBrk="1" hangingPunct="1">
              <a:lnSpc>
                <a:spcPct val="50000"/>
              </a:lnSpc>
              <a:spcBef>
                <a:spcPct val="50000"/>
              </a:spcBef>
            </a:pPr>
            <a:r>
              <a:rPr lang="en-US" altLang="en-US" sz="1800" b="1">
                <a:latin typeface="Courier New" panose="02070309020205020404" pitchFamily="49" charset="0"/>
              </a:rPr>
              <a:t>	mov ds,ax</a:t>
            </a:r>
          </a:p>
          <a:p>
            <a:pPr eaLnBrk="1" hangingPunct="1">
              <a:lnSpc>
                <a:spcPct val="50000"/>
              </a:lnSpc>
              <a:spcBef>
                <a:spcPct val="50000"/>
              </a:spcBef>
            </a:pPr>
            <a:r>
              <a:rPr lang="en-US" altLang="en-US" sz="1800" b="1">
                <a:latin typeface="Courier New" panose="02070309020205020404" pitchFamily="49" charset="0"/>
              </a:rPr>
              <a:t>ENDIF</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7987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92CF4C2D-6DB1-40EC-A8F8-9E5CAFC38D9E}" type="slidenum">
              <a:rPr lang="en-US" altLang="en-US" sz="1600">
                <a:latin typeface="Times New Roman" panose="02020603050405020304" pitchFamily="18" charset="0"/>
              </a:rPr>
              <a:pPr eaLnBrk="1" hangingPunct="1"/>
              <a:t>66</a:t>
            </a:fld>
            <a:endParaRPr lang="en-US" altLang="en-US" sz="1600">
              <a:latin typeface="Times New Roman" panose="02020603050405020304" pitchFamily="18" charset="0"/>
            </a:endParaRPr>
          </a:p>
        </p:txBody>
      </p:sp>
      <p:sp>
        <p:nvSpPr>
          <p:cNvPr id="179202" name="Rectangle 2"/>
          <p:cNvSpPr>
            <a:spLocks noGrp="1" noChangeArrowheads="1"/>
          </p:cNvSpPr>
          <p:nvPr>
            <p:ph type="title"/>
          </p:nvPr>
        </p:nvSpPr>
        <p:spPr/>
        <p:txBody>
          <a:bodyPr/>
          <a:lstStyle/>
          <a:p>
            <a:pPr eaLnBrk="1" hangingPunct="1">
              <a:defRPr/>
            </a:pPr>
            <a:r>
              <a:rPr lang="en-US" altLang="en-US" smtClean="0"/>
              <a:t>What's Next</a:t>
            </a:r>
          </a:p>
        </p:txBody>
      </p:sp>
      <p:sp>
        <p:nvSpPr>
          <p:cNvPr id="79877" name="Rectangle 3"/>
          <p:cNvSpPr>
            <a:spLocks noGrp="1" noChangeArrowheads="1"/>
          </p:cNvSpPr>
          <p:nvPr>
            <p:ph type="body" idx="1"/>
          </p:nvPr>
        </p:nvSpPr>
        <p:spPr>
          <a:xfrm>
            <a:off x="1828800" y="1600200"/>
            <a:ext cx="5334000" cy="2514600"/>
          </a:xfrm>
        </p:spPr>
        <p:txBody>
          <a:bodyPr/>
          <a:lstStyle/>
          <a:p>
            <a:pPr eaLnBrk="1" hangingPunct="1"/>
            <a:r>
              <a:rPr lang="en-US" altLang="en-US" smtClean="0"/>
              <a:t>Structures</a:t>
            </a:r>
          </a:p>
          <a:p>
            <a:pPr eaLnBrk="1" hangingPunct="1"/>
            <a:r>
              <a:rPr lang="en-US" altLang="en-US" smtClean="0"/>
              <a:t>Macros</a:t>
            </a:r>
          </a:p>
          <a:p>
            <a:pPr eaLnBrk="1" hangingPunct="1"/>
            <a:r>
              <a:rPr lang="en-US" altLang="en-US" smtClean="0"/>
              <a:t>Conditional-Assembly Directives</a:t>
            </a:r>
          </a:p>
          <a:p>
            <a:pPr eaLnBrk="1" hangingPunct="1"/>
            <a:r>
              <a:rPr lang="en-US" altLang="en-US" b="1" smtClean="0">
                <a:solidFill>
                  <a:schemeClr val="tx2"/>
                </a:solidFill>
              </a:rPr>
              <a:t>Defining Repeat Blocks</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8089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CA62D2A9-EC7F-4763-B52A-AC2819C5FE98}" type="slidenum">
              <a:rPr lang="en-US" altLang="en-US" sz="1600">
                <a:latin typeface="Times New Roman" panose="02020603050405020304" pitchFamily="18" charset="0"/>
              </a:rPr>
              <a:pPr eaLnBrk="1" hangingPunct="1"/>
              <a:t>67</a:t>
            </a:fld>
            <a:endParaRPr lang="en-US" altLang="en-US" sz="1600">
              <a:latin typeface="Times New Roman" panose="02020603050405020304" pitchFamily="18" charset="0"/>
            </a:endParaRPr>
          </a:p>
        </p:txBody>
      </p:sp>
      <p:sp>
        <p:nvSpPr>
          <p:cNvPr id="104450" name="Rectangle 2"/>
          <p:cNvSpPr>
            <a:spLocks noGrp="1" noChangeArrowheads="1"/>
          </p:cNvSpPr>
          <p:nvPr>
            <p:ph type="title"/>
          </p:nvPr>
        </p:nvSpPr>
        <p:spPr/>
        <p:txBody>
          <a:bodyPr/>
          <a:lstStyle/>
          <a:p>
            <a:pPr eaLnBrk="1" hangingPunct="1">
              <a:defRPr/>
            </a:pPr>
            <a:r>
              <a:rPr lang="en-US" altLang="en-US" smtClean="0"/>
              <a:t>Defining Repeat Blocks</a:t>
            </a:r>
          </a:p>
        </p:txBody>
      </p:sp>
      <p:sp>
        <p:nvSpPr>
          <p:cNvPr id="80901" name="Rectangle 3"/>
          <p:cNvSpPr>
            <a:spLocks noGrp="1" noChangeArrowheads="1"/>
          </p:cNvSpPr>
          <p:nvPr>
            <p:ph type="body" idx="1"/>
          </p:nvPr>
        </p:nvSpPr>
        <p:spPr>
          <a:xfrm>
            <a:off x="1828800" y="1600200"/>
            <a:ext cx="4343400" cy="2819400"/>
          </a:xfrm>
        </p:spPr>
        <p:txBody>
          <a:bodyPr/>
          <a:lstStyle/>
          <a:p>
            <a:pPr eaLnBrk="1" hangingPunct="1"/>
            <a:r>
              <a:rPr lang="en-US" altLang="en-US" smtClean="0"/>
              <a:t>WHILE Directive</a:t>
            </a:r>
          </a:p>
          <a:p>
            <a:pPr eaLnBrk="1" hangingPunct="1"/>
            <a:r>
              <a:rPr lang="en-US" altLang="en-US" smtClean="0"/>
              <a:t>REPEAT Directive</a:t>
            </a:r>
          </a:p>
          <a:p>
            <a:pPr eaLnBrk="1" hangingPunct="1"/>
            <a:r>
              <a:rPr lang="en-US" altLang="en-US" smtClean="0"/>
              <a:t>FOR Directive</a:t>
            </a:r>
          </a:p>
          <a:p>
            <a:pPr eaLnBrk="1" hangingPunct="1"/>
            <a:r>
              <a:rPr lang="en-US" altLang="en-US" smtClean="0"/>
              <a:t>FORC Directive</a:t>
            </a:r>
          </a:p>
          <a:p>
            <a:pPr eaLnBrk="1" hangingPunct="1"/>
            <a:r>
              <a:rPr lang="en-US" altLang="en-US" smtClean="0"/>
              <a:t>Example: Linked List</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8192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CF809CFD-A924-46D9-B9B3-CFC6C84BB192}" type="slidenum">
              <a:rPr lang="en-US" altLang="en-US" sz="1600">
                <a:latin typeface="Times New Roman" panose="02020603050405020304" pitchFamily="18" charset="0"/>
              </a:rPr>
              <a:pPr eaLnBrk="1" hangingPunct="1"/>
              <a:t>68</a:t>
            </a:fld>
            <a:endParaRPr lang="en-US" altLang="en-US" sz="1600">
              <a:latin typeface="Times New Roman" panose="02020603050405020304" pitchFamily="18" charset="0"/>
            </a:endParaRPr>
          </a:p>
        </p:txBody>
      </p:sp>
      <p:sp>
        <p:nvSpPr>
          <p:cNvPr id="105474" name="Rectangle 1026"/>
          <p:cNvSpPr>
            <a:spLocks noGrp="1" noChangeArrowheads="1"/>
          </p:cNvSpPr>
          <p:nvPr>
            <p:ph type="title"/>
          </p:nvPr>
        </p:nvSpPr>
        <p:spPr/>
        <p:txBody>
          <a:bodyPr/>
          <a:lstStyle/>
          <a:p>
            <a:pPr eaLnBrk="1" hangingPunct="1">
              <a:defRPr/>
            </a:pPr>
            <a:r>
              <a:rPr lang="en-US" altLang="en-US" smtClean="0"/>
              <a:t>WHILE Directive</a:t>
            </a:r>
          </a:p>
        </p:txBody>
      </p:sp>
      <p:sp>
        <p:nvSpPr>
          <p:cNvPr id="81925" name="Rectangle 1027"/>
          <p:cNvSpPr>
            <a:spLocks noGrp="1" noChangeArrowheads="1"/>
          </p:cNvSpPr>
          <p:nvPr>
            <p:ph type="body" idx="1"/>
          </p:nvPr>
        </p:nvSpPr>
        <p:spPr>
          <a:xfrm>
            <a:off x="685800" y="1143000"/>
            <a:ext cx="7772400" cy="1752600"/>
          </a:xfrm>
        </p:spPr>
        <p:txBody>
          <a:bodyPr/>
          <a:lstStyle/>
          <a:p>
            <a:pPr eaLnBrk="1" hangingPunct="1"/>
            <a:r>
              <a:rPr lang="en-US" altLang="en-US" smtClean="0"/>
              <a:t>The WHILE directive repeats a statement block as long as a particular constant expression is true. </a:t>
            </a:r>
          </a:p>
          <a:p>
            <a:pPr eaLnBrk="1" hangingPunct="1"/>
            <a:r>
              <a:rPr lang="en-US" altLang="en-US" smtClean="0"/>
              <a:t>Syntax:</a:t>
            </a:r>
          </a:p>
        </p:txBody>
      </p:sp>
      <p:sp>
        <p:nvSpPr>
          <p:cNvPr id="81926" name="Text Box 1028"/>
          <p:cNvSpPr txBox="1">
            <a:spLocks noChangeArrowheads="1"/>
          </p:cNvSpPr>
          <p:nvPr/>
        </p:nvSpPr>
        <p:spPr bwMode="auto">
          <a:xfrm>
            <a:off x="1828800" y="2667000"/>
            <a:ext cx="3962400" cy="1565275"/>
          </a:xfrm>
          <a:prstGeom prst="rect">
            <a:avLst/>
          </a:prstGeom>
          <a:solidFill>
            <a:srgbClr val="C0C0C0"/>
          </a:solidFill>
          <a:ln w="9525">
            <a:solidFill>
              <a:srgbClr val="000000"/>
            </a:solidFill>
            <a:miter lim="800000"/>
            <a:headEnd/>
            <a:tailEnd/>
          </a:ln>
        </p:spPr>
        <p:txBody>
          <a:bodyPr tIns="137160" bIns="137160">
            <a:spAutoFit/>
          </a:bodyPr>
          <a:lstStyle>
            <a:lvl1pPr eaLnBrk="0" hangingPunct="0">
              <a:tabLst>
                <a:tab pos="457200" algn="l"/>
              </a:tabLst>
              <a:defRPr sz="2100">
                <a:solidFill>
                  <a:schemeClr val="tx1"/>
                </a:solidFill>
                <a:latin typeface="Arial" panose="020B0604020202020204" pitchFamily="34" charset="0"/>
              </a:defRPr>
            </a:lvl1pPr>
            <a:lvl2pPr marL="742950" indent="-285750" eaLnBrk="0" hangingPunct="0">
              <a:tabLst>
                <a:tab pos="457200" algn="l"/>
              </a:tabLst>
              <a:defRPr sz="2100">
                <a:solidFill>
                  <a:schemeClr val="tx1"/>
                </a:solidFill>
                <a:latin typeface="Arial" panose="020B0604020202020204" pitchFamily="34" charset="0"/>
              </a:defRPr>
            </a:lvl2pPr>
            <a:lvl3pPr marL="1143000" indent="-228600" eaLnBrk="0" hangingPunct="0">
              <a:tabLst>
                <a:tab pos="457200" algn="l"/>
              </a:tabLst>
              <a:defRPr sz="2100">
                <a:solidFill>
                  <a:schemeClr val="tx1"/>
                </a:solidFill>
                <a:latin typeface="Arial" panose="020B0604020202020204" pitchFamily="34" charset="0"/>
              </a:defRPr>
            </a:lvl3pPr>
            <a:lvl4pPr marL="1600200" indent="-228600" eaLnBrk="0" hangingPunct="0">
              <a:tabLst>
                <a:tab pos="457200" algn="l"/>
              </a:tabLst>
              <a:defRPr sz="2100">
                <a:solidFill>
                  <a:schemeClr val="tx1"/>
                </a:solidFill>
                <a:latin typeface="Arial" panose="020B0604020202020204" pitchFamily="34" charset="0"/>
              </a:defRPr>
            </a:lvl4pPr>
            <a:lvl5pPr marL="2057400" indent="-228600" eaLnBrk="0" hangingPunct="0">
              <a:tabLst>
                <a:tab pos="4572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9pPr>
          </a:lstStyle>
          <a:p>
            <a:pPr eaLnBrk="1" hangingPunct="1">
              <a:spcBef>
                <a:spcPct val="50000"/>
              </a:spcBef>
            </a:pPr>
            <a:r>
              <a:rPr lang="en-US" altLang="en-US">
                <a:solidFill>
                  <a:schemeClr val="bg2"/>
                </a:solidFill>
              </a:rPr>
              <a:t>WHILE </a:t>
            </a:r>
            <a:r>
              <a:rPr lang="en-US" altLang="en-US" i="1">
                <a:solidFill>
                  <a:schemeClr val="bg2"/>
                </a:solidFill>
              </a:rPr>
              <a:t>constExpression</a:t>
            </a:r>
          </a:p>
          <a:p>
            <a:pPr eaLnBrk="1" hangingPunct="1">
              <a:spcBef>
                <a:spcPct val="50000"/>
              </a:spcBef>
            </a:pPr>
            <a:r>
              <a:rPr lang="en-US" altLang="en-US" i="1">
                <a:solidFill>
                  <a:schemeClr val="bg2"/>
                </a:solidFill>
              </a:rPr>
              <a:t>	statements</a:t>
            </a:r>
          </a:p>
          <a:p>
            <a:pPr eaLnBrk="1" hangingPunct="1">
              <a:spcBef>
                <a:spcPct val="50000"/>
              </a:spcBef>
            </a:pPr>
            <a:r>
              <a:rPr lang="en-US" altLang="en-US">
                <a:solidFill>
                  <a:schemeClr val="bg2"/>
                </a:solidFill>
              </a:rPr>
              <a:t>ENDM</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8294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383869B-A638-4830-9815-4A64ECFB91D7}" type="slidenum">
              <a:rPr lang="en-US" altLang="en-US" sz="1600">
                <a:latin typeface="Times New Roman" panose="02020603050405020304" pitchFamily="18" charset="0"/>
              </a:rPr>
              <a:pPr eaLnBrk="1" hangingPunct="1"/>
              <a:t>69</a:t>
            </a:fld>
            <a:endParaRPr lang="en-US" altLang="en-US" sz="1600">
              <a:latin typeface="Times New Roman" panose="02020603050405020304" pitchFamily="18" charset="0"/>
            </a:endParaRPr>
          </a:p>
        </p:txBody>
      </p:sp>
      <p:sp>
        <p:nvSpPr>
          <p:cNvPr id="113666" name="Rectangle 2"/>
          <p:cNvSpPr>
            <a:spLocks noGrp="1" noChangeArrowheads="1"/>
          </p:cNvSpPr>
          <p:nvPr>
            <p:ph type="title"/>
          </p:nvPr>
        </p:nvSpPr>
        <p:spPr/>
        <p:txBody>
          <a:bodyPr/>
          <a:lstStyle/>
          <a:p>
            <a:pPr eaLnBrk="1" hangingPunct="1">
              <a:defRPr/>
            </a:pPr>
            <a:r>
              <a:rPr lang="en-US" altLang="en-US" smtClean="0"/>
              <a:t>WHILE Example</a:t>
            </a:r>
          </a:p>
        </p:txBody>
      </p:sp>
      <p:sp>
        <p:nvSpPr>
          <p:cNvPr id="82949" name="Text Box 3"/>
          <p:cNvSpPr txBox="1">
            <a:spLocks noChangeArrowheads="1"/>
          </p:cNvSpPr>
          <p:nvPr/>
        </p:nvSpPr>
        <p:spPr bwMode="auto">
          <a:xfrm>
            <a:off x="1143000" y="1905000"/>
            <a:ext cx="6705600" cy="3886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val1 = 1</a:t>
            </a:r>
          </a:p>
          <a:p>
            <a:pPr eaLnBrk="1" hangingPunct="1">
              <a:lnSpc>
                <a:spcPct val="50000"/>
              </a:lnSpc>
              <a:spcBef>
                <a:spcPct val="50000"/>
              </a:spcBef>
            </a:pPr>
            <a:r>
              <a:rPr lang="en-US" altLang="en-US" sz="1800" b="1">
                <a:latin typeface="Courier New" panose="02070309020205020404" pitchFamily="49" charset="0"/>
              </a:rPr>
              <a:t>val2 = 1</a:t>
            </a:r>
          </a:p>
          <a:p>
            <a:pPr eaLnBrk="1" hangingPunct="1">
              <a:lnSpc>
                <a:spcPct val="50000"/>
              </a:lnSpc>
              <a:spcBef>
                <a:spcPct val="50000"/>
              </a:spcBef>
            </a:pPr>
            <a:r>
              <a:rPr lang="en-US" altLang="en-US" sz="1800" b="1">
                <a:latin typeface="Courier New" panose="02070309020205020404" pitchFamily="49" charset="0"/>
              </a:rPr>
              <a:t>DWORD val1 	; first two values</a:t>
            </a:r>
          </a:p>
          <a:p>
            <a:pPr eaLnBrk="1" hangingPunct="1">
              <a:lnSpc>
                <a:spcPct val="50000"/>
              </a:lnSpc>
              <a:spcBef>
                <a:spcPct val="50000"/>
              </a:spcBef>
            </a:pPr>
            <a:r>
              <a:rPr lang="en-US" altLang="en-US" sz="1800" b="1">
                <a:latin typeface="Courier New" panose="02070309020205020404" pitchFamily="49" charset="0"/>
              </a:rPr>
              <a:t>DWORD val2</a:t>
            </a:r>
          </a:p>
          <a:p>
            <a:pPr eaLnBrk="1" hangingPunct="1">
              <a:lnSpc>
                <a:spcPct val="50000"/>
              </a:lnSpc>
              <a:spcBef>
                <a:spcPct val="50000"/>
              </a:spcBef>
            </a:pPr>
            <a:r>
              <a:rPr lang="en-US" altLang="en-US" sz="1800" b="1">
                <a:latin typeface="Courier New" panose="02070309020205020404" pitchFamily="49" charset="0"/>
              </a:rPr>
              <a:t>val3 = val1 + val2</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WHILE val3 LT 0F0000000h</a:t>
            </a:r>
          </a:p>
          <a:p>
            <a:pPr lvl="1" eaLnBrk="1" hangingPunct="1">
              <a:lnSpc>
                <a:spcPct val="50000"/>
              </a:lnSpc>
              <a:spcBef>
                <a:spcPct val="50000"/>
              </a:spcBef>
            </a:pPr>
            <a:r>
              <a:rPr lang="en-US" altLang="en-US" sz="1800" b="1">
                <a:latin typeface="Courier New" panose="02070309020205020404" pitchFamily="49" charset="0"/>
              </a:rPr>
              <a:t>DWORD val3</a:t>
            </a:r>
          </a:p>
          <a:p>
            <a:pPr lvl="1" eaLnBrk="1" hangingPunct="1">
              <a:lnSpc>
                <a:spcPct val="50000"/>
              </a:lnSpc>
              <a:spcBef>
                <a:spcPct val="50000"/>
              </a:spcBef>
            </a:pPr>
            <a:r>
              <a:rPr lang="en-US" altLang="en-US" sz="1800" b="1">
                <a:latin typeface="Courier New" panose="02070309020205020404" pitchFamily="49" charset="0"/>
              </a:rPr>
              <a:t>val1 = val2</a:t>
            </a:r>
          </a:p>
          <a:p>
            <a:pPr lvl="1" eaLnBrk="1" hangingPunct="1">
              <a:lnSpc>
                <a:spcPct val="50000"/>
              </a:lnSpc>
              <a:spcBef>
                <a:spcPct val="50000"/>
              </a:spcBef>
            </a:pPr>
            <a:r>
              <a:rPr lang="en-US" altLang="en-US" sz="1800" b="1">
                <a:latin typeface="Courier New" panose="02070309020205020404" pitchFamily="49" charset="0"/>
              </a:rPr>
              <a:t>val2 = val3</a:t>
            </a:r>
          </a:p>
          <a:p>
            <a:pPr lvl="1" eaLnBrk="1" hangingPunct="1">
              <a:lnSpc>
                <a:spcPct val="50000"/>
              </a:lnSpc>
              <a:spcBef>
                <a:spcPct val="50000"/>
              </a:spcBef>
            </a:pPr>
            <a:r>
              <a:rPr lang="en-US" altLang="en-US" sz="1800" b="1">
                <a:latin typeface="Courier New" panose="02070309020205020404" pitchFamily="49" charset="0"/>
              </a:rPr>
              <a:t>val3 = val1 + val2</a:t>
            </a:r>
          </a:p>
          <a:p>
            <a:pPr eaLnBrk="1" hangingPunct="1">
              <a:lnSpc>
                <a:spcPct val="50000"/>
              </a:lnSpc>
              <a:spcBef>
                <a:spcPct val="50000"/>
              </a:spcBef>
            </a:pPr>
            <a:r>
              <a:rPr lang="en-US" altLang="en-US" sz="1800" b="1">
                <a:latin typeface="Courier New" panose="02070309020205020404" pitchFamily="49" charset="0"/>
              </a:rPr>
              <a:t>ENDM</a:t>
            </a:r>
          </a:p>
        </p:txBody>
      </p:sp>
      <p:sp>
        <p:nvSpPr>
          <p:cNvPr id="82950" name="Text Box 4"/>
          <p:cNvSpPr txBox="1">
            <a:spLocks noChangeArrowheads="1"/>
          </p:cNvSpPr>
          <p:nvPr/>
        </p:nvSpPr>
        <p:spPr bwMode="auto">
          <a:xfrm>
            <a:off x="685800" y="9144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Generates Fibonacci integers between 1 and F0000000h at assembly time: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150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F93FEFBB-1332-4133-97C1-ECDC562E9E70}" type="slidenum">
              <a:rPr lang="en-US" altLang="en-US" sz="1600">
                <a:latin typeface="Times New Roman" panose="02020603050405020304" pitchFamily="18" charset="0"/>
              </a:rPr>
              <a:pPr eaLnBrk="1" hangingPunct="1"/>
              <a:t>7</a:t>
            </a:fld>
            <a:endParaRPr lang="en-US" altLang="en-US" sz="1600">
              <a:latin typeface="Times New Roman" panose="02020603050405020304" pitchFamily="18" charset="0"/>
            </a:endParaRPr>
          </a:p>
        </p:txBody>
      </p:sp>
      <p:sp>
        <p:nvSpPr>
          <p:cNvPr id="114690" name="Rectangle 2"/>
          <p:cNvSpPr>
            <a:spLocks noGrp="1" noChangeArrowheads="1"/>
          </p:cNvSpPr>
          <p:nvPr>
            <p:ph type="title"/>
          </p:nvPr>
        </p:nvSpPr>
        <p:spPr/>
        <p:txBody>
          <a:bodyPr/>
          <a:lstStyle/>
          <a:p>
            <a:pPr eaLnBrk="1" hangingPunct="1">
              <a:defRPr/>
            </a:pPr>
            <a:r>
              <a:rPr lang="en-US" altLang="en-US" smtClean="0"/>
              <a:t>Using a Structure</a:t>
            </a:r>
          </a:p>
        </p:txBody>
      </p:sp>
      <p:sp>
        <p:nvSpPr>
          <p:cNvPr id="21509" name="Rectangle 3"/>
          <p:cNvSpPr>
            <a:spLocks noGrp="1" noChangeArrowheads="1"/>
          </p:cNvSpPr>
          <p:nvPr>
            <p:ph type="body" idx="1"/>
          </p:nvPr>
        </p:nvSpPr>
        <p:spPr>
          <a:xfrm>
            <a:off x="762000" y="1524000"/>
            <a:ext cx="7467600" cy="3505200"/>
          </a:xfrm>
        </p:spPr>
        <p:txBody>
          <a:bodyPr/>
          <a:lstStyle/>
          <a:p>
            <a:pPr eaLnBrk="1" hangingPunct="1">
              <a:buFontTx/>
              <a:buNone/>
            </a:pPr>
            <a:r>
              <a:rPr lang="en-US" altLang="en-US" smtClean="0"/>
              <a:t>Using a structure involves three sequential steps:</a:t>
            </a:r>
          </a:p>
          <a:p>
            <a:pPr lvl="1" eaLnBrk="1" hangingPunct="1">
              <a:buFontTx/>
              <a:buNone/>
            </a:pPr>
            <a:r>
              <a:rPr lang="en-US" altLang="en-US" smtClean="0"/>
              <a:t>1. Define the structure.</a:t>
            </a:r>
          </a:p>
          <a:p>
            <a:pPr lvl="1" eaLnBrk="1" hangingPunct="1">
              <a:buFontTx/>
              <a:buNone/>
            </a:pPr>
            <a:r>
              <a:rPr lang="en-US" altLang="en-US" smtClean="0"/>
              <a:t>2. Declare one or more variables of the structure type, called </a:t>
            </a:r>
            <a:r>
              <a:rPr lang="en-US" altLang="en-US" smtClean="0">
                <a:solidFill>
                  <a:schemeClr val="tx2"/>
                </a:solidFill>
              </a:rPr>
              <a:t>structure variables</a:t>
            </a:r>
            <a:r>
              <a:rPr lang="en-US" altLang="en-US" smtClean="0"/>
              <a:t>.</a:t>
            </a:r>
          </a:p>
          <a:p>
            <a:pPr lvl="1" eaLnBrk="1" hangingPunct="1">
              <a:buFontTx/>
              <a:buNone/>
            </a:pPr>
            <a:r>
              <a:rPr lang="en-US" altLang="en-US" smtClean="0"/>
              <a:t>3. Write runtime instructions that access the structure.</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8397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C25F8501-A03B-4B7A-97B7-57A5380EB5BD}" type="slidenum">
              <a:rPr lang="en-US" altLang="en-US" sz="1600">
                <a:latin typeface="Times New Roman" panose="02020603050405020304" pitchFamily="18" charset="0"/>
              </a:rPr>
              <a:pPr eaLnBrk="1" hangingPunct="1"/>
              <a:t>70</a:t>
            </a:fld>
            <a:endParaRPr lang="en-US" altLang="en-US" sz="1600">
              <a:latin typeface="Times New Roman" panose="02020603050405020304" pitchFamily="18" charset="0"/>
            </a:endParaRPr>
          </a:p>
        </p:txBody>
      </p:sp>
      <p:sp>
        <p:nvSpPr>
          <p:cNvPr id="106498" name="Rectangle 2"/>
          <p:cNvSpPr>
            <a:spLocks noGrp="1" noChangeArrowheads="1"/>
          </p:cNvSpPr>
          <p:nvPr>
            <p:ph type="title"/>
          </p:nvPr>
        </p:nvSpPr>
        <p:spPr/>
        <p:txBody>
          <a:bodyPr/>
          <a:lstStyle/>
          <a:p>
            <a:pPr eaLnBrk="1" hangingPunct="1">
              <a:defRPr/>
            </a:pPr>
            <a:r>
              <a:rPr lang="en-US" altLang="en-US" smtClean="0"/>
              <a:t>REPEAT Directive</a:t>
            </a:r>
          </a:p>
        </p:txBody>
      </p:sp>
      <p:sp>
        <p:nvSpPr>
          <p:cNvPr id="83973" name="Rectangle 3"/>
          <p:cNvSpPr>
            <a:spLocks noGrp="1" noChangeArrowheads="1"/>
          </p:cNvSpPr>
          <p:nvPr>
            <p:ph type="body" idx="1"/>
          </p:nvPr>
        </p:nvSpPr>
        <p:spPr>
          <a:xfrm>
            <a:off x="685800" y="1143000"/>
            <a:ext cx="7772400" cy="1447800"/>
          </a:xfrm>
        </p:spPr>
        <p:txBody>
          <a:bodyPr/>
          <a:lstStyle/>
          <a:p>
            <a:pPr eaLnBrk="1" hangingPunct="1"/>
            <a:r>
              <a:rPr lang="en-US" altLang="en-US" smtClean="0"/>
              <a:t>The REPEAT directive repeats a statement block a fixed number of times.</a:t>
            </a:r>
          </a:p>
          <a:p>
            <a:pPr eaLnBrk="1" hangingPunct="1"/>
            <a:r>
              <a:rPr lang="en-US" altLang="en-US" smtClean="0"/>
              <a:t>Syntax:</a:t>
            </a:r>
          </a:p>
        </p:txBody>
      </p:sp>
      <p:sp>
        <p:nvSpPr>
          <p:cNvPr id="83974" name="Text Box 4"/>
          <p:cNvSpPr txBox="1">
            <a:spLocks noChangeArrowheads="1"/>
          </p:cNvSpPr>
          <p:nvPr/>
        </p:nvSpPr>
        <p:spPr bwMode="auto">
          <a:xfrm>
            <a:off x="2438400" y="2514600"/>
            <a:ext cx="3962400" cy="1565275"/>
          </a:xfrm>
          <a:prstGeom prst="rect">
            <a:avLst/>
          </a:prstGeom>
          <a:solidFill>
            <a:srgbClr val="C0C0C0"/>
          </a:solidFill>
          <a:ln w="9525">
            <a:solidFill>
              <a:srgbClr val="000000"/>
            </a:solidFill>
            <a:miter lim="800000"/>
            <a:headEnd/>
            <a:tailEnd/>
          </a:ln>
        </p:spPr>
        <p:txBody>
          <a:bodyPr tIns="137160" bIns="137160">
            <a:spAutoFit/>
          </a:bodyPr>
          <a:lstStyle>
            <a:lvl1pPr eaLnBrk="0" hangingPunct="0">
              <a:tabLst>
                <a:tab pos="457200" algn="l"/>
              </a:tabLst>
              <a:defRPr sz="2100">
                <a:solidFill>
                  <a:schemeClr val="tx1"/>
                </a:solidFill>
                <a:latin typeface="Arial" panose="020B0604020202020204" pitchFamily="34" charset="0"/>
              </a:defRPr>
            </a:lvl1pPr>
            <a:lvl2pPr marL="742950" indent="-285750" eaLnBrk="0" hangingPunct="0">
              <a:tabLst>
                <a:tab pos="457200" algn="l"/>
              </a:tabLst>
              <a:defRPr sz="2100">
                <a:solidFill>
                  <a:schemeClr val="tx1"/>
                </a:solidFill>
                <a:latin typeface="Arial" panose="020B0604020202020204" pitchFamily="34" charset="0"/>
              </a:defRPr>
            </a:lvl2pPr>
            <a:lvl3pPr marL="1143000" indent="-228600" eaLnBrk="0" hangingPunct="0">
              <a:tabLst>
                <a:tab pos="457200" algn="l"/>
              </a:tabLst>
              <a:defRPr sz="2100">
                <a:solidFill>
                  <a:schemeClr val="tx1"/>
                </a:solidFill>
                <a:latin typeface="Arial" panose="020B0604020202020204" pitchFamily="34" charset="0"/>
              </a:defRPr>
            </a:lvl3pPr>
            <a:lvl4pPr marL="1600200" indent="-228600" eaLnBrk="0" hangingPunct="0">
              <a:tabLst>
                <a:tab pos="457200" algn="l"/>
              </a:tabLst>
              <a:defRPr sz="2100">
                <a:solidFill>
                  <a:schemeClr val="tx1"/>
                </a:solidFill>
                <a:latin typeface="Arial" panose="020B0604020202020204" pitchFamily="34" charset="0"/>
              </a:defRPr>
            </a:lvl4pPr>
            <a:lvl5pPr marL="2057400" indent="-228600" eaLnBrk="0" hangingPunct="0">
              <a:tabLst>
                <a:tab pos="4572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9pPr>
          </a:lstStyle>
          <a:p>
            <a:pPr eaLnBrk="1" hangingPunct="1">
              <a:spcBef>
                <a:spcPct val="50000"/>
              </a:spcBef>
            </a:pPr>
            <a:r>
              <a:rPr lang="en-US" altLang="en-US">
                <a:solidFill>
                  <a:schemeClr val="bg2"/>
                </a:solidFill>
              </a:rPr>
              <a:t>REPEAT</a:t>
            </a:r>
            <a:r>
              <a:rPr lang="en-US" altLang="en-US" i="1">
                <a:solidFill>
                  <a:schemeClr val="bg2"/>
                </a:solidFill>
              </a:rPr>
              <a:t> constExpression</a:t>
            </a:r>
          </a:p>
          <a:p>
            <a:pPr eaLnBrk="1" hangingPunct="1">
              <a:spcBef>
                <a:spcPct val="50000"/>
              </a:spcBef>
            </a:pPr>
            <a:r>
              <a:rPr lang="en-US" altLang="en-US" i="1">
                <a:solidFill>
                  <a:schemeClr val="bg2"/>
                </a:solidFill>
              </a:rPr>
              <a:t>	statements</a:t>
            </a:r>
          </a:p>
          <a:p>
            <a:pPr eaLnBrk="1" hangingPunct="1">
              <a:spcBef>
                <a:spcPct val="50000"/>
              </a:spcBef>
            </a:pPr>
            <a:r>
              <a:rPr lang="en-US" altLang="en-US">
                <a:solidFill>
                  <a:schemeClr val="bg2"/>
                </a:solidFill>
              </a:rPr>
              <a:t>ENDM</a:t>
            </a:r>
          </a:p>
        </p:txBody>
      </p:sp>
      <p:sp>
        <p:nvSpPr>
          <p:cNvPr id="83975" name="Text Box 5"/>
          <p:cNvSpPr txBox="1">
            <a:spLocks noChangeArrowheads="1"/>
          </p:cNvSpPr>
          <p:nvPr/>
        </p:nvSpPr>
        <p:spPr bwMode="auto">
          <a:xfrm>
            <a:off x="838200" y="4419600"/>
            <a:ext cx="7467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i="1"/>
              <a:t>ConstExpression</a:t>
            </a:r>
            <a:r>
              <a:rPr lang="en-US" altLang="en-US"/>
              <a:t>, an unsigned constant integer expression, determines the number of repetitions.</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8499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9ACD7DDB-6863-4112-BC7E-67B34F6EEE28}" type="slidenum">
              <a:rPr lang="en-US" altLang="en-US" sz="1600">
                <a:latin typeface="Times New Roman" panose="02020603050405020304" pitchFamily="18" charset="0"/>
              </a:rPr>
              <a:pPr eaLnBrk="1" hangingPunct="1"/>
              <a:t>71</a:t>
            </a:fld>
            <a:endParaRPr lang="en-US" altLang="en-US" sz="1600">
              <a:latin typeface="Times New Roman" panose="02020603050405020304" pitchFamily="18" charset="0"/>
            </a:endParaRPr>
          </a:p>
        </p:txBody>
      </p:sp>
      <p:sp>
        <p:nvSpPr>
          <p:cNvPr id="150530" name="Rectangle 1026"/>
          <p:cNvSpPr>
            <a:spLocks noGrp="1" noChangeArrowheads="1"/>
          </p:cNvSpPr>
          <p:nvPr>
            <p:ph type="title"/>
          </p:nvPr>
        </p:nvSpPr>
        <p:spPr/>
        <p:txBody>
          <a:bodyPr/>
          <a:lstStyle/>
          <a:p>
            <a:pPr eaLnBrk="1" hangingPunct="1">
              <a:defRPr/>
            </a:pPr>
            <a:r>
              <a:rPr lang="en-US" altLang="en-US" smtClean="0"/>
              <a:t>REPEAT Example</a:t>
            </a:r>
          </a:p>
        </p:txBody>
      </p:sp>
      <p:sp>
        <p:nvSpPr>
          <p:cNvPr id="84997" name="Text Box 1027"/>
          <p:cNvSpPr txBox="1">
            <a:spLocks noChangeArrowheads="1"/>
          </p:cNvSpPr>
          <p:nvPr/>
        </p:nvSpPr>
        <p:spPr bwMode="auto">
          <a:xfrm>
            <a:off x="2057400" y="2514600"/>
            <a:ext cx="4953000"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iVal = 10</a:t>
            </a:r>
          </a:p>
          <a:p>
            <a:pPr eaLnBrk="1" hangingPunct="1">
              <a:lnSpc>
                <a:spcPct val="50000"/>
              </a:lnSpc>
              <a:spcBef>
                <a:spcPct val="50000"/>
              </a:spcBef>
            </a:pPr>
            <a:r>
              <a:rPr lang="en-US" altLang="en-US" sz="1800" b="1">
                <a:latin typeface="Courier New" panose="02070309020205020404" pitchFamily="49" charset="0"/>
              </a:rPr>
              <a:t>REPEAT 100</a:t>
            </a:r>
          </a:p>
          <a:p>
            <a:pPr eaLnBrk="1" hangingPunct="1">
              <a:lnSpc>
                <a:spcPct val="50000"/>
              </a:lnSpc>
              <a:spcBef>
                <a:spcPct val="50000"/>
              </a:spcBef>
            </a:pPr>
            <a:r>
              <a:rPr lang="en-US" altLang="en-US" sz="1800" b="1">
                <a:latin typeface="Courier New" panose="02070309020205020404" pitchFamily="49" charset="0"/>
              </a:rPr>
              <a:t>	DWORD iVal</a:t>
            </a:r>
          </a:p>
          <a:p>
            <a:pPr eaLnBrk="1" hangingPunct="1">
              <a:lnSpc>
                <a:spcPct val="50000"/>
              </a:lnSpc>
              <a:spcBef>
                <a:spcPct val="50000"/>
              </a:spcBef>
            </a:pPr>
            <a:r>
              <a:rPr lang="en-US" altLang="en-US" sz="1800" b="1">
                <a:latin typeface="Courier New" panose="02070309020205020404" pitchFamily="49" charset="0"/>
              </a:rPr>
              <a:t>	iVal = iVal + 10</a:t>
            </a:r>
          </a:p>
          <a:p>
            <a:pPr eaLnBrk="1" hangingPunct="1">
              <a:lnSpc>
                <a:spcPct val="50000"/>
              </a:lnSpc>
              <a:spcBef>
                <a:spcPct val="50000"/>
              </a:spcBef>
            </a:pPr>
            <a:r>
              <a:rPr lang="en-US" altLang="en-US" sz="1800" b="1">
                <a:latin typeface="Courier New" panose="02070309020205020404" pitchFamily="49" charset="0"/>
              </a:rPr>
              <a:t>ENDM</a:t>
            </a:r>
          </a:p>
        </p:txBody>
      </p:sp>
      <p:sp>
        <p:nvSpPr>
          <p:cNvPr id="84998" name="Text Box 1028"/>
          <p:cNvSpPr txBox="1">
            <a:spLocks noChangeArrowheads="1"/>
          </p:cNvSpPr>
          <p:nvPr/>
        </p:nvSpPr>
        <p:spPr bwMode="auto">
          <a:xfrm>
            <a:off x="609600" y="1447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following code generates 100 integer data definitions in the sequence 10, 20, 30, . . . </a:t>
            </a:r>
          </a:p>
        </p:txBody>
      </p:sp>
      <p:sp>
        <p:nvSpPr>
          <p:cNvPr id="84999" name="Text Box 1031"/>
          <p:cNvSpPr txBox="1">
            <a:spLocks noChangeArrowheads="1"/>
          </p:cNvSpPr>
          <p:nvPr/>
        </p:nvSpPr>
        <p:spPr bwMode="auto">
          <a:xfrm>
            <a:off x="685800" y="4572000"/>
            <a:ext cx="7848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How might we assign a data name to this list of integers?</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8601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9CFD2E0B-E833-4C29-A955-E7C6D3E903C3}" type="slidenum">
              <a:rPr lang="en-US" altLang="en-US" sz="1600">
                <a:latin typeface="Times New Roman" panose="02020603050405020304" pitchFamily="18" charset="0"/>
              </a:rPr>
              <a:pPr eaLnBrk="1" hangingPunct="1"/>
              <a:t>72</a:t>
            </a:fld>
            <a:endParaRPr lang="en-US" altLang="en-US" sz="1600">
              <a:latin typeface="Times New Roman" panose="02020603050405020304" pitchFamily="18" charset="0"/>
            </a:endParaRPr>
          </a:p>
        </p:txBody>
      </p:sp>
      <p:sp>
        <p:nvSpPr>
          <p:cNvPr id="154626" name="Rectangle 2"/>
          <p:cNvSpPr>
            <a:spLocks noGrp="1" noChangeArrowheads="1"/>
          </p:cNvSpPr>
          <p:nvPr>
            <p:ph type="title"/>
          </p:nvPr>
        </p:nvSpPr>
        <p:spPr/>
        <p:txBody>
          <a:bodyPr/>
          <a:lstStyle/>
          <a:p>
            <a:pPr eaLnBrk="1" hangingPunct="1">
              <a:defRPr/>
            </a:pPr>
            <a:r>
              <a:rPr lang="en-US" altLang="en-US" smtClean="0"/>
              <a:t>Your turn . . .</a:t>
            </a:r>
          </a:p>
        </p:txBody>
      </p:sp>
      <p:sp>
        <p:nvSpPr>
          <p:cNvPr id="86021" name="Text Box 5"/>
          <p:cNvSpPr txBox="1">
            <a:spLocks noChangeArrowheads="1"/>
          </p:cNvSpPr>
          <p:nvPr/>
        </p:nvSpPr>
        <p:spPr bwMode="auto">
          <a:xfrm>
            <a:off x="2362200" y="2438400"/>
            <a:ext cx="403860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rows = 10</a:t>
            </a:r>
          </a:p>
          <a:p>
            <a:pPr eaLnBrk="1" hangingPunct="1">
              <a:lnSpc>
                <a:spcPct val="50000"/>
              </a:lnSpc>
              <a:spcBef>
                <a:spcPct val="50000"/>
              </a:spcBef>
            </a:pPr>
            <a:r>
              <a:rPr lang="en-US" altLang="en-US" sz="1800" b="1">
                <a:latin typeface="Courier New" panose="02070309020205020404" pitchFamily="49" charset="0"/>
              </a:rPr>
              <a:t>columns = 5</a:t>
            </a:r>
          </a:p>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iVal = 10</a:t>
            </a:r>
          </a:p>
          <a:p>
            <a:pPr eaLnBrk="1" hangingPunct="1">
              <a:lnSpc>
                <a:spcPct val="50000"/>
              </a:lnSpc>
              <a:spcBef>
                <a:spcPct val="50000"/>
              </a:spcBef>
            </a:pPr>
            <a:r>
              <a:rPr lang="en-US" altLang="en-US" sz="1800" b="1">
                <a:latin typeface="Courier New" panose="02070309020205020404" pitchFamily="49" charset="0"/>
              </a:rPr>
              <a:t>REPEAT rows * columns</a:t>
            </a:r>
          </a:p>
          <a:p>
            <a:pPr eaLnBrk="1" hangingPunct="1">
              <a:lnSpc>
                <a:spcPct val="50000"/>
              </a:lnSpc>
              <a:spcBef>
                <a:spcPct val="50000"/>
              </a:spcBef>
            </a:pPr>
            <a:r>
              <a:rPr lang="en-US" altLang="en-US" sz="1800" b="1">
                <a:latin typeface="Courier New" panose="02070309020205020404" pitchFamily="49" charset="0"/>
              </a:rPr>
              <a:t>	DWORD iVal</a:t>
            </a:r>
          </a:p>
          <a:p>
            <a:pPr eaLnBrk="1" hangingPunct="1">
              <a:lnSpc>
                <a:spcPct val="50000"/>
              </a:lnSpc>
              <a:spcBef>
                <a:spcPct val="50000"/>
              </a:spcBef>
            </a:pPr>
            <a:r>
              <a:rPr lang="en-US" altLang="en-US" sz="1800" b="1">
                <a:latin typeface="Courier New" panose="02070309020205020404" pitchFamily="49" charset="0"/>
              </a:rPr>
              <a:t>	iVal = iVal + 10</a:t>
            </a:r>
          </a:p>
          <a:p>
            <a:pPr eaLnBrk="1" hangingPunct="1">
              <a:lnSpc>
                <a:spcPct val="50000"/>
              </a:lnSpc>
              <a:spcBef>
                <a:spcPct val="50000"/>
              </a:spcBef>
            </a:pPr>
            <a:r>
              <a:rPr lang="en-US" altLang="en-US" sz="1800" b="1">
                <a:latin typeface="Courier New" panose="02070309020205020404" pitchFamily="49" charset="0"/>
              </a:rPr>
              <a:t>ENDM</a:t>
            </a:r>
          </a:p>
        </p:txBody>
      </p:sp>
      <p:sp>
        <p:nvSpPr>
          <p:cNvPr id="86022" name="Text Box 6"/>
          <p:cNvSpPr txBox="1">
            <a:spLocks noChangeArrowheads="1"/>
          </p:cNvSpPr>
          <p:nvPr/>
        </p:nvSpPr>
        <p:spPr bwMode="auto">
          <a:xfrm>
            <a:off x="685800" y="14478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What will be the last integer to be generated by the following loop?</a:t>
            </a:r>
          </a:p>
        </p:txBody>
      </p:sp>
      <p:sp>
        <p:nvSpPr>
          <p:cNvPr id="154631" name="Text Box 7"/>
          <p:cNvSpPr txBox="1">
            <a:spLocks noChangeArrowheads="1"/>
          </p:cNvSpPr>
          <p:nvPr/>
        </p:nvSpPr>
        <p:spPr bwMode="auto">
          <a:xfrm>
            <a:off x="1524000" y="1768475"/>
            <a:ext cx="18288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solidFill>
                  <a:schemeClr val="tx2"/>
                </a:solidFill>
              </a:rPr>
              <a:t>500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4631"/>
                                        </p:tgtEl>
                                        <p:attrNameLst>
                                          <p:attrName>style.visibility</p:attrName>
                                        </p:attrNameLst>
                                      </p:cBhvr>
                                      <p:to>
                                        <p:strVal val="visible"/>
                                      </p:to>
                                    </p:set>
                                    <p:animEffect transition="in" filter="dissolve">
                                      <p:cBhvr>
                                        <p:cTn id="7" dur="500"/>
                                        <p:tgtEl>
                                          <p:spTgt spid="154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1"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8704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C8A3BB9D-DD9F-4AFA-9C10-79E563DF0028}" type="slidenum">
              <a:rPr lang="en-US" altLang="en-US" sz="1600">
                <a:latin typeface="Times New Roman" panose="02020603050405020304" pitchFamily="18" charset="0"/>
              </a:rPr>
              <a:pPr eaLnBrk="1" hangingPunct="1"/>
              <a:t>73</a:t>
            </a:fld>
            <a:endParaRPr lang="en-US" altLang="en-US" sz="1600">
              <a:latin typeface="Times New Roman" panose="02020603050405020304" pitchFamily="18" charset="0"/>
            </a:endParaRPr>
          </a:p>
        </p:txBody>
      </p:sp>
      <p:sp>
        <p:nvSpPr>
          <p:cNvPr id="108546" name="Rectangle 2"/>
          <p:cNvSpPr>
            <a:spLocks noGrp="1" noChangeArrowheads="1"/>
          </p:cNvSpPr>
          <p:nvPr>
            <p:ph type="title"/>
          </p:nvPr>
        </p:nvSpPr>
        <p:spPr/>
        <p:txBody>
          <a:bodyPr/>
          <a:lstStyle/>
          <a:p>
            <a:pPr eaLnBrk="1" hangingPunct="1">
              <a:defRPr/>
            </a:pPr>
            <a:r>
              <a:rPr lang="en-US" altLang="en-US" smtClean="0"/>
              <a:t>FOR Directive</a:t>
            </a:r>
          </a:p>
        </p:txBody>
      </p:sp>
      <p:sp>
        <p:nvSpPr>
          <p:cNvPr id="87045" name="Rectangle 3"/>
          <p:cNvSpPr>
            <a:spLocks noGrp="1" noChangeArrowheads="1"/>
          </p:cNvSpPr>
          <p:nvPr>
            <p:ph type="body" idx="1"/>
          </p:nvPr>
        </p:nvSpPr>
        <p:spPr>
          <a:xfrm>
            <a:off x="685800" y="1143000"/>
            <a:ext cx="7772400" cy="2057400"/>
          </a:xfrm>
        </p:spPr>
        <p:txBody>
          <a:bodyPr/>
          <a:lstStyle/>
          <a:p>
            <a:pPr eaLnBrk="1" hangingPunct="1">
              <a:lnSpc>
                <a:spcPct val="90000"/>
              </a:lnSpc>
            </a:pPr>
            <a:r>
              <a:rPr lang="en-US" altLang="en-US" smtClean="0"/>
              <a:t>The FOR directive repeats a statement block by iterating over a comma-delimited list of symbols.</a:t>
            </a:r>
          </a:p>
          <a:p>
            <a:pPr eaLnBrk="1" hangingPunct="1">
              <a:lnSpc>
                <a:spcPct val="90000"/>
              </a:lnSpc>
            </a:pPr>
            <a:r>
              <a:rPr lang="en-US" altLang="en-US" smtClean="0"/>
              <a:t>Each symbol in the list causes one iteration of the loop.</a:t>
            </a:r>
          </a:p>
          <a:p>
            <a:pPr eaLnBrk="1" hangingPunct="1">
              <a:lnSpc>
                <a:spcPct val="90000"/>
              </a:lnSpc>
            </a:pPr>
            <a:r>
              <a:rPr lang="en-US" altLang="en-US" smtClean="0"/>
              <a:t>Syntax:</a:t>
            </a:r>
          </a:p>
        </p:txBody>
      </p:sp>
      <p:sp>
        <p:nvSpPr>
          <p:cNvPr id="87046" name="Text Box 4"/>
          <p:cNvSpPr txBox="1">
            <a:spLocks noChangeArrowheads="1"/>
          </p:cNvSpPr>
          <p:nvPr/>
        </p:nvSpPr>
        <p:spPr bwMode="auto">
          <a:xfrm>
            <a:off x="2133600" y="3200400"/>
            <a:ext cx="5181600" cy="1565275"/>
          </a:xfrm>
          <a:prstGeom prst="rect">
            <a:avLst/>
          </a:prstGeom>
          <a:solidFill>
            <a:srgbClr val="C0C0C0"/>
          </a:solidFill>
          <a:ln w="9525">
            <a:solidFill>
              <a:srgbClr val="000000"/>
            </a:solidFill>
            <a:miter lim="800000"/>
            <a:headEnd/>
            <a:tailEnd/>
          </a:ln>
        </p:spPr>
        <p:txBody>
          <a:bodyPr tIns="137160" bIns="137160">
            <a:spAutoFit/>
          </a:bodyPr>
          <a:lstStyle>
            <a:lvl1pPr eaLnBrk="0" hangingPunct="0">
              <a:tabLst>
                <a:tab pos="457200" algn="l"/>
              </a:tabLst>
              <a:defRPr sz="2100">
                <a:solidFill>
                  <a:schemeClr val="tx1"/>
                </a:solidFill>
                <a:latin typeface="Arial" panose="020B0604020202020204" pitchFamily="34" charset="0"/>
              </a:defRPr>
            </a:lvl1pPr>
            <a:lvl2pPr marL="742950" indent="-285750" eaLnBrk="0" hangingPunct="0">
              <a:tabLst>
                <a:tab pos="457200" algn="l"/>
              </a:tabLst>
              <a:defRPr sz="2100">
                <a:solidFill>
                  <a:schemeClr val="tx1"/>
                </a:solidFill>
                <a:latin typeface="Arial" panose="020B0604020202020204" pitchFamily="34" charset="0"/>
              </a:defRPr>
            </a:lvl2pPr>
            <a:lvl3pPr marL="1143000" indent="-228600" eaLnBrk="0" hangingPunct="0">
              <a:tabLst>
                <a:tab pos="457200" algn="l"/>
              </a:tabLst>
              <a:defRPr sz="2100">
                <a:solidFill>
                  <a:schemeClr val="tx1"/>
                </a:solidFill>
                <a:latin typeface="Arial" panose="020B0604020202020204" pitchFamily="34" charset="0"/>
              </a:defRPr>
            </a:lvl3pPr>
            <a:lvl4pPr marL="1600200" indent="-228600" eaLnBrk="0" hangingPunct="0">
              <a:tabLst>
                <a:tab pos="457200" algn="l"/>
              </a:tabLst>
              <a:defRPr sz="2100">
                <a:solidFill>
                  <a:schemeClr val="tx1"/>
                </a:solidFill>
                <a:latin typeface="Arial" panose="020B0604020202020204" pitchFamily="34" charset="0"/>
              </a:defRPr>
            </a:lvl4pPr>
            <a:lvl5pPr marL="2057400" indent="-228600" eaLnBrk="0" hangingPunct="0">
              <a:tabLst>
                <a:tab pos="4572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9pPr>
          </a:lstStyle>
          <a:p>
            <a:pPr eaLnBrk="1" hangingPunct="1">
              <a:spcBef>
                <a:spcPct val="50000"/>
              </a:spcBef>
            </a:pPr>
            <a:r>
              <a:rPr lang="en-US" altLang="en-US" i="1">
                <a:solidFill>
                  <a:schemeClr val="bg2"/>
                </a:solidFill>
              </a:rPr>
              <a:t>FOR parameter,&lt;arg1,arg2,arg3,...&gt;</a:t>
            </a:r>
          </a:p>
          <a:p>
            <a:pPr eaLnBrk="1" hangingPunct="1">
              <a:spcBef>
                <a:spcPct val="50000"/>
              </a:spcBef>
            </a:pPr>
            <a:r>
              <a:rPr lang="en-US" altLang="en-US" i="1">
                <a:solidFill>
                  <a:schemeClr val="bg2"/>
                </a:solidFill>
              </a:rPr>
              <a:t>	statements</a:t>
            </a:r>
          </a:p>
          <a:p>
            <a:pPr eaLnBrk="1" hangingPunct="1">
              <a:spcBef>
                <a:spcPct val="50000"/>
              </a:spcBef>
            </a:pPr>
            <a:r>
              <a:rPr lang="en-US" altLang="en-US" i="1">
                <a:solidFill>
                  <a:schemeClr val="bg2"/>
                </a:solidFill>
              </a:rPr>
              <a:t>ENDM</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8806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DC2A65D-C9A4-4698-A51A-312BD915952A}" type="slidenum">
              <a:rPr lang="en-US" altLang="en-US" sz="1600">
                <a:latin typeface="Times New Roman" panose="02020603050405020304" pitchFamily="18" charset="0"/>
              </a:rPr>
              <a:pPr eaLnBrk="1" hangingPunct="1"/>
              <a:t>74</a:t>
            </a:fld>
            <a:endParaRPr lang="en-US" altLang="en-US" sz="1600">
              <a:latin typeface="Times New Roman" panose="02020603050405020304" pitchFamily="18" charset="0"/>
            </a:endParaRPr>
          </a:p>
        </p:txBody>
      </p:sp>
      <p:sp>
        <p:nvSpPr>
          <p:cNvPr id="153602" name="Rectangle 2"/>
          <p:cNvSpPr>
            <a:spLocks noGrp="1" noChangeArrowheads="1"/>
          </p:cNvSpPr>
          <p:nvPr>
            <p:ph type="title"/>
          </p:nvPr>
        </p:nvSpPr>
        <p:spPr/>
        <p:txBody>
          <a:bodyPr/>
          <a:lstStyle/>
          <a:p>
            <a:pPr eaLnBrk="1" hangingPunct="1">
              <a:defRPr/>
            </a:pPr>
            <a:r>
              <a:rPr lang="en-US" altLang="en-US" smtClean="0"/>
              <a:t>FOR Example</a:t>
            </a:r>
          </a:p>
        </p:txBody>
      </p:sp>
      <p:sp>
        <p:nvSpPr>
          <p:cNvPr id="88069" name="Text Box 3"/>
          <p:cNvSpPr txBox="1">
            <a:spLocks noChangeArrowheads="1"/>
          </p:cNvSpPr>
          <p:nvPr/>
        </p:nvSpPr>
        <p:spPr bwMode="auto">
          <a:xfrm>
            <a:off x="838200" y="2362200"/>
            <a:ext cx="7315200"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227013" algn="l"/>
                <a:tab pos="574675" algn="l"/>
                <a:tab pos="3657600" algn="l"/>
                <a:tab pos="4114800" algn="l"/>
              </a:tabLst>
              <a:defRPr sz="2100">
                <a:solidFill>
                  <a:schemeClr val="tx1"/>
                </a:solidFill>
                <a:latin typeface="Arial" panose="020B0604020202020204" pitchFamily="34" charset="0"/>
              </a:defRPr>
            </a:lvl1pPr>
            <a:lvl2pPr marL="742950" indent="-285750" eaLnBrk="0" hangingPunct="0">
              <a:tabLst>
                <a:tab pos="227013" algn="l"/>
                <a:tab pos="574675" algn="l"/>
                <a:tab pos="3657600" algn="l"/>
                <a:tab pos="4114800" algn="l"/>
              </a:tabLst>
              <a:defRPr sz="2100">
                <a:solidFill>
                  <a:schemeClr val="tx1"/>
                </a:solidFill>
                <a:latin typeface="Arial" panose="020B0604020202020204" pitchFamily="34" charset="0"/>
              </a:defRPr>
            </a:lvl2pPr>
            <a:lvl3pPr marL="1143000" indent="-228600" eaLnBrk="0" hangingPunct="0">
              <a:tabLst>
                <a:tab pos="227013" algn="l"/>
                <a:tab pos="574675" algn="l"/>
                <a:tab pos="3657600" algn="l"/>
                <a:tab pos="4114800" algn="l"/>
              </a:tabLst>
              <a:defRPr sz="2100">
                <a:solidFill>
                  <a:schemeClr val="tx1"/>
                </a:solidFill>
                <a:latin typeface="Arial" panose="020B0604020202020204" pitchFamily="34" charset="0"/>
              </a:defRPr>
            </a:lvl3pPr>
            <a:lvl4pPr marL="1600200" indent="-228600" eaLnBrk="0" hangingPunct="0">
              <a:tabLst>
                <a:tab pos="227013" algn="l"/>
                <a:tab pos="574675" algn="l"/>
                <a:tab pos="3657600" algn="l"/>
                <a:tab pos="4114800" algn="l"/>
              </a:tabLst>
              <a:defRPr sz="2100">
                <a:solidFill>
                  <a:schemeClr val="tx1"/>
                </a:solidFill>
                <a:latin typeface="Arial" panose="020B0604020202020204" pitchFamily="34" charset="0"/>
              </a:defRPr>
            </a:lvl4pPr>
            <a:lvl5pPr marL="2057400" indent="-228600" eaLnBrk="0" hangingPunct="0">
              <a:tabLst>
                <a:tab pos="227013" algn="l"/>
                <a:tab pos="574675"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227013" algn="l"/>
                <a:tab pos="574675"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227013" algn="l"/>
                <a:tab pos="574675"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227013" algn="l"/>
                <a:tab pos="574675"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227013" algn="l"/>
                <a:tab pos="574675"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Window STRUCT</a:t>
            </a:r>
          </a:p>
          <a:p>
            <a:pPr eaLnBrk="1" hangingPunct="1">
              <a:lnSpc>
                <a:spcPct val="50000"/>
              </a:lnSpc>
              <a:spcBef>
                <a:spcPct val="50000"/>
              </a:spcBef>
            </a:pPr>
            <a:r>
              <a:rPr lang="en-US" altLang="en-US" sz="1800" b="1">
                <a:latin typeface="Courier New" panose="02070309020205020404" pitchFamily="49" charset="0"/>
              </a:rPr>
              <a:t>	FOR color,&lt;frame,titlebar,background,foreground&gt;</a:t>
            </a:r>
          </a:p>
          <a:p>
            <a:pPr eaLnBrk="1" hangingPunct="1">
              <a:lnSpc>
                <a:spcPct val="50000"/>
              </a:lnSpc>
              <a:spcBef>
                <a:spcPct val="50000"/>
              </a:spcBef>
            </a:pPr>
            <a:r>
              <a:rPr lang="en-US" altLang="en-US" sz="1800" b="1">
                <a:latin typeface="Courier New" panose="02070309020205020404" pitchFamily="49" charset="0"/>
              </a:rPr>
              <a:t>		color DWORD ?</a:t>
            </a:r>
          </a:p>
          <a:p>
            <a:pPr eaLnBrk="1" hangingPunct="1">
              <a:lnSpc>
                <a:spcPct val="50000"/>
              </a:lnSpc>
              <a:spcBef>
                <a:spcPct val="50000"/>
              </a:spcBef>
            </a:pPr>
            <a:r>
              <a:rPr lang="en-US" altLang="en-US" sz="1800" b="1">
                <a:latin typeface="Courier New" panose="02070309020205020404" pitchFamily="49" charset="0"/>
              </a:rPr>
              <a:t>	ENDM</a:t>
            </a:r>
          </a:p>
          <a:p>
            <a:pPr eaLnBrk="1" hangingPunct="1">
              <a:lnSpc>
                <a:spcPct val="50000"/>
              </a:lnSpc>
              <a:spcBef>
                <a:spcPct val="50000"/>
              </a:spcBef>
            </a:pPr>
            <a:r>
              <a:rPr lang="en-US" altLang="en-US" sz="1800" b="1">
                <a:latin typeface="Courier New" panose="02070309020205020404" pitchFamily="49" charset="0"/>
              </a:rPr>
              <a:t>Window ENDS</a:t>
            </a:r>
          </a:p>
        </p:txBody>
      </p:sp>
      <p:sp>
        <p:nvSpPr>
          <p:cNvPr id="88070" name="Text Box 4"/>
          <p:cNvSpPr txBox="1">
            <a:spLocks noChangeArrowheads="1"/>
          </p:cNvSpPr>
          <p:nvPr/>
        </p:nvSpPr>
        <p:spPr bwMode="auto">
          <a:xfrm>
            <a:off x="685800" y="10668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following Window structure contains frame, title bar, background, and foreground colors. The field definitions are created using a FOR directive:</a:t>
            </a:r>
          </a:p>
        </p:txBody>
      </p:sp>
      <p:grpSp>
        <p:nvGrpSpPr>
          <p:cNvPr id="2" name="Group 7"/>
          <p:cNvGrpSpPr>
            <a:grpSpLocks/>
          </p:cNvGrpSpPr>
          <p:nvPr/>
        </p:nvGrpSpPr>
        <p:grpSpPr bwMode="auto">
          <a:xfrm>
            <a:off x="457200" y="4191000"/>
            <a:ext cx="6477000" cy="1828800"/>
            <a:chOff x="288" y="2640"/>
            <a:chExt cx="4080" cy="1152"/>
          </a:xfrm>
        </p:grpSpPr>
        <p:sp>
          <p:nvSpPr>
            <p:cNvPr id="88072" name="Text Box 5"/>
            <p:cNvSpPr txBox="1">
              <a:spLocks noChangeArrowheads="1"/>
            </p:cNvSpPr>
            <p:nvPr/>
          </p:nvSpPr>
          <p:spPr bwMode="auto">
            <a:xfrm>
              <a:off x="288" y="3024"/>
              <a:ext cx="163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solidFill>
                    <a:schemeClr val="tx2"/>
                  </a:solidFill>
                </a:rPr>
                <a:t>Generated code:</a:t>
              </a:r>
            </a:p>
          </p:txBody>
        </p:sp>
        <p:sp>
          <p:nvSpPr>
            <p:cNvPr id="88073" name="Text Box 6"/>
            <p:cNvSpPr txBox="1">
              <a:spLocks noChangeArrowheads="1"/>
            </p:cNvSpPr>
            <p:nvPr/>
          </p:nvSpPr>
          <p:spPr bwMode="auto">
            <a:xfrm>
              <a:off x="1872" y="2640"/>
              <a:ext cx="2496"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solidFill>
                    <a:schemeClr val="tx2"/>
                  </a:solidFill>
                  <a:latin typeface="Courier New" panose="02070309020205020404" pitchFamily="49" charset="0"/>
                </a:rPr>
                <a:t>Window STRUCT</a:t>
              </a:r>
            </a:p>
            <a:p>
              <a:pPr eaLnBrk="1" hangingPunct="1">
                <a:lnSpc>
                  <a:spcPct val="50000"/>
                </a:lnSpc>
                <a:spcBef>
                  <a:spcPct val="50000"/>
                </a:spcBef>
              </a:pPr>
              <a:r>
                <a:rPr lang="en-US" altLang="en-US" sz="1800" b="1">
                  <a:solidFill>
                    <a:schemeClr val="tx2"/>
                  </a:solidFill>
                  <a:latin typeface="Courier New" panose="02070309020205020404" pitchFamily="49" charset="0"/>
                </a:rPr>
                <a:t>   frame DWORD ?</a:t>
              </a:r>
            </a:p>
            <a:p>
              <a:pPr eaLnBrk="1" hangingPunct="1">
                <a:lnSpc>
                  <a:spcPct val="50000"/>
                </a:lnSpc>
                <a:spcBef>
                  <a:spcPct val="50000"/>
                </a:spcBef>
              </a:pPr>
              <a:r>
                <a:rPr lang="en-US" altLang="en-US" sz="1800" b="1">
                  <a:solidFill>
                    <a:schemeClr val="tx2"/>
                  </a:solidFill>
                  <a:latin typeface="Courier New" panose="02070309020205020404" pitchFamily="49" charset="0"/>
                </a:rPr>
                <a:t>   titlebar DWORD ?</a:t>
              </a:r>
            </a:p>
            <a:p>
              <a:pPr eaLnBrk="1" hangingPunct="1">
                <a:lnSpc>
                  <a:spcPct val="50000"/>
                </a:lnSpc>
                <a:spcBef>
                  <a:spcPct val="50000"/>
                </a:spcBef>
              </a:pPr>
              <a:r>
                <a:rPr lang="en-US" altLang="en-US" sz="1800" b="1">
                  <a:solidFill>
                    <a:schemeClr val="tx2"/>
                  </a:solidFill>
                  <a:latin typeface="Courier New" panose="02070309020205020404" pitchFamily="49" charset="0"/>
                </a:rPr>
                <a:t>	background DWORD ?</a:t>
              </a:r>
            </a:p>
            <a:p>
              <a:pPr eaLnBrk="1" hangingPunct="1">
                <a:lnSpc>
                  <a:spcPct val="50000"/>
                </a:lnSpc>
                <a:spcBef>
                  <a:spcPct val="50000"/>
                </a:spcBef>
              </a:pPr>
              <a:r>
                <a:rPr lang="en-US" altLang="en-US" sz="1800" b="1">
                  <a:solidFill>
                    <a:schemeClr val="tx2"/>
                  </a:solidFill>
                  <a:latin typeface="Courier New" panose="02070309020205020404" pitchFamily="49" charset="0"/>
                </a:rPr>
                <a:t>	foreground DWORD ?</a:t>
              </a:r>
            </a:p>
            <a:p>
              <a:pPr eaLnBrk="1" hangingPunct="1">
                <a:lnSpc>
                  <a:spcPct val="50000"/>
                </a:lnSpc>
                <a:spcBef>
                  <a:spcPct val="50000"/>
                </a:spcBef>
              </a:pPr>
              <a:r>
                <a:rPr lang="en-US" altLang="en-US" sz="1800" b="1">
                  <a:solidFill>
                    <a:schemeClr val="tx2"/>
                  </a:solidFill>
                  <a:latin typeface="Courier New" panose="02070309020205020404" pitchFamily="49" charset="0"/>
                </a:rPr>
                <a:t>Window ENDS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8909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7C750364-832C-4AFA-BEDF-963F0500EC72}" type="slidenum">
              <a:rPr lang="en-US" altLang="en-US" sz="1600">
                <a:latin typeface="Times New Roman" panose="02020603050405020304" pitchFamily="18" charset="0"/>
              </a:rPr>
              <a:pPr eaLnBrk="1" hangingPunct="1"/>
              <a:t>75</a:t>
            </a:fld>
            <a:endParaRPr lang="en-US" altLang="en-US" sz="1600">
              <a:latin typeface="Times New Roman" panose="02020603050405020304" pitchFamily="18" charset="0"/>
            </a:endParaRPr>
          </a:p>
        </p:txBody>
      </p:sp>
      <p:sp>
        <p:nvSpPr>
          <p:cNvPr id="107522" name="Rectangle 2"/>
          <p:cNvSpPr>
            <a:spLocks noGrp="1" noChangeArrowheads="1"/>
          </p:cNvSpPr>
          <p:nvPr>
            <p:ph type="title"/>
          </p:nvPr>
        </p:nvSpPr>
        <p:spPr/>
        <p:txBody>
          <a:bodyPr/>
          <a:lstStyle/>
          <a:p>
            <a:pPr eaLnBrk="1" hangingPunct="1">
              <a:defRPr/>
            </a:pPr>
            <a:r>
              <a:rPr lang="en-US" altLang="en-US" smtClean="0"/>
              <a:t>FORC Directive</a:t>
            </a:r>
          </a:p>
        </p:txBody>
      </p:sp>
      <p:sp>
        <p:nvSpPr>
          <p:cNvPr id="89093" name="Rectangle 3"/>
          <p:cNvSpPr>
            <a:spLocks noGrp="1" noChangeArrowheads="1"/>
          </p:cNvSpPr>
          <p:nvPr>
            <p:ph type="body" idx="1"/>
          </p:nvPr>
        </p:nvSpPr>
        <p:spPr>
          <a:xfrm>
            <a:off x="685800" y="1143000"/>
            <a:ext cx="7772400" cy="1676400"/>
          </a:xfrm>
        </p:spPr>
        <p:txBody>
          <a:bodyPr/>
          <a:lstStyle/>
          <a:p>
            <a:pPr eaLnBrk="1" hangingPunct="1"/>
            <a:r>
              <a:rPr lang="en-US" altLang="en-US" smtClean="0"/>
              <a:t>The FORC directive repeats a statement block by iterating over a string of characters. Each character in the string causes one iteration of the loop.</a:t>
            </a:r>
          </a:p>
          <a:p>
            <a:pPr eaLnBrk="1" hangingPunct="1"/>
            <a:r>
              <a:rPr lang="en-US" altLang="en-US" smtClean="0"/>
              <a:t>Syntax:</a:t>
            </a:r>
          </a:p>
        </p:txBody>
      </p:sp>
      <p:sp>
        <p:nvSpPr>
          <p:cNvPr id="89094" name="Text Box 4"/>
          <p:cNvSpPr txBox="1">
            <a:spLocks noChangeArrowheads="1"/>
          </p:cNvSpPr>
          <p:nvPr/>
        </p:nvSpPr>
        <p:spPr bwMode="auto">
          <a:xfrm>
            <a:off x="2514600" y="2971800"/>
            <a:ext cx="3962400" cy="1565275"/>
          </a:xfrm>
          <a:prstGeom prst="rect">
            <a:avLst/>
          </a:prstGeom>
          <a:solidFill>
            <a:srgbClr val="C0C0C0"/>
          </a:solidFill>
          <a:ln w="9525">
            <a:solidFill>
              <a:srgbClr val="000000"/>
            </a:solidFill>
            <a:miter lim="800000"/>
            <a:headEnd/>
            <a:tailEnd/>
          </a:ln>
        </p:spPr>
        <p:txBody>
          <a:bodyPr tIns="137160" bIns="137160">
            <a:spAutoFit/>
          </a:bodyPr>
          <a:lstStyle>
            <a:lvl1pPr eaLnBrk="0" hangingPunct="0">
              <a:tabLst>
                <a:tab pos="457200" algn="l"/>
              </a:tabLst>
              <a:defRPr sz="2100">
                <a:solidFill>
                  <a:schemeClr val="tx1"/>
                </a:solidFill>
                <a:latin typeface="Arial" panose="020B0604020202020204" pitchFamily="34" charset="0"/>
              </a:defRPr>
            </a:lvl1pPr>
            <a:lvl2pPr marL="742950" indent="-285750" eaLnBrk="0" hangingPunct="0">
              <a:tabLst>
                <a:tab pos="457200" algn="l"/>
              </a:tabLst>
              <a:defRPr sz="2100">
                <a:solidFill>
                  <a:schemeClr val="tx1"/>
                </a:solidFill>
                <a:latin typeface="Arial" panose="020B0604020202020204" pitchFamily="34" charset="0"/>
              </a:defRPr>
            </a:lvl2pPr>
            <a:lvl3pPr marL="1143000" indent="-228600" eaLnBrk="0" hangingPunct="0">
              <a:tabLst>
                <a:tab pos="457200" algn="l"/>
              </a:tabLst>
              <a:defRPr sz="2100">
                <a:solidFill>
                  <a:schemeClr val="tx1"/>
                </a:solidFill>
                <a:latin typeface="Arial" panose="020B0604020202020204" pitchFamily="34" charset="0"/>
              </a:defRPr>
            </a:lvl3pPr>
            <a:lvl4pPr marL="1600200" indent="-228600" eaLnBrk="0" hangingPunct="0">
              <a:tabLst>
                <a:tab pos="457200" algn="l"/>
              </a:tabLst>
              <a:defRPr sz="2100">
                <a:solidFill>
                  <a:schemeClr val="tx1"/>
                </a:solidFill>
                <a:latin typeface="Arial" panose="020B0604020202020204" pitchFamily="34" charset="0"/>
              </a:defRPr>
            </a:lvl4pPr>
            <a:lvl5pPr marL="2057400" indent="-228600" eaLnBrk="0" hangingPunct="0">
              <a:tabLst>
                <a:tab pos="4572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9pPr>
          </a:lstStyle>
          <a:p>
            <a:pPr eaLnBrk="1" hangingPunct="1">
              <a:spcBef>
                <a:spcPct val="50000"/>
              </a:spcBef>
            </a:pPr>
            <a:r>
              <a:rPr lang="en-US" altLang="en-US" i="1">
                <a:solidFill>
                  <a:schemeClr val="bg2"/>
                </a:solidFill>
              </a:rPr>
              <a:t>FORC parameter, &lt;string&gt;</a:t>
            </a:r>
          </a:p>
          <a:p>
            <a:pPr eaLnBrk="1" hangingPunct="1">
              <a:spcBef>
                <a:spcPct val="50000"/>
              </a:spcBef>
            </a:pPr>
            <a:r>
              <a:rPr lang="en-US" altLang="en-US" i="1">
                <a:solidFill>
                  <a:schemeClr val="bg2"/>
                </a:solidFill>
              </a:rPr>
              <a:t>	statements</a:t>
            </a:r>
          </a:p>
          <a:p>
            <a:pPr eaLnBrk="1" hangingPunct="1">
              <a:spcBef>
                <a:spcPct val="50000"/>
              </a:spcBef>
            </a:pPr>
            <a:r>
              <a:rPr lang="en-US" altLang="en-US" i="1">
                <a:solidFill>
                  <a:schemeClr val="bg2"/>
                </a:solidFill>
              </a:rPr>
              <a:t>ENDM</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9011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6DB3325-C7B6-4781-BFEB-F91FDD2E20E3}" type="slidenum">
              <a:rPr lang="en-US" altLang="en-US" sz="1600">
                <a:latin typeface="Times New Roman" panose="02020603050405020304" pitchFamily="18" charset="0"/>
              </a:rPr>
              <a:pPr eaLnBrk="1" hangingPunct="1"/>
              <a:t>76</a:t>
            </a:fld>
            <a:endParaRPr lang="en-US" altLang="en-US" sz="1600">
              <a:latin typeface="Times New Roman" panose="02020603050405020304" pitchFamily="18" charset="0"/>
            </a:endParaRPr>
          </a:p>
        </p:txBody>
      </p:sp>
      <p:sp>
        <p:nvSpPr>
          <p:cNvPr id="151554" name="Rectangle 2"/>
          <p:cNvSpPr>
            <a:spLocks noGrp="1" noChangeArrowheads="1"/>
          </p:cNvSpPr>
          <p:nvPr>
            <p:ph type="title"/>
          </p:nvPr>
        </p:nvSpPr>
        <p:spPr/>
        <p:txBody>
          <a:bodyPr/>
          <a:lstStyle/>
          <a:p>
            <a:pPr eaLnBrk="1" hangingPunct="1">
              <a:defRPr/>
            </a:pPr>
            <a:r>
              <a:rPr lang="en-US" altLang="en-US" smtClean="0"/>
              <a:t>FORC Example</a:t>
            </a:r>
          </a:p>
        </p:txBody>
      </p:sp>
      <p:sp>
        <p:nvSpPr>
          <p:cNvPr id="90117" name="Text Box 3"/>
          <p:cNvSpPr txBox="1">
            <a:spLocks noChangeArrowheads="1"/>
          </p:cNvSpPr>
          <p:nvPr/>
        </p:nvSpPr>
        <p:spPr bwMode="auto">
          <a:xfrm>
            <a:off x="2057400" y="2438400"/>
            <a:ext cx="47244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FORC code,&lt;ABCDEFG&gt;</a:t>
            </a:r>
          </a:p>
          <a:p>
            <a:pPr eaLnBrk="1" hangingPunct="1">
              <a:lnSpc>
                <a:spcPct val="50000"/>
              </a:lnSpc>
              <a:spcBef>
                <a:spcPct val="50000"/>
              </a:spcBef>
            </a:pPr>
            <a:r>
              <a:rPr lang="en-US" altLang="en-US" sz="1800" b="1">
                <a:latin typeface="Courier New" panose="02070309020205020404" pitchFamily="49" charset="0"/>
              </a:rPr>
              <a:t>	Group_&amp;code WORD ?</a:t>
            </a:r>
          </a:p>
          <a:p>
            <a:pPr eaLnBrk="1" hangingPunct="1">
              <a:lnSpc>
                <a:spcPct val="50000"/>
              </a:lnSpc>
              <a:spcBef>
                <a:spcPct val="50000"/>
              </a:spcBef>
            </a:pPr>
            <a:r>
              <a:rPr lang="en-US" altLang="en-US" sz="1800" b="1">
                <a:latin typeface="Courier New" panose="02070309020205020404" pitchFamily="49" charset="0"/>
              </a:rPr>
              <a:t>ENDM</a:t>
            </a:r>
          </a:p>
        </p:txBody>
      </p:sp>
      <p:sp>
        <p:nvSpPr>
          <p:cNvPr id="90118" name="Text Box 4"/>
          <p:cNvSpPr txBox="1">
            <a:spLocks noChangeArrowheads="1"/>
          </p:cNvSpPr>
          <p:nvPr/>
        </p:nvSpPr>
        <p:spPr bwMode="auto">
          <a:xfrm>
            <a:off x="685800" y="10668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Suppose we need to accumulate seven sets of integer data  for an experiment. Their label names are to be Group_A, Group_B, Group_C, and so on. The FORC directive creates the variables:</a:t>
            </a:r>
          </a:p>
        </p:txBody>
      </p:sp>
      <p:grpSp>
        <p:nvGrpSpPr>
          <p:cNvPr id="2" name="Group 8"/>
          <p:cNvGrpSpPr>
            <a:grpSpLocks/>
          </p:cNvGrpSpPr>
          <p:nvPr/>
        </p:nvGrpSpPr>
        <p:grpSpPr bwMode="auto">
          <a:xfrm>
            <a:off x="457200" y="3962400"/>
            <a:ext cx="6553200" cy="2133600"/>
            <a:chOff x="288" y="2496"/>
            <a:chExt cx="4128" cy="1344"/>
          </a:xfrm>
        </p:grpSpPr>
        <p:sp>
          <p:nvSpPr>
            <p:cNvPr id="90120" name="Text Box 6"/>
            <p:cNvSpPr txBox="1">
              <a:spLocks noChangeArrowheads="1"/>
            </p:cNvSpPr>
            <p:nvPr/>
          </p:nvSpPr>
          <p:spPr bwMode="auto">
            <a:xfrm>
              <a:off x="288" y="2928"/>
              <a:ext cx="163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solidFill>
                    <a:schemeClr val="tx2"/>
                  </a:solidFill>
                </a:rPr>
                <a:t>Generated code:</a:t>
              </a:r>
            </a:p>
          </p:txBody>
        </p:sp>
        <p:sp>
          <p:nvSpPr>
            <p:cNvPr id="90121" name="Text Box 7"/>
            <p:cNvSpPr txBox="1">
              <a:spLocks noChangeArrowheads="1"/>
            </p:cNvSpPr>
            <p:nvPr/>
          </p:nvSpPr>
          <p:spPr bwMode="auto">
            <a:xfrm>
              <a:off x="1824" y="2496"/>
              <a:ext cx="2592" cy="13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solidFill>
                    <a:schemeClr val="tx2"/>
                  </a:solidFill>
                  <a:latin typeface="Courier New" panose="02070309020205020404" pitchFamily="49" charset="0"/>
                </a:rPr>
                <a:t> Group_A WORD ?</a:t>
              </a:r>
            </a:p>
            <a:p>
              <a:pPr eaLnBrk="1" hangingPunct="1">
                <a:lnSpc>
                  <a:spcPct val="50000"/>
                </a:lnSpc>
                <a:spcBef>
                  <a:spcPct val="50000"/>
                </a:spcBef>
              </a:pPr>
              <a:r>
                <a:rPr lang="en-US" altLang="en-US" sz="1800" b="1">
                  <a:solidFill>
                    <a:schemeClr val="tx2"/>
                  </a:solidFill>
                  <a:latin typeface="Courier New" panose="02070309020205020404" pitchFamily="49" charset="0"/>
                </a:rPr>
                <a:t> Group_B WORD ?</a:t>
              </a:r>
            </a:p>
            <a:p>
              <a:pPr eaLnBrk="1" hangingPunct="1">
                <a:lnSpc>
                  <a:spcPct val="50000"/>
                </a:lnSpc>
                <a:spcBef>
                  <a:spcPct val="50000"/>
                </a:spcBef>
              </a:pPr>
              <a:r>
                <a:rPr lang="en-US" altLang="en-US" sz="1800" b="1">
                  <a:solidFill>
                    <a:schemeClr val="tx2"/>
                  </a:solidFill>
                  <a:latin typeface="Courier New" panose="02070309020205020404" pitchFamily="49" charset="0"/>
                </a:rPr>
                <a:t> Group_C WORD ?</a:t>
              </a:r>
            </a:p>
            <a:p>
              <a:pPr eaLnBrk="1" hangingPunct="1">
                <a:lnSpc>
                  <a:spcPct val="50000"/>
                </a:lnSpc>
                <a:spcBef>
                  <a:spcPct val="50000"/>
                </a:spcBef>
              </a:pPr>
              <a:r>
                <a:rPr lang="en-US" altLang="en-US" sz="1800" b="1">
                  <a:solidFill>
                    <a:schemeClr val="tx2"/>
                  </a:solidFill>
                  <a:latin typeface="Courier New" panose="02070309020205020404" pitchFamily="49" charset="0"/>
                </a:rPr>
                <a:t> Group_D WORD ?</a:t>
              </a:r>
            </a:p>
            <a:p>
              <a:pPr eaLnBrk="1" hangingPunct="1">
                <a:lnSpc>
                  <a:spcPct val="50000"/>
                </a:lnSpc>
                <a:spcBef>
                  <a:spcPct val="50000"/>
                </a:spcBef>
              </a:pPr>
              <a:r>
                <a:rPr lang="en-US" altLang="en-US" sz="1800" b="1">
                  <a:solidFill>
                    <a:schemeClr val="tx2"/>
                  </a:solidFill>
                  <a:latin typeface="Courier New" panose="02070309020205020404" pitchFamily="49" charset="0"/>
                </a:rPr>
                <a:t> Group_E WORD ?</a:t>
              </a:r>
            </a:p>
            <a:p>
              <a:pPr eaLnBrk="1" hangingPunct="1">
                <a:lnSpc>
                  <a:spcPct val="50000"/>
                </a:lnSpc>
                <a:spcBef>
                  <a:spcPct val="50000"/>
                </a:spcBef>
              </a:pPr>
              <a:r>
                <a:rPr lang="en-US" altLang="en-US" sz="1800" b="1">
                  <a:solidFill>
                    <a:schemeClr val="tx2"/>
                  </a:solidFill>
                  <a:latin typeface="Courier New" panose="02070309020205020404" pitchFamily="49" charset="0"/>
                </a:rPr>
                <a:t> Group_F WORD ?</a:t>
              </a:r>
            </a:p>
            <a:p>
              <a:pPr eaLnBrk="1" hangingPunct="1">
                <a:lnSpc>
                  <a:spcPct val="50000"/>
                </a:lnSpc>
                <a:spcBef>
                  <a:spcPct val="50000"/>
                </a:spcBef>
              </a:pPr>
              <a:r>
                <a:rPr lang="en-US" altLang="en-US" sz="1800" b="1">
                  <a:solidFill>
                    <a:schemeClr val="tx2"/>
                  </a:solidFill>
                  <a:latin typeface="Courier New" panose="02070309020205020404" pitchFamily="49" charset="0"/>
                </a:rPr>
                <a:t> Group_G WORD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07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CFD6F307-A4EB-4D96-956A-F69522F73F21}" type="slidenum">
              <a:rPr lang="en-US" altLang="en-US" sz="1600">
                <a:latin typeface="Times New Roman" panose="02020603050405020304" pitchFamily="18" charset="0"/>
              </a:rPr>
              <a:pPr eaLnBrk="1" hangingPunct="1"/>
              <a:t>77</a:t>
            </a:fld>
            <a:endParaRPr lang="en-US" altLang="en-US" sz="1600">
              <a:latin typeface="Times New Roman" panose="02020603050405020304" pitchFamily="18" charset="0"/>
            </a:endParaRPr>
          </a:p>
        </p:txBody>
      </p:sp>
      <p:sp>
        <p:nvSpPr>
          <p:cNvPr id="109570" name="Rectangle 2"/>
          <p:cNvSpPr>
            <a:spLocks noGrp="1" noChangeArrowheads="1"/>
          </p:cNvSpPr>
          <p:nvPr>
            <p:ph type="title"/>
          </p:nvPr>
        </p:nvSpPr>
        <p:spPr/>
        <p:txBody>
          <a:bodyPr/>
          <a:lstStyle/>
          <a:p>
            <a:pPr eaLnBrk="1" hangingPunct="1">
              <a:defRPr/>
            </a:pPr>
            <a:r>
              <a:rPr lang="en-US" altLang="en-US" smtClean="0"/>
              <a:t>Example: Linked List </a:t>
            </a:r>
            <a:r>
              <a:rPr lang="en-US" altLang="en-US" sz="2400" smtClean="0"/>
              <a:t>(1 of 5)</a:t>
            </a:r>
            <a:endParaRPr lang="en-US" altLang="en-US" smtClean="0"/>
          </a:p>
        </p:txBody>
      </p:sp>
      <p:sp>
        <p:nvSpPr>
          <p:cNvPr id="3078" name="Rectangle 3"/>
          <p:cNvSpPr>
            <a:spLocks noGrp="1" noChangeArrowheads="1"/>
          </p:cNvSpPr>
          <p:nvPr>
            <p:ph type="body" idx="1"/>
          </p:nvPr>
        </p:nvSpPr>
        <p:spPr>
          <a:xfrm>
            <a:off x="685800" y="1371600"/>
            <a:ext cx="7772400" cy="1905000"/>
          </a:xfrm>
        </p:spPr>
        <p:txBody>
          <a:bodyPr/>
          <a:lstStyle/>
          <a:p>
            <a:pPr eaLnBrk="1" hangingPunct="1">
              <a:lnSpc>
                <a:spcPct val="90000"/>
              </a:lnSpc>
            </a:pPr>
            <a:r>
              <a:rPr lang="en-US" altLang="en-US" smtClean="0"/>
              <a:t>We can use the REPT directive to create a </a:t>
            </a:r>
            <a:r>
              <a:rPr lang="en-US" altLang="en-US" smtClean="0">
                <a:solidFill>
                  <a:schemeClr val="tx2"/>
                </a:solidFill>
              </a:rPr>
              <a:t>singly linked list</a:t>
            </a:r>
            <a:r>
              <a:rPr lang="en-US" altLang="en-US" smtClean="0"/>
              <a:t> at assembly time.</a:t>
            </a:r>
          </a:p>
          <a:p>
            <a:pPr eaLnBrk="1" hangingPunct="1">
              <a:lnSpc>
                <a:spcPct val="90000"/>
              </a:lnSpc>
            </a:pPr>
            <a:r>
              <a:rPr lang="en-US" altLang="en-US" smtClean="0"/>
              <a:t>Each node contains a pointer to the next node.</a:t>
            </a:r>
          </a:p>
          <a:p>
            <a:pPr eaLnBrk="1" hangingPunct="1">
              <a:lnSpc>
                <a:spcPct val="90000"/>
              </a:lnSpc>
            </a:pPr>
            <a:r>
              <a:rPr lang="en-US" altLang="en-US" smtClean="0"/>
              <a:t>A null pointer in the last node marks the end of the list</a:t>
            </a:r>
          </a:p>
        </p:txBody>
      </p:sp>
      <p:graphicFrame>
        <p:nvGraphicFramePr>
          <p:cNvPr id="3074" name="Object 5"/>
          <p:cNvGraphicFramePr>
            <a:graphicFrameLocks noChangeAspect="1"/>
          </p:cNvGraphicFramePr>
          <p:nvPr/>
        </p:nvGraphicFramePr>
        <p:xfrm>
          <a:off x="685800" y="3657600"/>
          <a:ext cx="8001000" cy="1066800"/>
        </p:xfrm>
        <a:graphic>
          <a:graphicData uri="http://schemas.openxmlformats.org/presentationml/2006/ole">
            <mc:AlternateContent xmlns:mc="http://schemas.openxmlformats.org/markup-compatibility/2006">
              <mc:Choice xmlns:v="urn:schemas-microsoft-com:vml" Requires="v">
                <p:oleObj spid="_x0000_s3089" name="VISIO" r:id="rId3" imgW="4352544" imgH="443484" progId="Visio.Drawing.6">
                  <p:embed/>
                </p:oleObj>
              </mc:Choice>
              <mc:Fallback>
                <p:oleObj name="VISIO" r:id="rId3" imgW="4352544" imgH="443484"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917" t="-9056" r="4587" b="-17735"/>
                      <a:stretch>
                        <a:fillRect/>
                      </a:stretch>
                    </p:blipFill>
                    <p:spPr bwMode="auto">
                      <a:xfrm>
                        <a:off x="685800" y="3657600"/>
                        <a:ext cx="8001000" cy="1066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9113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F81A422-4392-4498-B5C1-93589EB00AB5}" type="slidenum">
              <a:rPr lang="en-US" altLang="en-US" sz="1600">
                <a:latin typeface="Times New Roman" panose="02020603050405020304" pitchFamily="18" charset="0"/>
              </a:rPr>
              <a:pPr eaLnBrk="1" hangingPunct="1"/>
              <a:t>78</a:t>
            </a:fld>
            <a:endParaRPr lang="en-US" altLang="en-US" sz="1600">
              <a:latin typeface="Times New Roman" panose="02020603050405020304" pitchFamily="18" charset="0"/>
            </a:endParaRPr>
          </a:p>
        </p:txBody>
      </p:sp>
      <p:sp>
        <p:nvSpPr>
          <p:cNvPr id="156674" name="Rectangle 2"/>
          <p:cNvSpPr>
            <a:spLocks noGrp="1" noChangeArrowheads="1"/>
          </p:cNvSpPr>
          <p:nvPr>
            <p:ph type="title"/>
          </p:nvPr>
        </p:nvSpPr>
        <p:spPr/>
        <p:txBody>
          <a:bodyPr/>
          <a:lstStyle/>
          <a:p>
            <a:pPr eaLnBrk="1" hangingPunct="1">
              <a:defRPr/>
            </a:pPr>
            <a:r>
              <a:rPr lang="en-US" altLang="en-US" smtClean="0"/>
              <a:t>Linked List </a:t>
            </a:r>
            <a:r>
              <a:rPr lang="en-US" altLang="en-US" sz="2400" smtClean="0"/>
              <a:t>(2 of 5)</a:t>
            </a:r>
            <a:endParaRPr lang="en-US" altLang="en-US" smtClean="0"/>
          </a:p>
        </p:txBody>
      </p:sp>
      <p:sp>
        <p:nvSpPr>
          <p:cNvPr id="91141" name="Rectangle 3"/>
          <p:cNvSpPr>
            <a:spLocks noGrp="1" noChangeArrowheads="1"/>
          </p:cNvSpPr>
          <p:nvPr>
            <p:ph type="body" idx="1"/>
          </p:nvPr>
        </p:nvSpPr>
        <p:spPr>
          <a:xfrm>
            <a:off x="685800" y="1219200"/>
            <a:ext cx="7772400" cy="990600"/>
          </a:xfrm>
        </p:spPr>
        <p:txBody>
          <a:bodyPr/>
          <a:lstStyle/>
          <a:p>
            <a:pPr eaLnBrk="1" hangingPunct="1"/>
            <a:r>
              <a:rPr lang="en-US" altLang="en-US" smtClean="0"/>
              <a:t>Each node in the list is defined by a ListNode structure:</a:t>
            </a:r>
          </a:p>
        </p:txBody>
      </p:sp>
      <p:sp>
        <p:nvSpPr>
          <p:cNvPr id="91142" name="Text Box 5"/>
          <p:cNvSpPr txBox="1">
            <a:spLocks noChangeArrowheads="1"/>
          </p:cNvSpPr>
          <p:nvPr/>
        </p:nvSpPr>
        <p:spPr bwMode="auto">
          <a:xfrm>
            <a:off x="1066800" y="2286000"/>
            <a:ext cx="7162800" cy="251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ListNode STRUCT</a:t>
            </a:r>
          </a:p>
          <a:p>
            <a:pPr eaLnBrk="1" hangingPunct="1">
              <a:lnSpc>
                <a:spcPct val="50000"/>
              </a:lnSpc>
              <a:spcBef>
                <a:spcPct val="50000"/>
              </a:spcBef>
            </a:pPr>
            <a:r>
              <a:rPr lang="en-US" altLang="en-US" sz="1800" b="1">
                <a:latin typeface="Courier New" panose="02070309020205020404" pitchFamily="49" charset="0"/>
              </a:rPr>
              <a:t>	NodeData DWORD ?   	; the node's data</a:t>
            </a:r>
          </a:p>
          <a:p>
            <a:pPr eaLnBrk="1" hangingPunct="1">
              <a:lnSpc>
                <a:spcPct val="50000"/>
              </a:lnSpc>
              <a:spcBef>
                <a:spcPct val="50000"/>
              </a:spcBef>
            </a:pPr>
            <a:r>
              <a:rPr lang="en-US" altLang="en-US" sz="1800" b="1">
                <a:latin typeface="Courier New" panose="02070309020205020404" pitchFamily="49" charset="0"/>
              </a:rPr>
              <a:t>	NextPtr  DWORD ?   	; pointer to next node</a:t>
            </a:r>
          </a:p>
          <a:p>
            <a:pPr eaLnBrk="1" hangingPunct="1">
              <a:lnSpc>
                <a:spcPct val="50000"/>
              </a:lnSpc>
              <a:spcBef>
                <a:spcPct val="50000"/>
              </a:spcBef>
            </a:pPr>
            <a:r>
              <a:rPr lang="en-US" altLang="en-US" sz="1800" b="1">
                <a:latin typeface="Courier New" panose="02070309020205020404" pitchFamily="49" charset="0"/>
              </a:rPr>
              <a:t>ListNode ENDS</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TotalNodeCount = 15</a:t>
            </a:r>
          </a:p>
          <a:p>
            <a:pPr eaLnBrk="1" hangingPunct="1">
              <a:lnSpc>
                <a:spcPct val="50000"/>
              </a:lnSpc>
              <a:spcBef>
                <a:spcPct val="50000"/>
              </a:spcBef>
            </a:pPr>
            <a:r>
              <a:rPr lang="en-US" altLang="en-US" sz="1800" b="1">
                <a:latin typeface="Courier New" panose="02070309020205020404" pitchFamily="49" charset="0"/>
              </a:rPr>
              <a:t>NULL = 0</a:t>
            </a:r>
          </a:p>
          <a:p>
            <a:pPr eaLnBrk="1" hangingPunct="1">
              <a:lnSpc>
                <a:spcPct val="50000"/>
              </a:lnSpc>
              <a:spcBef>
                <a:spcPct val="50000"/>
              </a:spcBef>
            </a:pPr>
            <a:r>
              <a:rPr lang="en-US" altLang="en-US" sz="1800" b="1">
                <a:latin typeface="Courier New" panose="02070309020205020404" pitchFamily="49" charset="0"/>
              </a:rPr>
              <a:t>Counter = 0</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9216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10B2887-273B-44EE-AEE8-58E584D9960E}" type="slidenum">
              <a:rPr lang="en-US" altLang="en-US" sz="1600">
                <a:latin typeface="Times New Roman" panose="02020603050405020304" pitchFamily="18" charset="0"/>
              </a:rPr>
              <a:pPr eaLnBrk="1" hangingPunct="1"/>
              <a:t>79</a:t>
            </a:fld>
            <a:endParaRPr lang="en-US" altLang="en-US" sz="1600">
              <a:latin typeface="Times New Roman" panose="02020603050405020304" pitchFamily="18" charset="0"/>
            </a:endParaRPr>
          </a:p>
        </p:txBody>
      </p:sp>
      <p:sp>
        <p:nvSpPr>
          <p:cNvPr id="157698" name="Rectangle 2"/>
          <p:cNvSpPr>
            <a:spLocks noGrp="1" noChangeArrowheads="1"/>
          </p:cNvSpPr>
          <p:nvPr>
            <p:ph type="title"/>
          </p:nvPr>
        </p:nvSpPr>
        <p:spPr/>
        <p:txBody>
          <a:bodyPr/>
          <a:lstStyle/>
          <a:p>
            <a:pPr eaLnBrk="1" hangingPunct="1">
              <a:defRPr/>
            </a:pPr>
            <a:r>
              <a:rPr lang="en-US" altLang="en-US" smtClean="0"/>
              <a:t>Linked List </a:t>
            </a:r>
            <a:r>
              <a:rPr lang="en-US" altLang="en-US" sz="2400" smtClean="0"/>
              <a:t>(3 of 5)</a:t>
            </a:r>
            <a:endParaRPr lang="en-US" altLang="en-US" smtClean="0"/>
          </a:p>
        </p:txBody>
      </p:sp>
      <p:sp>
        <p:nvSpPr>
          <p:cNvPr id="92165" name="Rectangle 3"/>
          <p:cNvSpPr>
            <a:spLocks noGrp="1" noChangeArrowheads="1"/>
          </p:cNvSpPr>
          <p:nvPr>
            <p:ph type="body" idx="1"/>
          </p:nvPr>
        </p:nvSpPr>
        <p:spPr>
          <a:xfrm>
            <a:off x="609600" y="990600"/>
            <a:ext cx="7848600" cy="1524000"/>
          </a:xfrm>
        </p:spPr>
        <p:txBody>
          <a:bodyPr/>
          <a:lstStyle/>
          <a:p>
            <a:pPr eaLnBrk="1" hangingPunct="1">
              <a:lnSpc>
                <a:spcPct val="90000"/>
              </a:lnSpc>
            </a:pPr>
            <a:r>
              <a:rPr lang="en-US" altLang="en-US" smtClean="0"/>
              <a:t>The REPEAT directive generates the nodes.</a:t>
            </a:r>
          </a:p>
          <a:p>
            <a:pPr eaLnBrk="1" hangingPunct="1">
              <a:lnSpc>
                <a:spcPct val="90000"/>
              </a:lnSpc>
            </a:pPr>
            <a:r>
              <a:rPr lang="en-US" altLang="en-US" smtClean="0"/>
              <a:t>Each ListNode is initialized with a counter and an address that points 8 bytes beyond the current node's location:</a:t>
            </a:r>
          </a:p>
        </p:txBody>
      </p:sp>
      <p:sp>
        <p:nvSpPr>
          <p:cNvPr id="92166" name="Text Box 4"/>
          <p:cNvSpPr txBox="1">
            <a:spLocks noChangeArrowheads="1"/>
          </p:cNvSpPr>
          <p:nvPr/>
        </p:nvSpPr>
        <p:spPr bwMode="auto">
          <a:xfrm>
            <a:off x="685800" y="2590800"/>
            <a:ext cx="7924800" cy="1828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LinkedList LABEL PTR ListNode</a:t>
            </a:r>
          </a:p>
          <a:p>
            <a:pPr eaLnBrk="1" hangingPunct="1">
              <a:lnSpc>
                <a:spcPct val="50000"/>
              </a:lnSpc>
              <a:spcBef>
                <a:spcPct val="50000"/>
              </a:spcBef>
            </a:pPr>
            <a:r>
              <a:rPr lang="en-US" altLang="en-US" sz="1800" b="1">
                <a:latin typeface="Courier New" panose="02070309020205020404" pitchFamily="49" charset="0"/>
              </a:rPr>
              <a:t>REPEAT TotalNodeCount</a:t>
            </a:r>
          </a:p>
          <a:p>
            <a:pPr eaLnBrk="1" hangingPunct="1">
              <a:lnSpc>
                <a:spcPct val="50000"/>
              </a:lnSpc>
              <a:spcBef>
                <a:spcPct val="50000"/>
              </a:spcBef>
            </a:pPr>
            <a:r>
              <a:rPr lang="en-US" altLang="en-US" sz="1800" b="1">
                <a:latin typeface="Courier New" panose="02070309020205020404" pitchFamily="49" charset="0"/>
              </a:rPr>
              <a:t>	Counter = Counter + 1</a:t>
            </a:r>
          </a:p>
          <a:p>
            <a:pPr eaLnBrk="1" hangingPunct="1">
              <a:lnSpc>
                <a:spcPct val="50000"/>
              </a:lnSpc>
              <a:spcBef>
                <a:spcPct val="50000"/>
              </a:spcBef>
            </a:pPr>
            <a:r>
              <a:rPr lang="en-US" altLang="en-US" sz="1800" b="1">
                <a:latin typeface="Courier New" panose="02070309020205020404" pitchFamily="49" charset="0"/>
              </a:rPr>
              <a:t>	ListNode &lt;Counter, ($ + Counter * SIZEOF ListNode)&gt;</a:t>
            </a:r>
          </a:p>
          <a:p>
            <a:pPr eaLnBrk="1" hangingPunct="1">
              <a:lnSpc>
                <a:spcPct val="50000"/>
              </a:lnSpc>
              <a:spcBef>
                <a:spcPct val="50000"/>
              </a:spcBef>
            </a:pPr>
            <a:r>
              <a:rPr lang="en-US" altLang="en-US" sz="1800" b="1">
                <a:latin typeface="Courier New" panose="02070309020205020404" pitchFamily="49" charset="0"/>
              </a:rPr>
              <a:t>ENDM</a:t>
            </a:r>
          </a:p>
        </p:txBody>
      </p:sp>
      <p:sp>
        <p:nvSpPr>
          <p:cNvPr id="157701" name="Text Box 5"/>
          <p:cNvSpPr txBox="1">
            <a:spLocks noChangeArrowheads="1"/>
          </p:cNvSpPr>
          <p:nvPr/>
        </p:nvSpPr>
        <p:spPr bwMode="auto">
          <a:xfrm>
            <a:off x="685800" y="4495800"/>
            <a:ext cx="7924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solidFill>
                  <a:schemeClr val="tx2"/>
                </a:solidFill>
              </a:rPr>
              <a:t>The value of $ does not change</a:t>
            </a:r>
            <a:r>
              <a:rPr lang="en-US" altLang="en-US">
                <a:solidFill>
                  <a:schemeClr val="tx2"/>
                </a:solidFill>
                <a:cs typeface="Arial" panose="020B0604020202020204" pitchFamily="34" charset="0"/>
              </a:rPr>
              <a:t>—</a:t>
            </a:r>
            <a:r>
              <a:rPr lang="en-US" altLang="en-US">
                <a:solidFill>
                  <a:schemeClr val="tx2"/>
                </a:solidFill>
              </a:rPr>
              <a:t>it remains fixed at the location of the LinkedList label.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7701"/>
                                        </p:tgtEl>
                                        <p:attrNameLst>
                                          <p:attrName>style.visibility</p:attrName>
                                        </p:attrNameLst>
                                      </p:cBhvr>
                                      <p:to>
                                        <p:strVal val="visible"/>
                                      </p:to>
                                    </p:set>
                                    <p:animEffect transition="in" filter="box(in)">
                                      <p:cBhvr>
                                        <p:cTn id="7" dur="500"/>
                                        <p:tgtEl>
                                          <p:spTgt spid="157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253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91BFFA3-94B3-48D9-8207-6E0F6D89745F}" type="slidenum">
              <a:rPr lang="en-US" altLang="en-US" sz="1600">
                <a:latin typeface="Times New Roman" panose="02020603050405020304" pitchFamily="18" charset="0"/>
              </a:rPr>
              <a:pPr eaLnBrk="1" hangingPunct="1"/>
              <a:t>8</a:t>
            </a:fld>
            <a:endParaRPr lang="en-US" altLang="en-US" sz="1600">
              <a:latin typeface="Times New Roman" panose="02020603050405020304" pitchFamily="18" charset="0"/>
            </a:endParaRPr>
          </a:p>
        </p:txBody>
      </p:sp>
      <p:sp>
        <p:nvSpPr>
          <p:cNvPr id="115714" name="Rectangle 2"/>
          <p:cNvSpPr>
            <a:spLocks noGrp="1" noChangeArrowheads="1"/>
          </p:cNvSpPr>
          <p:nvPr>
            <p:ph type="title"/>
          </p:nvPr>
        </p:nvSpPr>
        <p:spPr/>
        <p:txBody>
          <a:bodyPr/>
          <a:lstStyle/>
          <a:p>
            <a:pPr eaLnBrk="1" hangingPunct="1">
              <a:defRPr/>
            </a:pPr>
            <a:r>
              <a:rPr lang="en-US" altLang="en-US" smtClean="0"/>
              <a:t>Structure Definition Syntax</a:t>
            </a:r>
          </a:p>
        </p:txBody>
      </p:sp>
      <p:sp>
        <p:nvSpPr>
          <p:cNvPr id="22533" name="Text Box 4"/>
          <p:cNvSpPr txBox="1">
            <a:spLocks noChangeArrowheads="1"/>
          </p:cNvSpPr>
          <p:nvPr/>
        </p:nvSpPr>
        <p:spPr bwMode="auto">
          <a:xfrm>
            <a:off x="2438400" y="1752600"/>
            <a:ext cx="3352800" cy="1565275"/>
          </a:xfrm>
          <a:prstGeom prst="rect">
            <a:avLst/>
          </a:prstGeom>
          <a:solidFill>
            <a:srgbClr val="C0C0C0"/>
          </a:solidFill>
          <a:ln w="9525">
            <a:solidFill>
              <a:srgbClr val="000000"/>
            </a:solidFill>
            <a:miter lim="800000"/>
            <a:headEnd/>
            <a:tailEnd/>
          </a:ln>
        </p:spPr>
        <p:txBody>
          <a:bodyPr tIns="137160" bIns="137160">
            <a:spAutoFit/>
          </a:bodyPr>
          <a:lstStyle>
            <a:lvl1pPr eaLnBrk="0" hangingPunct="0">
              <a:tabLst>
                <a:tab pos="457200" algn="l"/>
              </a:tabLst>
              <a:defRPr sz="2100">
                <a:solidFill>
                  <a:schemeClr val="tx1"/>
                </a:solidFill>
                <a:latin typeface="Arial" panose="020B0604020202020204" pitchFamily="34" charset="0"/>
              </a:defRPr>
            </a:lvl1pPr>
            <a:lvl2pPr marL="742950" indent="-285750" eaLnBrk="0" hangingPunct="0">
              <a:tabLst>
                <a:tab pos="457200" algn="l"/>
              </a:tabLst>
              <a:defRPr sz="2100">
                <a:solidFill>
                  <a:schemeClr val="tx1"/>
                </a:solidFill>
                <a:latin typeface="Arial" panose="020B0604020202020204" pitchFamily="34" charset="0"/>
              </a:defRPr>
            </a:lvl2pPr>
            <a:lvl3pPr marL="1143000" indent="-228600" eaLnBrk="0" hangingPunct="0">
              <a:tabLst>
                <a:tab pos="457200" algn="l"/>
              </a:tabLst>
              <a:defRPr sz="2100">
                <a:solidFill>
                  <a:schemeClr val="tx1"/>
                </a:solidFill>
                <a:latin typeface="Arial" panose="020B0604020202020204" pitchFamily="34" charset="0"/>
              </a:defRPr>
            </a:lvl3pPr>
            <a:lvl4pPr marL="1600200" indent="-228600" eaLnBrk="0" hangingPunct="0">
              <a:tabLst>
                <a:tab pos="457200" algn="l"/>
              </a:tabLst>
              <a:defRPr sz="2100">
                <a:solidFill>
                  <a:schemeClr val="tx1"/>
                </a:solidFill>
                <a:latin typeface="Arial" panose="020B0604020202020204" pitchFamily="34" charset="0"/>
              </a:defRPr>
            </a:lvl4pPr>
            <a:lvl5pPr marL="2057400" indent="-228600" eaLnBrk="0" hangingPunct="0">
              <a:tabLst>
                <a:tab pos="4572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sz="2100">
                <a:solidFill>
                  <a:schemeClr val="tx1"/>
                </a:solidFill>
                <a:latin typeface="Arial" panose="020B0604020202020204" pitchFamily="34" charset="0"/>
              </a:defRPr>
            </a:lvl9pPr>
          </a:lstStyle>
          <a:p>
            <a:pPr eaLnBrk="1" hangingPunct="1">
              <a:spcBef>
                <a:spcPct val="50000"/>
              </a:spcBef>
            </a:pPr>
            <a:r>
              <a:rPr lang="en-US" altLang="en-US" i="1">
                <a:solidFill>
                  <a:schemeClr val="bg2"/>
                </a:solidFill>
              </a:rPr>
              <a:t>name STRUCT</a:t>
            </a:r>
          </a:p>
          <a:p>
            <a:pPr eaLnBrk="1" hangingPunct="1">
              <a:spcBef>
                <a:spcPct val="50000"/>
              </a:spcBef>
            </a:pPr>
            <a:r>
              <a:rPr lang="en-US" altLang="en-US" i="1">
                <a:solidFill>
                  <a:schemeClr val="bg2"/>
                </a:solidFill>
              </a:rPr>
              <a:t>	field-declarations</a:t>
            </a:r>
          </a:p>
          <a:p>
            <a:pPr eaLnBrk="1" hangingPunct="1">
              <a:spcBef>
                <a:spcPct val="50000"/>
              </a:spcBef>
            </a:pPr>
            <a:r>
              <a:rPr lang="en-US" altLang="en-US" i="1">
                <a:solidFill>
                  <a:schemeClr val="bg2"/>
                </a:solidFill>
              </a:rPr>
              <a:t>name ENDS</a:t>
            </a:r>
          </a:p>
        </p:txBody>
      </p:sp>
      <p:sp>
        <p:nvSpPr>
          <p:cNvPr id="22534" name="Rectangle 5"/>
          <p:cNvSpPr>
            <a:spLocks noChangeArrowheads="1"/>
          </p:cNvSpPr>
          <p:nvPr/>
        </p:nvSpPr>
        <p:spPr bwMode="auto">
          <a:xfrm>
            <a:off x="762000" y="37338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20000"/>
              </a:spcBef>
              <a:buClr>
                <a:schemeClr val="tx1"/>
              </a:buClr>
              <a:buFontTx/>
              <a:buChar char="•"/>
            </a:pPr>
            <a:r>
              <a:rPr lang="en-US" altLang="en-US" sz="2400"/>
              <a:t>Field-declarations are identical to variable declarations</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9318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F69CDC1-1122-4280-BE48-10C5BAEA8D17}" type="slidenum">
              <a:rPr lang="en-US" altLang="en-US" sz="1600">
                <a:latin typeface="Times New Roman" panose="02020603050405020304" pitchFamily="18" charset="0"/>
              </a:rPr>
              <a:pPr eaLnBrk="1" hangingPunct="1"/>
              <a:t>80</a:t>
            </a:fld>
            <a:endParaRPr lang="en-US" altLang="en-US" sz="1600">
              <a:latin typeface="Times New Roman" panose="02020603050405020304" pitchFamily="18" charset="0"/>
            </a:endParaRPr>
          </a:p>
        </p:txBody>
      </p:sp>
      <p:sp>
        <p:nvSpPr>
          <p:cNvPr id="159746" name="Rectangle 2"/>
          <p:cNvSpPr>
            <a:spLocks noGrp="1" noChangeArrowheads="1"/>
          </p:cNvSpPr>
          <p:nvPr>
            <p:ph type="title"/>
          </p:nvPr>
        </p:nvSpPr>
        <p:spPr/>
        <p:txBody>
          <a:bodyPr/>
          <a:lstStyle/>
          <a:p>
            <a:pPr eaLnBrk="1" hangingPunct="1">
              <a:defRPr/>
            </a:pPr>
            <a:r>
              <a:rPr lang="en-US" altLang="en-US" smtClean="0"/>
              <a:t>Linked List </a:t>
            </a:r>
            <a:r>
              <a:rPr lang="en-US" altLang="en-US" sz="2400" smtClean="0"/>
              <a:t>(4 of 5)</a:t>
            </a:r>
            <a:endParaRPr lang="en-US" altLang="en-US" smtClean="0"/>
          </a:p>
        </p:txBody>
      </p:sp>
      <p:sp>
        <p:nvSpPr>
          <p:cNvPr id="93189" name="Text Box 3"/>
          <p:cNvSpPr txBox="1">
            <a:spLocks noChangeArrowheads="1"/>
          </p:cNvSpPr>
          <p:nvPr/>
        </p:nvSpPr>
        <p:spPr bwMode="auto">
          <a:xfrm>
            <a:off x="2438400" y="2674938"/>
            <a:ext cx="3048000" cy="3116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tabLst>
                <a:tab pos="1376363" algn="l"/>
              </a:tabLst>
              <a:defRPr sz="2100">
                <a:solidFill>
                  <a:schemeClr val="tx1"/>
                </a:solidFill>
                <a:latin typeface="Arial" panose="020B0604020202020204" pitchFamily="34" charset="0"/>
              </a:defRPr>
            </a:lvl1pPr>
            <a:lvl2pPr marL="742950" indent="-285750" eaLnBrk="0" hangingPunct="0">
              <a:tabLst>
                <a:tab pos="1376363" algn="l"/>
              </a:tabLst>
              <a:defRPr sz="2100">
                <a:solidFill>
                  <a:schemeClr val="tx1"/>
                </a:solidFill>
                <a:latin typeface="Arial" panose="020B0604020202020204" pitchFamily="34" charset="0"/>
              </a:defRPr>
            </a:lvl2pPr>
            <a:lvl3pPr marL="1143000" indent="-228600" eaLnBrk="0" hangingPunct="0">
              <a:tabLst>
                <a:tab pos="1376363" algn="l"/>
              </a:tabLst>
              <a:defRPr sz="2100">
                <a:solidFill>
                  <a:schemeClr val="tx1"/>
                </a:solidFill>
                <a:latin typeface="Arial" panose="020B0604020202020204" pitchFamily="34" charset="0"/>
              </a:defRPr>
            </a:lvl3pPr>
            <a:lvl4pPr marL="1600200" indent="-228600" eaLnBrk="0" hangingPunct="0">
              <a:tabLst>
                <a:tab pos="1376363" algn="l"/>
              </a:tabLst>
              <a:defRPr sz="2100">
                <a:solidFill>
                  <a:schemeClr val="tx1"/>
                </a:solidFill>
                <a:latin typeface="Arial" panose="020B0604020202020204" pitchFamily="34" charset="0"/>
              </a:defRPr>
            </a:lvl4pPr>
            <a:lvl5pPr marL="2057400" indent="-228600" eaLnBrk="0" hangingPunct="0">
              <a:tabLst>
                <a:tab pos="1376363"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1376363"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1376363"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1376363"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1376363" algn="l"/>
              </a:tabLst>
              <a:defRPr sz="2100">
                <a:solidFill>
                  <a:schemeClr val="tx1"/>
                </a:solidFill>
                <a:latin typeface="Arial" panose="020B0604020202020204" pitchFamily="34" charset="0"/>
              </a:defRPr>
            </a:lvl9pPr>
          </a:lstStyle>
          <a:p>
            <a:pPr eaLnBrk="1" hangingPunct="1">
              <a:lnSpc>
                <a:spcPct val="70000"/>
              </a:lnSpc>
              <a:spcBef>
                <a:spcPct val="50000"/>
              </a:spcBef>
            </a:pPr>
            <a:r>
              <a:rPr lang="en-US" altLang="en-US" sz="1800" b="1">
                <a:latin typeface="Courier New" panose="02070309020205020404" pitchFamily="49" charset="0"/>
              </a:rPr>
              <a:t>00000000	00000001</a:t>
            </a:r>
          </a:p>
          <a:p>
            <a:pPr eaLnBrk="1" hangingPunct="1">
              <a:lnSpc>
                <a:spcPct val="70000"/>
              </a:lnSpc>
              <a:spcBef>
                <a:spcPct val="50000"/>
              </a:spcBef>
            </a:pPr>
            <a:r>
              <a:rPr lang="en-US" altLang="en-US" sz="1800" b="1">
                <a:latin typeface="Courier New" panose="02070309020205020404" pitchFamily="49" charset="0"/>
              </a:rPr>
              <a:t>	00000008</a:t>
            </a:r>
          </a:p>
          <a:p>
            <a:pPr eaLnBrk="1" hangingPunct="1">
              <a:lnSpc>
                <a:spcPct val="70000"/>
              </a:lnSpc>
              <a:spcBef>
                <a:spcPct val="50000"/>
              </a:spcBef>
            </a:pPr>
            <a:r>
              <a:rPr lang="en-US" altLang="en-US" sz="1800" b="1">
                <a:latin typeface="Courier New" panose="02070309020205020404" pitchFamily="49" charset="0"/>
              </a:rPr>
              <a:t>00000008	00000002</a:t>
            </a:r>
          </a:p>
          <a:p>
            <a:pPr eaLnBrk="1" hangingPunct="1">
              <a:lnSpc>
                <a:spcPct val="70000"/>
              </a:lnSpc>
              <a:spcBef>
                <a:spcPct val="50000"/>
              </a:spcBef>
            </a:pPr>
            <a:r>
              <a:rPr lang="en-US" altLang="en-US" sz="1800" b="1">
                <a:latin typeface="Courier New" panose="02070309020205020404" pitchFamily="49" charset="0"/>
              </a:rPr>
              <a:t>	00000010</a:t>
            </a:r>
          </a:p>
          <a:p>
            <a:pPr eaLnBrk="1" hangingPunct="1">
              <a:lnSpc>
                <a:spcPct val="70000"/>
              </a:lnSpc>
              <a:spcBef>
                <a:spcPct val="50000"/>
              </a:spcBef>
            </a:pPr>
            <a:r>
              <a:rPr lang="en-US" altLang="en-US" sz="1800" b="1">
                <a:latin typeface="Courier New" panose="02070309020205020404" pitchFamily="49" charset="0"/>
              </a:rPr>
              <a:t>00000010	00000003</a:t>
            </a:r>
          </a:p>
          <a:p>
            <a:pPr eaLnBrk="1" hangingPunct="1">
              <a:lnSpc>
                <a:spcPct val="70000"/>
              </a:lnSpc>
              <a:spcBef>
                <a:spcPct val="50000"/>
              </a:spcBef>
            </a:pPr>
            <a:r>
              <a:rPr lang="en-US" altLang="en-US" sz="1800" b="1">
                <a:latin typeface="Courier New" panose="02070309020205020404" pitchFamily="49" charset="0"/>
              </a:rPr>
              <a:t>	00000018</a:t>
            </a:r>
          </a:p>
          <a:p>
            <a:pPr eaLnBrk="1" hangingPunct="1">
              <a:lnSpc>
                <a:spcPct val="70000"/>
              </a:lnSpc>
              <a:spcBef>
                <a:spcPct val="50000"/>
              </a:spcBef>
            </a:pPr>
            <a:r>
              <a:rPr lang="en-US" altLang="en-US" sz="1800" b="1">
                <a:latin typeface="Courier New" panose="02070309020205020404" pitchFamily="49" charset="0"/>
              </a:rPr>
              <a:t>00000018	00000004</a:t>
            </a:r>
          </a:p>
          <a:p>
            <a:pPr eaLnBrk="1" hangingPunct="1">
              <a:lnSpc>
                <a:spcPct val="70000"/>
              </a:lnSpc>
              <a:spcBef>
                <a:spcPct val="50000"/>
              </a:spcBef>
            </a:pPr>
            <a:r>
              <a:rPr lang="en-US" altLang="en-US" sz="1800" b="1">
                <a:latin typeface="Courier New" panose="02070309020205020404" pitchFamily="49" charset="0"/>
              </a:rPr>
              <a:t>	00000020</a:t>
            </a:r>
          </a:p>
          <a:p>
            <a:pPr eaLnBrk="1" hangingPunct="1">
              <a:lnSpc>
                <a:spcPct val="70000"/>
              </a:lnSpc>
              <a:spcBef>
                <a:spcPct val="50000"/>
              </a:spcBef>
            </a:pPr>
            <a:r>
              <a:rPr lang="en-US" altLang="en-US" sz="1800" b="1">
                <a:latin typeface="Courier New" panose="02070309020205020404" pitchFamily="49" charset="0"/>
              </a:rPr>
              <a:t>00000020	(etc.)</a:t>
            </a:r>
          </a:p>
        </p:txBody>
      </p:sp>
      <p:sp>
        <p:nvSpPr>
          <p:cNvPr id="93190" name="Text Box 4"/>
          <p:cNvSpPr txBox="1">
            <a:spLocks noChangeArrowheads="1"/>
          </p:cNvSpPr>
          <p:nvPr/>
        </p:nvSpPr>
        <p:spPr bwMode="auto">
          <a:xfrm>
            <a:off x="685800" y="1219200"/>
            <a:ext cx="7620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following hexadecimal values in each node show how each </a:t>
            </a:r>
            <a:r>
              <a:rPr lang="en-US" altLang="en-US">
                <a:solidFill>
                  <a:schemeClr val="tx2"/>
                </a:solidFill>
              </a:rPr>
              <a:t>NextPtr</a:t>
            </a:r>
            <a:r>
              <a:rPr lang="en-US" altLang="en-US"/>
              <a:t> field contains the address of its following node.</a:t>
            </a:r>
          </a:p>
        </p:txBody>
      </p:sp>
      <p:sp>
        <p:nvSpPr>
          <p:cNvPr id="93191" name="Line 5"/>
          <p:cNvSpPr>
            <a:spLocks noChangeShapeType="1"/>
          </p:cNvSpPr>
          <p:nvPr/>
        </p:nvSpPr>
        <p:spPr bwMode="auto">
          <a:xfrm flipH="1">
            <a:off x="5029200" y="3208338"/>
            <a:ext cx="8382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93192" name="Text Box 6"/>
          <p:cNvSpPr txBox="1">
            <a:spLocks noChangeArrowheads="1"/>
          </p:cNvSpPr>
          <p:nvPr/>
        </p:nvSpPr>
        <p:spPr bwMode="auto">
          <a:xfrm>
            <a:off x="5943600" y="2943225"/>
            <a:ext cx="1219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900">
                <a:solidFill>
                  <a:schemeClr val="tx2"/>
                </a:solidFill>
              </a:rPr>
              <a:t>NextPtr</a:t>
            </a:r>
          </a:p>
        </p:txBody>
      </p:sp>
      <p:sp>
        <p:nvSpPr>
          <p:cNvPr id="93193" name="Text Box 7"/>
          <p:cNvSpPr txBox="1">
            <a:spLocks noChangeArrowheads="1"/>
          </p:cNvSpPr>
          <p:nvPr/>
        </p:nvSpPr>
        <p:spPr bwMode="auto">
          <a:xfrm>
            <a:off x="2438400" y="2133600"/>
            <a:ext cx="2971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tabLst>
                <a:tab pos="1371600" algn="l"/>
              </a:tabLst>
              <a:defRPr sz="2100">
                <a:solidFill>
                  <a:schemeClr val="tx1"/>
                </a:solidFill>
                <a:latin typeface="Arial" panose="020B0604020202020204" pitchFamily="34" charset="0"/>
              </a:defRPr>
            </a:lvl1pPr>
            <a:lvl2pPr marL="742950" indent="-285750" eaLnBrk="0" hangingPunct="0">
              <a:tabLst>
                <a:tab pos="1371600" algn="l"/>
              </a:tabLst>
              <a:defRPr sz="2100">
                <a:solidFill>
                  <a:schemeClr val="tx1"/>
                </a:solidFill>
                <a:latin typeface="Arial" panose="020B0604020202020204" pitchFamily="34" charset="0"/>
              </a:defRPr>
            </a:lvl2pPr>
            <a:lvl3pPr marL="1143000" indent="-228600" eaLnBrk="0" hangingPunct="0">
              <a:tabLst>
                <a:tab pos="1371600" algn="l"/>
              </a:tabLst>
              <a:defRPr sz="2100">
                <a:solidFill>
                  <a:schemeClr val="tx1"/>
                </a:solidFill>
                <a:latin typeface="Arial" panose="020B0604020202020204" pitchFamily="34" charset="0"/>
              </a:defRPr>
            </a:lvl3pPr>
            <a:lvl4pPr marL="1600200" indent="-228600" eaLnBrk="0" hangingPunct="0">
              <a:tabLst>
                <a:tab pos="1371600" algn="l"/>
              </a:tabLst>
              <a:defRPr sz="2100">
                <a:solidFill>
                  <a:schemeClr val="tx1"/>
                </a:solidFill>
                <a:latin typeface="Arial" panose="020B0604020202020204" pitchFamily="34" charset="0"/>
              </a:defRPr>
            </a:lvl4pPr>
            <a:lvl5pPr marL="2057400" indent="-228600" eaLnBrk="0" hangingPunct="0">
              <a:tabLst>
                <a:tab pos="13716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13716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13716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13716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1371600" algn="l"/>
              </a:tabLst>
              <a:defRPr sz="2100">
                <a:solidFill>
                  <a:schemeClr val="tx1"/>
                </a:solidFill>
                <a:latin typeface="Arial" panose="020B0604020202020204" pitchFamily="34" charset="0"/>
              </a:defRPr>
            </a:lvl9pPr>
          </a:lstStyle>
          <a:p>
            <a:pPr eaLnBrk="1" hangingPunct="1">
              <a:spcBef>
                <a:spcPct val="50000"/>
              </a:spcBef>
            </a:pPr>
            <a:r>
              <a:rPr lang="en-US" altLang="en-US" sz="1900">
                <a:solidFill>
                  <a:schemeClr val="tx2"/>
                </a:solidFill>
              </a:rPr>
              <a:t>   offset	contents</a:t>
            </a:r>
          </a:p>
        </p:txBody>
      </p:sp>
      <p:sp>
        <p:nvSpPr>
          <p:cNvPr id="93194" name="Line 8"/>
          <p:cNvSpPr>
            <a:spLocks noChangeShapeType="1"/>
          </p:cNvSpPr>
          <p:nvPr/>
        </p:nvSpPr>
        <p:spPr bwMode="auto">
          <a:xfrm flipH="1">
            <a:off x="4953000" y="3200400"/>
            <a:ext cx="9144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93195" name="Line 9"/>
          <p:cNvSpPr>
            <a:spLocks noChangeShapeType="1"/>
          </p:cNvSpPr>
          <p:nvPr/>
        </p:nvSpPr>
        <p:spPr bwMode="auto">
          <a:xfrm flipH="1">
            <a:off x="5029200" y="3200400"/>
            <a:ext cx="838200" cy="1295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93196" name="Line 10"/>
          <p:cNvSpPr>
            <a:spLocks noChangeShapeType="1"/>
          </p:cNvSpPr>
          <p:nvPr/>
        </p:nvSpPr>
        <p:spPr bwMode="auto">
          <a:xfrm flipH="1">
            <a:off x="5029200" y="3200400"/>
            <a:ext cx="838200" cy="1981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9421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277E63E-F0D0-4F1B-AF46-B69A50F3D65D}" type="slidenum">
              <a:rPr lang="en-US" altLang="en-US" sz="1600">
                <a:latin typeface="Times New Roman" panose="02020603050405020304" pitchFamily="18" charset="0"/>
              </a:rPr>
              <a:pPr eaLnBrk="1" hangingPunct="1"/>
              <a:t>81</a:t>
            </a:fld>
            <a:endParaRPr lang="en-US" altLang="en-US" sz="1600">
              <a:latin typeface="Times New Roman" panose="02020603050405020304" pitchFamily="18" charset="0"/>
            </a:endParaRPr>
          </a:p>
        </p:txBody>
      </p:sp>
      <p:sp>
        <p:nvSpPr>
          <p:cNvPr id="158722" name="Rectangle 2"/>
          <p:cNvSpPr>
            <a:spLocks noGrp="1" noChangeArrowheads="1"/>
          </p:cNvSpPr>
          <p:nvPr>
            <p:ph type="title"/>
          </p:nvPr>
        </p:nvSpPr>
        <p:spPr/>
        <p:txBody>
          <a:bodyPr/>
          <a:lstStyle/>
          <a:p>
            <a:pPr eaLnBrk="1" hangingPunct="1">
              <a:defRPr/>
            </a:pPr>
            <a:r>
              <a:rPr lang="en-US" altLang="en-US" smtClean="0"/>
              <a:t>Linked List </a:t>
            </a:r>
            <a:r>
              <a:rPr lang="en-US" altLang="en-US" sz="2400" smtClean="0"/>
              <a:t>(5 of 5)</a:t>
            </a:r>
            <a:endParaRPr lang="en-US" altLang="en-US" smtClean="0"/>
          </a:p>
        </p:txBody>
      </p:sp>
      <p:sp>
        <p:nvSpPr>
          <p:cNvPr id="94213" name="Text Box 3"/>
          <p:cNvSpPr txBox="1">
            <a:spLocks noChangeArrowheads="1"/>
          </p:cNvSpPr>
          <p:nvPr/>
        </p:nvSpPr>
        <p:spPr bwMode="auto">
          <a:xfrm>
            <a:off x="3352800" y="1905000"/>
            <a:ext cx="1524000" cy="4057650"/>
          </a:xfrm>
          <a:prstGeom prst="rect">
            <a:avLst/>
          </a:prstGeom>
          <a:solidFill>
            <a:schemeClr val="bg2"/>
          </a:solidFill>
          <a:ln w="9525">
            <a:solidFill>
              <a:schemeClr val="tx1"/>
            </a:solidFill>
            <a:miter lim="800000"/>
            <a:headEnd/>
            <a:tailEnd/>
          </a:ln>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700" b="1">
                <a:latin typeface="Courier New" panose="02070309020205020404" pitchFamily="49" charset="0"/>
              </a:rPr>
              <a:t>1</a:t>
            </a:r>
          </a:p>
          <a:p>
            <a:pPr eaLnBrk="1" hangingPunct="1">
              <a:lnSpc>
                <a:spcPct val="50000"/>
              </a:lnSpc>
              <a:spcBef>
                <a:spcPct val="50000"/>
              </a:spcBef>
            </a:pPr>
            <a:r>
              <a:rPr lang="en-US" altLang="en-US" sz="1700" b="1">
                <a:latin typeface="Courier New" panose="02070309020205020404" pitchFamily="49" charset="0"/>
              </a:rPr>
              <a:t>2</a:t>
            </a:r>
          </a:p>
          <a:p>
            <a:pPr eaLnBrk="1" hangingPunct="1">
              <a:lnSpc>
                <a:spcPct val="50000"/>
              </a:lnSpc>
              <a:spcBef>
                <a:spcPct val="50000"/>
              </a:spcBef>
            </a:pPr>
            <a:r>
              <a:rPr lang="en-US" altLang="en-US" sz="1700" b="1">
                <a:latin typeface="Courier New" panose="02070309020205020404" pitchFamily="49" charset="0"/>
              </a:rPr>
              <a:t>3</a:t>
            </a:r>
          </a:p>
          <a:p>
            <a:pPr eaLnBrk="1" hangingPunct="1">
              <a:lnSpc>
                <a:spcPct val="50000"/>
              </a:lnSpc>
              <a:spcBef>
                <a:spcPct val="50000"/>
              </a:spcBef>
            </a:pPr>
            <a:r>
              <a:rPr lang="en-US" altLang="en-US" sz="1700" b="1">
                <a:latin typeface="Courier New" panose="02070309020205020404" pitchFamily="49" charset="0"/>
              </a:rPr>
              <a:t>4</a:t>
            </a:r>
          </a:p>
          <a:p>
            <a:pPr eaLnBrk="1" hangingPunct="1">
              <a:lnSpc>
                <a:spcPct val="50000"/>
              </a:lnSpc>
              <a:spcBef>
                <a:spcPct val="50000"/>
              </a:spcBef>
            </a:pPr>
            <a:r>
              <a:rPr lang="en-US" altLang="en-US" sz="1700" b="1">
                <a:latin typeface="Courier New" panose="02070309020205020404" pitchFamily="49" charset="0"/>
              </a:rPr>
              <a:t>5</a:t>
            </a:r>
          </a:p>
          <a:p>
            <a:pPr eaLnBrk="1" hangingPunct="1">
              <a:lnSpc>
                <a:spcPct val="50000"/>
              </a:lnSpc>
              <a:spcBef>
                <a:spcPct val="50000"/>
              </a:spcBef>
            </a:pPr>
            <a:r>
              <a:rPr lang="en-US" altLang="en-US" sz="1700" b="1">
                <a:latin typeface="Courier New" panose="02070309020205020404" pitchFamily="49" charset="0"/>
              </a:rPr>
              <a:t>6</a:t>
            </a:r>
          </a:p>
          <a:p>
            <a:pPr eaLnBrk="1" hangingPunct="1">
              <a:lnSpc>
                <a:spcPct val="50000"/>
              </a:lnSpc>
              <a:spcBef>
                <a:spcPct val="50000"/>
              </a:spcBef>
            </a:pPr>
            <a:r>
              <a:rPr lang="en-US" altLang="en-US" sz="1700" b="1">
                <a:latin typeface="Courier New" panose="02070309020205020404" pitchFamily="49" charset="0"/>
              </a:rPr>
              <a:t>7</a:t>
            </a:r>
          </a:p>
          <a:p>
            <a:pPr eaLnBrk="1" hangingPunct="1">
              <a:lnSpc>
                <a:spcPct val="50000"/>
              </a:lnSpc>
              <a:spcBef>
                <a:spcPct val="50000"/>
              </a:spcBef>
            </a:pPr>
            <a:r>
              <a:rPr lang="en-US" altLang="en-US" sz="1700" b="1">
                <a:latin typeface="Courier New" panose="02070309020205020404" pitchFamily="49" charset="0"/>
              </a:rPr>
              <a:t>8</a:t>
            </a:r>
          </a:p>
          <a:p>
            <a:pPr eaLnBrk="1" hangingPunct="1">
              <a:lnSpc>
                <a:spcPct val="50000"/>
              </a:lnSpc>
              <a:spcBef>
                <a:spcPct val="50000"/>
              </a:spcBef>
            </a:pPr>
            <a:r>
              <a:rPr lang="en-US" altLang="en-US" sz="1700" b="1">
                <a:latin typeface="Courier New" panose="02070309020205020404" pitchFamily="49" charset="0"/>
              </a:rPr>
              <a:t>9</a:t>
            </a:r>
          </a:p>
          <a:p>
            <a:pPr eaLnBrk="1" hangingPunct="1">
              <a:lnSpc>
                <a:spcPct val="50000"/>
              </a:lnSpc>
              <a:spcBef>
                <a:spcPct val="50000"/>
              </a:spcBef>
            </a:pPr>
            <a:r>
              <a:rPr lang="en-US" altLang="en-US" sz="1700" b="1">
                <a:latin typeface="Courier New" panose="02070309020205020404" pitchFamily="49" charset="0"/>
              </a:rPr>
              <a:t>10</a:t>
            </a:r>
          </a:p>
          <a:p>
            <a:pPr eaLnBrk="1" hangingPunct="1">
              <a:lnSpc>
                <a:spcPct val="50000"/>
              </a:lnSpc>
              <a:spcBef>
                <a:spcPct val="50000"/>
              </a:spcBef>
            </a:pPr>
            <a:r>
              <a:rPr lang="en-US" altLang="en-US" sz="1700" b="1">
                <a:latin typeface="Courier New" panose="02070309020205020404" pitchFamily="49" charset="0"/>
              </a:rPr>
              <a:t>11</a:t>
            </a:r>
          </a:p>
          <a:p>
            <a:pPr eaLnBrk="1" hangingPunct="1">
              <a:lnSpc>
                <a:spcPct val="50000"/>
              </a:lnSpc>
              <a:spcBef>
                <a:spcPct val="50000"/>
              </a:spcBef>
            </a:pPr>
            <a:r>
              <a:rPr lang="en-US" altLang="en-US" sz="1700" b="1">
                <a:latin typeface="Courier New" panose="02070309020205020404" pitchFamily="49" charset="0"/>
              </a:rPr>
              <a:t>12</a:t>
            </a:r>
          </a:p>
          <a:p>
            <a:pPr eaLnBrk="1" hangingPunct="1">
              <a:lnSpc>
                <a:spcPct val="50000"/>
              </a:lnSpc>
              <a:spcBef>
                <a:spcPct val="50000"/>
              </a:spcBef>
            </a:pPr>
            <a:r>
              <a:rPr lang="en-US" altLang="en-US" sz="1700" b="1">
                <a:latin typeface="Courier New" panose="02070309020205020404" pitchFamily="49" charset="0"/>
              </a:rPr>
              <a:t>13</a:t>
            </a:r>
          </a:p>
          <a:p>
            <a:pPr eaLnBrk="1" hangingPunct="1">
              <a:lnSpc>
                <a:spcPct val="50000"/>
              </a:lnSpc>
              <a:spcBef>
                <a:spcPct val="50000"/>
              </a:spcBef>
            </a:pPr>
            <a:r>
              <a:rPr lang="en-US" altLang="en-US" sz="1700" b="1">
                <a:latin typeface="Courier New" panose="02070309020205020404" pitchFamily="49" charset="0"/>
              </a:rPr>
              <a:t>14</a:t>
            </a:r>
          </a:p>
          <a:p>
            <a:pPr eaLnBrk="1" hangingPunct="1">
              <a:lnSpc>
                <a:spcPct val="50000"/>
              </a:lnSpc>
              <a:spcBef>
                <a:spcPct val="50000"/>
              </a:spcBef>
            </a:pPr>
            <a:r>
              <a:rPr lang="en-US" altLang="en-US" sz="1700" b="1">
                <a:latin typeface="Courier New" panose="02070309020205020404" pitchFamily="49" charset="0"/>
              </a:rPr>
              <a:t>15</a:t>
            </a:r>
          </a:p>
        </p:txBody>
      </p:sp>
      <p:sp>
        <p:nvSpPr>
          <p:cNvPr id="94214" name="Text Box 4"/>
          <p:cNvSpPr txBox="1">
            <a:spLocks noChangeArrowheads="1"/>
          </p:cNvSpPr>
          <p:nvPr/>
        </p:nvSpPr>
        <p:spPr bwMode="auto">
          <a:xfrm>
            <a:off x="685800" y="3581400"/>
            <a:ext cx="2514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r" eaLnBrk="1" hangingPunct="1">
              <a:spcBef>
                <a:spcPct val="50000"/>
              </a:spcBef>
            </a:pPr>
            <a:r>
              <a:rPr lang="en-US" altLang="en-US"/>
              <a:t>Sample output:</a:t>
            </a:r>
          </a:p>
        </p:txBody>
      </p:sp>
      <p:sp>
        <p:nvSpPr>
          <p:cNvPr id="94215" name="Text Box 5"/>
          <p:cNvSpPr txBox="1">
            <a:spLocks noChangeArrowheads="1"/>
          </p:cNvSpPr>
          <p:nvPr/>
        </p:nvSpPr>
        <p:spPr bwMode="auto">
          <a:xfrm>
            <a:off x="609600" y="1143000"/>
            <a:ext cx="6324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hlinkClick r:id="rId2"/>
              </a:rPr>
              <a:t>View the program's source code</a:t>
            </a:r>
            <a:endParaRPr lang="en-US"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355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BCE9547-5418-4856-A033-D1CDD83476A1}" type="slidenum">
              <a:rPr lang="en-US" altLang="en-US" sz="1600">
                <a:latin typeface="Times New Roman" panose="02020603050405020304" pitchFamily="18" charset="0"/>
              </a:rPr>
              <a:pPr eaLnBrk="1" hangingPunct="1"/>
              <a:t>9</a:t>
            </a:fld>
            <a:endParaRPr lang="en-US" altLang="en-US" sz="1600">
              <a:latin typeface="Times New Roman" panose="02020603050405020304" pitchFamily="18" charset="0"/>
            </a:endParaRPr>
          </a:p>
        </p:txBody>
      </p:sp>
      <p:sp>
        <p:nvSpPr>
          <p:cNvPr id="110594" name="Rectangle 2"/>
          <p:cNvSpPr>
            <a:spLocks noGrp="1" noChangeArrowheads="1"/>
          </p:cNvSpPr>
          <p:nvPr>
            <p:ph type="title"/>
          </p:nvPr>
        </p:nvSpPr>
        <p:spPr/>
        <p:txBody>
          <a:bodyPr/>
          <a:lstStyle/>
          <a:p>
            <a:pPr eaLnBrk="1" hangingPunct="1">
              <a:defRPr/>
            </a:pPr>
            <a:r>
              <a:rPr lang="en-US" altLang="en-US" smtClean="0"/>
              <a:t>COORD Structure</a:t>
            </a:r>
          </a:p>
        </p:txBody>
      </p:sp>
      <p:sp>
        <p:nvSpPr>
          <p:cNvPr id="23557" name="Rectangle 3"/>
          <p:cNvSpPr>
            <a:spLocks noGrp="1" noChangeArrowheads="1"/>
          </p:cNvSpPr>
          <p:nvPr>
            <p:ph type="body" idx="1"/>
          </p:nvPr>
        </p:nvSpPr>
        <p:spPr>
          <a:xfrm>
            <a:off x="685800" y="1143000"/>
            <a:ext cx="7772400" cy="1752600"/>
          </a:xfrm>
        </p:spPr>
        <p:txBody>
          <a:bodyPr/>
          <a:lstStyle/>
          <a:p>
            <a:pPr eaLnBrk="1" hangingPunct="1"/>
            <a:r>
              <a:rPr lang="en-US" altLang="en-US" smtClean="0"/>
              <a:t>The COORD structure used by the MS-Windows programming library identifies X and Y screen coordinates</a:t>
            </a:r>
          </a:p>
        </p:txBody>
      </p:sp>
      <p:sp>
        <p:nvSpPr>
          <p:cNvPr id="23558" name="Text Box 4"/>
          <p:cNvSpPr txBox="1">
            <a:spLocks noChangeArrowheads="1"/>
          </p:cNvSpPr>
          <p:nvPr/>
        </p:nvSpPr>
        <p:spPr bwMode="auto">
          <a:xfrm>
            <a:off x="1828800" y="2743200"/>
            <a:ext cx="5105400"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2746375" algn="l"/>
              </a:tabLst>
              <a:defRPr sz="2100">
                <a:solidFill>
                  <a:schemeClr val="tx1"/>
                </a:solidFill>
                <a:latin typeface="Arial" panose="020B0604020202020204" pitchFamily="34" charset="0"/>
              </a:defRPr>
            </a:lvl1pPr>
            <a:lvl2pPr marL="742950" indent="-285750" eaLnBrk="0" hangingPunct="0">
              <a:tabLst>
                <a:tab pos="457200" algn="l"/>
                <a:tab pos="2746375" algn="l"/>
              </a:tabLst>
              <a:defRPr sz="2100">
                <a:solidFill>
                  <a:schemeClr val="tx1"/>
                </a:solidFill>
                <a:latin typeface="Arial" panose="020B0604020202020204" pitchFamily="34" charset="0"/>
              </a:defRPr>
            </a:lvl2pPr>
            <a:lvl3pPr marL="1143000" indent="-228600" eaLnBrk="0" hangingPunct="0">
              <a:tabLst>
                <a:tab pos="457200" algn="l"/>
                <a:tab pos="2746375" algn="l"/>
              </a:tabLst>
              <a:defRPr sz="2100">
                <a:solidFill>
                  <a:schemeClr val="tx1"/>
                </a:solidFill>
                <a:latin typeface="Arial" panose="020B0604020202020204" pitchFamily="34" charset="0"/>
              </a:defRPr>
            </a:lvl3pPr>
            <a:lvl4pPr marL="1600200" indent="-228600" eaLnBrk="0" hangingPunct="0">
              <a:tabLst>
                <a:tab pos="457200" algn="l"/>
                <a:tab pos="2746375" algn="l"/>
              </a:tabLst>
              <a:defRPr sz="2100">
                <a:solidFill>
                  <a:schemeClr val="tx1"/>
                </a:solidFill>
                <a:latin typeface="Arial" panose="020B0604020202020204" pitchFamily="34" charset="0"/>
              </a:defRPr>
            </a:lvl4pPr>
            <a:lvl5pPr marL="2057400" indent="-228600" eaLnBrk="0" hangingPunct="0">
              <a:tabLst>
                <a:tab pos="457200" algn="l"/>
                <a:tab pos="2746375"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2746375"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2746375"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2746375"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2746375" algn="l"/>
              </a:tabLst>
              <a:defRPr sz="2100">
                <a:solidFill>
                  <a:schemeClr val="tx1"/>
                </a:solidFill>
                <a:latin typeface="Arial" panose="020B0604020202020204" pitchFamily="34" charset="0"/>
              </a:defRPr>
            </a:lvl9pPr>
          </a:lstStyle>
          <a:p>
            <a:pPr eaLnBrk="1" hangingPunct="1">
              <a:spcBef>
                <a:spcPct val="20000"/>
              </a:spcBef>
              <a:buClr>
                <a:schemeClr val="tx1"/>
              </a:buClr>
            </a:pPr>
            <a:r>
              <a:rPr lang="en-US" altLang="en-US" sz="1800" b="1">
                <a:latin typeface="Courier New" panose="02070309020205020404" pitchFamily="49" charset="0"/>
              </a:rPr>
              <a:t>COORD STRUCT</a:t>
            </a:r>
          </a:p>
          <a:p>
            <a:pPr eaLnBrk="1" hangingPunct="1">
              <a:spcBef>
                <a:spcPct val="20000"/>
              </a:spcBef>
              <a:buClr>
                <a:schemeClr val="tx1"/>
              </a:buClr>
            </a:pPr>
            <a:r>
              <a:rPr lang="en-US" altLang="en-US" sz="1800" b="1">
                <a:latin typeface="Courier New" panose="02070309020205020404" pitchFamily="49" charset="0"/>
              </a:rPr>
              <a:t>	X WORD ? 	; offset 00</a:t>
            </a:r>
          </a:p>
          <a:p>
            <a:pPr eaLnBrk="1" hangingPunct="1">
              <a:spcBef>
                <a:spcPct val="20000"/>
              </a:spcBef>
              <a:buClr>
                <a:schemeClr val="tx1"/>
              </a:buClr>
            </a:pPr>
            <a:r>
              <a:rPr lang="en-US" altLang="en-US" sz="1800" b="1">
                <a:latin typeface="Courier New" panose="02070309020205020404" pitchFamily="49" charset="0"/>
              </a:rPr>
              <a:t>	Y WORD ? 	; offset 02</a:t>
            </a:r>
          </a:p>
          <a:p>
            <a:pPr eaLnBrk="1" hangingPunct="1">
              <a:spcBef>
                <a:spcPct val="20000"/>
              </a:spcBef>
              <a:buClr>
                <a:schemeClr val="tx1"/>
              </a:buClr>
            </a:pPr>
            <a:r>
              <a:rPr lang="en-US" altLang="en-US" sz="1800" b="1">
                <a:latin typeface="Courier New" panose="02070309020205020404" pitchFamily="49" charset="0"/>
              </a:rPr>
              <a:t>COORD ENDS</a:t>
            </a:r>
          </a:p>
        </p:txBody>
      </p:sp>
    </p:spTree>
  </p:cSld>
  <p:clrMapOvr>
    <a:masterClrMapping/>
  </p:clrMapOvr>
  <p:transition/>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5161</TotalTime>
  <Words>4161</Words>
  <Application>Microsoft Office PowerPoint</Application>
  <PresentationFormat>如螢幕大小 (4:3)</PresentationFormat>
  <Paragraphs>933</Paragraphs>
  <Slides>81</Slides>
  <Notes>11</Notes>
  <HiddenSlides>0</HiddenSlides>
  <MMClips>0</MMClips>
  <ScaleCrop>false</ScaleCrop>
  <HeadingPairs>
    <vt:vector size="10" baseType="variant">
      <vt:variant>
        <vt:lpstr>使用字型</vt:lpstr>
      </vt:variant>
      <vt:variant>
        <vt:i4>3</vt:i4>
      </vt:variant>
      <vt:variant>
        <vt:lpstr>佈景主題</vt:lpstr>
      </vt:variant>
      <vt:variant>
        <vt:i4>1</vt:i4>
      </vt:variant>
      <vt:variant>
        <vt:lpstr>內嵌 OLE 伺服程式</vt:lpstr>
      </vt:variant>
      <vt:variant>
        <vt:i4>2</vt:i4>
      </vt:variant>
      <vt:variant>
        <vt:lpstr>投影片標題</vt:lpstr>
      </vt:variant>
      <vt:variant>
        <vt:i4>81</vt:i4>
      </vt:variant>
      <vt:variant>
        <vt:lpstr>自訂放映</vt:lpstr>
      </vt:variant>
      <vt:variant>
        <vt:i4>20</vt:i4>
      </vt:variant>
    </vt:vector>
  </HeadingPairs>
  <TitlesOfParts>
    <vt:vector size="107" baseType="lpstr">
      <vt:lpstr>Arial</vt:lpstr>
      <vt:lpstr>Courier New</vt:lpstr>
      <vt:lpstr>Times New Roman</vt:lpstr>
      <vt:lpstr>Soaring</vt:lpstr>
      <vt:lpstr>Clip</vt:lpstr>
      <vt:lpstr>VISIO</vt:lpstr>
      <vt:lpstr>Assembly Language for x86 Processors 7th Edition , Global Edition </vt:lpstr>
      <vt:lpstr>Chapter Overview</vt:lpstr>
      <vt:lpstr>Summary</vt:lpstr>
      <vt:lpstr>4D 77 69 73 68 6F</vt:lpstr>
      <vt:lpstr>Structures - Overview</vt:lpstr>
      <vt:lpstr>Structure</vt:lpstr>
      <vt:lpstr>Using a Structure</vt:lpstr>
      <vt:lpstr>Structure Definition Syntax</vt:lpstr>
      <vt:lpstr>COORD Structure</vt:lpstr>
      <vt:lpstr>Employee Structure</vt:lpstr>
      <vt:lpstr>Declaring Structure Variables</vt:lpstr>
      <vt:lpstr>Initializing Array Fields</vt:lpstr>
      <vt:lpstr>Array of Structures</vt:lpstr>
      <vt:lpstr>Referencing Structure Variables</vt:lpstr>
      <vt:lpstr>. . . continued</vt:lpstr>
      <vt:lpstr>Looping Through an Array of Points</vt:lpstr>
      <vt:lpstr>Example: Displaying the System Time  (1 of 3)</vt:lpstr>
      <vt:lpstr>Example: Displaying the System Time (2 of 3)</vt:lpstr>
      <vt:lpstr>Example: Displaying the System Time (3 of 3)</vt:lpstr>
      <vt:lpstr>Nested Structures (1 of 2)</vt:lpstr>
      <vt:lpstr>Nested Structures (2 of 2)</vt:lpstr>
      <vt:lpstr>Example: Drunkard's Walk</vt:lpstr>
      <vt:lpstr>Declaring and Using Unions</vt:lpstr>
      <vt:lpstr>Integer Union Example</vt:lpstr>
      <vt:lpstr>Integer Union Example</vt:lpstr>
      <vt:lpstr>Union Inside a Structure</vt:lpstr>
      <vt:lpstr>What's Next</vt:lpstr>
      <vt:lpstr>Macros</vt:lpstr>
      <vt:lpstr>Introducing Macros</vt:lpstr>
      <vt:lpstr>Defining Macros</vt:lpstr>
      <vt:lpstr>mNewLine Macro Example</vt:lpstr>
      <vt:lpstr>mPutChar Macro</vt:lpstr>
      <vt:lpstr>Invoking Macros (1 of 2)</vt:lpstr>
      <vt:lpstr>Invoking Macros (2 of 2)</vt:lpstr>
      <vt:lpstr>mWriteStr Macro  (1 of 2)</vt:lpstr>
      <vt:lpstr>mWriteStr Macro (2 of 2)</vt:lpstr>
      <vt:lpstr>Invalid Argument</vt:lpstr>
      <vt:lpstr>Blank Argument</vt:lpstr>
      <vt:lpstr>Macro Examples</vt:lpstr>
      <vt:lpstr>mReadStr</vt:lpstr>
      <vt:lpstr>mGotoXY</vt:lpstr>
      <vt:lpstr>mDumpMem</vt:lpstr>
      <vt:lpstr>mDump</vt:lpstr>
      <vt:lpstr>mWrite</vt:lpstr>
      <vt:lpstr>Nested Macros</vt:lpstr>
      <vt:lpstr>Your turn . . .</vt:lpstr>
      <vt:lpstr>. . . Solution</vt:lpstr>
      <vt:lpstr>Example Program: Wrappers</vt:lpstr>
      <vt:lpstr>What's Next</vt:lpstr>
      <vt:lpstr>Conditional-Assembly Directives</vt:lpstr>
      <vt:lpstr>Checking for Missing Arguments</vt:lpstr>
      <vt:lpstr>mWriteString Example</vt:lpstr>
      <vt:lpstr>Default Argument Initializers</vt:lpstr>
      <vt:lpstr>Boolean Expressions</vt:lpstr>
      <vt:lpstr>IF, ELSE, and ENDIF Directives</vt:lpstr>
      <vt:lpstr>Simple Example</vt:lpstr>
      <vt:lpstr>The IFIDN and IFIDNI Directives</vt:lpstr>
      <vt:lpstr>IFIDNI Example</vt:lpstr>
      <vt:lpstr>Special Operators</vt:lpstr>
      <vt:lpstr>Substitution (&amp;)</vt:lpstr>
      <vt:lpstr>Expansion (%)</vt:lpstr>
      <vt:lpstr>Literal-Text (&lt;&gt;)</vt:lpstr>
      <vt:lpstr>Literal-Character (!)</vt:lpstr>
      <vt:lpstr>Macro Functions (1 of 2)</vt:lpstr>
      <vt:lpstr>Macro Functions (2 of 2)</vt:lpstr>
      <vt:lpstr>What's Next</vt:lpstr>
      <vt:lpstr>Defining Repeat Blocks</vt:lpstr>
      <vt:lpstr>WHILE Directive</vt:lpstr>
      <vt:lpstr>WHILE Example</vt:lpstr>
      <vt:lpstr>REPEAT Directive</vt:lpstr>
      <vt:lpstr>REPEAT Example</vt:lpstr>
      <vt:lpstr>Your turn . . .</vt:lpstr>
      <vt:lpstr>FOR Directive</vt:lpstr>
      <vt:lpstr>FOR Example</vt:lpstr>
      <vt:lpstr>FORC Directive</vt:lpstr>
      <vt:lpstr>FORC Example</vt:lpstr>
      <vt:lpstr>Example: Linked List (1 of 5)</vt:lpstr>
      <vt:lpstr>Linked List (2 of 5)</vt:lpstr>
      <vt:lpstr>Linked List (3 of 5)</vt:lpstr>
      <vt:lpstr>Linked List (4 of 5)</vt:lpstr>
      <vt:lpstr>Linked List (5 of 5)</vt:lpstr>
      <vt:lpstr>Structures</vt:lpstr>
      <vt:lpstr>Macros</vt:lpstr>
      <vt:lpstr>Conditional-Assembly Directives</vt:lpstr>
      <vt:lpstr>Defining Repeat Blocks</vt:lpstr>
      <vt:lpstr>Defining Structures</vt:lpstr>
      <vt:lpstr>Declaring Structure Variables</vt:lpstr>
      <vt:lpstr>Referencing Structure Variables</vt:lpstr>
      <vt:lpstr>Example: Displaying the System Time</vt:lpstr>
      <vt:lpstr>Nested Structures</vt:lpstr>
      <vt:lpstr>Example: Drunkard's Walk</vt:lpstr>
      <vt:lpstr>Declaring and Using Unions</vt:lpstr>
      <vt:lpstr>Introducting Macros</vt:lpstr>
      <vt:lpstr>Defining Macros</vt:lpstr>
      <vt:lpstr>Invoking Macro</vt:lpstr>
      <vt:lpstr>Macro Examples</vt:lpstr>
      <vt:lpstr>Nested Macro</vt:lpstr>
      <vt:lpstr>Example Program: Wrappers</vt:lpstr>
      <vt:lpstr>Invalid Argument</vt:lpstr>
      <vt:lpstr>Blank Argument</vt:lpstr>
      <vt:lpstr>Checking for Missing Arguments</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dc:subject>Structures and Macros</dc:subject>
  <dc:creator>Kip Irvine</dc:creator>
  <cp:lastModifiedBy>張立昕</cp:lastModifiedBy>
  <cp:revision>559</cp:revision>
  <cp:lastPrinted>1601-01-01T00:00:00Z</cp:lastPrinted>
  <dcterms:created xsi:type="dcterms:W3CDTF">2002-05-30T02:31:33Z</dcterms:created>
  <dcterms:modified xsi:type="dcterms:W3CDTF">2016-03-23T09:16:35Z</dcterms:modified>
</cp:coreProperties>
</file>