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85" r:id="rId6"/>
    <p:sldId id="271" r:id="rId7"/>
    <p:sldId id="268" r:id="rId8"/>
    <p:sldId id="269" r:id="rId9"/>
    <p:sldId id="270" r:id="rId10"/>
    <p:sldId id="259" r:id="rId11"/>
    <p:sldId id="272" r:id="rId12"/>
    <p:sldId id="274" r:id="rId13"/>
    <p:sldId id="263" r:id="rId14"/>
    <p:sldId id="276" r:id="rId15"/>
    <p:sldId id="273" r:id="rId16"/>
    <p:sldId id="277" r:id="rId17"/>
    <p:sldId id="261" r:id="rId18"/>
    <p:sldId id="278" r:id="rId19"/>
    <p:sldId id="280" r:id="rId20"/>
    <p:sldId id="281" r:id="rId21"/>
    <p:sldId id="282" r:id="rId22"/>
    <p:sldId id="266" r:id="rId23"/>
    <p:sldId id="267" r:id="rId24"/>
    <p:sldId id="284"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生 (107502566)" initials="周生" lastIdx="1" clrIdx="0">
    <p:extLst>
      <p:ext uri="{19B8F6BF-5375-455C-9EA6-DF929625EA0E}">
        <p15:presenceInfo xmlns:p15="http://schemas.microsoft.com/office/powerpoint/2012/main" userId="S-1-5-21-4060584708-2587358812-2722527306-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7166" autoAdjust="0"/>
  </p:normalViewPr>
  <p:slideViewPr>
    <p:cSldViewPr snapToGrid="0">
      <p:cViewPr varScale="1">
        <p:scale>
          <a:sx n="102" d="100"/>
          <a:sy n="102" d="100"/>
        </p:scale>
        <p:origin x="5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3T09:36:28.24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DAEAA-E89D-44E6-B291-AF5301DC444A}" type="datetimeFigureOut">
              <a:rPr lang="zh-TW" altLang="en-US" smtClean="0"/>
              <a:t>2020/6/13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D4AF6-FF8F-4D52-8378-C6CBF912E5A4}" type="slidenum">
              <a:rPr lang="zh-TW" altLang="en-US" smtClean="0"/>
              <a:t>‹#›</a:t>
            </a:fld>
            <a:endParaRPr lang="zh-TW" altLang="en-US"/>
          </a:p>
        </p:txBody>
      </p:sp>
    </p:spTree>
    <p:extLst>
      <p:ext uri="{BB962C8B-B14F-4D97-AF65-F5344CB8AC3E}">
        <p14:creationId xmlns:p14="http://schemas.microsoft.com/office/powerpoint/2010/main" val="1360315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C6D4AF6-FF8F-4D52-8378-C6CBF912E5A4}" type="slidenum">
              <a:rPr lang="zh-TW" altLang="en-US" smtClean="0"/>
              <a:t>13</a:t>
            </a:fld>
            <a:endParaRPr lang="zh-TW" altLang="en-US"/>
          </a:p>
        </p:txBody>
      </p:sp>
    </p:spTree>
    <p:extLst>
      <p:ext uri="{BB962C8B-B14F-4D97-AF65-F5344CB8AC3E}">
        <p14:creationId xmlns:p14="http://schemas.microsoft.com/office/powerpoint/2010/main" val="316574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為什麼要強調先講兩個字，因為這個模型能高分我認為幾乎是靠賽的，產生最高分當時都是靠亂調參數去想辦法提高分數，我以為自己的方法是對的，後來才發現要根據數據去判斷模型</a:t>
            </a:r>
            <a:r>
              <a:rPr lang="en-US" altLang="zh-TW" dirty="0"/>
              <a:t>o</a:t>
            </a:r>
            <a:r>
              <a:rPr lang="zh-TW" altLang="en-US" dirty="0"/>
              <a:t>不</a:t>
            </a:r>
            <a:r>
              <a:rPr lang="en-US" altLang="zh-TW" dirty="0"/>
              <a:t>ok</a:t>
            </a:r>
            <a:r>
              <a:rPr lang="zh-TW" altLang="en-US" dirty="0"/>
              <a:t>，所以結果就是這個最高分的模型產生之後我用這個一模一樣的模型，參數完全不動去跑第二跟第三個模型，結果第二個模型跟第三個模型越來越低分，從</a:t>
            </a:r>
            <a:r>
              <a:rPr lang="en-US" altLang="zh-TW" dirty="0"/>
              <a:t>93</a:t>
            </a:r>
            <a:r>
              <a:rPr lang="zh-TW" altLang="en-US" dirty="0"/>
              <a:t>到</a:t>
            </a:r>
            <a:r>
              <a:rPr lang="en-US" altLang="zh-TW" dirty="0"/>
              <a:t>91</a:t>
            </a:r>
            <a:r>
              <a:rPr lang="zh-TW" altLang="en-US" dirty="0"/>
              <a:t>，也就是當下的我建出來的模型每次</a:t>
            </a:r>
            <a:r>
              <a:rPr lang="en-US" altLang="zh-TW" dirty="0"/>
              <a:t>fit</a:t>
            </a:r>
            <a:r>
              <a:rPr lang="zh-TW" altLang="en-US" dirty="0"/>
              <a:t>的分數跑出來都有差，但是在那之後我根據觀察數據建出來的模型分數又沒有這個參數的模型高，所以我只能介紹他</a:t>
            </a:r>
          </a:p>
        </p:txBody>
      </p:sp>
      <p:sp>
        <p:nvSpPr>
          <p:cNvPr id="4" name="投影片編號版面配置區 3"/>
          <p:cNvSpPr>
            <a:spLocks noGrp="1"/>
          </p:cNvSpPr>
          <p:nvPr>
            <p:ph type="sldNum" sz="quarter" idx="5"/>
          </p:nvPr>
        </p:nvSpPr>
        <p:spPr/>
        <p:txBody>
          <a:bodyPr/>
          <a:lstStyle/>
          <a:p>
            <a:fld id="{6C6D4AF6-FF8F-4D52-8378-C6CBF912E5A4}" type="slidenum">
              <a:rPr lang="zh-TW" altLang="en-US" smtClean="0"/>
              <a:t>15</a:t>
            </a:fld>
            <a:endParaRPr lang="zh-TW" altLang="en-US"/>
          </a:p>
        </p:txBody>
      </p:sp>
    </p:spTree>
    <p:extLst>
      <p:ext uri="{BB962C8B-B14F-4D97-AF65-F5344CB8AC3E}">
        <p14:creationId xmlns:p14="http://schemas.microsoft.com/office/powerpoint/2010/main" val="165005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Epoch</a:t>
            </a:r>
            <a:r>
              <a:rPr lang="zh-TW" altLang="en-US" dirty="0"/>
              <a:t> 我設 </a:t>
            </a:r>
            <a:r>
              <a:rPr lang="en-US" altLang="zh-TW" dirty="0"/>
              <a:t>1000</a:t>
            </a:r>
            <a:r>
              <a:rPr lang="zh-TW" altLang="en-US" dirty="0"/>
              <a:t> 次，打工之前按開始讓他跑，打工回來之後剛好跑完丟上去就這麼高分了，模型的 </a:t>
            </a:r>
            <a:r>
              <a:rPr lang="en-US" altLang="zh-TW" dirty="0"/>
              <a:t>h5 </a:t>
            </a:r>
            <a:r>
              <a:rPr lang="zh-TW" altLang="en-US" dirty="0"/>
              <a:t>檔案沒存到，但是這真的是我們跑出來的</a:t>
            </a:r>
          </a:p>
        </p:txBody>
      </p:sp>
      <p:sp>
        <p:nvSpPr>
          <p:cNvPr id="4" name="投影片編號版面配置區 3"/>
          <p:cNvSpPr>
            <a:spLocks noGrp="1"/>
          </p:cNvSpPr>
          <p:nvPr>
            <p:ph type="sldNum" sz="quarter" idx="5"/>
          </p:nvPr>
        </p:nvSpPr>
        <p:spPr/>
        <p:txBody>
          <a:bodyPr/>
          <a:lstStyle/>
          <a:p>
            <a:fld id="{6C6D4AF6-FF8F-4D52-8378-C6CBF912E5A4}" type="slidenum">
              <a:rPr lang="zh-TW" altLang="en-US" smtClean="0"/>
              <a:t>16</a:t>
            </a:fld>
            <a:endParaRPr lang="zh-TW" altLang="en-US"/>
          </a:p>
        </p:txBody>
      </p:sp>
    </p:spTree>
    <p:extLst>
      <p:ext uri="{BB962C8B-B14F-4D97-AF65-F5344CB8AC3E}">
        <p14:creationId xmlns:p14="http://schemas.microsoft.com/office/powerpoint/2010/main" val="419799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708207-D10E-4E91-9F1A-B54DFBB3B7CC}"/>
              </a:ext>
            </a:extLst>
          </p:cNvPr>
          <p:cNvSpPr>
            <a:spLocks noGrp="1"/>
          </p:cNvSpPr>
          <p:nvPr>
            <p:ph type="ctrTitle"/>
          </p:nvPr>
        </p:nvSpPr>
        <p:spPr>
          <a:xfrm>
            <a:off x="1524000" y="1122363"/>
            <a:ext cx="9144000" cy="2387600"/>
          </a:xfrm>
        </p:spPr>
        <p:txBody>
          <a:bodyPr anchor="b"/>
          <a:lstStyle>
            <a:lvl1pPr algn="ctr">
              <a:defRPr sz="6000" b="1">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7EACCFBC-72CA-4655-B4FA-2BF886EDC71D}"/>
              </a:ext>
            </a:extLst>
          </p:cNvPr>
          <p:cNvSpPr>
            <a:spLocks noGrp="1"/>
          </p:cNvSpPr>
          <p:nvPr>
            <p:ph type="subTitle" idx="1"/>
          </p:nvPr>
        </p:nvSpPr>
        <p:spPr>
          <a:xfrm>
            <a:off x="1524000" y="3602038"/>
            <a:ext cx="9144000" cy="1655762"/>
          </a:xfrm>
        </p:spPr>
        <p:txBody>
          <a:bodyPr/>
          <a:lstStyle>
            <a:lvl1pPr marL="0" indent="0" algn="ctr">
              <a:buNone/>
              <a:defRPr sz="2400" b="1">
                <a:latin typeface="微軟正黑體" panose="020B0604030504040204" pitchFamily="34" charset="-120"/>
                <a:ea typeface="微軟正黑體"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424E0F36-641F-4B66-A41E-58EFC0A81EED}"/>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5" name="頁尾版面配置區 4">
            <a:extLst>
              <a:ext uri="{FF2B5EF4-FFF2-40B4-BE49-F238E27FC236}">
                <a16:creationId xmlns:a16="http://schemas.microsoft.com/office/drawing/2014/main" id="{172F9E7C-1F40-4C0B-8052-83BE0E13FA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BD5EF2E-4557-4640-A85B-6C803E05F8FB}"/>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381804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7E88E9-6165-4AA2-BC36-FF7C9BC42B8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7EB827E-E9DB-4551-8E3B-8C73E67F1C6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AF6C596-9F2F-4D94-A520-7143F114C57C}"/>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5" name="頁尾版面配置區 4">
            <a:extLst>
              <a:ext uri="{FF2B5EF4-FFF2-40B4-BE49-F238E27FC236}">
                <a16:creationId xmlns:a16="http://schemas.microsoft.com/office/drawing/2014/main" id="{59E60E2C-A5D8-48E7-9818-234C34A789B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D78DAB8-6030-4B85-94F4-730C939E3B3A}"/>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26048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9D59B6C-CC0F-45AE-B5EB-C054B331355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FC7E3DF-A1B5-459D-84BE-B43AB19877E7}"/>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FD04FC-132B-43FF-AA9E-C40E3198C937}"/>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5" name="頁尾版面配置區 4">
            <a:extLst>
              <a:ext uri="{FF2B5EF4-FFF2-40B4-BE49-F238E27FC236}">
                <a16:creationId xmlns:a16="http://schemas.microsoft.com/office/drawing/2014/main" id="{3E858CD2-7EC0-4359-84CE-EDFA91F3DF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7408861-FC3F-4E09-99A4-3911942B11A7}"/>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348694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81B924-605A-459F-926D-DA345D0132EF}"/>
              </a:ext>
            </a:extLst>
          </p:cNvPr>
          <p:cNvSpPr>
            <a:spLocks noGrp="1"/>
          </p:cNvSpPr>
          <p:nvPr>
            <p:ph type="title"/>
          </p:nvPr>
        </p:nvSpPr>
        <p:spPr/>
        <p:txBody>
          <a:bodyPr/>
          <a:lstStyle>
            <a:lvl1pPr>
              <a:defRPr b="1">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2FDD1855-F69A-4D58-A924-880B48EA34F4}"/>
              </a:ext>
            </a:extLst>
          </p:cNvPr>
          <p:cNvSpPr>
            <a:spLocks noGrp="1"/>
          </p:cNvSpPr>
          <p:nvPr>
            <p:ph idx="1"/>
          </p:nvPr>
        </p:nvSpPr>
        <p:spPr/>
        <p:txBody>
          <a:bodyPr/>
          <a:lstStyle>
            <a:lvl1pPr>
              <a:defRPr>
                <a:latin typeface="微軟正黑體 Light" panose="020B0304030504040204" pitchFamily="34" charset="-120"/>
                <a:ea typeface="微軟正黑體 Light" panose="020B0304030504040204" pitchFamily="34" charset="-120"/>
              </a:defRPr>
            </a:lvl1pPr>
            <a:lvl2pPr>
              <a:defRPr>
                <a:latin typeface="微軟正黑體 Light" panose="020B0304030504040204" pitchFamily="34" charset="-120"/>
                <a:ea typeface="微軟正黑體 Light" panose="020B0304030504040204" pitchFamily="34" charset="-120"/>
              </a:defRPr>
            </a:lvl2pPr>
            <a:lvl3pPr>
              <a:defRPr>
                <a:latin typeface="微軟正黑體 Light" panose="020B0304030504040204" pitchFamily="34" charset="-120"/>
                <a:ea typeface="微軟正黑體 Light" panose="020B0304030504040204" pitchFamily="34" charset="-120"/>
              </a:defRPr>
            </a:lvl3pPr>
            <a:lvl4pPr>
              <a:defRPr>
                <a:latin typeface="微軟正黑體 Light" panose="020B0304030504040204" pitchFamily="34" charset="-120"/>
                <a:ea typeface="微軟正黑體 Light" panose="020B0304030504040204" pitchFamily="34" charset="-120"/>
              </a:defRPr>
            </a:lvl4pPr>
            <a:lvl5pPr>
              <a:defRPr>
                <a:latin typeface="微軟正黑體 Light" panose="020B0304030504040204" pitchFamily="34" charset="-120"/>
                <a:ea typeface="微軟正黑體 Light" panose="020B03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FC0E09B9-5E3E-4D09-B7AC-41C15D53D11F}"/>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5" name="頁尾版面配置區 4">
            <a:extLst>
              <a:ext uri="{FF2B5EF4-FFF2-40B4-BE49-F238E27FC236}">
                <a16:creationId xmlns:a16="http://schemas.microsoft.com/office/drawing/2014/main" id="{78DF8DF7-F092-42C5-8BC7-EF670948E3E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1C6A17-C104-41BF-8A7D-75D4BA75D0DE}"/>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25203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BA6884-3AF6-4A20-9218-B3C50498014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3C7E9B0-F598-4722-B961-03FBB54DC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06CE3E8-133A-4807-9B72-4AE48DB1E55B}"/>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5" name="頁尾版面配置區 4">
            <a:extLst>
              <a:ext uri="{FF2B5EF4-FFF2-40B4-BE49-F238E27FC236}">
                <a16:creationId xmlns:a16="http://schemas.microsoft.com/office/drawing/2014/main" id="{B8B34F5C-3864-466C-B7F2-3888B305DD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971F7E-3723-47B2-A3C7-599DF7A8B6E9}"/>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158764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AE71F8-3367-421F-BE53-2BFC3B33DA3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AB012C5-6330-4086-A0F6-7D4CC58AEA5C}"/>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2650510-FD92-4FA9-A3FE-F0279199CB20}"/>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4309FA0-B978-4B4E-BB87-2000164BD897}"/>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6" name="頁尾版面配置區 5">
            <a:extLst>
              <a:ext uri="{FF2B5EF4-FFF2-40B4-BE49-F238E27FC236}">
                <a16:creationId xmlns:a16="http://schemas.microsoft.com/office/drawing/2014/main" id="{7E5A5AC0-53B6-4BDD-A8D7-EE677027870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2428F3F-5908-42FF-BB7C-4CFCFAB28606}"/>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354058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9A878E-C002-4FDC-8C43-4347F37FD83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8059A55-1726-41B2-8246-A5D90D8E8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B7A9303A-792F-4B6C-B21F-37EF3B7EAEAF}"/>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E3662BB-C73C-4E69-9863-2328928C3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191A6782-3AF6-4EEB-B52D-AF055F4D481F}"/>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64BF847-28DA-4293-BBF6-BA7CA44D32D0}"/>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8" name="頁尾版面配置區 7">
            <a:extLst>
              <a:ext uri="{FF2B5EF4-FFF2-40B4-BE49-F238E27FC236}">
                <a16:creationId xmlns:a16="http://schemas.microsoft.com/office/drawing/2014/main" id="{5288B878-CA97-4C4B-8C3B-F0D6D6BDBE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CCA251-D682-4C04-B1E0-E096A91C5197}"/>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41071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4AF4B7-EEB1-4738-9E1E-153AAC5DEE0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799DCE4-22E2-4C67-8B73-5419BD1A8430}"/>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4" name="頁尾版面配置區 3">
            <a:extLst>
              <a:ext uri="{FF2B5EF4-FFF2-40B4-BE49-F238E27FC236}">
                <a16:creationId xmlns:a16="http://schemas.microsoft.com/office/drawing/2014/main" id="{C3072DD0-DE98-41E4-83AB-00F5AA4F10F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7267E39-9E89-44A0-9723-C46FA5726873}"/>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354448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EF95EB6-9882-4510-8A32-E5F910299609}"/>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3" name="頁尾版面配置區 2">
            <a:extLst>
              <a:ext uri="{FF2B5EF4-FFF2-40B4-BE49-F238E27FC236}">
                <a16:creationId xmlns:a16="http://schemas.microsoft.com/office/drawing/2014/main" id="{9D2E7C7A-BBE0-4635-AE5F-4AF455398BC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1BDD495-D8E6-48D9-82E3-1AB0338265AC}"/>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277189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7F229F-2A5C-4E6F-BE54-6C6BC06B36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5637631-DCC6-4D14-BCE3-00E1FC1E0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F132915-1875-40D2-8A0A-80DC9AC8C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73B538BE-575D-49C1-A2CC-DD650A0E618A}"/>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6" name="頁尾版面配置區 5">
            <a:extLst>
              <a:ext uri="{FF2B5EF4-FFF2-40B4-BE49-F238E27FC236}">
                <a16:creationId xmlns:a16="http://schemas.microsoft.com/office/drawing/2014/main" id="{83889D1A-F487-4DFC-B475-0F5F14262BD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6572479-9749-4228-9F4F-D8031E035319}"/>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23751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1C8279-C70D-4FDB-909D-41458A7A1C1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956611E-46FB-472A-BC42-B3A4E5713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1BAC729-8E71-4F83-9DCB-C75C0B237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788BB81C-7149-4570-90EF-7D3849D84573}"/>
              </a:ext>
            </a:extLst>
          </p:cNvPr>
          <p:cNvSpPr>
            <a:spLocks noGrp="1"/>
          </p:cNvSpPr>
          <p:nvPr>
            <p:ph type="dt" sz="half" idx="10"/>
          </p:nvPr>
        </p:nvSpPr>
        <p:spPr/>
        <p:txBody>
          <a:bodyPr/>
          <a:lstStyle/>
          <a:p>
            <a:fld id="{AC838C0E-9A04-41CD-9027-CE51D69467A8}" type="datetimeFigureOut">
              <a:rPr lang="zh-TW" altLang="en-US" smtClean="0"/>
              <a:t>2020/6/13</a:t>
            </a:fld>
            <a:endParaRPr lang="zh-TW" altLang="en-US"/>
          </a:p>
        </p:txBody>
      </p:sp>
      <p:sp>
        <p:nvSpPr>
          <p:cNvPr id="6" name="頁尾版面配置區 5">
            <a:extLst>
              <a:ext uri="{FF2B5EF4-FFF2-40B4-BE49-F238E27FC236}">
                <a16:creationId xmlns:a16="http://schemas.microsoft.com/office/drawing/2014/main" id="{403249B4-7DEF-49B1-ACF4-DCD18A83D09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E4D92AC-40A1-4437-8976-560C4958F117}"/>
              </a:ext>
            </a:extLst>
          </p:cNvPr>
          <p:cNvSpPr>
            <a:spLocks noGrp="1"/>
          </p:cNvSpPr>
          <p:nvPr>
            <p:ph type="sldNum" sz="quarter" idx="12"/>
          </p:nvPr>
        </p:nvSpPr>
        <p:spPr/>
        <p:txBody>
          <a:body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25846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FD14393-52A1-4183-99B2-38C76D818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E556423-1E43-4E49-A557-D9A22BCF3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84F3C9-58DB-49C7-AAFC-3299A1FDF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38C0E-9A04-41CD-9027-CE51D69467A8}" type="datetimeFigureOut">
              <a:rPr lang="zh-TW" altLang="en-US" smtClean="0"/>
              <a:t>2020/6/13</a:t>
            </a:fld>
            <a:endParaRPr lang="zh-TW" altLang="en-US"/>
          </a:p>
        </p:txBody>
      </p:sp>
      <p:sp>
        <p:nvSpPr>
          <p:cNvPr id="5" name="頁尾版面配置區 4">
            <a:extLst>
              <a:ext uri="{FF2B5EF4-FFF2-40B4-BE49-F238E27FC236}">
                <a16:creationId xmlns:a16="http://schemas.microsoft.com/office/drawing/2014/main" id="{B5E5F8D5-8D49-449A-8D0E-336D07B84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9CFCA49-824D-42CB-81FD-A1F2836EF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4D010-CAA7-46AA-B812-3D0344AC1E06}" type="slidenum">
              <a:rPr lang="zh-TW" altLang="en-US" smtClean="0"/>
              <a:t>‹#›</a:t>
            </a:fld>
            <a:endParaRPr lang="zh-TW" altLang="en-US"/>
          </a:p>
        </p:txBody>
      </p:sp>
    </p:spTree>
    <p:extLst>
      <p:ext uri="{BB962C8B-B14F-4D97-AF65-F5344CB8AC3E}">
        <p14:creationId xmlns:p14="http://schemas.microsoft.com/office/powerpoint/2010/main" val="455241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pastebin.com/abn9n32B"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DAC5ED0E-DDF4-4B96-AF55-24FFED009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72" y="-2726648"/>
            <a:ext cx="12657372" cy="12657372"/>
          </a:xfrm>
          <a:prstGeom prst="rect">
            <a:avLst/>
          </a:prstGeom>
        </p:spPr>
      </p:pic>
      <p:pic>
        <p:nvPicPr>
          <p:cNvPr id="11" name="圖片 10">
            <a:extLst>
              <a:ext uri="{FF2B5EF4-FFF2-40B4-BE49-F238E27FC236}">
                <a16:creationId xmlns:a16="http://schemas.microsoft.com/office/drawing/2014/main" id="{CA6F71E8-40D0-4CD2-BCC6-69D0622E0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66" y="597568"/>
            <a:ext cx="5138069" cy="5138069"/>
          </a:xfrm>
          <a:prstGeom prst="rect">
            <a:avLst/>
          </a:prstGeom>
        </p:spPr>
      </p:pic>
      <p:sp>
        <p:nvSpPr>
          <p:cNvPr id="2" name="標題 1">
            <a:extLst>
              <a:ext uri="{FF2B5EF4-FFF2-40B4-BE49-F238E27FC236}">
                <a16:creationId xmlns:a16="http://schemas.microsoft.com/office/drawing/2014/main" id="{E2DCFE7F-196C-4629-8321-16BAD22219FA}"/>
              </a:ext>
            </a:extLst>
          </p:cNvPr>
          <p:cNvSpPr>
            <a:spLocks noGrp="1"/>
          </p:cNvSpPr>
          <p:nvPr>
            <p:ph type="ctrTitle"/>
          </p:nvPr>
        </p:nvSpPr>
        <p:spPr/>
        <p:txBody>
          <a:bodyPr/>
          <a:lstStyle/>
          <a:p>
            <a:r>
              <a:rPr lang="zh-TW" altLang="en-US" dirty="0"/>
              <a:t>瑕疵檢測</a:t>
            </a:r>
          </a:p>
        </p:txBody>
      </p:sp>
      <p:sp>
        <p:nvSpPr>
          <p:cNvPr id="3" name="副標題 2">
            <a:extLst>
              <a:ext uri="{FF2B5EF4-FFF2-40B4-BE49-F238E27FC236}">
                <a16:creationId xmlns:a16="http://schemas.microsoft.com/office/drawing/2014/main" id="{F1CB5BC2-F6B1-4BB5-9CF3-C36BFFDA7178}"/>
              </a:ext>
            </a:extLst>
          </p:cNvPr>
          <p:cNvSpPr>
            <a:spLocks noGrp="1"/>
          </p:cNvSpPr>
          <p:nvPr>
            <p:ph type="subTitle" idx="1"/>
          </p:nvPr>
        </p:nvSpPr>
        <p:spPr>
          <a:xfrm>
            <a:off x="1524000" y="3602038"/>
            <a:ext cx="9144000" cy="1655762"/>
          </a:xfrm>
        </p:spPr>
        <p:txBody>
          <a:bodyPr/>
          <a:lstStyle/>
          <a:p>
            <a:r>
              <a:rPr lang="en-US" altLang="zh-TW" dirty="0"/>
              <a:t>107502566</a:t>
            </a:r>
            <a:r>
              <a:rPr lang="zh-TW" altLang="en-US" dirty="0"/>
              <a:t> 周恒生</a:t>
            </a:r>
            <a:endParaRPr lang="en-US" altLang="zh-TW" dirty="0"/>
          </a:p>
          <a:p>
            <a:r>
              <a:rPr lang="en-US" altLang="zh-TW" dirty="0"/>
              <a:t>107502558 </a:t>
            </a:r>
            <a:r>
              <a:rPr lang="zh-TW" altLang="en-US" dirty="0"/>
              <a:t>呂旻翰</a:t>
            </a:r>
          </a:p>
        </p:txBody>
      </p:sp>
      <p:pic>
        <p:nvPicPr>
          <p:cNvPr id="5" name="圖片 4">
            <a:extLst>
              <a:ext uri="{FF2B5EF4-FFF2-40B4-BE49-F238E27FC236}">
                <a16:creationId xmlns:a16="http://schemas.microsoft.com/office/drawing/2014/main" id="{738D20E4-60B4-4DCB-BA67-3B52C7C68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899656">
            <a:off x="266833" y="3356333"/>
            <a:ext cx="4126929" cy="4126929"/>
          </a:xfrm>
          <a:prstGeom prst="rect">
            <a:avLst/>
          </a:prstGeom>
        </p:spPr>
      </p:pic>
      <p:pic>
        <p:nvPicPr>
          <p:cNvPr id="9" name="圖片 8">
            <a:extLst>
              <a:ext uri="{FF2B5EF4-FFF2-40B4-BE49-F238E27FC236}">
                <a16:creationId xmlns:a16="http://schemas.microsoft.com/office/drawing/2014/main" id="{741D8B68-F99C-4F63-A52F-25CD6E6FF9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112982">
            <a:off x="7886803" y="3313083"/>
            <a:ext cx="4376057" cy="4376057"/>
          </a:xfrm>
          <a:prstGeom prst="rect">
            <a:avLst/>
          </a:prstGeom>
        </p:spPr>
      </p:pic>
      <p:pic>
        <p:nvPicPr>
          <p:cNvPr id="7" name="圖片 6">
            <a:extLst>
              <a:ext uri="{FF2B5EF4-FFF2-40B4-BE49-F238E27FC236}">
                <a16:creationId xmlns:a16="http://schemas.microsoft.com/office/drawing/2014/main" id="{6B93D159-0C3C-497F-845C-D9F06983DC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728473">
            <a:off x="8610832" y="617119"/>
            <a:ext cx="3398089" cy="3398089"/>
          </a:xfrm>
          <a:prstGeom prst="rect">
            <a:avLst/>
          </a:prstGeom>
        </p:spPr>
      </p:pic>
      <p:pic>
        <p:nvPicPr>
          <p:cNvPr id="13" name="圖片 12">
            <a:extLst>
              <a:ext uri="{FF2B5EF4-FFF2-40B4-BE49-F238E27FC236}">
                <a16:creationId xmlns:a16="http://schemas.microsoft.com/office/drawing/2014/main" id="{E4249F2A-A60F-49BA-AA9A-55CD27E5A7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400000">
            <a:off x="4951631" y="-953755"/>
            <a:ext cx="3012414" cy="3012414"/>
          </a:xfrm>
          <a:prstGeom prst="rect">
            <a:avLst/>
          </a:prstGeom>
        </p:spPr>
      </p:pic>
    </p:spTree>
    <p:extLst>
      <p:ext uri="{BB962C8B-B14F-4D97-AF65-F5344CB8AC3E}">
        <p14:creationId xmlns:p14="http://schemas.microsoft.com/office/powerpoint/2010/main" val="404947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6893D-3BD2-4FEA-9248-E92ACDD9F542}"/>
              </a:ext>
            </a:extLst>
          </p:cNvPr>
          <p:cNvSpPr>
            <a:spLocks noGrp="1"/>
          </p:cNvSpPr>
          <p:nvPr>
            <p:ph type="title"/>
          </p:nvPr>
        </p:nvSpPr>
        <p:spPr/>
        <p:txBody>
          <a:bodyPr/>
          <a:lstStyle/>
          <a:p>
            <a:r>
              <a:rPr lang="zh-TW" altLang="en-US" dirty="0"/>
              <a:t>把圖片縮小：內部處理篇</a:t>
            </a:r>
          </a:p>
        </p:txBody>
      </p:sp>
      <p:sp>
        <p:nvSpPr>
          <p:cNvPr id="3" name="內容版面配置區 2">
            <a:extLst>
              <a:ext uri="{FF2B5EF4-FFF2-40B4-BE49-F238E27FC236}">
                <a16:creationId xmlns:a16="http://schemas.microsoft.com/office/drawing/2014/main" id="{B53AC22A-98BD-4971-A2B9-E3B30D42C173}"/>
              </a:ext>
            </a:extLst>
          </p:cNvPr>
          <p:cNvSpPr>
            <a:spLocks noGrp="1"/>
          </p:cNvSpPr>
          <p:nvPr>
            <p:ph idx="1"/>
          </p:nvPr>
        </p:nvSpPr>
        <p:spPr/>
        <p:txBody>
          <a:bodyPr/>
          <a:lstStyle/>
          <a:p>
            <a:r>
              <a:rPr lang="zh-TW" altLang="en-US" dirty="0"/>
              <a:t>理由：太大的圖片放不進 </a:t>
            </a:r>
            <a:r>
              <a:rPr lang="en-US" altLang="zh-TW" dirty="0"/>
              <a:t>RAM</a:t>
            </a:r>
          </a:p>
          <a:p>
            <a:r>
              <a:rPr lang="zh-TW" altLang="en-US" dirty="0"/>
              <a:t>使用 </a:t>
            </a:r>
            <a:r>
              <a:rPr lang="en-US" altLang="zh-TW" dirty="0" err="1"/>
              <a:t>Numpy</a:t>
            </a:r>
            <a:r>
              <a:rPr lang="en-US" altLang="zh-TW" dirty="0"/>
              <a:t> </a:t>
            </a:r>
            <a:r>
              <a:rPr lang="zh-TW" altLang="en-US" dirty="0"/>
              <a:t>在讀圖片的同時用 </a:t>
            </a:r>
            <a:r>
              <a:rPr lang="en-US" altLang="zh-TW" dirty="0"/>
              <a:t>PIL</a:t>
            </a:r>
            <a:r>
              <a:rPr lang="zh-TW" altLang="en-US" dirty="0"/>
              <a:t> 的 </a:t>
            </a:r>
            <a:r>
              <a:rPr lang="en-US" altLang="zh-TW" dirty="0" err="1"/>
              <a:t>Image.resize</a:t>
            </a:r>
            <a:r>
              <a:rPr lang="zh-TW" altLang="en-US" dirty="0"/>
              <a:t> 將圖片的解析度縮小至 </a:t>
            </a:r>
            <a:r>
              <a:rPr lang="en-US" altLang="zh-TW" b="1" dirty="0">
                <a:solidFill>
                  <a:srgbClr val="FF0000"/>
                </a:solidFill>
                <a:latin typeface="微軟正黑體" panose="020B0604030504040204" pitchFamily="34" charset="-120"/>
                <a:ea typeface="微軟正黑體" panose="020B0604030504040204" pitchFamily="34" charset="-120"/>
              </a:rPr>
              <a:t>128 x 128</a:t>
            </a:r>
          </a:p>
        </p:txBody>
      </p:sp>
    </p:spTree>
    <p:extLst>
      <p:ext uri="{BB962C8B-B14F-4D97-AF65-F5344CB8AC3E}">
        <p14:creationId xmlns:p14="http://schemas.microsoft.com/office/powerpoint/2010/main" val="186404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E7A4A3-A2F7-43C0-9C89-4422990C0786}"/>
              </a:ext>
            </a:extLst>
          </p:cNvPr>
          <p:cNvSpPr>
            <a:spLocks noGrp="1"/>
          </p:cNvSpPr>
          <p:nvPr>
            <p:ph type="title"/>
          </p:nvPr>
        </p:nvSpPr>
        <p:spPr/>
        <p:txBody>
          <a:bodyPr/>
          <a:lstStyle/>
          <a:p>
            <a:r>
              <a:rPr lang="zh-TW" altLang="en-US" dirty="0"/>
              <a:t>資料前處理</a:t>
            </a:r>
          </a:p>
        </p:txBody>
      </p:sp>
      <p:sp>
        <p:nvSpPr>
          <p:cNvPr id="3" name="內容版面配置區 2">
            <a:extLst>
              <a:ext uri="{FF2B5EF4-FFF2-40B4-BE49-F238E27FC236}">
                <a16:creationId xmlns:a16="http://schemas.microsoft.com/office/drawing/2014/main" id="{1BE4644B-328F-4D55-9FBB-73B56D8DBAE0}"/>
              </a:ext>
            </a:extLst>
          </p:cNvPr>
          <p:cNvSpPr>
            <a:spLocks noGrp="1"/>
          </p:cNvSpPr>
          <p:nvPr>
            <p:ph idx="1"/>
          </p:nvPr>
        </p:nvSpPr>
        <p:spPr>
          <a:xfrm>
            <a:off x="838200" y="1825625"/>
            <a:ext cx="3746679" cy="4351338"/>
          </a:xfrm>
        </p:spPr>
        <p:txBody>
          <a:bodyPr/>
          <a:lstStyle/>
          <a:p>
            <a:r>
              <a:rPr lang="zh-TW" altLang="en-US" dirty="0"/>
              <a:t>用</a:t>
            </a:r>
            <a:r>
              <a:rPr lang="en-US" altLang="zh-TW" dirty="0" err="1"/>
              <a:t>os.walk</a:t>
            </a:r>
            <a:r>
              <a:rPr lang="zh-TW" altLang="en-US" dirty="0"/>
              <a:t>去跑完所有目錄</a:t>
            </a:r>
            <a:endParaRPr lang="en-US" altLang="zh-TW" dirty="0"/>
          </a:p>
          <a:p>
            <a:r>
              <a:rPr lang="zh-TW" altLang="en-US" dirty="0"/>
              <a:t>圖片存入</a:t>
            </a:r>
            <a:r>
              <a:rPr lang="en-US" altLang="zh-TW" dirty="0" err="1"/>
              <a:t>np.array</a:t>
            </a:r>
            <a:endParaRPr lang="en-US" altLang="zh-TW" dirty="0"/>
          </a:p>
          <a:p>
            <a:r>
              <a:rPr lang="zh-TW" altLang="en-US" dirty="0"/>
              <a:t>然後設</a:t>
            </a:r>
            <a:r>
              <a:rPr lang="en-US" altLang="zh-TW" dirty="0"/>
              <a:t>label</a:t>
            </a:r>
          </a:p>
          <a:p>
            <a:r>
              <a:rPr lang="zh-TW" altLang="en-US" dirty="0"/>
              <a:t>跟轉成</a:t>
            </a:r>
            <a:r>
              <a:rPr lang="en-US" altLang="zh-TW" dirty="0"/>
              <a:t>one-hot</a:t>
            </a:r>
            <a:r>
              <a:rPr lang="zh-TW" altLang="en-US" dirty="0"/>
              <a:t>格式</a:t>
            </a:r>
            <a:endParaRPr lang="en-US" altLang="zh-TW" dirty="0"/>
          </a:p>
        </p:txBody>
      </p:sp>
      <p:pic>
        <p:nvPicPr>
          <p:cNvPr id="4" name="圖片 3">
            <a:extLst>
              <a:ext uri="{FF2B5EF4-FFF2-40B4-BE49-F238E27FC236}">
                <a16:creationId xmlns:a16="http://schemas.microsoft.com/office/drawing/2014/main" id="{CFDC9917-BF87-48EB-BAA2-8DC9A2272760}"/>
              </a:ext>
            </a:extLst>
          </p:cNvPr>
          <p:cNvPicPr>
            <a:picLocks noChangeAspect="1"/>
          </p:cNvPicPr>
          <p:nvPr/>
        </p:nvPicPr>
        <p:blipFill>
          <a:blip r:embed="rId2"/>
          <a:stretch>
            <a:fillRect/>
          </a:stretch>
        </p:blipFill>
        <p:spPr>
          <a:xfrm>
            <a:off x="5253031" y="1699632"/>
            <a:ext cx="6938969" cy="4351338"/>
          </a:xfrm>
          <a:prstGeom prst="rect">
            <a:avLst/>
          </a:prstGeom>
        </p:spPr>
      </p:pic>
    </p:spTree>
    <p:extLst>
      <p:ext uri="{BB962C8B-B14F-4D97-AF65-F5344CB8AC3E}">
        <p14:creationId xmlns:p14="http://schemas.microsoft.com/office/powerpoint/2010/main" val="25831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87465-54E4-43E9-B4F0-F1038998D0C4}"/>
              </a:ext>
            </a:extLst>
          </p:cNvPr>
          <p:cNvSpPr>
            <a:spLocks noGrp="1"/>
          </p:cNvSpPr>
          <p:nvPr>
            <p:ph type="title"/>
          </p:nvPr>
        </p:nvSpPr>
        <p:spPr/>
        <p:txBody>
          <a:bodyPr/>
          <a:lstStyle/>
          <a:p>
            <a:r>
              <a:rPr lang="en-US" altLang="zh-TW" dirty="0"/>
              <a:t>Csv</a:t>
            </a:r>
            <a:r>
              <a:rPr lang="zh-TW" altLang="en-US" dirty="0"/>
              <a:t>生成</a:t>
            </a:r>
          </a:p>
        </p:txBody>
      </p:sp>
      <p:pic>
        <p:nvPicPr>
          <p:cNvPr id="5" name="內容版面配置區 4">
            <a:extLst>
              <a:ext uri="{FF2B5EF4-FFF2-40B4-BE49-F238E27FC236}">
                <a16:creationId xmlns:a16="http://schemas.microsoft.com/office/drawing/2014/main" id="{6A7CBDF4-2226-43EA-BD5D-0B851FDCC5BD}"/>
              </a:ext>
            </a:extLst>
          </p:cNvPr>
          <p:cNvPicPr>
            <a:picLocks noGrp="1" noChangeAspect="1"/>
          </p:cNvPicPr>
          <p:nvPr>
            <p:ph idx="1"/>
          </p:nvPr>
        </p:nvPicPr>
        <p:blipFill>
          <a:blip r:embed="rId2"/>
          <a:stretch>
            <a:fillRect/>
          </a:stretch>
        </p:blipFill>
        <p:spPr>
          <a:xfrm>
            <a:off x="838200" y="1345131"/>
            <a:ext cx="9440515" cy="3458687"/>
          </a:xfrm>
          <a:prstGeom prst="rect">
            <a:avLst/>
          </a:prstGeom>
        </p:spPr>
      </p:pic>
      <p:sp>
        <p:nvSpPr>
          <p:cNvPr id="7" name="內容版面配置區 2">
            <a:extLst>
              <a:ext uri="{FF2B5EF4-FFF2-40B4-BE49-F238E27FC236}">
                <a16:creationId xmlns:a16="http://schemas.microsoft.com/office/drawing/2014/main" id="{7BFD6012-9C5E-403D-AEF3-215200064EBA}"/>
              </a:ext>
            </a:extLst>
          </p:cNvPr>
          <p:cNvSpPr txBox="1">
            <a:spLocks/>
          </p:cNvSpPr>
          <p:nvPr/>
        </p:nvSpPr>
        <p:spPr>
          <a:xfrm>
            <a:off x="838200" y="4958367"/>
            <a:ext cx="9440515" cy="1899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Light" panose="020B0304030504040204" pitchFamily="34" charset="-120"/>
                <a:ea typeface="微軟正黑體 Light" panose="020B03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Light" panose="020B0304030504040204" pitchFamily="34" charset="-120"/>
                <a:ea typeface="微軟正黑體 Light" panose="020B03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Light" panose="020B0304030504040204" pitchFamily="34" charset="-120"/>
                <a:ea typeface="微軟正黑體 Light" panose="020B03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Light" panose="020B0304030504040204" pitchFamily="34" charset="-120"/>
                <a:ea typeface="微軟正黑體 Light" panose="020B03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Light" panose="020B0304030504040204" pitchFamily="34" charset="-120"/>
                <a:ea typeface="微軟正黑體 Light" panose="020B03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用了</a:t>
            </a:r>
            <a:r>
              <a:rPr lang="en-US" altLang="zh-TW" dirty="0" err="1"/>
              <a:t>csv.writer</a:t>
            </a:r>
            <a:r>
              <a:rPr lang="zh-TW" altLang="en-US" dirty="0"/>
              <a:t>跟</a:t>
            </a:r>
            <a:r>
              <a:rPr lang="en-US" altLang="zh-TW" dirty="0"/>
              <a:t>pandas</a:t>
            </a:r>
            <a:r>
              <a:rPr lang="zh-TW" altLang="en-US" dirty="0"/>
              <a:t>的</a:t>
            </a:r>
            <a:r>
              <a:rPr lang="en-US" altLang="zh-TW" dirty="0" err="1"/>
              <a:t>data.dropna</a:t>
            </a:r>
            <a:r>
              <a:rPr lang="en-US" altLang="zh-TW" dirty="0"/>
              <a:t>()</a:t>
            </a:r>
            <a:r>
              <a:rPr lang="zh-TW" altLang="en-US" dirty="0"/>
              <a:t>（去除空行）</a:t>
            </a:r>
            <a:endParaRPr lang="en-US" altLang="zh-TW" dirty="0"/>
          </a:p>
          <a:p>
            <a:r>
              <a:rPr lang="zh-TW" altLang="en-US" dirty="0"/>
              <a:t>再把輸出的</a:t>
            </a:r>
            <a:r>
              <a:rPr lang="en-US" altLang="zh-TW" dirty="0"/>
              <a:t>label</a:t>
            </a:r>
            <a:r>
              <a:rPr lang="zh-TW" altLang="en-US" dirty="0"/>
              <a:t>貼到</a:t>
            </a:r>
            <a:r>
              <a:rPr lang="en-US" altLang="zh-TW" dirty="0"/>
              <a:t>test.csv</a:t>
            </a:r>
            <a:r>
              <a:rPr lang="zh-TW" altLang="en-US" dirty="0"/>
              <a:t>中</a:t>
            </a:r>
            <a:endParaRPr lang="en-US" altLang="zh-TW" dirty="0"/>
          </a:p>
        </p:txBody>
      </p:sp>
    </p:spTree>
    <p:extLst>
      <p:ext uri="{BB962C8B-B14F-4D97-AF65-F5344CB8AC3E}">
        <p14:creationId xmlns:p14="http://schemas.microsoft.com/office/powerpoint/2010/main" val="221933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4581C3-919D-408E-9693-03CD62E04AAC}"/>
              </a:ext>
            </a:extLst>
          </p:cNvPr>
          <p:cNvSpPr>
            <a:spLocks noGrp="1"/>
          </p:cNvSpPr>
          <p:nvPr>
            <p:ph type="title"/>
          </p:nvPr>
        </p:nvSpPr>
        <p:spPr>
          <a:xfrm>
            <a:off x="838198" y="2034534"/>
            <a:ext cx="10515600" cy="1325563"/>
          </a:xfrm>
        </p:spPr>
        <p:txBody>
          <a:bodyPr/>
          <a:lstStyle/>
          <a:p>
            <a:r>
              <a:rPr lang="zh-TW" altLang="en-US" dirty="0"/>
              <a:t>總共上傳資料的次數：</a:t>
            </a:r>
            <a:r>
              <a:rPr lang="en-US" altLang="zh-TW" dirty="0">
                <a:solidFill>
                  <a:srgbClr val="FF0000"/>
                </a:solidFill>
              </a:rPr>
              <a:t>159</a:t>
            </a:r>
            <a:r>
              <a:rPr lang="en-US" altLang="zh-TW" dirty="0"/>
              <a:t> </a:t>
            </a:r>
            <a:r>
              <a:rPr lang="zh-TW" altLang="en-US" dirty="0"/>
              <a:t>次</a:t>
            </a:r>
          </a:p>
        </p:txBody>
      </p:sp>
      <p:pic>
        <p:nvPicPr>
          <p:cNvPr id="4" name="內容版面配置區 3">
            <a:extLst>
              <a:ext uri="{FF2B5EF4-FFF2-40B4-BE49-F238E27FC236}">
                <a16:creationId xmlns:a16="http://schemas.microsoft.com/office/drawing/2014/main" id="{057AB1B5-AD2E-4EFB-9447-C20FB3A2ED06}"/>
              </a:ext>
            </a:extLst>
          </p:cNvPr>
          <p:cNvPicPr>
            <a:picLocks noGrp="1" noChangeAspect="1"/>
          </p:cNvPicPr>
          <p:nvPr>
            <p:ph idx="1"/>
          </p:nvPr>
        </p:nvPicPr>
        <p:blipFill>
          <a:blip r:embed="rId3"/>
          <a:stretch>
            <a:fillRect/>
          </a:stretch>
        </p:blipFill>
        <p:spPr>
          <a:xfrm>
            <a:off x="1757360" y="3626192"/>
            <a:ext cx="8677275" cy="733425"/>
          </a:xfrm>
          <a:prstGeom prst="rect">
            <a:avLst/>
          </a:prstGeom>
        </p:spPr>
      </p:pic>
      <p:pic>
        <p:nvPicPr>
          <p:cNvPr id="5" name="圖片 4">
            <a:extLst>
              <a:ext uri="{FF2B5EF4-FFF2-40B4-BE49-F238E27FC236}">
                <a16:creationId xmlns:a16="http://schemas.microsoft.com/office/drawing/2014/main" id="{DC2E8657-5888-46BD-855B-D9AF38266CB1}"/>
              </a:ext>
            </a:extLst>
          </p:cNvPr>
          <p:cNvPicPr>
            <a:picLocks noChangeAspect="1"/>
          </p:cNvPicPr>
          <p:nvPr/>
        </p:nvPicPr>
        <p:blipFill>
          <a:blip r:embed="rId4"/>
          <a:stretch>
            <a:fillRect/>
          </a:stretch>
        </p:blipFill>
        <p:spPr>
          <a:xfrm>
            <a:off x="1776410" y="4724443"/>
            <a:ext cx="8658225" cy="714375"/>
          </a:xfrm>
          <a:prstGeom prst="rect">
            <a:avLst/>
          </a:prstGeom>
        </p:spPr>
      </p:pic>
      <p:sp>
        <p:nvSpPr>
          <p:cNvPr id="6" name="文字方塊 5">
            <a:extLst>
              <a:ext uri="{FF2B5EF4-FFF2-40B4-BE49-F238E27FC236}">
                <a16:creationId xmlns:a16="http://schemas.microsoft.com/office/drawing/2014/main" id="{00A97C9E-D807-4DEF-8A08-5E003F3E7574}"/>
              </a:ext>
            </a:extLst>
          </p:cNvPr>
          <p:cNvSpPr txBox="1"/>
          <p:nvPr/>
        </p:nvSpPr>
        <p:spPr>
          <a:xfrm>
            <a:off x="1051991" y="5932603"/>
            <a:ext cx="10088018" cy="523220"/>
          </a:xfrm>
          <a:prstGeom prst="rect">
            <a:avLst/>
          </a:prstGeom>
          <a:noFill/>
        </p:spPr>
        <p:txBody>
          <a:bodyPr wrap="none" rtlCol="0">
            <a:spAutoFit/>
          </a:bodyPr>
          <a:lstStyle/>
          <a:p>
            <a:r>
              <a:rPr lang="zh-TW" altLang="en-US" sz="2800" dirty="0">
                <a:latin typeface="微軟正黑體 Light" panose="020B0304030504040204" pitchFamily="34" charset="-120"/>
                <a:ea typeface="微軟正黑體 Light" panose="020B0304030504040204" pitchFamily="34" charset="-120"/>
              </a:rPr>
              <a:t>如果你想要看每一次的分數：</a:t>
            </a:r>
            <a:r>
              <a:rPr lang="en-US" altLang="zh-TW" sz="2800" dirty="0">
                <a:latin typeface="微軟正黑體 Light" panose="020B0304030504040204" pitchFamily="34" charset="-120"/>
                <a:ea typeface="微軟正黑體 Light" panose="020B0304030504040204" pitchFamily="34" charset="-120"/>
                <a:hlinkClick r:id="rId5"/>
              </a:rPr>
              <a:t> https://pastebin.com/abn9n32B</a:t>
            </a:r>
            <a:endParaRPr lang="zh-TW" altLang="en-US" sz="2800" dirty="0">
              <a:latin typeface="微軟正黑體 Light" panose="020B0304030504040204" pitchFamily="34" charset="-120"/>
              <a:ea typeface="微軟正黑體 Light" panose="020B0304030504040204" pitchFamily="34" charset="-120"/>
            </a:endParaRPr>
          </a:p>
        </p:txBody>
      </p:sp>
      <p:pic>
        <p:nvPicPr>
          <p:cNvPr id="1026" name="Picture 2">
            <a:extLst>
              <a:ext uri="{FF2B5EF4-FFF2-40B4-BE49-F238E27FC236}">
                <a16:creationId xmlns:a16="http://schemas.microsoft.com/office/drawing/2014/main" id="{442A4D46-5E21-4CE0-B6CC-0ACB800F96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8199" y="292844"/>
            <a:ext cx="3114835" cy="311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9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4581C3-919D-408E-9693-03CD62E04AAC}"/>
              </a:ext>
            </a:extLst>
          </p:cNvPr>
          <p:cNvSpPr>
            <a:spLocks noGrp="1"/>
          </p:cNvSpPr>
          <p:nvPr>
            <p:ph type="title"/>
          </p:nvPr>
        </p:nvSpPr>
        <p:spPr>
          <a:xfrm>
            <a:off x="838198" y="2034534"/>
            <a:ext cx="10515600" cy="1325563"/>
          </a:xfrm>
        </p:spPr>
        <p:txBody>
          <a:bodyPr/>
          <a:lstStyle/>
          <a:p>
            <a:r>
              <a:rPr lang="zh-TW" altLang="en-US" dirty="0"/>
              <a:t>最高分 </a:t>
            </a:r>
            <a:r>
              <a:rPr lang="en-US" altLang="zh-TW" dirty="0">
                <a:solidFill>
                  <a:srgbClr val="FF0000"/>
                </a:solidFill>
              </a:rPr>
              <a:t>0.9686806</a:t>
            </a:r>
            <a:r>
              <a:rPr lang="en-US" altLang="zh-TW" dirty="0"/>
              <a:t> </a:t>
            </a:r>
            <a:r>
              <a:rPr lang="zh-TW" altLang="en-US" dirty="0"/>
              <a:t>發生於第 </a:t>
            </a:r>
            <a:r>
              <a:rPr lang="en-US" altLang="zh-TW" dirty="0"/>
              <a:t>49</a:t>
            </a:r>
            <a:r>
              <a:rPr lang="zh-TW" altLang="en-US" dirty="0"/>
              <a:t> 次上傳，</a:t>
            </a:r>
            <a:br>
              <a:rPr lang="en-US" altLang="zh-TW" dirty="0"/>
            </a:br>
            <a:r>
              <a:rPr lang="zh-TW" altLang="en-US" dirty="0">
                <a:solidFill>
                  <a:srgbClr val="FF0000"/>
                </a:solidFill>
              </a:rPr>
              <a:t>在那之後沒有更高的了</a:t>
            </a:r>
            <a:r>
              <a:rPr lang="en-US" altLang="zh-TW" dirty="0">
                <a:solidFill>
                  <a:srgbClr val="FF0000"/>
                </a:solidFill>
              </a:rPr>
              <a:t>QQ</a:t>
            </a:r>
            <a:endParaRPr lang="zh-TW" altLang="en-US" dirty="0">
              <a:solidFill>
                <a:srgbClr val="FF0000"/>
              </a:solidFill>
            </a:endParaRPr>
          </a:p>
        </p:txBody>
      </p:sp>
      <p:pic>
        <p:nvPicPr>
          <p:cNvPr id="4" name="內容版面配置區 3">
            <a:extLst>
              <a:ext uri="{FF2B5EF4-FFF2-40B4-BE49-F238E27FC236}">
                <a16:creationId xmlns:a16="http://schemas.microsoft.com/office/drawing/2014/main" id="{057AB1B5-AD2E-4EFB-9447-C20FB3A2ED06}"/>
              </a:ext>
            </a:extLst>
          </p:cNvPr>
          <p:cNvPicPr>
            <a:picLocks noGrp="1" noChangeAspect="1"/>
          </p:cNvPicPr>
          <p:nvPr>
            <p:ph idx="1"/>
          </p:nvPr>
        </p:nvPicPr>
        <p:blipFill>
          <a:blip r:embed="rId2"/>
          <a:stretch>
            <a:fillRect/>
          </a:stretch>
        </p:blipFill>
        <p:spPr>
          <a:xfrm>
            <a:off x="1757360" y="3626192"/>
            <a:ext cx="8677275" cy="733425"/>
          </a:xfrm>
          <a:prstGeom prst="rect">
            <a:avLst/>
          </a:prstGeom>
        </p:spPr>
      </p:pic>
      <p:pic>
        <p:nvPicPr>
          <p:cNvPr id="5" name="圖片 4">
            <a:extLst>
              <a:ext uri="{FF2B5EF4-FFF2-40B4-BE49-F238E27FC236}">
                <a16:creationId xmlns:a16="http://schemas.microsoft.com/office/drawing/2014/main" id="{DC2E8657-5888-46BD-855B-D9AF38266CB1}"/>
              </a:ext>
            </a:extLst>
          </p:cNvPr>
          <p:cNvPicPr>
            <a:picLocks noChangeAspect="1"/>
          </p:cNvPicPr>
          <p:nvPr/>
        </p:nvPicPr>
        <p:blipFill>
          <a:blip r:embed="rId3"/>
          <a:stretch>
            <a:fillRect/>
          </a:stretch>
        </p:blipFill>
        <p:spPr>
          <a:xfrm>
            <a:off x="1776410" y="4724443"/>
            <a:ext cx="8658225" cy="714375"/>
          </a:xfrm>
          <a:prstGeom prst="rect">
            <a:avLst/>
          </a:prstGeom>
        </p:spPr>
      </p:pic>
    </p:spTree>
    <p:extLst>
      <p:ext uri="{BB962C8B-B14F-4D97-AF65-F5344CB8AC3E}">
        <p14:creationId xmlns:p14="http://schemas.microsoft.com/office/powerpoint/2010/main" val="214732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141D38-76FF-40DC-9986-F05A338B00E5}"/>
              </a:ext>
            </a:extLst>
          </p:cNvPr>
          <p:cNvSpPr>
            <a:spLocks noGrp="1"/>
          </p:cNvSpPr>
          <p:nvPr>
            <p:ph type="title"/>
          </p:nvPr>
        </p:nvSpPr>
        <p:spPr/>
        <p:txBody>
          <a:bodyPr/>
          <a:lstStyle/>
          <a:p>
            <a:r>
              <a:rPr lang="zh-TW" altLang="en-US" dirty="0">
                <a:solidFill>
                  <a:srgbClr val="FF0000"/>
                </a:solidFill>
              </a:rPr>
              <a:t>先講</a:t>
            </a:r>
            <a:r>
              <a:rPr lang="zh-TW" altLang="en-US" dirty="0"/>
              <a:t>最高分的參數與設定：</a:t>
            </a:r>
          </a:p>
        </p:txBody>
      </p:sp>
      <p:sp>
        <p:nvSpPr>
          <p:cNvPr id="3" name="內容版面配置區 2">
            <a:extLst>
              <a:ext uri="{FF2B5EF4-FFF2-40B4-BE49-F238E27FC236}">
                <a16:creationId xmlns:a16="http://schemas.microsoft.com/office/drawing/2014/main" id="{165A48DF-E08B-4C8A-A9EA-C843B69AF167}"/>
              </a:ext>
            </a:extLst>
          </p:cNvPr>
          <p:cNvSpPr>
            <a:spLocks noGrp="1"/>
          </p:cNvSpPr>
          <p:nvPr>
            <p:ph idx="1"/>
          </p:nvPr>
        </p:nvSpPr>
        <p:spPr/>
        <p:txBody>
          <a:bodyPr/>
          <a:lstStyle/>
          <a:p>
            <a:pPr marL="0" indent="0">
              <a:buNone/>
            </a:pPr>
            <a:endParaRPr lang="zh-TW" altLang="en-US" dirty="0"/>
          </a:p>
        </p:txBody>
      </p:sp>
      <p:pic>
        <p:nvPicPr>
          <p:cNvPr id="5" name="圖片 4">
            <a:extLst>
              <a:ext uri="{FF2B5EF4-FFF2-40B4-BE49-F238E27FC236}">
                <a16:creationId xmlns:a16="http://schemas.microsoft.com/office/drawing/2014/main" id="{85FA717F-D262-4C5C-8C12-4ADCE3F28190}"/>
              </a:ext>
            </a:extLst>
          </p:cNvPr>
          <p:cNvPicPr>
            <a:picLocks noChangeAspect="1"/>
          </p:cNvPicPr>
          <p:nvPr/>
        </p:nvPicPr>
        <p:blipFill>
          <a:blip r:embed="rId3"/>
          <a:stretch>
            <a:fillRect/>
          </a:stretch>
        </p:blipFill>
        <p:spPr>
          <a:xfrm>
            <a:off x="5695043" y="2334186"/>
            <a:ext cx="6496957" cy="3334215"/>
          </a:xfrm>
          <a:prstGeom prst="rect">
            <a:avLst/>
          </a:prstGeom>
        </p:spPr>
      </p:pic>
      <p:pic>
        <p:nvPicPr>
          <p:cNvPr id="4" name="圖片 3">
            <a:extLst>
              <a:ext uri="{FF2B5EF4-FFF2-40B4-BE49-F238E27FC236}">
                <a16:creationId xmlns:a16="http://schemas.microsoft.com/office/drawing/2014/main" id="{DE464272-A96F-4D61-8842-7513CC15F984}"/>
              </a:ext>
            </a:extLst>
          </p:cNvPr>
          <p:cNvPicPr>
            <a:picLocks noChangeAspect="1"/>
          </p:cNvPicPr>
          <p:nvPr/>
        </p:nvPicPr>
        <p:blipFill>
          <a:blip r:embed="rId4"/>
          <a:stretch>
            <a:fillRect/>
          </a:stretch>
        </p:blipFill>
        <p:spPr>
          <a:xfrm>
            <a:off x="531433" y="2248693"/>
            <a:ext cx="5038725" cy="3505200"/>
          </a:xfrm>
          <a:prstGeom prst="rect">
            <a:avLst/>
          </a:prstGeom>
        </p:spPr>
      </p:pic>
    </p:spTree>
    <p:extLst>
      <p:ext uri="{BB962C8B-B14F-4D97-AF65-F5344CB8AC3E}">
        <p14:creationId xmlns:p14="http://schemas.microsoft.com/office/powerpoint/2010/main" val="144678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141D38-76FF-40DC-9986-F05A338B00E5}"/>
              </a:ext>
            </a:extLst>
          </p:cNvPr>
          <p:cNvSpPr>
            <a:spLocks noGrp="1"/>
          </p:cNvSpPr>
          <p:nvPr>
            <p:ph type="title"/>
          </p:nvPr>
        </p:nvSpPr>
        <p:spPr/>
        <p:txBody>
          <a:bodyPr/>
          <a:lstStyle/>
          <a:p>
            <a:r>
              <a:rPr lang="zh-TW" altLang="en-US" dirty="0">
                <a:solidFill>
                  <a:srgbClr val="FF0000"/>
                </a:solidFill>
              </a:rPr>
              <a:t>先講</a:t>
            </a:r>
            <a:r>
              <a:rPr lang="zh-TW" altLang="en-US" dirty="0"/>
              <a:t>最高分的參數與設定：</a:t>
            </a:r>
          </a:p>
        </p:txBody>
      </p:sp>
      <p:sp>
        <p:nvSpPr>
          <p:cNvPr id="3" name="內容版面配置區 2">
            <a:extLst>
              <a:ext uri="{FF2B5EF4-FFF2-40B4-BE49-F238E27FC236}">
                <a16:creationId xmlns:a16="http://schemas.microsoft.com/office/drawing/2014/main" id="{165A48DF-E08B-4C8A-A9EA-C843B69AF167}"/>
              </a:ext>
            </a:extLst>
          </p:cNvPr>
          <p:cNvSpPr>
            <a:spLocks noGrp="1"/>
          </p:cNvSpPr>
          <p:nvPr>
            <p:ph idx="1"/>
          </p:nvPr>
        </p:nvSpPr>
        <p:spPr/>
        <p:txBody>
          <a:bodyPr/>
          <a:lstStyle/>
          <a:p>
            <a:pPr marL="0" indent="0">
              <a:buNone/>
            </a:pPr>
            <a:endParaRPr lang="zh-TW" altLang="en-US" dirty="0"/>
          </a:p>
        </p:txBody>
      </p:sp>
      <p:pic>
        <p:nvPicPr>
          <p:cNvPr id="6" name="圖片 5">
            <a:extLst>
              <a:ext uri="{FF2B5EF4-FFF2-40B4-BE49-F238E27FC236}">
                <a16:creationId xmlns:a16="http://schemas.microsoft.com/office/drawing/2014/main" id="{C3596F10-C420-4465-A1BE-7DF06099B2BD}"/>
              </a:ext>
            </a:extLst>
          </p:cNvPr>
          <p:cNvPicPr>
            <a:picLocks noChangeAspect="1"/>
          </p:cNvPicPr>
          <p:nvPr/>
        </p:nvPicPr>
        <p:blipFill>
          <a:blip r:embed="rId3"/>
          <a:stretch>
            <a:fillRect/>
          </a:stretch>
        </p:blipFill>
        <p:spPr>
          <a:xfrm>
            <a:off x="582565" y="2605684"/>
            <a:ext cx="11026869" cy="2996748"/>
          </a:xfrm>
          <a:prstGeom prst="rect">
            <a:avLst/>
          </a:prstGeom>
        </p:spPr>
      </p:pic>
    </p:spTree>
    <p:extLst>
      <p:ext uri="{BB962C8B-B14F-4D97-AF65-F5344CB8AC3E}">
        <p14:creationId xmlns:p14="http://schemas.microsoft.com/office/powerpoint/2010/main" val="78360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0B331-E76F-4369-B8DB-A1DD9803CD56}"/>
              </a:ext>
            </a:extLst>
          </p:cNvPr>
          <p:cNvSpPr>
            <a:spLocks noGrp="1"/>
          </p:cNvSpPr>
          <p:nvPr>
            <p:ph type="title"/>
          </p:nvPr>
        </p:nvSpPr>
        <p:spPr/>
        <p:txBody>
          <a:bodyPr/>
          <a:lstStyle/>
          <a:p>
            <a:r>
              <a:rPr lang="zh-TW" altLang="en-US" dirty="0"/>
              <a:t>加速 </a:t>
            </a:r>
            <a:r>
              <a:rPr lang="en-US" altLang="zh-TW" dirty="0" err="1"/>
              <a:t>model.fit</a:t>
            </a:r>
            <a:r>
              <a:rPr lang="zh-TW" altLang="en-US" dirty="0"/>
              <a:t> 的運算效率</a:t>
            </a:r>
          </a:p>
        </p:txBody>
      </p:sp>
      <p:sp>
        <p:nvSpPr>
          <p:cNvPr id="3" name="內容版面配置區 2">
            <a:extLst>
              <a:ext uri="{FF2B5EF4-FFF2-40B4-BE49-F238E27FC236}">
                <a16:creationId xmlns:a16="http://schemas.microsoft.com/office/drawing/2014/main" id="{E0D1F523-1B48-47C9-BA64-3356D30A1A61}"/>
              </a:ext>
            </a:extLst>
          </p:cNvPr>
          <p:cNvSpPr>
            <a:spLocks noGrp="1"/>
          </p:cNvSpPr>
          <p:nvPr>
            <p:ph idx="1"/>
          </p:nvPr>
        </p:nvSpPr>
        <p:spPr/>
        <p:txBody>
          <a:bodyPr/>
          <a:lstStyle/>
          <a:p>
            <a:r>
              <a:rPr lang="zh-TW" altLang="en-US" dirty="0"/>
              <a:t>一開始用 </a:t>
            </a:r>
            <a:r>
              <a:rPr lang="en-US" altLang="zh-TW" dirty="0"/>
              <a:t>CPU</a:t>
            </a:r>
            <a:r>
              <a:rPr lang="zh-TW" altLang="en-US" dirty="0"/>
              <a:t> 硬跑，使用率 </a:t>
            </a:r>
            <a:r>
              <a:rPr lang="en-US" altLang="zh-TW" dirty="0"/>
              <a:t>95%</a:t>
            </a:r>
            <a:r>
              <a:rPr lang="zh-TW" altLang="en-US" dirty="0"/>
              <a:t> 卻 </a:t>
            </a:r>
            <a:r>
              <a:rPr lang="en-US" altLang="zh-TW" dirty="0"/>
              <a:t>50 </a:t>
            </a:r>
            <a:r>
              <a:rPr lang="en-US" altLang="zh-TW" dirty="0" err="1"/>
              <a:t>ms</a:t>
            </a:r>
            <a:r>
              <a:rPr lang="en-US" altLang="zh-TW" dirty="0"/>
              <a:t>/step</a:t>
            </a:r>
          </a:p>
          <a:p>
            <a:r>
              <a:rPr lang="zh-TW" altLang="en-US" dirty="0"/>
              <a:t>後來發現 </a:t>
            </a:r>
            <a:r>
              <a:rPr lang="en-US" altLang="zh-TW" dirty="0"/>
              <a:t>TensorFlow </a:t>
            </a:r>
            <a:r>
              <a:rPr lang="zh-TW" altLang="en-US" dirty="0"/>
              <a:t>有提供 </a:t>
            </a:r>
            <a:r>
              <a:rPr lang="en-US" altLang="zh-TW" b="1" dirty="0">
                <a:solidFill>
                  <a:srgbClr val="FF0000"/>
                </a:solidFill>
                <a:latin typeface="微軟正黑體" panose="020B0604030504040204" pitchFamily="34" charset="-120"/>
                <a:ea typeface="微軟正黑體" panose="020B0604030504040204" pitchFamily="34" charset="-120"/>
              </a:rPr>
              <a:t>GPU</a:t>
            </a:r>
            <a:r>
              <a:rPr lang="zh-TW" altLang="en-US" b="1" dirty="0">
                <a:solidFill>
                  <a:srgbClr val="FF0000"/>
                </a:solidFill>
                <a:latin typeface="微軟正黑體" panose="020B0604030504040204" pitchFamily="34" charset="-120"/>
                <a:ea typeface="微軟正黑體" panose="020B0604030504040204" pitchFamily="34" charset="-120"/>
              </a:rPr>
              <a:t> 版</a:t>
            </a:r>
            <a:r>
              <a:rPr lang="zh-TW" altLang="en-US" dirty="0"/>
              <a:t>，搭配 </a:t>
            </a:r>
            <a:r>
              <a:rPr lang="en-US" altLang="zh-TW" dirty="0"/>
              <a:t>NVIDIA</a:t>
            </a:r>
            <a:r>
              <a:rPr lang="zh-TW" altLang="en-US" dirty="0"/>
              <a:t> 推出的 </a:t>
            </a:r>
            <a:r>
              <a:rPr lang="en-US" altLang="zh-TW" dirty="0"/>
              <a:t>CUDA</a:t>
            </a:r>
            <a:r>
              <a:rPr lang="zh-TW" altLang="en-US" dirty="0"/>
              <a:t>，可以運用顯卡的</a:t>
            </a:r>
            <a:r>
              <a:rPr lang="zh-TW" altLang="en-US" b="1" dirty="0">
                <a:solidFill>
                  <a:srgbClr val="FF0000"/>
                </a:solidFill>
                <a:latin typeface="微軟正黑體" panose="020B0604030504040204" pitchFamily="34" charset="-120"/>
                <a:ea typeface="微軟正黑體" panose="020B0604030504040204" pitchFamily="34" charset="-120"/>
              </a:rPr>
              <a:t>平行運算</a:t>
            </a:r>
            <a:r>
              <a:rPr lang="zh-TW" altLang="en-US" dirty="0"/>
              <a:t>能力大幅減少運算時間，達到 </a:t>
            </a:r>
            <a:r>
              <a:rPr lang="en-US" altLang="zh-TW" dirty="0"/>
              <a:t>4 </a:t>
            </a:r>
            <a:r>
              <a:rPr lang="en-US" altLang="zh-TW" dirty="0" err="1"/>
              <a:t>ms</a:t>
            </a:r>
            <a:r>
              <a:rPr lang="en-US" altLang="zh-TW" dirty="0"/>
              <a:t>/step</a:t>
            </a:r>
          </a:p>
          <a:p>
            <a:r>
              <a:rPr lang="zh-TW" altLang="en-US" dirty="0"/>
              <a:t>雖然顯卡比 </a:t>
            </a:r>
            <a:r>
              <a:rPr lang="en-US" altLang="zh-TW" dirty="0"/>
              <a:t>CPU</a:t>
            </a:r>
            <a:r>
              <a:rPr lang="zh-TW" altLang="en-US" dirty="0"/>
              <a:t> 快很多，但是顯卡只有 </a:t>
            </a:r>
            <a:r>
              <a:rPr lang="en-US" altLang="zh-TW" dirty="0"/>
              <a:t>8</a:t>
            </a:r>
            <a:r>
              <a:rPr lang="zh-TW" altLang="en-US" dirty="0"/>
              <a:t> </a:t>
            </a:r>
            <a:r>
              <a:rPr lang="en-US" altLang="zh-TW" dirty="0"/>
              <a:t>GB</a:t>
            </a:r>
            <a:r>
              <a:rPr lang="zh-TW" altLang="en-US" dirty="0"/>
              <a:t> 記憶體，一旦某些參數設定過大就會跳 </a:t>
            </a:r>
            <a:r>
              <a:rPr lang="en-US" altLang="zh-TW" b="1" dirty="0">
                <a:solidFill>
                  <a:srgbClr val="FF0000"/>
                </a:solidFill>
                <a:latin typeface="微軟正黑體" panose="020B0604030504040204" pitchFamily="34" charset="-120"/>
                <a:ea typeface="微軟正黑體" panose="020B0604030504040204" pitchFamily="34" charset="-120"/>
              </a:rPr>
              <a:t>Out Of Memory</a:t>
            </a:r>
            <a:r>
              <a:rPr lang="zh-TW" altLang="en-US" dirty="0"/>
              <a:t>，為此</a:t>
            </a:r>
            <a:r>
              <a:rPr lang="zh-TW" altLang="en-US" b="1" dirty="0">
                <a:solidFill>
                  <a:srgbClr val="FF0000"/>
                </a:solidFill>
                <a:latin typeface="微軟正黑體" panose="020B0604030504040204" pitchFamily="34" charset="-120"/>
                <a:ea typeface="微軟正黑體" panose="020B0604030504040204" pitchFamily="34" charset="-120"/>
              </a:rPr>
              <a:t>折騰</a:t>
            </a:r>
            <a:r>
              <a:rPr lang="zh-TW" altLang="en-US" dirty="0"/>
              <a:t>很多次</a:t>
            </a:r>
            <a:endParaRPr lang="en-US" altLang="zh-TW" dirty="0"/>
          </a:p>
          <a:p>
            <a:r>
              <a:rPr lang="en-US" altLang="zh-TW" b="1" dirty="0" err="1">
                <a:solidFill>
                  <a:srgbClr val="FF0000"/>
                </a:solidFill>
                <a:latin typeface="微軟正黑體" panose="020B0604030504040204" pitchFamily="34" charset="-120"/>
                <a:ea typeface="微軟正黑體" panose="020B0604030504040204" pitchFamily="34" charset="-120"/>
              </a:rPr>
              <a:t>batch_size</a:t>
            </a:r>
            <a:r>
              <a:rPr lang="en-US" altLang="zh-TW" b="1" dirty="0">
                <a:solidFill>
                  <a:srgbClr val="FF0000"/>
                </a:solidFill>
                <a:latin typeface="微軟正黑體" panose="020B0604030504040204" pitchFamily="34" charset="-120"/>
                <a:ea typeface="微軟正黑體" panose="020B0604030504040204" pitchFamily="34" charset="-120"/>
              </a:rPr>
              <a:t> </a:t>
            </a:r>
            <a:r>
              <a:rPr lang="zh-TW" altLang="en-US" dirty="0"/>
              <a:t>調多大就有多快，但是發現調大會變很快的時候已經為時已晚</a:t>
            </a:r>
            <a:endParaRPr lang="en-US" altLang="zh-TW" dirty="0"/>
          </a:p>
        </p:txBody>
      </p:sp>
    </p:spTree>
    <p:extLst>
      <p:ext uri="{BB962C8B-B14F-4D97-AF65-F5344CB8AC3E}">
        <p14:creationId xmlns:p14="http://schemas.microsoft.com/office/powerpoint/2010/main" val="4282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200D6C-7370-453E-ADEB-80F68665F80E}"/>
              </a:ext>
            </a:extLst>
          </p:cNvPr>
          <p:cNvSpPr>
            <a:spLocks noGrp="1"/>
          </p:cNvSpPr>
          <p:nvPr>
            <p:ph type="title"/>
          </p:nvPr>
        </p:nvSpPr>
        <p:spPr/>
        <p:txBody>
          <a:bodyPr/>
          <a:lstStyle/>
          <a:p>
            <a:r>
              <a:rPr lang="zh-TW" altLang="en-US" dirty="0"/>
              <a:t>前 </a:t>
            </a:r>
            <a:r>
              <a:rPr lang="en-US" altLang="zh-TW" dirty="0"/>
              <a:t>80</a:t>
            </a:r>
            <a:r>
              <a:rPr lang="zh-TW" altLang="en-US" dirty="0"/>
              <a:t> 次的上傳做了什麼調整：</a:t>
            </a:r>
          </a:p>
        </p:txBody>
      </p:sp>
      <p:sp>
        <p:nvSpPr>
          <p:cNvPr id="3" name="內容版面配置區 2">
            <a:extLst>
              <a:ext uri="{FF2B5EF4-FFF2-40B4-BE49-F238E27FC236}">
                <a16:creationId xmlns:a16="http://schemas.microsoft.com/office/drawing/2014/main" id="{D9B23BCD-0DD9-436E-ABA8-0D7F6D4C1151}"/>
              </a:ext>
            </a:extLst>
          </p:cNvPr>
          <p:cNvSpPr>
            <a:spLocks noGrp="1"/>
          </p:cNvSpPr>
          <p:nvPr>
            <p:ph idx="1"/>
          </p:nvPr>
        </p:nvSpPr>
        <p:spPr/>
        <p:txBody>
          <a:bodyPr/>
          <a:lstStyle/>
          <a:p>
            <a:r>
              <a:rPr lang="zh-TW" altLang="en-US" dirty="0"/>
              <a:t>捲積層：</a:t>
            </a:r>
            <a:endParaRPr lang="en-US" altLang="zh-TW" dirty="0"/>
          </a:p>
          <a:p>
            <a:pPr lvl="1"/>
            <a:r>
              <a:rPr lang="zh-TW" altLang="en-US" dirty="0"/>
              <a:t>疊 </a:t>
            </a:r>
            <a:r>
              <a:rPr lang="en-US" altLang="zh-TW" dirty="0"/>
              <a:t>0</a:t>
            </a:r>
            <a:r>
              <a:rPr lang="zh-TW" altLang="en-US" dirty="0"/>
              <a:t>、</a:t>
            </a:r>
            <a:r>
              <a:rPr lang="en-US" altLang="zh-TW" dirty="0"/>
              <a:t>1</a:t>
            </a:r>
            <a:r>
              <a:rPr lang="zh-TW" altLang="en-US" dirty="0"/>
              <a:t>、</a:t>
            </a:r>
            <a:r>
              <a:rPr lang="en-US" altLang="zh-TW" dirty="0"/>
              <a:t>2</a:t>
            </a:r>
            <a:r>
              <a:rPr lang="zh-TW" altLang="en-US" dirty="0"/>
              <a:t>層</a:t>
            </a:r>
            <a:endParaRPr lang="en-US" altLang="zh-TW" dirty="0"/>
          </a:p>
          <a:p>
            <a:pPr lvl="1"/>
            <a:r>
              <a:rPr lang="zh-TW" altLang="en-US" dirty="0"/>
              <a:t>調 </a:t>
            </a:r>
            <a:r>
              <a:rPr lang="en-US" altLang="zh-TW" dirty="0"/>
              <a:t>filter </a:t>
            </a:r>
            <a:r>
              <a:rPr lang="zh-TW" altLang="en-US" dirty="0"/>
              <a:t>數量</a:t>
            </a:r>
            <a:endParaRPr lang="en-US" altLang="zh-TW" dirty="0"/>
          </a:p>
          <a:p>
            <a:pPr lvl="1"/>
            <a:r>
              <a:rPr lang="zh-TW" altLang="en-US" dirty="0"/>
              <a:t>調</a:t>
            </a:r>
            <a:r>
              <a:rPr lang="en-US" altLang="zh-TW" dirty="0"/>
              <a:t> kernel size</a:t>
            </a:r>
          </a:p>
          <a:p>
            <a:pPr lvl="1"/>
            <a:r>
              <a:rPr lang="en-US" altLang="zh-TW" dirty="0"/>
              <a:t>Dropout </a:t>
            </a:r>
            <a:r>
              <a:rPr lang="zh-TW" altLang="en-US" dirty="0"/>
              <a:t>層的比例</a:t>
            </a:r>
            <a:endParaRPr lang="en-US" altLang="zh-TW" dirty="0"/>
          </a:p>
          <a:p>
            <a:r>
              <a:rPr lang="zh-TW" altLang="en-US" dirty="0"/>
              <a:t>隱藏層：</a:t>
            </a:r>
            <a:endParaRPr lang="en-US" altLang="zh-TW" dirty="0"/>
          </a:p>
          <a:p>
            <a:pPr lvl="1"/>
            <a:r>
              <a:rPr lang="zh-TW" altLang="en-US" dirty="0"/>
              <a:t>神經元的數量</a:t>
            </a:r>
            <a:endParaRPr lang="en-US" altLang="zh-TW" dirty="0"/>
          </a:p>
          <a:p>
            <a:pPr lvl="1"/>
            <a:r>
              <a:rPr lang="zh-TW" altLang="en-US" dirty="0"/>
              <a:t>兩層隱藏層</a:t>
            </a:r>
            <a:endParaRPr lang="en-US" altLang="zh-TW" dirty="0"/>
          </a:p>
          <a:p>
            <a:pPr lvl="1"/>
            <a:r>
              <a:rPr lang="en-US" altLang="zh-TW" dirty="0"/>
              <a:t>Dropout </a:t>
            </a:r>
            <a:r>
              <a:rPr lang="zh-TW" altLang="en-US" dirty="0"/>
              <a:t>層的比例</a:t>
            </a:r>
            <a:endParaRPr lang="en-US" altLang="zh-TW" dirty="0"/>
          </a:p>
          <a:p>
            <a:r>
              <a:rPr lang="zh-TW" altLang="en-US" dirty="0"/>
              <a:t>簡單來講就是一直湊組合</a:t>
            </a:r>
            <a:endParaRPr lang="en-US" altLang="zh-TW" dirty="0"/>
          </a:p>
          <a:p>
            <a:endParaRPr lang="zh-TW" altLang="en-US" dirty="0"/>
          </a:p>
        </p:txBody>
      </p:sp>
    </p:spTree>
    <p:extLst>
      <p:ext uri="{BB962C8B-B14F-4D97-AF65-F5344CB8AC3E}">
        <p14:creationId xmlns:p14="http://schemas.microsoft.com/office/powerpoint/2010/main" val="3544948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200D6C-7370-453E-ADEB-80F68665F80E}"/>
              </a:ext>
            </a:extLst>
          </p:cNvPr>
          <p:cNvSpPr>
            <a:spLocks noGrp="1"/>
          </p:cNvSpPr>
          <p:nvPr>
            <p:ph type="title"/>
          </p:nvPr>
        </p:nvSpPr>
        <p:spPr/>
        <p:txBody>
          <a:bodyPr/>
          <a:lstStyle/>
          <a:p>
            <a:r>
              <a:rPr lang="zh-TW" altLang="en-US" dirty="0"/>
              <a:t>前 </a:t>
            </a:r>
            <a:r>
              <a:rPr lang="en-US" altLang="zh-TW" dirty="0"/>
              <a:t>80</a:t>
            </a:r>
            <a:r>
              <a:rPr lang="zh-TW" altLang="en-US" dirty="0"/>
              <a:t> 次的上傳做了什麼調整：</a:t>
            </a:r>
          </a:p>
        </p:txBody>
      </p:sp>
      <p:sp>
        <p:nvSpPr>
          <p:cNvPr id="3" name="內容版面配置區 2">
            <a:extLst>
              <a:ext uri="{FF2B5EF4-FFF2-40B4-BE49-F238E27FC236}">
                <a16:creationId xmlns:a16="http://schemas.microsoft.com/office/drawing/2014/main" id="{D9B23BCD-0DD9-436E-ABA8-0D7F6D4C1151}"/>
              </a:ext>
            </a:extLst>
          </p:cNvPr>
          <p:cNvSpPr>
            <a:spLocks noGrp="1"/>
          </p:cNvSpPr>
          <p:nvPr>
            <p:ph idx="1"/>
          </p:nvPr>
        </p:nvSpPr>
        <p:spPr/>
        <p:txBody>
          <a:bodyPr/>
          <a:lstStyle/>
          <a:p>
            <a:r>
              <a:rPr lang="en-US" altLang="zh-TW" dirty="0"/>
              <a:t>optimizer</a:t>
            </a:r>
          </a:p>
          <a:p>
            <a:r>
              <a:rPr lang="en-US" altLang="zh-TW" dirty="0" err="1"/>
              <a:t>model.fit</a:t>
            </a:r>
            <a:r>
              <a:rPr lang="zh-TW" altLang="en-US" dirty="0"/>
              <a:t>：</a:t>
            </a:r>
            <a:endParaRPr lang="en-US" altLang="zh-TW" dirty="0"/>
          </a:p>
          <a:p>
            <a:pPr lvl="1"/>
            <a:r>
              <a:rPr lang="en-US" altLang="zh-TW" dirty="0" err="1"/>
              <a:t>batch_size</a:t>
            </a:r>
            <a:r>
              <a:rPr lang="zh-TW" altLang="en-US" dirty="0"/>
              <a:t> 的大小</a:t>
            </a:r>
            <a:endParaRPr lang="en-US" altLang="zh-TW" dirty="0"/>
          </a:p>
          <a:p>
            <a:pPr lvl="1"/>
            <a:r>
              <a:rPr lang="en-US" altLang="zh-TW" dirty="0"/>
              <a:t>epoch </a:t>
            </a:r>
            <a:r>
              <a:rPr lang="zh-TW" altLang="en-US" dirty="0"/>
              <a:t>的次數</a:t>
            </a:r>
            <a:endParaRPr lang="en-US" altLang="zh-TW" dirty="0"/>
          </a:p>
          <a:p>
            <a:pPr lvl="1"/>
            <a:r>
              <a:rPr lang="en-US" altLang="zh-TW" dirty="0" err="1"/>
              <a:t>validation_split</a:t>
            </a:r>
            <a:r>
              <a:rPr lang="en-US" altLang="zh-TW" dirty="0"/>
              <a:t> </a:t>
            </a:r>
            <a:r>
              <a:rPr lang="zh-TW" altLang="en-US" dirty="0"/>
              <a:t>的比例</a:t>
            </a:r>
            <a:endParaRPr lang="en-US" altLang="zh-TW" dirty="0"/>
          </a:p>
          <a:p>
            <a:r>
              <a:rPr lang="zh-TW" altLang="en-US" dirty="0"/>
              <a:t>但是，有幾次是</a:t>
            </a:r>
            <a:r>
              <a:rPr lang="zh-TW" altLang="en-US" b="1" dirty="0">
                <a:solidFill>
                  <a:srgbClr val="FF0000"/>
                </a:solidFill>
                <a:latin typeface="微軟正黑體" panose="020B0604030504040204" pitchFamily="34" charset="-120"/>
                <a:ea typeface="微軟正黑體" panose="020B0604030504040204" pitchFamily="34" charset="-120"/>
              </a:rPr>
              <a:t>用完全一模一樣的參數和設定</a:t>
            </a:r>
            <a:r>
              <a:rPr lang="zh-TW" altLang="en-US" dirty="0"/>
              <a:t>去 </a:t>
            </a:r>
            <a:r>
              <a:rPr lang="en-US" altLang="zh-TW" dirty="0"/>
              <a:t>fit </a:t>
            </a:r>
            <a:r>
              <a:rPr lang="zh-TW" altLang="en-US" dirty="0"/>
              <a:t>模型，每個模型的分差最大竟然可以差到 </a:t>
            </a:r>
            <a:r>
              <a:rPr lang="en-US" altLang="zh-TW" dirty="0"/>
              <a:t>10</a:t>
            </a:r>
            <a:r>
              <a:rPr lang="zh-TW" altLang="en-US" dirty="0"/>
              <a:t> 分，見鬼</a:t>
            </a:r>
            <a:endParaRPr lang="en-US" altLang="zh-TW" dirty="0"/>
          </a:p>
          <a:p>
            <a:r>
              <a:rPr lang="zh-TW" altLang="en-US" b="1" dirty="0">
                <a:solidFill>
                  <a:srgbClr val="FF0000"/>
                </a:solidFill>
                <a:latin typeface="微軟正黑體" panose="020B0604030504040204" pitchFamily="34" charset="-120"/>
                <a:ea typeface="微軟正黑體" panose="020B0604030504040204" pitchFamily="34" charset="-120"/>
              </a:rPr>
              <a:t>盲點</a:t>
            </a:r>
            <a:r>
              <a:rPr lang="zh-TW" altLang="en-US" dirty="0"/>
              <a:t>：完全沒有觀察以 </a:t>
            </a:r>
            <a:r>
              <a:rPr lang="en-US" altLang="zh-TW" dirty="0"/>
              <a:t>epoch</a:t>
            </a:r>
            <a:r>
              <a:rPr lang="zh-TW" altLang="en-US" dirty="0"/>
              <a:t> 為 </a:t>
            </a:r>
            <a:r>
              <a:rPr lang="en-US" altLang="zh-TW" dirty="0"/>
              <a:t>x </a:t>
            </a:r>
            <a:r>
              <a:rPr lang="zh-TW" altLang="en-US" dirty="0"/>
              <a:t>軸的圖表去評斷模型的好壞</a:t>
            </a:r>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238756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FA3E0E-089F-4C12-9278-5CFA8D5FC465}"/>
              </a:ext>
            </a:extLst>
          </p:cNvPr>
          <p:cNvSpPr>
            <a:spLocks noGrp="1"/>
          </p:cNvSpPr>
          <p:nvPr>
            <p:ph type="title"/>
          </p:nvPr>
        </p:nvSpPr>
        <p:spPr/>
        <p:txBody>
          <a:bodyPr/>
          <a:lstStyle/>
          <a:p>
            <a:r>
              <a:rPr lang="zh-TW" altLang="en-US" dirty="0"/>
              <a:t>執行環境與 </a:t>
            </a:r>
            <a:r>
              <a:rPr lang="en-US" altLang="zh-TW" dirty="0"/>
              <a:t>API</a:t>
            </a:r>
            <a:endParaRPr lang="zh-TW" altLang="en-US" dirty="0"/>
          </a:p>
        </p:txBody>
      </p:sp>
      <p:sp>
        <p:nvSpPr>
          <p:cNvPr id="3" name="內容版面配置區 2">
            <a:extLst>
              <a:ext uri="{FF2B5EF4-FFF2-40B4-BE49-F238E27FC236}">
                <a16:creationId xmlns:a16="http://schemas.microsoft.com/office/drawing/2014/main" id="{09EF31AB-085D-43E9-AC06-FA86DFAF9ADA}"/>
              </a:ext>
            </a:extLst>
          </p:cNvPr>
          <p:cNvSpPr>
            <a:spLocks noGrp="1"/>
          </p:cNvSpPr>
          <p:nvPr>
            <p:ph idx="1"/>
          </p:nvPr>
        </p:nvSpPr>
        <p:spPr/>
        <p:txBody>
          <a:bodyPr/>
          <a:lstStyle/>
          <a:p>
            <a:r>
              <a:rPr lang="en-US" altLang="zh-TW" dirty="0"/>
              <a:t>Python 3.8.3</a:t>
            </a:r>
          </a:p>
          <a:p>
            <a:r>
              <a:rPr lang="en-US" altLang="zh-TW" dirty="0" err="1"/>
              <a:t>Numpy</a:t>
            </a:r>
            <a:r>
              <a:rPr lang="en-US" altLang="zh-TW" dirty="0"/>
              <a:t> 1.18.1</a:t>
            </a:r>
          </a:p>
          <a:p>
            <a:r>
              <a:rPr lang="en-US" altLang="zh-TW" dirty="0"/>
              <a:t>TensorFlow</a:t>
            </a:r>
            <a:r>
              <a:rPr lang="zh-TW" altLang="en-US" dirty="0"/>
              <a:t> </a:t>
            </a:r>
            <a:r>
              <a:rPr lang="en-US" altLang="zh-TW" dirty="0"/>
              <a:t>2.2.0</a:t>
            </a:r>
            <a:r>
              <a:rPr lang="zh-TW" altLang="en-US" dirty="0"/>
              <a:t> </a:t>
            </a:r>
            <a:r>
              <a:rPr lang="en-US" altLang="zh-TW" b="1" dirty="0">
                <a:solidFill>
                  <a:srgbClr val="FF0000"/>
                </a:solidFill>
                <a:latin typeface="微軟正黑體" panose="020B0604030504040204" pitchFamily="34" charset="-120"/>
                <a:ea typeface="微軟正黑體" panose="020B0604030504040204" pitchFamily="34" charset="-120"/>
              </a:rPr>
              <a:t>GPU</a:t>
            </a:r>
            <a:r>
              <a:rPr lang="zh-TW" altLang="en-US" b="1" dirty="0">
                <a:solidFill>
                  <a:srgbClr val="FF0000"/>
                </a:solidFill>
                <a:latin typeface="微軟正黑體" panose="020B0604030504040204" pitchFamily="34" charset="-120"/>
                <a:ea typeface="微軟正黑體" panose="020B0604030504040204" pitchFamily="34" charset="-120"/>
              </a:rPr>
              <a:t> 版</a:t>
            </a:r>
            <a:endParaRPr lang="en-US" altLang="zh-TW" b="1" dirty="0">
              <a:solidFill>
                <a:srgbClr val="FF0000"/>
              </a:solidFill>
              <a:latin typeface="微軟正黑體" panose="020B0604030504040204" pitchFamily="34" charset="-120"/>
              <a:ea typeface="微軟正黑體" panose="020B0604030504040204" pitchFamily="34" charset="-120"/>
            </a:endParaRPr>
          </a:p>
          <a:p>
            <a:r>
              <a:rPr lang="en-US" altLang="zh-TW" dirty="0" err="1"/>
              <a:t>Keras</a:t>
            </a:r>
            <a:r>
              <a:rPr lang="en-US" altLang="zh-TW" dirty="0"/>
              <a:t> 2.3.1</a:t>
            </a:r>
          </a:p>
          <a:p>
            <a:endParaRPr lang="zh-TW" altLang="en-US" dirty="0"/>
          </a:p>
        </p:txBody>
      </p:sp>
    </p:spTree>
    <p:extLst>
      <p:ext uri="{BB962C8B-B14F-4D97-AF65-F5344CB8AC3E}">
        <p14:creationId xmlns:p14="http://schemas.microsoft.com/office/powerpoint/2010/main" val="2849051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7EE645-59B4-47F3-8731-53F2365A3E24}"/>
              </a:ext>
            </a:extLst>
          </p:cNvPr>
          <p:cNvSpPr>
            <a:spLocks noGrp="1"/>
          </p:cNvSpPr>
          <p:nvPr>
            <p:ph type="title"/>
          </p:nvPr>
        </p:nvSpPr>
        <p:spPr/>
        <p:txBody>
          <a:bodyPr/>
          <a:lstStyle/>
          <a:p>
            <a:r>
              <a:rPr lang="zh-TW" altLang="en-US" dirty="0"/>
              <a:t>前 </a:t>
            </a:r>
            <a:r>
              <a:rPr lang="en-US" altLang="zh-TW" dirty="0"/>
              <a:t>81</a:t>
            </a:r>
            <a:r>
              <a:rPr lang="zh-TW" altLang="en-US" dirty="0"/>
              <a:t> 次到 </a:t>
            </a:r>
            <a:r>
              <a:rPr lang="en-US" altLang="zh-TW" dirty="0"/>
              <a:t>120</a:t>
            </a:r>
            <a:r>
              <a:rPr lang="zh-TW" altLang="en-US" dirty="0"/>
              <a:t> 次做了什麼調整：</a:t>
            </a:r>
          </a:p>
        </p:txBody>
      </p:sp>
      <p:sp>
        <p:nvSpPr>
          <p:cNvPr id="3" name="內容版面配置區 2">
            <a:extLst>
              <a:ext uri="{FF2B5EF4-FFF2-40B4-BE49-F238E27FC236}">
                <a16:creationId xmlns:a16="http://schemas.microsoft.com/office/drawing/2014/main" id="{6BFD6E5A-DD8E-4195-99AE-D4344E881B91}"/>
              </a:ext>
            </a:extLst>
          </p:cNvPr>
          <p:cNvSpPr>
            <a:spLocks noGrp="1"/>
          </p:cNvSpPr>
          <p:nvPr>
            <p:ph idx="1"/>
          </p:nvPr>
        </p:nvSpPr>
        <p:spPr/>
        <p:txBody>
          <a:bodyPr>
            <a:normAutofit lnSpcReduction="10000"/>
          </a:bodyPr>
          <a:lstStyle/>
          <a:p>
            <a:r>
              <a:rPr lang="zh-TW" altLang="en-US" dirty="0"/>
              <a:t>只好繼續問 </a:t>
            </a:r>
            <a:r>
              <a:rPr lang="en-US" altLang="zh-TW" dirty="0"/>
              <a:t>Google</a:t>
            </a:r>
            <a:r>
              <a:rPr lang="zh-TW" altLang="en-US" dirty="0"/>
              <a:t>，發現大部分的人在討論模型的優化時，不只是瞎試，還會</a:t>
            </a:r>
            <a:r>
              <a:rPr lang="zh-TW" altLang="en-US" b="1" dirty="0">
                <a:solidFill>
                  <a:srgbClr val="FF0000"/>
                </a:solidFill>
                <a:latin typeface="微軟正黑體" panose="020B0604030504040204" pitchFamily="34" charset="-120"/>
                <a:ea typeface="微軟正黑體" panose="020B0604030504040204" pitchFamily="34" charset="-120"/>
              </a:rPr>
              <a:t>根據 </a:t>
            </a:r>
            <a:r>
              <a:rPr lang="en-US" altLang="zh-TW" b="1" dirty="0">
                <a:solidFill>
                  <a:srgbClr val="FF0000"/>
                </a:solidFill>
                <a:latin typeface="微軟正黑體" panose="020B0604030504040204" pitchFamily="34" charset="-120"/>
                <a:ea typeface="微軟正黑體" panose="020B0604030504040204" pitchFamily="34" charset="-120"/>
              </a:rPr>
              <a:t>acc </a:t>
            </a:r>
            <a:r>
              <a:rPr lang="zh-TW" altLang="en-US" b="1" dirty="0">
                <a:solidFill>
                  <a:srgbClr val="FF0000"/>
                </a:solidFill>
                <a:latin typeface="微軟正黑體" panose="020B0604030504040204" pitchFamily="34" charset="-120"/>
                <a:ea typeface="微軟正黑體" panose="020B0604030504040204" pitchFamily="34" charset="-120"/>
              </a:rPr>
              <a:t>和 </a:t>
            </a:r>
            <a:r>
              <a:rPr lang="en-US" altLang="zh-TW" b="1" dirty="0" err="1">
                <a:solidFill>
                  <a:srgbClr val="FF0000"/>
                </a:solidFill>
                <a:latin typeface="微軟正黑體" panose="020B0604030504040204" pitchFamily="34" charset="-120"/>
                <a:ea typeface="微軟正黑體" panose="020B0604030504040204" pitchFamily="34" charset="-120"/>
              </a:rPr>
              <a:t>val_acc</a:t>
            </a:r>
            <a:r>
              <a:rPr lang="en-US" altLang="zh-TW" b="1" dirty="0">
                <a:solidFill>
                  <a:srgbClr val="FF0000"/>
                </a:solidFill>
                <a:latin typeface="微軟正黑體" panose="020B0604030504040204" pitchFamily="34" charset="-120"/>
                <a:ea typeface="微軟正黑體" panose="020B0604030504040204" pitchFamily="34" charset="-120"/>
              </a:rPr>
              <a:t> </a:t>
            </a:r>
            <a:r>
              <a:rPr lang="zh-TW" altLang="en-US" b="1" dirty="0">
                <a:solidFill>
                  <a:srgbClr val="FF0000"/>
                </a:solidFill>
                <a:latin typeface="微軟正黑體" panose="020B0604030504040204" pitchFamily="34" charset="-120"/>
                <a:ea typeface="微軟正黑體" panose="020B0604030504040204" pitchFamily="34" charset="-120"/>
              </a:rPr>
              <a:t>隨 </a:t>
            </a:r>
            <a:r>
              <a:rPr lang="en-US" altLang="zh-TW" b="1" dirty="0">
                <a:solidFill>
                  <a:srgbClr val="FF0000"/>
                </a:solidFill>
                <a:latin typeface="微軟正黑體" panose="020B0604030504040204" pitchFamily="34" charset="-120"/>
                <a:ea typeface="微軟正黑體" panose="020B0604030504040204" pitchFamily="34" charset="-120"/>
              </a:rPr>
              <a:t>epoch</a:t>
            </a:r>
            <a:r>
              <a:rPr lang="zh-TW" altLang="en-US" b="1" dirty="0">
                <a:solidFill>
                  <a:srgbClr val="FF0000"/>
                </a:solidFill>
                <a:latin typeface="微軟正黑體" panose="020B0604030504040204" pitchFamily="34" charset="-120"/>
                <a:ea typeface="微軟正黑體" panose="020B0604030504040204" pitchFamily="34" charset="-120"/>
              </a:rPr>
              <a:t> 遞增的走向圖表</a:t>
            </a:r>
            <a:r>
              <a:rPr lang="zh-TW" altLang="en-US" dirty="0"/>
              <a:t>是否</a:t>
            </a:r>
            <a:r>
              <a:rPr lang="zh-TW" altLang="en-US" b="1" dirty="0">
                <a:solidFill>
                  <a:srgbClr val="FF0000"/>
                </a:solidFill>
                <a:latin typeface="微軟正黑體" panose="020B0604030504040204" pitchFamily="34" charset="-120"/>
                <a:ea typeface="微軟正黑體" panose="020B0604030504040204" pitchFamily="34" charset="-120"/>
              </a:rPr>
              <a:t>同時正常地成長和有無 </a:t>
            </a:r>
            <a:r>
              <a:rPr lang="en-US" altLang="zh-TW" b="1" dirty="0">
                <a:solidFill>
                  <a:srgbClr val="FF0000"/>
                </a:solidFill>
                <a:latin typeface="微軟正黑體" panose="020B0604030504040204" pitchFamily="34" charset="-120"/>
                <a:ea typeface="微軟正黑體" panose="020B0604030504040204" pitchFamily="34" charset="-120"/>
              </a:rPr>
              <a:t>Overfit</a:t>
            </a:r>
            <a:r>
              <a:rPr lang="zh-TW" altLang="en-US" b="1" dirty="0">
                <a:solidFill>
                  <a:srgbClr val="FF0000"/>
                </a:solidFill>
                <a:latin typeface="微軟正黑體" panose="020B0604030504040204" pitchFamily="34" charset="-120"/>
                <a:ea typeface="微軟正黑體" panose="020B0604030504040204" pitchFamily="34" charset="-120"/>
              </a:rPr>
              <a:t>、</a:t>
            </a:r>
            <a:r>
              <a:rPr lang="en-US" altLang="zh-TW" b="1" dirty="0">
                <a:solidFill>
                  <a:srgbClr val="FF0000"/>
                </a:solidFill>
                <a:latin typeface="微軟正黑體" panose="020B0604030504040204" pitchFamily="34" charset="-120"/>
                <a:ea typeface="微軟正黑體" panose="020B0604030504040204" pitchFamily="34" charset="-120"/>
              </a:rPr>
              <a:t>Underfit </a:t>
            </a:r>
            <a:r>
              <a:rPr lang="zh-TW" altLang="en-US" b="1" dirty="0">
                <a:solidFill>
                  <a:srgbClr val="FF0000"/>
                </a:solidFill>
                <a:latin typeface="微軟正黑體" panose="020B0604030504040204" pitchFamily="34" charset="-120"/>
                <a:ea typeface="微軟正黑體" panose="020B0604030504040204" pitchFamily="34" charset="-120"/>
              </a:rPr>
              <a:t>來判斷一個模型的好壞</a:t>
            </a:r>
            <a:endParaRPr lang="en-US" altLang="zh-TW" b="1" dirty="0">
              <a:solidFill>
                <a:srgbClr val="FF0000"/>
              </a:solidFill>
              <a:latin typeface="微軟正黑體" panose="020B0604030504040204" pitchFamily="34" charset="-120"/>
              <a:ea typeface="微軟正黑體" panose="020B0604030504040204" pitchFamily="34" charset="-120"/>
            </a:endParaRPr>
          </a:p>
          <a:p>
            <a:r>
              <a:rPr lang="zh-TW" altLang="en-US" b="1" dirty="0">
                <a:solidFill>
                  <a:srgbClr val="FF0000"/>
                </a:solidFill>
                <a:latin typeface="微軟正黑體" panose="020B0604030504040204" pitchFamily="34" charset="-120"/>
                <a:ea typeface="微軟正黑體" panose="020B0604030504040204" pitchFamily="34" charset="-120"/>
              </a:rPr>
              <a:t>解決不了的癥結點：</a:t>
            </a:r>
            <a:r>
              <a:rPr lang="zh-TW" altLang="en-US" dirty="0"/>
              <a:t>不管怎麼調 </a:t>
            </a:r>
            <a:r>
              <a:rPr lang="en-US" altLang="zh-TW" dirty="0" err="1"/>
              <a:t>validation_split</a:t>
            </a:r>
            <a:r>
              <a:rPr lang="zh-TW" altLang="en-US" dirty="0"/>
              <a:t> 的比例，一開始的 </a:t>
            </a:r>
            <a:r>
              <a:rPr lang="en-US" altLang="zh-TW" dirty="0"/>
              <a:t>epoch</a:t>
            </a:r>
            <a:r>
              <a:rPr lang="zh-TW" altLang="en-US" dirty="0"/>
              <a:t>，</a:t>
            </a:r>
            <a:r>
              <a:rPr lang="en-US" altLang="zh-TW" dirty="0" err="1"/>
              <a:t>val_acc</a:t>
            </a:r>
            <a:r>
              <a:rPr lang="en-US" altLang="zh-TW" dirty="0"/>
              <a:t> </a:t>
            </a:r>
            <a:r>
              <a:rPr lang="zh-TW" altLang="en-US" dirty="0"/>
              <a:t>全部都是 </a:t>
            </a:r>
            <a:r>
              <a:rPr lang="en-US" altLang="zh-TW" dirty="0"/>
              <a:t>0</a:t>
            </a:r>
            <a:r>
              <a:rPr lang="zh-TW" altLang="en-US" dirty="0"/>
              <a:t>，到一定的 </a:t>
            </a:r>
            <a:r>
              <a:rPr lang="en-US" altLang="zh-TW" dirty="0"/>
              <a:t>epoch</a:t>
            </a:r>
            <a:r>
              <a:rPr lang="zh-TW" altLang="en-US" dirty="0"/>
              <a:t> 之後 </a:t>
            </a:r>
            <a:r>
              <a:rPr lang="en-US" altLang="zh-TW" dirty="0" err="1"/>
              <a:t>val_acc</a:t>
            </a:r>
            <a:r>
              <a:rPr lang="en-US" altLang="zh-TW" dirty="0"/>
              <a:t> </a:t>
            </a:r>
            <a:r>
              <a:rPr lang="zh-TW" altLang="en-US" dirty="0"/>
              <a:t>會直接從 </a:t>
            </a:r>
            <a:r>
              <a:rPr lang="en-US" altLang="zh-TW" dirty="0"/>
              <a:t>0</a:t>
            </a:r>
            <a:r>
              <a:rPr lang="zh-TW" altLang="en-US" dirty="0"/>
              <a:t> 衝到 </a:t>
            </a:r>
            <a:r>
              <a:rPr lang="en-US" altLang="zh-TW" dirty="0"/>
              <a:t>1</a:t>
            </a:r>
            <a:r>
              <a:rPr lang="zh-TW" altLang="en-US" dirty="0"/>
              <a:t>，之後的幾個</a:t>
            </a:r>
            <a:r>
              <a:rPr lang="en-US" altLang="zh-TW" dirty="0"/>
              <a:t> epoch</a:t>
            </a:r>
            <a:r>
              <a:rPr lang="zh-TW" altLang="en-US" dirty="0"/>
              <a:t>，</a:t>
            </a:r>
            <a:r>
              <a:rPr lang="en-US" altLang="zh-TW" dirty="0" err="1"/>
              <a:t>val_acc</a:t>
            </a:r>
            <a:r>
              <a:rPr lang="en-US" altLang="zh-TW" dirty="0"/>
              <a:t> </a:t>
            </a:r>
            <a:r>
              <a:rPr lang="zh-TW" altLang="en-US" dirty="0"/>
              <a:t>會在 </a:t>
            </a:r>
            <a:r>
              <a:rPr lang="en-US" altLang="zh-TW" dirty="0"/>
              <a:t>0</a:t>
            </a:r>
            <a:r>
              <a:rPr lang="zh-TW" altLang="en-US" dirty="0"/>
              <a:t> 跟 </a:t>
            </a:r>
            <a:r>
              <a:rPr lang="en-US" altLang="zh-TW" dirty="0"/>
              <a:t>1</a:t>
            </a:r>
            <a:r>
              <a:rPr lang="zh-TW" altLang="en-US" dirty="0"/>
              <a:t> 之間大震盪，再之後</a:t>
            </a:r>
            <a:r>
              <a:rPr lang="en-US" altLang="zh-TW" dirty="0"/>
              <a:t> </a:t>
            </a:r>
            <a:r>
              <a:rPr lang="en-US" altLang="zh-TW" dirty="0" err="1"/>
              <a:t>val_acc</a:t>
            </a:r>
            <a:r>
              <a:rPr lang="en-US" altLang="zh-TW" dirty="0"/>
              <a:t> </a:t>
            </a:r>
            <a:r>
              <a:rPr lang="zh-TW" altLang="en-US" dirty="0"/>
              <a:t>就幾乎都大於 </a:t>
            </a:r>
            <a:r>
              <a:rPr lang="en-US" altLang="zh-TW" dirty="0"/>
              <a:t>0.98</a:t>
            </a:r>
            <a:r>
              <a:rPr lang="zh-TW" altLang="en-US" dirty="0"/>
              <a:t>，</a:t>
            </a:r>
            <a:r>
              <a:rPr lang="en-US" altLang="zh-TW" dirty="0"/>
              <a:t>Google</a:t>
            </a:r>
            <a:r>
              <a:rPr lang="zh-TW" altLang="en-US" dirty="0"/>
              <a:t> 沒有人有跟我們一樣的狀況，唯一比較接近的狀況是 </a:t>
            </a:r>
            <a:r>
              <a:rPr lang="en-US" altLang="zh-TW" dirty="0" err="1"/>
              <a:t>val_acc</a:t>
            </a:r>
            <a:r>
              <a:rPr lang="en-US" altLang="zh-TW" dirty="0"/>
              <a:t> </a:t>
            </a:r>
            <a:r>
              <a:rPr lang="zh-TW" altLang="en-US" dirty="0"/>
              <a:t>永遠是 </a:t>
            </a:r>
            <a:r>
              <a:rPr lang="en-US" altLang="zh-TW" dirty="0"/>
              <a:t>1</a:t>
            </a:r>
            <a:r>
              <a:rPr lang="zh-TW" altLang="en-US" dirty="0"/>
              <a:t>，有人給出的答案是</a:t>
            </a:r>
            <a:r>
              <a:rPr lang="zh-TW" altLang="en-US" b="1" dirty="0">
                <a:solidFill>
                  <a:srgbClr val="FF0000"/>
                </a:solidFill>
                <a:latin typeface="微軟正黑體" panose="020B0604030504040204" pitchFamily="34" charset="-120"/>
                <a:ea typeface="微軟正黑體" panose="020B0604030504040204" pitchFamily="34" charset="-120"/>
              </a:rPr>
              <a:t>訓練的資料對模型來說太簡單了</a:t>
            </a:r>
            <a:r>
              <a:rPr lang="zh-TW" altLang="en-US" dirty="0"/>
              <a:t>，所以我們也認為瑕疵檢測的資料也是這個原因才會有震盪的現象</a:t>
            </a:r>
            <a:endParaRPr lang="en-US" altLang="zh-TW" dirty="0"/>
          </a:p>
        </p:txBody>
      </p:sp>
    </p:spTree>
    <p:extLst>
      <p:ext uri="{BB962C8B-B14F-4D97-AF65-F5344CB8AC3E}">
        <p14:creationId xmlns:p14="http://schemas.microsoft.com/office/powerpoint/2010/main" val="3016008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77D65-100A-4CC5-A372-D0F67F601FE7}"/>
              </a:ext>
            </a:extLst>
          </p:cNvPr>
          <p:cNvSpPr>
            <a:spLocks noGrp="1"/>
          </p:cNvSpPr>
          <p:nvPr>
            <p:ph type="title"/>
          </p:nvPr>
        </p:nvSpPr>
        <p:spPr/>
        <p:txBody>
          <a:bodyPr/>
          <a:lstStyle/>
          <a:p>
            <a:r>
              <a:rPr lang="zh-TW" altLang="en-US" dirty="0"/>
              <a:t>前 </a:t>
            </a:r>
            <a:r>
              <a:rPr lang="en-US" altLang="zh-TW" dirty="0"/>
              <a:t>121</a:t>
            </a:r>
            <a:r>
              <a:rPr lang="zh-TW" altLang="en-US" dirty="0"/>
              <a:t> 次 到 </a:t>
            </a:r>
            <a:r>
              <a:rPr lang="en-US" altLang="zh-TW" dirty="0"/>
              <a:t>150</a:t>
            </a:r>
            <a:r>
              <a:rPr lang="zh-TW" altLang="en-US" dirty="0"/>
              <a:t> 次做了什麼調整：</a:t>
            </a:r>
          </a:p>
        </p:txBody>
      </p:sp>
      <p:sp>
        <p:nvSpPr>
          <p:cNvPr id="3" name="內容版面配置區 2">
            <a:extLst>
              <a:ext uri="{FF2B5EF4-FFF2-40B4-BE49-F238E27FC236}">
                <a16:creationId xmlns:a16="http://schemas.microsoft.com/office/drawing/2014/main" id="{62D42DF1-2FDC-45EB-AC7D-A120C7B10552}"/>
              </a:ext>
            </a:extLst>
          </p:cNvPr>
          <p:cNvSpPr>
            <a:spLocks noGrp="1"/>
          </p:cNvSpPr>
          <p:nvPr>
            <p:ph idx="1"/>
          </p:nvPr>
        </p:nvSpPr>
        <p:spPr/>
        <p:txBody>
          <a:bodyPr>
            <a:normAutofit lnSpcReduction="10000"/>
          </a:bodyPr>
          <a:lstStyle/>
          <a:p>
            <a:r>
              <a:rPr lang="zh-TW" altLang="en-US" dirty="0"/>
              <a:t>儘管 </a:t>
            </a:r>
            <a:r>
              <a:rPr lang="en-US" altLang="zh-TW" dirty="0"/>
              <a:t>81 ~ 120 </a:t>
            </a:r>
            <a:r>
              <a:rPr lang="zh-TW" altLang="en-US" dirty="0"/>
              <a:t>次瞭解到要根據圖表判讀來調整模型，但是</a:t>
            </a:r>
            <a:r>
              <a:rPr lang="zh-TW" altLang="en-US" b="1" dirty="0">
                <a:solidFill>
                  <a:srgbClr val="FF0000"/>
                </a:solidFill>
                <a:latin typeface="微軟正黑體" panose="020B0604030504040204" pitchFamily="34" charset="-120"/>
                <a:ea typeface="微軟正黑體" panose="020B0604030504040204" pitchFamily="34" charset="-120"/>
              </a:rPr>
              <a:t>始終找不到方法讓 </a:t>
            </a:r>
            <a:r>
              <a:rPr lang="en-US" altLang="zh-TW" b="1" dirty="0" err="1">
                <a:solidFill>
                  <a:srgbClr val="FF0000"/>
                </a:solidFill>
                <a:latin typeface="微軟正黑體" panose="020B0604030504040204" pitchFamily="34" charset="-120"/>
                <a:ea typeface="微軟正黑體" panose="020B0604030504040204" pitchFamily="34" charset="-120"/>
              </a:rPr>
              <a:t>val_acc</a:t>
            </a:r>
            <a:r>
              <a:rPr lang="zh-TW" altLang="en-US" b="1" dirty="0">
                <a:solidFill>
                  <a:srgbClr val="FF0000"/>
                </a:solidFill>
                <a:latin typeface="微軟正黑體" panose="020B0604030504040204" pitchFamily="34" charset="-120"/>
                <a:ea typeface="微軟正黑體" panose="020B0604030504040204" pitchFamily="34" charset="-120"/>
              </a:rPr>
              <a:t> 像別人的模型一樣正常地和 </a:t>
            </a:r>
            <a:r>
              <a:rPr lang="en-US" altLang="zh-TW" b="1" dirty="0">
                <a:solidFill>
                  <a:srgbClr val="FF0000"/>
                </a:solidFill>
                <a:latin typeface="微軟正黑體" panose="020B0604030504040204" pitchFamily="34" charset="-120"/>
                <a:ea typeface="微軟正黑體" panose="020B0604030504040204" pitchFamily="34" charset="-120"/>
              </a:rPr>
              <a:t>acc </a:t>
            </a:r>
            <a:r>
              <a:rPr lang="zh-TW" altLang="en-US" b="1" dirty="0">
                <a:solidFill>
                  <a:srgbClr val="FF0000"/>
                </a:solidFill>
                <a:latin typeface="微軟正黑體" panose="020B0604030504040204" pitchFamily="34" charset="-120"/>
                <a:ea typeface="微軟正黑體" panose="020B0604030504040204" pitchFamily="34" charset="-120"/>
              </a:rPr>
              <a:t>一起遞增</a:t>
            </a:r>
            <a:r>
              <a:rPr lang="zh-TW" altLang="en-US" dirty="0"/>
              <a:t>，而且跑出來的分數還是不理想</a:t>
            </a:r>
            <a:endParaRPr lang="en-US" altLang="zh-TW" dirty="0"/>
          </a:p>
          <a:p>
            <a:r>
              <a:rPr lang="zh-TW" altLang="en-US" dirty="0"/>
              <a:t>既然 </a:t>
            </a:r>
            <a:r>
              <a:rPr lang="en-US" altLang="zh-TW" dirty="0"/>
              <a:t>Validation</a:t>
            </a:r>
            <a:r>
              <a:rPr lang="zh-TW" altLang="en-US" dirty="0"/>
              <a:t> 表現得跟屎一樣，最後異想天開乾脆 </a:t>
            </a:r>
            <a:r>
              <a:rPr lang="en-US" altLang="zh-TW" dirty="0" err="1"/>
              <a:t>validation_split</a:t>
            </a:r>
            <a:r>
              <a:rPr lang="en-US" altLang="zh-TW" dirty="0"/>
              <a:t> = 0</a:t>
            </a:r>
            <a:r>
              <a:rPr lang="zh-TW" altLang="en-US" dirty="0"/>
              <a:t>，讓模型不驗證</a:t>
            </a:r>
            <a:endParaRPr lang="en-US" altLang="zh-TW" dirty="0"/>
          </a:p>
          <a:p>
            <a:r>
              <a:rPr lang="zh-TW" altLang="en-US" dirty="0"/>
              <a:t>至少可以確定的是，模型只要 </a:t>
            </a:r>
            <a:r>
              <a:rPr lang="en-US" altLang="zh-TW" dirty="0"/>
              <a:t>epoch</a:t>
            </a:r>
            <a:r>
              <a:rPr lang="zh-TW" altLang="en-US" dirty="0"/>
              <a:t> 不夠大，跑的 </a:t>
            </a:r>
            <a:r>
              <a:rPr lang="en-US" altLang="zh-TW" dirty="0"/>
              <a:t>acc </a:t>
            </a:r>
            <a:r>
              <a:rPr lang="zh-TW" altLang="en-US" dirty="0"/>
              <a:t>不夠高，對訓練集的 </a:t>
            </a:r>
            <a:r>
              <a:rPr lang="en-US" altLang="zh-TW" dirty="0"/>
              <a:t>predict </a:t>
            </a:r>
            <a:r>
              <a:rPr lang="zh-TW" altLang="en-US" dirty="0"/>
              <a:t>小於 </a:t>
            </a:r>
            <a:r>
              <a:rPr lang="en-US" altLang="zh-TW" dirty="0"/>
              <a:t>99%</a:t>
            </a:r>
            <a:r>
              <a:rPr lang="zh-TW" altLang="en-US" dirty="0"/>
              <a:t> 分數就會相對低</a:t>
            </a:r>
            <a:endParaRPr lang="en-US" altLang="zh-TW" dirty="0"/>
          </a:p>
          <a:p>
            <a:r>
              <a:rPr lang="en-US" altLang="zh-TW" dirty="0"/>
              <a:t>epoch </a:t>
            </a:r>
            <a:r>
              <a:rPr lang="zh-TW" altLang="en-US" dirty="0"/>
              <a:t>的次數剛剛好讓模型 </a:t>
            </a:r>
            <a:r>
              <a:rPr lang="en-US" altLang="zh-TW" dirty="0"/>
              <a:t>acc </a:t>
            </a:r>
            <a:r>
              <a:rPr lang="zh-TW" altLang="en-US" dirty="0"/>
              <a:t>趨近 </a:t>
            </a:r>
            <a:r>
              <a:rPr lang="en-US" altLang="zh-TW" dirty="0"/>
              <a:t>100%</a:t>
            </a:r>
            <a:r>
              <a:rPr lang="zh-TW" altLang="en-US" dirty="0"/>
              <a:t> 或故意設非常大，每次建出來的模型分數雖然不會再像之前一樣有太大的浮動，但是都落在 </a:t>
            </a:r>
            <a:r>
              <a:rPr lang="en-US" altLang="zh-TW" dirty="0"/>
              <a:t>0.95</a:t>
            </a:r>
            <a:r>
              <a:rPr lang="zh-TW" altLang="en-US" dirty="0"/>
              <a:t> 分到 </a:t>
            </a:r>
            <a:r>
              <a:rPr lang="en-US" altLang="zh-TW" dirty="0"/>
              <a:t>0.96</a:t>
            </a:r>
            <a:r>
              <a:rPr lang="zh-TW" altLang="en-US" dirty="0"/>
              <a:t> 分左右，就再也上不去了，有一個瓶頸在，剩下的 </a:t>
            </a:r>
            <a:r>
              <a:rPr lang="en-US" altLang="zh-TW" dirty="0"/>
              <a:t>3</a:t>
            </a:r>
            <a:r>
              <a:rPr lang="zh-TW" altLang="en-US" dirty="0"/>
              <a:t> </a:t>
            </a:r>
            <a:r>
              <a:rPr lang="en-US" altLang="zh-TW" dirty="0"/>
              <a:t>~</a:t>
            </a:r>
            <a:r>
              <a:rPr lang="zh-TW" altLang="en-US" dirty="0"/>
              <a:t> </a:t>
            </a:r>
            <a:r>
              <a:rPr lang="en-US" altLang="zh-TW" dirty="0"/>
              <a:t>4</a:t>
            </a:r>
            <a:r>
              <a:rPr lang="zh-TW" altLang="en-US" dirty="0"/>
              <a:t> 分真的不知道去哪裡要，</a:t>
            </a:r>
            <a:r>
              <a:rPr lang="en-US" altLang="zh-TW" dirty="0"/>
              <a:t>QQ</a:t>
            </a:r>
          </a:p>
          <a:p>
            <a:endParaRPr lang="zh-TW" altLang="en-US" dirty="0"/>
          </a:p>
        </p:txBody>
      </p:sp>
    </p:spTree>
    <p:extLst>
      <p:ext uri="{BB962C8B-B14F-4D97-AF65-F5344CB8AC3E}">
        <p14:creationId xmlns:p14="http://schemas.microsoft.com/office/powerpoint/2010/main" val="471057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715FBE-627D-443C-AFAE-C810FAA0E4DB}"/>
              </a:ext>
            </a:extLst>
          </p:cNvPr>
          <p:cNvSpPr>
            <a:spLocks noGrp="1"/>
          </p:cNvSpPr>
          <p:nvPr>
            <p:ph type="title"/>
          </p:nvPr>
        </p:nvSpPr>
        <p:spPr/>
        <p:txBody>
          <a:bodyPr/>
          <a:lstStyle/>
          <a:p>
            <a:r>
              <a:rPr lang="zh-TW" altLang="en-US" dirty="0"/>
              <a:t>模型的 </a:t>
            </a:r>
            <a:r>
              <a:rPr lang="en-US" altLang="zh-TW" dirty="0"/>
              <a:t>acc</a:t>
            </a:r>
            <a:r>
              <a:rPr lang="zh-TW" altLang="en-US" dirty="0"/>
              <a:t> 完全不上升的原因推測：</a:t>
            </a:r>
          </a:p>
        </p:txBody>
      </p:sp>
      <p:sp>
        <p:nvSpPr>
          <p:cNvPr id="3" name="內容版面配置區 2">
            <a:extLst>
              <a:ext uri="{FF2B5EF4-FFF2-40B4-BE49-F238E27FC236}">
                <a16:creationId xmlns:a16="http://schemas.microsoft.com/office/drawing/2014/main" id="{45D705F1-90B1-4FC8-A2F1-954467FF4B24}"/>
              </a:ext>
            </a:extLst>
          </p:cNvPr>
          <p:cNvSpPr>
            <a:spLocks noGrp="1"/>
          </p:cNvSpPr>
          <p:nvPr>
            <p:ph idx="1"/>
          </p:nvPr>
        </p:nvSpPr>
        <p:spPr/>
        <p:txBody>
          <a:bodyPr/>
          <a:lstStyle/>
          <a:p>
            <a:r>
              <a:rPr lang="en-US" altLang="zh-TW" dirty="0" err="1"/>
              <a:t>validation_split</a:t>
            </a:r>
            <a:r>
              <a:rPr lang="en-US" altLang="zh-TW" dirty="0"/>
              <a:t> </a:t>
            </a:r>
            <a:r>
              <a:rPr lang="zh-TW" altLang="en-US" dirty="0"/>
              <a:t>的比例過大</a:t>
            </a:r>
            <a:endParaRPr lang="en-US" altLang="zh-TW" dirty="0"/>
          </a:p>
          <a:p>
            <a:r>
              <a:rPr lang="zh-TW" altLang="en-US" dirty="0"/>
              <a:t>沒有捲積層</a:t>
            </a:r>
            <a:endParaRPr lang="en-US" altLang="zh-TW" dirty="0"/>
          </a:p>
          <a:p>
            <a:r>
              <a:rPr lang="zh-TW" altLang="en-US" dirty="0"/>
              <a:t>捲積層只有一層但 </a:t>
            </a:r>
            <a:r>
              <a:rPr lang="en-US" altLang="zh-TW" dirty="0"/>
              <a:t>filter </a:t>
            </a:r>
            <a:r>
              <a:rPr lang="zh-TW" altLang="en-US" dirty="0"/>
              <a:t>數量太小</a:t>
            </a:r>
            <a:endParaRPr lang="en-US" altLang="zh-TW" dirty="0"/>
          </a:p>
          <a:p>
            <a:r>
              <a:rPr lang="zh-TW" altLang="en-US" dirty="0"/>
              <a:t>隱藏層的神經元數量太少</a:t>
            </a:r>
            <a:endParaRPr lang="en-US" altLang="zh-TW" dirty="0"/>
          </a:p>
          <a:p>
            <a:r>
              <a:rPr lang="en-US" altLang="zh-TW" dirty="0"/>
              <a:t>Dropout</a:t>
            </a:r>
            <a:r>
              <a:rPr lang="zh-TW" altLang="en-US" dirty="0"/>
              <a:t> 的比例太大</a:t>
            </a:r>
            <a:endParaRPr lang="en-US" altLang="zh-TW" dirty="0"/>
          </a:p>
          <a:p>
            <a:endParaRPr lang="zh-TW" altLang="en-US" dirty="0"/>
          </a:p>
        </p:txBody>
      </p:sp>
    </p:spTree>
    <p:extLst>
      <p:ext uri="{BB962C8B-B14F-4D97-AF65-F5344CB8AC3E}">
        <p14:creationId xmlns:p14="http://schemas.microsoft.com/office/powerpoint/2010/main" val="244842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263084-3062-4268-B1C6-94EB34C5B6EB}"/>
              </a:ext>
            </a:extLst>
          </p:cNvPr>
          <p:cNvSpPr>
            <a:spLocks noGrp="1"/>
          </p:cNvSpPr>
          <p:nvPr>
            <p:ph type="title"/>
          </p:nvPr>
        </p:nvSpPr>
        <p:spPr/>
        <p:txBody>
          <a:bodyPr/>
          <a:lstStyle/>
          <a:p>
            <a:r>
              <a:rPr lang="zh-TW" altLang="en-US" dirty="0"/>
              <a:t>分數跑到 </a:t>
            </a:r>
            <a:r>
              <a:rPr lang="en-US" altLang="zh-TW" dirty="0"/>
              <a:t>0.90 </a:t>
            </a:r>
            <a:r>
              <a:rPr lang="zh-TW" altLang="en-US" dirty="0"/>
              <a:t>分以下的原因推測：</a:t>
            </a:r>
          </a:p>
        </p:txBody>
      </p:sp>
      <p:sp>
        <p:nvSpPr>
          <p:cNvPr id="3" name="內容版面配置區 2">
            <a:extLst>
              <a:ext uri="{FF2B5EF4-FFF2-40B4-BE49-F238E27FC236}">
                <a16:creationId xmlns:a16="http://schemas.microsoft.com/office/drawing/2014/main" id="{4DB3571A-083E-4A26-93DF-032D2F112A5A}"/>
              </a:ext>
            </a:extLst>
          </p:cNvPr>
          <p:cNvSpPr>
            <a:spLocks noGrp="1"/>
          </p:cNvSpPr>
          <p:nvPr>
            <p:ph idx="1"/>
          </p:nvPr>
        </p:nvSpPr>
        <p:spPr/>
        <p:txBody>
          <a:bodyPr/>
          <a:lstStyle/>
          <a:p>
            <a:r>
              <a:rPr lang="en-US" altLang="zh-TW" dirty="0"/>
              <a:t>Epoch </a:t>
            </a:r>
            <a:r>
              <a:rPr lang="zh-TW" altLang="en-US" dirty="0"/>
              <a:t>次數過少</a:t>
            </a:r>
            <a:endParaRPr lang="en-US" altLang="zh-TW" dirty="0"/>
          </a:p>
          <a:p>
            <a:r>
              <a:rPr lang="zh-TW" altLang="en-US" dirty="0"/>
              <a:t>隱藏層的神經元數量太少</a:t>
            </a:r>
            <a:endParaRPr lang="en-US" altLang="zh-TW" dirty="0"/>
          </a:p>
          <a:p>
            <a:endParaRPr lang="zh-TW" altLang="en-US" dirty="0"/>
          </a:p>
        </p:txBody>
      </p:sp>
    </p:spTree>
    <p:extLst>
      <p:ext uri="{BB962C8B-B14F-4D97-AF65-F5344CB8AC3E}">
        <p14:creationId xmlns:p14="http://schemas.microsoft.com/office/powerpoint/2010/main" val="4267307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DAC5ED0E-DDF4-4B96-AF55-24FFED009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72" y="-2726648"/>
            <a:ext cx="12657372" cy="12657372"/>
          </a:xfrm>
          <a:prstGeom prst="rect">
            <a:avLst/>
          </a:prstGeom>
        </p:spPr>
      </p:pic>
      <p:pic>
        <p:nvPicPr>
          <p:cNvPr id="11" name="圖片 10">
            <a:extLst>
              <a:ext uri="{FF2B5EF4-FFF2-40B4-BE49-F238E27FC236}">
                <a16:creationId xmlns:a16="http://schemas.microsoft.com/office/drawing/2014/main" id="{CA6F71E8-40D0-4CD2-BCC6-69D0622E0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66" y="597568"/>
            <a:ext cx="5138069" cy="5138069"/>
          </a:xfrm>
          <a:prstGeom prst="rect">
            <a:avLst/>
          </a:prstGeom>
        </p:spPr>
      </p:pic>
      <p:sp>
        <p:nvSpPr>
          <p:cNvPr id="2" name="標題 1">
            <a:extLst>
              <a:ext uri="{FF2B5EF4-FFF2-40B4-BE49-F238E27FC236}">
                <a16:creationId xmlns:a16="http://schemas.microsoft.com/office/drawing/2014/main" id="{E2DCFE7F-196C-4629-8321-16BAD22219FA}"/>
              </a:ext>
            </a:extLst>
          </p:cNvPr>
          <p:cNvSpPr>
            <a:spLocks noGrp="1"/>
          </p:cNvSpPr>
          <p:nvPr>
            <p:ph type="ctrTitle"/>
          </p:nvPr>
        </p:nvSpPr>
        <p:spPr/>
        <p:txBody>
          <a:bodyPr/>
          <a:lstStyle/>
          <a:p>
            <a:r>
              <a:rPr lang="zh-TW" altLang="en-US" dirty="0"/>
              <a:t>結束</a:t>
            </a:r>
          </a:p>
        </p:txBody>
      </p:sp>
      <p:sp>
        <p:nvSpPr>
          <p:cNvPr id="3" name="副標題 2">
            <a:extLst>
              <a:ext uri="{FF2B5EF4-FFF2-40B4-BE49-F238E27FC236}">
                <a16:creationId xmlns:a16="http://schemas.microsoft.com/office/drawing/2014/main" id="{F1CB5BC2-F6B1-4BB5-9CF3-C36BFFDA7178}"/>
              </a:ext>
            </a:extLst>
          </p:cNvPr>
          <p:cNvSpPr>
            <a:spLocks noGrp="1"/>
          </p:cNvSpPr>
          <p:nvPr>
            <p:ph type="subTitle" idx="1"/>
          </p:nvPr>
        </p:nvSpPr>
        <p:spPr/>
        <p:txBody>
          <a:bodyPr/>
          <a:lstStyle/>
          <a:p>
            <a:r>
              <a:rPr lang="en-US" altLang="zh-TW" dirty="0"/>
              <a:t>ii</a:t>
            </a:r>
            <a:endParaRPr lang="zh-TW" altLang="en-US" dirty="0"/>
          </a:p>
        </p:txBody>
      </p:sp>
      <p:pic>
        <p:nvPicPr>
          <p:cNvPr id="5" name="圖片 4">
            <a:extLst>
              <a:ext uri="{FF2B5EF4-FFF2-40B4-BE49-F238E27FC236}">
                <a16:creationId xmlns:a16="http://schemas.microsoft.com/office/drawing/2014/main" id="{738D20E4-60B4-4DCB-BA67-3B52C7C68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899656">
            <a:off x="266833" y="3356333"/>
            <a:ext cx="4126929" cy="4126929"/>
          </a:xfrm>
          <a:prstGeom prst="rect">
            <a:avLst/>
          </a:prstGeom>
        </p:spPr>
      </p:pic>
      <p:pic>
        <p:nvPicPr>
          <p:cNvPr id="9" name="圖片 8">
            <a:extLst>
              <a:ext uri="{FF2B5EF4-FFF2-40B4-BE49-F238E27FC236}">
                <a16:creationId xmlns:a16="http://schemas.microsoft.com/office/drawing/2014/main" id="{741D8B68-F99C-4F63-A52F-25CD6E6FF9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112982">
            <a:off x="7886803" y="3313083"/>
            <a:ext cx="4376057" cy="4376057"/>
          </a:xfrm>
          <a:prstGeom prst="rect">
            <a:avLst/>
          </a:prstGeom>
        </p:spPr>
      </p:pic>
      <p:pic>
        <p:nvPicPr>
          <p:cNvPr id="7" name="圖片 6">
            <a:extLst>
              <a:ext uri="{FF2B5EF4-FFF2-40B4-BE49-F238E27FC236}">
                <a16:creationId xmlns:a16="http://schemas.microsoft.com/office/drawing/2014/main" id="{6B93D159-0C3C-497F-845C-D9F06983DC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728473">
            <a:off x="8610832" y="617119"/>
            <a:ext cx="3398089" cy="3398089"/>
          </a:xfrm>
          <a:prstGeom prst="rect">
            <a:avLst/>
          </a:prstGeom>
        </p:spPr>
      </p:pic>
      <p:pic>
        <p:nvPicPr>
          <p:cNvPr id="13" name="圖片 12">
            <a:extLst>
              <a:ext uri="{FF2B5EF4-FFF2-40B4-BE49-F238E27FC236}">
                <a16:creationId xmlns:a16="http://schemas.microsoft.com/office/drawing/2014/main" id="{E4249F2A-A60F-49BA-AA9A-55CD27E5A7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400000">
            <a:off x="4951631" y="-953755"/>
            <a:ext cx="3012414" cy="3012414"/>
          </a:xfrm>
          <a:prstGeom prst="rect">
            <a:avLst/>
          </a:prstGeom>
        </p:spPr>
      </p:pic>
      <p:pic>
        <p:nvPicPr>
          <p:cNvPr id="2050" name="Picture 2" descr="黑人問號圖的主角到底是誰？其實他的背景可大有來頭！ | 網路人氣話題 ...">
            <a:extLst>
              <a:ext uri="{FF2B5EF4-FFF2-40B4-BE49-F238E27FC236}">
                <a16:creationId xmlns:a16="http://schemas.microsoft.com/office/drawing/2014/main" id="{9957DD78-4405-483D-A9EC-33424266C2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8903874">
            <a:off x="9444827" y="1584222"/>
            <a:ext cx="1900996" cy="13145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黑人問號圖的主角到底是誰？其實他的背景可大有來頭！ | 網路人氣話題 ...">
            <a:extLst>
              <a:ext uri="{FF2B5EF4-FFF2-40B4-BE49-F238E27FC236}">
                <a16:creationId xmlns:a16="http://schemas.microsoft.com/office/drawing/2014/main" id="{2521A451-D390-4474-B69B-6899D74386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402213">
            <a:off x="5637216" y="30117"/>
            <a:ext cx="1641241" cy="11349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黑人問號圖的主角到底是誰？其實他的背景可大有來頭！ | 網路人氣話題 ...">
            <a:extLst>
              <a:ext uri="{FF2B5EF4-FFF2-40B4-BE49-F238E27FC236}">
                <a16:creationId xmlns:a16="http://schemas.microsoft.com/office/drawing/2014/main" id="{0C0C9785-EBF3-4597-B049-B54745169A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676" y="1536636"/>
            <a:ext cx="1900996" cy="13145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黑人問號圖的主角到底是誰？其實他的背景可大有來頭！ | 網路人氣話題 ...">
            <a:extLst>
              <a:ext uri="{FF2B5EF4-FFF2-40B4-BE49-F238E27FC236}">
                <a16:creationId xmlns:a16="http://schemas.microsoft.com/office/drawing/2014/main" id="{C4F6FEF2-0593-4771-B5E8-41D97F8B2F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845478">
            <a:off x="9278847" y="4838571"/>
            <a:ext cx="1900996" cy="131451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黑人問號圖的主角到底是誰？其實他的背景可大有來頭！ | 網路人氣話題 ...">
            <a:extLst>
              <a:ext uri="{FF2B5EF4-FFF2-40B4-BE49-F238E27FC236}">
                <a16:creationId xmlns:a16="http://schemas.microsoft.com/office/drawing/2014/main" id="{4938DDF1-FFC3-4D86-96FB-8BBA763F4E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9737122">
            <a:off x="1178222" y="4664103"/>
            <a:ext cx="1900996" cy="13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04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928DCD-1F2C-46BE-B5B8-2784347CC3EF}"/>
              </a:ext>
            </a:extLst>
          </p:cNvPr>
          <p:cNvSpPr>
            <a:spLocks noGrp="1"/>
          </p:cNvSpPr>
          <p:nvPr>
            <p:ph type="title"/>
          </p:nvPr>
        </p:nvSpPr>
        <p:spPr/>
        <p:txBody>
          <a:bodyPr/>
          <a:lstStyle/>
          <a:p>
            <a:r>
              <a:rPr lang="zh-TW" altLang="en-US" dirty="0"/>
              <a:t>開發環境</a:t>
            </a:r>
          </a:p>
        </p:txBody>
      </p:sp>
      <p:sp>
        <p:nvSpPr>
          <p:cNvPr id="3" name="內容版面配置區 2">
            <a:extLst>
              <a:ext uri="{FF2B5EF4-FFF2-40B4-BE49-F238E27FC236}">
                <a16:creationId xmlns:a16="http://schemas.microsoft.com/office/drawing/2014/main" id="{57442339-737F-4326-BD44-1308BA24EC9C}"/>
              </a:ext>
            </a:extLst>
          </p:cNvPr>
          <p:cNvSpPr>
            <a:spLocks noGrp="1"/>
          </p:cNvSpPr>
          <p:nvPr>
            <p:ph idx="1"/>
          </p:nvPr>
        </p:nvSpPr>
        <p:spPr/>
        <p:txBody>
          <a:bodyPr/>
          <a:lstStyle/>
          <a:p>
            <a:r>
              <a:rPr lang="zh-TW" altLang="en-US" dirty="0"/>
              <a:t>本來用 </a:t>
            </a:r>
            <a:r>
              <a:rPr lang="en-US" altLang="zh-TW" dirty="0" err="1"/>
              <a:t>Jupyter</a:t>
            </a:r>
            <a:r>
              <a:rPr lang="en-US" altLang="zh-TW" dirty="0"/>
              <a:t> Notebook</a:t>
            </a:r>
          </a:p>
          <a:p>
            <a:r>
              <a:rPr lang="zh-TW" altLang="en-US" b="1" dirty="0">
                <a:solidFill>
                  <a:srgbClr val="FF0000"/>
                </a:solidFill>
                <a:latin typeface="微軟正黑體" panose="020B0604030504040204" pitchFamily="34" charset="-120"/>
                <a:ea typeface="微軟正黑體" panose="020B0604030504040204" pitchFamily="34" charset="-120"/>
              </a:rPr>
              <a:t>弊端：</a:t>
            </a:r>
            <a:r>
              <a:rPr lang="zh-TW" altLang="en-US" dirty="0"/>
              <a:t>每重啟一次 </a:t>
            </a:r>
            <a:r>
              <a:rPr lang="en-US" altLang="zh-TW" dirty="0"/>
              <a:t>Kernel </a:t>
            </a:r>
            <a:r>
              <a:rPr lang="zh-TW" altLang="en-US" dirty="0"/>
              <a:t>就要重新讀取圖片一次，曠日費時</a:t>
            </a:r>
            <a:endParaRPr lang="en-US" altLang="zh-TW" dirty="0"/>
          </a:p>
          <a:p>
            <a:r>
              <a:rPr lang="zh-TW" altLang="en-US" dirty="0"/>
              <a:t>後來發現 </a:t>
            </a:r>
            <a:r>
              <a:rPr lang="en-US" altLang="zh-TW" dirty="0"/>
              <a:t>Spyder</a:t>
            </a:r>
            <a:r>
              <a:rPr lang="zh-TW" altLang="en-US" dirty="0"/>
              <a:t> 可以直接匯入變數資料，而且可以直接執行反白的程式碼，遂轉用 </a:t>
            </a:r>
            <a:r>
              <a:rPr lang="en-US" altLang="zh-TW" dirty="0"/>
              <a:t>Spyder</a:t>
            </a:r>
            <a:endParaRPr lang="zh-TW" altLang="en-US" dirty="0"/>
          </a:p>
        </p:txBody>
      </p:sp>
    </p:spTree>
    <p:extLst>
      <p:ext uri="{BB962C8B-B14F-4D97-AF65-F5344CB8AC3E}">
        <p14:creationId xmlns:p14="http://schemas.microsoft.com/office/powerpoint/2010/main" val="365536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B662DB-9263-4182-913D-226426D54202}"/>
              </a:ext>
            </a:extLst>
          </p:cNvPr>
          <p:cNvSpPr>
            <a:spLocks noGrp="1"/>
          </p:cNvSpPr>
          <p:nvPr>
            <p:ph type="title"/>
          </p:nvPr>
        </p:nvSpPr>
        <p:spPr/>
        <p:txBody>
          <a:bodyPr/>
          <a:lstStyle/>
          <a:p>
            <a:r>
              <a:rPr lang="zh-TW" altLang="en-US" dirty="0"/>
              <a:t>硬體設備</a:t>
            </a:r>
          </a:p>
        </p:txBody>
      </p:sp>
      <p:sp>
        <p:nvSpPr>
          <p:cNvPr id="3" name="內容版面配置區 2">
            <a:extLst>
              <a:ext uri="{FF2B5EF4-FFF2-40B4-BE49-F238E27FC236}">
                <a16:creationId xmlns:a16="http://schemas.microsoft.com/office/drawing/2014/main" id="{388B0DDA-621C-4626-9958-2E4DF8E47023}"/>
              </a:ext>
            </a:extLst>
          </p:cNvPr>
          <p:cNvSpPr>
            <a:spLocks noGrp="1"/>
          </p:cNvSpPr>
          <p:nvPr>
            <p:ph idx="1"/>
          </p:nvPr>
        </p:nvSpPr>
        <p:spPr/>
        <p:txBody>
          <a:bodyPr/>
          <a:lstStyle/>
          <a:p>
            <a:r>
              <a:rPr lang="en-US" altLang="zh-TW" dirty="0"/>
              <a:t>AMD Ryzen™ 9 </a:t>
            </a:r>
            <a:r>
              <a:rPr lang="en-US" altLang="zh-TW" b="1" dirty="0">
                <a:solidFill>
                  <a:srgbClr val="FF0000"/>
                </a:solidFill>
                <a:latin typeface="微軟正黑體" panose="020B0604030504040204" pitchFamily="34" charset="-120"/>
                <a:ea typeface="微軟正黑體" panose="020B0604030504040204" pitchFamily="34" charset="-120"/>
              </a:rPr>
              <a:t>3900X</a:t>
            </a:r>
          </a:p>
          <a:p>
            <a:r>
              <a:rPr lang="en-US" altLang="zh-TW" dirty="0"/>
              <a:t>GeForce </a:t>
            </a:r>
            <a:r>
              <a:rPr lang="en-US" altLang="zh-TW" b="1" dirty="0">
                <a:solidFill>
                  <a:srgbClr val="FF0000"/>
                </a:solidFill>
                <a:latin typeface="微軟正黑體" panose="020B0604030504040204" pitchFamily="34" charset="-120"/>
                <a:ea typeface="微軟正黑體" panose="020B0604030504040204" pitchFamily="34" charset="-120"/>
              </a:rPr>
              <a:t>RTX 2070 Super </a:t>
            </a:r>
            <a:r>
              <a:rPr lang="en-US" altLang="zh-TW" dirty="0"/>
              <a:t>(ASUS DUAL-RTX2070S-O8G-EVO)</a:t>
            </a:r>
            <a:endParaRPr lang="zh-TW" altLang="en-US" dirty="0"/>
          </a:p>
        </p:txBody>
      </p:sp>
    </p:spTree>
    <p:extLst>
      <p:ext uri="{BB962C8B-B14F-4D97-AF65-F5344CB8AC3E}">
        <p14:creationId xmlns:p14="http://schemas.microsoft.com/office/powerpoint/2010/main" val="307559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731928-783D-47ED-89D4-A48658E24D6A}"/>
              </a:ext>
            </a:extLst>
          </p:cNvPr>
          <p:cNvSpPr>
            <a:spLocks noGrp="1"/>
          </p:cNvSpPr>
          <p:nvPr>
            <p:ph type="title"/>
          </p:nvPr>
        </p:nvSpPr>
        <p:spPr/>
        <p:txBody>
          <a:bodyPr/>
          <a:lstStyle/>
          <a:p>
            <a:r>
              <a:rPr lang="zh-TW" altLang="en-US" b="0" dirty="0"/>
              <a:t>甘特圖</a:t>
            </a:r>
            <a:endParaRPr lang="zh-TW" altLang="en-US" dirty="0"/>
          </a:p>
        </p:txBody>
      </p:sp>
      <p:pic>
        <p:nvPicPr>
          <p:cNvPr id="7" name="內容版面配置區 6">
            <a:extLst>
              <a:ext uri="{FF2B5EF4-FFF2-40B4-BE49-F238E27FC236}">
                <a16:creationId xmlns:a16="http://schemas.microsoft.com/office/drawing/2014/main" id="{8E08308A-83A3-4240-A33C-25A621D5E964}"/>
              </a:ext>
            </a:extLst>
          </p:cNvPr>
          <p:cNvPicPr>
            <a:picLocks noGrp="1" noChangeAspect="1"/>
          </p:cNvPicPr>
          <p:nvPr>
            <p:ph idx="1"/>
          </p:nvPr>
        </p:nvPicPr>
        <p:blipFill>
          <a:blip r:embed="rId2"/>
          <a:stretch>
            <a:fillRect/>
          </a:stretch>
        </p:blipFill>
        <p:spPr>
          <a:xfrm>
            <a:off x="1015550" y="1690688"/>
            <a:ext cx="10075701" cy="3126409"/>
          </a:xfrm>
          <a:prstGeom prst="rect">
            <a:avLst/>
          </a:prstGeom>
        </p:spPr>
      </p:pic>
      <p:sp>
        <p:nvSpPr>
          <p:cNvPr id="8" name="矩形 7">
            <a:extLst>
              <a:ext uri="{FF2B5EF4-FFF2-40B4-BE49-F238E27FC236}">
                <a16:creationId xmlns:a16="http://schemas.microsoft.com/office/drawing/2014/main" id="{61CC84B1-7EA0-4FE9-B80A-0D65FB2A55F7}"/>
              </a:ext>
            </a:extLst>
          </p:cNvPr>
          <p:cNvSpPr/>
          <p:nvPr/>
        </p:nvSpPr>
        <p:spPr>
          <a:xfrm>
            <a:off x="1234911" y="2328421"/>
            <a:ext cx="443060" cy="2168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Tree>
    <p:extLst>
      <p:ext uri="{BB962C8B-B14F-4D97-AF65-F5344CB8AC3E}">
        <p14:creationId xmlns:p14="http://schemas.microsoft.com/office/powerpoint/2010/main" val="87590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47EF1C-2589-428A-9C6B-E7125957BD57}"/>
              </a:ext>
            </a:extLst>
          </p:cNvPr>
          <p:cNvSpPr>
            <a:spLocks noGrp="1"/>
          </p:cNvSpPr>
          <p:nvPr>
            <p:ph type="title"/>
          </p:nvPr>
        </p:nvSpPr>
        <p:spPr/>
        <p:txBody>
          <a:bodyPr/>
          <a:lstStyle/>
          <a:p>
            <a:r>
              <a:rPr lang="zh-TW" altLang="en-US" dirty="0"/>
              <a:t>用</a:t>
            </a:r>
            <a:r>
              <a:rPr lang="en-US" altLang="zh-TW" dirty="0" err="1"/>
              <a:t>iter</a:t>
            </a:r>
            <a:r>
              <a:rPr lang="zh-TW" altLang="en-US" dirty="0"/>
              <a:t>去批次跑訓練</a:t>
            </a:r>
          </a:p>
        </p:txBody>
      </p:sp>
      <p:sp>
        <p:nvSpPr>
          <p:cNvPr id="3" name="內容版面配置區 2">
            <a:extLst>
              <a:ext uri="{FF2B5EF4-FFF2-40B4-BE49-F238E27FC236}">
                <a16:creationId xmlns:a16="http://schemas.microsoft.com/office/drawing/2014/main" id="{9D579F87-B18F-4818-9127-88B84478BD13}"/>
              </a:ext>
            </a:extLst>
          </p:cNvPr>
          <p:cNvSpPr>
            <a:spLocks noGrp="1"/>
          </p:cNvSpPr>
          <p:nvPr>
            <p:ph idx="1"/>
          </p:nvPr>
        </p:nvSpPr>
        <p:spPr>
          <a:xfrm>
            <a:off x="838200" y="1825625"/>
            <a:ext cx="4764110" cy="4351338"/>
          </a:xfrm>
        </p:spPr>
        <p:txBody>
          <a:bodyPr/>
          <a:lstStyle/>
          <a:p>
            <a:r>
              <a:rPr lang="zh-TW" altLang="en-US" dirty="0"/>
              <a:t>僅弄完輸入的部分</a:t>
            </a:r>
            <a:endParaRPr lang="en-US" altLang="zh-TW" dirty="0"/>
          </a:p>
          <a:p>
            <a:r>
              <a:rPr lang="zh-TW" altLang="en-US" dirty="0"/>
              <a:t>有批次跑過但因為批次能跑的量太少</a:t>
            </a:r>
            <a:r>
              <a:rPr lang="en-US" altLang="zh-TW" dirty="0"/>
              <a:t>(</a:t>
            </a:r>
            <a:r>
              <a:rPr lang="zh-TW" altLang="en-US" dirty="0"/>
              <a:t>太多會</a:t>
            </a:r>
            <a:r>
              <a:rPr lang="en-US" altLang="zh-TW" dirty="0"/>
              <a:t>OOM)</a:t>
            </a:r>
            <a:r>
              <a:rPr lang="zh-TW" altLang="en-US" dirty="0"/>
              <a:t>所以建立的模型在自己訓練的時候準確率就不高</a:t>
            </a:r>
            <a:endParaRPr lang="en-US" altLang="zh-TW" dirty="0"/>
          </a:p>
          <a:p>
            <a:r>
              <a:rPr lang="zh-TW" altLang="en-US" dirty="0"/>
              <a:t>放棄這個方法</a:t>
            </a:r>
          </a:p>
        </p:txBody>
      </p:sp>
      <p:pic>
        <p:nvPicPr>
          <p:cNvPr id="4" name="圖片 3">
            <a:extLst>
              <a:ext uri="{FF2B5EF4-FFF2-40B4-BE49-F238E27FC236}">
                <a16:creationId xmlns:a16="http://schemas.microsoft.com/office/drawing/2014/main" id="{139BA476-9FAB-4C72-B93E-F4D778011AE3}"/>
              </a:ext>
            </a:extLst>
          </p:cNvPr>
          <p:cNvPicPr>
            <a:picLocks noChangeAspect="1"/>
          </p:cNvPicPr>
          <p:nvPr/>
        </p:nvPicPr>
        <p:blipFill>
          <a:blip r:embed="rId2"/>
          <a:stretch>
            <a:fillRect/>
          </a:stretch>
        </p:blipFill>
        <p:spPr>
          <a:xfrm>
            <a:off x="5957687" y="0"/>
            <a:ext cx="6716062" cy="6535062"/>
          </a:xfrm>
          <a:prstGeom prst="rect">
            <a:avLst/>
          </a:prstGeom>
        </p:spPr>
      </p:pic>
    </p:spTree>
    <p:extLst>
      <p:ext uri="{BB962C8B-B14F-4D97-AF65-F5344CB8AC3E}">
        <p14:creationId xmlns:p14="http://schemas.microsoft.com/office/powerpoint/2010/main" val="25894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6893D-3BD2-4FEA-9248-E92ACDD9F542}"/>
              </a:ext>
            </a:extLst>
          </p:cNvPr>
          <p:cNvSpPr>
            <a:spLocks noGrp="1"/>
          </p:cNvSpPr>
          <p:nvPr>
            <p:ph type="title"/>
          </p:nvPr>
        </p:nvSpPr>
        <p:spPr/>
        <p:txBody>
          <a:bodyPr/>
          <a:lstStyle/>
          <a:p>
            <a:r>
              <a:rPr lang="zh-TW" altLang="en-US" dirty="0"/>
              <a:t>把圖片縮小：外部處理篇</a:t>
            </a:r>
          </a:p>
        </p:txBody>
      </p:sp>
      <p:sp>
        <p:nvSpPr>
          <p:cNvPr id="3" name="內容版面配置區 2">
            <a:extLst>
              <a:ext uri="{FF2B5EF4-FFF2-40B4-BE49-F238E27FC236}">
                <a16:creationId xmlns:a16="http://schemas.microsoft.com/office/drawing/2014/main" id="{B53AC22A-98BD-4971-A2B9-E3B30D42C173}"/>
              </a:ext>
            </a:extLst>
          </p:cNvPr>
          <p:cNvSpPr>
            <a:spLocks noGrp="1"/>
          </p:cNvSpPr>
          <p:nvPr>
            <p:ph idx="1"/>
          </p:nvPr>
        </p:nvSpPr>
        <p:spPr/>
        <p:txBody>
          <a:bodyPr/>
          <a:lstStyle/>
          <a:p>
            <a:r>
              <a:rPr lang="zh-TW" altLang="en-US" dirty="0"/>
              <a:t>理由：太大的圖片放不進 </a:t>
            </a:r>
            <a:r>
              <a:rPr lang="en-US" altLang="zh-TW" dirty="0"/>
              <a:t>RAM</a:t>
            </a:r>
          </a:p>
          <a:p>
            <a:r>
              <a:rPr lang="zh-TW" altLang="en-US" dirty="0"/>
              <a:t>使用 格式工廠將圖片的解析度縮小至 </a:t>
            </a:r>
            <a:r>
              <a:rPr lang="en-US" altLang="zh-TW" dirty="0"/>
              <a:t>28 x 28</a:t>
            </a:r>
          </a:p>
        </p:txBody>
      </p:sp>
      <p:pic>
        <p:nvPicPr>
          <p:cNvPr id="4" name="圖片 3">
            <a:extLst>
              <a:ext uri="{FF2B5EF4-FFF2-40B4-BE49-F238E27FC236}">
                <a16:creationId xmlns:a16="http://schemas.microsoft.com/office/drawing/2014/main" id="{9BF6C14E-4EFA-4900-8383-1CE0CC7D56F7}"/>
              </a:ext>
            </a:extLst>
          </p:cNvPr>
          <p:cNvPicPr>
            <a:picLocks noChangeAspect="1"/>
          </p:cNvPicPr>
          <p:nvPr/>
        </p:nvPicPr>
        <p:blipFill>
          <a:blip r:embed="rId2"/>
          <a:stretch>
            <a:fillRect/>
          </a:stretch>
        </p:blipFill>
        <p:spPr>
          <a:xfrm>
            <a:off x="838200" y="2964222"/>
            <a:ext cx="5970213" cy="3893778"/>
          </a:xfrm>
          <a:prstGeom prst="rect">
            <a:avLst/>
          </a:prstGeom>
        </p:spPr>
      </p:pic>
    </p:spTree>
    <p:extLst>
      <p:ext uri="{BB962C8B-B14F-4D97-AF65-F5344CB8AC3E}">
        <p14:creationId xmlns:p14="http://schemas.microsoft.com/office/powerpoint/2010/main" val="222271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CF288B-5C24-4954-962B-A038896518F1}"/>
              </a:ext>
            </a:extLst>
          </p:cNvPr>
          <p:cNvSpPr>
            <a:spLocks noGrp="1"/>
          </p:cNvSpPr>
          <p:nvPr>
            <p:ph type="title"/>
          </p:nvPr>
        </p:nvSpPr>
        <p:spPr/>
        <p:txBody>
          <a:bodyPr/>
          <a:lstStyle/>
          <a:p>
            <a:r>
              <a:rPr lang="zh-TW" altLang="en-US" dirty="0"/>
              <a:t>壓縮成效</a:t>
            </a:r>
          </a:p>
        </p:txBody>
      </p:sp>
      <p:pic>
        <p:nvPicPr>
          <p:cNvPr id="4" name="內容版面配置區 3">
            <a:extLst>
              <a:ext uri="{FF2B5EF4-FFF2-40B4-BE49-F238E27FC236}">
                <a16:creationId xmlns:a16="http://schemas.microsoft.com/office/drawing/2014/main" id="{B4661356-BC02-4FCA-8521-A59AAED221E9}"/>
              </a:ext>
            </a:extLst>
          </p:cNvPr>
          <p:cNvPicPr>
            <a:picLocks noGrp="1" noChangeAspect="1"/>
          </p:cNvPicPr>
          <p:nvPr>
            <p:ph idx="1"/>
          </p:nvPr>
        </p:nvPicPr>
        <p:blipFill>
          <a:blip r:embed="rId2"/>
          <a:stretch>
            <a:fillRect/>
          </a:stretch>
        </p:blipFill>
        <p:spPr>
          <a:xfrm>
            <a:off x="7289442" y="228154"/>
            <a:ext cx="4656786" cy="6401692"/>
          </a:xfrm>
          <a:prstGeom prst="rect">
            <a:avLst/>
          </a:prstGeom>
        </p:spPr>
      </p:pic>
      <p:sp>
        <p:nvSpPr>
          <p:cNvPr id="6" name="內容版面配置區 2">
            <a:extLst>
              <a:ext uri="{FF2B5EF4-FFF2-40B4-BE49-F238E27FC236}">
                <a16:creationId xmlns:a16="http://schemas.microsoft.com/office/drawing/2014/main" id="{60F2B826-A6A9-4751-9396-257BFCCBF1AC}"/>
              </a:ext>
            </a:extLst>
          </p:cNvPr>
          <p:cNvSpPr txBox="1">
            <a:spLocks/>
          </p:cNvSpPr>
          <p:nvPr/>
        </p:nvSpPr>
        <p:spPr>
          <a:xfrm>
            <a:off x="838200" y="1825625"/>
            <a:ext cx="62838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Light" panose="020B0304030504040204" pitchFamily="34" charset="-120"/>
                <a:ea typeface="微軟正黑體 Light" panose="020B03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Light" panose="020B0304030504040204" pitchFamily="34" charset="-120"/>
                <a:ea typeface="微軟正黑體 Light" panose="020B03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Light" panose="020B0304030504040204" pitchFamily="34" charset="-120"/>
                <a:ea typeface="微軟正黑體 Light" panose="020B03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Light" panose="020B0304030504040204" pitchFamily="34" charset="-120"/>
                <a:ea typeface="微軟正黑體 Light" panose="020B03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Light" panose="020B0304030504040204" pitchFamily="34" charset="-120"/>
                <a:ea typeface="微軟正黑體 Light" panose="020B03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一張圖片從</a:t>
            </a:r>
            <a:r>
              <a:rPr lang="en-US" altLang="zh-TW" dirty="0"/>
              <a:t>181KB</a:t>
            </a:r>
            <a:r>
              <a:rPr lang="zh-TW" altLang="en-US" dirty="0"/>
              <a:t>變成</a:t>
            </a:r>
            <a:r>
              <a:rPr lang="en-US" altLang="zh-TW" dirty="0"/>
              <a:t>1.81KB</a:t>
            </a:r>
          </a:p>
          <a:p>
            <a:r>
              <a:rPr lang="zh-TW" altLang="en-US" dirty="0"/>
              <a:t>因此可以直接將全部圖片整個讀入記憶體做訓練了</a:t>
            </a:r>
            <a:endParaRPr lang="en-US" altLang="zh-TW" dirty="0"/>
          </a:p>
          <a:p>
            <a:endParaRPr lang="en-US" altLang="zh-TW" dirty="0"/>
          </a:p>
        </p:txBody>
      </p:sp>
    </p:spTree>
    <p:extLst>
      <p:ext uri="{BB962C8B-B14F-4D97-AF65-F5344CB8AC3E}">
        <p14:creationId xmlns:p14="http://schemas.microsoft.com/office/powerpoint/2010/main" val="150887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DE5367-9D6B-467F-9470-ACC4122D2F08}"/>
              </a:ext>
            </a:extLst>
          </p:cNvPr>
          <p:cNvSpPr>
            <a:spLocks noGrp="1"/>
          </p:cNvSpPr>
          <p:nvPr>
            <p:ph type="title"/>
          </p:nvPr>
        </p:nvSpPr>
        <p:spPr/>
        <p:txBody>
          <a:bodyPr/>
          <a:lstStyle/>
          <a:p>
            <a:r>
              <a:rPr lang="en-US" altLang="zh-TW" dirty="0"/>
              <a:t>28</a:t>
            </a:r>
            <a:r>
              <a:rPr lang="zh-TW" altLang="en-US" dirty="0"/>
              <a:t>*</a:t>
            </a:r>
            <a:r>
              <a:rPr lang="en-US" altLang="zh-TW" dirty="0"/>
              <a:t>28</a:t>
            </a:r>
            <a:r>
              <a:rPr lang="zh-TW" altLang="en-US" dirty="0"/>
              <a:t>的準確率</a:t>
            </a:r>
          </a:p>
        </p:txBody>
      </p:sp>
      <p:sp>
        <p:nvSpPr>
          <p:cNvPr id="3" name="內容版面配置區 2">
            <a:extLst>
              <a:ext uri="{FF2B5EF4-FFF2-40B4-BE49-F238E27FC236}">
                <a16:creationId xmlns:a16="http://schemas.microsoft.com/office/drawing/2014/main" id="{81A868DA-5CD2-4251-B062-AA3364B1882F}"/>
              </a:ext>
            </a:extLst>
          </p:cNvPr>
          <p:cNvSpPr>
            <a:spLocks noGrp="1"/>
          </p:cNvSpPr>
          <p:nvPr>
            <p:ph idx="1"/>
          </p:nvPr>
        </p:nvSpPr>
        <p:spPr>
          <a:xfrm>
            <a:off x="838200" y="1825625"/>
            <a:ext cx="5137597" cy="4351338"/>
          </a:xfrm>
        </p:spPr>
        <p:txBody>
          <a:bodyPr/>
          <a:lstStyle/>
          <a:p>
            <a:r>
              <a:rPr lang="zh-TW" altLang="en-US" dirty="0"/>
              <a:t>為何會只有</a:t>
            </a:r>
            <a:r>
              <a:rPr lang="en-US" altLang="zh-TW" dirty="0"/>
              <a:t>0.9178791</a:t>
            </a:r>
          </a:p>
          <a:p>
            <a:r>
              <a:rPr lang="zh-TW" altLang="en-US" dirty="0"/>
              <a:t>研究</a:t>
            </a:r>
            <a:r>
              <a:rPr lang="en-US" altLang="zh-TW" dirty="0"/>
              <a:t>csv</a:t>
            </a:r>
            <a:r>
              <a:rPr lang="zh-TW" altLang="en-US" dirty="0"/>
              <a:t>人工對照的結果 </a:t>
            </a:r>
            <a:endParaRPr lang="en-US" altLang="zh-TW" dirty="0"/>
          </a:p>
          <a:p>
            <a:r>
              <a:rPr lang="zh-TW" altLang="en-US" dirty="0"/>
              <a:t>會發現在類別</a:t>
            </a:r>
            <a:r>
              <a:rPr lang="en-US" altLang="zh-TW" dirty="0"/>
              <a:t>0</a:t>
            </a:r>
            <a:r>
              <a:rPr lang="zh-TW" altLang="en-US" dirty="0"/>
              <a:t>跟類別</a:t>
            </a:r>
            <a:r>
              <a:rPr lang="en-US" altLang="zh-TW" dirty="0"/>
              <a:t>5</a:t>
            </a:r>
          </a:p>
          <a:p>
            <a:r>
              <a:rPr lang="zh-TW" altLang="en-US" dirty="0"/>
              <a:t>最容易判斷錯誤</a:t>
            </a:r>
            <a:endParaRPr lang="en-US" altLang="zh-TW" dirty="0"/>
          </a:p>
          <a:p>
            <a:r>
              <a:rPr lang="zh-TW" altLang="en-US" dirty="0"/>
              <a:t>可能是縮得太小導致圖片模糊</a:t>
            </a:r>
            <a:endParaRPr lang="en-US" altLang="zh-TW" dirty="0"/>
          </a:p>
          <a:p>
            <a:r>
              <a:rPr lang="zh-TW" altLang="en-US" dirty="0"/>
              <a:t>為此在下篇用</a:t>
            </a:r>
            <a:r>
              <a:rPr lang="en-US" altLang="zh-TW" dirty="0"/>
              <a:t>128</a:t>
            </a:r>
            <a:r>
              <a:rPr lang="zh-TW" altLang="en-US" dirty="0"/>
              <a:t>*</a:t>
            </a:r>
            <a:r>
              <a:rPr lang="en-US" altLang="zh-TW" dirty="0"/>
              <a:t>128</a:t>
            </a:r>
            <a:r>
              <a:rPr lang="zh-TW" altLang="en-US" dirty="0"/>
              <a:t>去跑</a:t>
            </a: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7176F05D-6E87-44EE-98BE-71B7150DC335}"/>
              </a:ext>
            </a:extLst>
          </p:cNvPr>
          <p:cNvPicPr>
            <a:picLocks noChangeAspect="1"/>
          </p:cNvPicPr>
          <p:nvPr/>
        </p:nvPicPr>
        <p:blipFill>
          <a:blip r:embed="rId2"/>
          <a:stretch>
            <a:fillRect/>
          </a:stretch>
        </p:blipFill>
        <p:spPr>
          <a:xfrm>
            <a:off x="5018408" y="681037"/>
            <a:ext cx="6611273" cy="676369"/>
          </a:xfrm>
          <a:prstGeom prst="rect">
            <a:avLst/>
          </a:prstGeom>
        </p:spPr>
      </p:pic>
      <p:pic>
        <p:nvPicPr>
          <p:cNvPr id="6" name="圖片 5">
            <a:extLst>
              <a:ext uri="{FF2B5EF4-FFF2-40B4-BE49-F238E27FC236}">
                <a16:creationId xmlns:a16="http://schemas.microsoft.com/office/drawing/2014/main" id="{0B7123E9-759A-4B8D-913B-5A8A5CAD3C75}"/>
              </a:ext>
            </a:extLst>
          </p:cNvPr>
          <p:cNvPicPr>
            <a:picLocks noChangeAspect="1"/>
          </p:cNvPicPr>
          <p:nvPr/>
        </p:nvPicPr>
        <p:blipFill>
          <a:blip r:embed="rId3"/>
          <a:stretch>
            <a:fillRect/>
          </a:stretch>
        </p:blipFill>
        <p:spPr>
          <a:xfrm>
            <a:off x="6096000" y="2006600"/>
            <a:ext cx="5565838" cy="4296375"/>
          </a:xfrm>
          <a:prstGeom prst="rect">
            <a:avLst/>
          </a:prstGeom>
        </p:spPr>
      </p:pic>
    </p:spTree>
    <p:extLst>
      <p:ext uri="{BB962C8B-B14F-4D97-AF65-F5344CB8AC3E}">
        <p14:creationId xmlns:p14="http://schemas.microsoft.com/office/powerpoint/2010/main" val="6443130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1259</Words>
  <Application>Microsoft Office PowerPoint</Application>
  <PresentationFormat>寬螢幕</PresentationFormat>
  <Paragraphs>97</Paragraphs>
  <Slides>24</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微軟正黑體</vt:lpstr>
      <vt:lpstr>微軟正黑體 Light</vt:lpstr>
      <vt:lpstr>新細明體</vt:lpstr>
      <vt:lpstr>Arial</vt:lpstr>
      <vt:lpstr>Calibri</vt:lpstr>
      <vt:lpstr>Calibri Light</vt:lpstr>
      <vt:lpstr>Office 佈景主題</vt:lpstr>
      <vt:lpstr>瑕疵檢測</vt:lpstr>
      <vt:lpstr>執行環境與 API</vt:lpstr>
      <vt:lpstr>開發環境</vt:lpstr>
      <vt:lpstr>硬體設備</vt:lpstr>
      <vt:lpstr>甘特圖</vt:lpstr>
      <vt:lpstr>用iter去批次跑訓練</vt:lpstr>
      <vt:lpstr>把圖片縮小：外部處理篇</vt:lpstr>
      <vt:lpstr>壓縮成效</vt:lpstr>
      <vt:lpstr>28*28的準確率</vt:lpstr>
      <vt:lpstr>把圖片縮小：內部處理篇</vt:lpstr>
      <vt:lpstr>資料前處理</vt:lpstr>
      <vt:lpstr>Csv生成</vt:lpstr>
      <vt:lpstr>總共上傳資料的次數：159 次</vt:lpstr>
      <vt:lpstr>最高分 0.9686806 發生於第 49 次上傳， 在那之後沒有更高的了QQ</vt:lpstr>
      <vt:lpstr>先講最高分的參數與設定：</vt:lpstr>
      <vt:lpstr>先講最高分的參數與設定：</vt:lpstr>
      <vt:lpstr>加速 model.fit 的運算效率</vt:lpstr>
      <vt:lpstr>前 80 次的上傳做了什麼調整：</vt:lpstr>
      <vt:lpstr>前 80 次的上傳做了什麼調整：</vt:lpstr>
      <vt:lpstr>前 81 次到 120 次做了什麼調整：</vt:lpstr>
      <vt:lpstr>前 121 次 到 150 次做了什麼調整：</vt:lpstr>
      <vt:lpstr>模型的 acc 完全不上升的原因推測：</vt:lpstr>
      <vt:lpstr>分數跑到 0.90 分以下的原因推測：</vt:lpstr>
      <vt:lpstr>結束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周生 (107502566)</dc:creator>
  <cp:lastModifiedBy>gbhb</cp:lastModifiedBy>
  <cp:revision>52</cp:revision>
  <dcterms:created xsi:type="dcterms:W3CDTF">2020-06-11T16:25:57Z</dcterms:created>
  <dcterms:modified xsi:type="dcterms:W3CDTF">2020-06-13T09:19:58Z</dcterms:modified>
</cp:coreProperties>
</file>