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rim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bTAD19BTu9/whvOtqz7G5BIB/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cd32b6235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dcd32b6235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6a229c21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b6a229c21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d62e4a0f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dd62e4a0f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d62e4a0fc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dd62e4a0fc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6a229c21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b6a229c211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d661b6615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dd661b6615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優點補充:只須刷卡步驟 便可登記 適合老人等不會使用手機的 也不用紙筆登記 耗時又增加接觸機會 因為卡的資訊固定 不會有寫錯的情形發生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挑戰部份:硬體需要去查怎麼接線需要</a:t>
            </a:r>
            <a:r>
              <a:rPr lang="zh-CN" sz="1000"/>
              <a:t>include</a:t>
            </a:r>
            <a:r>
              <a:rPr lang="zh-CN" sz="1000"/>
              <a:t>什麼library 尤其arduino的套件多且有些不相容 找起來很費力 資料連網需要設定資料庫 及去學api怎麼使用等等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界面(邱P補)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未來展望:以後可以弄成有實名制門才會開 這樣可以確保都有登記 且方便快速 無須人工審核 或是在超商公車等悠遊卡支付系統可以就算實名制 節省步驟</a:t>
            </a:r>
            <a:endParaRPr sz="1000"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cd32b623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cd32b623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cd32b623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cd32b6235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/>
          <p:nvPr>
            <p:ph idx="2" type="sldImg"/>
          </p:nvPr>
        </p:nvSpPr>
        <p:spPr>
          <a:xfrm>
            <a:off x="2687638" y="514350"/>
            <a:ext cx="4570412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但</a:t>
            </a:r>
            <a:r>
              <a:rPr lang="zh-CN"/>
              <a:t>原先的機制是可以接電池就能使用 </a:t>
            </a:r>
            <a:endParaRPr/>
          </a:p>
        </p:txBody>
      </p:sp>
      <p:sp>
        <p:nvSpPr>
          <p:cNvPr id="256" name="Google Shape;256;p6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My First Template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ced50046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ced50046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d62e4a0f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而且串字串還會有型別的問題要克服 不能用+的 只有string能加(應該說arduino兩種方法混雜在一起我也不是很懂) python真的好用多了 </a:t>
            </a:r>
            <a:endParaRPr/>
          </a:p>
        </p:txBody>
      </p:sp>
      <p:sp>
        <p:nvSpPr>
          <p:cNvPr id="323" name="Google Shape;323;gdd62e4a0f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节标题">
  <p:cSld name="1_节标题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spd="slow" p14:dur="15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1"/>
          <p:cNvSpPr/>
          <p:nvPr/>
        </p:nvSpPr>
        <p:spPr>
          <a:xfrm>
            <a:off x="0" y="217714"/>
            <a:ext cx="3178629" cy="464457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1"/>
          <p:cNvSpPr txBox="1"/>
          <p:nvPr/>
        </p:nvSpPr>
        <p:spPr>
          <a:xfrm>
            <a:off x="188685" y="249887"/>
            <a:ext cx="27494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单击此处添加文字标题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3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3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3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7" name="Google Shape;67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advClick="0" spd="slow" p14:dur="1500">
    <p:random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0wtxVyy3sfZ4KdmnURvwhicBxj795fSX/view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3873" y="1026542"/>
            <a:ext cx="6016254" cy="309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1962" y="417200"/>
            <a:ext cx="6260074" cy="45228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379150" y="1781350"/>
            <a:ext cx="4385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智慧連網實名制</a:t>
            </a:r>
            <a:r>
              <a:rPr b="1" lang="zh-CN"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悠遊卡</a:t>
            </a:r>
            <a:r>
              <a:rPr b="1" lang="zh-CN"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登錄系統</a:t>
            </a:r>
            <a:endParaRPr b="1" sz="4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53961" y="3166114"/>
            <a:ext cx="17828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報告組別:8</a:t>
            </a:r>
            <a:endParaRPr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advClick="0" spd="slow" p14:dur="15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gdcd32b6235_0_94"/>
          <p:cNvGrpSpPr/>
          <p:nvPr/>
        </p:nvGrpSpPr>
        <p:grpSpPr>
          <a:xfrm>
            <a:off x="5112724" y="1010800"/>
            <a:ext cx="3495900" cy="728700"/>
            <a:chOff x="5057649" y="1238250"/>
            <a:chExt cx="3495900" cy="728700"/>
          </a:xfrm>
        </p:grpSpPr>
        <p:sp>
          <p:nvSpPr>
            <p:cNvPr id="352" name="Google Shape;352;gdcd32b6235_0_94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dcd32b6235_0_94"/>
            <p:cNvSpPr/>
            <p:nvPr/>
          </p:nvSpPr>
          <p:spPr>
            <a:xfrm>
              <a:off x="5231601" y="1436825"/>
              <a:ext cx="3263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設定完config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54" name="Google Shape;354;gdcd32b6235_0_94"/>
          <p:cNvGrpSpPr/>
          <p:nvPr/>
        </p:nvGrpSpPr>
        <p:grpSpPr>
          <a:xfrm>
            <a:off x="3554601" y="1027469"/>
            <a:ext cx="1416600" cy="728700"/>
            <a:chOff x="3499526" y="1254919"/>
            <a:chExt cx="1416600" cy="728700"/>
          </a:xfrm>
        </p:grpSpPr>
        <p:sp>
          <p:nvSpPr>
            <p:cNvPr id="355" name="Google Shape;355;gdcd32b6235_0_94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dcd32b6235_0_94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357" name="Google Shape;357;gdcd32b6235_0_94"/>
          <p:cNvGrpSpPr/>
          <p:nvPr/>
        </p:nvGrpSpPr>
        <p:grpSpPr>
          <a:xfrm>
            <a:off x="3554601" y="1818044"/>
            <a:ext cx="1416600" cy="728700"/>
            <a:chOff x="3499526" y="2045494"/>
            <a:chExt cx="1416600" cy="728700"/>
          </a:xfrm>
        </p:grpSpPr>
        <p:sp>
          <p:nvSpPr>
            <p:cNvPr id="358" name="Google Shape;358;gdcd32b6235_0_94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dcd32b6235_0_94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360" name="Google Shape;360;gdcd32b6235_0_94"/>
          <p:cNvGrpSpPr/>
          <p:nvPr/>
        </p:nvGrpSpPr>
        <p:grpSpPr>
          <a:xfrm>
            <a:off x="5127008" y="1806137"/>
            <a:ext cx="3494700" cy="728700"/>
            <a:chOff x="5071933" y="2033587"/>
            <a:chExt cx="3494700" cy="728700"/>
          </a:xfrm>
        </p:grpSpPr>
        <p:sp>
          <p:nvSpPr>
            <p:cNvPr id="361" name="Google Shape;361;gdcd32b6235_0_94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dcd32b6235_0_94"/>
            <p:cNvSpPr/>
            <p:nvPr/>
          </p:nvSpPr>
          <p:spPr>
            <a:xfrm>
              <a:off x="5272750" y="2232188"/>
              <a:ext cx="3280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設定資料的節點 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與上傳格式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63" name="Google Shape;363;gdcd32b6235_0_94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code介紹: pyrebase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dcd32b6235_0_94"/>
          <p:cNvPicPr preferRelativeResize="0"/>
          <p:nvPr/>
        </p:nvPicPr>
        <p:blipFill rotWithShape="1">
          <a:blip r:embed="rId3">
            <a:alphaModFix/>
          </a:blip>
          <a:srcRect b="36053" l="0" r="0" t="0"/>
          <a:stretch/>
        </p:blipFill>
        <p:spPr>
          <a:xfrm>
            <a:off x="77100" y="2811875"/>
            <a:ext cx="5925500" cy="3711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gdcd32b6235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797688"/>
            <a:ext cx="3495900" cy="19621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6" name="Google Shape;366;gdcd32b6235_0_94"/>
          <p:cNvSpPr/>
          <p:nvPr/>
        </p:nvSpPr>
        <p:spPr>
          <a:xfrm>
            <a:off x="693875" y="1222550"/>
            <a:ext cx="19716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dcd32b6235_0_94"/>
          <p:cNvSpPr/>
          <p:nvPr/>
        </p:nvSpPr>
        <p:spPr>
          <a:xfrm>
            <a:off x="846275" y="1374950"/>
            <a:ext cx="19716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dcd32b6235_0_94"/>
          <p:cNvSpPr/>
          <p:nvPr/>
        </p:nvSpPr>
        <p:spPr>
          <a:xfrm>
            <a:off x="998675" y="1527350"/>
            <a:ext cx="23592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dcd32b6235_0_94"/>
          <p:cNvSpPr/>
          <p:nvPr/>
        </p:nvSpPr>
        <p:spPr>
          <a:xfrm>
            <a:off x="846275" y="1679750"/>
            <a:ext cx="19716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dcd32b6235_0_94"/>
          <p:cNvSpPr/>
          <p:nvPr/>
        </p:nvSpPr>
        <p:spPr>
          <a:xfrm>
            <a:off x="998675" y="1832150"/>
            <a:ext cx="19716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dcd32b6235_0_94"/>
          <p:cNvSpPr/>
          <p:nvPr/>
        </p:nvSpPr>
        <p:spPr>
          <a:xfrm>
            <a:off x="1151075" y="1984550"/>
            <a:ext cx="19716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dcd32b6235_0_94"/>
          <p:cNvSpPr/>
          <p:nvPr/>
        </p:nvSpPr>
        <p:spPr>
          <a:xfrm>
            <a:off x="693875" y="2131825"/>
            <a:ext cx="19716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dcd32b6235_0_94"/>
          <p:cNvSpPr/>
          <p:nvPr/>
        </p:nvSpPr>
        <p:spPr>
          <a:xfrm>
            <a:off x="998675" y="2284225"/>
            <a:ext cx="1971600" cy="1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gdcd32b6235_0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825" y="2811874"/>
            <a:ext cx="1543725" cy="22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dcd32b6235_0_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76" y="3235050"/>
            <a:ext cx="3000000" cy="18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b6a229c211_0_0"/>
          <p:cNvPicPr preferRelativeResize="0"/>
          <p:nvPr/>
        </p:nvPicPr>
        <p:blipFill rotWithShape="1">
          <a:blip r:embed="rId3">
            <a:alphaModFix/>
          </a:blip>
          <a:srcRect b="20848" l="0" r="0" t="0"/>
          <a:stretch/>
        </p:blipFill>
        <p:spPr>
          <a:xfrm>
            <a:off x="609300" y="3984138"/>
            <a:ext cx="3000000" cy="62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b6a229c21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50" y="1183275"/>
            <a:ext cx="4216024" cy="22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gb6a229c211_0_0"/>
          <p:cNvGrpSpPr/>
          <p:nvPr/>
        </p:nvGrpSpPr>
        <p:grpSpPr>
          <a:xfrm>
            <a:off x="5088249" y="944950"/>
            <a:ext cx="3516376" cy="728700"/>
            <a:chOff x="5057649" y="1238250"/>
            <a:chExt cx="3516376" cy="728700"/>
          </a:xfrm>
        </p:grpSpPr>
        <p:sp>
          <p:nvSpPr>
            <p:cNvPr id="383" name="Google Shape;383;gb6a229c211_0_0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b6a229c211_0_0"/>
            <p:cNvSpPr/>
            <p:nvPr/>
          </p:nvSpPr>
          <p:spPr>
            <a:xfrm>
              <a:off x="5157025" y="1462200"/>
              <a:ext cx="34170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運用Tread背景運行讀卡上傳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85" name="Google Shape;385;gb6a229c211_0_0"/>
          <p:cNvGrpSpPr/>
          <p:nvPr/>
        </p:nvGrpSpPr>
        <p:grpSpPr>
          <a:xfrm>
            <a:off x="3530126" y="1752194"/>
            <a:ext cx="1416600" cy="728700"/>
            <a:chOff x="3499526" y="2045494"/>
            <a:chExt cx="1416600" cy="728700"/>
          </a:xfrm>
        </p:grpSpPr>
        <p:sp>
          <p:nvSpPr>
            <p:cNvPr id="386" name="Google Shape;386;gb6a229c211_0_0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b6a229c211_0_0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388" name="Google Shape;388;gb6a229c211_0_0"/>
          <p:cNvGrpSpPr/>
          <p:nvPr/>
        </p:nvGrpSpPr>
        <p:grpSpPr>
          <a:xfrm>
            <a:off x="5102533" y="1740287"/>
            <a:ext cx="3494700" cy="728700"/>
            <a:chOff x="5071933" y="2033587"/>
            <a:chExt cx="3494700" cy="728700"/>
          </a:xfrm>
        </p:grpSpPr>
        <p:sp>
          <p:nvSpPr>
            <p:cNvPr id="389" name="Google Shape;389;gb6a229c211_0_0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b6a229c211_0_0"/>
            <p:cNvSpPr/>
            <p:nvPr/>
          </p:nvSpPr>
          <p:spPr>
            <a:xfrm>
              <a:off x="5164975" y="2232200"/>
              <a:ext cx="3388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比對讀取到的資料與使用者資訊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91" name="Google Shape;391;gb6a229c211_0_0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code介紹: Thread</a:t>
            </a: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背景運作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gb6a229c211_0_0"/>
          <p:cNvGrpSpPr/>
          <p:nvPr/>
        </p:nvGrpSpPr>
        <p:grpSpPr>
          <a:xfrm>
            <a:off x="3530126" y="961619"/>
            <a:ext cx="1416600" cy="728700"/>
            <a:chOff x="3499526" y="1254919"/>
            <a:chExt cx="1416600" cy="728700"/>
          </a:xfrm>
        </p:grpSpPr>
        <p:sp>
          <p:nvSpPr>
            <p:cNvPr id="393" name="Google Shape;393;gb6a229c211_0_0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b6a229c211_0_0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395" name="Google Shape;395;gb6a229c211_0_0"/>
          <p:cNvGrpSpPr/>
          <p:nvPr/>
        </p:nvGrpSpPr>
        <p:grpSpPr>
          <a:xfrm>
            <a:off x="3530126" y="2632444"/>
            <a:ext cx="1416600" cy="728700"/>
            <a:chOff x="3499526" y="2836069"/>
            <a:chExt cx="1416600" cy="728700"/>
          </a:xfrm>
        </p:grpSpPr>
        <p:sp>
          <p:nvSpPr>
            <p:cNvPr id="396" name="Google Shape;396;gb6a229c211_0_0"/>
            <p:cNvSpPr/>
            <p:nvPr/>
          </p:nvSpPr>
          <p:spPr>
            <a:xfrm>
              <a:off x="3499526" y="2836069"/>
              <a:ext cx="1416600" cy="72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b6a229c211_0_0"/>
            <p:cNvSpPr/>
            <p:nvPr/>
          </p:nvSpPr>
          <p:spPr>
            <a:xfrm>
              <a:off x="3772597" y="2929437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③</a:t>
              </a:r>
              <a:endParaRPr/>
            </a:p>
          </p:txBody>
        </p:sp>
      </p:grpSp>
      <p:grpSp>
        <p:nvGrpSpPr>
          <p:cNvPr id="398" name="Google Shape;398;gb6a229c211_0_0"/>
          <p:cNvGrpSpPr/>
          <p:nvPr/>
        </p:nvGrpSpPr>
        <p:grpSpPr>
          <a:xfrm>
            <a:off x="5102533" y="2625300"/>
            <a:ext cx="3494700" cy="728700"/>
            <a:chOff x="5071933" y="2828925"/>
            <a:chExt cx="3494700" cy="728700"/>
          </a:xfrm>
        </p:grpSpPr>
        <p:sp>
          <p:nvSpPr>
            <p:cNvPr id="399" name="Google Shape;399;gb6a229c211_0_0"/>
            <p:cNvSpPr/>
            <p:nvPr/>
          </p:nvSpPr>
          <p:spPr>
            <a:xfrm>
              <a:off x="5071933" y="2828925"/>
              <a:ext cx="3494700" cy="7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b6a229c211_0_0"/>
            <p:cNvSpPr/>
            <p:nvPr/>
          </p:nvSpPr>
          <p:spPr>
            <a:xfrm>
              <a:off x="5251150" y="2880400"/>
              <a:ext cx="31089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將比對成功後的使用者資訊顯示提醒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401" name="Google Shape;401;gb6a229c21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863" y="3687125"/>
            <a:ext cx="1416600" cy="122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gdd62e4a0fc_0_1"/>
          <p:cNvGrpSpPr/>
          <p:nvPr/>
        </p:nvGrpSpPr>
        <p:grpSpPr>
          <a:xfrm>
            <a:off x="5112724" y="1010800"/>
            <a:ext cx="3495900" cy="728700"/>
            <a:chOff x="5057649" y="1238250"/>
            <a:chExt cx="3495900" cy="728700"/>
          </a:xfrm>
        </p:grpSpPr>
        <p:sp>
          <p:nvSpPr>
            <p:cNvPr id="407" name="Google Shape;407;gdd62e4a0fc_0_1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dd62e4a0fc_0_1"/>
            <p:cNvSpPr/>
            <p:nvPr/>
          </p:nvSpPr>
          <p:spPr>
            <a:xfrm>
              <a:off x="5231601" y="1436825"/>
              <a:ext cx="3263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初始頁面提供訊息提示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09" name="Google Shape;409;gdd62e4a0fc_0_1"/>
          <p:cNvGrpSpPr/>
          <p:nvPr/>
        </p:nvGrpSpPr>
        <p:grpSpPr>
          <a:xfrm>
            <a:off x="3554601" y="1027469"/>
            <a:ext cx="1416600" cy="728700"/>
            <a:chOff x="3499526" y="1254919"/>
            <a:chExt cx="1416600" cy="728700"/>
          </a:xfrm>
        </p:grpSpPr>
        <p:sp>
          <p:nvSpPr>
            <p:cNvPr id="410" name="Google Shape;410;gdd62e4a0fc_0_1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dd62e4a0fc_0_1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412" name="Google Shape;412;gdd62e4a0fc_0_1"/>
          <p:cNvGrpSpPr/>
          <p:nvPr/>
        </p:nvGrpSpPr>
        <p:grpSpPr>
          <a:xfrm>
            <a:off x="3554601" y="1818044"/>
            <a:ext cx="1416600" cy="728700"/>
            <a:chOff x="3499526" y="2045494"/>
            <a:chExt cx="1416600" cy="728700"/>
          </a:xfrm>
        </p:grpSpPr>
        <p:sp>
          <p:nvSpPr>
            <p:cNvPr id="413" name="Google Shape;413;gdd62e4a0fc_0_1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dd62e4a0fc_0_1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415" name="Google Shape;415;gdd62e4a0fc_0_1"/>
          <p:cNvGrpSpPr/>
          <p:nvPr/>
        </p:nvGrpSpPr>
        <p:grpSpPr>
          <a:xfrm>
            <a:off x="5127008" y="1806137"/>
            <a:ext cx="3494700" cy="728700"/>
            <a:chOff x="5071933" y="2033587"/>
            <a:chExt cx="3494700" cy="728700"/>
          </a:xfrm>
        </p:grpSpPr>
        <p:sp>
          <p:nvSpPr>
            <p:cNvPr id="416" name="Google Shape;416;gdd62e4a0fc_0_1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dd62e4a0fc_0_1"/>
            <p:cNvSpPr/>
            <p:nvPr/>
          </p:nvSpPr>
          <p:spPr>
            <a:xfrm>
              <a:off x="5272750" y="2232188"/>
              <a:ext cx="3280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Button可轉跳至整體搜尋頁面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18" name="Google Shape;418;gdd62e4a0fc_0_1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code介紹: UI介面應用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dd62e4a0f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875" y="2727575"/>
            <a:ext cx="4825301" cy="21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dd62e4a0f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50" y="745650"/>
            <a:ext cx="2040250" cy="42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gdd62e4a0fc_1_4"/>
          <p:cNvGrpSpPr/>
          <p:nvPr/>
        </p:nvGrpSpPr>
        <p:grpSpPr>
          <a:xfrm>
            <a:off x="5112724" y="1010800"/>
            <a:ext cx="3495900" cy="728700"/>
            <a:chOff x="5057649" y="1238250"/>
            <a:chExt cx="3495900" cy="728700"/>
          </a:xfrm>
        </p:grpSpPr>
        <p:sp>
          <p:nvSpPr>
            <p:cNvPr id="426" name="Google Shape;426;gdd62e4a0fc_1_4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dd62e4a0fc_1_4"/>
            <p:cNvSpPr/>
            <p:nvPr/>
          </p:nvSpPr>
          <p:spPr>
            <a:xfrm>
              <a:off x="5155400" y="1331125"/>
              <a:ext cx="32631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搜尋頁面可藉由日期選擇欲查詢日期(初始預設當日)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28" name="Google Shape;428;gdd62e4a0fc_1_4"/>
          <p:cNvGrpSpPr/>
          <p:nvPr/>
        </p:nvGrpSpPr>
        <p:grpSpPr>
          <a:xfrm>
            <a:off x="3554601" y="1027469"/>
            <a:ext cx="1416600" cy="728700"/>
            <a:chOff x="3499526" y="1254919"/>
            <a:chExt cx="1416600" cy="728700"/>
          </a:xfrm>
        </p:grpSpPr>
        <p:sp>
          <p:nvSpPr>
            <p:cNvPr id="429" name="Google Shape;429;gdd62e4a0fc_1_4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dd62e4a0fc_1_4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431" name="Google Shape;431;gdd62e4a0fc_1_4"/>
          <p:cNvGrpSpPr/>
          <p:nvPr/>
        </p:nvGrpSpPr>
        <p:grpSpPr>
          <a:xfrm>
            <a:off x="3554601" y="1818044"/>
            <a:ext cx="1416600" cy="728700"/>
            <a:chOff x="3499526" y="2045494"/>
            <a:chExt cx="1416600" cy="728700"/>
          </a:xfrm>
        </p:grpSpPr>
        <p:sp>
          <p:nvSpPr>
            <p:cNvPr id="432" name="Google Shape;432;gdd62e4a0fc_1_4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dd62e4a0fc_1_4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434" name="Google Shape;434;gdd62e4a0fc_1_4"/>
          <p:cNvGrpSpPr/>
          <p:nvPr/>
        </p:nvGrpSpPr>
        <p:grpSpPr>
          <a:xfrm>
            <a:off x="5127008" y="1806137"/>
            <a:ext cx="3494700" cy="728700"/>
            <a:chOff x="5071933" y="2033587"/>
            <a:chExt cx="3494700" cy="728700"/>
          </a:xfrm>
        </p:grpSpPr>
        <p:sp>
          <p:nvSpPr>
            <p:cNvPr id="435" name="Google Shape;435;gdd62e4a0fc_1_4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dd62e4a0fc_1_4"/>
            <p:cNvSpPr/>
            <p:nvPr/>
          </p:nvSpPr>
          <p:spPr>
            <a:xfrm>
              <a:off x="5272750" y="2232188"/>
              <a:ext cx="3280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back按鍵可返回初始頁面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37" name="Google Shape;437;gdd62e4a0fc_1_4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code介紹: </a:t>
            </a: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UI介面應用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gdd62e4a0fc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745700"/>
            <a:ext cx="2096713" cy="432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dd62e4a0fc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025" y="2710700"/>
            <a:ext cx="3791500" cy="22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b6a229c211_0_39"/>
          <p:cNvPicPr preferRelativeResize="0"/>
          <p:nvPr/>
        </p:nvPicPr>
        <p:blipFill rotWithShape="1">
          <a:blip r:embed="rId3">
            <a:alphaModFix/>
          </a:blip>
          <a:srcRect b="0" l="1960" r="0" t="0"/>
          <a:stretch/>
        </p:blipFill>
        <p:spPr>
          <a:xfrm>
            <a:off x="195600" y="2220425"/>
            <a:ext cx="3398800" cy="13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b6a229c211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00" y="1010813"/>
            <a:ext cx="3398800" cy="56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b6a229c211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00" y="1796763"/>
            <a:ext cx="3398800" cy="20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7" name="Google Shape;447;gb6a229c211_0_39"/>
          <p:cNvGrpSpPr/>
          <p:nvPr/>
        </p:nvGrpSpPr>
        <p:grpSpPr>
          <a:xfrm>
            <a:off x="5112724" y="1010800"/>
            <a:ext cx="3509001" cy="728700"/>
            <a:chOff x="5057649" y="1238250"/>
            <a:chExt cx="3509001" cy="728700"/>
          </a:xfrm>
        </p:grpSpPr>
        <p:sp>
          <p:nvSpPr>
            <p:cNvPr id="448" name="Google Shape;448;gb6a229c211_0_39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b6a229c211_0_39"/>
            <p:cNvSpPr/>
            <p:nvPr/>
          </p:nvSpPr>
          <p:spPr>
            <a:xfrm>
              <a:off x="5149650" y="1316800"/>
              <a:ext cx="34170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運用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DateEntry取得欲選取時段連結資料庫節點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50" name="Google Shape;450;gb6a229c211_0_39"/>
          <p:cNvGrpSpPr/>
          <p:nvPr/>
        </p:nvGrpSpPr>
        <p:grpSpPr>
          <a:xfrm>
            <a:off x="3554601" y="1818044"/>
            <a:ext cx="1416600" cy="728700"/>
            <a:chOff x="3499526" y="2045494"/>
            <a:chExt cx="1416600" cy="728700"/>
          </a:xfrm>
        </p:grpSpPr>
        <p:sp>
          <p:nvSpPr>
            <p:cNvPr id="451" name="Google Shape;451;gb6a229c211_0_39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b6a229c211_0_39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453" name="Google Shape;453;gb6a229c211_0_39"/>
          <p:cNvGrpSpPr/>
          <p:nvPr/>
        </p:nvGrpSpPr>
        <p:grpSpPr>
          <a:xfrm>
            <a:off x="5127008" y="1806137"/>
            <a:ext cx="3494700" cy="728700"/>
            <a:chOff x="5071933" y="2033587"/>
            <a:chExt cx="3494700" cy="728700"/>
          </a:xfrm>
        </p:grpSpPr>
        <p:sp>
          <p:nvSpPr>
            <p:cNvPr id="454" name="Google Shape;454;gb6a229c211_0_39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b6a229c211_0_39"/>
            <p:cNvSpPr/>
            <p:nvPr/>
          </p:nvSpPr>
          <p:spPr>
            <a:xfrm>
              <a:off x="5164975" y="2083400"/>
              <a:ext cx="33885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將讀取資料顯示於ListBox，並運用觸發事件觸發緊急連絡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56" name="Google Shape;456;gb6a229c211_0_39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code介紹: UI介面應用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gb6a229c211_0_39"/>
          <p:cNvGrpSpPr/>
          <p:nvPr/>
        </p:nvGrpSpPr>
        <p:grpSpPr>
          <a:xfrm>
            <a:off x="3554601" y="1027469"/>
            <a:ext cx="1416600" cy="728700"/>
            <a:chOff x="3499526" y="1254919"/>
            <a:chExt cx="1416600" cy="728700"/>
          </a:xfrm>
        </p:grpSpPr>
        <p:sp>
          <p:nvSpPr>
            <p:cNvPr id="458" name="Google Shape;458;gb6a229c211_0_39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b6a229c211_0_39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460" name="Google Shape;460;gb6a229c211_0_39"/>
          <p:cNvGrpSpPr/>
          <p:nvPr/>
        </p:nvGrpSpPr>
        <p:grpSpPr>
          <a:xfrm>
            <a:off x="3554601" y="2698294"/>
            <a:ext cx="1416600" cy="728700"/>
            <a:chOff x="3499526" y="2836069"/>
            <a:chExt cx="1416600" cy="728700"/>
          </a:xfrm>
        </p:grpSpPr>
        <p:sp>
          <p:nvSpPr>
            <p:cNvPr id="461" name="Google Shape;461;gb6a229c211_0_39"/>
            <p:cNvSpPr/>
            <p:nvPr/>
          </p:nvSpPr>
          <p:spPr>
            <a:xfrm>
              <a:off x="3499526" y="2836069"/>
              <a:ext cx="1416600" cy="72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b6a229c211_0_39"/>
            <p:cNvSpPr/>
            <p:nvPr/>
          </p:nvSpPr>
          <p:spPr>
            <a:xfrm>
              <a:off x="3772597" y="2929437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③</a:t>
              </a:r>
              <a:endParaRPr/>
            </a:p>
          </p:txBody>
        </p:sp>
      </p:grpSp>
      <p:grpSp>
        <p:nvGrpSpPr>
          <p:cNvPr id="463" name="Google Shape;463;gb6a229c211_0_39"/>
          <p:cNvGrpSpPr/>
          <p:nvPr/>
        </p:nvGrpSpPr>
        <p:grpSpPr>
          <a:xfrm>
            <a:off x="5127008" y="2691150"/>
            <a:ext cx="3494717" cy="728700"/>
            <a:chOff x="5071933" y="2828925"/>
            <a:chExt cx="3494717" cy="728700"/>
          </a:xfrm>
        </p:grpSpPr>
        <p:sp>
          <p:nvSpPr>
            <p:cNvPr id="464" name="Google Shape;464;gb6a229c211_0_39"/>
            <p:cNvSpPr/>
            <p:nvPr/>
          </p:nvSpPr>
          <p:spPr>
            <a:xfrm>
              <a:off x="5071933" y="2828925"/>
              <a:ext cx="3494700" cy="7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b6a229c211_0_39"/>
            <p:cNvSpPr/>
            <p:nvPr/>
          </p:nvSpPr>
          <p:spPr>
            <a:xfrm>
              <a:off x="5167950" y="2880400"/>
              <a:ext cx="33987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設定內部密碼，對使用者個資進行保障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466" name="Google Shape;466;gb6a229c211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363" y="3734394"/>
            <a:ext cx="1839126" cy="1273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b6a229c211_0_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0788" y="3734406"/>
            <a:ext cx="1830154" cy="1273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b6a229c211_0_39"/>
          <p:cNvPicPr preferRelativeResize="0"/>
          <p:nvPr/>
        </p:nvPicPr>
        <p:blipFill rotWithShape="1">
          <a:blip r:embed="rId8">
            <a:alphaModFix/>
          </a:blip>
          <a:srcRect b="6023" l="3638" r="3536" t="0"/>
          <a:stretch/>
        </p:blipFill>
        <p:spPr>
          <a:xfrm>
            <a:off x="6975250" y="3699925"/>
            <a:ext cx="1830150" cy="130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d661b6615_2_33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影片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gdd661b6615_2_33" title="VID_20210530_18455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888" y="126663"/>
            <a:ext cx="6520234" cy="48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3873" y="1026542"/>
            <a:ext cx="6016254" cy="309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1962" y="417200"/>
            <a:ext cx="6260074" cy="452285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7"/>
          <p:cNvSpPr txBox="1"/>
          <p:nvPr/>
        </p:nvSpPr>
        <p:spPr>
          <a:xfrm>
            <a:off x="2031524" y="2323675"/>
            <a:ext cx="539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感謝觀看</a:t>
            </a:r>
            <a:endParaRPr b="1" sz="4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advClick="0" spd="slow" p14:dur="15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4"/>
          <p:cNvGrpSpPr/>
          <p:nvPr/>
        </p:nvGrpSpPr>
        <p:grpSpPr>
          <a:xfrm>
            <a:off x="774871" y="1648391"/>
            <a:ext cx="1890713" cy="1900238"/>
            <a:chOff x="789385" y="1154906"/>
            <a:chExt cx="1890713" cy="1900238"/>
          </a:xfrm>
        </p:grpSpPr>
        <p:sp>
          <p:nvSpPr>
            <p:cNvPr id="98" name="Google Shape;98;p4"/>
            <p:cNvSpPr/>
            <p:nvPr/>
          </p:nvSpPr>
          <p:spPr>
            <a:xfrm>
              <a:off x="789385" y="1154906"/>
              <a:ext cx="1890713" cy="1900238"/>
            </a:xfrm>
            <a:custGeom>
              <a:rect b="b" l="l" r="r" t="t"/>
              <a:pathLst>
                <a:path extrusionOk="0" h="1596" w="1588">
                  <a:moveTo>
                    <a:pt x="104" y="1596"/>
                  </a:move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164432" y="1888331"/>
              <a:ext cx="694135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07369" y="1947863"/>
              <a:ext cx="383381" cy="3833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1" name="Google Shape;101;p4"/>
            <p:cNvCxnSpPr/>
            <p:nvPr/>
          </p:nvCxnSpPr>
          <p:spPr>
            <a:xfrm>
              <a:off x="1154907" y="2506267"/>
              <a:ext cx="1160860" cy="119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bevel/>
              <a:headEnd len="med" w="med" type="none"/>
              <a:tailEnd len="med" w="med" type="none"/>
            </a:ln>
          </p:spPr>
        </p:cxnSp>
        <p:sp>
          <p:nvSpPr>
            <p:cNvPr id="102" name="Google Shape;102;p4"/>
            <p:cNvSpPr/>
            <p:nvPr/>
          </p:nvSpPr>
          <p:spPr>
            <a:xfrm>
              <a:off x="1118682" y="2488407"/>
              <a:ext cx="1261884" cy="52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C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原因</a:t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4"/>
          <p:cNvGrpSpPr/>
          <p:nvPr/>
        </p:nvGrpSpPr>
        <p:grpSpPr>
          <a:xfrm>
            <a:off x="4399133" y="1648391"/>
            <a:ext cx="1890713" cy="1900238"/>
            <a:chOff x="4413647" y="1154906"/>
            <a:chExt cx="1890713" cy="1900238"/>
          </a:xfrm>
        </p:grpSpPr>
        <p:sp>
          <p:nvSpPr>
            <p:cNvPr id="104" name="Google Shape;104;p4"/>
            <p:cNvSpPr/>
            <p:nvPr/>
          </p:nvSpPr>
          <p:spPr>
            <a:xfrm>
              <a:off x="4413647" y="1154906"/>
              <a:ext cx="1890713" cy="1900238"/>
            </a:xfrm>
            <a:custGeom>
              <a:rect b="b" l="l" r="r" t="t"/>
              <a:pathLst>
                <a:path extrusionOk="0" h="1596" w="1588">
                  <a:moveTo>
                    <a:pt x="104" y="1596"/>
                  </a:moveTo>
                  <a:lnTo>
                    <a:pt x="1482" y="1596"/>
                  </a:lnTo>
                  <a:lnTo>
                    <a:pt x="1498" y="1596"/>
                  </a:lnTo>
                  <a:lnTo>
                    <a:pt x="1514" y="1594"/>
                  </a:lnTo>
                  <a:lnTo>
                    <a:pt x="1526" y="1590"/>
                  </a:lnTo>
                  <a:lnTo>
                    <a:pt x="1540" y="1584"/>
                  </a:lnTo>
                  <a:lnTo>
                    <a:pt x="1550" y="1578"/>
                  </a:lnTo>
                  <a:lnTo>
                    <a:pt x="1560" y="1570"/>
                  </a:lnTo>
                  <a:lnTo>
                    <a:pt x="1568" y="1562"/>
                  </a:lnTo>
                  <a:lnTo>
                    <a:pt x="1576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72" y="58"/>
                  </a:lnTo>
                  <a:lnTo>
                    <a:pt x="866" y="44"/>
                  </a:lnTo>
                  <a:lnTo>
                    <a:pt x="856" y="32"/>
                  </a:lnTo>
                  <a:lnTo>
                    <a:pt x="848" y="22"/>
                  </a:lnTo>
                  <a:lnTo>
                    <a:pt x="838" y="14"/>
                  </a:lnTo>
                  <a:lnTo>
                    <a:pt x="830" y="8"/>
                  </a:lnTo>
                  <a:lnTo>
                    <a:pt x="820" y="4"/>
                  </a:lnTo>
                  <a:lnTo>
                    <a:pt x="808" y="0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4"/>
                  </a:lnTo>
                  <a:lnTo>
                    <a:pt x="768" y="8"/>
                  </a:lnTo>
                  <a:lnTo>
                    <a:pt x="758" y="14"/>
                  </a:lnTo>
                  <a:lnTo>
                    <a:pt x="748" y="22"/>
                  </a:lnTo>
                  <a:lnTo>
                    <a:pt x="740" y="32"/>
                  </a:lnTo>
                  <a:lnTo>
                    <a:pt x="730" y="44"/>
                  </a:lnTo>
                  <a:lnTo>
                    <a:pt x="722" y="58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0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6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818460" y="1888331"/>
              <a:ext cx="69413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61398" y="1947863"/>
              <a:ext cx="383381" cy="3833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Google Shape;107;p4"/>
            <p:cNvCxnSpPr/>
            <p:nvPr/>
          </p:nvCxnSpPr>
          <p:spPr>
            <a:xfrm>
              <a:off x="4808935" y="2506267"/>
              <a:ext cx="1160859" cy="119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bevel/>
              <a:headEnd len="med" w="med" type="none"/>
              <a:tailEnd len="med" w="med" type="none"/>
            </a:ln>
          </p:spPr>
        </p:cxnSp>
        <p:sp>
          <p:nvSpPr>
            <p:cNvPr id="108" name="Google Shape;108;p4"/>
            <p:cNvSpPr/>
            <p:nvPr/>
          </p:nvSpPr>
          <p:spPr>
            <a:xfrm>
              <a:off x="4772710" y="2488407"/>
              <a:ext cx="1261884" cy="52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C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挑戰</a:t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2579859" y="2205604"/>
            <a:ext cx="1878806" cy="1902619"/>
            <a:chOff x="2594373" y="1712119"/>
            <a:chExt cx="1878806" cy="1902619"/>
          </a:xfrm>
        </p:grpSpPr>
        <p:sp>
          <p:nvSpPr>
            <p:cNvPr id="110" name="Google Shape;110;p4"/>
            <p:cNvSpPr/>
            <p:nvPr/>
          </p:nvSpPr>
          <p:spPr>
            <a:xfrm>
              <a:off x="2594373" y="1712119"/>
              <a:ext cx="1878806" cy="1902619"/>
            </a:xfrm>
            <a:custGeom>
              <a:rect b="b" l="l" r="r" t="t"/>
              <a:pathLst>
                <a:path extrusionOk="0" h="1598" w="1578">
                  <a:moveTo>
                    <a:pt x="1472" y="0"/>
                  </a:moveTo>
                  <a:lnTo>
                    <a:pt x="104" y="0"/>
                  </a:lnTo>
                  <a:lnTo>
                    <a:pt x="88" y="2"/>
                  </a:lnTo>
                  <a:lnTo>
                    <a:pt x="74" y="4"/>
                  </a:lnTo>
                  <a:lnTo>
                    <a:pt x="60" y="8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2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8" y="136"/>
                  </a:lnTo>
                  <a:lnTo>
                    <a:pt x="14" y="150"/>
                  </a:lnTo>
                  <a:lnTo>
                    <a:pt x="714" y="1538"/>
                  </a:lnTo>
                  <a:lnTo>
                    <a:pt x="722" y="1552"/>
                  </a:lnTo>
                  <a:lnTo>
                    <a:pt x="730" y="1564"/>
                  </a:lnTo>
                  <a:lnTo>
                    <a:pt x="738" y="1574"/>
                  </a:lnTo>
                  <a:lnTo>
                    <a:pt x="748" y="1582"/>
                  </a:lnTo>
                  <a:lnTo>
                    <a:pt x="758" y="1588"/>
                  </a:lnTo>
                  <a:lnTo>
                    <a:pt x="768" y="1594"/>
                  </a:lnTo>
                  <a:lnTo>
                    <a:pt x="778" y="1596"/>
                  </a:lnTo>
                  <a:lnTo>
                    <a:pt x="788" y="1598"/>
                  </a:lnTo>
                  <a:lnTo>
                    <a:pt x="800" y="1596"/>
                  </a:lnTo>
                  <a:lnTo>
                    <a:pt x="810" y="1594"/>
                  </a:lnTo>
                  <a:lnTo>
                    <a:pt x="820" y="1588"/>
                  </a:lnTo>
                  <a:lnTo>
                    <a:pt x="830" y="1582"/>
                  </a:lnTo>
                  <a:lnTo>
                    <a:pt x="838" y="1574"/>
                  </a:lnTo>
                  <a:lnTo>
                    <a:pt x="848" y="1564"/>
                  </a:lnTo>
                  <a:lnTo>
                    <a:pt x="856" y="1552"/>
                  </a:lnTo>
                  <a:lnTo>
                    <a:pt x="864" y="1538"/>
                  </a:lnTo>
                  <a:lnTo>
                    <a:pt x="1564" y="140"/>
                  </a:lnTo>
                  <a:lnTo>
                    <a:pt x="1570" y="126"/>
                  </a:lnTo>
                  <a:lnTo>
                    <a:pt x="1574" y="112"/>
                  </a:lnTo>
                  <a:lnTo>
                    <a:pt x="1578" y="98"/>
                  </a:lnTo>
                  <a:lnTo>
                    <a:pt x="1578" y="84"/>
                  </a:lnTo>
                  <a:lnTo>
                    <a:pt x="1578" y="72"/>
                  </a:lnTo>
                  <a:lnTo>
                    <a:pt x="1576" y="60"/>
                  </a:lnTo>
                  <a:lnTo>
                    <a:pt x="1572" y="50"/>
                  </a:lnTo>
                  <a:lnTo>
                    <a:pt x="1566" y="40"/>
                  </a:lnTo>
                  <a:lnTo>
                    <a:pt x="1560" y="32"/>
                  </a:lnTo>
                  <a:lnTo>
                    <a:pt x="1552" y="24"/>
                  </a:lnTo>
                  <a:lnTo>
                    <a:pt x="1542" y="16"/>
                  </a:lnTo>
                  <a:lnTo>
                    <a:pt x="1530" y="10"/>
                  </a:lnTo>
                  <a:lnTo>
                    <a:pt x="1518" y="6"/>
                  </a:lnTo>
                  <a:lnTo>
                    <a:pt x="1504" y="4"/>
                  </a:lnTo>
                  <a:lnTo>
                    <a:pt x="1490" y="0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987279" y="1754981"/>
              <a:ext cx="69413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29026" y="1815704"/>
              <a:ext cx="383381" cy="3833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3" name="Google Shape;113;p4"/>
            <p:cNvCxnSpPr/>
            <p:nvPr/>
          </p:nvCxnSpPr>
          <p:spPr>
            <a:xfrm>
              <a:off x="2936082" y="2343150"/>
              <a:ext cx="116086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bevel/>
              <a:headEnd len="med" w="med" type="none"/>
              <a:tailEnd len="med" w="med" type="none"/>
            </a:ln>
          </p:spPr>
        </p:cxnSp>
        <p:sp>
          <p:nvSpPr>
            <p:cNvPr id="114" name="Google Shape;114;p4"/>
            <p:cNvSpPr/>
            <p:nvPr/>
          </p:nvSpPr>
          <p:spPr>
            <a:xfrm>
              <a:off x="3169161" y="2406254"/>
              <a:ext cx="7232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C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優點</a:t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6354140" y="2205604"/>
            <a:ext cx="1883569" cy="1902619"/>
            <a:chOff x="6368654" y="1712119"/>
            <a:chExt cx="1883569" cy="1902619"/>
          </a:xfrm>
        </p:grpSpPr>
        <p:sp>
          <p:nvSpPr>
            <p:cNvPr id="116" name="Google Shape;116;p4"/>
            <p:cNvSpPr/>
            <p:nvPr/>
          </p:nvSpPr>
          <p:spPr>
            <a:xfrm>
              <a:off x="6368654" y="1712119"/>
              <a:ext cx="1883569" cy="1902619"/>
            </a:xfrm>
            <a:custGeom>
              <a:rect b="b" l="l" r="r" t="t"/>
              <a:pathLst>
                <a:path extrusionOk="0" h="1598" w="1582">
                  <a:moveTo>
                    <a:pt x="1476" y="0"/>
                  </a:moveTo>
                  <a:lnTo>
                    <a:pt x="98" y="0"/>
                  </a:lnTo>
                  <a:lnTo>
                    <a:pt x="84" y="2"/>
                  </a:lnTo>
                  <a:lnTo>
                    <a:pt x="70" y="4"/>
                  </a:lnTo>
                  <a:lnTo>
                    <a:pt x="58" y="8"/>
                  </a:lnTo>
                  <a:lnTo>
                    <a:pt x="46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2" y="106"/>
                  </a:lnTo>
                  <a:lnTo>
                    <a:pt x="6" y="120"/>
                  </a:lnTo>
                  <a:lnTo>
                    <a:pt x="12" y="136"/>
                  </a:lnTo>
                  <a:lnTo>
                    <a:pt x="20" y="150"/>
                  </a:lnTo>
                  <a:lnTo>
                    <a:pt x="720" y="1538"/>
                  </a:lnTo>
                  <a:lnTo>
                    <a:pt x="726" y="1552"/>
                  </a:lnTo>
                  <a:lnTo>
                    <a:pt x="734" y="1564"/>
                  </a:lnTo>
                  <a:lnTo>
                    <a:pt x="744" y="1574"/>
                  </a:lnTo>
                  <a:lnTo>
                    <a:pt x="752" y="1582"/>
                  </a:lnTo>
                  <a:lnTo>
                    <a:pt x="760" y="1588"/>
                  </a:lnTo>
                  <a:lnTo>
                    <a:pt x="770" y="1594"/>
                  </a:lnTo>
                  <a:lnTo>
                    <a:pt x="780" y="1596"/>
                  </a:lnTo>
                  <a:lnTo>
                    <a:pt x="788" y="1598"/>
                  </a:lnTo>
                  <a:lnTo>
                    <a:pt x="798" y="1596"/>
                  </a:lnTo>
                  <a:lnTo>
                    <a:pt x="808" y="1594"/>
                  </a:lnTo>
                  <a:lnTo>
                    <a:pt x="816" y="1588"/>
                  </a:lnTo>
                  <a:lnTo>
                    <a:pt x="826" y="1582"/>
                  </a:lnTo>
                  <a:lnTo>
                    <a:pt x="834" y="1574"/>
                  </a:lnTo>
                  <a:lnTo>
                    <a:pt x="842" y="1564"/>
                  </a:lnTo>
                  <a:lnTo>
                    <a:pt x="850" y="1552"/>
                  </a:lnTo>
                  <a:lnTo>
                    <a:pt x="858" y="1538"/>
                  </a:lnTo>
                  <a:lnTo>
                    <a:pt x="1566" y="140"/>
                  </a:lnTo>
                  <a:lnTo>
                    <a:pt x="1572" y="126"/>
                  </a:lnTo>
                  <a:lnTo>
                    <a:pt x="1578" y="112"/>
                  </a:lnTo>
                  <a:lnTo>
                    <a:pt x="1580" y="98"/>
                  </a:lnTo>
                  <a:lnTo>
                    <a:pt x="1582" y="84"/>
                  </a:lnTo>
                  <a:lnTo>
                    <a:pt x="1582" y="72"/>
                  </a:lnTo>
                  <a:lnTo>
                    <a:pt x="1578" y="60"/>
                  </a:lnTo>
                  <a:lnTo>
                    <a:pt x="1576" y="50"/>
                  </a:lnTo>
                  <a:lnTo>
                    <a:pt x="1570" y="40"/>
                  </a:lnTo>
                  <a:lnTo>
                    <a:pt x="1564" y="32"/>
                  </a:lnTo>
                  <a:lnTo>
                    <a:pt x="1554" y="24"/>
                  </a:lnTo>
                  <a:lnTo>
                    <a:pt x="1546" y="16"/>
                  </a:lnTo>
                  <a:lnTo>
                    <a:pt x="1534" y="10"/>
                  </a:lnTo>
                  <a:lnTo>
                    <a:pt x="1522" y="6"/>
                  </a:lnTo>
                  <a:lnTo>
                    <a:pt x="1508" y="4"/>
                  </a:lnTo>
                  <a:lnTo>
                    <a:pt x="1492" y="0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746082" y="1754981"/>
              <a:ext cx="694135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87829" y="1815704"/>
              <a:ext cx="383381" cy="3833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4"/>
            <p:cNvCxnSpPr/>
            <p:nvPr/>
          </p:nvCxnSpPr>
          <p:spPr>
            <a:xfrm>
              <a:off x="6694885" y="2343150"/>
              <a:ext cx="1160859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bevel/>
              <a:headEnd len="med" w="med" type="none"/>
              <a:tailEnd len="med" w="med" type="none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6927964" y="2406254"/>
              <a:ext cx="7232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C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未來展望</a:t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4"/>
          <p:cNvSpPr/>
          <p:nvPr/>
        </p:nvSpPr>
        <p:spPr>
          <a:xfrm>
            <a:off x="780775" y="3694950"/>
            <a:ext cx="18789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近期疫情需要實名制+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大眾普遍有實名卡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813101" y="1354275"/>
            <a:ext cx="14385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簡單操作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防止造假資訊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625244" y="3694954"/>
            <a:ext cx="14385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硬體整合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資料連網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界面設計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576664" y="1354275"/>
            <a:ext cx="14385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自動門禁系統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與支付系統結合</a:t>
            </a:r>
            <a:endParaRPr sz="13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11200" y="260900"/>
            <a:ext cx="26889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為何選擇做這專題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advClick="0" spd="slow" p14:dur="15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 rot="5400000">
            <a:off x="-254066" y="2187717"/>
            <a:ext cx="1279525" cy="768071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763385" y="2565400"/>
            <a:ext cx="8366259" cy="0"/>
          </a:xfrm>
          <a:custGeom>
            <a:rect b="b" l="l" r="r" t="t"/>
            <a:pathLst>
              <a:path extrusionOk="0" h="120000"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cap="flat" cmpd="sng" w="12700">
            <a:solidFill>
              <a:srgbClr val="D5D5D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1815517" y="2282825"/>
            <a:ext cx="550661" cy="552449"/>
            <a:chOff x="2307521" y="2283162"/>
            <a:chExt cx="551398" cy="551398"/>
          </a:xfrm>
        </p:grpSpPr>
        <p:sp>
          <p:nvSpPr>
            <p:cNvPr id="134" name="Google Shape;134;p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5"/>
          <p:cNvGrpSpPr/>
          <p:nvPr/>
        </p:nvGrpSpPr>
        <p:grpSpPr>
          <a:xfrm>
            <a:off x="4035622" y="2282825"/>
            <a:ext cx="550663" cy="552449"/>
            <a:chOff x="2307521" y="2283162"/>
            <a:chExt cx="551398" cy="551398"/>
          </a:xfrm>
        </p:grpSpPr>
        <p:sp>
          <p:nvSpPr>
            <p:cNvPr id="137" name="Google Shape;137;p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5"/>
          <p:cNvGrpSpPr/>
          <p:nvPr/>
        </p:nvGrpSpPr>
        <p:grpSpPr>
          <a:xfrm>
            <a:off x="6355704" y="2282825"/>
            <a:ext cx="552249" cy="552449"/>
            <a:chOff x="2307521" y="2283162"/>
            <a:chExt cx="551398" cy="551398"/>
          </a:xfrm>
        </p:grpSpPr>
        <p:sp>
          <p:nvSpPr>
            <p:cNvPr id="140" name="Google Shape;140;p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624514" y="870301"/>
            <a:ext cx="2597928" cy="1349913"/>
            <a:chOff x="4267629" y="880115"/>
            <a:chExt cx="2320200" cy="1150625"/>
          </a:xfrm>
        </p:grpSpPr>
        <p:sp>
          <p:nvSpPr>
            <p:cNvPr id="143" name="Google Shape;143;p5"/>
            <p:cNvSpPr txBox="1"/>
            <p:nvPr/>
          </p:nvSpPr>
          <p:spPr>
            <a:xfrm>
              <a:off x="4267629" y="1374640"/>
              <a:ext cx="2320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因程式部份僅有使用到SDA跟RST腳位 只有這兩個部份是可以更動的 其他的腳位需依照板子的設計來設定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354766" y="1286573"/>
              <a:ext cx="287153" cy="0"/>
            </a:xfrm>
            <a:custGeom>
              <a:rect b="b" l="l" r="r" t="t"/>
              <a:pathLst>
                <a:path extrusionOk="0" h="120000"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4273628" y="880115"/>
              <a:ext cx="1081500" cy="2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下圖為接線方式</a:t>
              </a:r>
              <a:endParaRPr sz="1500"/>
            </a:p>
          </p:txBody>
        </p:sp>
      </p:grpSp>
      <p:grpSp>
        <p:nvGrpSpPr>
          <p:cNvPr id="146" name="Google Shape;146;p5"/>
          <p:cNvGrpSpPr/>
          <p:nvPr/>
        </p:nvGrpSpPr>
        <p:grpSpPr>
          <a:xfrm>
            <a:off x="3402812" y="3051036"/>
            <a:ext cx="2546544" cy="1283639"/>
            <a:chOff x="4267628" y="880109"/>
            <a:chExt cx="2402400" cy="1234624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4267628" y="1374634"/>
              <a:ext cx="2402400" cy="7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為嵌入式類產品提供接入網絡的功能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本來也是打算用這板子作為資料上傳端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354766" y="1286573"/>
              <a:ext cx="287153" cy="0"/>
            </a:xfrm>
            <a:custGeom>
              <a:rect b="b" l="l" r="r" t="t"/>
              <a:pathLst>
                <a:path extrusionOk="0" h="120000"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273627" y="880109"/>
              <a:ext cx="1685100" cy="4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上圖為NodeMCU-ESP32-S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5878587" y="1229793"/>
            <a:ext cx="2546652" cy="837237"/>
            <a:chOff x="4267635" y="880115"/>
            <a:chExt cx="2320200" cy="719214"/>
          </a:xfrm>
        </p:grpSpPr>
        <p:sp>
          <p:nvSpPr>
            <p:cNvPr id="151" name="Google Shape;151;p5"/>
            <p:cNvSpPr txBox="1"/>
            <p:nvPr/>
          </p:nvSpPr>
          <p:spPr>
            <a:xfrm>
              <a:off x="4267635" y="1374629"/>
              <a:ext cx="2320200" cy="2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用來讀取卡片的uid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354766" y="1286573"/>
              <a:ext cx="287153" cy="0"/>
            </a:xfrm>
            <a:custGeom>
              <a:rect b="b" l="l" r="r" t="t"/>
              <a:pathLst>
                <a:path extrusionOk="0" h="120000"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4273628" y="880115"/>
              <a:ext cx="10815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MFRC-522 RFID 感應模組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1650" y="260900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Arduino 硬體介紹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2" y="3031300"/>
            <a:ext cx="2460050" cy="17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659" y="726507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 b="0" l="28873" r="29571" t="0"/>
          <a:stretch/>
        </p:blipFill>
        <p:spPr>
          <a:xfrm>
            <a:off x="6031199" y="3051025"/>
            <a:ext cx="1201024" cy="19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 spd="slow" p14:dur="150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8"/>
          <p:cNvGrpSpPr/>
          <p:nvPr/>
        </p:nvGrpSpPr>
        <p:grpSpPr>
          <a:xfrm>
            <a:off x="5057649" y="1238250"/>
            <a:ext cx="3495955" cy="728663"/>
            <a:chOff x="5057649" y="1238250"/>
            <a:chExt cx="3495955" cy="728663"/>
          </a:xfrm>
        </p:grpSpPr>
        <p:sp>
          <p:nvSpPr>
            <p:cNvPr id="163" name="Google Shape;163;p8"/>
            <p:cNvSpPr/>
            <p:nvPr/>
          </p:nvSpPr>
          <p:spPr>
            <a:xfrm>
              <a:off x="5057649" y="1238250"/>
              <a:ext cx="3495955" cy="728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5231601" y="1436825"/>
              <a:ext cx="3263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透過esp32去向ntp請求時間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3499526" y="1254919"/>
            <a:ext cx="1416475" cy="728663"/>
            <a:chOff x="3499526" y="1254919"/>
            <a:chExt cx="1416475" cy="728663"/>
          </a:xfrm>
        </p:grpSpPr>
        <p:sp>
          <p:nvSpPr>
            <p:cNvPr id="166" name="Google Shape;166;p8"/>
            <p:cNvSpPr/>
            <p:nvPr/>
          </p:nvSpPr>
          <p:spPr>
            <a:xfrm>
              <a:off x="3499526" y="1254919"/>
              <a:ext cx="1416475" cy="728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772597" y="1298281"/>
              <a:ext cx="728368" cy="623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3499526" y="2045494"/>
            <a:ext cx="1416475" cy="728663"/>
            <a:chOff x="3499526" y="2045494"/>
            <a:chExt cx="1416475" cy="728663"/>
          </a:xfrm>
        </p:grpSpPr>
        <p:sp>
          <p:nvSpPr>
            <p:cNvPr id="169" name="Google Shape;169;p8"/>
            <p:cNvSpPr/>
            <p:nvPr/>
          </p:nvSpPr>
          <p:spPr>
            <a:xfrm>
              <a:off x="3499526" y="2045494"/>
              <a:ext cx="1416475" cy="7286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772597" y="2130529"/>
              <a:ext cx="728368" cy="623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3499526" y="2836069"/>
            <a:ext cx="1416475" cy="728663"/>
            <a:chOff x="3499526" y="2836069"/>
            <a:chExt cx="1416475" cy="728663"/>
          </a:xfrm>
        </p:grpSpPr>
        <p:sp>
          <p:nvSpPr>
            <p:cNvPr id="172" name="Google Shape;172;p8"/>
            <p:cNvSpPr/>
            <p:nvPr/>
          </p:nvSpPr>
          <p:spPr>
            <a:xfrm>
              <a:off x="3499526" y="2836069"/>
              <a:ext cx="1416475" cy="7286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772597" y="2929437"/>
              <a:ext cx="728368" cy="623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③</a:t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3499526" y="3626644"/>
            <a:ext cx="1416475" cy="728663"/>
            <a:chOff x="3499526" y="3626644"/>
            <a:chExt cx="1416475" cy="728663"/>
          </a:xfrm>
        </p:grpSpPr>
        <p:sp>
          <p:nvSpPr>
            <p:cNvPr id="175" name="Google Shape;175;p8"/>
            <p:cNvSpPr/>
            <p:nvPr/>
          </p:nvSpPr>
          <p:spPr>
            <a:xfrm>
              <a:off x="3499526" y="3626644"/>
              <a:ext cx="1416475" cy="7286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772597" y="3724775"/>
              <a:ext cx="728368" cy="623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④</a:t>
              </a:r>
              <a:endParaRPr/>
            </a:p>
          </p:txBody>
        </p:sp>
      </p:grpSp>
      <p:grpSp>
        <p:nvGrpSpPr>
          <p:cNvPr id="177" name="Google Shape;177;p8"/>
          <p:cNvGrpSpPr/>
          <p:nvPr/>
        </p:nvGrpSpPr>
        <p:grpSpPr>
          <a:xfrm>
            <a:off x="5071933" y="2033587"/>
            <a:ext cx="3494765" cy="728663"/>
            <a:chOff x="5071933" y="2033587"/>
            <a:chExt cx="3494765" cy="728663"/>
          </a:xfrm>
        </p:grpSpPr>
        <p:sp>
          <p:nvSpPr>
            <p:cNvPr id="178" name="Google Shape;178;p8"/>
            <p:cNvSpPr/>
            <p:nvPr/>
          </p:nvSpPr>
          <p:spPr>
            <a:xfrm>
              <a:off x="5071933" y="2033587"/>
              <a:ext cx="3494765" cy="728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5885651" y="2232162"/>
              <a:ext cx="2609171" cy="331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前置需先連線wifi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071933" y="2828925"/>
            <a:ext cx="3494765" cy="728663"/>
            <a:chOff x="5071933" y="2828925"/>
            <a:chExt cx="3494765" cy="728663"/>
          </a:xfrm>
        </p:grpSpPr>
        <p:sp>
          <p:nvSpPr>
            <p:cNvPr id="181" name="Google Shape;181;p8"/>
            <p:cNvSpPr/>
            <p:nvPr/>
          </p:nvSpPr>
          <p:spPr>
            <a:xfrm>
              <a:off x="5071933" y="2828925"/>
              <a:ext cx="3494765" cy="728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885650" y="3001582"/>
              <a:ext cx="2609171" cy="331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configTime 取得時間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83" name="Google Shape;183;p8"/>
          <p:cNvGrpSpPr/>
          <p:nvPr/>
        </p:nvGrpSpPr>
        <p:grpSpPr>
          <a:xfrm>
            <a:off x="5071933" y="3624262"/>
            <a:ext cx="3494765" cy="728663"/>
            <a:chOff x="5071933" y="3624262"/>
            <a:chExt cx="3494765" cy="728663"/>
          </a:xfrm>
        </p:grpSpPr>
        <p:sp>
          <p:nvSpPr>
            <p:cNvPr id="184" name="Google Shape;184;p8"/>
            <p:cNvSpPr/>
            <p:nvPr/>
          </p:nvSpPr>
          <p:spPr>
            <a:xfrm>
              <a:off x="5071933" y="3624262"/>
              <a:ext cx="3494765" cy="7286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885649" y="3822837"/>
              <a:ext cx="2609171" cy="331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最後打印出時間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86" name="Google Shape;186;p8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Arduino code介紹:</a:t>
            </a: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取得時間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22994" l="10376" r="7332" t="12010"/>
          <a:stretch/>
        </p:blipFill>
        <p:spPr>
          <a:xfrm>
            <a:off x="5071925" y="69025"/>
            <a:ext cx="3481676" cy="11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50" y="840526"/>
            <a:ext cx="3194726" cy="2093686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50" y="3036350"/>
            <a:ext cx="3194725" cy="19044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advClick="0" spd="slow" p14:dur="15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gdcd32b6235_0_12"/>
          <p:cNvGrpSpPr/>
          <p:nvPr/>
        </p:nvGrpSpPr>
        <p:grpSpPr>
          <a:xfrm>
            <a:off x="5057649" y="1238250"/>
            <a:ext cx="3495900" cy="728700"/>
            <a:chOff x="5057649" y="1238250"/>
            <a:chExt cx="3495900" cy="728700"/>
          </a:xfrm>
        </p:grpSpPr>
        <p:sp>
          <p:nvSpPr>
            <p:cNvPr id="195" name="Google Shape;195;gdcd32b6235_0_12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dcd32b6235_0_12"/>
            <p:cNvSpPr/>
            <p:nvPr/>
          </p:nvSpPr>
          <p:spPr>
            <a:xfrm>
              <a:off x="5231601" y="1436825"/>
              <a:ext cx="3263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透過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MFRC522 取得卡號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97" name="Google Shape;197;gdcd32b6235_0_12"/>
          <p:cNvGrpSpPr/>
          <p:nvPr/>
        </p:nvGrpSpPr>
        <p:grpSpPr>
          <a:xfrm>
            <a:off x="3499526" y="1254919"/>
            <a:ext cx="1416600" cy="728700"/>
            <a:chOff x="3499526" y="1254919"/>
            <a:chExt cx="1416600" cy="728700"/>
          </a:xfrm>
        </p:grpSpPr>
        <p:sp>
          <p:nvSpPr>
            <p:cNvPr id="198" name="Google Shape;198;gdcd32b6235_0_12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dcd32b6235_0_12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200" name="Google Shape;200;gdcd32b6235_0_12"/>
          <p:cNvGrpSpPr/>
          <p:nvPr/>
        </p:nvGrpSpPr>
        <p:grpSpPr>
          <a:xfrm>
            <a:off x="3499526" y="2045494"/>
            <a:ext cx="1416600" cy="728700"/>
            <a:chOff x="3499526" y="2045494"/>
            <a:chExt cx="1416600" cy="728700"/>
          </a:xfrm>
        </p:grpSpPr>
        <p:sp>
          <p:nvSpPr>
            <p:cNvPr id="201" name="Google Shape;201;gdcd32b6235_0_12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dcd32b6235_0_12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203" name="Google Shape;203;gdcd32b6235_0_12"/>
          <p:cNvGrpSpPr/>
          <p:nvPr/>
        </p:nvGrpSpPr>
        <p:grpSpPr>
          <a:xfrm>
            <a:off x="3499526" y="2836069"/>
            <a:ext cx="1416600" cy="728700"/>
            <a:chOff x="3499526" y="2836069"/>
            <a:chExt cx="1416600" cy="728700"/>
          </a:xfrm>
        </p:grpSpPr>
        <p:sp>
          <p:nvSpPr>
            <p:cNvPr id="204" name="Google Shape;204;gdcd32b6235_0_12"/>
            <p:cNvSpPr/>
            <p:nvPr/>
          </p:nvSpPr>
          <p:spPr>
            <a:xfrm>
              <a:off x="3499526" y="2836069"/>
              <a:ext cx="1416600" cy="72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dcd32b6235_0_12"/>
            <p:cNvSpPr/>
            <p:nvPr/>
          </p:nvSpPr>
          <p:spPr>
            <a:xfrm>
              <a:off x="3772597" y="2929437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③</a:t>
              </a:r>
              <a:endParaRPr/>
            </a:p>
          </p:txBody>
        </p:sp>
      </p:grpSp>
      <p:grpSp>
        <p:nvGrpSpPr>
          <p:cNvPr id="206" name="Google Shape;206;gdcd32b6235_0_12"/>
          <p:cNvGrpSpPr/>
          <p:nvPr/>
        </p:nvGrpSpPr>
        <p:grpSpPr>
          <a:xfrm>
            <a:off x="3499526" y="3626644"/>
            <a:ext cx="1416600" cy="728700"/>
            <a:chOff x="3499526" y="3626644"/>
            <a:chExt cx="1416600" cy="728700"/>
          </a:xfrm>
        </p:grpSpPr>
        <p:sp>
          <p:nvSpPr>
            <p:cNvPr id="207" name="Google Shape;207;gdcd32b6235_0_12"/>
            <p:cNvSpPr/>
            <p:nvPr/>
          </p:nvSpPr>
          <p:spPr>
            <a:xfrm>
              <a:off x="3499526" y="3626644"/>
              <a:ext cx="1416600" cy="728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dcd32b6235_0_12"/>
            <p:cNvSpPr/>
            <p:nvPr/>
          </p:nvSpPr>
          <p:spPr>
            <a:xfrm>
              <a:off x="3772597" y="3724775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④</a:t>
              </a:r>
              <a:endParaRPr/>
            </a:p>
          </p:txBody>
        </p:sp>
      </p:grpSp>
      <p:grpSp>
        <p:nvGrpSpPr>
          <p:cNvPr id="209" name="Google Shape;209;gdcd32b6235_0_12"/>
          <p:cNvGrpSpPr/>
          <p:nvPr/>
        </p:nvGrpSpPr>
        <p:grpSpPr>
          <a:xfrm>
            <a:off x="5071933" y="2033587"/>
            <a:ext cx="3494700" cy="728700"/>
            <a:chOff x="5071933" y="2033587"/>
            <a:chExt cx="3494700" cy="728700"/>
          </a:xfrm>
        </p:grpSpPr>
        <p:sp>
          <p:nvSpPr>
            <p:cNvPr id="210" name="Google Shape;210;gdcd32b6235_0_12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dcd32b6235_0_12"/>
            <p:cNvSpPr/>
            <p:nvPr/>
          </p:nvSpPr>
          <p:spPr>
            <a:xfrm>
              <a:off x="5352775" y="2232150"/>
              <a:ext cx="31419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在loop中確認有無掃到卡片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12" name="Google Shape;212;gdcd32b6235_0_12"/>
          <p:cNvGrpSpPr/>
          <p:nvPr/>
        </p:nvGrpSpPr>
        <p:grpSpPr>
          <a:xfrm>
            <a:off x="5071933" y="2828925"/>
            <a:ext cx="3494700" cy="728700"/>
            <a:chOff x="5071933" y="2828925"/>
            <a:chExt cx="3494700" cy="728700"/>
          </a:xfrm>
        </p:grpSpPr>
        <p:sp>
          <p:nvSpPr>
            <p:cNvPr id="213" name="Google Shape;213;gdcd32b6235_0_12"/>
            <p:cNvSpPr/>
            <p:nvPr/>
          </p:nvSpPr>
          <p:spPr>
            <a:xfrm>
              <a:off x="5071933" y="2828925"/>
              <a:ext cx="3494700" cy="7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dcd32b6235_0_12"/>
            <p:cNvSpPr/>
            <p:nvPr/>
          </p:nvSpPr>
          <p:spPr>
            <a:xfrm>
              <a:off x="5385800" y="3001575"/>
              <a:ext cx="31089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依序讀byte並轉成16進位 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15" name="Google Shape;215;gdcd32b6235_0_12"/>
          <p:cNvGrpSpPr/>
          <p:nvPr/>
        </p:nvGrpSpPr>
        <p:grpSpPr>
          <a:xfrm>
            <a:off x="5071933" y="3624262"/>
            <a:ext cx="3494700" cy="728700"/>
            <a:chOff x="5071933" y="3624262"/>
            <a:chExt cx="3494700" cy="728700"/>
          </a:xfrm>
        </p:grpSpPr>
        <p:sp>
          <p:nvSpPr>
            <p:cNvPr id="216" name="Google Shape;216;gdcd32b6235_0_12"/>
            <p:cNvSpPr/>
            <p:nvPr/>
          </p:nvSpPr>
          <p:spPr>
            <a:xfrm>
              <a:off x="5071933" y="3624262"/>
              <a:ext cx="3494700" cy="7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dcd32b6235_0_12"/>
            <p:cNvSpPr/>
            <p:nvPr/>
          </p:nvSpPr>
          <p:spPr>
            <a:xfrm>
              <a:off x="5494775" y="3822825"/>
              <a:ext cx="30000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最後打印出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卡片uid跟類型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18" name="Google Shape;218;gdcd32b6235_0_12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Arduino code介紹:</a:t>
            </a: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取得卡片UID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dcd32b623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" y="788175"/>
            <a:ext cx="3376805" cy="3014063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gdcd32b6235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925" y="4463694"/>
            <a:ext cx="21621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dcd32b6235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0" y="3817422"/>
            <a:ext cx="3280675" cy="1326078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gdcd32b6235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9125" y="668813"/>
            <a:ext cx="1217389" cy="4833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dcd32b6235_0_52"/>
          <p:cNvGrpSpPr/>
          <p:nvPr/>
        </p:nvGrpSpPr>
        <p:grpSpPr>
          <a:xfrm>
            <a:off x="5057649" y="1238250"/>
            <a:ext cx="3495900" cy="728700"/>
            <a:chOff x="5057649" y="1238250"/>
            <a:chExt cx="3495900" cy="728700"/>
          </a:xfrm>
        </p:grpSpPr>
        <p:sp>
          <p:nvSpPr>
            <p:cNvPr id="228" name="Google Shape;228;gdcd32b6235_0_52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dcd32b6235_0_52"/>
            <p:cNvSpPr/>
            <p:nvPr/>
          </p:nvSpPr>
          <p:spPr>
            <a:xfrm>
              <a:off x="5231601" y="1436825"/>
              <a:ext cx="32631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使用firebase 作為資料庫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30" name="Google Shape;230;gdcd32b6235_0_52"/>
          <p:cNvGrpSpPr/>
          <p:nvPr/>
        </p:nvGrpSpPr>
        <p:grpSpPr>
          <a:xfrm>
            <a:off x="3499526" y="1254919"/>
            <a:ext cx="1416600" cy="728700"/>
            <a:chOff x="3499526" y="1254919"/>
            <a:chExt cx="1416600" cy="728700"/>
          </a:xfrm>
        </p:grpSpPr>
        <p:sp>
          <p:nvSpPr>
            <p:cNvPr id="231" name="Google Shape;231;gdcd32b6235_0_52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dcd32b6235_0_52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233" name="Google Shape;233;gdcd32b6235_0_52"/>
          <p:cNvGrpSpPr/>
          <p:nvPr/>
        </p:nvGrpSpPr>
        <p:grpSpPr>
          <a:xfrm>
            <a:off x="3499526" y="2045494"/>
            <a:ext cx="1416600" cy="728700"/>
            <a:chOff x="3499526" y="2045494"/>
            <a:chExt cx="1416600" cy="728700"/>
          </a:xfrm>
        </p:grpSpPr>
        <p:sp>
          <p:nvSpPr>
            <p:cNvPr id="234" name="Google Shape;234;gdcd32b6235_0_52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dcd32b6235_0_52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236" name="Google Shape;236;gdcd32b6235_0_52"/>
          <p:cNvGrpSpPr/>
          <p:nvPr/>
        </p:nvGrpSpPr>
        <p:grpSpPr>
          <a:xfrm>
            <a:off x="3499526" y="3626644"/>
            <a:ext cx="1416600" cy="728700"/>
            <a:chOff x="3499526" y="3626644"/>
            <a:chExt cx="1416600" cy="728700"/>
          </a:xfrm>
        </p:grpSpPr>
        <p:sp>
          <p:nvSpPr>
            <p:cNvPr id="237" name="Google Shape;237;gdcd32b6235_0_52"/>
            <p:cNvSpPr/>
            <p:nvPr/>
          </p:nvSpPr>
          <p:spPr>
            <a:xfrm>
              <a:off x="3499526" y="3626644"/>
              <a:ext cx="1416600" cy="728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dcd32b6235_0_52"/>
            <p:cNvSpPr/>
            <p:nvPr/>
          </p:nvSpPr>
          <p:spPr>
            <a:xfrm>
              <a:off x="3772597" y="3724775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④</a:t>
              </a:r>
              <a:endParaRPr/>
            </a:p>
          </p:txBody>
        </p:sp>
      </p:grpSp>
      <p:grpSp>
        <p:nvGrpSpPr>
          <p:cNvPr id="239" name="Google Shape;239;gdcd32b6235_0_52"/>
          <p:cNvGrpSpPr/>
          <p:nvPr/>
        </p:nvGrpSpPr>
        <p:grpSpPr>
          <a:xfrm>
            <a:off x="5071933" y="2033587"/>
            <a:ext cx="3494700" cy="728700"/>
            <a:chOff x="5071933" y="2033587"/>
            <a:chExt cx="3494700" cy="728700"/>
          </a:xfrm>
        </p:grpSpPr>
        <p:sp>
          <p:nvSpPr>
            <p:cNvPr id="240" name="Google Shape;240;gdcd32b6235_0_52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dcd32b6235_0_52"/>
            <p:cNvSpPr/>
            <p:nvPr/>
          </p:nvSpPr>
          <p:spPr>
            <a:xfrm>
              <a:off x="5272750" y="2232188"/>
              <a:ext cx="3280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設定資料的節點(但此處僅測試)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42" name="Google Shape;242;gdcd32b6235_0_52"/>
          <p:cNvGrpSpPr/>
          <p:nvPr/>
        </p:nvGrpSpPr>
        <p:grpSpPr>
          <a:xfrm>
            <a:off x="5071933" y="3624262"/>
            <a:ext cx="3494700" cy="728700"/>
            <a:chOff x="5071933" y="3624262"/>
            <a:chExt cx="3494700" cy="728700"/>
          </a:xfrm>
        </p:grpSpPr>
        <p:sp>
          <p:nvSpPr>
            <p:cNvPr id="243" name="Google Shape;243;gdcd32b6235_0_52"/>
            <p:cNvSpPr/>
            <p:nvPr/>
          </p:nvSpPr>
          <p:spPr>
            <a:xfrm>
              <a:off x="5071933" y="3624262"/>
              <a:ext cx="3494700" cy="7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dcd32b6235_0_52"/>
            <p:cNvSpPr/>
            <p:nvPr/>
          </p:nvSpPr>
          <p:spPr>
            <a:xfrm>
              <a:off x="5319275" y="3822850"/>
              <a:ext cx="30000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無法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通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靈出來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去找其他方法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45" name="Google Shape;245;gdcd32b6235_0_52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Arduino code介紹:</a:t>
            </a: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上傳資料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gdcd32b6235_0_52"/>
          <p:cNvGrpSpPr/>
          <p:nvPr/>
        </p:nvGrpSpPr>
        <p:grpSpPr>
          <a:xfrm>
            <a:off x="3499526" y="2836069"/>
            <a:ext cx="1416600" cy="728700"/>
            <a:chOff x="3499526" y="2836069"/>
            <a:chExt cx="1416600" cy="728700"/>
          </a:xfrm>
        </p:grpSpPr>
        <p:sp>
          <p:nvSpPr>
            <p:cNvPr id="247" name="Google Shape;247;gdcd32b6235_0_52"/>
            <p:cNvSpPr/>
            <p:nvPr/>
          </p:nvSpPr>
          <p:spPr>
            <a:xfrm>
              <a:off x="3499526" y="2836069"/>
              <a:ext cx="1416600" cy="72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dcd32b6235_0_52"/>
            <p:cNvSpPr/>
            <p:nvPr/>
          </p:nvSpPr>
          <p:spPr>
            <a:xfrm>
              <a:off x="3772597" y="2929437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③</a:t>
              </a:r>
              <a:endParaRPr/>
            </a:p>
          </p:txBody>
        </p:sp>
      </p:grpSp>
      <p:pic>
        <p:nvPicPr>
          <p:cNvPr id="249" name="Google Shape;249;gdcd32b6235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5" y="1152687"/>
            <a:ext cx="3280675" cy="2838134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0" name="Google Shape;250;gdcd32b6235_0_52"/>
          <p:cNvGrpSpPr/>
          <p:nvPr/>
        </p:nvGrpSpPr>
        <p:grpSpPr>
          <a:xfrm>
            <a:off x="5071933" y="2828925"/>
            <a:ext cx="3494700" cy="728700"/>
            <a:chOff x="5071933" y="2828925"/>
            <a:chExt cx="3494700" cy="728700"/>
          </a:xfrm>
        </p:grpSpPr>
        <p:sp>
          <p:nvSpPr>
            <p:cNvPr id="251" name="Google Shape;251;gdcd32b6235_0_52"/>
            <p:cNvSpPr/>
            <p:nvPr/>
          </p:nvSpPr>
          <p:spPr>
            <a:xfrm>
              <a:off x="5071933" y="2828925"/>
              <a:ext cx="3494700" cy="7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dcd32b6235_0_52"/>
            <p:cNvSpPr/>
            <p:nvPr/>
          </p:nvSpPr>
          <p:spPr>
            <a:xfrm>
              <a:off x="5251150" y="2880400"/>
              <a:ext cx="31089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但與mfrc522一起使用時 會傳不上去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/>
          <p:nvPr/>
        </p:nvSpPr>
        <p:spPr>
          <a:xfrm flipH="1" rot="5400000">
            <a:off x="6298290" y="912073"/>
            <a:ext cx="1061036" cy="3275409"/>
          </a:xfrm>
          <a:prstGeom prst="uturnArrow">
            <a:avLst>
              <a:gd fmla="val 11268" name="adj1"/>
              <a:gd fmla="val 25000" name="adj2"/>
              <a:gd fmla="val 0" name="adj3"/>
              <a:gd fmla="val 40317" name="adj4"/>
              <a:gd fmla="val 100000" name="adj5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 flipH="1" rot="-5400000">
            <a:off x="1727950" y="381556"/>
            <a:ext cx="1061036" cy="3275409"/>
          </a:xfrm>
          <a:prstGeom prst="uturnArrow">
            <a:avLst>
              <a:gd fmla="val 11268" name="adj1"/>
              <a:gd fmla="val 25000" name="adj2"/>
              <a:gd fmla="val 0" name="adj3"/>
              <a:gd fmla="val 40317" name="adj4"/>
              <a:gd fmla="val 100000" name="adj5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/>
          <p:nvPr/>
        </p:nvSpPr>
        <p:spPr>
          <a:xfrm flipH="1" rot="-5400000">
            <a:off x="1727950" y="1857057"/>
            <a:ext cx="1061036" cy="3275409"/>
          </a:xfrm>
          <a:prstGeom prst="uturnArrow">
            <a:avLst>
              <a:gd fmla="val 11268" name="adj1"/>
              <a:gd fmla="val 25000" name="adj2"/>
              <a:gd fmla="val 0" name="adj3"/>
              <a:gd fmla="val 40317" name="adj4"/>
              <a:gd fmla="val 100000" name="adj5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 flipH="1" rot="5400000">
            <a:off x="6298290" y="2387575"/>
            <a:ext cx="1061036" cy="3275409"/>
          </a:xfrm>
          <a:prstGeom prst="uturnArrow">
            <a:avLst>
              <a:gd fmla="val 11268" name="adj1"/>
              <a:gd fmla="val 25000" name="adj2"/>
              <a:gd fmla="val 0" name="adj3"/>
              <a:gd fmla="val 40317" name="adj4"/>
              <a:gd fmla="val 100000" name="adj5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6"/>
          <p:cNvGrpSpPr/>
          <p:nvPr/>
        </p:nvGrpSpPr>
        <p:grpSpPr>
          <a:xfrm>
            <a:off x="3667658" y="1978995"/>
            <a:ext cx="1828135" cy="570785"/>
            <a:chOff x="3657600" y="1978993"/>
            <a:chExt cx="1828800" cy="570785"/>
          </a:xfrm>
        </p:grpSpPr>
        <p:sp>
          <p:nvSpPr>
            <p:cNvPr id="263" name="Google Shape;263;p6"/>
            <p:cNvSpPr/>
            <p:nvPr/>
          </p:nvSpPr>
          <p:spPr>
            <a:xfrm>
              <a:off x="3657600" y="1978993"/>
              <a:ext cx="1828800" cy="5305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4250" lIns="128525" spcFirstLastPara="1" rIns="128525" wrap="square" tIns="6425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657600" y="2019259"/>
              <a:ext cx="1828800" cy="53051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4250" lIns="128525" spcFirstLastPara="1" rIns="128525" wrap="square" tIns="6425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C很常因記憶體配置不當爆開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6"/>
          <p:cNvGrpSpPr/>
          <p:nvPr/>
        </p:nvGrpSpPr>
        <p:grpSpPr>
          <a:xfrm>
            <a:off x="3667658" y="2716745"/>
            <a:ext cx="1828135" cy="570785"/>
            <a:chOff x="3657600" y="2716743"/>
            <a:chExt cx="1828800" cy="570785"/>
          </a:xfrm>
        </p:grpSpPr>
        <p:sp>
          <p:nvSpPr>
            <p:cNvPr id="266" name="Google Shape;266;p6"/>
            <p:cNvSpPr/>
            <p:nvPr/>
          </p:nvSpPr>
          <p:spPr>
            <a:xfrm>
              <a:off x="3657600" y="2716743"/>
              <a:ext cx="1828800" cy="53051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4250" lIns="128525" spcFirstLastPara="1" rIns="128525" wrap="square" tIns="6425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3657600" y="2757009"/>
              <a:ext cx="1828800" cy="53051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4250" lIns="128525" spcFirstLastPara="1" rIns="128525" wrap="square" tIns="6425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或是太頻繁上傳 資料庫不接收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6"/>
          <p:cNvGrpSpPr/>
          <p:nvPr/>
        </p:nvGrpSpPr>
        <p:grpSpPr>
          <a:xfrm>
            <a:off x="3667658" y="3454496"/>
            <a:ext cx="1828135" cy="570785"/>
            <a:chOff x="3657600" y="3454494"/>
            <a:chExt cx="1828800" cy="570785"/>
          </a:xfrm>
        </p:grpSpPr>
        <p:sp>
          <p:nvSpPr>
            <p:cNvPr id="269" name="Google Shape;269;p6"/>
            <p:cNvSpPr/>
            <p:nvPr/>
          </p:nvSpPr>
          <p:spPr>
            <a:xfrm>
              <a:off x="3657600" y="3454494"/>
              <a:ext cx="1828800" cy="53051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4250" lIns="128525" spcFirstLastPara="1" rIns="128525" wrap="square" tIns="6425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657600" y="3494760"/>
              <a:ext cx="1828800" cy="530519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4250" lIns="128525" spcFirstLastPara="1" rIns="128525" wrap="square" tIns="6425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>
                  <a:solidFill>
                    <a:schemeClr val="lt1"/>
                  </a:solidFill>
                </a:rPr>
                <a:t>選擇PC作為上傳端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6"/>
          <p:cNvGrpSpPr/>
          <p:nvPr/>
        </p:nvGrpSpPr>
        <p:grpSpPr>
          <a:xfrm>
            <a:off x="4845554" y="4230561"/>
            <a:ext cx="533088" cy="533277"/>
            <a:chOff x="618873" y="1239440"/>
            <a:chExt cx="650476" cy="650470"/>
          </a:xfrm>
        </p:grpSpPr>
        <p:sp>
          <p:nvSpPr>
            <p:cNvPr id="272" name="Google Shape;272;p6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 rot="-5400000">
              <a:off x="736069" y="1356633"/>
              <a:ext cx="416084" cy="416084"/>
            </a:xfrm>
            <a:custGeom>
              <a:rect b="b" l="l" r="r" t="t"/>
              <a:pathLst>
                <a:path extrusionOk="0" h="62" w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4250" lIns="128525" spcFirstLastPara="1" rIns="128525" wrap="square" tIns="642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6"/>
          <p:cNvGrpSpPr/>
          <p:nvPr/>
        </p:nvGrpSpPr>
        <p:grpSpPr>
          <a:xfrm rot="10800000">
            <a:off x="3590732" y="1288092"/>
            <a:ext cx="533088" cy="533277"/>
            <a:chOff x="618873" y="1239440"/>
            <a:chExt cx="650476" cy="650470"/>
          </a:xfrm>
        </p:grpSpPr>
        <p:sp>
          <p:nvSpPr>
            <p:cNvPr id="275" name="Google Shape;275;p6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 rot="-5400000">
              <a:off x="736069" y="1356633"/>
              <a:ext cx="416084" cy="416084"/>
            </a:xfrm>
            <a:custGeom>
              <a:rect b="b" l="l" r="r" t="t"/>
              <a:pathLst>
                <a:path extrusionOk="0" h="62" w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4250" lIns="128525" spcFirstLastPara="1" rIns="128525" wrap="square" tIns="6425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1109652" y="1700250"/>
            <a:ext cx="2480730" cy="393875"/>
            <a:chOff x="7174416" y="1400211"/>
            <a:chExt cx="2276108" cy="393875"/>
          </a:xfrm>
        </p:grpSpPr>
        <p:sp>
          <p:nvSpPr>
            <p:cNvPr id="278" name="Google Shape;278;p6"/>
            <p:cNvSpPr txBox="1"/>
            <p:nvPr/>
          </p:nvSpPr>
          <p:spPr>
            <a:xfrm>
              <a:off x="7174424" y="1671086"/>
              <a:ext cx="22761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7174416" y="1400211"/>
              <a:ext cx="2007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lt1"/>
                  </a:solidFill>
                </a:rPr>
                <a:t>程式編譯有過 但還是出錯了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80" name="Google Shape;280;p6"/>
          <p:cNvSpPr/>
          <p:nvPr/>
        </p:nvSpPr>
        <p:spPr>
          <a:xfrm>
            <a:off x="5726625" y="2442075"/>
            <a:ext cx="273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>
                <a:solidFill>
                  <a:schemeClr val="lt1"/>
                </a:solidFill>
              </a:rPr>
              <a:t>可能是套件之間 有衝突               或是有記憶體管理的錯誤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1" name="Google Shape;281;p6"/>
          <p:cNvGrpSpPr/>
          <p:nvPr/>
        </p:nvGrpSpPr>
        <p:grpSpPr>
          <a:xfrm>
            <a:off x="1123485" y="3133525"/>
            <a:ext cx="2275279" cy="400314"/>
            <a:chOff x="7174424" y="1400227"/>
            <a:chExt cx="2276105" cy="400314"/>
          </a:xfrm>
        </p:grpSpPr>
        <p:sp>
          <p:nvSpPr>
            <p:cNvPr id="282" name="Google Shape;282;p6"/>
            <p:cNvSpPr txBox="1"/>
            <p:nvPr/>
          </p:nvSpPr>
          <p:spPr>
            <a:xfrm>
              <a:off x="7174424" y="1677541"/>
              <a:ext cx="22761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174429" y="1400227"/>
              <a:ext cx="2276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lt1"/>
                  </a:solidFill>
                </a:rPr>
                <a:t>修改delay時間但還是沒用</a:t>
              </a:r>
              <a:endParaRPr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lt1"/>
                  </a:solidFill>
                </a:rPr>
                <a:t>通靈不了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84" name="Google Shape;284;p6"/>
          <p:cNvSpPr/>
          <p:nvPr/>
        </p:nvSpPr>
        <p:spPr>
          <a:xfrm>
            <a:off x="5806139" y="3916500"/>
            <a:ext cx="235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透過python中的套件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 pyserial 取得卡片uid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挑戰:bug發生 無法上傳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2048025" y="4189350"/>
            <a:ext cx="279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時間換用python取得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而硬體這時僅用來取得卡片uid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這邊發現python是真的好用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advClick="0" spd="slow" p14:dur="15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gdced50046b_0_4"/>
          <p:cNvGrpSpPr/>
          <p:nvPr/>
        </p:nvGrpSpPr>
        <p:grpSpPr>
          <a:xfrm>
            <a:off x="5057649" y="1238250"/>
            <a:ext cx="3495901" cy="728700"/>
            <a:chOff x="5057649" y="1238250"/>
            <a:chExt cx="3495901" cy="728700"/>
          </a:xfrm>
        </p:grpSpPr>
        <p:sp>
          <p:nvSpPr>
            <p:cNvPr id="292" name="Google Shape;292;gdced50046b_0_4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dced50046b_0_4"/>
            <p:cNvSpPr/>
            <p:nvPr/>
          </p:nvSpPr>
          <p:spPr>
            <a:xfrm>
              <a:off x="5057650" y="1436850"/>
              <a:ext cx="34959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import serial 抓取 sensor data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94" name="Google Shape;294;gdced50046b_0_4"/>
          <p:cNvGrpSpPr/>
          <p:nvPr/>
        </p:nvGrpSpPr>
        <p:grpSpPr>
          <a:xfrm>
            <a:off x="3499526" y="1254919"/>
            <a:ext cx="1416600" cy="728700"/>
            <a:chOff x="3499526" y="1254919"/>
            <a:chExt cx="1416600" cy="728700"/>
          </a:xfrm>
        </p:grpSpPr>
        <p:sp>
          <p:nvSpPr>
            <p:cNvPr id="295" name="Google Shape;295;gdced50046b_0_4"/>
            <p:cNvSpPr/>
            <p:nvPr/>
          </p:nvSpPr>
          <p:spPr>
            <a:xfrm>
              <a:off x="3499526" y="1254919"/>
              <a:ext cx="14166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dced50046b_0_4"/>
            <p:cNvSpPr/>
            <p:nvPr/>
          </p:nvSpPr>
          <p:spPr>
            <a:xfrm>
              <a:off x="3772597" y="1298281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①</a:t>
              </a:r>
              <a:endParaRPr/>
            </a:p>
          </p:txBody>
        </p:sp>
      </p:grpSp>
      <p:grpSp>
        <p:nvGrpSpPr>
          <p:cNvPr id="297" name="Google Shape;297;gdced50046b_0_4"/>
          <p:cNvGrpSpPr/>
          <p:nvPr/>
        </p:nvGrpSpPr>
        <p:grpSpPr>
          <a:xfrm>
            <a:off x="3499526" y="2045494"/>
            <a:ext cx="1416600" cy="728700"/>
            <a:chOff x="3499526" y="2045494"/>
            <a:chExt cx="1416600" cy="728700"/>
          </a:xfrm>
        </p:grpSpPr>
        <p:sp>
          <p:nvSpPr>
            <p:cNvPr id="298" name="Google Shape;298;gdced50046b_0_4"/>
            <p:cNvSpPr/>
            <p:nvPr/>
          </p:nvSpPr>
          <p:spPr>
            <a:xfrm>
              <a:off x="3499526" y="2045494"/>
              <a:ext cx="1416600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dced50046b_0_4"/>
            <p:cNvSpPr/>
            <p:nvPr/>
          </p:nvSpPr>
          <p:spPr>
            <a:xfrm>
              <a:off x="3772597" y="2130529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②</a:t>
              </a:r>
              <a:endParaRPr/>
            </a:p>
          </p:txBody>
        </p:sp>
      </p:grpSp>
      <p:grpSp>
        <p:nvGrpSpPr>
          <p:cNvPr id="300" name="Google Shape;300;gdced50046b_0_4"/>
          <p:cNvGrpSpPr/>
          <p:nvPr/>
        </p:nvGrpSpPr>
        <p:grpSpPr>
          <a:xfrm>
            <a:off x="3499526" y="2836069"/>
            <a:ext cx="1416600" cy="728700"/>
            <a:chOff x="3499526" y="2836069"/>
            <a:chExt cx="1416600" cy="728700"/>
          </a:xfrm>
        </p:grpSpPr>
        <p:sp>
          <p:nvSpPr>
            <p:cNvPr id="301" name="Google Shape;301;gdced50046b_0_4"/>
            <p:cNvSpPr/>
            <p:nvPr/>
          </p:nvSpPr>
          <p:spPr>
            <a:xfrm>
              <a:off x="3499526" y="2836069"/>
              <a:ext cx="1416600" cy="72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dced50046b_0_4"/>
            <p:cNvSpPr/>
            <p:nvPr/>
          </p:nvSpPr>
          <p:spPr>
            <a:xfrm>
              <a:off x="3772597" y="2929437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③</a:t>
              </a:r>
              <a:endParaRPr/>
            </a:p>
          </p:txBody>
        </p:sp>
      </p:grpSp>
      <p:grpSp>
        <p:nvGrpSpPr>
          <p:cNvPr id="303" name="Google Shape;303;gdced50046b_0_4"/>
          <p:cNvGrpSpPr/>
          <p:nvPr/>
        </p:nvGrpSpPr>
        <p:grpSpPr>
          <a:xfrm>
            <a:off x="3499526" y="3626644"/>
            <a:ext cx="1416600" cy="728700"/>
            <a:chOff x="3499526" y="3626644"/>
            <a:chExt cx="1416600" cy="728700"/>
          </a:xfrm>
        </p:grpSpPr>
        <p:sp>
          <p:nvSpPr>
            <p:cNvPr id="304" name="Google Shape;304;gdced50046b_0_4"/>
            <p:cNvSpPr/>
            <p:nvPr/>
          </p:nvSpPr>
          <p:spPr>
            <a:xfrm>
              <a:off x="3499526" y="3626644"/>
              <a:ext cx="1416600" cy="728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dced50046b_0_4"/>
            <p:cNvSpPr/>
            <p:nvPr/>
          </p:nvSpPr>
          <p:spPr>
            <a:xfrm>
              <a:off x="3772597" y="3724775"/>
              <a:ext cx="728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④</a:t>
              </a:r>
              <a:endParaRPr/>
            </a:p>
          </p:txBody>
        </p:sp>
      </p:grpSp>
      <p:grpSp>
        <p:nvGrpSpPr>
          <p:cNvPr id="306" name="Google Shape;306;gdced50046b_0_4"/>
          <p:cNvGrpSpPr/>
          <p:nvPr/>
        </p:nvGrpSpPr>
        <p:grpSpPr>
          <a:xfrm>
            <a:off x="5071925" y="2033587"/>
            <a:ext cx="3494708" cy="728700"/>
            <a:chOff x="5071925" y="2033587"/>
            <a:chExt cx="3494708" cy="728700"/>
          </a:xfrm>
        </p:grpSpPr>
        <p:sp>
          <p:nvSpPr>
            <p:cNvPr id="307" name="Google Shape;307;gdced50046b_0_4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dced50046b_0_4"/>
            <p:cNvSpPr/>
            <p:nvPr/>
          </p:nvSpPr>
          <p:spPr>
            <a:xfrm>
              <a:off x="5071925" y="2232150"/>
              <a:ext cx="34947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資料轉型 decode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09" name="Google Shape;309;gdced50046b_0_4"/>
          <p:cNvGrpSpPr/>
          <p:nvPr/>
        </p:nvGrpSpPr>
        <p:grpSpPr>
          <a:xfrm>
            <a:off x="5071925" y="2828925"/>
            <a:ext cx="3494708" cy="728700"/>
            <a:chOff x="5071925" y="2828925"/>
            <a:chExt cx="3494708" cy="728700"/>
          </a:xfrm>
        </p:grpSpPr>
        <p:sp>
          <p:nvSpPr>
            <p:cNvPr id="310" name="Google Shape;310;gdced50046b_0_4"/>
            <p:cNvSpPr/>
            <p:nvPr/>
          </p:nvSpPr>
          <p:spPr>
            <a:xfrm>
              <a:off x="5071933" y="2828925"/>
              <a:ext cx="3494700" cy="7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dced50046b_0_4"/>
            <p:cNvSpPr/>
            <p:nvPr/>
          </p:nvSpPr>
          <p:spPr>
            <a:xfrm>
              <a:off x="5071925" y="3001575"/>
              <a:ext cx="34947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刪除資料雜訊</a:t>
              </a: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Noise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12" name="Google Shape;312;gdced50046b_0_4"/>
          <p:cNvGrpSpPr/>
          <p:nvPr/>
        </p:nvGrpSpPr>
        <p:grpSpPr>
          <a:xfrm>
            <a:off x="5071925" y="3624262"/>
            <a:ext cx="3494708" cy="728700"/>
            <a:chOff x="5071925" y="3624262"/>
            <a:chExt cx="3494708" cy="728700"/>
          </a:xfrm>
        </p:grpSpPr>
        <p:sp>
          <p:nvSpPr>
            <p:cNvPr id="313" name="Google Shape;313;gdced50046b_0_4"/>
            <p:cNvSpPr/>
            <p:nvPr/>
          </p:nvSpPr>
          <p:spPr>
            <a:xfrm>
              <a:off x="5071933" y="3624262"/>
              <a:ext cx="3494700" cy="7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dced50046b_0_4"/>
            <p:cNvSpPr/>
            <p:nvPr/>
          </p:nvSpPr>
          <p:spPr>
            <a:xfrm>
              <a:off x="5071925" y="3822825"/>
              <a:ext cx="34947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輸出UID與當前時間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15" name="Google Shape;315;gdced50046b_0_4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Python資料前處理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dced50046b_0_4"/>
          <p:cNvPicPr preferRelativeResize="0"/>
          <p:nvPr/>
        </p:nvPicPr>
        <p:blipFill rotWithShape="1">
          <a:blip r:embed="rId3">
            <a:alphaModFix/>
          </a:blip>
          <a:srcRect b="12254" l="15624" r="68655" t="77006"/>
          <a:stretch/>
        </p:blipFill>
        <p:spPr>
          <a:xfrm>
            <a:off x="488438" y="3687300"/>
            <a:ext cx="2241851" cy="9082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gdced50046b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5" y="808925"/>
            <a:ext cx="3449550" cy="728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gdced50046b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00" y="2423200"/>
            <a:ext cx="2781300" cy="2476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gdced50046b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388" y="3086125"/>
            <a:ext cx="1685925" cy="228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gdced50046b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75" y="1761338"/>
            <a:ext cx="3449550" cy="5143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gdd62e4a0fc_2_0"/>
          <p:cNvGrpSpPr/>
          <p:nvPr/>
        </p:nvGrpSpPr>
        <p:grpSpPr>
          <a:xfrm>
            <a:off x="223099" y="3283750"/>
            <a:ext cx="3495901" cy="728700"/>
            <a:chOff x="5057649" y="1238250"/>
            <a:chExt cx="3495901" cy="728700"/>
          </a:xfrm>
        </p:grpSpPr>
        <p:sp>
          <p:nvSpPr>
            <p:cNvPr id="326" name="Google Shape;326;gdd62e4a0fc_2_0"/>
            <p:cNvSpPr/>
            <p:nvPr/>
          </p:nvSpPr>
          <p:spPr>
            <a:xfrm>
              <a:off x="5057649" y="1238250"/>
              <a:ext cx="3495900" cy="7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320"/>
                <a:buFont typeface="Arial"/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dd62e4a0fc_2_0"/>
            <p:cNvSpPr/>
            <p:nvPr/>
          </p:nvSpPr>
          <p:spPr>
            <a:xfrm>
              <a:off x="5057650" y="1436850"/>
              <a:ext cx="34959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只須引入datetime套件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28" name="Google Shape;328;gdd62e4a0fc_2_0"/>
          <p:cNvGrpSpPr/>
          <p:nvPr/>
        </p:nvGrpSpPr>
        <p:grpSpPr>
          <a:xfrm>
            <a:off x="227875" y="4108862"/>
            <a:ext cx="3494708" cy="728700"/>
            <a:chOff x="5071925" y="2033587"/>
            <a:chExt cx="3494708" cy="728700"/>
          </a:xfrm>
        </p:grpSpPr>
        <p:sp>
          <p:nvSpPr>
            <p:cNvPr id="329" name="Google Shape;329;gdd62e4a0fc_2_0"/>
            <p:cNvSpPr/>
            <p:nvPr/>
          </p:nvSpPr>
          <p:spPr>
            <a:xfrm>
              <a:off x="5071933" y="2033587"/>
              <a:ext cx="3494700" cy="7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dd62e4a0fc_2_0"/>
            <p:cNvSpPr/>
            <p:nvPr/>
          </p:nvSpPr>
          <p:spPr>
            <a:xfrm>
              <a:off x="5071925" y="2232150"/>
              <a:ext cx="34947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strftime設定時間格式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31" name="Google Shape;331;gdd62e4a0fc_2_0"/>
          <p:cNvGrpSpPr/>
          <p:nvPr/>
        </p:nvGrpSpPr>
        <p:grpSpPr>
          <a:xfrm>
            <a:off x="5005850" y="3283750"/>
            <a:ext cx="3494708" cy="728700"/>
            <a:chOff x="5071925" y="2828925"/>
            <a:chExt cx="3494708" cy="728700"/>
          </a:xfrm>
        </p:grpSpPr>
        <p:sp>
          <p:nvSpPr>
            <p:cNvPr id="332" name="Google Shape;332;gdd62e4a0fc_2_0"/>
            <p:cNvSpPr/>
            <p:nvPr/>
          </p:nvSpPr>
          <p:spPr>
            <a:xfrm>
              <a:off x="5071933" y="2828925"/>
              <a:ext cx="3494700" cy="72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dd62e4a0fc_2_0"/>
            <p:cNvSpPr/>
            <p:nvPr/>
          </p:nvSpPr>
          <p:spPr>
            <a:xfrm>
              <a:off x="5071925" y="3001575"/>
              <a:ext cx="34947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需要用指標把struct的成員叫出</a:t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34" name="Google Shape;334;gdd62e4a0fc_2_0"/>
          <p:cNvGrpSpPr/>
          <p:nvPr/>
        </p:nvGrpSpPr>
        <p:grpSpPr>
          <a:xfrm>
            <a:off x="5005850" y="4079087"/>
            <a:ext cx="3494708" cy="728700"/>
            <a:chOff x="5071925" y="3624262"/>
            <a:chExt cx="3494708" cy="728700"/>
          </a:xfrm>
        </p:grpSpPr>
        <p:sp>
          <p:nvSpPr>
            <p:cNvPr id="335" name="Google Shape;335;gdd62e4a0fc_2_0"/>
            <p:cNvSpPr/>
            <p:nvPr/>
          </p:nvSpPr>
          <p:spPr>
            <a:xfrm>
              <a:off x="5071933" y="3624262"/>
              <a:ext cx="3494700" cy="72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920"/>
                <a:buFont typeface="Arial"/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dd62e4a0fc_2_0"/>
            <p:cNvSpPr/>
            <p:nvPr/>
          </p:nvSpPr>
          <p:spPr>
            <a:xfrm>
              <a:off x="5071925" y="3822825"/>
              <a:ext cx="34947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975" lIns="68550" spcFirstLastPara="1" rIns="68550" wrap="square" tIns="269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然後用strcat把字串們接起來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37" name="Google Shape;337;gdd62e4a0fc_2_0"/>
          <p:cNvSpPr txBox="1"/>
          <p:nvPr/>
        </p:nvSpPr>
        <p:spPr>
          <a:xfrm>
            <a:off x="0" y="253325"/>
            <a:ext cx="30000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vs C 之</a:t>
            </a:r>
            <a:r>
              <a:rPr b="1" lang="zh-C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取得時間方法比較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gdd62e4a0f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75" y="1802625"/>
            <a:ext cx="4226725" cy="6477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9" name="Google Shape;339;gdd62e4a0fc_2_0"/>
          <p:cNvCxnSpPr/>
          <p:nvPr/>
        </p:nvCxnSpPr>
        <p:spPr>
          <a:xfrm flipH="1">
            <a:off x="4437500" y="300050"/>
            <a:ext cx="32100" cy="4607700"/>
          </a:xfrm>
          <a:prstGeom prst="straightConnector1">
            <a:avLst/>
          </a:prstGeom>
          <a:noFill/>
          <a:ln cap="flat" cmpd="sng" w="38100">
            <a:solidFill>
              <a:srgbClr val="00BB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" name="Google Shape;340;gdd62e4a0fc_2_0"/>
          <p:cNvGrpSpPr/>
          <p:nvPr/>
        </p:nvGrpSpPr>
        <p:grpSpPr>
          <a:xfrm>
            <a:off x="1039555" y="757075"/>
            <a:ext cx="2056949" cy="728700"/>
            <a:chOff x="1420555" y="757075"/>
            <a:chExt cx="2056949" cy="728700"/>
          </a:xfrm>
        </p:grpSpPr>
        <p:sp>
          <p:nvSpPr>
            <p:cNvPr id="341" name="Google Shape;341;gdd62e4a0fc_2_0"/>
            <p:cNvSpPr/>
            <p:nvPr/>
          </p:nvSpPr>
          <p:spPr>
            <a:xfrm>
              <a:off x="1420555" y="757075"/>
              <a:ext cx="2008500" cy="7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dd62e4a0fc_2_0"/>
            <p:cNvSpPr/>
            <p:nvPr/>
          </p:nvSpPr>
          <p:spPr>
            <a:xfrm>
              <a:off x="1524503" y="809875"/>
              <a:ext cx="19530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Python</a:t>
              </a:r>
              <a:endParaRPr/>
            </a:p>
          </p:txBody>
        </p:sp>
      </p:grpSp>
      <p:grpSp>
        <p:nvGrpSpPr>
          <p:cNvPr id="343" name="Google Shape;343;gdd62e4a0fc_2_0"/>
          <p:cNvGrpSpPr/>
          <p:nvPr/>
        </p:nvGrpSpPr>
        <p:grpSpPr>
          <a:xfrm>
            <a:off x="5810594" y="706319"/>
            <a:ext cx="2008739" cy="728700"/>
            <a:chOff x="6050794" y="757069"/>
            <a:chExt cx="2008739" cy="728700"/>
          </a:xfrm>
        </p:grpSpPr>
        <p:sp>
          <p:nvSpPr>
            <p:cNvPr id="344" name="Google Shape;344;gdd62e4a0fc_2_0"/>
            <p:cNvSpPr/>
            <p:nvPr/>
          </p:nvSpPr>
          <p:spPr>
            <a:xfrm>
              <a:off x="6050794" y="757069"/>
              <a:ext cx="2008739" cy="7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02825" lIns="91375" spcFirstLastPara="1" rIns="91375" wrap="square" tIns="36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620"/>
                <a:buFont typeface="Arial"/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dd62e4a0fc_2_0"/>
            <p:cNvSpPr/>
            <p:nvPr/>
          </p:nvSpPr>
          <p:spPr>
            <a:xfrm>
              <a:off x="6078666" y="809875"/>
              <a:ext cx="19530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</a:t>
              </a:r>
              <a:endParaRPr/>
            </a:p>
          </p:txBody>
        </p:sp>
      </p:grpSp>
      <p:pic>
        <p:nvPicPr>
          <p:cNvPr id="346" name="Google Shape;346;gdd62e4a0f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938" y="1587425"/>
            <a:ext cx="3812050" cy="1665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自定义 1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459BB3"/>
      </a:accent2>
      <a:accent3>
        <a:srgbClr val="00B0F0"/>
      </a:accent3>
      <a:accent4>
        <a:srgbClr val="00B0F0"/>
      </a:accent4>
      <a:accent5>
        <a:srgbClr val="459BB3"/>
      </a:accent5>
      <a:accent6>
        <a:srgbClr val="459BB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2017-03-04T06:55:50Z</dcterms:created>
  <dc:creator>优品PPT</dc:creator>
</cp:coreProperties>
</file>