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  <p:sldMasterId id="2147483674" r:id="rId5"/>
    <p:sldMasterId id="2147483687" r:id="rId6"/>
  </p:sldMasterIdLst>
  <p:notesMasterIdLst>
    <p:notesMasterId r:id="rId19"/>
  </p:notesMasterIdLst>
  <p:handoutMasterIdLst>
    <p:handoutMasterId r:id="rId20"/>
  </p:handoutMasterIdLst>
  <p:sldIdLst>
    <p:sldId id="272" r:id="rId7"/>
    <p:sldId id="286" r:id="rId8"/>
    <p:sldId id="299" r:id="rId9"/>
    <p:sldId id="303" r:id="rId10"/>
    <p:sldId id="300" r:id="rId11"/>
    <p:sldId id="306" r:id="rId12"/>
    <p:sldId id="302" r:id="rId13"/>
    <p:sldId id="307" r:id="rId14"/>
    <p:sldId id="309" r:id="rId15"/>
    <p:sldId id="310" r:id="rId16"/>
    <p:sldId id="304" r:id="rId17"/>
    <p:sldId id="305" r:id="rId18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uce Howard" initials="B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2" autoAdjust="0"/>
    <p:restoredTop sz="86323" autoAdjust="0"/>
  </p:normalViewPr>
  <p:slideViewPr>
    <p:cSldViewPr showGuides="1">
      <p:cViewPr varScale="1">
        <p:scale>
          <a:sx n="117" d="100"/>
          <a:sy n="117" d="100"/>
        </p:scale>
        <p:origin x="-14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-2868" y="-102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9C87C1FE-8C52-40DE-A453-19CBAA0C5BAC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E7122F3-FD18-45ED-A18C-421E698F5D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95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85313F6C-57B6-4F12-BF12-F7D58E0B4CCF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C2816280-D4C5-40F6-9E8E-48AF703C7F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07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E0D0-A707-4AD1-96B5-C59AFD40E6C4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67FD-5469-4766-B525-2F9980C73E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1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E0D0-A707-4AD1-96B5-C59AFD40E6C4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67FD-5469-4766-B525-2F9980C73E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7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E0D0-A707-4AD1-96B5-C59AFD40E6C4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67FD-5469-4766-B525-2F9980C73E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98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:\Powerpoint Ideas\New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939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491A86-60BF-4C11-BEFF-BF8550FF8303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B74B62-BD14-4962-8D2A-E28FB7CD59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90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491A86-60BF-4C11-BEFF-BF8550FF8303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B74B62-BD14-4962-8D2A-E28FB7CD59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54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491A86-60BF-4C11-BEFF-BF8550FF8303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B74B62-BD14-4962-8D2A-E28FB7CD59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10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491A86-60BF-4C11-BEFF-BF8550FF8303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B74B62-BD14-4962-8D2A-E28FB7CD59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16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491A86-60BF-4C11-BEFF-BF8550FF8303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B74B62-BD14-4962-8D2A-E28FB7CD59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36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491A86-60BF-4C11-BEFF-BF8550FF8303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B74B62-BD14-4962-8D2A-E28FB7CD59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16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491A86-60BF-4C11-BEFF-BF8550FF8303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B74B62-BD14-4962-8D2A-E28FB7CD59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1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E0D0-A707-4AD1-96B5-C59AFD40E6C4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67FD-5469-4766-B525-2F9980C73E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48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491A86-60BF-4C11-BEFF-BF8550FF8303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B74B62-BD14-4962-8D2A-E28FB7CD59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012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491A86-60BF-4C11-BEFF-BF8550FF8303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B74B62-BD14-4962-8D2A-E28FB7CD59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871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491A86-60BF-4C11-BEFF-BF8550FF8303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B74B62-BD14-4962-8D2A-E28FB7CD59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63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DD1966-3EF1-4BFA-9C1C-949D75247B0B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A367FD-5469-4766-B525-2F9980C73E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353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4763"/>
            <a:ext cx="3761184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380069"/>
            <a:ext cx="6430967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3996267"/>
            <a:ext cx="5240734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5883276"/>
            <a:ext cx="324303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1A86-60BF-4C11-BEFF-BF8550FF8303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5867132"/>
            <a:ext cx="413375" cy="365125"/>
          </a:xfrm>
        </p:spPr>
        <p:txBody>
          <a:bodyPr/>
          <a:lstStyle/>
          <a:p>
            <a:fld id="{F4B74B62-BD14-4962-8D2A-E28FB7CD59F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666999"/>
            <a:ext cx="6698060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4777381"/>
            <a:ext cx="669806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1A86-60BF-4C11-BEFF-BF8550FF8303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4B62-BD14-4962-8D2A-E28FB7CD59F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667000"/>
            <a:ext cx="3671291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667000"/>
            <a:ext cx="3671292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1A86-60BF-4C11-BEFF-BF8550FF8303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4B62-BD14-4962-8D2A-E28FB7CD59F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2658533"/>
            <a:ext cx="34553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3335337"/>
            <a:ext cx="3671292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667000"/>
            <a:ext cx="346690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3335337"/>
            <a:ext cx="3671292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1A86-60BF-4C11-BEFF-BF8550FF8303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4B62-BD14-4962-8D2A-E28FB7CD59F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1A86-60BF-4C11-BEFF-BF8550FF8303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4B62-BD14-4962-8D2A-E28FB7CD59F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E0D0-A707-4AD1-96B5-C59AFD40E6C4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67FD-5469-4766-B525-2F9980C73E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56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1A86-60BF-4C11-BEFF-BF8550FF8303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4B62-BD14-4962-8D2A-E28FB7CD59F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600200"/>
            <a:ext cx="266184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685800"/>
            <a:ext cx="4680743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971800"/>
            <a:ext cx="266184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1A86-60BF-4C11-BEFF-BF8550FF8303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4B62-BD14-4962-8D2A-E28FB7CD59F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752599"/>
            <a:ext cx="406961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914400"/>
            <a:ext cx="246073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3124199"/>
            <a:ext cx="406961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1A86-60BF-4C11-BEFF-BF8550FF8303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4B62-BD14-4962-8D2A-E28FB7CD59F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4732865"/>
            <a:ext cx="7514033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932112"/>
            <a:ext cx="6169458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5299603"/>
            <a:ext cx="7514033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0"/>
            <a:ext cx="7514033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3428999"/>
            <a:ext cx="6399611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3308581"/>
            <a:ext cx="7514032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7381"/>
            <a:ext cx="7514033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3886200"/>
            <a:ext cx="7514033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5200"/>
            <a:ext cx="7514033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1"/>
            <a:ext cx="7514034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3505200"/>
            <a:ext cx="7514035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1A86-60BF-4C11-BEFF-BF8550FF8303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4B62-BD14-4962-8D2A-E28FB7CD59F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E0D0-A707-4AD1-96B5-C59AFD40E6C4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67FD-5469-4766-B525-2F9980C73E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366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685800"/>
            <a:ext cx="1327777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685800"/>
            <a:ext cx="6014807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1A86-60BF-4C11-BEFF-BF8550FF8303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4B62-BD14-4962-8D2A-E28FB7CD59F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E0D0-A707-4AD1-96B5-C59AFD40E6C4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67FD-5469-4766-B525-2F9980C73E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2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E0D0-A707-4AD1-96B5-C59AFD40E6C4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67FD-5469-4766-B525-2F9980C73E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8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E0D0-A707-4AD1-96B5-C59AFD40E6C4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67FD-5469-4766-B525-2F9980C73E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8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E0D0-A707-4AD1-96B5-C59AFD40E6C4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67FD-5469-4766-B525-2F9980C73E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1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E0D0-A707-4AD1-96B5-C59AFD40E6C4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67FD-5469-4766-B525-2F9980C73E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4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3E0D0-A707-4AD1-96B5-C59AFD40E6C4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367FD-5469-4766-B525-2F9980C73E0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C:\Users\CSherman\Desktop\PPTidea2c1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82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31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H:\Powerpoint Ideas\New3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45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1"/>
            <a:ext cx="182761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667000"/>
            <a:ext cx="751403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B3E0D0-A707-4AD1-96B5-C59AFD40E6C4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5883276"/>
            <a:ext cx="5313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5883276"/>
            <a:ext cx="41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A367FD-5469-4766-B525-2F9980C73E0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Top_10-2017_Top_10" TargetMode="External"/><Relationship Id="rId2" Type="http://schemas.openxmlformats.org/officeDocument/2006/relationships/hyperlink" Target="https://www.sans.org/top25-software-errors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owasp.org/index.php/Category:OWASP_Application_Security_Verification_Standard_Project" TargetMode="External"/><Relationship Id="rId4" Type="http://schemas.openxmlformats.org/officeDocument/2006/relationships/hyperlink" Target="https://github.com/bugcrowd/HU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Web </a:t>
            </a:r>
            <a:r>
              <a:rPr lang="en-US" sz="3600" dirty="0" smtClean="0"/>
              <a:t>Application Security Assessments</a:t>
            </a:r>
            <a:br>
              <a:rPr lang="en-US" sz="3600" dirty="0" smtClean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80772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Program Review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67FD-5469-4766-B525-2F9980C73E0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67FD-5469-4766-B525-2F9980C73E00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 descr="Image result for anonymou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0"/>
            <a:ext cx="542925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340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Supplemental Slides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67FD-5469-4766-B525-2F9980C73E0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295399"/>
          </a:xfrm>
        </p:spPr>
        <p:txBody>
          <a:bodyPr/>
          <a:lstStyle/>
          <a:p>
            <a:r>
              <a:rPr lang="en-US" sz="4000" dirty="0" smtClean="0"/>
              <a:t>Supporting Software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 Source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Operating Systems</a:t>
            </a:r>
          </a:p>
          <a:p>
            <a:pPr lvl="1"/>
            <a:r>
              <a:rPr lang="en-US" sz="1400" dirty="0" smtClean="0"/>
              <a:t>Windows 7 Pro</a:t>
            </a:r>
          </a:p>
          <a:p>
            <a:pPr lvl="1"/>
            <a:r>
              <a:rPr lang="en-US" sz="1400" dirty="0" smtClean="0"/>
              <a:t>Windows Server 2012 R2</a:t>
            </a:r>
          </a:p>
          <a:p>
            <a:r>
              <a:rPr lang="en-US" sz="1800" dirty="0" smtClean="0"/>
              <a:t>Tools</a:t>
            </a:r>
          </a:p>
          <a:p>
            <a:pPr lvl="1"/>
            <a:r>
              <a:rPr lang="en-US" sz="1200" dirty="0"/>
              <a:t>Acunetix</a:t>
            </a:r>
          </a:p>
          <a:p>
            <a:pPr lvl="1"/>
            <a:r>
              <a:rPr lang="en-US" sz="1200" dirty="0"/>
              <a:t>Burp </a:t>
            </a:r>
            <a:r>
              <a:rPr lang="en-US" sz="1200" dirty="0" smtClean="0"/>
              <a:t>Suite</a:t>
            </a:r>
          </a:p>
          <a:p>
            <a:pPr lvl="1"/>
            <a:r>
              <a:rPr lang="en-US" sz="1200" dirty="0" smtClean="0"/>
              <a:t>Nessus</a:t>
            </a:r>
          </a:p>
          <a:p>
            <a:pPr lvl="1"/>
            <a:r>
              <a:rPr lang="en-US" sz="1200" dirty="0" smtClean="0"/>
              <a:t>OneNote</a:t>
            </a:r>
            <a:endParaRPr lang="en-US" sz="18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Open Source Tools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3335336"/>
            <a:ext cx="3671292" cy="3370263"/>
          </a:xfrm>
        </p:spPr>
        <p:txBody>
          <a:bodyPr>
            <a:normAutofit fontScale="55000" lnSpcReduction="20000"/>
          </a:bodyPr>
          <a:lstStyle/>
          <a:p>
            <a:r>
              <a:rPr lang="en-US" sz="1800" dirty="0" smtClean="0"/>
              <a:t>Operating Systems</a:t>
            </a:r>
            <a:endParaRPr lang="en-US" sz="1800" dirty="0"/>
          </a:p>
          <a:p>
            <a:pPr lvl="1"/>
            <a:r>
              <a:rPr lang="en-US" sz="1400" dirty="0"/>
              <a:t>Kali Linux 2018.4</a:t>
            </a:r>
          </a:p>
          <a:p>
            <a:pPr lvl="1"/>
            <a:r>
              <a:rPr lang="en-US" sz="1400" dirty="0" err="1"/>
              <a:t>BlackArch</a:t>
            </a:r>
            <a:r>
              <a:rPr lang="en-US" sz="1400" dirty="0"/>
              <a:t> </a:t>
            </a:r>
            <a:r>
              <a:rPr lang="en-US" sz="1400" dirty="0" smtClean="0"/>
              <a:t>Linux</a:t>
            </a:r>
          </a:p>
          <a:p>
            <a:r>
              <a:rPr lang="en-US" sz="1800" dirty="0" smtClean="0"/>
              <a:t>Tools</a:t>
            </a:r>
          </a:p>
          <a:p>
            <a:pPr lvl="1"/>
            <a:r>
              <a:rPr lang="en-US" sz="1400" dirty="0" err="1"/>
              <a:t>Arachni</a:t>
            </a:r>
            <a:endParaRPr lang="en-US" sz="1400" dirty="0"/>
          </a:p>
          <a:p>
            <a:pPr lvl="1"/>
            <a:r>
              <a:rPr lang="en-US" sz="1400" dirty="0" err="1"/>
              <a:t>Dirbuster</a:t>
            </a:r>
            <a:endParaRPr lang="en-US" sz="1400" dirty="0"/>
          </a:p>
          <a:p>
            <a:pPr lvl="1"/>
            <a:r>
              <a:rPr lang="en-US" sz="1400" dirty="0"/>
              <a:t>FOCA</a:t>
            </a:r>
          </a:p>
          <a:p>
            <a:pPr lvl="1"/>
            <a:r>
              <a:rPr lang="en-US" sz="1400" dirty="0" err="1"/>
              <a:t>Nikto</a:t>
            </a:r>
            <a:endParaRPr lang="en-US" sz="1400" dirty="0"/>
          </a:p>
          <a:p>
            <a:pPr lvl="1"/>
            <a:r>
              <a:rPr lang="en-US" sz="1400" dirty="0" err="1"/>
              <a:t>Nmap</a:t>
            </a:r>
            <a:endParaRPr lang="en-US" sz="1400" dirty="0"/>
          </a:p>
          <a:p>
            <a:pPr lvl="1"/>
            <a:r>
              <a:rPr lang="en-US" sz="1400" dirty="0"/>
              <a:t>OpenVAS</a:t>
            </a:r>
          </a:p>
          <a:p>
            <a:pPr lvl="1"/>
            <a:r>
              <a:rPr lang="en-US" sz="1400" dirty="0"/>
              <a:t>OWASP ZAP</a:t>
            </a:r>
          </a:p>
          <a:p>
            <a:pPr lvl="1"/>
            <a:r>
              <a:rPr lang="en-US" sz="1400" dirty="0"/>
              <a:t>Sn1per</a:t>
            </a:r>
          </a:p>
          <a:p>
            <a:pPr lvl="1"/>
            <a:r>
              <a:rPr lang="en-US" sz="1400" dirty="0"/>
              <a:t>Sublist3r</a:t>
            </a:r>
          </a:p>
          <a:p>
            <a:pPr lvl="1"/>
            <a:r>
              <a:rPr lang="en-US" sz="1400" dirty="0" err="1"/>
              <a:t>Testssl</a:t>
            </a:r>
            <a:endParaRPr lang="en-US" sz="1400" dirty="0"/>
          </a:p>
          <a:p>
            <a:pPr lvl="1"/>
            <a:r>
              <a:rPr lang="en-US" sz="1400" dirty="0" err="1" smtClean="0"/>
              <a:t>Wappelizer</a:t>
            </a:r>
            <a:endParaRPr lang="en-US" sz="1400" dirty="0" smtClean="0"/>
          </a:p>
          <a:p>
            <a:pPr lvl="1"/>
            <a:r>
              <a:rPr lang="en-US" sz="1400" dirty="0" smtClean="0"/>
              <a:t>Vega</a:t>
            </a:r>
            <a:endParaRPr lang="en-US" sz="1400" dirty="0"/>
          </a:p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67FD-5469-4766-B525-2F9980C73E0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2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514035" cy="1752599"/>
          </a:xfrm>
        </p:spPr>
        <p:txBody>
          <a:bodyPr/>
          <a:lstStyle/>
          <a:p>
            <a:r>
              <a:rPr lang="en-US" sz="4000" dirty="0" smtClean="0"/>
              <a:t>Purpose of Web Application Security Assessments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0" y="1828800"/>
            <a:ext cx="7620000" cy="4144963"/>
          </a:xfrm>
        </p:spPr>
        <p:txBody>
          <a:bodyPr/>
          <a:lstStyle/>
          <a:p>
            <a:r>
              <a:rPr lang="en-US" sz="1800" dirty="0" smtClean="0">
                <a:solidFill>
                  <a:srgbClr val="333333"/>
                </a:solidFill>
                <a:latin typeface="Open-sans"/>
              </a:rPr>
              <a:t>Securing </a:t>
            </a:r>
            <a:r>
              <a:rPr lang="en-US" sz="1800" dirty="0">
                <a:solidFill>
                  <a:srgbClr val="333333"/>
                </a:solidFill>
                <a:latin typeface="Open-sans"/>
              </a:rPr>
              <a:t>confidential </a:t>
            </a:r>
            <a:r>
              <a:rPr lang="en-US" sz="1800" dirty="0" smtClean="0">
                <a:solidFill>
                  <a:srgbClr val="333333"/>
                </a:solidFill>
                <a:latin typeface="Open-sans"/>
              </a:rPr>
              <a:t>data </a:t>
            </a:r>
            <a:r>
              <a:rPr lang="en-US" sz="1800" dirty="0">
                <a:solidFill>
                  <a:srgbClr val="333333"/>
                </a:solidFill>
                <a:latin typeface="Open-sans"/>
              </a:rPr>
              <a:t>stored online from unauthorized access and </a:t>
            </a:r>
            <a:r>
              <a:rPr lang="en-US" sz="1800" dirty="0" smtClean="0">
                <a:solidFill>
                  <a:srgbClr val="333333"/>
                </a:solidFill>
                <a:latin typeface="Open-sans"/>
              </a:rPr>
              <a:t>modification</a:t>
            </a:r>
          </a:p>
          <a:p>
            <a:pPr lvl="1"/>
            <a:r>
              <a:rPr lang="en-US" sz="1400" dirty="0" smtClean="0">
                <a:solidFill>
                  <a:srgbClr val="333333"/>
                </a:solidFill>
                <a:latin typeface="Open-sans"/>
              </a:rPr>
              <a:t>Enforcing </a:t>
            </a:r>
            <a:r>
              <a:rPr lang="en-US" sz="1400" dirty="0" smtClean="0">
                <a:solidFill>
                  <a:srgbClr val="333333"/>
                </a:solidFill>
                <a:latin typeface="Open-sans"/>
              </a:rPr>
              <a:t>’s </a:t>
            </a:r>
            <a:r>
              <a:rPr lang="en-US" sz="1400" dirty="0">
                <a:solidFill>
                  <a:srgbClr val="333333"/>
                </a:solidFill>
                <a:latin typeface="Open-sans"/>
              </a:rPr>
              <a:t>stringent</a:t>
            </a:r>
            <a:r>
              <a:rPr lang="en-US" sz="1400" dirty="0" smtClean="0">
                <a:solidFill>
                  <a:srgbClr val="333333"/>
                </a:solidFill>
                <a:latin typeface="Open-sans"/>
              </a:rPr>
              <a:t> security policy measures</a:t>
            </a:r>
          </a:p>
          <a:p>
            <a:r>
              <a:rPr lang="en-US" sz="1800" dirty="0" smtClean="0">
                <a:solidFill>
                  <a:srgbClr val="333333"/>
                </a:solidFill>
                <a:latin typeface="Open-sans"/>
              </a:rPr>
              <a:t>The </a:t>
            </a:r>
            <a:r>
              <a:rPr lang="en-US" sz="1800" dirty="0">
                <a:solidFill>
                  <a:srgbClr val="333333"/>
                </a:solidFill>
                <a:latin typeface="Open-sans"/>
              </a:rPr>
              <a:t>aim of Web application security is to identify the following:</a:t>
            </a:r>
          </a:p>
          <a:p>
            <a:pPr lvl="1"/>
            <a:r>
              <a:rPr lang="en-US" sz="1400" dirty="0">
                <a:solidFill>
                  <a:srgbClr val="333333"/>
                </a:solidFill>
                <a:latin typeface="Open-sans"/>
              </a:rPr>
              <a:t>Critical assets of the organization</a:t>
            </a:r>
          </a:p>
          <a:p>
            <a:pPr lvl="1"/>
            <a:r>
              <a:rPr lang="en-US" sz="1400" dirty="0">
                <a:solidFill>
                  <a:srgbClr val="333333"/>
                </a:solidFill>
                <a:latin typeface="Open-sans"/>
              </a:rPr>
              <a:t>Genuine users who may access the data</a:t>
            </a:r>
          </a:p>
          <a:p>
            <a:pPr lvl="1"/>
            <a:r>
              <a:rPr lang="en-US" sz="1400" dirty="0">
                <a:solidFill>
                  <a:srgbClr val="333333"/>
                </a:solidFill>
                <a:latin typeface="Open-sans"/>
              </a:rPr>
              <a:t>Level of access provided to each user</a:t>
            </a:r>
          </a:p>
          <a:p>
            <a:pPr lvl="1"/>
            <a:r>
              <a:rPr lang="en-US" sz="1400" dirty="0">
                <a:solidFill>
                  <a:srgbClr val="333333"/>
                </a:solidFill>
                <a:latin typeface="Open-sans"/>
              </a:rPr>
              <a:t>Various vulnerabilities that may exist in the application</a:t>
            </a:r>
          </a:p>
          <a:p>
            <a:pPr lvl="1"/>
            <a:r>
              <a:rPr lang="en-US" sz="1400" dirty="0">
                <a:solidFill>
                  <a:srgbClr val="333333"/>
                </a:solidFill>
                <a:latin typeface="Open-sans"/>
              </a:rPr>
              <a:t>Data criticality and risk analysis on data exposure</a:t>
            </a:r>
          </a:p>
          <a:p>
            <a:pPr lvl="1"/>
            <a:r>
              <a:rPr lang="en-US" sz="1400" dirty="0">
                <a:solidFill>
                  <a:srgbClr val="333333"/>
                </a:solidFill>
                <a:latin typeface="Open-sans"/>
              </a:rPr>
              <a:t>Appropriate remediation measures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67FD-5469-4766-B525-2F9980C73E0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39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Pre-Requisite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5500" dirty="0" smtClean="0"/>
              <a:t>Get permission </a:t>
            </a:r>
            <a:r>
              <a:rPr lang="en-US" sz="5500" dirty="0"/>
              <a:t>to perform scans from the vendor who is hosting the noted web </a:t>
            </a:r>
            <a:r>
              <a:rPr lang="en-US" sz="5500" dirty="0" smtClean="0"/>
              <a:t>application</a:t>
            </a:r>
            <a:endParaRPr lang="en-US" sz="5500" dirty="0"/>
          </a:p>
          <a:p>
            <a:pPr lvl="1"/>
            <a:r>
              <a:rPr lang="en-US" sz="4000" dirty="0" smtClean="0"/>
              <a:t>If </a:t>
            </a:r>
            <a:r>
              <a:rPr lang="en-US" sz="4000" dirty="0"/>
              <a:t>the web application is not hosted in a third party cloud environment (e.g., AWS, Azure, </a:t>
            </a:r>
            <a:r>
              <a:rPr lang="en-US" sz="4000" dirty="0" smtClean="0"/>
              <a:t>GCP, </a:t>
            </a:r>
            <a:r>
              <a:rPr lang="en-US" sz="4000" dirty="0"/>
              <a:t>etc.) you can skip this </a:t>
            </a:r>
            <a:r>
              <a:rPr lang="en-US" sz="4000" dirty="0" smtClean="0"/>
              <a:t>step</a:t>
            </a:r>
            <a:endParaRPr lang="en-US" sz="4000" dirty="0"/>
          </a:p>
          <a:p>
            <a:pPr lvl="1"/>
            <a:r>
              <a:rPr lang="en-US" sz="4000" dirty="0" smtClean="0"/>
              <a:t>If </a:t>
            </a:r>
            <a:r>
              <a:rPr lang="en-US" sz="4000" dirty="0"/>
              <a:t>you have to request permission, </a:t>
            </a:r>
            <a:r>
              <a:rPr lang="en-US" sz="4000" dirty="0" smtClean="0"/>
              <a:t>be sure to take note of the vendors rules </a:t>
            </a:r>
            <a:r>
              <a:rPr lang="en-US" sz="4000" dirty="0"/>
              <a:t>of </a:t>
            </a:r>
            <a:r>
              <a:rPr lang="en-US" sz="4000" dirty="0" smtClean="0"/>
              <a:t>engagements</a:t>
            </a:r>
            <a:endParaRPr lang="en-US" sz="4000" dirty="0"/>
          </a:p>
          <a:p>
            <a:r>
              <a:rPr lang="en-US" sz="5500" dirty="0" smtClean="0"/>
              <a:t>Establish a </a:t>
            </a:r>
            <a:r>
              <a:rPr lang="en-US" sz="5500" dirty="0"/>
              <a:t>target list comprised of IPs, and </a:t>
            </a:r>
            <a:r>
              <a:rPr lang="en-US" sz="5500" dirty="0" smtClean="0"/>
              <a:t>URLs</a:t>
            </a:r>
            <a:endParaRPr lang="en-US" sz="5500" dirty="0"/>
          </a:p>
          <a:p>
            <a:pPr lvl="1"/>
            <a:r>
              <a:rPr lang="en-US" sz="4000" dirty="0" smtClean="0"/>
              <a:t>May </a:t>
            </a:r>
            <a:r>
              <a:rPr lang="en-US" sz="4000" dirty="0"/>
              <a:t>need you to compile an exclusion </a:t>
            </a:r>
            <a:r>
              <a:rPr lang="en-US" sz="4000" dirty="0" smtClean="0"/>
              <a:t>list</a:t>
            </a:r>
          </a:p>
          <a:p>
            <a:pPr lvl="1"/>
            <a:r>
              <a:rPr lang="en-US" sz="4000" dirty="0" smtClean="0"/>
              <a:t>Need to know if any load balancers or any security appliances are in line</a:t>
            </a:r>
          </a:p>
          <a:p>
            <a:r>
              <a:rPr lang="en-US" sz="5500" dirty="0" smtClean="0"/>
              <a:t>Establish a </a:t>
            </a:r>
            <a:r>
              <a:rPr lang="en-US" sz="5500" dirty="0"/>
              <a:t>set of relevant test credentials </a:t>
            </a:r>
            <a:r>
              <a:rPr lang="en-US" sz="5500" dirty="0" smtClean="0"/>
              <a:t>for </a:t>
            </a:r>
            <a:r>
              <a:rPr lang="en-US" sz="5500" dirty="0"/>
              <a:t>each user access levels (e.g., standard user, administrator, etc</a:t>
            </a:r>
            <a:r>
              <a:rPr lang="en-US" sz="5500" dirty="0" smtClean="0"/>
              <a:t>.)</a:t>
            </a:r>
          </a:p>
          <a:p>
            <a:r>
              <a:rPr lang="en-US" sz="5500" dirty="0" smtClean="0"/>
              <a:t>Establish a </a:t>
            </a:r>
            <a:r>
              <a:rPr lang="en-US" sz="5500" dirty="0"/>
              <a:t>scan </a:t>
            </a:r>
            <a:r>
              <a:rPr lang="en-US" sz="5500" dirty="0" smtClean="0"/>
              <a:t>window</a:t>
            </a:r>
            <a:endParaRPr lang="en-US" sz="5500" dirty="0"/>
          </a:p>
          <a:p>
            <a:pPr lvl="1"/>
            <a:r>
              <a:rPr lang="en-US" sz="4000" dirty="0"/>
              <a:t>When would </a:t>
            </a:r>
            <a:r>
              <a:rPr lang="en-US" sz="4000" dirty="0" smtClean="0"/>
              <a:t>it be safe to </a:t>
            </a:r>
            <a:r>
              <a:rPr lang="en-US" sz="4000" dirty="0"/>
              <a:t>perform the scan(s)?</a:t>
            </a:r>
          </a:p>
          <a:p>
            <a:pPr lvl="1"/>
            <a:r>
              <a:rPr lang="en-US" sz="4000" dirty="0"/>
              <a:t>What time would </a:t>
            </a:r>
            <a:r>
              <a:rPr lang="en-US" sz="4000" dirty="0" smtClean="0"/>
              <a:t>it be preferred to perform </a:t>
            </a:r>
            <a:r>
              <a:rPr lang="en-US" sz="4000" dirty="0"/>
              <a:t>the scan(s)?</a:t>
            </a:r>
          </a:p>
          <a:p>
            <a:pPr lvl="1"/>
            <a:r>
              <a:rPr lang="en-US" sz="4000" dirty="0"/>
              <a:t>What time would </a:t>
            </a:r>
            <a:r>
              <a:rPr lang="en-US" sz="4000" dirty="0" smtClean="0"/>
              <a:t>it be preferred to </a:t>
            </a:r>
            <a:r>
              <a:rPr lang="en-US" sz="4000" dirty="0"/>
              <a:t>stop scanning?</a:t>
            </a:r>
          </a:p>
          <a:p>
            <a:r>
              <a:rPr lang="en-US" sz="5500" dirty="0"/>
              <a:t>Provide a point of contact in case of emergencies and/or to respond to requests from the </a:t>
            </a:r>
            <a:r>
              <a:rPr lang="en-US" sz="5500" dirty="0" smtClean="0"/>
              <a:t> </a:t>
            </a:r>
            <a:r>
              <a:rPr lang="en-US" sz="5500" dirty="0"/>
              <a:t>cyber security team. 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67FD-5469-4766-B525-2F9980C73E0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06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Rules of Engagements</a:t>
            </a:r>
            <a:br>
              <a:rPr lang="en-US" sz="4000" dirty="0" smtClean="0"/>
            </a:br>
            <a:r>
              <a:rPr lang="en-US" sz="4000" dirty="0" smtClean="0"/>
              <a:t>DOs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800" dirty="0" smtClean="0"/>
              <a:t>Create </a:t>
            </a:r>
            <a:r>
              <a:rPr lang="en-US" sz="1800" dirty="0"/>
              <a:t>a small number of test accounts and/or trial tenants for demonstrating and proving cross-account or cross-tenant data </a:t>
            </a:r>
            <a:r>
              <a:rPr lang="en-US" sz="1800" dirty="0" smtClean="0"/>
              <a:t>access</a:t>
            </a:r>
            <a:endParaRPr lang="en-US" sz="1800" dirty="0"/>
          </a:p>
          <a:p>
            <a:pPr lvl="1"/>
            <a:r>
              <a:rPr lang="en-US" sz="1400" dirty="0" smtClean="0"/>
              <a:t>Do not use </a:t>
            </a:r>
            <a:r>
              <a:rPr lang="en-US" sz="1400" dirty="0"/>
              <a:t>one of these accounts to access the data of another customer or </a:t>
            </a:r>
            <a:r>
              <a:rPr lang="en-US" sz="1400" dirty="0" smtClean="0"/>
              <a:t>account</a:t>
            </a:r>
            <a:endParaRPr lang="en-US" sz="1400" dirty="0"/>
          </a:p>
          <a:p>
            <a:r>
              <a:rPr lang="en-US" sz="1800" dirty="0" smtClean="0"/>
              <a:t>Perform </a:t>
            </a:r>
            <a:r>
              <a:rPr lang="en-US" sz="1800" dirty="0"/>
              <a:t>network fuzzing, port </a:t>
            </a:r>
            <a:r>
              <a:rPr lang="en-US" sz="1800" dirty="0" smtClean="0"/>
              <a:t>knocking and </a:t>
            </a:r>
            <a:r>
              <a:rPr lang="en-US" sz="1800" dirty="0"/>
              <a:t>vulnerability </a:t>
            </a:r>
            <a:r>
              <a:rPr lang="en-US" sz="1800" dirty="0" smtClean="0"/>
              <a:t>scanning against web server</a:t>
            </a:r>
            <a:endParaRPr lang="en-US" sz="1800" dirty="0"/>
          </a:p>
          <a:p>
            <a:r>
              <a:rPr lang="en-US" sz="1800" dirty="0" smtClean="0"/>
              <a:t>Perform </a:t>
            </a:r>
            <a:r>
              <a:rPr lang="en-US" sz="1800" dirty="0"/>
              <a:t>web application fuzzing, and vulnerability </a:t>
            </a:r>
            <a:r>
              <a:rPr lang="en-US" sz="1800" dirty="0" smtClean="0"/>
              <a:t>scanning </a:t>
            </a:r>
            <a:r>
              <a:rPr lang="en-US" sz="1800" dirty="0"/>
              <a:t>against </a:t>
            </a:r>
            <a:r>
              <a:rPr lang="en-US" sz="1800" dirty="0" smtClean="0"/>
              <a:t>web application</a:t>
            </a:r>
            <a:endParaRPr lang="en-US" sz="1800" dirty="0"/>
          </a:p>
          <a:p>
            <a:r>
              <a:rPr lang="en-US" sz="1800" dirty="0" smtClean="0"/>
              <a:t>Test security </a:t>
            </a:r>
            <a:r>
              <a:rPr lang="en-US" sz="1800" dirty="0"/>
              <a:t>monitoring and detections </a:t>
            </a:r>
            <a:r>
              <a:rPr lang="en-US" sz="1800" dirty="0" smtClean="0"/>
              <a:t>technologies </a:t>
            </a:r>
          </a:p>
          <a:p>
            <a:pPr lvl="1"/>
            <a:r>
              <a:rPr lang="en-US" sz="1400" dirty="0" smtClean="0"/>
              <a:t>e.g</a:t>
            </a:r>
            <a:r>
              <a:rPr lang="en-US" sz="1400" dirty="0"/>
              <a:t>. generating anomalous security logs, dropping EICAR, etc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800" dirty="0" smtClean="0"/>
              <a:t>Attempt </a:t>
            </a:r>
            <a:r>
              <a:rPr lang="en-US" sz="1800" dirty="0"/>
              <a:t>to break out of a shared service </a:t>
            </a:r>
            <a:r>
              <a:rPr lang="en-US" sz="1800" dirty="0" smtClean="0"/>
              <a:t>container</a:t>
            </a:r>
            <a:endParaRPr lang="en-US" sz="1800" dirty="0"/>
          </a:p>
          <a:p>
            <a:pPr lvl="1"/>
            <a:r>
              <a:rPr lang="en-US" sz="1400" dirty="0" smtClean="0"/>
              <a:t>If you succeed you should immediately stop any further testing and alert your finding</a:t>
            </a:r>
            <a:endParaRPr lang="en-US" sz="1400" dirty="0"/>
          </a:p>
          <a:p>
            <a:r>
              <a:rPr lang="en-US" sz="1800" dirty="0" smtClean="0"/>
              <a:t>Test </a:t>
            </a:r>
            <a:r>
              <a:rPr lang="en-US" sz="1800" dirty="0"/>
              <a:t>the enforcement of any other restriction policies.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Ensure only </a:t>
            </a:r>
            <a:r>
              <a:rPr lang="en-US" sz="1800" dirty="0"/>
              <a:t>test </a:t>
            </a:r>
            <a:r>
              <a:rPr lang="en-US" sz="1800" dirty="0" smtClean="0"/>
              <a:t>data </a:t>
            </a:r>
            <a:r>
              <a:rPr lang="en-US" sz="1800" dirty="0"/>
              <a:t>or </a:t>
            </a:r>
            <a:r>
              <a:rPr lang="en-US" sz="1800" dirty="0" smtClean="0"/>
              <a:t>copy </a:t>
            </a:r>
            <a:r>
              <a:rPr lang="en-US" sz="1800" dirty="0"/>
              <a:t>of production data is present on the target system at the time of the </a:t>
            </a:r>
            <a:r>
              <a:rPr lang="en-US" sz="1800" dirty="0" smtClean="0"/>
              <a:t>assessment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67FD-5469-4766-B525-2F9980C73E0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5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Rules of Engagements</a:t>
            </a:r>
            <a:br>
              <a:rPr lang="en-US" sz="4000" dirty="0"/>
            </a:br>
            <a:r>
              <a:rPr lang="en-US" sz="4000" dirty="0" smtClean="0"/>
              <a:t>DONTs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800" dirty="0" smtClean="0"/>
              <a:t>Scan assets </a:t>
            </a:r>
            <a:r>
              <a:rPr lang="en-US" sz="1800" dirty="0"/>
              <a:t>outside of the target </a:t>
            </a:r>
            <a:r>
              <a:rPr lang="en-US" sz="1800" dirty="0" smtClean="0"/>
              <a:t>list</a:t>
            </a:r>
            <a:endParaRPr lang="en-US" sz="1800" dirty="0"/>
          </a:p>
          <a:p>
            <a:r>
              <a:rPr lang="en-US" sz="1800" dirty="0" smtClean="0"/>
              <a:t>Gain access </a:t>
            </a:r>
            <a:r>
              <a:rPr lang="en-US" sz="1800" dirty="0"/>
              <a:t>to any data that is not wholly </a:t>
            </a:r>
            <a:r>
              <a:rPr lang="en-US" sz="1800" dirty="0" smtClean="0"/>
              <a:t>your own</a:t>
            </a:r>
            <a:endParaRPr lang="en-US" sz="1800" dirty="0"/>
          </a:p>
          <a:p>
            <a:r>
              <a:rPr lang="en-US" sz="1800" dirty="0" smtClean="0"/>
              <a:t>Perform any </a:t>
            </a:r>
            <a:r>
              <a:rPr lang="en-US" sz="1800" dirty="0"/>
              <a:t>kind of denial of service </a:t>
            </a:r>
            <a:r>
              <a:rPr lang="en-US" sz="1800" dirty="0" smtClean="0"/>
              <a:t>testing</a:t>
            </a:r>
            <a:endParaRPr lang="en-US" sz="1800" dirty="0"/>
          </a:p>
          <a:p>
            <a:r>
              <a:rPr lang="en-US" sz="1800" dirty="0" smtClean="0"/>
              <a:t>Perform automated </a:t>
            </a:r>
            <a:r>
              <a:rPr lang="en-US" sz="1800" dirty="0"/>
              <a:t>testing of services that </a:t>
            </a:r>
            <a:r>
              <a:rPr lang="en-US" sz="1800" dirty="0" smtClean="0"/>
              <a:t>generate </a:t>
            </a:r>
            <a:r>
              <a:rPr lang="en-US" sz="1800" dirty="0"/>
              <a:t>significant amounts of </a:t>
            </a:r>
            <a:r>
              <a:rPr lang="en-US" sz="1800" dirty="0" smtClean="0"/>
              <a:t>traffic</a:t>
            </a:r>
            <a:endParaRPr lang="en-US" sz="1800" dirty="0"/>
          </a:p>
          <a:p>
            <a:r>
              <a:rPr lang="en-US" sz="1800" dirty="0" smtClean="0"/>
              <a:t>Deliberately access any </a:t>
            </a:r>
            <a:r>
              <a:rPr lang="en-US" sz="1800" dirty="0"/>
              <a:t>data owned by but not limited to other third party vendors, or customer(s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sz="1800" dirty="0" smtClean="0"/>
              <a:t>Moving </a:t>
            </a:r>
            <a:r>
              <a:rPr lang="en-US" sz="1800" dirty="0"/>
              <a:t>beyond “proof of concept” reproducible steps for infrastructure execution issues </a:t>
            </a:r>
            <a:endParaRPr lang="en-US" sz="1800" dirty="0" smtClean="0"/>
          </a:p>
          <a:p>
            <a:pPr lvl="1"/>
            <a:r>
              <a:rPr lang="en-US" sz="1400" dirty="0" smtClean="0"/>
              <a:t>i.e</a:t>
            </a:r>
            <a:r>
              <a:rPr lang="en-US" sz="1400" dirty="0"/>
              <a:t>. proving </a:t>
            </a:r>
            <a:r>
              <a:rPr lang="en-US" sz="1400" dirty="0" smtClean="0"/>
              <a:t>sysadmin </a:t>
            </a:r>
            <a:r>
              <a:rPr lang="en-US" sz="1400" dirty="0"/>
              <a:t>access with </a:t>
            </a:r>
            <a:r>
              <a:rPr lang="en-US" sz="1400" dirty="0" err="1"/>
              <a:t>SQLi</a:t>
            </a:r>
            <a:r>
              <a:rPr lang="en-US" sz="1400" dirty="0"/>
              <a:t> is acceptable, running </a:t>
            </a:r>
            <a:r>
              <a:rPr lang="en-US" sz="1400" dirty="0" err="1"/>
              <a:t>xp_cmdshell</a:t>
            </a:r>
            <a:r>
              <a:rPr lang="en-US" sz="1400" dirty="0"/>
              <a:t> is </a:t>
            </a:r>
            <a:r>
              <a:rPr lang="en-US" sz="1400" dirty="0" smtClean="0"/>
              <a:t>not</a:t>
            </a:r>
            <a:endParaRPr lang="en-US" sz="1400" dirty="0"/>
          </a:p>
          <a:p>
            <a:r>
              <a:rPr lang="en-US" sz="1800" dirty="0" smtClean="0"/>
              <a:t>Violating your </a:t>
            </a:r>
            <a:r>
              <a:rPr lang="en-US" sz="1800" dirty="0"/>
              <a:t>Acceptable Use Policy or End User License </a:t>
            </a:r>
            <a:r>
              <a:rPr lang="en-US" sz="1800" dirty="0" smtClean="0"/>
              <a:t>Agreement</a:t>
            </a:r>
          </a:p>
          <a:p>
            <a:pPr lvl="1"/>
            <a:r>
              <a:rPr lang="en-US" sz="1400" dirty="0" smtClean="0"/>
              <a:t>Includes vendor and customer AUP or EULA</a:t>
            </a:r>
            <a:endParaRPr lang="en-US" sz="1400" dirty="0"/>
          </a:p>
          <a:p>
            <a:r>
              <a:rPr lang="en-US" sz="1800" dirty="0" smtClean="0"/>
              <a:t>Attempting </a:t>
            </a:r>
            <a:r>
              <a:rPr lang="en-US" sz="1800" dirty="0"/>
              <a:t>phishing or other social engineering attacks against your </a:t>
            </a:r>
            <a:r>
              <a:rPr lang="en-US" sz="1800" dirty="0" smtClean="0"/>
              <a:t>employees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67FD-5469-4766-B525-2F9980C73E0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7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Phase </a:t>
            </a:r>
            <a:r>
              <a:rPr lang="en-US" sz="4000" dirty="0" smtClean="0"/>
              <a:t>I</a:t>
            </a:r>
            <a:br>
              <a:rPr lang="en-US" sz="4000" dirty="0" smtClean="0"/>
            </a:br>
            <a:r>
              <a:rPr lang="en-US" sz="4000" dirty="0" smtClean="0"/>
              <a:t>Discovery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Navigate the web application</a:t>
            </a:r>
          </a:p>
          <a:p>
            <a:pPr lvl="1"/>
            <a:r>
              <a:rPr lang="en-US" sz="1100" dirty="0" smtClean="0"/>
              <a:t>Take note of the functionality</a:t>
            </a:r>
          </a:p>
          <a:p>
            <a:pPr lvl="1"/>
            <a:r>
              <a:rPr lang="en-US" sz="1100" dirty="0" smtClean="0"/>
              <a:t>Take note of any input fields</a:t>
            </a:r>
          </a:p>
          <a:p>
            <a:pPr lvl="1"/>
            <a:r>
              <a:rPr lang="en-US" sz="1100" dirty="0" smtClean="0"/>
              <a:t>Take note of client side code</a:t>
            </a:r>
          </a:p>
          <a:p>
            <a:r>
              <a:rPr lang="en-US" sz="1400" dirty="0" smtClean="0"/>
              <a:t>Find out if the web application is load balanced</a:t>
            </a:r>
          </a:p>
          <a:p>
            <a:pPr lvl="1"/>
            <a:r>
              <a:rPr lang="en-US" sz="1100" dirty="0" smtClean="0"/>
              <a:t>Halberd is an excellent tool for this</a:t>
            </a:r>
          </a:p>
          <a:p>
            <a:pPr lvl="1"/>
            <a:r>
              <a:rPr lang="en-US" sz="1100" dirty="0" err="1" smtClean="0"/>
              <a:t>Nmap</a:t>
            </a:r>
            <a:r>
              <a:rPr lang="en-US" sz="1100" dirty="0" smtClean="0"/>
              <a:t> can do this too</a:t>
            </a:r>
          </a:p>
          <a:p>
            <a:pPr lvl="1"/>
            <a:r>
              <a:rPr lang="en-US" sz="1100" dirty="0" smtClean="0"/>
              <a:t>Other tools can too</a:t>
            </a:r>
          </a:p>
          <a:p>
            <a:r>
              <a:rPr lang="en-US" sz="1400" dirty="0" smtClean="0"/>
              <a:t>Use </a:t>
            </a:r>
            <a:r>
              <a:rPr lang="en-US" sz="1400" dirty="0" err="1" smtClean="0"/>
              <a:t>nmap</a:t>
            </a:r>
            <a:r>
              <a:rPr lang="en-US" sz="1400" dirty="0" smtClean="0"/>
              <a:t> for the following:</a:t>
            </a:r>
          </a:p>
          <a:p>
            <a:pPr lvl="1"/>
            <a:r>
              <a:rPr lang="en-US" sz="1100" dirty="0" smtClean="0"/>
              <a:t>See what ports are open</a:t>
            </a:r>
          </a:p>
          <a:p>
            <a:pPr lvl="1"/>
            <a:r>
              <a:rPr lang="en-US" sz="1100" dirty="0" smtClean="0"/>
              <a:t>What services are running</a:t>
            </a:r>
          </a:p>
          <a:p>
            <a:pPr lvl="1"/>
            <a:r>
              <a:rPr lang="en-US" sz="1100" dirty="0" smtClean="0"/>
              <a:t>What OS is running on the web server</a:t>
            </a:r>
          </a:p>
          <a:p>
            <a:pPr lvl="1"/>
            <a:r>
              <a:rPr lang="en-US" sz="1100" dirty="0" smtClean="0"/>
              <a:t>Obtain any other information (e.g., TLS/SSL Protocol, ciphers, etc.)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67FD-5469-4766-B525-2F9980C73E0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Phase II</a:t>
            </a:r>
            <a:br>
              <a:rPr lang="en-US" sz="4000" dirty="0" smtClean="0"/>
            </a:br>
            <a:r>
              <a:rPr lang="en-US" sz="4000" dirty="0" smtClean="0"/>
              <a:t>Network Vulnerability Scanning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Run unauthenticated network vulnerability scan</a:t>
            </a:r>
          </a:p>
          <a:p>
            <a:pPr lvl="1"/>
            <a:r>
              <a:rPr lang="en-US" sz="1400" dirty="0" smtClean="0"/>
              <a:t>OpenVAS (or something equivalent)</a:t>
            </a:r>
          </a:p>
          <a:p>
            <a:pPr lvl="1"/>
            <a:r>
              <a:rPr lang="en-US" sz="1400" dirty="0" smtClean="0"/>
              <a:t>Nessus (or something equivalent)</a:t>
            </a:r>
          </a:p>
          <a:p>
            <a:r>
              <a:rPr lang="en-US" sz="1800" dirty="0" smtClean="0"/>
              <a:t>Run authenticated network vulnerability scan (if applicable)</a:t>
            </a:r>
          </a:p>
          <a:p>
            <a:pPr lvl="1"/>
            <a:r>
              <a:rPr lang="en-US" sz="1400" dirty="0"/>
              <a:t>OpenVAS (or something equivalent)</a:t>
            </a:r>
          </a:p>
          <a:p>
            <a:pPr lvl="1"/>
            <a:r>
              <a:rPr lang="en-US" sz="1400" dirty="0"/>
              <a:t>Nessus (or something equivalent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67FD-5469-4766-B525-2F9980C73E0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3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Phase </a:t>
            </a:r>
            <a:r>
              <a:rPr lang="en-US" sz="4000" dirty="0" smtClean="0"/>
              <a:t>III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Web Vulnerability </a:t>
            </a:r>
            <a:r>
              <a:rPr lang="en-US" sz="4000" dirty="0"/>
              <a:t>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Perform </a:t>
            </a:r>
            <a:r>
              <a:rPr lang="en-US" sz="1800" dirty="0"/>
              <a:t>subdomain enumeration using </a:t>
            </a:r>
            <a:r>
              <a:rPr lang="en-US" sz="1800" dirty="0" smtClean="0"/>
              <a:t>sublist3r</a:t>
            </a:r>
            <a:endParaRPr lang="en-US" sz="1800" dirty="0"/>
          </a:p>
          <a:p>
            <a:r>
              <a:rPr lang="en-US" sz="1800" dirty="0" smtClean="0"/>
              <a:t>Perform </a:t>
            </a:r>
            <a:r>
              <a:rPr lang="en-US" sz="1800" dirty="0"/>
              <a:t>directory, and filename enumeration using </a:t>
            </a:r>
            <a:r>
              <a:rPr lang="en-US" sz="1800" dirty="0" err="1" smtClean="0"/>
              <a:t>dirbuster</a:t>
            </a:r>
            <a:endParaRPr lang="en-US" sz="1800" dirty="0"/>
          </a:p>
          <a:p>
            <a:r>
              <a:rPr lang="en-US" sz="1800" dirty="0" smtClean="0"/>
              <a:t>Perform a </a:t>
            </a:r>
            <a:r>
              <a:rPr lang="en-US" sz="1800" dirty="0"/>
              <a:t>scan using FOCA to try an identify files of </a:t>
            </a:r>
            <a:r>
              <a:rPr lang="en-US" sz="1800" dirty="0" smtClean="0"/>
              <a:t>interest</a:t>
            </a:r>
            <a:endParaRPr lang="en-US" sz="1800" dirty="0"/>
          </a:p>
          <a:p>
            <a:r>
              <a:rPr lang="en-US" sz="1800" dirty="0" smtClean="0"/>
              <a:t>Perform a </a:t>
            </a:r>
            <a:r>
              <a:rPr lang="en-US" sz="1800" dirty="0"/>
              <a:t>series of scans using </a:t>
            </a:r>
            <a:r>
              <a:rPr lang="en-US" sz="1800" dirty="0" err="1"/>
              <a:t>Burpsuite</a:t>
            </a:r>
            <a:r>
              <a:rPr lang="en-US" sz="1800" dirty="0"/>
              <a:t>, </a:t>
            </a:r>
            <a:r>
              <a:rPr lang="en-US" sz="1800" dirty="0" err="1"/>
              <a:t>Arachni</a:t>
            </a:r>
            <a:r>
              <a:rPr lang="en-US" sz="1800" dirty="0"/>
              <a:t>, ZAP and </a:t>
            </a:r>
            <a:r>
              <a:rPr lang="en-US" sz="1800" dirty="0" smtClean="0"/>
              <a:t>Vega </a:t>
            </a:r>
            <a:r>
              <a:rPr lang="en-US" sz="1800" dirty="0"/>
              <a:t>or something similar</a:t>
            </a:r>
          </a:p>
          <a:p>
            <a:pPr lvl="1"/>
            <a:r>
              <a:rPr lang="en-US" sz="1400" dirty="0" smtClean="0"/>
              <a:t>First </a:t>
            </a:r>
            <a:r>
              <a:rPr lang="en-US" sz="1400" dirty="0"/>
              <a:t>scan </a:t>
            </a:r>
            <a:r>
              <a:rPr lang="en-US" sz="1400" dirty="0" smtClean="0"/>
              <a:t>should be unauthenticated</a:t>
            </a:r>
            <a:endParaRPr lang="en-US" sz="1400" dirty="0"/>
          </a:p>
          <a:p>
            <a:pPr lvl="1"/>
            <a:r>
              <a:rPr lang="en-US" sz="1400" dirty="0" smtClean="0"/>
              <a:t>Second </a:t>
            </a:r>
            <a:r>
              <a:rPr lang="en-US" sz="1400" dirty="0"/>
              <a:t>scan </a:t>
            </a:r>
            <a:r>
              <a:rPr lang="en-US" sz="1400" dirty="0" smtClean="0"/>
              <a:t>should authenticate </a:t>
            </a:r>
            <a:r>
              <a:rPr lang="en-US" sz="1400" dirty="0"/>
              <a:t>using an account with least privileges (e.g. standard user)</a:t>
            </a:r>
          </a:p>
          <a:p>
            <a:pPr lvl="1"/>
            <a:r>
              <a:rPr lang="en-US" sz="1400" dirty="0" smtClean="0"/>
              <a:t>Third </a:t>
            </a:r>
            <a:r>
              <a:rPr lang="en-US" sz="1400" dirty="0"/>
              <a:t>scan </a:t>
            </a:r>
            <a:r>
              <a:rPr lang="en-US" sz="1400" dirty="0" smtClean="0"/>
              <a:t>should authenticate </a:t>
            </a:r>
            <a:r>
              <a:rPr lang="en-US" sz="1400" dirty="0"/>
              <a:t>using an account with elevated privileges (e.g. administrator)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67FD-5469-4766-B525-2F9980C73E0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93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Phase IV</a:t>
            </a:r>
            <a:br>
              <a:rPr lang="en-US" sz="4000" dirty="0" smtClean="0"/>
            </a:br>
            <a:r>
              <a:rPr lang="en-US" sz="4000" dirty="0" smtClean="0"/>
              <a:t>Manual Testing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1" y="2286000"/>
            <a:ext cx="7636668" cy="3505201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After </a:t>
            </a:r>
            <a:r>
              <a:rPr lang="en-US" sz="1800" dirty="0"/>
              <a:t>performing all the scans</a:t>
            </a:r>
          </a:p>
          <a:p>
            <a:pPr lvl="1"/>
            <a:r>
              <a:rPr lang="en-US" sz="1400" dirty="0" smtClean="0"/>
              <a:t>Start </a:t>
            </a:r>
            <a:r>
              <a:rPr lang="en-US" sz="1400" dirty="0"/>
              <a:t>sorting findings and validate them. </a:t>
            </a:r>
          </a:p>
          <a:p>
            <a:pPr lvl="2"/>
            <a:r>
              <a:rPr lang="en-US" sz="1000" dirty="0" smtClean="0"/>
              <a:t>DO </a:t>
            </a:r>
            <a:r>
              <a:rPr lang="en-US" sz="1000" dirty="0"/>
              <a:t>NOT attempt to validate vulnerabilities that will result in a </a:t>
            </a:r>
            <a:r>
              <a:rPr lang="en-US" sz="1000" dirty="0" err="1" smtClean="0"/>
              <a:t>DoS</a:t>
            </a:r>
            <a:r>
              <a:rPr lang="en-US" sz="1000" dirty="0" smtClean="0"/>
              <a:t> (simply note its existence in report)</a:t>
            </a:r>
            <a:endParaRPr lang="en-US" sz="1000" dirty="0"/>
          </a:p>
          <a:p>
            <a:pPr lvl="1"/>
            <a:r>
              <a:rPr lang="en-US" sz="1400" dirty="0" smtClean="0"/>
              <a:t>Remove </a:t>
            </a:r>
            <a:r>
              <a:rPr lang="en-US" sz="1400" dirty="0"/>
              <a:t>any false positives and only </a:t>
            </a:r>
            <a:r>
              <a:rPr lang="en-US" sz="1400" dirty="0" smtClean="0"/>
              <a:t>keep </a:t>
            </a:r>
            <a:r>
              <a:rPr lang="en-US" sz="1400" dirty="0"/>
              <a:t>true </a:t>
            </a:r>
            <a:r>
              <a:rPr lang="en-US" sz="1400" dirty="0" smtClean="0"/>
              <a:t>positive</a:t>
            </a:r>
            <a:endParaRPr lang="en-US" sz="1400" dirty="0"/>
          </a:p>
          <a:p>
            <a:r>
              <a:rPr lang="en-US" sz="1800" dirty="0" smtClean="0"/>
              <a:t>Perform manual testing</a:t>
            </a:r>
          </a:p>
          <a:p>
            <a:pPr lvl="1"/>
            <a:r>
              <a:rPr lang="en-US" sz="1400" dirty="0" smtClean="0"/>
              <a:t>Check </a:t>
            </a:r>
            <a:r>
              <a:rPr lang="en-US" sz="1400" dirty="0">
                <a:hlinkClick r:id="rId2"/>
              </a:rPr>
              <a:t>CWE/SANS Top 25</a:t>
            </a:r>
            <a:endParaRPr lang="en-US" sz="1400" dirty="0"/>
          </a:p>
          <a:p>
            <a:pPr lvl="1"/>
            <a:r>
              <a:rPr lang="en-US" sz="1400" dirty="0" smtClean="0"/>
              <a:t>Check </a:t>
            </a:r>
            <a:r>
              <a:rPr lang="en-US" sz="1400" dirty="0" smtClean="0">
                <a:hlinkClick r:id="rId3"/>
              </a:rPr>
              <a:t>OWASP Top 10</a:t>
            </a:r>
            <a:endParaRPr lang="en-US" sz="1400" dirty="0" smtClean="0"/>
          </a:p>
          <a:p>
            <a:r>
              <a:rPr lang="en-US" sz="1800" dirty="0" smtClean="0"/>
              <a:t>Perform additional testing</a:t>
            </a:r>
          </a:p>
          <a:p>
            <a:pPr lvl="1"/>
            <a:r>
              <a:rPr lang="en-US" sz="1400" dirty="0" smtClean="0"/>
              <a:t>Use </a:t>
            </a:r>
            <a:r>
              <a:rPr lang="en-US" sz="1400" dirty="0" err="1" smtClean="0"/>
              <a:t>Bugcrowd’s</a:t>
            </a:r>
            <a:r>
              <a:rPr lang="en-US" sz="1400" dirty="0" smtClean="0"/>
              <a:t> </a:t>
            </a:r>
            <a:r>
              <a:rPr lang="en-US" sz="1400" dirty="0" smtClean="0">
                <a:hlinkClick r:id="rId4"/>
              </a:rPr>
              <a:t>HUNT framework</a:t>
            </a:r>
            <a:endParaRPr lang="en-US" sz="1400" dirty="0" smtClean="0"/>
          </a:p>
          <a:p>
            <a:pPr lvl="1"/>
            <a:r>
              <a:rPr lang="en-US" sz="1400" dirty="0" smtClean="0"/>
              <a:t>Use </a:t>
            </a:r>
            <a:r>
              <a:rPr lang="en-US" sz="1400" dirty="0" smtClean="0">
                <a:hlinkClick r:id="rId5"/>
              </a:rPr>
              <a:t>OWASP ASVS</a:t>
            </a:r>
            <a:endParaRPr lang="en-US" sz="1400" dirty="0" smtClean="0"/>
          </a:p>
          <a:p>
            <a:r>
              <a:rPr lang="en-US" sz="1800" dirty="0" smtClean="0"/>
              <a:t>Side-note: </a:t>
            </a:r>
          </a:p>
          <a:p>
            <a:pPr lvl="1"/>
            <a:r>
              <a:rPr lang="en-US" sz="1400" dirty="0" smtClean="0"/>
              <a:t>Take plenty of notes</a:t>
            </a:r>
          </a:p>
          <a:p>
            <a:pPr lvl="1"/>
            <a:r>
              <a:rPr lang="en-US" sz="1400" dirty="0" smtClean="0"/>
              <a:t>Take plenty of screenshots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367FD-5469-4766-B525-2F9980C73E0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0233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ppt/theme/themeOverride2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ppt/theme/themeOverride3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3DF69EBAA7084EBC42103DE8D9E5BB" ma:contentTypeVersion="0" ma:contentTypeDescription="Create a new document." ma:contentTypeScope="" ma:versionID="38bba427909886046b8b3bb5696c95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EE2866-28CB-4E91-B7D4-539DD1F786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A0A5FB-7138-4E26-A797-C6A9374F4826}">
  <ds:schemaRefs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0EA39D9-621B-42A1-9BA7-A9C8170C95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24300</TotalTime>
  <Words>832</Words>
  <Application>Microsoft Office PowerPoint</Application>
  <PresentationFormat>On-screen Show (4:3)</PresentationFormat>
  <Paragraphs>131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Custom Design</vt:lpstr>
      <vt:lpstr>1_Custom Design</vt:lpstr>
      <vt:lpstr>Parallax</vt:lpstr>
      <vt:lpstr>Web Application Security Assessments </vt:lpstr>
      <vt:lpstr>Purpose of Web Application Security Assessments</vt:lpstr>
      <vt:lpstr>Pre-Requisite</vt:lpstr>
      <vt:lpstr>Rules of Engagements DOs</vt:lpstr>
      <vt:lpstr>Rules of Engagements DONTs</vt:lpstr>
      <vt:lpstr>Phase I Discovery</vt:lpstr>
      <vt:lpstr>Phase II Network Vulnerability Scanning</vt:lpstr>
      <vt:lpstr>Phase III Web Vulnerability Scanning</vt:lpstr>
      <vt:lpstr>Phase IV Manual Testing</vt:lpstr>
      <vt:lpstr>Questions</vt:lpstr>
      <vt:lpstr>Supplemental Slides</vt:lpstr>
      <vt:lpstr>Supporting Software</vt:lpstr>
    </vt:vector>
  </TitlesOfParts>
  <Company>NBME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Caitlin Sherman</dc:creator>
  <cp:lastModifiedBy>Gilles Biagomba</cp:lastModifiedBy>
  <cp:revision>334</cp:revision>
  <cp:lastPrinted>2018-05-21T19:10:10Z</cp:lastPrinted>
  <dcterms:created xsi:type="dcterms:W3CDTF">2017-01-23T21:20:16Z</dcterms:created>
  <dcterms:modified xsi:type="dcterms:W3CDTF">2019-02-28T21:27:02Z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0x010100943DF69EBAA7084EBC42103DE8D9E5BB</vt:lpwstr>
  </property>
</Properties>
</file>