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9" r:id="rId4"/>
    <p:sldId id="260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2" r:id="rId29"/>
    <p:sldId id="293" r:id="rId30"/>
    <p:sldId id="295" r:id="rId31"/>
    <p:sldId id="294" r:id="rId32"/>
    <p:sldId id="296" r:id="rId33"/>
    <p:sldId id="297" r:id="rId34"/>
    <p:sldId id="298" r:id="rId35"/>
    <p:sldId id="299" r:id="rId36"/>
    <p:sldId id="264" r:id="rId37"/>
    <p:sldId id="300" r:id="rId38"/>
    <p:sldId id="303" r:id="rId39"/>
    <p:sldId id="304" r:id="rId40"/>
    <p:sldId id="266" r:id="rId41"/>
    <p:sldId id="301" r:id="rId42"/>
    <p:sldId id="305" r:id="rId43"/>
    <p:sldId id="306" r:id="rId44"/>
    <p:sldId id="307" r:id="rId45"/>
    <p:sldId id="311" r:id="rId46"/>
    <p:sldId id="313" r:id="rId47"/>
    <p:sldId id="314" r:id="rId48"/>
    <p:sldId id="302" r:id="rId49"/>
    <p:sldId id="309" r:id="rId50"/>
    <p:sldId id="310" r:id="rId51"/>
    <p:sldId id="261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087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2341">
          <p15:clr>
            <a:srgbClr val="A4A3A4"/>
          </p15:clr>
        </p15:guide>
        <p15:guide id="6" pos="159">
          <p15:clr>
            <a:srgbClr val="A4A3A4"/>
          </p15:clr>
        </p15:guide>
        <p15:guide id="7" pos="5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4E52"/>
    <a:srgbClr val="7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1DDF5-9370-4AF3-8687-98AA37B7C2D9}" v="65" dt="2019-10-26T14:12:36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3468" autoAdjust="0"/>
  </p:normalViewPr>
  <p:slideViewPr>
    <p:cSldViewPr>
      <p:cViewPr varScale="1">
        <p:scale>
          <a:sx n="110" d="100"/>
          <a:sy n="110" d="100"/>
        </p:scale>
        <p:origin x="2076" y="108"/>
      </p:cViewPr>
      <p:guideLst>
        <p:guide orient="horz" pos="2160"/>
        <p:guide pos="2880"/>
        <p:guide orient="horz" pos="4087"/>
        <p:guide orient="horz" pos="572"/>
        <p:guide orient="horz" pos="2341"/>
        <p:guide pos="159"/>
        <p:guide pos="56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7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경" userId="d29f8c109661e8d3" providerId="LiveId" clId="{0071DDF5-9370-4AF3-8687-98AA37B7C2D9}"/>
    <pc:docChg chg="undo custSel delSld modSld sldOrd">
      <pc:chgData name="김 성경" userId="d29f8c109661e8d3" providerId="LiveId" clId="{0071DDF5-9370-4AF3-8687-98AA37B7C2D9}" dt="2019-10-26T14:26:02.817" v="413" actId="20577"/>
      <pc:docMkLst>
        <pc:docMk/>
      </pc:docMkLst>
      <pc:sldChg chg="delSp">
        <pc:chgData name="김 성경" userId="d29f8c109661e8d3" providerId="LiveId" clId="{0071DDF5-9370-4AF3-8687-98AA37B7C2D9}" dt="2019-10-26T08:50:50.489" v="46" actId="478"/>
        <pc:sldMkLst>
          <pc:docMk/>
          <pc:sldMk cId="2594539070" sldId="257"/>
        </pc:sldMkLst>
        <pc:spChg chg="del">
          <ac:chgData name="김 성경" userId="d29f8c109661e8d3" providerId="LiveId" clId="{0071DDF5-9370-4AF3-8687-98AA37B7C2D9}" dt="2019-10-26T08:50:50.489" v="46" actId="478"/>
          <ac:spMkLst>
            <pc:docMk/>
            <pc:sldMk cId="2594539070" sldId="257"/>
            <ac:spMk id="54" creationId="{00000000-0000-0000-0000-000000000000}"/>
          </ac:spMkLst>
        </pc:spChg>
        <pc:spChg chg="del">
          <ac:chgData name="김 성경" userId="d29f8c109661e8d3" providerId="LiveId" clId="{0071DDF5-9370-4AF3-8687-98AA37B7C2D9}" dt="2019-10-26T08:50:50.489" v="46" actId="478"/>
          <ac:spMkLst>
            <pc:docMk/>
            <pc:sldMk cId="2594539070" sldId="257"/>
            <ac:spMk id="55" creationId="{00000000-0000-0000-0000-000000000000}"/>
          </ac:spMkLst>
        </pc:spChg>
        <pc:grpChg chg="del">
          <ac:chgData name="김 성경" userId="d29f8c109661e8d3" providerId="LiveId" clId="{0071DDF5-9370-4AF3-8687-98AA37B7C2D9}" dt="2019-10-26T08:50:50.489" v="46" actId="478"/>
          <ac:grpSpMkLst>
            <pc:docMk/>
            <pc:sldMk cId="2594539070" sldId="257"/>
            <ac:grpSpMk id="53" creationId="{00000000-0000-0000-0000-000000000000}"/>
          </ac:grpSpMkLst>
        </pc:grpChg>
      </pc:sldChg>
      <pc:sldChg chg="modSp">
        <pc:chgData name="김 성경" userId="d29f8c109661e8d3" providerId="LiveId" clId="{0071DDF5-9370-4AF3-8687-98AA37B7C2D9}" dt="2019-10-26T08:51:40.207" v="63"/>
        <pc:sldMkLst>
          <pc:docMk/>
          <pc:sldMk cId="2054801361" sldId="266"/>
        </pc:sldMkLst>
        <pc:spChg chg="mod">
          <ac:chgData name="김 성경" userId="d29f8c109661e8d3" providerId="LiveId" clId="{0071DDF5-9370-4AF3-8687-98AA37B7C2D9}" dt="2019-10-26T08:51:40.207" v="63"/>
          <ac:spMkLst>
            <pc:docMk/>
            <pc:sldMk cId="2054801361" sldId="266"/>
            <ac:spMk id="37" creationId="{00000000-0000-0000-0000-000000000000}"/>
          </ac:spMkLst>
        </pc:spChg>
      </pc:sldChg>
      <pc:sldChg chg="modSp del">
        <pc:chgData name="김 성경" userId="d29f8c109661e8d3" providerId="LiveId" clId="{0071DDF5-9370-4AF3-8687-98AA37B7C2D9}" dt="2019-10-26T08:51:03.140" v="47" actId="2696"/>
        <pc:sldMkLst>
          <pc:docMk/>
          <pc:sldMk cId="2054801361" sldId="268"/>
        </pc:sldMkLst>
        <pc:spChg chg="mod">
          <ac:chgData name="김 성경" userId="d29f8c109661e8d3" providerId="LiveId" clId="{0071DDF5-9370-4AF3-8687-98AA37B7C2D9}" dt="2019-10-26T08:48:55.153" v="39" actId="6549"/>
          <ac:spMkLst>
            <pc:docMk/>
            <pc:sldMk cId="2054801361" sldId="268"/>
            <ac:spMk id="28" creationId="{00000000-0000-0000-0000-000000000000}"/>
          </ac:spMkLst>
        </pc:spChg>
        <pc:spChg chg="mod">
          <ac:chgData name="김 성경" userId="d29f8c109661e8d3" providerId="LiveId" clId="{0071DDF5-9370-4AF3-8687-98AA37B7C2D9}" dt="2019-10-26T08:48:45.983" v="38" actId="20577"/>
          <ac:spMkLst>
            <pc:docMk/>
            <pc:sldMk cId="2054801361" sldId="268"/>
            <ac:spMk id="34" creationId="{00000000-0000-0000-0000-000000000000}"/>
          </ac:spMkLst>
        </pc:spChg>
      </pc:sldChg>
      <pc:sldChg chg="modSp">
        <pc:chgData name="김 성경" userId="d29f8c109661e8d3" providerId="LiveId" clId="{0071DDF5-9370-4AF3-8687-98AA37B7C2D9}" dt="2019-10-26T13:37:31.769" v="373" actId="20577"/>
        <pc:sldMkLst>
          <pc:docMk/>
          <pc:sldMk cId="2163400593" sldId="302"/>
        </pc:sldMkLst>
        <pc:spChg chg="mod">
          <ac:chgData name="김 성경" userId="d29f8c109661e8d3" providerId="LiveId" clId="{0071DDF5-9370-4AF3-8687-98AA37B7C2D9}" dt="2019-10-26T13:37:31.769" v="373" actId="20577"/>
          <ac:spMkLst>
            <pc:docMk/>
            <pc:sldMk cId="2163400593" sldId="302"/>
            <ac:spMk id="4" creationId="{00000000-0000-0000-0000-000000000000}"/>
          </ac:spMkLst>
        </pc:spChg>
        <pc:spChg chg="mod">
          <ac:chgData name="김 성경" userId="d29f8c109661e8d3" providerId="LiveId" clId="{0071DDF5-9370-4AF3-8687-98AA37B7C2D9}" dt="2019-10-26T08:55:16.832" v="118" actId="20577"/>
          <ac:spMkLst>
            <pc:docMk/>
            <pc:sldMk cId="2163400593" sldId="302"/>
            <ac:spMk id="7" creationId="{00000000-0000-0000-0000-000000000000}"/>
          </ac:spMkLst>
        </pc:spChg>
        <pc:picChg chg="mod">
          <ac:chgData name="김 성경" userId="d29f8c109661e8d3" providerId="LiveId" clId="{0071DDF5-9370-4AF3-8687-98AA37B7C2D9}" dt="2019-10-26T08:55:47.026" v="141" actId="1035"/>
          <ac:picMkLst>
            <pc:docMk/>
            <pc:sldMk cId="2163400593" sldId="302"/>
            <ac:picMk id="30722" creationId="{00000000-0000-0000-0000-000000000000}"/>
          </ac:picMkLst>
        </pc:picChg>
      </pc:sldChg>
      <pc:sldChg chg="delSp modSp">
        <pc:chgData name="김 성경" userId="d29f8c109661e8d3" providerId="LiveId" clId="{0071DDF5-9370-4AF3-8687-98AA37B7C2D9}" dt="2019-10-26T08:51:53.844" v="74" actId="478"/>
        <pc:sldMkLst>
          <pc:docMk/>
          <pc:sldMk cId="1683168590" sldId="307"/>
        </pc:sldMkLst>
        <pc:spChg chg="mod">
          <ac:chgData name="김 성경" userId="d29f8c109661e8d3" providerId="LiveId" clId="{0071DDF5-9370-4AF3-8687-98AA37B7C2D9}" dt="2019-10-26T06:45:41.260" v="6" actId="1038"/>
          <ac:spMkLst>
            <pc:docMk/>
            <pc:sldMk cId="1683168590" sldId="307"/>
            <ac:spMk id="3" creationId="{00000000-0000-0000-0000-000000000000}"/>
          </ac:spMkLst>
        </pc:spChg>
        <pc:spChg chg="del">
          <ac:chgData name="김 성경" userId="d29f8c109661e8d3" providerId="LiveId" clId="{0071DDF5-9370-4AF3-8687-98AA37B7C2D9}" dt="2019-10-26T08:51:53.844" v="74" actId="478"/>
          <ac:spMkLst>
            <pc:docMk/>
            <pc:sldMk cId="1683168590" sldId="307"/>
            <ac:spMk id="4" creationId="{00000000-0000-0000-0000-000000000000}"/>
          </ac:spMkLst>
        </pc:spChg>
        <pc:spChg chg="mod">
          <ac:chgData name="김 성경" userId="d29f8c109661e8d3" providerId="LiveId" clId="{0071DDF5-9370-4AF3-8687-98AA37B7C2D9}" dt="2019-10-26T08:51:51.782" v="73"/>
          <ac:spMkLst>
            <pc:docMk/>
            <pc:sldMk cId="1683168590" sldId="307"/>
            <ac:spMk id="7" creationId="{00000000-0000-0000-0000-000000000000}"/>
          </ac:spMkLst>
        </pc:spChg>
      </pc:sldChg>
      <pc:sldChg chg="modSp">
        <pc:chgData name="김 성경" userId="d29f8c109661e8d3" providerId="LiveId" clId="{0071DDF5-9370-4AF3-8687-98AA37B7C2D9}" dt="2019-10-26T14:12:48.143" v="411" actId="6549"/>
        <pc:sldMkLst>
          <pc:docMk/>
          <pc:sldMk cId="1850890981" sldId="309"/>
        </pc:sldMkLst>
        <pc:spChg chg="mod">
          <ac:chgData name="김 성경" userId="d29f8c109661e8d3" providerId="LiveId" clId="{0071DDF5-9370-4AF3-8687-98AA37B7C2D9}" dt="2019-10-26T14:12:48.143" v="411" actId="6549"/>
          <ac:spMkLst>
            <pc:docMk/>
            <pc:sldMk cId="1850890981" sldId="309"/>
            <ac:spMk id="4" creationId="{00000000-0000-0000-0000-000000000000}"/>
          </ac:spMkLst>
        </pc:spChg>
        <pc:spChg chg="mod">
          <ac:chgData name="김 성경" userId="d29f8c109661e8d3" providerId="LiveId" clId="{0071DDF5-9370-4AF3-8687-98AA37B7C2D9}" dt="2019-10-26T08:57:50.170" v="199" actId="20577"/>
          <ac:spMkLst>
            <pc:docMk/>
            <pc:sldMk cId="1850890981" sldId="309"/>
            <ac:spMk id="7" creationId="{00000000-0000-0000-0000-000000000000}"/>
          </ac:spMkLst>
        </pc:spChg>
      </pc:sldChg>
      <pc:sldChg chg="modSp">
        <pc:chgData name="김 성경" userId="d29f8c109661e8d3" providerId="LiveId" clId="{0071DDF5-9370-4AF3-8687-98AA37B7C2D9}" dt="2019-10-26T14:26:02.817" v="413" actId="20577"/>
        <pc:sldMkLst>
          <pc:docMk/>
          <pc:sldMk cId="3550383785" sldId="310"/>
        </pc:sldMkLst>
        <pc:spChg chg="mod">
          <ac:chgData name="김 성경" userId="d29f8c109661e8d3" providerId="LiveId" clId="{0071DDF5-9370-4AF3-8687-98AA37B7C2D9}" dt="2019-10-26T14:26:02.817" v="413" actId="20577"/>
          <ac:spMkLst>
            <pc:docMk/>
            <pc:sldMk cId="3550383785" sldId="310"/>
            <ac:spMk id="4" creationId="{00000000-0000-0000-0000-000000000000}"/>
          </ac:spMkLst>
        </pc:spChg>
        <pc:spChg chg="mod">
          <ac:chgData name="김 성경" userId="d29f8c109661e8d3" providerId="LiveId" clId="{0071DDF5-9370-4AF3-8687-98AA37B7C2D9}" dt="2019-10-26T08:57:57.356" v="203" actId="20577"/>
          <ac:spMkLst>
            <pc:docMk/>
            <pc:sldMk cId="3550383785" sldId="310"/>
            <ac:spMk id="7" creationId="{00000000-0000-0000-0000-000000000000}"/>
          </ac:spMkLst>
        </pc:spChg>
        <pc:picChg chg="mod">
          <ac:chgData name="김 성경" userId="d29f8c109661e8d3" providerId="LiveId" clId="{0071DDF5-9370-4AF3-8687-98AA37B7C2D9}" dt="2019-10-26T08:57:30.319" v="194" actId="1076"/>
          <ac:picMkLst>
            <pc:docMk/>
            <pc:sldMk cId="3550383785" sldId="310"/>
            <ac:picMk id="44034" creationId="{00000000-0000-0000-0000-000000000000}"/>
          </ac:picMkLst>
        </pc:picChg>
      </pc:sldChg>
      <pc:sldChg chg="modSp ord">
        <pc:chgData name="김 성경" userId="d29f8c109661e8d3" providerId="LiveId" clId="{0071DDF5-9370-4AF3-8687-98AA37B7C2D9}" dt="2019-10-26T09:00:57.627" v="294" actId="403"/>
        <pc:sldMkLst>
          <pc:docMk/>
          <pc:sldMk cId="2808322554" sldId="311"/>
        </pc:sldMkLst>
        <pc:spChg chg="mod">
          <ac:chgData name="김 성경" userId="d29f8c109661e8d3" providerId="LiveId" clId="{0071DDF5-9370-4AF3-8687-98AA37B7C2D9}" dt="2019-10-26T09:00:57.627" v="294" actId="403"/>
          <ac:spMkLst>
            <pc:docMk/>
            <pc:sldMk cId="2808322554" sldId="311"/>
            <ac:spMk id="6" creationId="{00000000-0000-0000-0000-000000000000}"/>
          </ac:spMkLst>
        </pc:spChg>
        <pc:spChg chg="mod">
          <ac:chgData name="김 성경" userId="d29f8c109661e8d3" providerId="LiveId" clId="{0071DDF5-9370-4AF3-8687-98AA37B7C2D9}" dt="2019-10-26T08:58:32.098" v="209" actId="20577"/>
          <ac:spMkLst>
            <pc:docMk/>
            <pc:sldMk cId="2808322554" sldId="311"/>
            <ac:spMk id="7" creationId="{00000000-0000-0000-0000-000000000000}"/>
          </ac:spMkLst>
        </pc:spChg>
      </pc:sldChg>
      <pc:sldChg chg="modSp ord">
        <pc:chgData name="김 성경" userId="d29f8c109661e8d3" providerId="LiveId" clId="{0071DDF5-9370-4AF3-8687-98AA37B7C2D9}" dt="2019-10-26T09:32:12.928" v="332" actId="20577"/>
        <pc:sldMkLst>
          <pc:docMk/>
          <pc:sldMk cId="4090142601" sldId="313"/>
        </pc:sldMkLst>
        <pc:spChg chg="mod">
          <ac:chgData name="김 성경" userId="d29f8c109661e8d3" providerId="LiveId" clId="{0071DDF5-9370-4AF3-8687-98AA37B7C2D9}" dt="2019-10-26T09:01:13.764" v="302" actId="1036"/>
          <ac:spMkLst>
            <pc:docMk/>
            <pc:sldMk cId="4090142601" sldId="313"/>
            <ac:spMk id="4" creationId="{00000000-0000-0000-0000-000000000000}"/>
          </ac:spMkLst>
        </pc:spChg>
        <pc:spChg chg="mod">
          <ac:chgData name="김 성경" userId="d29f8c109661e8d3" providerId="LiveId" clId="{0071DDF5-9370-4AF3-8687-98AA37B7C2D9}" dt="2019-10-26T09:01:06.688" v="295" actId="403"/>
          <ac:spMkLst>
            <pc:docMk/>
            <pc:sldMk cId="4090142601" sldId="313"/>
            <ac:spMk id="6" creationId="{00000000-0000-0000-0000-000000000000}"/>
          </ac:spMkLst>
        </pc:spChg>
        <pc:spChg chg="mod">
          <ac:chgData name="김 성경" userId="d29f8c109661e8d3" providerId="LiveId" clId="{0071DDF5-9370-4AF3-8687-98AA37B7C2D9}" dt="2019-10-26T08:54:50.418" v="113" actId="6549"/>
          <ac:spMkLst>
            <pc:docMk/>
            <pc:sldMk cId="4090142601" sldId="313"/>
            <ac:spMk id="7" creationId="{00000000-0000-0000-0000-000000000000}"/>
          </ac:spMkLst>
        </pc:spChg>
        <pc:spChg chg="mod">
          <ac:chgData name="김 성경" userId="d29f8c109661e8d3" providerId="LiveId" clId="{0071DDF5-9370-4AF3-8687-98AA37B7C2D9}" dt="2019-10-26T09:32:12.928" v="332" actId="20577"/>
          <ac:spMkLst>
            <pc:docMk/>
            <pc:sldMk cId="4090142601" sldId="313"/>
            <ac:spMk id="8" creationId="{00000000-0000-0000-0000-000000000000}"/>
          </ac:spMkLst>
        </pc:spChg>
      </pc:sldChg>
      <pc:sldChg chg="delSp modSp ord">
        <pc:chgData name="김 성경" userId="d29f8c109661e8d3" providerId="LiveId" clId="{0071DDF5-9370-4AF3-8687-98AA37B7C2D9}" dt="2019-10-26T12:00:54.363" v="372" actId="5793"/>
        <pc:sldMkLst>
          <pc:docMk/>
          <pc:sldMk cId="4284015898" sldId="314"/>
        </pc:sldMkLst>
        <pc:spChg chg="mod">
          <ac:chgData name="김 성경" userId="d29f8c109661e8d3" providerId="LiveId" clId="{0071DDF5-9370-4AF3-8687-98AA37B7C2D9}" dt="2019-10-26T12:00:54.363" v="372" actId="5793"/>
          <ac:spMkLst>
            <pc:docMk/>
            <pc:sldMk cId="4284015898" sldId="314"/>
            <ac:spMk id="4" creationId="{00000000-0000-0000-0000-000000000000}"/>
          </ac:spMkLst>
        </pc:spChg>
        <pc:spChg chg="del">
          <ac:chgData name="김 성경" userId="d29f8c109661e8d3" providerId="LiveId" clId="{0071DDF5-9370-4AF3-8687-98AA37B7C2D9}" dt="2019-10-26T09:01:37.007" v="304" actId="478"/>
          <ac:spMkLst>
            <pc:docMk/>
            <pc:sldMk cId="4284015898" sldId="314"/>
            <ac:spMk id="5" creationId="{00000000-0000-0000-0000-000000000000}"/>
          </ac:spMkLst>
        </pc:spChg>
        <pc:spChg chg="mod">
          <ac:chgData name="김 성경" userId="d29f8c109661e8d3" providerId="LiveId" clId="{0071DDF5-9370-4AF3-8687-98AA37B7C2D9}" dt="2019-10-26T09:03:59.906" v="331" actId="6549"/>
          <ac:spMkLst>
            <pc:docMk/>
            <pc:sldMk cId="4284015898" sldId="314"/>
            <ac:spMk id="7" creationId="{00000000-0000-0000-0000-000000000000}"/>
          </ac:spMkLst>
        </pc:spChg>
      </pc:sldChg>
      <pc:sldChg chg="modSp del ord">
        <pc:chgData name="김 성경" userId="d29f8c109661e8d3" providerId="LiveId" clId="{0071DDF5-9370-4AF3-8687-98AA37B7C2D9}" dt="2019-10-26T08:54:06.417" v="108" actId="2696"/>
        <pc:sldMkLst>
          <pc:docMk/>
          <pc:sldMk cId="3042782314" sldId="315"/>
        </pc:sldMkLst>
        <pc:spChg chg="mod">
          <ac:chgData name="김 성경" userId="d29f8c109661e8d3" providerId="LiveId" clId="{0071DDF5-9370-4AF3-8687-98AA37B7C2D9}" dt="2019-10-26T08:49:21.997" v="45" actId="6549"/>
          <ac:spMkLst>
            <pc:docMk/>
            <pc:sldMk cId="3042782314" sldId="315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BC18B-7BD2-4D37-83FC-C8FB0558EAC3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732DB-36FF-49B7-BF02-A599B9D62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챗봇이란</a:t>
            </a:r>
            <a:r>
              <a:rPr lang="en-US" altLang="ko-KR" dirty="0"/>
              <a:t>, </a:t>
            </a:r>
            <a:r>
              <a:rPr lang="ko-KR" altLang="en-US" dirty="0"/>
              <a:t>텍스트나 음성으로 사용자의 의도를 파악하여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/</a:t>
            </a:r>
            <a:r>
              <a:rPr lang="ko-KR" altLang="en-US" dirty="0"/>
              <a:t>접수를 대화로 진행하는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서비스 뜻한다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여기서 </a:t>
            </a:r>
            <a:r>
              <a:rPr lang="ko-KR" altLang="en-US" dirty="0" err="1"/>
              <a:t>봇</a:t>
            </a:r>
            <a:r>
              <a:rPr lang="en-US" altLang="ko-KR" dirty="0"/>
              <a:t>(Bot)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로봇</a:t>
            </a:r>
            <a:r>
              <a:rPr lang="en-US" altLang="ko-KR" dirty="0"/>
              <a:t>"</a:t>
            </a:r>
            <a:r>
              <a:rPr lang="ko-KR" altLang="en-US" dirty="0"/>
              <a:t>의 준말로서</a:t>
            </a:r>
            <a:r>
              <a:rPr lang="en-US" altLang="ko-KR" dirty="0"/>
              <a:t>, </a:t>
            </a:r>
            <a:r>
              <a:rPr lang="ko-KR" altLang="en-US" dirty="0"/>
              <a:t>사용자나 다른 프로그램 또는 사람의 행동을 </a:t>
            </a:r>
            <a:r>
              <a:rPr lang="ko-KR" altLang="en-US" dirty="0" err="1"/>
              <a:t>흉내내는</a:t>
            </a:r>
            <a:r>
              <a:rPr lang="ko-KR" altLang="en-US" dirty="0"/>
              <a:t> 대리자로 동작하는 프로그램 을 의미한다</a:t>
            </a:r>
            <a:r>
              <a:rPr lang="en-US" altLang="ko-KR" dirty="0"/>
              <a:t>. </a:t>
            </a:r>
            <a:r>
              <a:rPr lang="ko-KR" altLang="en-US" dirty="0" err="1"/>
              <a:t>챗봇의</a:t>
            </a:r>
            <a:r>
              <a:rPr lang="ko-KR" altLang="en-US" dirty="0"/>
              <a:t> 기본적인 개념은 </a:t>
            </a:r>
            <a:r>
              <a:rPr lang="en-US" altLang="ko-KR" dirty="0"/>
              <a:t>1950</a:t>
            </a:r>
            <a:r>
              <a:rPr lang="ko-KR" altLang="en-US" dirty="0"/>
              <a:t>년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에 의해 제안되었으며</a:t>
            </a:r>
            <a:r>
              <a:rPr lang="en-US" altLang="ko-KR" dirty="0"/>
              <a:t>, </a:t>
            </a:r>
            <a:r>
              <a:rPr lang="ko-KR" altLang="en-US" dirty="0"/>
              <a:t>외국의 경우 </a:t>
            </a:r>
            <a:r>
              <a:rPr lang="ko-KR" altLang="en-US" dirty="0" err="1"/>
              <a:t>엘리자</a:t>
            </a:r>
            <a:r>
              <a:rPr lang="en-US" altLang="ko-KR" dirty="0"/>
              <a:t>(ELIZA), </a:t>
            </a:r>
            <a:r>
              <a:rPr lang="ko-KR" altLang="en-US" dirty="0"/>
              <a:t>국내의 경우 </a:t>
            </a:r>
            <a:r>
              <a:rPr lang="ko-KR" altLang="en-US" dirty="0" err="1"/>
              <a:t>심심이를</a:t>
            </a:r>
            <a:r>
              <a:rPr lang="ko-KR" altLang="en-US" dirty="0"/>
              <a:t> 대표적인 예로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732DB-36FF-49B7-BF02-A599B9D62A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7160" b="7160"/>
          <a:stretch/>
        </p:blipFill>
        <p:spPr bwMode="auto">
          <a:xfrm>
            <a:off x="-1" y="0"/>
            <a:ext cx="91995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90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406729"/>
            <a:ext cx="648146" cy="36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" t="8234" b="8255"/>
          <a:stretch/>
        </p:blipFill>
        <p:spPr bwMode="auto">
          <a:xfrm>
            <a:off x="0" y="-1"/>
            <a:ext cx="9193213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36976" y="6490920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89D01E0D-DB38-48DB-A8AB-D9EC621B8673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7160" r="6060" b="716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36976" y="6490920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9D01E0D-DB38-48DB-A8AB-D9EC621B86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"/>
          <a:stretch/>
        </p:blipFill>
        <p:spPr bwMode="auto">
          <a:xfrm>
            <a:off x="-31750" y="-25400"/>
            <a:ext cx="91757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36976" y="6490920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89D01E0D-DB38-48DB-A8AB-D9EC621B8673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388424" y="6406729"/>
            <a:ext cx="648146" cy="36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b="7160"/>
          <a:stretch/>
        </p:blipFill>
        <p:spPr bwMode="auto">
          <a:xfrm>
            <a:off x="-63500" y="0"/>
            <a:ext cx="9272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57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danbee.ai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zzsza.github.io/gcp/2018/01/01/gcp-intro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t.line.me/ko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1"/>
          <p:cNvSpPr txBox="1"/>
          <p:nvPr/>
        </p:nvSpPr>
        <p:spPr>
          <a:xfrm>
            <a:off x="1895475" y="2334366"/>
            <a:ext cx="5353050" cy="123613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 err="1">
                <a:solidFill>
                  <a:schemeClr val="bg1"/>
                </a:solidFill>
                <a:latin typeface="+mn-ea"/>
              </a:rPr>
              <a:t>챗봇</a:t>
            </a:r>
            <a:r>
              <a:rPr lang="en-US" altLang="ko-KR" sz="5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5400" b="1" dirty="0" err="1">
                <a:solidFill>
                  <a:schemeClr val="bg1"/>
                </a:solidFill>
                <a:latin typeface="+mn-ea"/>
              </a:rPr>
              <a:t>ChatBoot</a:t>
            </a:r>
            <a:r>
              <a:rPr lang="en-US" altLang="ko-KR" sz="54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주문 </a:t>
            </a:r>
            <a:r>
              <a:rPr lang="ko-KR" altLang="en-US" sz="3200" b="1" dirty="0" err="1">
                <a:solidFill>
                  <a:schemeClr val="bg1"/>
                </a:solidFill>
                <a:latin typeface="+mn-ea"/>
              </a:rPr>
              <a:t>쳇봇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 만들기</a:t>
            </a:r>
            <a:endParaRPr lang="en-US" altLang="ko-KR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7028" y="3882534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2019.11.</a:t>
            </a:r>
          </a:p>
        </p:txBody>
      </p:sp>
    </p:spTree>
    <p:extLst>
      <p:ext uri="{BB962C8B-B14F-4D97-AF65-F5344CB8AC3E}">
        <p14:creationId xmlns:p14="http://schemas.microsoft.com/office/powerpoint/2010/main" val="329987991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종류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4" y="917651"/>
            <a:ext cx="863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활용분야 따른 분류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152"/>
              </p:ext>
            </p:extLst>
          </p:nvPr>
        </p:nvGraphicFramePr>
        <p:xfrm>
          <a:off x="252413" y="1412776"/>
          <a:ext cx="8647113" cy="5075338"/>
        </p:xfrm>
        <a:graphic>
          <a:graphicData uri="http://schemas.openxmlformats.org/drawingml/2006/table">
            <a:tbl>
              <a:tblPr/>
              <a:tblGrid>
                <a:gridCol w="208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분야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종류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관련기업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대화형 </a:t>
                      </a:r>
                      <a:r>
                        <a:rPr lang="ko-KR" altLang="en-US" sz="1400" dirty="0" err="1">
                          <a:effectLst/>
                        </a:rPr>
                        <a:t>커머스</a:t>
                      </a:r>
                      <a:r>
                        <a:rPr lang="ko-KR" altLang="en-US" sz="1400" dirty="0">
                          <a:effectLst/>
                        </a:rPr>
                        <a:t> 및 </a:t>
                      </a:r>
                      <a:r>
                        <a:rPr lang="en-US" altLang="ko-KR" sz="1400" dirty="0">
                          <a:effectLst/>
                        </a:rPr>
                        <a:t>O2O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쇼핑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비행기예약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숙소예약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레스토랑 예약 및 주문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택시 호출 등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</a:rPr>
                        <a:t>Amazon, eBay, FB, </a:t>
                      </a:r>
                      <a:r>
                        <a:rPr lang="ko-KR" altLang="en-US" sz="1400">
                          <a:effectLst/>
                        </a:rPr>
                        <a:t>카카오톡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인터파크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개인비서 서비스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effectLst/>
                        </a:rPr>
                        <a:t>헬스케어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</a:rPr>
                        <a:t>뉴스피드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날씨정보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금융상담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일정관리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</a:rPr>
                        <a:t>길찾기</a:t>
                      </a:r>
                      <a:r>
                        <a:rPr lang="ko-KR" altLang="en-US" sz="1400" dirty="0">
                          <a:effectLst/>
                        </a:rPr>
                        <a:t> 등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Google, MS, Pancho, CNN, </a:t>
                      </a:r>
                      <a:r>
                        <a:rPr lang="ko-KR" altLang="en-US" sz="1400">
                          <a:effectLst/>
                        </a:rPr>
                        <a:t>샤오빙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Skype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공공 서비스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쇼핑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비행기예약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숙소예약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레스토랑 예약 및 주문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택시 호출 등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법무부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경기도 정보기획실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미야</a:t>
                      </a:r>
                      <a:r>
                        <a:rPr lang="en-US" altLang="ko-KR" sz="1400">
                          <a:effectLst/>
                        </a:rPr>
                        <a:t>(Mya)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25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엔터테인먼트 서비스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광고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미디어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방송안내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</a:rPr>
                        <a:t>데이팅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공연 등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WeChat</a:t>
                      </a:r>
                      <a:endParaRPr lang="en-US" sz="1400" dirty="0">
                        <a:effectLst/>
                      </a:endParaRP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474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기업용 메신저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정보검색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파일공유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데이터보관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팀원정보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공유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자동 사무화</a:t>
                      </a:r>
                      <a:r>
                        <a:rPr lang="en-US" altLang="ko-KR" sz="1400">
                          <a:effectLst/>
                        </a:rPr>
                        <a:t>(OA). CRM</a:t>
                      </a: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Slack, </a:t>
                      </a:r>
                      <a:r>
                        <a:rPr lang="en-US" sz="1400" dirty="0" err="1">
                          <a:effectLst/>
                        </a:rPr>
                        <a:t>CareerLark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Growbot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Wework</a:t>
                      </a:r>
                      <a:endParaRPr lang="en-US" sz="1400" dirty="0">
                        <a:effectLst/>
                      </a:endParaRPr>
                    </a:p>
                  </a:txBody>
                  <a:tcPr marL="110431" marR="110431" marT="50968" marB="5096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77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2413" y="1844824"/>
            <a:ext cx="4175571" cy="4608512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1.4.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능력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318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맥락기반 행동유발</a:t>
            </a:r>
            <a:endParaRPr lang="en-US" altLang="ko-KR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맥락에 맞는 프로모션과 추천 구매까지 대화로 </a:t>
            </a:r>
            <a:r>
              <a:rPr lang="ko-KR" altLang="en-US" sz="1200" dirty="0" err="1"/>
              <a:t>끌고간다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pic>
        <p:nvPicPr>
          <p:cNvPr id="9218" name="Picture 2" descr="20190928_1152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0" y="1858145"/>
            <a:ext cx="2276337" cy="295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20190928_1156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78" y="4869160"/>
            <a:ext cx="2189920" cy="14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572000" y="1844824"/>
            <a:ext cx="4175571" cy="4608512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81752" y="917651"/>
            <a:ext cx="4318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대기없는</a:t>
            </a:r>
            <a:r>
              <a:rPr lang="ko-KR" altLang="en-US" b="1" dirty="0"/>
              <a:t> 고객상담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빠른응답으로</a:t>
            </a:r>
            <a:r>
              <a:rPr lang="ko-KR" altLang="en-US" sz="1200" dirty="0"/>
              <a:t> 고객만족도 상승 상담원의 감정노동 감소 </a:t>
            </a:r>
          </a:p>
        </p:txBody>
      </p:sp>
      <p:pic>
        <p:nvPicPr>
          <p:cNvPr id="13" name="Picture 2" descr="20190928_1158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1" y="1964617"/>
            <a:ext cx="4000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20190928_1158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16" y="3961568"/>
            <a:ext cx="39909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484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2413" y="1844824"/>
            <a:ext cx="4175571" cy="4608512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1.4.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능력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5978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</a:t>
            </a:r>
            <a:r>
              <a:rPr lang="ko-KR" altLang="en-US" b="1" dirty="0"/>
              <a:t>인</a:t>
            </a:r>
            <a:r>
              <a:rPr lang="en-US" altLang="ko-KR" b="1" dirty="0"/>
              <a:t>1</a:t>
            </a:r>
            <a:r>
              <a:rPr lang="ko-KR" altLang="en-US" b="1" dirty="0"/>
              <a:t>비서 </a:t>
            </a:r>
            <a:r>
              <a:rPr lang="ko-KR" altLang="en-US" b="1" dirty="0" err="1"/>
              <a:t>생상성</a:t>
            </a:r>
            <a:r>
              <a:rPr lang="ko-KR" altLang="en-US" b="1" dirty="0"/>
              <a:t> 향상</a:t>
            </a:r>
            <a:endParaRPr lang="en-US" altLang="ko-KR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업무상 필요한 </a:t>
            </a:r>
            <a:r>
              <a:rPr lang="ko-KR" altLang="en-US" sz="1200" dirty="0" err="1"/>
              <a:t>정보아</a:t>
            </a:r>
            <a:r>
              <a:rPr lang="ko-KR" altLang="en-US" sz="1200" dirty="0"/>
              <a:t> 기능을 물어보면 바로 알려주는 동료 </a:t>
            </a:r>
          </a:p>
        </p:txBody>
      </p:sp>
      <p:pic>
        <p:nvPicPr>
          <p:cNvPr id="11266" name="Picture 2" descr="20190928_1200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5" y="2060848"/>
            <a:ext cx="35909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user-images.githubusercontent.com/24771449/65810662-fe339880-e1e7-11e9-9bee-6f4e25e8b91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3" y="4365104"/>
            <a:ext cx="36385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865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2413" y="1425482"/>
            <a:ext cx="8647112" cy="5027854"/>
          </a:xfrm>
          <a:prstGeom prst="roundRect">
            <a:avLst>
              <a:gd name="adj" fmla="val 96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1.5.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장단점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309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장점</a:t>
            </a:r>
            <a:endParaRPr lang="ko-KR" altLang="en-US" sz="1200" dirty="0"/>
          </a:p>
        </p:txBody>
      </p:sp>
      <p:pic>
        <p:nvPicPr>
          <p:cNvPr id="12290" name="Picture 2" descr="20190928_1204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8" y="1628800"/>
            <a:ext cx="7772921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6972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2413" y="1425482"/>
            <a:ext cx="8647112" cy="5027854"/>
          </a:xfrm>
          <a:prstGeom prst="roundRect">
            <a:avLst>
              <a:gd name="adj" fmla="val 8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1.5.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장단점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309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단점</a:t>
            </a:r>
            <a:endParaRPr lang="ko-KR" altLang="en-US" sz="1200" dirty="0"/>
          </a:p>
        </p:txBody>
      </p:sp>
      <p:pic>
        <p:nvPicPr>
          <p:cNvPr id="13314" name="Picture 2" descr="20190928_1208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6" y="2780928"/>
            <a:ext cx="73818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008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1.6.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기획 체크포인트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108" y="1237228"/>
            <a:ext cx="75599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err="1">
                <a:latin typeface="+mj-lt"/>
              </a:rPr>
              <a:t>챗봇을</a:t>
            </a:r>
            <a:r>
              <a:rPr lang="ko-KR" altLang="en-US" sz="2000" b="1" dirty="0">
                <a:latin typeface="+mj-lt"/>
              </a:rPr>
              <a:t> 만드는 이유</a:t>
            </a:r>
            <a:endParaRPr lang="en-US" altLang="ko-KR" sz="2000" b="1" dirty="0">
              <a:latin typeface="+mj-lt"/>
            </a:endParaRPr>
          </a:p>
          <a:p>
            <a:pPr marL="180975" indent="-180975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err="1">
                <a:latin typeface="+mj-lt"/>
              </a:rPr>
              <a:t>채봇이</a:t>
            </a:r>
            <a:r>
              <a:rPr lang="ko-KR" altLang="en-US" sz="2000" b="1" dirty="0">
                <a:latin typeface="+mj-lt"/>
              </a:rPr>
              <a:t> 달성하고자 하는 목표 및 성공지표</a:t>
            </a:r>
            <a:endParaRPr lang="en-US" altLang="ko-KR" sz="2000" b="1" dirty="0">
              <a:latin typeface="+mj-lt"/>
            </a:endParaRPr>
          </a:p>
          <a:p>
            <a:pPr marL="180975" indent="-180975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 err="1">
                <a:latin typeface="+mj-lt"/>
              </a:rPr>
              <a:t>챗봇의</a:t>
            </a:r>
            <a:r>
              <a:rPr lang="ko-KR" altLang="en-US" sz="2000" b="1" dirty="0">
                <a:latin typeface="+mj-lt"/>
              </a:rPr>
              <a:t> 목표달성을 위한 </a:t>
            </a:r>
            <a:r>
              <a:rPr lang="en-US" altLang="ko-KR" sz="2000" b="1" dirty="0">
                <a:latin typeface="+mj-lt"/>
              </a:rPr>
              <a:t>Welcome</a:t>
            </a:r>
            <a:r>
              <a:rPr lang="ko-KR" altLang="en-US" sz="2000" b="1" dirty="0">
                <a:latin typeface="+mj-lt"/>
              </a:rPr>
              <a:t>과 </a:t>
            </a:r>
            <a:r>
              <a:rPr lang="en-US" altLang="ko-KR" sz="2000" b="1" dirty="0">
                <a:latin typeface="+mj-lt"/>
              </a:rPr>
              <a:t>Main </a:t>
            </a:r>
            <a:r>
              <a:rPr lang="ko-KR" altLang="en-US" sz="2000" b="1" dirty="0">
                <a:latin typeface="+mj-lt"/>
              </a:rPr>
              <a:t>대화흐름</a:t>
            </a:r>
            <a:endParaRPr lang="en-US" altLang="ko-KR" sz="2000" b="1" dirty="0">
              <a:latin typeface="+mj-lt"/>
            </a:endParaRPr>
          </a:p>
          <a:p>
            <a:pPr marL="180975" indent="-180975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j-lt"/>
              </a:rPr>
              <a:t>사용자가 길을 잃지 않도록 대화 설계</a:t>
            </a:r>
            <a:endParaRPr lang="en-US" altLang="ko-KR" sz="2000" b="1" dirty="0">
              <a:latin typeface="+mj-lt"/>
            </a:endParaRPr>
          </a:p>
          <a:p>
            <a:pPr marL="180975" indent="-180975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j-lt"/>
              </a:rPr>
              <a:t>다시 찾아올 수 있을 만큼 매력적인가</a:t>
            </a:r>
            <a:r>
              <a:rPr lang="en-US" altLang="ko-KR" sz="2000" b="1" dirty="0">
                <a:latin typeface="+mj-lt"/>
              </a:rPr>
              <a:t>?</a:t>
            </a:r>
          </a:p>
          <a:p>
            <a:pPr marL="180975" indent="-180975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j-lt"/>
              </a:rPr>
              <a:t>서비스 오픈 전</a:t>
            </a:r>
            <a:r>
              <a:rPr lang="en-US" altLang="ko-KR" sz="2000" b="1" dirty="0">
                <a:latin typeface="+mj-lt"/>
              </a:rPr>
              <a:t>, </a:t>
            </a:r>
            <a:r>
              <a:rPr lang="ko-KR" altLang="en-US" sz="2000" b="1" dirty="0">
                <a:latin typeface="+mj-lt"/>
              </a:rPr>
              <a:t>후 </a:t>
            </a:r>
            <a:r>
              <a:rPr lang="ko-KR" altLang="en-US" sz="2000" b="1" dirty="0" err="1">
                <a:latin typeface="+mj-lt"/>
              </a:rPr>
              <a:t>테스팅</a:t>
            </a:r>
            <a:r>
              <a:rPr lang="ko-KR" altLang="en-US" sz="2000" b="1" dirty="0">
                <a:latin typeface="+mj-lt"/>
              </a:rPr>
              <a:t> 전략이 수립되어 있는가</a:t>
            </a:r>
            <a:r>
              <a:rPr lang="en-US" altLang="ko-KR" sz="2000" b="1" dirty="0">
                <a:latin typeface="+mj-lt"/>
              </a:rPr>
              <a:t>?</a:t>
            </a:r>
          </a:p>
          <a:p>
            <a:pPr marL="180975" indent="-180975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j-lt"/>
              </a:rPr>
              <a:t>오픈 후 운영을 맡을 조직이 정해져 있는가</a:t>
            </a:r>
            <a:r>
              <a:rPr lang="en-US" altLang="ko-KR" sz="2000" b="1" dirty="0">
                <a:latin typeface="+mj-lt"/>
              </a:rPr>
              <a:t>?</a:t>
            </a:r>
            <a:endParaRPr lang="ko-KR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2610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2413" y="944948"/>
            <a:ext cx="8647112" cy="5508388"/>
          </a:xfrm>
          <a:prstGeom prst="roundRect">
            <a:avLst>
              <a:gd name="adj" fmla="val 66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1.7.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대화 스킬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4338" name="Picture 2" descr="20190928_1219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2009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115616" y="5230340"/>
            <a:ext cx="208823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행동유도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8" y="5250722"/>
            <a:ext cx="2160240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목표지향적 대화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84168" y="5229200"/>
            <a:ext cx="2160240" cy="7932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길을 잃지 않고</a:t>
            </a:r>
            <a:endParaRPr lang="en-US" altLang="ko-KR" dirty="0"/>
          </a:p>
          <a:p>
            <a:pPr algn="ctr"/>
            <a:r>
              <a:rPr lang="ko-KR" altLang="en-US" dirty="0"/>
              <a:t>다시 트랙으로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2180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2413" y="2060848"/>
            <a:ext cx="4175571" cy="4392488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1.7.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대화 스킬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318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 err="1"/>
              <a:t>웰컴</a:t>
            </a:r>
            <a:endParaRPr lang="en-US" altLang="ko-KR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웰컴은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챗봇의</a:t>
            </a:r>
            <a:r>
              <a:rPr lang="ko-KR" altLang="en-US" sz="1200" dirty="0"/>
              <a:t> 첫인상이며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챗봇이</a:t>
            </a:r>
            <a:r>
              <a:rPr lang="ko-KR" altLang="en-US" sz="1200" dirty="0"/>
              <a:t> 무엇을 도와줄 수 있는지</a:t>
            </a:r>
            <a:r>
              <a:rPr lang="en-US" altLang="ko-KR" sz="1200" dirty="0"/>
              <a:t>, </a:t>
            </a:r>
            <a:r>
              <a:rPr lang="ko-KR" altLang="en-US" sz="1200" dirty="0"/>
              <a:t>어떻게 사용하는지 인지시고</a:t>
            </a:r>
            <a:r>
              <a:rPr lang="en-US" altLang="ko-KR" sz="1200" dirty="0"/>
              <a:t> </a:t>
            </a:r>
            <a:r>
              <a:rPr lang="ko-KR" altLang="en-US" sz="1200" dirty="0"/>
              <a:t>최초 행동을 유도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0" y="2060848"/>
            <a:ext cx="4175571" cy="4392488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81752" y="917651"/>
            <a:ext cx="4318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 err="1"/>
              <a:t>풋쉬</a:t>
            </a:r>
            <a:r>
              <a:rPr lang="en-US" altLang="ko-KR" b="1" dirty="0"/>
              <a:t>: </a:t>
            </a:r>
            <a:r>
              <a:rPr lang="ko-KR" altLang="en-US" b="1" dirty="0"/>
              <a:t>알림</a:t>
            </a:r>
            <a:r>
              <a:rPr lang="en-US" altLang="ko-KR" b="1" dirty="0"/>
              <a:t>, </a:t>
            </a:r>
            <a:r>
              <a:rPr lang="ko-KR" altLang="en-US" b="1" dirty="0"/>
              <a:t>광고</a:t>
            </a:r>
            <a:r>
              <a:rPr lang="en-US" altLang="ko-KR" b="1" dirty="0"/>
              <a:t>, </a:t>
            </a:r>
            <a:r>
              <a:rPr lang="ko-KR" altLang="en-US" b="1" dirty="0"/>
              <a:t>이벤트 기반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사용자가 웹사이트에서 발생시킨 이벤트를 기반으로 상황에 맞는 추가 정보를 제공해 행동을 유도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64" y="2276872"/>
            <a:ext cx="2993848" cy="386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 descr="20190928_1226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916" y="2194110"/>
            <a:ext cx="2304256" cy="12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 descr="20190928_1226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20" y="3164617"/>
            <a:ext cx="2359744" cy="11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3" name="Picture 9" descr="20190928_1227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20" y="4044478"/>
            <a:ext cx="2236952" cy="238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3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2413" y="1772816"/>
            <a:ext cx="4175571" cy="4680520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1.7.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대화 스킬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318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3. FAQ: </a:t>
            </a:r>
            <a:r>
              <a:rPr lang="ko-KR" altLang="en-US" b="1" dirty="0"/>
              <a:t>대답</a:t>
            </a:r>
            <a:endParaRPr lang="en-US" altLang="ko-KR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간단한 답변 가능한 빈번한 문의사항을 자동으로 응답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0" y="1772816"/>
            <a:ext cx="4175571" cy="4680520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81752" y="917651"/>
            <a:ext cx="4318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접수</a:t>
            </a:r>
            <a:r>
              <a:rPr lang="en-US" altLang="ko-KR" b="1" dirty="0"/>
              <a:t>: </a:t>
            </a:r>
            <a:r>
              <a:rPr lang="ko-KR" altLang="en-US" b="1" dirty="0"/>
              <a:t>추가</a:t>
            </a:r>
            <a:r>
              <a:rPr lang="en-US" altLang="ko-KR" b="1" dirty="0"/>
              <a:t>, </a:t>
            </a:r>
            <a:r>
              <a:rPr lang="ko-KR" altLang="en-US" b="1" dirty="0"/>
              <a:t>변경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간단한 접수사항은 </a:t>
            </a:r>
            <a:r>
              <a:rPr lang="ko-KR" altLang="en-US" sz="1200" dirty="0" err="1"/>
              <a:t>챗봇이</a:t>
            </a:r>
            <a:r>
              <a:rPr lang="ko-KR" altLang="en-US" sz="1200" dirty="0"/>
              <a:t> 받아 담당자에게 전달</a:t>
            </a:r>
          </a:p>
        </p:txBody>
      </p:sp>
      <p:pic>
        <p:nvPicPr>
          <p:cNvPr id="17410" name="Picture 2" descr="20190928_1231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6759"/>
            <a:ext cx="202740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20190928_1232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0" y="2346759"/>
            <a:ext cx="205862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20190928_1235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77" y="2346759"/>
            <a:ext cx="201378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20190928_1235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53" y="2346760"/>
            <a:ext cx="202963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9130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2413" y="1772816"/>
            <a:ext cx="4175571" cy="4680520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1.7.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대화 스킬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318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5. </a:t>
            </a:r>
            <a:r>
              <a:rPr lang="ko-KR" altLang="en-US" b="1" dirty="0"/>
              <a:t>행동</a:t>
            </a:r>
            <a:r>
              <a:rPr lang="en-US" altLang="ko-KR" b="1" dirty="0"/>
              <a:t>: </a:t>
            </a:r>
            <a:r>
              <a:rPr lang="ko-KR" altLang="en-US" b="1" dirty="0"/>
              <a:t>추천</a:t>
            </a:r>
            <a:r>
              <a:rPr lang="en-US" altLang="ko-KR" b="1" dirty="0"/>
              <a:t>, </a:t>
            </a:r>
            <a:r>
              <a:rPr lang="ko-KR" altLang="en-US" b="1" dirty="0"/>
              <a:t>실행</a:t>
            </a:r>
            <a:r>
              <a:rPr lang="en-US" altLang="ko-KR" b="1" dirty="0"/>
              <a:t>, </a:t>
            </a:r>
            <a:r>
              <a:rPr lang="ko-KR" altLang="en-US" b="1" dirty="0"/>
              <a:t>검색</a:t>
            </a:r>
            <a:endParaRPr lang="en-US" altLang="ko-KR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챗봇에게</a:t>
            </a:r>
            <a:r>
              <a:rPr lang="ko-KR" altLang="en-US" sz="1200" dirty="0"/>
              <a:t> 추천이나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실행을 요청하여 행동하게 </a:t>
            </a:r>
            <a:r>
              <a:rPr lang="ko-KR" altLang="en-US" sz="1200" dirty="0" err="1"/>
              <a:t>만듬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0" y="2060848"/>
            <a:ext cx="4175571" cy="4392488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81752" y="917651"/>
            <a:ext cx="4318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6. Fallback: </a:t>
            </a:r>
            <a:r>
              <a:rPr lang="ko-KR" altLang="en-US" b="1" dirty="0"/>
              <a:t>실패 시 포기 하지 않게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챗봇이</a:t>
            </a:r>
            <a:r>
              <a:rPr lang="ko-KR" altLang="en-US" sz="1200" dirty="0"/>
              <a:t> 대응할 수 없는 요청을 할 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챗봇을</a:t>
            </a:r>
            <a:r>
              <a:rPr lang="ko-KR" altLang="en-US" sz="1200" dirty="0"/>
              <a:t> 잘 활용할 수 있도록 안내하고</a:t>
            </a:r>
            <a:r>
              <a:rPr lang="en-US" altLang="ko-KR" sz="1200" dirty="0"/>
              <a:t>, </a:t>
            </a:r>
            <a:r>
              <a:rPr lang="ko-KR" altLang="en-US" sz="1200" dirty="0"/>
              <a:t>원래 흐름으로 유도</a:t>
            </a:r>
          </a:p>
        </p:txBody>
      </p:sp>
      <p:pic>
        <p:nvPicPr>
          <p:cNvPr id="18434" name="Picture 2" descr="20190928_1238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44824"/>
            <a:ext cx="1944662" cy="45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20190928_123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792" y="1844824"/>
            <a:ext cx="1887860" cy="407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20190928_1243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75175"/>
            <a:ext cx="2071238" cy="330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20190928_1244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62" y="2575175"/>
            <a:ext cx="2046177" cy="33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187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750322" y="1086328"/>
            <a:ext cx="3096005" cy="1176030"/>
            <a:chOff x="615100" y="2859176"/>
            <a:chExt cx="3096005" cy="1176030"/>
          </a:xfrm>
        </p:grpSpPr>
        <p:sp>
          <p:nvSpPr>
            <p:cNvPr id="28" name="TextBox 27"/>
            <p:cNvSpPr txBox="1"/>
            <p:nvPr/>
          </p:nvSpPr>
          <p:spPr>
            <a:xfrm>
              <a:off x="951127" y="3579256"/>
              <a:ext cx="2698433" cy="455950"/>
            </a:xfrm>
            <a:prstGeom prst="rect">
              <a:avLst/>
            </a:prstGeom>
            <a:noFill/>
          </p:spPr>
          <p:txBody>
            <a:bodyPr wrap="none" rtlCol="0" anchor="t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r">
                <a:lnSpc>
                  <a:spcPct val="9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주문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+mn-ea"/>
                </a:rPr>
                <a:t>챗봇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 만들기</a:t>
              </a:r>
              <a:endParaRPr lang="en-US" altLang="ko-KR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5100" y="2859176"/>
              <a:ext cx="3096005" cy="55592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  <a:latin typeface="+mn-ea"/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869872" y="2542231"/>
            <a:ext cx="3092906" cy="1975008"/>
            <a:chOff x="5067304" y="3227834"/>
            <a:chExt cx="3092906" cy="1975008"/>
          </a:xfrm>
        </p:grpSpPr>
        <p:grpSp>
          <p:nvGrpSpPr>
            <p:cNvPr id="41" name="그룹 31"/>
            <p:cNvGrpSpPr/>
            <p:nvPr/>
          </p:nvGrpSpPr>
          <p:grpSpPr>
            <a:xfrm>
              <a:off x="5067304" y="3227834"/>
              <a:ext cx="3092906" cy="400110"/>
              <a:chOff x="5067304" y="3227834"/>
              <a:chExt cx="3092906" cy="40011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5457197" y="3227834"/>
                <a:ext cx="2703013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>
                  <a:spcAft>
                    <a:spcPts val="1000"/>
                  </a:spcAft>
                  <a:buClr>
                    <a:srgbClr val="977399"/>
                  </a:buClr>
                </a:pPr>
                <a:r>
                  <a:rPr lang="ko-KR" altLang="en-US" sz="2000" spc="-50" dirty="0" err="1">
                    <a:solidFill>
                      <a:schemeClr val="bg1"/>
                    </a:solidFill>
                    <a:latin typeface="+mn-ea"/>
                  </a:rPr>
                  <a:t>챗봇</a:t>
                </a:r>
                <a:r>
                  <a:rPr lang="en-US" altLang="ko-KR" sz="2000" spc="-50" dirty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en-US" altLang="ko-KR" sz="2000" spc="-50" dirty="0" err="1">
                    <a:solidFill>
                      <a:schemeClr val="bg1"/>
                    </a:solidFill>
                    <a:latin typeface="+mn-ea"/>
                  </a:rPr>
                  <a:t>ChatBoot</a:t>
                </a:r>
                <a:r>
                  <a:rPr lang="en-US" altLang="ko-KR" sz="2000" spc="-50" dirty="0">
                    <a:solidFill>
                      <a:schemeClr val="bg1"/>
                    </a:solidFill>
                    <a:latin typeface="+mn-ea"/>
                  </a:rPr>
                  <a:t>)</a:t>
                </a:r>
                <a:r>
                  <a:rPr lang="ko-KR" altLang="en-US" sz="2000" spc="-50" dirty="0">
                    <a:solidFill>
                      <a:schemeClr val="bg1"/>
                    </a:solidFill>
                    <a:latin typeface="+mn-ea"/>
                  </a:rPr>
                  <a:t>이란</a:t>
                </a:r>
                <a:r>
                  <a:rPr lang="en-US" altLang="ko-KR" sz="2000" spc="-50" dirty="0">
                    <a:solidFill>
                      <a:schemeClr val="bg1"/>
                    </a:solidFill>
                    <a:latin typeface="+mn-ea"/>
                  </a:rPr>
                  <a:t>?</a:t>
                </a:r>
              </a:p>
            </p:txBody>
          </p:sp>
          <p:sp>
            <p:nvSpPr>
              <p:cNvPr id="63" name="자유형 62"/>
              <p:cNvSpPr/>
              <p:nvPr/>
            </p:nvSpPr>
            <p:spPr>
              <a:xfrm flipH="1">
                <a:off x="5067304" y="3269363"/>
                <a:ext cx="300844" cy="346080"/>
              </a:xfrm>
              <a:custGeom>
                <a:avLst/>
                <a:gdLst>
                  <a:gd name="connsiteX0" fmla="*/ 0 w 628650"/>
                  <a:gd name="connsiteY0" fmla="*/ 180975 h 727075"/>
                  <a:gd name="connsiteX1" fmla="*/ 320675 w 628650"/>
                  <a:gd name="connsiteY1" fmla="*/ 0 h 727075"/>
                  <a:gd name="connsiteX2" fmla="*/ 628650 w 628650"/>
                  <a:gd name="connsiteY2" fmla="*/ 184150 h 727075"/>
                  <a:gd name="connsiteX3" fmla="*/ 628650 w 628650"/>
                  <a:gd name="connsiteY3" fmla="*/ 546100 h 727075"/>
                  <a:gd name="connsiteX4" fmla="*/ 314325 w 628650"/>
                  <a:gd name="connsiteY4" fmla="*/ 727075 h 727075"/>
                  <a:gd name="connsiteX5" fmla="*/ 3175 w 628650"/>
                  <a:gd name="connsiteY5" fmla="*/ 546100 h 727075"/>
                  <a:gd name="connsiteX6" fmla="*/ 0 w 628650"/>
                  <a:gd name="connsiteY6" fmla="*/ 180975 h 72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0" h="727075">
                    <a:moveTo>
                      <a:pt x="0" y="180975"/>
                    </a:moveTo>
                    <a:lnTo>
                      <a:pt x="320675" y="0"/>
                    </a:lnTo>
                    <a:lnTo>
                      <a:pt x="628650" y="184150"/>
                    </a:lnTo>
                    <a:lnTo>
                      <a:pt x="628650" y="546100"/>
                    </a:lnTo>
                    <a:lnTo>
                      <a:pt x="314325" y="727075"/>
                    </a:lnTo>
                    <a:lnTo>
                      <a:pt x="3175" y="546100"/>
                    </a:lnTo>
                    <a:cubicBezTo>
                      <a:pt x="2117" y="424392"/>
                      <a:pt x="1058" y="302683"/>
                      <a:pt x="0" y="180975"/>
                    </a:cubicBezTo>
                    <a:close/>
                  </a:path>
                </a:pathLst>
              </a:cu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800" tIns="36000"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pc="-50" dirty="0">
                    <a:solidFill>
                      <a:schemeClr val="bg1"/>
                    </a:solidFill>
                    <a:latin typeface="+mn-ea"/>
                  </a:rPr>
                  <a:t>1.</a:t>
                </a:r>
              </a:p>
            </p:txBody>
          </p:sp>
        </p:grpSp>
        <p:grpSp>
          <p:nvGrpSpPr>
            <p:cNvPr id="42" name="그룹 34"/>
            <p:cNvGrpSpPr/>
            <p:nvPr/>
          </p:nvGrpSpPr>
          <p:grpSpPr>
            <a:xfrm>
              <a:off x="5067304" y="3752800"/>
              <a:ext cx="3092906" cy="400110"/>
              <a:chOff x="5067304" y="3748801"/>
              <a:chExt cx="3092906" cy="400110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5457197" y="3748801"/>
                <a:ext cx="2703013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>
                  <a:spcAft>
                    <a:spcPts val="1000"/>
                  </a:spcAft>
                  <a:buClr>
                    <a:srgbClr val="977399"/>
                  </a:buClr>
                </a:pPr>
                <a:r>
                  <a:rPr lang="ko-KR" altLang="en-US" sz="2000" spc="-50" dirty="0" err="1">
                    <a:solidFill>
                      <a:schemeClr val="bg1"/>
                    </a:solidFill>
                    <a:latin typeface="+mn-ea"/>
                  </a:rPr>
                  <a:t>챗봇</a:t>
                </a:r>
                <a:r>
                  <a:rPr lang="en-US" altLang="ko-KR" sz="2000" spc="-50" dirty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en-US" altLang="ko-KR" sz="2000" spc="-50" dirty="0" err="1">
                    <a:solidFill>
                      <a:schemeClr val="bg1"/>
                    </a:solidFill>
                    <a:latin typeface="+mn-ea"/>
                  </a:rPr>
                  <a:t>ChatBoot</a:t>
                </a:r>
                <a:r>
                  <a:rPr lang="en-US" altLang="ko-KR" sz="2000" spc="-50" dirty="0">
                    <a:solidFill>
                      <a:schemeClr val="bg1"/>
                    </a:solidFill>
                    <a:latin typeface="+mn-ea"/>
                  </a:rPr>
                  <a:t>) </a:t>
                </a:r>
                <a:r>
                  <a:rPr lang="ko-KR" altLang="en-US" sz="2000" spc="-50" dirty="0">
                    <a:solidFill>
                      <a:schemeClr val="bg1"/>
                    </a:solidFill>
                    <a:latin typeface="+mn-ea"/>
                  </a:rPr>
                  <a:t>플랫폼</a:t>
                </a:r>
                <a:endParaRPr lang="en-US" altLang="ko-KR" sz="2000" spc="-5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 flipH="1">
                <a:off x="5067304" y="3790330"/>
                <a:ext cx="300844" cy="346080"/>
              </a:xfrm>
              <a:custGeom>
                <a:avLst/>
                <a:gdLst>
                  <a:gd name="connsiteX0" fmla="*/ 0 w 628650"/>
                  <a:gd name="connsiteY0" fmla="*/ 180975 h 727075"/>
                  <a:gd name="connsiteX1" fmla="*/ 320675 w 628650"/>
                  <a:gd name="connsiteY1" fmla="*/ 0 h 727075"/>
                  <a:gd name="connsiteX2" fmla="*/ 628650 w 628650"/>
                  <a:gd name="connsiteY2" fmla="*/ 184150 h 727075"/>
                  <a:gd name="connsiteX3" fmla="*/ 628650 w 628650"/>
                  <a:gd name="connsiteY3" fmla="*/ 546100 h 727075"/>
                  <a:gd name="connsiteX4" fmla="*/ 314325 w 628650"/>
                  <a:gd name="connsiteY4" fmla="*/ 727075 h 727075"/>
                  <a:gd name="connsiteX5" fmla="*/ 3175 w 628650"/>
                  <a:gd name="connsiteY5" fmla="*/ 546100 h 727075"/>
                  <a:gd name="connsiteX6" fmla="*/ 0 w 628650"/>
                  <a:gd name="connsiteY6" fmla="*/ 180975 h 72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0" h="727075">
                    <a:moveTo>
                      <a:pt x="0" y="180975"/>
                    </a:moveTo>
                    <a:lnTo>
                      <a:pt x="320675" y="0"/>
                    </a:lnTo>
                    <a:lnTo>
                      <a:pt x="628650" y="184150"/>
                    </a:lnTo>
                    <a:lnTo>
                      <a:pt x="628650" y="546100"/>
                    </a:lnTo>
                    <a:lnTo>
                      <a:pt x="314325" y="727075"/>
                    </a:lnTo>
                    <a:lnTo>
                      <a:pt x="3175" y="546100"/>
                    </a:lnTo>
                    <a:cubicBezTo>
                      <a:pt x="2117" y="424392"/>
                      <a:pt x="1058" y="302683"/>
                      <a:pt x="0" y="180975"/>
                    </a:cubicBezTo>
                    <a:close/>
                  </a:path>
                </a:pathLst>
              </a:cu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800" tIns="36000"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pc="-50" dirty="0">
                    <a:solidFill>
                      <a:schemeClr val="bg1"/>
                    </a:solidFill>
                    <a:latin typeface="+mn-ea"/>
                  </a:rPr>
                  <a:t>2.</a:t>
                </a:r>
              </a:p>
            </p:txBody>
          </p:sp>
        </p:grpSp>
        <p:grpSp>
          <p:nvGrpSpPr>
            <p:cNvPr id="43" name="그룹 37"/>
            <p:cNvGrpSpPr/>
            <p:nvPr/>
          </p:nvGrpSpPr>
          <p:grpSpPr>
            <a:xfrm>
              <a:off x="5067304" y="4277766"/>
              <a:ext cx="3092906" cy="400110"/>
              <a:chOff x="5067304" y="4266230"/>
              <a:chExt cx="3092906" cy="40011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457197" y="4266230"/>
                <a:ext cx="2703013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>
                  <a:spcAft>
                    <a:spcPts val="1000"/>
                  </a:spcAft>
                  <a:buClr>
                    <a:srgbClr val="977399"/>
                  </a:buClr>
                </a:pPr>
                <a:r>
                  <a:rPr lang="ko-KR" altLang="en-US" sz="2000" spc="-50" dirty="0" err="1">
                    <a:solidFill>
                      <a:schemeClr val="bg1"/>
                    </a:solidFill>
                    <a:latin typeface="+mn-ea"/>
                  </a:rPr>
                  <a:t>클라우드</a:t>
                </a:r>
                <a:r>
                  <a:rPr lang="ko-KR" altLang="en-US" sz="2000" spc="-50" dirty="0">
                    <a:solidFill>
                      <a:schemeClr val="bg1"/>
                    </a:solidFill>
                    <a:latin typeface="+mn-ea"/>
                  </a:rPr>
                  <a:t> 컴퓨팅</a:t>
                </a:r>
                <a:endParaRPr lang="en-US" altLang="ko-KR" sz="2000" spc="-5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 flipH="1">
                <a:off x="5067304" y="4307759"/>
                <a:ext cx="300844" cy="346080"/>
              </a:xfrm>
              <a:custGeom>
                <a:avLst/>
                <a:gdLst>
                  <a:gd name="connsiteX0" fmla="*/ 0 w 628650"/>
                  <a:gd name="connsiteY0" fmla="*/ 180975 h 727075"/>
                  <a:gd name="connsiteX1" fmla="*/ 320675 w 628650"/>
                  <a:gd name="connsiteY1" fmla="*/ 0 h 727075"/>
                  <a:gd name="connsiteX2" fmla="*/ 628650 w 628650"/>
                  <a:gd name="connsiteY2" fmla="*/ 184150 h 727075"/>
                  <a:gd name="connsiteX3" fmla="*/ 628650 w 628650"/>
                  <a:gd name="connsiteY3" fmla="*/ 546100 h 727075"/>
                  <a:gd name="connsiteX4" fmla="*/ 314325 w 628650"/>
                  <a:gd name="connsiteY4" fmla="*/ 727075 h 727075"/>
                  <a:gd name="connsiteX5" fmla="*/ 3175 w 628650"/>
                  <a:gd name="connsiteY5" fmla="*/ 546100 h 727075"/>
                  <a:gd name="connsiteX6" fmla="*/ 0 w 628650"/>
                  <a:gd name="connsiteY6" fmla="*/ 180975 h 72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0" h="727075">
                    <a:moveTo>
                      <a:pt x="0" y="180975"/>
                    </a:moveTo>
                    <a:lnTo>
                      <a:pt x="320675" y="0"/>
                    </a:lnTo>
                    <a:lnTo>
                      <a:pt x="628650" y="184150"/>
                    </a:lnTo>
                    <a:lnTo>
                      <a:pt x="628650" y="546100"/>
                    </a:lnTo>
                    <a:lnTo>
                      <a:pt x="314325" y="727075"/>
                    </a:lnTo>
                    <a:lnTo>
                      <a:pt x="3175" y="546100"/>
                    </a:lnTo>
                    <a:cubicBezTo>
                      <a:pt x="2117" y="424392"/>
                      <a:pt x="1058" y="302683"/>
                      <a:pt x="0" y="180975"/>
                    </a:cubicBezTo>
                    <a:close/>
                  </a:path>
                </a:pathLst>
              </a:cu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800" tIns="36000"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pc="-50" dirty="0">
                    <a:solidFill>
                      <a:schemeClr val="bg1"/>
                    </a:solidFill>
                    <a:latin typeface="+mn-ea"/>
                  </a:rPr>
                  <a:t>3.</a:t>
                </a:r>
              </a:p>
            </p:txBody>
          </p:sp>
        </p:grpSp>
        <p:grpSp>
          <p:nvGrpSpPr>
            <p:cNvPr id="52" name="그룹 45"/>
            <p:cNvGrpSpPr/>
            <p:nvPr/>
          </p:nvGrpSpPr>
          <p:grpSpPr>
            <a:xfrm>
              <a:off x="5067304" y="4802732"/>
              <a:ext cx="3092906" cy="400110"/>
              <a:chOff x="5067304" y="4785428"/>
              <a:chExt cx="3092906" cy="40011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5457197" y="4785428"/>
                <a:ext cx="2703013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>
                  <a:spcAft>
                    <a:spcPts val="1000"/>
                  </a:spcAft>
                  <a:buClr>
                    <a:srgbClr val="977399"/>
                  </a:buClr>
                </a:pPr>
                <a:r>
                  <a:rPr lang="ko-KR" altLang="en-US" sz="2000" spc="-50" dirty="0">
                    <a:solidFill>
                      <a:schemeClr val="bg1"/>
                    </a:solidFill>
                    <a:latin typeface="+mn-ea"/>
                  </a:rPr>
                  <a:t>단비 </a:t>
                </a:r>
                <a:r>
                  <a:rPr lang="ko-KR" altLang="en-US" sz="2000" spc="-50" dirty="0" err="1">
                    <a:solidFill>
                      <a:schemeClr val="bg1"/>
                    </a:solidFill>
                    <a:latin typeface="+mn-ea"/>
                  </a:rPr>
                  <a:t>챗봇</a:t>
                </a:r>
                <a:r>
                  <a:rPr lang="ko-KR" altLang="en-US" sz="2000" spc="-50" dirty="0">
                    <a:solidFill>
                      <a:schemeClr val="bg1"/>
                    </a:solidFill>
                    <a:latin typeface="+mn-ea"/>
                  </a:rPr>
                  <a:t> 만들기</a:t>
                </a:r>
                <a:endParaRPr lang="en-US" altLang="ko-KR" sz="2000" spc="-5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7" name="자유형 56"/>
              <p:cNvSpPr/>
              <p:nvPr/>
            </p:nvSpPr>
            <p:spPr>
              <a:xfrm flipH="1">
                <a:off x="5067304" y="4826957"/>
                <a:ext cx="300844" cy="346080"/>
              </a:xfrm>
              <a:custGeom>
                <a:avLst/>
                <a:gdLst>
                  <a:gd name="connsiteX0" fmla="*/ 0 w 628650"/>
                  <a:gd name="connsiteY0" fmla="*/ 180975 h 727075"/>
                  <a:gd name="connsiteX1" fmla="*/ 320675 w 628650"/>
                  <a:gd name="connsiteY1" fmla="*/ 0 h 727075"/>
                  <a:gd name="connsiteX2" fmla="*/ 628650 w 628650"/>
                  <a:gd name="connsiteY2" fmla="*/ 184150 h 727075"/>
                  <a:gd name="connsiteX3" fmla="*/ 628650 w 628650"/>
                  <a:gd name="connsiteY3" fmla="*/ 546100 h 727075"/>
                  <a:gd name="connsiteX4" fmla="*/ 314325 w 628650"/>
                  <a:gd name="connsiteY4" fmla="*/ 727075 h 727075"/>
                  <a:gd name="connsiteX5" fmla="*/ 3175 w 628650"/>
                  <a:gd name="connsiteY5" fmla="*/ 546100 h 727075"/>
                  <a:gd name="connsiteX6" fmla="*/ 0 w 628650"/>
                  <a:gd name="connsiteY6" fmla="*/ 180975 h 72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0" h="727075">
                    <a:moveTo>
                      <a:pt x="0" y="180975"/>
                    </a:moveTo>
                    <a:lnTo>
                      <a:pt x="320675" y="0"/>
                    </a:lnTo>
                    <a:lnTo>
                      <a:pt x="628650" y="184150"/>
                    </a:lnTo>
                    <a:lnTo>
                      <a:pt x="628650" y="546100"/>
                    </a:lnTo>
                    <a:lnTo>
                      <a:pt x="314325" y="727075"/>
                    </a:lnTo>
                    <a:lnTo>
                      <a:pt x="3175" y="546100"/>
                    </a:lnTo>
                    <a:cubicBezTo>
                      <a:pt x="2117" y="424392"/>
                      <a:pt x="1058" y="302683"/>
                      <a:pt x="0" y="180975"/>
                    </a:cubicBezTo>
                    <a:close/>
                  </a:path>
                </a:pathLst>
              </a:cu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800" tIns="36000"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pc="-50" dirty="0">
                    <a:solidFill>
                      <a:schemeClr val="bg1"/>
                    </a:solidFill>
                    <a:latin typeface="+mn-ea"/>
                  </a:rPr>
                  <a:t>4.</a:t>
                </a: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5390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2413" y="1772816"/>
            <a:ext cx="4175571" cy="4680520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1.7.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대화 스킬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318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7. Guide: </a:t>
            </a:r>
            <a:r>
              <a:rPr lang="ko-KR" altLang="en-US" b="1" dirty="0"/>
              <a:t>사용자가 도움을 요청 할 때</a:t>
            </a:r>
            <a:endParaRPr lang="en-US" altLang="ko-KR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사용자가 사용법에 대한 문의를 하면</a:t>
            </a:r>
            <a:r>
              <a:rPr lang="en-US" altLang="ko-KR" sz="1200" dirty="0"/>
              <a:t>, </a:t>
            </a:r>
            <a:r>
              <a:rPr lang="ko-KR" altLang="en-US" sz="1200" dirty="0"/>
              <a:t>친절하게 알려줌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0" y="2060848"/>
            <a:ext cx="4175571" cy="4392488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81752" y="917651"/>
            <a:ext cx="4318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8. Gateway: </a:t>
            </a:r>
            <a:r>
              <a:rPr lang="ko-KR" altLang="en-US" sz="1400" b="1" dirty="0"/>
              <a:t>주제가 많을 경우 중간 다리 역할</a:t>
            </a:r>
            <a:endParaRPr lang="ko-KR" altLang="en-US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사용자가 입력한 문장에 해당될 수 있는 의도가 다양한 경우</a:t>
            </a:r>
          </a:p>
        </p:txBody>
      </p:sp>
      <p:pic>
        <p:nvPicPr>
          <p:cNvPr id="19458" name="Picture 2" descr="20190928_1247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00" y="2446200"/>
            <a:ext cx="2112705" cy="285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20190928_1247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04" y="2217518"/>
            <a:ext cx="1948771" cy="35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20190928_1249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37" y="2244538"/>
            <a:ext cx="206054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20190928_1249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18" y="2254284"/>
            <a:ext cx="198235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480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2413" y="2060848"/>
            <a:ext cx="4175571" cy="4392488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1.7.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대화 스킬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318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9. Small Talk: </a:t>
            </a:r>
            <a:r>
              <a:rPr lang="ko-KR" altLang="en-US" sz="1600" b="1" dirty="0"/>
              <a:t>즐겁게 원래 목적으로 유도</a:t>
            </a:r>
            <a:endParaRPr lang="ko-KR" altLang="en-US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챗봇의</a:t>
            </a:r>
            <a:r>
              <a:rPr lang="ko-KR" altLang="en-US" sz="1200" dirty="0"/>
              <a:t> 목적과 관계없는 이야기가 나오면</a:t>
            </a:r>
            <a:r>
              <a:rPr lang="en-US" altLang="ko-KR" sz="1200" dirty="0"/>
              <a:t>, </a:t>
            </a:r>
            <a:r>
              <a:rPr lang="ko-KR" altLang="en-US" sz="1200" dirty="0"/>
              <a:t>밝게 </a:t>
            </a:r>
            <a:r>
              <a:rPr lang="ko-KR" altLang="en-US" sz="1200" dirty="0" err="1"/>
              <a:t>받아치고</a:t>
            </a:r>
            <a:r>
              <a:rPr lang="en-US" altLang="ko-KR" sz="1200" dirty="0"/>
              <a:t>! </a:t>
            </a:r>
            <a:r>
              <a:rPr lang="ko-KR" altLang="en-US" sz="1200" dirty="0"/>
              <a:t>원래 목적으로 유도</a:t>
            </a:r>
          </a:p>
        </p:txBody>
      </p:sp>
      <p:pic>
        <p:nvPicPr>
          <p:cNvPr id="20482" name="Picture 2" descr="20190928_1255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3600"/>
            <a:ext cx="1901236" cy="410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20190928_1255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13" y="2149366"/>
            <a:ext cx="2095217" cy="38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717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2413" y="1484784"/>
            <a:ext cx="4175571" cy="2088232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1.8.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답변 수준 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예시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학사쳇봇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65" y="917651"/>
            <a:ext cx="431868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Answering Machine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81752" y="917651"/>
            <a:ext cx="4318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Digital Agent</a:t>
            </a:r>
          </a:p>
        </p:txBody>
      </p:sp>
      <p:pic>
        <p:nvPicPr>
          <p:cNvPr id="21506" name="Picture 2" descr="20190928_1305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65" y="1767279"/>
            <a:ext cx="3827661" cy="101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251520" y="4221088"/>
            <a:ext cx="4175571" cy="2232248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1272" y="3713257"/>
            <a:ext cx="4318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Link Navigator</a:t>
            </a:r>
          </a:p>
        </p:txBody>
      </p:sp>
      <p:pic>
        <p:nvPicPr>
          <p:cNvPr id="21508" name="Picture 4" descr="20190928_1306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3" y="4391315"/>
            <a:ext cx="3957420" cy="14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4572000" y="1484784"/>
            <a:ext cx="4175571" cy="2088232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72000" y="4221088"/>
            <a:ext cx="4175571" cy="2232248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73800" y="3717032"/>
            <a:ext cx="431868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Sales Man</a:t>
            </a:r>
          </a:p>
        </p:txBody>
      </p:sp>
      <p:pic>
        <p:nvPicPr>
          <p:cNvPr id="21512" name="Picture 8" descr="20190928_1309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32" y="1532558"/>
            <a:ext cx="3267092" cy="20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20190928_13105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59"/>
          <a:stretch/>
        </p:blipFill>
        <p:spPr bwMode="auto">
          <a:xfrm>
            <a:off x="5006040" y="4244737"/>
            <a:ext cx="3238368" cy="11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20190928_13105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09"/>
          <a:stretch/>
        </p:blipFill>
        <p:spPr bwMode="auto">
          <a:xfrm>
            <a:off x="4997566" y="5484516"/>
            <a:ext cx="3238959" cy="92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70717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1.9. 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페르소나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(Persona)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124744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페르소나</a:t>
            </a:r>
            <a:r>
              <a:rPr lang="en-US" altLang="ko-KR" sz="2000" b="1" dirty="0"/>
              <a:t>(Persona)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/>
              <a:t>제품 혹은 서비스를 사용할 만한 목표 인구 집단 안에 있는 다양한 사용자 유형들의 대표하는 가상의 인물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/>
              <a:t>페르소나는 연극의 가면을 의미하는 라틴어에서 유래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/>
              <a:t>UX, </a:t>
            </a:r>
            <a:r>
              <a:rPr lang="ko-KR" altLang="en-US" dirty="0"/>
              <a:t>소프트웨어 영역에서는 </a:t>
            </a:r>
            <a:r>
              <a:rPr lang="en-US" altLang="ko-KR" dirty="0"/>
              <a:t>1988</a:t>
            </a:r>
            <a:r>
              <a:rPr lang="ko-KR" altLang="en-US" dirty="0"/>
              <a:t>년 </a:t>
            </a:r>
            <a:r>
              <a:rPr lang="ko-KR" altLang="en-US" dirty="0" err="1"/>
              <a:t>엘런쿠퍼의</a:t>
            </a:r>
            <a:r>
              <a:rPr lang="ko-KR" altLang="en-US" dirty="0"/>
              <a:t> 저서</a:t>
            </a:r>
            <a:r>
              <a:rPr lang="en-US" altLang="ko-KR" dirty="0"/>
              <a:t>&lt;</a:t>
            </a:r>
            <a:r>
              <a:rPr lang="ko-KR" altLang="en-US" dirty="0"/>
              <a:t>정신병원에서 뛰쳐나온 디자인</a:t>
            </a:r>
            <a:r>
              <a:rPr lang="en-US" altLang="ko-KR" dirty="0"/>
              <a:t>&gt;</a:t>
            </a:r>
            <a:r>
              <a:rPr lang="ko-KR" altLang="en-US" dirty="0"/>
              <a:t>에서 처음 소개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/>
              <a:t>대한민국은 </a:t>
            </a:r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UX</a:t>
            </a:r>
            <a:r>
              <a:rPr lang="ko-KR" altLang="en-US" dirty="0"/>
              <a:t>디자인 분야에서 활발하게 시도됨</a:t>
            </a:r>
          </a:p>
        </p:txBody>
      </p:sp>
    </p:spTree>
    <p:extLst>
      <p:ext uri="{BB962C8B-B14F-4D97-AF65-F5344CB8AC3E}">
        <p14:creationId xmlns:p14="http://schemas.microsoft.com/office/powerpoint/2010/main" val="15856494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F72A39DE-167B-42ED-95D9-8C5F1A7B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95" y="1840981"/>
            <a:ext cx="8643858" cy="46471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tIns="72000" rIns="72000" bIns="0" anchor="t"/>
          <a:lstStyle/>
          <a:p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1.9. 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페르소나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(Persona)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164" y="917651"/>
            <a:ext cx="8637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브랜드 페르소나</a:t>
            </a:r>
            <a:endParaRPr lang="en-US" altLang="ko-KR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브랜드의 페르소나는 의도적인 디자인 </a:t>
            </a:r>
            <a:r>
              <a:rPr lang="en-US" altLang="ko-KR" dirty="0"/>
              <a:t>+ </a:t>
            </a:r>
            <a:r>
              <a:rPr lang="ko-KR" altLang="en-US" dirty="0"/>
              <a:t>사용자와의 상호작용을 통해 형성</a:t>
            </a:r>
            <a:endParaRPr lang="ko-KR" altLang="en-US" sz="1400" b="1" dirty="0"/>
          </a:p>
        </p:txBody>
      </p:sp>
      <p:pic>
        <p:nvPicPr>
          <p:cNvPr id="22530" name="Picture 2" descr="20190928_1314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3" y="1888279"/>
            <a:ext cx="860107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1211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F72A39DE-167B-42ED-95D9-8C5F1A7B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95" y="1840981"/>
            <a:ext cx="8643858" cy="46471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tIns="72000" rIns="72000" bIns="0" anchor="t"/>
          <a:lstStyle/>
          <a:p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1.9. 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페르소나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(Persona)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164" y="917651"/>
            <a:ext cx="8637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AI</a:t>
            </a:r>
            <a:r>
              <a:rPr lang="ko-KR" altLang="en-US" b="1" dirty="0"/>
              <a:t>스피커 페르소나</a:t>
            </a:r>
            <a:endParaRPr lang="en-US" altLang="ko-KR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목소리를 선택할 수 있어</a:t>
            </a:r>
            <a:r>
              <a:rPr lang="en-US" altLang="ko-KR" dirty="0"/>
              <a:t>, </a:t>
            </a:r>
            <a:r>
              <a:rPr lang="ko-KR" altLang="en-US" dirty="0"/>
              <a:t>페르소나 변경이 가능</a:t>
            </a:r>
            <a:endParaRPr lang="ko-KR" altLang="en-US" sz="1400" b="1" dirty="0"/>
          </a:p>
        </p:txBody>
      </p:sp>
      <p:pic>
        <p:nvPicPr>
          <p:cNvPr id="24578" name="Picture 2" descr="20190928_1318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2393031"/>
            <a:ext cx="762952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316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F72A39DE-167B-42ED-95D9-8C5F1A7B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95" y="1840981"/>
            <a:ext cx="8643858" cy="46471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tIns="72000" rIns="72000" bIns="0" anchor="t"/>
          <a:lstStyle/>
          <a:p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1.9. 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페르소나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(Persona)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164" y="917651"/>
            <a:ext cx="8637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챗봇의</a:t>
            </a:r>
            <a:r>
              <a:rPr lang="ko-KR" altLang="en-US" b="1" dirty="0"/>
              <a:t> 페르소나</a:t>
            </a:r>
            <a:endParaRPr lang="en-US" altLang="ko-KR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/>
              <a:t>챗봇의</a:t>
            </a:r>
            <a:r>
              <a:rPr lang="ko-KR" altLang="en-US" dirty="0"/>
              <a:t> 운명을 결정</a:t>
            </a:r>
            <a:r>
              <a:rPr lang="en-US" altLang="ko-KR" dirty="0"/>
              <a:t>, </a:t>
            </a:r>
            <a:r>
              <a:rPr lang="ko-KR" altLang="en-US" dirty="0"/>
              <a:t>프로필 설정</a:t>
            </a:r>
            <a:endParaRPr lang="ko-KR" altLang="en-US" sz="1400" b="1" dirty="0"/>
          </a:p>
        </p:txBody>
      </p:sp>
      <p:pic>
        <p:nvPicPr>
          <p:cNvPr id="25602" name="Picture 2" descr="20190928_132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4" y="1902358"/>
            <a:ext cx="78105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502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1.10.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기술 요소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49431"/>
              </p:ext>
            </p:extLst>
          </p:nvPr>
        </p:nvGraphicFramePr>
        <p:xfrm>
          <a:off x="252413" y="1124743"/>
          <a:ext cx="8647112" cy="5363370"/>
        </p:xfrm>
        <a:graphic>
          <a:graphicData uri="http://schemas.openxmlformats.org/drawingml/2006/table">
            <a:tbl>
              <a:tblPr/>
              <a:tblGrid>
                <a:gridCol w="33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>
                          <a:effectLst/>
                        </a:rPr>
                        <a:t>관련 기술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</a:rPr>
                        <a:t>주요 내용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6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패턴인식</a:t>
                      </a:r>
                      <a:br>
                        <a:rPr lang="ko-KR" altLang="en-US" sz="1400" dirty="0">
                          <a:effectLst/>
                        </a:rPr>
                      </a:b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Pattern Recognition)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기계에 의하여 도형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문자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음성 등을 식별시키는 것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자연어처리</a:t>
                      </a:r>
                      <a:br>
                        <a:rPr lang="ko-KR" altLang="en-US" sz="1400" dirty="0">
                          <a:effectLst/>
                        </a:rPr>
                      </a:b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Natural Language Processing)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인간이 보통 쓰는 언어를 컴퓨터에 인식시켜 처리하는 일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  <a:br>
                        <a:rPr lang="en-US" altLang="ko-KR" sz="1400" dirty="0">
                          <a:effectLst/>
                        </a:rPr>
                      </a:br>
                      <a:r>
                        <a:rPr lang="ko-KR" altLang="en-US" sz="1400" dirty="0">
                          <a:effectLst/>
                        </a:rPr>
                        <a:t>정보검색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질의응답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시스템 자동번역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통역 등이 포함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시멘틱 웹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Symantic Web)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컴퓨터가 정보자원의 뜻을 이해하고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논리적 추론까지 할 수 있는 차세대 지능형 웹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6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텍스트 마이닝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(Text Mining)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비정형 텍스트 데이터에서 새롭고 유용한 정보를 찾아내는 과정 또는 기술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상황인식컴퓨팅</a:t>
                      </a:r>
                      <a:br>
                        <a:rPr lang="ko-KR" altLang="en-US" sz="1400">
                          <a:effectLst/>
                        </a:rPr>
                      </a:b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Context Aware Computing)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가상공간에서 현실의 상황을 정보화하고 이를 활용하여 사용자 중심의 지능화된 서비스를 제공하는 기술</a:t>
                      </a:r>
                    </a:p>
                  </a:txBody>
                  <a:tcPr marL="116741" marR="116741" marT="53881" marB="5388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9384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16900" y="2602046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90000"/>
              </a:lnSpc>
            </a:pPr>
            <a:r>
              <a:rPr lang="ko-KR" altLang="en-US" sz="3200" b="1" spc="-50" dirty="0" err="1">
                <a:solidFill>
                  <a:schemeClr val="bg1"/>
                </a:solidFill>
                <a:latin typeface="+mn-ea"/>
              </a:rPr>
              <a:t>챗봇</a:t>
            </a:r>
            <a:r>
              <a:rPr lang="en-US" altLang="ko-KR" sz="3200" b="1" spc="-5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3200" b="1" spc="-50" dirty="0" err="1">
                <a:solidFill>
                  <a:schemeClr val="bg1"/>
                </a:solidFill>
                <a:latin typeface="+mn-ea"/>
              </a:rPr>
              <a:t>ChatBoot</a:t>
            </a:r>
            <a:r>
              <a:rPr lang="en-US" altLang="ko-KR" sz="3200" b="1" spc="-5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3200" b="1" spc="-50" dirty="0">
                <a:solidFill>
                  <a:schemeClr val="bg1"/>
                </a:solidFill>
                <a:latin typeface="+mn-ea"/>
              </a:rPr>
              <a:t>개발</a:t>
            </a:r>
            <a:r>
              <a:rPr lang="en-US" altLang="ko-KR" sz="3200" b="1" spc="-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spc="-50" dirty="0">
                <a:solidFill>
                  <a:schemeClr val="bg1"/>
                </a:solidFill>
                <a:latin typeface="+mn-ea"/>
              </a:rPr>
              <a:t>플랫폼</a:t>
            </a:r>
            <a:endParaRPr lang="en-US" altLang="ko-KR" sz="3200" b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6586" y="2677599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8800" spc="-50" dirty="0">
                <a:solidFill>
                  <a:schemeClr val="bg1"/>
                </a:solidFill>
                <a:latin typeface="+mn-ea"/>
              </a:rPr>
              <a:t>2.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919254" y="4189136"/>
            <a:ext cx="3524954" cy="400110"/>
            <a:chOff x="5067304" y="3227834"/>
            <a:chExt cx="3524954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5601213" y="3227834"/>
              <a:ext cx="2991045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서비스의 구조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2.1.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919254" y="4639127"/>
            <a:ext cx="3524954" cy="400110"/>
            <a:chOff x="5067304" y="3227834"/>
            <a:chExt cx="3524954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5601213" y="3227834"/>
              <a:ext cx="2991045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개발 플랫폼 비교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2.2.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97955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2.1.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서비스의 구조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2413" y="908050"/>
            <a:ext cx="8647112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가장 단순한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플랫폼은 아래와 같은 구조로 되어 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메신저에서 직접 문장을 </a:t>
            </a:r>
            <a:r>
              <a:rPr lang="ko-KR" altLang="en-US" sz="1200" dirty="0" err="1"/>
              <a:t>입력받아서</a:t>
            </a:r>
            <a:r>
              <a:rPr lang="ko-KR" altLang="en-US" sz="1200" dirty="0"/>
              <a:t> 바로 대답을 보내줍니다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외부 정보를 사용하지 않는다면 자체 서버가 필요 없기 때문에 매우 쉽게 구현이 가능합니다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en-US" altLang="ko-KR" sz="1200" dirty="0" err="1"/>
              <a:t>Chatfuel</a:t>
            </a:r>
            <a:r>
              <a:rPr lang="ko-KR" altLang="en-US" sz="1200" dirty="0"/>
              <a:t>과 단비가 이런 방식으로 되어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7650" name="Picture 2" descr="서비스의 구조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2" y="2621829"/>
            <a:ext cx="84296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155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16900" y="2602046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90000"/>
              </a:lnSpc>
            </a:pPr>
            <a:r>
              <a:rPr lang="ko-KR" altLang="en-US" sz="3200" b="1" spc="-50" dirty="0" err="1">
                <a:solidFill>
                  <a:schemeClr val="bg1"/>
                </a:solidFill>
                <a:latin typeface="+mn-ea"/>
              </a:rPr>
              <a:t>챗봇</a:t>
            </a:r>
            <a:r>
              <a:rPr lang="en-US" altLang="ko-KR" sz="3200" b="1" spc="-5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3200" b="1" spc="-50" dirty="0" err="1">
                <a:solidFill>
                  <a:schemeClr val="bg1"/>
                </a:solidFill>
                <a:latin typeface="+mn-ea"/>
              </a:rPr>
              <a:t>ChatBoot</a:t>
            </a:r>
            <a:r>
              <a:rPr lang="en-US" altLang="ko-KR" sz="3200" b="1" spc="-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3200" b="1" spc="-50" dirty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sz="3200" b="1" spc="-50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6586" y="2677599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8800" spc="-50" dirty="0">
                <a:solidFill>
                  <a:schemeClr val="bg1"/>
                </a:solidFill>
                <a:latin typeface="+mn-ea"/>
              </a:rPr>
              <a:t>1.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919254" y="4189136"/>
            <a:ext cx="2588850" cy="400110"/>
            <a:chOff x="5067304" y="3227834"/>
            <a:chExt cx="2588850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챗봇의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개념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1.1.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919254" y="4639127"/>
            <a:ext cx="2588850" cy="400110"/>
            <a:chOff x="5067304" y="3227834"/>
            <a:chExt cx="2588850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챗봇의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역사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1.2.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19254" y="5089118"/>
            <a:ext cx="2588850" cy="400110"/>
            <a:chOff x="5067304" y="3227834"/>
            <a:chExt cx="2588850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챗봇의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종류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1.3.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919254" y="5539109"/>
            <a:ext cx="2588850" cy="400110"/>
            <a:chOff x="5067304" y="3227834"/>
            <a:chExt cx="2588850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챗봇의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능력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1.4.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919254" y="5989101"/>
            <a:ext cx="2588850" cy="400110"/>
            <a:chOff x="5067304" y="3227834"/>
            <a:chExt cx="2588850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챗봇의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장단점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1.5.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871582" y="4181253"/>
            <a:ext cx="2588850" cy="400110"/>
            <a:chOff x="5067304" y="3227834"/>
            <a:chExt cx="2588850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기획 체크포인트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1.6.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871582" y="4631244"/>
            <a:ext cx="2588850" cy="400110"/>
            <a:chOff x="5067304" y="3227834"/>
            <a:chExt cx="2588850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챗봇의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대화스킬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1.7.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871582" y="5081235"/>
            <a:ext cx="2588850" cy="400110"/>
            <a:chOff x="5067304" y="3227834"/>
            <a:chExt cx="2588850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챗봇의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답변 수준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1.8.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868144" y="5531226"/>
            <a:ext cx="2588850" cy="400110"/>
            <a:chOff x="5067304" y="3227834"/>
            <a:chExt cx="2588850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챗봇의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페르소나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1.4.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68144" y="5981218"/>
            <a:ext cx="2588850" cy="400110"/>
            <a:chOff x="5067304" y="3227834"/>
            <a:chExt cx="2588850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601213" y="3227834"/>
              <a:ext cx="2054941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챗봇의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기술요소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067304" y="3269363"/>
              <a:ext cx="648072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2924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2.1.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서비스의 구조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2413" y="908050"/>
            <a:ext cx="864711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다음으로 메신저에서 자체 서버로 메시지를 주고받는 구조입니다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그리고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플랫폼에 문장을 보내 자연어처리를 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여기서 나온 의도와 개체를 사용해서 적절한 문장을 생성하고 다시 메신저에 답변을 전송합니다</a:t>
            </a:r>
            <a:r>
              <a:rPr lang="en-US" altLang="ko-KR" sz="1200" dirty="0"/>
              <a:t>.</a:t>
            </a:r>
          </a:p>
        </p:txBody>
      </p:sp>
      <p:pic>
        <p:nvPicPr>
          <p:cNvPr id="28674" name="Picture 2" descr="서비스의 구조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2276872"/>
            <a:ext cx="84296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7329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2.2.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개발 플랫폼 비교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2413" y="908050"/>
            <a:ext cx="864711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현재까지 외국뿐 아니라 국내에서도 다양한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개발툴이</a:t>
            </a:r>
            <a:r>
              <a:rPr lang="ko-KR" altLang="en-US" sz="1200" dirty="0"/>
              <a:t> 공개되었습니다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지원되는 기능이나 성능</a:t>
            </a:r>
            <a:r>
              <a:rPr lang="en-US" altLang="ko-KR" sz="1200" dirty="0"/>
              <a:t>, </a:t>
            </a:r>
            <a:r>
              <a:rPr lang="ko-KR" altLang="en-US" sz="1200" dirty="0"/>
              <a:t>가격 등이 각각 다르기 때문에 어떤 것을 골라야 할지 많이 고민이 되기 마련입니다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여기서는 </a:t>
            </a:r>
            <a:r>
              <a:rPr lang="en-US" altLang="ko-KR" sz="1200" dirty="0" err="1"/>
              <a:t>Chatfuel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Dialogflow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왓슨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컨버세이션</a:t>
            </a:r>
            <a:r>
              <a:rPr lang="en-US" altLang="ko-KR" sz="1200" dirty="0"/>
              <a:t>, </a:t>
            </a:r>
            <a:r>
              <a:rPr lang="ko-KR" altLang="en-US" sz="1200" dirty="0"/>
              <a:t>단비 등 </a:t>
            </a:r>
            <a:r>
              <a:rPr lang="en-US" altLang="ko-KR" sz="1200" dirty="0"/>
              <a:t>4</a:t>
            </a:r>
            <a:r>
              <a:rPr lang="ko-KR" altLang="en-US" sz="1200" dirty="0"/>
              <a:t>가지 플랫폼을 비교해 보도록 하겠습니다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1817"/>
              </p:ext>
            </p:extLst>
          </p:nvPr>
        </p:nvGraphicFramePr>
        <p:xfrm>
          <a:off x="254023" y="2060849"/>
          <a:ext cx="8629735" cy="4427264"/>
        </p:xfrm>
        <a:graphic>
          <a:graphicData uri="http://schemas.openxmlformats.org/drawingml/2006/table">
            <a:tbl>
              <a:tblPr/>
              <a:tblGrid>
                <a:gridCol w="178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effectLst/>
                        </a:rPr>
                        <a:t>챗봇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Chatfuel</a:t>
                      </a:r>
                      <a:endParaRPr lang="en-US" sz="1800" b="1" dirty="0">
                        <a:effectLst/>
                      </a:endParaRP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Dialogflow</a:t>
                      </a:r>
                      <a:endParaRPr lang="en-US" sz="1800" b="1" dirty="0">
                        <a:effectLst/>
                      </a:endParaRP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effectLst/>
                        </a:rPr>
                        <a:t>왓슨</a:t>
                      </a:r>
                      <a:r>
                        <a:rPr lang="ko-KR" altLang="en-US" sz="1800" b="1" dirty="0">
                          <a:effectLst/>
                        </a:rPr>
                        <a:t> </a:t>
                      </a:r>
                      <a:r>
                        <a:rPr lang="ko-KR" altLang="en-US" sz="1800" b="1" dirty="0" err="1">
                          <a:effectLst/>
                        </a:rPr>
                        <a:t>컨버세이션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단비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자연어처리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하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중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중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중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대화입력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중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중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상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상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메신저 연동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하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상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하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상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59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외부서비스 연결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중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중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상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중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문서화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하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하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중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상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무료제공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무제한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상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제한적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중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제한적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하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제한적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중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1094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2.2.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개발 플랫폼 비교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413" y="908720"/>
            <a:ext cx="864711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Chatfuel</a:t>
            </a:r>
            <a:endParaRPr lang="en-US" altLang="ko-KR" sz="2000" b="1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/>
              <a:t>Chatfuel</a:t>
            </a:r>
            <a:r>
              <a:rPr lang="ko-KR" altLang="en-US" sz="1200" dirty="0"/>
              <a:t>은 현재 아마 전세계에서 가장 많이 사용하는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플랫폼이 아닐까 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유명한 </a:t>
            </a:r>
            <a:r>
              <a:rPr lang="ko-KR" altLang="en-US" sz="1200" dirty="0" err="1"/>
              <a:t>타로챗봇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라마마도</a:t>
            </a:r>
            <a:r>
              <a:rPr lang="ko-KR" altLang="en-US" sz="1200" dirty="0"/>
              <a:t> 이 </a:t>
            </a:r>
            <a:r>
              <a:rPr lang="ko-KR" altLang="en-US" sz="1200" dirty="0" err="1"/>
              <a:t>개발툴로</a:t>
            </a:r>
            <a:r>
              <a:rPr lang="ko-KR" altLang="en-US" sz="1200" dirty="0"/>
              <a:t> 구현되었습니다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무엇보다 사용법이 아주 쉽습니다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코딩을 전혀 몰라도 </a:t>
            </a:r>
            <a:r>
              <a:rPr lang="ko-KR" altLang="en-US" sz="1200" dirty="0" err="1"/>
              <a:t>챗봇을</a:t>
            </a:r>
            <a:r>
              <a:rPr lang="ko-KR" altLang="en-US" sz="1200" dirty="0"/>
              <a:t> 만드는데 아무런 문제가 없습니다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 err="1">
                <a:solidFill>
                  <a:srgbClr val="FF0000"/>
                </a:solidFill>
              </a:rPr>
              <a:t>페이스북만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지원</a:t>
            </a:r>
            <a:r>
              <a:rPr lang="ko-KR" altLang="en-US" sz="1200" dirty="0" err="1"/>
              <a:t>하는게</a:t>
            </a:r>
            <a:r>
              <a:rPr lang="ko-KR" altLang="en-US" sz="1200" dirty="0"/>
              <a:t> 단점이긴 하지만 클릭 몇 번으로 바로 메신저와 연결이 가능합니다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또한 리스트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퀵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리플라이</a:t>
            </a:r>
            <a:r>
              <a:rPr lang="ko-KR" altLang="en-US" sz="1200" dirty="0"/>
              <a:t> 같이 다양한 </a:t>
            </a:r>
            <a:r>
              <a:rPr lang="en-US" altLang="ko-KR" sz="1200" dirty="0"/>
              <a:t>UI</a:t>
            </a:r>
            <a:r>
              <a:rPr lang="ko-KR" altLang="en-US" sz="1200" dirty="0"/>
              <a:t>를 사용할 수 있습니다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자연어처리</a:t>
            </a:r>
            <a:r>
              <a:rPr lang="en-US" altLang="ko-KR" sz="1200" dirty="0"/>
              <a:t>(</a:t>
            </a:r>
            <a:r>
              <a:rPr lang="ko-KR" altLang="en-US" sz="1200" dirty="0"/>
              <a:t>하</a:t>
            </a:r>
            <a:r>
              <a:rPr lang="en-US" altLang="ko-KR" sz="1200" dirty="0"/>
              <a:t>): </a:t>
            </a:r>
            <a:r>
              <a:rPr lang="en-US" altLang="ko-KR" sz="1200" dirty="0" err="1"/>
              <a:t>Chatfuel</a:t>
            </a:r>
            <a:r>
              <a:rPr lang="ko-KR" altLang="en-US" sz="1200" dirty="0"/>
              <a:t>은 문장에서 의도와 개체를 파악하는 </a:t>
            </a:r>
            <a:r>
              <a:rPr lang="ko-KR" altLang="en-US" sz="1200" dirty="0">
                <a:solidFill>
                  <a:srgbClr val="FF0000"/>
                </a:solidFill>
              </a:rPr>
              <a:t>자연어처리가 불가능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단지 전체 문장의 유사도만 비교하여 답변을 할 수 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그래서 대화를 통해 복잡한 명령을 수행하는 것보다는 메뉴를 선택하여 정보를 제공하는 </a:t>
            </a:r>
            <a:r>
              <a:rPr lang="ko-KR" altLang="en-US" sz="1200" dirty="0" err="1"/>
              <a:t>챗봇에</a:t>
            </a:r>
            <a:r>
              <a:rPr lang="ko-KR" altLang="en-US" sz="1200" dirty="0"/>
              <a:t> 최적화되어 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대화 입력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): </a:t>
            </a:r>
            <a:r>
              <a:rPr lang="ko-KR" altLang="en-US" sz="1200" dirty="0"/>
              <a:t>웹사이트에서 쉽게 대화를 추가할 수 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답변에 텍스트 뿐만 아니라 그림</a:t>
            </a:r>
            <a:r>
              <a:rPr lang="en-US" altLang="ko-KR" sz="1200" dirty="0"/>
              <a:t>, </a:t>
            </a:r>
            <a:r>
              <a:rPr lang="ko-KR" altLang="en-US" sz="1200" dirty="0"/>
              <a:t>동영상</a:t>
            </a:r>
            <a:r>
              <a:rPr lang="en-US" altLang="ko-KR" sz="1200" dirty="0"/>
              <a:t>, </a:t>
            </a:r>
            <a:r>
              <a:rPr lang="ko-KR" altLang="en-US" sz="1200" dirty="0"/>
              <a:t>버튼 등 다양한 형식이 가능합니다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블록 단위로 대화를 추가하는데 다른 블록으로 이동하거나 조건에 따른 분기도 가능합니다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하지만 그래프를 사용하는 다른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플랫폼에 비해서 한 눈에 </a:t>
            </a:r>
            <a:r>
              <a:rPr lang="ko-KR" altLang="en-US" sz="1200" dirty="0">
                <a:solidFill>
                  <a:srgbClr val="FF0000"/>
                </a:solidFill>
              </a:rPr>
              <a:t>대화 흐름을 파악하기가 힘들다</a:t>
            </a:r>
            <a:r>
              <a:rPr lang="ko-KR" altLang="en-US" sz="1200" dirty="0"/>
              <a:t>는 단점이 있습니다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메신저 연동</a:t>
            </a:r>
            <a:r>
              <a:rPr lang="en-US" altLang="ko-KR" sz="1200" dirty="0"/>
              <a:t>(</a:t>
            </a:r>
            <a:r>
              <a:rPr lang="ko-KR" altLang="en-US" sz="1200" dirty="0"/>
              <a:t>하</a:t>
            </a:r>
            <a:r>
              <a:rPr lang="en-US" altLang="ko-KR" sz="1200" dirty="0"/>
              <a:t>): </a:t>
            </a:r>
            <a:r>
              <a:rPr lang="ko-KR" altLang="en-US" sz="1200" dirty="0"/>
              <a:t>오직 </a:t>
            </a:r>
            <a:r>
              <a:rPr lang="ko-KR" altLang="en-US" sz="1200" dirty="0" err="1"/>
              <a:t>페이스북만</a:t>
            </a:r>
            <a:r>
              <a:rPr lang="ko-KR" altLang="en-US" sz="1200" dirty="0"/>
              <a:t> 가능합니다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외부서버 연결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): </a:t>
            </a:r>
            <a:r>
              <a:rPr lang="ko-KR" altLang="en-US" sz="1200" dirty="0"/>
              <a:t>플러그인 형식으로 </a:t>
            </a:r>
            <a:r>
              <a:rPr lang="en-US" altLang="ko-KR" sz="1200" dirty="0"/>
              <a:t>JSON API</a:t>
            </a:r>
            <a:r>
              <a:rPr lang="ko-KR" altLang="en-US" sz="1200" dirty="0"/>
              <a:t>를 추가하여 외부 서버와 정보를 주고받을 수 있습니다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문서화 </a:t>
            </a:r>
            <a:r>
              <a:rPr lang="en-US" altLang="ko-KR" sz="1200" dirty="0"/>
              <a:t>(</a:t>
            </a:r>
            <a:r>
              <a:rPr lang="ko-KR" altLang="en-US" sz="1200" dirty="0"/>
              <a:t>하</a:t>
            </a:r>
            <a:r>
              <a:rPr lang="en-US" altLang="ko-KR" sz="1200" dirty="0"/>
              <a:t>): </a:t>
            </a:r>
            <a:r>
              <a:rPr lang="ko-KR" altLang="en-US" sz="1200" dirty="0"/>
              <a:t>영문으로는 잘 되어있지만 아쉽게도 한글은 지원하지 않습니다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무료제공</a:t>
            </a:r>
            <a:r>
              <a:rPr lang="en-US" altLang="ko-KR" sz="1200" dirty="0"/>
              <a:t>: </a:t>
            </a:r>
            <a:r>
              <a:rPr lang="ko-KR" altLang="en-US" sz="1200" dirty="0"/>
              <a:t>제한 없음</a:t>
            </a:r>
          </a:p>
        </p:txBody>
      </p:sp>
    </p:spTree>
    <p:extLst>
      <p:ext uri="{BB962C8B-B14F-4D97-AF65-F5344CB8AC3E}">
        <p14:creationId xmlns:p14="http://schemas.microsoft.com/office/powerpoint/2010/main" val="373510264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2.2.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개발 플랫폼 비교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413" y="908720"/>
            <a:ext cx="864711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Dialogflow</a:t>
            </a:r>
            <a:endParaRPr lang="en-US" altLang="ko-KR" sz="2000" b="1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/>
              <a:t>Dialogflow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구글이</a:t>
            </a:r>
            <a:r>
              <a:rPr lang="ko-KR" altLang="en-US" sz="1200" dirty="0"/>
              <a:t> 제공하는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플랫폼입니다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원래는 </a:t>
            </a:r>
            <a:r>
              <a:rPr lang="en-US" altLang="ko-KR" sz="1200" dirty="0"/>
              <a:t>Api.ai </a:t>
            </a:r>
            <a:r>
              <a:rPr lang="ko-KR" altLang="en-US" sz="1200" dirty="0"/>
              <a:t>였는데 최근에 </a:t>
            </a:r>
            <a:r>
              <a:rPr lang="ko-KR" altLang="en-US" sz="1200" dirty="0" err="1"/>
              <a:t>텐서플로와</a:t>
            </a:r>
            <a:r>
              <a:rPr lang="ko-KR" altLang="en-US" sz="1200" dirty="0"/>
              <a:t> 비슷하게 이름이 바뀌었습니다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메뉴 </a:t>
            </a:r>
            <a:r>
              <a:rPr lang="en-US" altLang="ko-KR" sz="1200" dirty="0"/>
              <a:t>UI </a:t>
            </a:r>
            <a:r>
              <a:rPr lang="ko-KR" altLang="en-US" sz="1200" dirty="0"/>
              <a:t>등 조금 변경된 부분이 있지만 이전과 거의 동일합니다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자연어처리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): </a:t>
            </a:r>
            <a:r>
              <a:rPr lang="ko-KR" altLang="en-US" sz="1200" dirty="0" err="1"/>
              <a:t>엔터티를</a:t>
            </a:r>
            <a:r>
              <a:rPr lang="ko-KR" altLang="en-US" sz="1200" dirty="0"/>
              <a:t> 추가하여 자연어처리를 합니다</a:t>
            </a:r>
            <a:r>
              <a:rPr lang="en-US" altLang="ko-KR" sz="1200" dirty="0"/>
              <a:t>. '</a:t>
            </a:r>
            <a:r>
              <a:rPr lang="ko-KR" altLang="en-US" sz="1200" dirty="0"/>
              <a:t>불고기피자 보내줘</a:t>
            </a:r>
            <a:r>
              <a:rPr lang="en-US" altLang="ko-KR" sz="1200" dirty="0"/>
              <a:t>'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인텐트의</a:t>
            </a:r>
            <a:r>
              <a:rPr lang="ko-KR" altLang="en-US" sz="1200" dirty="0"/>
              <a:t> 문장을 추가하면 자동으로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pizzatype</a:t>
            </a:r>
            <a:r>
              <a:rPr lang="en-US" altLang="ko-KR" sz="1200" dirty="0"/>
              <a:t>' </a:t>
            </a:r>
            <a:r>
              <a:rPr lang="ko-KR" altLang="en-US" sz="1200" dirty="0" err="1"/>
              <a:t>엔터티를</a:t>
            </a:r>
            <a:r>
              <a:rPr lang="ko-KR" altLang="en-US" sz="1200" dirty="0"/>
              <a:t> 인식합니다</a:t>
            </a:r>
            <a:r>
              <a:rPr lang="en-US" altLang="ko-KR" sz="1200" dirty="0"/>
              <a:t>. '</a:t>
            </a:r>
            <a:r>
              <a:rPr lang="ko-KR" altLang="en-US" sz="1200" dirty="0" err="1"/>
              <a:t>포테이터피자</a:t>
            </a:r>
            <a:r>
              <a:rPr lang="ko-KR" altLang="en-US" sz="1200" dirty="0"/>
              <a:t> 보내줘</a:t>
            </a:r>
            <a:r>
              <a:rPr lang="en-US" altLang="ko-KR" sz="1200" dirty="0"/>
              <a:t>'</a:t>
            </a:r>
            <a:r>
              <a:rPr lang="ko-KR" altLang="en-US" sz="1200" dirty="0"/>
              <a:t>와 같이 입력되지 않은 다른 </a:t>
            </a:r>
            <a:r>
              <a:rPr lang="ko-KR" altLang="en-US" sz="1200" dirty="0" err="1"/>
              <a:t>엔터티도</a:t>
            </a:r>
            <a:r>
              <a:rPr lang="ko-KR" altLang="en-US" sz="1200" dirty="0"/>
              <a:t> 동일하게 처리할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</a:t>
            </a:r>
            <a:r>
              <a:rPr lang="en-US" altLang="ko-KR" sz="1200" dirty="0"/>
              <a:t>'</a:t>
            </a:r>
            <a:r>
              <a:rPr lang="ko-KR" altLang="en-US" sz="1200" dirty="0" err="1"/>
              <a:t>포테이토피자</a:t>
            </a:r>
            <a:r>
              <a:rPr lang="ko-KR" altLang="en-US" sz="1200" dirty="0"/>
              <a:t> 모내줘</a:t>
            </a:r>
            <a:r>
              <a:rPr lang="en-US" altLang="ko-KR" sz="1200" dirty="0"/>
              <a:t>'</a:t>
            </a:r>
            <a:r>
              <a:rPr lang="ko-KR" altLang="en-US" sz="1200" dirty="0"/>
              <a:t>와 같이 전혀 다른 동사를 사용해도 주문으로 인식을 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형태소분석을 통해 자연어처리를 하지 않고 </a:t>
            </a:r>
            <a:r>
              <a:rPr lang="ko-KR" altLang="en-US" sz="1200" dirty="0" err="1"/>
              <a:t>유사도를</a:t>
            </a:r>
            <a:r>
              <a:rPr lang="ko-KR" altLang="en-US" sz="1200" dirty="0"/>
              <a:t> 기반으로 동작하는 것 같습니다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 err="1"/>
              <a:t>인텐트</a:t>
            </a:r>
            <a:r>
              <a:rPr lang="ko-KR" altLang="en-US" sz="1200" dirty="0"/>
              <a:t> 메뉴에서 대답을 따로 설정할 수 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또한 각각 메신저에 맞는 </a:t>
            </a:r>
            <a:r>
              <a:rPr lang="en-US" altLang="ko-KR" sz="1200" dirty="0"/>
              <a:t>UI</a:t>
            </a:r>
            <a:r>
              <a:rPr lang="ko-KR" altLang="en-US" sz="1200" dirty="0"/>
              <a:t>를 사용할 수 있다는 것이 장점입니다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대화 입력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): </a:t>
            </a:r>
            <a:r>
              <a:rPr lang="ko-KR" altLang="en-US" sz="1200" dirty="0" err="1"/>
              <a:t>인텐트</a:t>
            </a:r>
            <a:r>
              <a:rPr lang="ko-KR" altLang="en-US" sz="1200" dirty="0"/>
              <a:t> 메뉴에서 대답을 따로 설정할 수 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또한 각각 메신저에 맞는 </a:t>
            </a:r>
            <a:r>
              <a:rPr lang="en-US" altLang="ko-KR" sz="1200" dirty="0"/>
              <a:t>UI</a:t>
            </a:r>
            <a:r>
              <a:rPr lang="ko-KR" altLang="en-US" sz="1200" dirty="0"/>
              <a:t>를 사용할 수 있다는 것이 장점입니다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하지만 </a:t>
            </a:r>
            <a:r>
              <a:rPr lang="en-US" altLang="ko-KR" sz="1200" dirty="0" err="1"/>
              <a:t>Chatfuel</a:t>
            </a:r>
            <a:r>
              <a:rPr lang="ko-KR" altLang="en-US" sz="1200" dirty="0"/>
              <a:t>과 마찬가지로 </a:t>
            </a:r>
            <a:r>
              <a:rPr lang="ko-KR" altLang="en-US" sz="1200" dirty="0">
                <a:solidFill>
                  <a:srgbClr val="FF0000"/>
                </a:solidFill>
              </a:rPr>
              <a:t>그래프로 쉽게 대화 흐름을 파악하기가 불가능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메신저 연동</a:t>
            </a:r>
            <a:r>
              <a:rPr lang="en-US" altLang="ko-KR" sz="1200" dirty="0"/>
              <a:t>(</a:t>
            </a:r>
            <a:r>
              <a:rPr lang="ko-KR" altLang="en-US" sz="1200" dirty="0"/>
              <a:t>상</a:t>
            </a:r>
            <a:r>
              <a:rPr lang="en-US" altLang="ko-KR" sz="1200" dirty="0"/>
              <a:t>): </a:t>
            </a:r>
            <a:r>
              <a:rPr lang="ko-KR" altLang="en-US" sz="1200" dirty="0" err="1"/>
              <a:t>카카오톡만</a:t>
            </a:r>
            <a:r>
              <a:rPr lang="ko-KR" altLang="en-US" sz="1200" dirty="0"/>
              <a:t> 빼고 거의 모든 메신저를 지원합니다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외부서버 연결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): </a:t>
            </a:r>
            <a:r>
              <a:rPr lang="en-US" altLang="ko-KR" sz="1200" dirty="0" err="1"/>
              <a:t>Webhook</a:t>
            </a:r>
            <a:r>
              <a:rPr lang="en-US" altLang="ko-KR" sz="1200" dirty="0"/>
              <a:t> </a:t>
            </a:r>
            <a:r>
              <a:rPr lang="ko-KR" altLang="en-US" sz="1200" dirty="0"/>
              <a:t>서버를 설정하여 </a:t>
            </a:r>
            <a:r>
              <a:rPr lang="en-US" altLang="ko-KR" sz="1200" dirty="0"/>
              <a:t>JSON </a:t>
            </a:r>
            <a:r>
              <a:rPr lang="ko-KR" altLang="en-US" sz="1200" dirty="0"/>
              <a:t>형식으로 처리된 정보를 전달할 수 있습니다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문서화</a:t>
            </a:r>
            <a:r>
              <a:rPr lang="en-US" altLang="ko-KR" sz="1200" dirty="0"/>
              <a:t>(</a:t>
            </a:r>
            <a:r>
              <a:rPr lang="ko-KR" altLang="en-US" sz="1200" dirty="0"/>
              <a:t>하</a:t>
            </a:r>
            <a:r>
              <a:rPr lang="en-US" altLang="ko-KR" sz="1200" dirty="0"/>
              <a:t>): </a:t>
            </a:r>
            <a:r>
              <a:rPr lang="ko-KR" altLang="en-US" sz="1200" dirty="0"/>
              <a:t>영문으로 된 도움말만 제공합니다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무료제공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초에 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ko-KR" altLang="en-US" sz="1200" dirty="0">
                <a:solidFill>
                  <a:srgbClr val="FF0000"/>
                </a:solidFill>
              </a:rPr>
              <a:t>개의 문장 처리</a:t>
            </a:r>
            <a:r>
              <a:rPr lang="ko-KR" altLang="en-US" sz="1200" dirty="0"/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158476487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2.2.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개발 플랫폼 비교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413" y="908720"/>
            <a:ext cx="86471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Watson Conversation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왓슨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컨버세이션은</a:t>
            </a:r>
            <a:r>
              <a:rPr lang="ko-KR" altLang="en-US" sz="1200" dirty="0"/>
              <a:t> </a:t>
            </a:r>
            <a:r>
              <a:rPr lang="en-US" altLang="ko-KR" sz="1200" dirty="0"/>
              <a:t>IBM</a:t>
            </a:r>
            <a:r>
              <a:rPr lang="ko-KR" altLang="en-US" sz="1200" dirty="0"/>
              <a:t>의 인공지능 서비스 중 하나로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개발을 쉽게 할 수 있도록 해주는 플랫폼입니다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현대카드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워커힐</a:t>
            </a:r>
            <a:r>
              <a:rPr lang="ko-KR" altLang="en-US" sz="1200" dirty="0"/>
              <a:t> 호텔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롯데닷컴</a:t>
            </a:r>
            <a:r>
              <a:rPr lang="ko-KR" altLang="en-US" sz="1200" dirty="0"/>
              <a:t> 등 국내의 많이 기업에서 자사의 </a:t>
            </a:r>
            <a:r>
              <a:rPr lang="ko-KR" altLang="en-US" sz="1200" dirty="0" err="1"/>
              <a:t>챗봇에</a:t>
            </a:r>
            <a:r>
              <a:rPr lang="ko-KR" altLang="en-US" sz="1200" dirty="0"/>
              <a:t> 도입하기도 하였습니다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자연어처리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): </a:t>
            </a:r>
            <a:r>
              <a:rPr lang="ko-KR" altLang="en-US" sz="1200" dirty="0"/>
              <a:t>이전과 동일하게 </a:t>
            </a:r>
            <a:r>
              <a:rPr lang="ko-KR" altLang="en-US" sz="1200" dirty="0" err="1"/>
              <a:t>엔터티와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인텐트를</a:t>
            </a:r>
            <a:r>
              <a:rPr lang="ko-KR" altLang="en-US" sz="1200" dirty="0"/>
              <a:t> 추가하였습니다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en-US" altLang="ko-KR" sz="1200" dirty="0" err="1"/>
              <a:t>Dialogflow</a:t>
            </a:r>
            <a:r>
              <a:rPr lang="ko-KR" altLang="en-US" sz="1200" dirty="0"/>
              <a:t>와 다르게 </a:t>
            </a:r>
            <a:r>
              <a:rPr lang="en-US" altLang="ko-KR" sz="1200" dirty="0"/>
              <a:t>'</a:t>
            </a:r>
            <a:r>
              <a:rPr lang="ko-KR" altLang="en-US" sz="1200" dirty="0"/>
              <a:t>보내줘</a:t>
            </a:r>
            <a:r>
              <a:rPr lang="en-US" altLang="ko-KR" sz="1200" dirty="0"/>
              <a:t>'</a:t>
            </a:r>
            <a:r>
              <a:rPr lang="ko-KR" altLang="en-US" sz="1200" dirty="0"/>
              <a:t>와 </a:t>
            </a:r>
            <a:r>
              <a:rPr lang="en-US" altLang="ko-KR" sz="1200" dirty="0"/>
              <a:t>'</a:t>
            </a:r>
            <a:r>
              <a:rPr lang="ko-KR" altLang="en-US" sz="1200" dirty="0"/>
              <a:t>모내줘</a:t>
            </a:r>
            <a:r>
              <a:rPr lang="en-US" altLang="ko-KR" sz="1200" dirty="0"/>
              <a:t>'</a:t>
            </a:r>
            <a:r>
              <a:rPr lang="ko-KR" altLang="en-US" sz="1200" dirty="0"/>
              <a:t>를 구분합니다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입력된 </a:t>
            </a:r>
            <a:r>
              <a:rPr lang="en-US" altLang="ko-KR" sz="1200" dirty="0"/>
              <a:t>'</a:t>
            </a:r>
            <a:r>
              <a:rPr lang="ko-KR" altLang="en-US" sz="1200" dirty="0" err="1"/>
              <a:t>살거야</a:t>
            </a:r>
            <a:r>
              <a:rPr lang="en-US" altLang="ko-KR" sz="1200" dirty="0"/>
              <a:t>'</a:t>
            </a:r>
            <a:r>
              <a:rPr lang="ko-KR" altLang="en-US" sz="1200" dirty="0"/>
              <a:t>와 같은 어간을 가지고 있는 </a:t>
            </a:r>
            <a:r>
              <a:rPr lang="en-US" altLang="ko-KR" sz="1200" dirty="0"/>
              <a:t>'</a:t>
            </a:r>
            <a:r>
              <a:rPr lang="ko-KR" altLang="en-US" sz="1200" dirty="0"/>
              <a:t>사려고</a:t>
            </a:r>
            <a:r>
              <a:rPr lang="en-US" altLang="ko-KR" sz="1200" dirty="0"/>
              <a:t>'</a:t>
            </a:r>
            <a:r>
              <a:rPr lang="ko-KR" altLang="en-US" sz="1200" dirty="0"/>
              <a:t>는 처리하지 못합니다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왓슨</a:t>
            </a:r>
            <a:r>
              <a:rPr lang="ko-KR" altLang="en-US" sz="1200" dirty="0"/>
              <a:t> 역시 동일한 의미인지 판단할 때 형태소분석을 사용하지 않는 것 같습니다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 err="1"/>
              <a:t>인텐트</a:t>
            </a:r>
            <a:r>
              <a:rPr lang="ko-KR" altLang="en-US" sz="1200" dirty="0"/>
              <a:t> 입력 시 최대한 많은 예문을 입력할 필요가 있을 듯 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대화 입력</a:t>
            </a:r>
            <a:r>
              <a:rPr lang="en-US" altLang="ko-KR" sz="1200" dirty="0"/>
              <a:t>(</a:t>
            </a:r>
            <a:r>
              <a:rPr lang="ko-KR" altLang="en-US" sz="1200" dirty="0"/>
              <a:t>상</a:t>
            </a:r>
            <a:r>
              <a:rPr lang="en-US" altLang="ko-KR" sz="1200" dirty="0"/>
              <a:t>): </a:t>
            </a:r>
            <a:r>
              <a:rPr lang="ko-KR" altLang="en-US" sz="1200" dirty="0"/>
              <a:t>다이얼로그를 그래프로 표시하기 때문에 대화 흐름을 쉽게 파악할 수 있다는 것이 </a:t>
            </a:r>
            <a:r>
              <a:rPr lang="ko-KR" altLang="en-US" sz="1200" dirty="0" err="1"/>
              <a:t>왓슨의</a:t>
            </a:r>
            <a:r>
              <a:rPr lang="ko-KR" altLang="en-US" sz="1200" dirty="0"/>
              <a:t> 장점 중 하나입니다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다이얼로그를 선택하여 일치 조건이나 대답 문장 등을 설정할 수 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하지만 다른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플랫폼과 다르게 오직 텍스트만 답변이 가능합니다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사진이나 </a:t>
            </a:r>
            <a:r>
              <a:rPr lang="en-US" altLang="ko-KR" sz="1200" dirty="0"/>
              <a:t>UI </a:t>
            </a:r>
            <a:r>
              <a:rPr lang="ko-KR" altLang="en-US" sz="1200" dirty="0"/>
              <a:t>등을 사용하기 위해서는 외부 서버에서 처리해야 합니다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메신저 연동</a:t>
            </a:r>
            <a:r>
              <a:rPr lang="en-US" altLang="ko-KR" sz="1200" dirty="0"/>
              <a:t>(</a:t>
            </a:r>
            <a:r>
              <a:rPr lang="ko-KR" altLang="en-US" sz="1200" dirty="0"/>
              <a:t>하</a:t>
            </a:r>
            <a:r>
              <a:rPr lang="en-US" altLang="ko-KR" sz="1200" dirty="0"/>
              <a:t>): </a:t>
            </a:r>
            <a:r>
              <a:rPr lang="ko-KR" altLang="en-US" sz="1200" dirty="0" err="1">
                <a:solidFill>
                  <a:srgbClr val="FF0000"/>
                </a:solidFill>
              </a:rPr>
              <a:t>슬랙과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페이스북만</a:t>
            </a:r>
            <a:r>
              <a:rPr lang="ko-KR" altLang="en-US" sz="1200" dirty="0"/>
              <a:t> 가능합니다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외부서버 연결</a:t>
            </a:r>
            <a:r>
              <a:rPr lang="en-US" altLang="ko-KR" sz="1200" dirty="0"/>
              <a:t>(</a:t>
            </a:r>
            <a:r>
              <a:rPr lang="ko-KR" altLang="en-US" sz="1200" dirty="0"/>
              <a:t>상</a:t>
            </a:r>
            <a:r>
              <a:rPr lang="en-US" altLang="ko-KR" sz="1200" dirty="0"/>
              <a:t>): </a:t>
            </a:r>
            <a:r>
              <a:rPr lang="ko-KR" altLang="en-US" sz="1200" dirty="0"/>
              <a:t>보통 대부분의 다른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플랫폼이 </a:t>
            </a:r>
            <a:r>
              <a:rPr lang="en-US" altLang="ko-KR" sz="1200" dirty="0"/>
              <a:t>API</a:t>
            </a:r>
            <a:r>
              <a:rPr lang="ko-KR" altLang="en-US" sz="1200" dirty="0"/>
              <a:t>를 통해서 외부와 연동하는 것과 달리</a:t>
            </a:r>
            <a:r>
              <a:rPr lang="en-US" altLang="ko-KR" sz="1200" dirty="0"/>
              <a:t>,</a:t>
            </a:r>
            <a:br>
              <a:rPr lang="ko-KR" altLang="en-US" sz="1200" dirty="0"/>
            </a:br>
            <a:r>
              <a:rPr lang="ko-KR" altLang="en-US" sz="1200" dirty="0" err="1"/>
              <a:t>왓슨은</a:t>
            </a:r>
            <a:r>
              <a:rPr lang="ko-KR" altLang="en-US" sz="1200" dirty="0"/>
              <a:t> </a:t>
            </a:r>
            <a:r>
              <a:rPr lang="en-US" altLang="ko-KR" sz="1200" dirty="0"/>
              <a:t>Node.js</a:t>
            </a:r>
            <a:r>
              <a:rPr lang="ko-KR" altLang="en-US" sz="1200" dirty="0"/>
              <a:t>나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등 각 언어에 맞는 </a:t>
            </a:r>
            <a:r>
              <a:rPr lang="en-US" altLang="ko-KR" sz="1200" dirty="0"/>
              <a:t>SDK </a:t>
            </a:r>
            <a:r>
              <a:rPr lang="ko-KR" altLang="en-US" sz="1200" dirty="0"/>
              <a:t>라이브러리를 제공합니다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en-US" altLang="ko-KR" sz="1200" dirty="0" err="1"/>
              <a:t>RESTful</a:t>
            </a:r>
            <a:r>
              <a:rPr lang="en-US" altLang="ko-KR" sz="1200" dirty="0"/>
              <a:t> API</a:t>
            </a:r>
            <a:r>
              <a:rPr lang="ko-KR" altLang="en-US" sz="1200" dirty="0"/>
              <a:t>나 </a:t>
            </a:r>
            <a:r>
              <a:rPr lang="en-US" altLang="ko-KR" sz="1200" dirty="0"/>
              <a:t>JSON</a:t>
            </a:r>
            <a:r>
              <a:rPr lang="ko-KR" altLang="en-US" sz="1200" dirty="0"/>
              <a:t>을 처리하기 위한 코드를 따로 작성할 필요가 없이 </a:t>
            </a:r>
            <a:r>
              <a:rPr lang="ko-KR" altLang="en-US" sz="1200" dirty="0" err="1"/>
              <a:t>왓슨과</a:t>
            </a:r>
            <a:r>
              <a:rPr lang="ko-KR" altLang="en-US" sz="1200" dirty="0"/>
              <a:t> 쉽게 정보를 주고받을 수 있습니다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문서화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): </a:t>
            </a:r>
            <a:r>
              <a:rPr lang="ko-KR" altLang="en-US" sz="1200" dirty="0"/>
              <a:t>한글로 된 도움말을 제공합니다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약간 이해하기가 좀 어렵고 설명이 자세하지는 않은 것 같습니다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무료제공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한달에</a:t>
            </a:r>
            <a:r>
              <a:rPr lang="ko-KR" altLang="en-US" sz="1200" dirty="0"/>
              <a:t> </a:t>
            </a:r>
            <a:r>
              <a:rPr lang="en-US" altLang="ko-KR" sz="1200" dirty="0"/>
              <a:t>10,000 API </a:t>
            </a:r>
            <a:r>
              <a:rPr lang="ko-KR" altLang="en-US" sz="1200" dirty="0"/>
              <a:t>요청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인텐트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엔터티</a:t>
            </a:r>
            <a:r>
              <a:rPr lang="ko-KR" altLang="en-US" sz="1200" dirty="0"/>
              <a:t> 개수 제한</a:t>
            </a:r>
          </a:p>
        </p:txBody>
      </p:sp>
    </p:spTree>
    <p:extLst>
      <p:ext uri="{BB962C8B-B14F-4D97-AF65-F5344CB8AC3E}">
        <p14:creationId xmlns:p14="http://schemas.microsoft.com/office/powerpoint/2010/main" val="227242082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2.2.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개발 플랫폼 비교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413" y="908720"/>
            <a:ext cx="86471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danbee.Ai</a:t>
            </a:r>
            <a:endParaRPr lang="en-US" altLang="ko-KR" sz="2000" b="1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단비는 </a:t>
            </a:r>
            <a:r>
              <a:rPr lang="en-US" altLang="ko-KR" sz="1200" dirty="0"/>
              <a:t>LG CNS</a:t>
            </a:r>
            <a:r>
              <a:rPr lang="ko-KR" altLang="en-US" sz="1200" dirty="0"/>
              <a:t>가 개발한 국산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플랫폼입니다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외국의 다른 제품과 비교해도 성능이 떨어지지 않을 만큼 다양한 기능을 제공하고 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자연어처리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): </a:t>
            </a:r>
            <a:r>
              <a:rPr lang="ko-KR" altLang="en-US" sz="1200" dirty="0"/>
              <a:t>동일하게 </a:t>
            </a:r>
            <a:r>
              <a:rPr lang="ko-KR" altLang="en-US" sz="1200" dirty="0" err="1"/>
              <a:t>엔터티와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인텐트를</a:t>
            </a:r>
            <a:r>
              <a:rPr lang="ko-KR" altLang="en-US" sz="1200" dirty="0"/>
              <a:t> 추가하였습니다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입력되지 않은 다른 </a:t>
            </a:r>
            <a:r>
              <a:rPr lang="ko-KR" altLang="en-US" sz="1200" dirty="0" err="1"/>
              <a:t>엔터티도</a:t>
            </a:r>
            <a:r>
              <a:rPr lang="ko-KR" altLang="en-US" sz="1200" dirty="0"/>
              <a:t> 동일하게 인식합니다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en-US" altLang="ko-KR" sz="1200" dirty="0"/>
              <a:t>'</a:t>
            </a:r>
            <a:r>
              <a:rPr lang="ko-KR" altLang="en-US" sz="1200" dirty="0" err="1"/>
              <a:t>포테이토피자</a:t>
            </a:r>
            <a:r>
              <a:rPr lang="ko-KR" altLang="en-US" sz="1200" dirty="0"/>
              <a:t> 보내주라</a:t>
            </a:r>
            <a:r>
              <a:rPr lang="en-US" altLang="ko-KR" sz="1200" dirty="0"/>
              <a:t>'</a:t>
            </a:r>
            <a:r>
              <a:rPr lang="ko-KR" altLang="en-US" sz="1200" dirty="0"/>
              <a:t>와 같이 형태가 변한 문장을 입력했는데 인식하지 못했습니다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하지만 </a:t>
            </a:r>
            <a:r>
              <a:rPr lang="ko-KR" altLang="en-US" sz="1200" dirty="0" err="1"/>
              <a:t>인텐트에서</a:t>
            </a:r>
            <a:r>
              <a:rPr lang="ko-KR" altLang="en-US" sz="1200" dirty="0"/>
              <a:t> 입력된 </a:t>
            </a:r>
            <a:r>
              <a:rPr lang="en-US" altLang="ko-KR" sz="1200" dirty="0"/>
              <a:t>'</a:t>
            </a:r>
            <a:r>
              <a:rPr lang="ko-KR" altLang="en-US" sz="1200" dirty="0"/>
              <a:t>불고기피자</a:t>
            </a:r>
            <a:r>
              <a:rPr lang="en-US" altLang="ko-KR" sz="1200" dirty="0"/>
              <a:t>'</a:t>
            </a:r>
            <a:r>
              <a:rPr lang="ko-KR" altLang="en-US" sz="1200" dirty="0"/>
              <a:t>로 입력하면 정상적으로 동작합니다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모든 </a:t>
            </a:r>
            <a:r>
              <a:rPr lang="ko-KR" altLang="en-US" sz="1200" dirty="0" err="1"/>
              <a:t>엔터티에서</a:t>
            </a:r>
            <a:r>
              <a:rPr lang="ko-KR" altLang="en-US" sz="1200" dirty="0"/>
              <a:t> 동일하게 처리되도록 수정될 필요가 있을 것 같습니다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en-US" altLang="ko-KR" sz="1200" dirty="0"/>
              <a:t>'</a:t>
            </a:r>
            <a:r>
              <a:rPr lang="ko-KR" altLang="en-US" sz="1200" dirty="0"/>
              <a:t>불고기피자 보내줘 빨리</a:t>
            </a:r>
            <a:r>
              <a:rPr lang="en-US" altLang="ko-KR" sz="1200" dirty="0"/>
              <a:t>' </a:t>
            </a:r>
            <a:r>
              <a:rPr lang="ko-KR" altLang="en-US" sz="1200" dirty="0"/>
              <a:t>처럼 </a:t>
            </a:r>
            <a:r>
              <a:rPr lang="ko-KR" altLang="en-US" sz="1200" dirty="0" err="1"/>
              <a:t>인텐트에</a:t>
            </a:r>
            <a:r>
              <a:rPr lang="ko-KR" altLang="en-US" sz="1200" dirty="0"/>
              <a:t> 입력된 문장에 새로운 단어를 추가했을 때도 인식이 안되었습니다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앞으로 계속 보완될 것이라 기대합니다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대화 입력</a:t>
            </a:r>
            <a:r>
              <a:rPr lang="en-US" altLang="ko-KR" sz="1200" dirty="0"/>
              <a:t>(</a:t>
            </a:r>
            <a:r>
              <a:rPr lang="ko-KR" altLang="en-US" sz="1200" dirty="0"/>
              <a:t>상</a:t>
            </a:r>
            <a:r>
              <a:rPr lang="en-US" altLang="ko-KR" sz="1200" dirty="0"/>
              <a:t>): </a:t>
            </a:r>
            <a:r>
              <a:rPr lang="ko-KR" altLang="en-US" sz="1200" dirty="0"/>
              <a:t>그래프로 대화 흐름을 제어할 수 있어 쉽게 관리가 가능합니다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분기나 슬롯 채우기 등 여러 가지 </a:t>
            </a:r>
            <a:r>
              <a:rPr lang="ko-KR" altLang="en-US" sz="1200" dirty="0" err="1"/>
              <a:t>노드를</a:t>
            </a:r>
            <a:r>
              <a:rPr lang="ko-KR" altLang="en-US" sz="1200" dirty="0"/>
              <a:t> 지원하고 있어 구조적으로 대화를 처리할 수 있습니다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메신저 연동</a:t>
            </a:r>
            <a:r>
              <a:rPr lang="en-US" altLang="ko-KR" sz="1200" dirty="0"/>
              <a:t>(</a:t>
            </a:r>
            <a:r>
              <a:rPr lang="ko-KR" altLang="en-US" sz="1200" dirty="0"/>
              <a:t>상</a:t>
            </a:r>
            <a:r>
              <a:rPr lang="en-US" altLang="ko-KR" sz="1200" dirty="0"/>
              <a:t>): </a:t>
            </a:r>
            <a:r>
              <a:rPr lang="ko-KR" altLang="en-US" sz="1200" dirty="0"/>
              <a:t>다양한 메신저 플랫폼을 지원합니다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현재 </a:t>
            </a:r>
            <a:r>
              <a:rPr lang="ko-KR" altLang="en-US" sz="1200" dirty="0" err="1"/>
              <a:t>카카오톡은</a:t>
            </a:r>
            <a:r>
              <a:rPr lang="ko-KR" altLang="en-US" sz="1200" dirty="0"/>
              <a:t> 정책 변경으로 인행 제한적으로 지원가능 합니다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외부서버 연결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): API</a:t>
            </a:r>
            <a:r>
              <a:rPr lang="ko-KR" altLang="en-US" sz="1200" dirty="0"/>
              <a:t>를 등록하고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노드</a:t>
            </a:r>
            <a:r>
              <a:rPr lang="en-US" altLang="ko-KR" sz="1200" dirty="0"/>
              <a:t>'</a:t>
            </a:r>
            <a:r>
              <a:rPr lang="ko-KR" altLang="en-US" sz="1200" dirty="0"/>
              <a:t>를 사용해서 외부 서버와 정보를 주고받을 수 있습니다</a:t>
            </a:r>
            <a:r>
              <a:rPr lang="en-US" altLang="ko-KR" sz="1200" dirty="0"/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문서화</a:t>
            </a:r>
            <a:r>
              <a:rPr lang="en-US" altLang="ko-KR" sz="1200" dirty="0"/>
              <a:t>(</a:t>
            </a:r>
            <a:r>
              <a:rPr lang="ko-KR" altLang="en-US" sz="1200" dirty="0"/>
              <a:t>상</a:t>
            </a:r>
            <a:r>
              <a:rPr lang="en-US" altLang="ko-KR" sz="1200" dirty="0"/>
              <a:t>): </a:t>
            </a:r>
            <a:r>
              <a:rPr lang="ko-KR" altLang="en-US" sz="1200" dirty="0">
                <a:solidFill>
                  <a:srgbClr val="0070C0"/>
                </a:solidFill>
              </a:rPr>
              <a:t>단비의 가장 큰 장점 중 하나로 한글로 된 도움말이 아주 자세히 나와있습니다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무료제공</a:t>
            </a:r>
            <a:r>
              <a:rPr lang="en-US" altLang="ko-KR" sz="1200" dirty="0"/>
              <a:t>: </a:t>
            </a:r>
            <a:r>
              <a:rPr lang="ko-KR" altLang="en-US" sz="1200" dirty="0"/>
              <a:t>하루에 </a:t>
            </a:r>
            <a:r>
              <a:rPr lang="en-US" altLang="ko-KR" sz="1200" dirty="0"/>
              <a:t>10,000 API </a:t>
            </a:r>
            <a:r>
              <a:rPr lang="ko-KR" altLang="en-US" sz="1200" dirty="0"/>
              <a:t>요청 </a:t>
            </a:r>
            <a:r>
              <a:rPr lang="en-US" altLang="ko-KR" sz="1200" dirty="0"/>
              <a:t>/ </a:t>
            </a:r>
            <a:r>
              <a:rPr lang="ko-KR" altLang="en-US" sz="1200" dirty="0"/>
              <a:t>상업적 목적 불가능</a:t>
            </a:r>
          </a:p>
        </p:txBody>
      </p:sp>
    </p:spTree>
    <p:extLst>
      <p:ext uri="{BB962C8B-B14F-4D97-AF65-F5344CB8AC3E}">
        <p14:creationId xmlns:p14="http://schemas.microsoft.com/office/powerpoint/2010/main" val="307245867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16900" y="2602046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90000"/>
              </a:lnSpc>
            </a:pPr>
            <a:r>
              <a:rPr lang="ko-KR" altLang="en-US" sz="3200" b="1" spc="-50" dirty="0" err="1">
                <a:solidFill>
                  <a:schemeClr val="bg1"/>
                </a:solidFill>
                <a:latin typeface="+mn-ea"/>
              </a:rPr>
              <a:t>클라우드</a:t>
            </a:r>
            <a:r>
              <a:rPr lang="ko-KR" altLang="en-US" sz="3200" b="1" spc="-50" dirty="0">
                <a:solidFill>
                  <a:schemeClr val="bg1"/>
                </a:solidFill>
                <a:latin typeface="+mn-ea"/>
              </a:rPr>
              <a:t> 컴퓨팅</a:t>
            </a:r>
            <a:endParaRPr lang="en-US" altLang="ko-KR" sz="3200" b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6586" y="2677599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8800" spc="-50" dirty="0">
                <a:solidFill>
                  <a:schemeClr val="bg1"/>
                </a:solidFill>
                <a:latin typeface="+mn-ea"/>
              </a:rPr>
              <a:t>3.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919254" y="4189136"/>
            <a:ext cx="3812986" cy="400110"/>
            <a:chOff x="5067304" y="3227834"/>
            <a:chExt cx="3812986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5601213" y="3227834"/>
              <a:ext cx="3279077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클라우드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컴퓨팅이란</a:t>
              </a:r>
              <a:r>
                <a:rPr lang="en-US" altLang="ko-KR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?</a:t>
              </a:r>
            </a:p>
          </p:txBody>
        </p:sp>
        <p:sp>
          <p:nvSpPr>
            <p:cNvPr id="29" name="자유형 28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3.1.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19254" y="4639127"/>
            <a:ext cx="3812986" cy="400110"/>
            <a:chOff x="5067304" y="3227834"/>
            <a:chExt cx="3812986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5601214" y="3227834"/>
              <a:ext cx="3279076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가상머신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en-US" altLang="ko-KR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&amp;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컨테이너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3.2.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919254" y="5089118"/>
            <a:ext cx="3812986" cy="400110"/>
            <a:chOff x="5067304" y="3227834"/>
            <a:chExt cx="3812986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5601213" y="3227834"/>
              <a:ext cx="3279077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클라우드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en-US" altLang="ko-KR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VS </a:t>
              </a: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서버호스팅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3.3.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1487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3.1.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클라우드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커퓨팅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2413" y="908050"/>
            <a:ext cx="8647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쉽게 말하면 </a:t>
            </a:r>
            <a:r>
              <a:rPr lang="ko-KR" altLang="en-US" sz="1200" dirty="0" err="1"/>
              <a:t>클라우드</a:t>
            </a:r>
            <a:r>
              <a:rPr lang="ko-KR" altLang="en-US" sz="1200" dirty="0"/>
              <a:t> 컴퓨팅은 인터넷</a:t>
            </a:r>
            <a:r>
              <a:rPr lang="en-US" altLang="ko-KR" sz="1200" dirty="0"/>
              <a:t>(“</a:t>
            </a:r>
            <a:r>
              <a:rPr lang="ko-KR" altLang="en-US" sz="1200" dirty="0" err="1"/>
              <a:t>클라우드</a:t>
            </a:r>
            <a:r>
              <a:rPr lang="ko-KR" altLang="en-US" sz="1200" dirty="0"/>
              <a:t>”</a:t>
            </a:r>
            <a:r>
              <a:rPr lang="en-US" altLang="ko-KR" sz="1200" dirty="0"/>
              <a:t>)</a:t>
            </a:r>
            <a:r>
              <a:rPr lang="ko-KR" altLang="en-US" sz="1200" dirty="0"/>
              <a:t>을 통해 서버</a:t>
            </a:r>
            <a:r>
              <a:rPr lang="en-US" altLang="ko-KR" sz="1200" dirty="0"/>
              <a:t>, </a:t>
            </a:r>
            <a:r>
              <a:rPr lang="ko-KR" altLang="en-US" sz="1200" dirty="0"/>
              <a:t>스토리지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데이터베이스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네트워킹</a:t>
            </a:r>
            <a:r>
              <a:rPr lang="en-US" altLang="ko-KR" sz="1200" dirty="0"/>
              <a:t>, </a:t>
            </a:r>
            <a:r>
              <a:rPr lang="ko-KR" altLang="en-US" sz="1200" dirty="0"/>
              <a:t>소프트웨어</a:t>
            </a:r>
            <a:r>
              <a:rPr lang="en-US" altLang="ko-KR" sz="1200" dirty="0"/>
              <a:t>, </a:t>
            </a:r>
            <a:r>
              <a:rPr lang="ko-KR" altLang="en-US" sz="1200" dirty="0"/>
              <a:t>분석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인텔리전스</a:t>
            </a:r>
            <a:r>
              <a:rPr lang="ko-KR" altLang="en-US" sz="1200" dirty="0"/>
              <a:t> 등의 컴퓨팅 서비스를 제공하는 것입니다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클라우딩</a:t>
            </a:r>
            <a:r>
              <a:rPr lang="ko-KR" altLang="en-US" sz="1200" dirty="0"/>
              <a:t> 컴퓨팅을 통해 더 빠른 혁신과 유연한 리소스를 제공하고 대규모 경영의 이익 효과를 누릴 수 있게 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일반적으로 사용한 </a:t>
            </a:r>
            <a:r>
              <a:rPr lang="ko-KR" altLang="en-US" sz="1200" dirty="0" err="1"/>
              <a:t>클라우드</a:t>
            </a:r>
            <a:r>
              <a:rPr lang="ko-KR" altLang="en-US" sz="1200" dirty="0"/>
              <a:t> 서비스에 대해서만 요금을 지불하므로</a:t>
            </a:r>
            <a:r>
              <a:rPr lang="en-US" altLang="ko-KR" sz="1200" dirty="0"/>
              <a:t>, </a:t>
            </a:r>
            <a:r>
              <a:rPr lang="ko-KR" altLang="en-US" sz="1200" dirty="0"/>
              <a:t>운영 비용을 낮추고 인프라를 보다 효율적으로 운영할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그뿐만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비즈니스 요구 사항의 변화에 따라 규모를 조정할 수 있습니다</a:t>
            </a:r>
            <a:r>
              <a:rPr lang="en-US" altLang="ko-KR" sz="1200" dirty="0"/>
              <a:t>.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클라우드</a:t>
            </a:r>
            <a:r>
              <a:rPr lang="ko-KR" altLang="en-US" sz="1200" dirty="0"/>
              <a:t> 플랫폼</a:t>
            </a:r>
            <a:r>
              <a:rPr lang="en-US" altLang="ko-KR" sz="1200" dirty="0"/>
              <a:t>: AWS, Azure, Google, IBM</a:t>
            </a:r>
            <a:endParaRPr lang="ko-KR" altLang="en-US" sz="1200" dirty="0"/>
          </a:p>
        </p:txBody>
      </p:sp>
      <p:pic>
        <p:nvPicPr>
          <p:cNvPr id="32770" name="Picture 2" descr="클라우드 컴퓨팅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" b="2419"/>
          <a:stretch/>
        </p:blipFill>
        <p:spPr bwMode="auto">
          <a:xfrm>
            <a:off x="3790027" y="2129150"/>
            <a:ext cx="4814421" cy="432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0059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3.2.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가상머신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&amp; </a:t>
            </a:r>
            <a:r>
              <a:rPr lang="ko-KR" altLang="en-US" sz="3600" b="1" dirty="0"/>
              <a:t>컨테이너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413" y="908050"/>
            <a:ext cx="864711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컴퓨터의 </a:t>
            </a:r>
            <a:r>
              <a:rPr lang="en-US" altLang="ko-KR" b="1" dirty="0"/>
              <a:t>3(4)</a:t>
            </a:r>
            <a:r>
              <a:rPr lang="ko-KR" altLang="en-US" b="1" dirty="0"/>
              <a:t>대 구성요소 </a:t>
            </a:r>
            <a:r>
              <a:rPr lang="en-US" altLang="ko-KR" b="1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CPU, Memory, Storage</a:t>
            </a:r>
            <a:r>
              <a:rPr lang="en-US" altLang="ko-KR" dirty="0"/>
              <a:t>, NIC(Network Interface card)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/>
              <a:t>가상머신</a:t>
            </a:r>
            <a:r>
              <a:rPr lang="en-US" altLang="ko-KR" b="1" dirty="0"/>
              <a:t>(Virtual Machine)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물리적으로 존재하는 컴퓨터가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컴퓨터가 만들어내는 가상의 컴퓨터</a:t>
            </a:r>
            <a:r>
              <a:rPr lang="en-US" altLang="ko-KR" sz="1200" dirty="0"/>
              <a:t>. </a:t>
            </a:r>
            <a:r>
              <a:rPr lang="ko-KR" altLang="en-US" sz="1200" dirty="0"/>
              <a:t>즉 컴퓨터 안에 있는 컴퓨터</a:t>
            </a:r>
            <a:endParaRPr lang="en-US" altLang="ko-KR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종류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VirtualBox</a:t>
            </a:r>
            <a:r>
              <a:rPr lang="en-US" altLang="ko-KR" sz="1200" dirty="0"/>
              <a:t>, VMware, Hyper-V, </a:t>
            </a:r>
            <a:r>
              <a:rPr lang="en-US" altLang="ko-KR" sz="1200" dirty="0" err="1"/>
              <a:t>Xen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Bochs</a:t>
            </a:r>
            <a:r>
              <a:rPr lang="en-US" altLang="ko-KR" sz="1200" dirty="0"/>
              <a:t>, QEMU, Parallels Desktop ...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컨테이너</a:t>
            </a:r>
            <a:r>
              <a:rPr lang="en-US" altLang="ko-KR" b="1" dirty="0"/>
              <a:t>(Container)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컨테이너는 애플리케이션과 애플리케이션을 구동하는 환경을 격리한 공간을 뜻합니다</a:t>
            </a:r>
            <a:r>
              <a:rPr lang="en-US" altLang="ko-KR" sz="1200" dirty="0"/>
              <a:t>.</a:t>
            </a:r>
          </a:p>
          <a:p>
            <a:pPr marL="268288" indent="-180975">
              <a:buFont typeface="Arial" pitchFamily="34" charset="0"/>
              <a:buChar char="•"/>
            </a:pPr>
            <a:r>
              <a:rPr lang="ko-KR" altLang="en-US" sz="1200" dirty="0"/>
              <a:t>종류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, Warden, Garden </a:t>
            </a:r>
          </a:p>
        </p:txBody>
      </p:sp>
      <p:pic>
        <p:nvPicPr>
          <p:cNvPr id="37890" name="Picture 2" descr="Virtual Machine and Contai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85" y="3431607"/>
            <a:ext cx="4969768" cy="307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2776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3.3.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클라우드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VS 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서버호스트</a:t>
            </a:r>
            <a:endParaRPr lang="ko-KR" altLang="en-US" sz="36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39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51038"/>
              </p:ext>
            </p:extLst>
          </p:nvPr>
        </p:nvGraphicFramePr>
        <p:xfrm>
          <a:off x="252413" y="1124751"/>
          <a:ext cx="8647113" cy="5363356"/>
        </p:xfrm>
        <a:graphic>
          <a:graphicData uri="http://schemas.openxmlformats.org/drawingml/2006/table">
            <a:tbl>
              <a:tblPr/>
              <a:tblGrid>
                <a:gridCol w="288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4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dirty="0">
                          <a:effectLst/>
                        </a:rPr>
                        <a:t>구분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dirty="0" err="1">
                          <a:effectLst/>
                        </a:rPr>
                        <a:t>클라우드</a:t>
                      </a:r>
                      <a:endParaRPr lang="ko-KR" altLang="en-US" sz="1300" b="1" dirty="0">
                        <a:effectLst/>
                      </a:endParaRP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dirty="0" err="1">
                          <a:effectLst/>
                        </a:rPr>
                        <a:t>서버호스팅</a:t>
                      </a:r>
                      <a:endParaRPr lang="ko-KR" altLang="en-US" sz="1300" b="1" dirty="0">
                        <a:effectLst/>
                      </a:endParaRP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 dirty="0">
                          <a:effectLst/>
                        </a:rPr>
                        <a:t>초기 비용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없음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필요함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ko-KR" altLang="en-US" sz="1300">
                          <a:effectLst/>
                        </a:rPr>
                        <a:t>최초 구축시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하드웨어 교체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없음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effectLst/>
                        </a:rPr>
                        <a:t>2~5</a:t>
                      </a:r>
                      <a:r>
                        <a:rPr lang="ko-KR" altLang="en-US" sz="1300">
                          <a:effectLst/>
                        </a:rPr>
                        <a:t>년마다 교체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과금 방식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사용한 만큼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월정액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ko-KR" altLang="en-US" sz="1300">
                          <a:effectLst/>
                        </a:rPr>
                        <a:t>선불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로드밸런싱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월 </a:t>
                      </a:r>
                      <a:r>
                        <a:rPr lang="en-US" altLang="ko-KR" sz="1300">
                          <a:effectLst/>
                        </a:rPr>
                        <a:t>20,000</a:t>
                      </a:r>
                      <a:r>
                        <a:rPr lang="ko-KR" altLang="en-US" sz="1300">
                          <a:effectLst/>
                        </a:rPr>
                        <a:t>원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월 최소 </a:t>
                      </a:r>
                      <a:r>
                        <a:rPr lang="en-US" altLang="ko-KR" sz="1300">
                          <a:effectLst/>
                        </a:rPr>
                        <a:t>100,000</a:t>
                      </a:r>
                      <a:r>
                        <a:rPr lang="ko-KR" altLang="en-US" sz="1300">
                          <a:effectLst/>
                        </a:rPr>
                        <a:t>원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보안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ko-KR" altLang="en-US" sz="1300">
                          <a:effectLst/>
                        </a:rPr>
                        <a:t>방화벽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무료제공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고객사 자체구축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ko-KR" altLang="en-US" sz="1300">
                          <a:effectLst/>
                        </a:rPr>
                        <a:t>유료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스펙 선택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고객님께서 자유자재로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불가능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하드웨어 추가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최대 </a:t>
                      </a:r>
                      <a:r>
                        <a:rPr lang="en-US" altLang="ko-KR" sz="1300">
                          <a:effectLst/>
                        </a:rPr>
                        <a:t>15</a:t>
                      </a:r>
                      <a:r>
                        <a:rPr lang="ko-KR" altLang="en-US" sz="1300">
                          <a:effectLst/>
                        </a:rPr>
                        <a:t>분 소요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최소</a:t>
                      </a:r>
                      <a:r>
                        <a:rPr lang="en-US" altLang="ko-KR" sz="1300">
                          <a:effectLst/>
                        </a:rPr>
                        <a:t>1</a:t>
                      </a:r>
                      <a:r>
                        <a:rPr lang="ko-KR" altLang="en-US" sz="1300">
                          <a:effectLst/>
                        </a:rPr>
                        <a:t>일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백업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effectLst/>
                        </a:rPr>
                        <a:t>CDP </a:t>
                      </a:r>
                      <a:r>
                        <a:rPr lang="ko-KR" altLang="en-US" sz="1300">
                          <a:effectLst/>
                        </a:rPr>
                        <a:t>백업제공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ko-KR" altLang="en-US" sz="1300">
                          <a:effectLst/>
                        </a:rPr>
                        <a:t>유료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고객사 자체구축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ko-KR" altLang="en-US" sz="1300">
                          <a:effectLst/>
                        </a:rPr>
                        <a:t>유료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시스템 모니터링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기본제공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고객사 자체구축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ko-KR" altLang="en-US" sz="1300">
                          <a:effectLst/>
                        </a:rPr>
                        <a:t>유료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538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자원 관리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콘솔을 통한 자원관리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ko-KR" altLang="en-US" sz="1300">
                          <a:effectLst/>
                        </a:rPr>
                        <a:t>편리성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불가능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OS</a:t>
                      </a:r>
                      <a:r>
                        <a:rPr lang="ko-KR" altLang="en-US" sz="1300">
                          <a:effectLst/>
                        </a:rPr>
                        <a:t>설치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쉽고 빠르게 가능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effectLst/>
                        </a:rPr>
                        <a:t>2~3</a:t>
                      </a:r>
                      <a:r>
                        <a:rPr lang="ko-KR" altLang="en-US" sz="1300">
                          <a:effectLst/>
                        </a:rPr>
                        <a:t>시간 소요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ko-KR" altLang="en-US" sz="1300">
                          <a:effectLst/>
                        </a:rPr>
                        <a:t>유료</a:t>
                      </a:r>
                      <a:r>
                        <a:rPr lang="en-US" altLang="ko-KR" sz="130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방화벽</a:t>
                      </a:r>
                      <a:r>
                        <a:rPr lang="en-US" altLang="ko-KR" sz="1300">
                          <a:effectLst/>
                        </a:rPr>
                        <a:t>/</a:t>
                      </a:r>
                      <a:r>
                        <a:rPr lang="ko-KR" altLang="en-US" sz="1300">
                          <a:effectLst/>
                        </a:rPr>
                        <a:t>로드밸런싱 설치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쉽고 빠르게 가능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시간소요 및 유료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장애처리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빠르게 가능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복수시간 지연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시스템 이중화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effectLst/>
                        </a:rPr>
                        <a:t>이중화 지원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err="1">
                          <a:effectLst/>
                        </a:rPr>
                        <a:t>고객사</a:t>
                      </a:r>
                      <a:r>
                        <a:rPr lang="ko-KR" altLang="en-US" sz="1300" dirty="0">
                          <a:effectLst/>
                        </a:rPr>
                        <a:t> 자체구축</a:t>
                      </a:r>
                      <a:r>
                        <a:rPr lang="en-US" altLang="ko-KR" sz="1300" dirty="0">
                          <a:effectLst/>
                        </a:rPr>
                        <a:t>(</a:t>
                      </a:r>
                      <a:r>
                        <a:rPr lang="ko-KR" altLang="en-US" sz="1300" dirty="0">
                          <a:effectLst/>
                        </a:rPr>
                        <a:t>유료</a:t>
                      </a:r>
                      <a:r>
                        <a:rPr lang="en-US" altLang="ko-KR" sz="1300" dirty="0">
                          <a:effectLst/>
                        </a:rPr>
                        <a:t>)</a:t>
                      </a:r>
                    </a:p>
                  </a:txBody>
                  <a:tcPr marL="91819" marR="91819" marT="42378" marB="423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107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1.1.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개념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 descr="사람얼굴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3" y="1857256"/>
            <a:ext cx="864096" cy="11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1835696" y="2138533"/>
            <a:ext cx="1800200" cy="452469"/>
          </a:xfrm>
          <a:prstGeom prst="wedgeRoundRectCallout">
            <a:avLst>
              <a:gd name="adj1" fmla="val -70460"/>
              <a:gd name="adj2" fmla="val -348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C000"/>
                </a:solidFill>
              </a:rPr>
              <a:t>피자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배달해줘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1620" y="4293096"/>
            <a:ext cx="2412268" cy="74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Intent - </a:t>
            </a:r>
            <a:r>
              <a:rPr lang="ko-KR" altLang="en-US" sz="1600" dirty="0"/>
              <a:t>배달 주문 접수</a:t>
            </a:r>
            <a:endParaRPr lang="en-US" altLang="ko-KR" sz="1600" dirty="0"/>
          </a:p>
          <a:p>
            <a:r>
              <a:rPr lang="en-US" altLang="ko-KR" sz="1600" dirty="0"/>
              <a:t>Item - </a:t>
            </a:r>
            <a:r>
              <a:rPr lang="ko-KR" altLang="en-US" sz="1600" dirty="0"/>
              <a:t>피자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693186"/>
            <a:ext cx="407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사용자의 의도를 파악하여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0275" y="5601434"/>
            <a:ext cx="3378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lt"/>
              </a:rPr>
              <a:t>답변 또는 접수를 대화로</a:t>
            </a:r>
            <a:endParaRPr lang="en-US" altLang="ko-KR" sz="2000" b="1" dirty="0">
              <a:latin typeface="+mj-lt"/>
            </a:endParaRPr>
          </a:p>
          <a:p>
            <a:pPr algn="ctr"/>
            <a:r>
              <a:rPr lang="ko-KR" altLang="en-US" sz="2000" b="1" dirty="0">
                <a:latin typeface="+mj-lt"/>
              </a:rPr>
              <a:t>진행하는 </a:t>
            </a:r>
            <a:r>
              <a:rPr lang="ko-KR" altLang="en-US" sz="2000" b="1" dirty="0" err="1">
                <a:latin typeface="+mj-lt"/>
              </a:rPr>
              <a:t>봇</a:t>
            </a:r>
            <a:r>
              <a:rPr lang="en-US" altLang="ko-KR" sz="2000" b="1" dirty="0">
                <a:latin typeface="+mj-lt"/>
              </a:rPr>
              <a:t>(Bot) </a:t>
            </a:r>
            <a:r>
              <a:rPr lang="ko-KR" altLang="en-US" sz="2000" b="1" dirty="0">
                <a:latin typeface="+mj-lt"/>
              </a:rPr>
              <a:t>서비스</a:t>
            </a:r>
          </a:p>
        </p:txBody>
      </p:sp>
      <p:cxnSp>
        <p:nvCxnSpPr>
          <p:cNvPr id="9" name="직선 화살표 연결선 8"/>
          <p:cNvCxnSpPr>
            <a:stCxn id="3" idx="2"/>
          </p:cNvCxnSpPr>
          <p:nvPr/>
        </p:nvCxnSpPr>
        <p:spPr>
          <a:xfrm flipH="1">
            <a:off x="2699792" y="2591002"/>
            <a:ext cx="36004" cy="1630086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Picture 2" descr="사람얼굴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402" y="1574688"/>
            <a:ext cx="288032" cy="3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5412323" y="1693971"/>
            <a:ext cx="1800200" cy="339822"/>
          </a:xfrm>
          <a:prstGeom prst="wedgeRoundRectCallout">
            <a:avLst>
              <a:gd name="adj1" fmla="val -70460"/>
              <a:gd name="adj2" fmla="val -34807"/>
              <a:gd name="adj3" fmla="val 16667"/>
            </a:avLst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의도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배달주문접수</a:t>
            </a:r>
          </a:p>
        </p:txBody>
      </p:sp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1" t="19123" r="20956" b="18411"/>
          <a:stretch/>
        </p:blipFill>
        <p:spPr bwMode="auto">
          <a:xfrm>
            <a:off x="5575084" y="2421249"/>
            <a:ext cx="321597" cy="3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사각형 설명선 15"/>
          <p:cNvSpPr/>
          <p:nvPr/>
        </p:nvSpPr>
        <p:spPr>
          <a:xfrm>
            <a:off x="6204411" y="2499429"/>
            <a:ext cx="2448272" cy="542475"/>
          </a:xfrm>
          <a:prstGeom prst="wedgeRoundRectCallout">
            <a:avLst>
              <a:gd name="adj1" fmla="val -59597"/>
              <a:gd name="adj2" fmla="val -30989"/>
              <a:gd name="adj3" fmla="val 16667"/>
            </a:avLst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질문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무슨 피자를 원하시나요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치즈 </a:t>
            </a:r>
            <a:r>
              <a:rPr lang="en-US" altLang="ko-KR" sz="1200" dirty="0">
                <a:solidFill>
                  <a:schemeClr val="bg1"/>
                </a:solidFill>
              </a:rPr>
              <a:t>or </a:t>
            </a:r>
            <a:r>
              <a:rPr lang="ko-KR" altLang="en-US" sz="1200" dirty="0">
                <a:solidFill>
                  <a:schemeClr val="bg1"/>
                </a:solidFill>
              </a:rPr>
              <a:t>불고기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7" name="Picture 2" descr="사람얼굴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96" y="3350765"/>
            <a:ext cx="288032" cy="3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사각형 설명선 17"/>
          <p:cNvSpPr/>
          <p:nvPr/>
        </p:nvSpPr>
        <p:spPr>
          <a:xfrm>
            <a:off x="6232053" y="3406045"/>
            <a:ext cx="1800200" cy="407727"/>
          </a:xfrm>
          <a:prstGeom prst="wedgeRoundRectCallout">
            <a:avLst>
              <a:gd name="adj1" fmla="val -70460"/>
              <a:gd name="adj2" fmla="val -34807"/>
              <a:gd name="adj3" fmla="val 16667"/>
            </a:avLst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분기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치즈 </a:t>
            </a:r>
            <a:r>
              <a:rPr lang="en-US" altLang="ko-KR" sz="1200" dirty="0">
                <a:solidFill>
                  <a:schemeClr val="bg1"/>
                </a:solidFill>
              </a:rPr>
              <a:t>or </a:t>
            </a:r>
            <a:r>
              <a:rPr lang="ko-KR" altLang="en-US" sz="1200" dirty="0">
                <a:solidFill>
                  <a:schemeClr val="bg1"/>
                </a:solidFill>
              </a:rPr>
              <a:t>불고기</a:t>
            </a:r>
          </a:p>
        </p:txBody>
      </p:sp>
      <p:pic>
        <p:nvPicPr>
          <p:cNvPr id="19" name="Picture 6" descr="관련 이미지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1" t="19123" r="20956" b="18411"/>
          <a:stretch/>
        </p:blipFill>
        <p:spPr bwMode="auto">
          <a:xfrm>
            <a:off x="4211960" y="4149442"/>
            <a:ext cx="321597" cy="3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4754402" y="4227621"/>
            <a:ext cx="2242097" cy="542475"/>
          </a:xfrm>
          <a:prstGeom prst="wedgeRoundRectCallout">
            <a:avLst>
              <a:gd name="adj1" fmla="val -59597"/>
              <a:gd name="adj2" fmla="val -30989"/>
              <a:gd name="adj3" fmla="val 16667"/>
            </a:avLst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답변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맛있는 치즈 피자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   주문하겠습니다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1" name="Picture 6" descr="관련 이미지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1" t="19123" r="20956" b="18411"/>
          <a:stretch/>
        </p:blipFill>
        <p:spPr bwMode="auto">
          <a:xfrm>
            <a:off x="5553853" y="4881891"/>
            <a:ext cx="321597" cy="3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6130938" y="4947701"/>
            <a:ext cx="2228152" cy="542475"/>
          </a:xfrm>
          <a:prstGeom prst="wedgeRoundRectCallout">
            <a:avLst>
              <a:gd name="adj1" fmla="val -59597"/>
              <a:gd name="adj2" fmla="val -30989"/>
              <a:gd name="adj3" fmla="val 16667"/>
            </a:avLst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질문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맛있는 불고기 피자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</a:t>
            </a:r>
            <a:r>
              <a:rPr lang="ko-KR" altLang="en-US" sz="1200" dirty="0">
                <a:solidFill>
                  <a:schemeClr val="bg1"/>
                </a:solidFill>
              </a:rPr>
              <a:t>주문하겠습니다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endCxn id="16" idx="0"/>
          </p:cNvCxnSpPr>
          <p:nvPr/>
        </p:nvCxnSpPr>
        <p:spPr>
          <a:xfrm>
            <a:off x="7132153" y="2033793"/>
            <a:ext cx="296394" cy="465636"/>
          </a:xfrm>
          <a:prstGeom prst="straightConnector1">
            <a:avLst/>
          </a:prstGeom>
          <a:ln>
            <a:prstDash val="sysDash"/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6" idx="2"/>
            <a:endCxn id="18" idx="0"/>
          </p:cNvCxnSpPr>
          <p:nvPr/>
        </p:nvCxnSpPr>
        <p:spPr>
          <a:xfrm flipH="1">
            <a:off x="7132153" y="3041904"/>
            <a:ext cx="296394" cy="364141"/>
          </a:xfrm>
          <a:prstGeom prst="straightConnector1">
            <a:avLst/>
          </a:prstGeom>
          <a:ln>
            <a:prstDash val="sysDash"/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669682" y="3813774"/>
            <a:ext cx="1" cy="397052"/>
          </a:xfrm>
          <a:prstGeom prst="straightConnector1">
            <a:avLst/>
          </a:prstGeom>
          <a:ln>
            <a:prstDash val="sysDash"/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580947" y="3813774"/>
            <a:ext cx="0" cy="1100338"/>
          </a:xfrm>
          <a:prstGeom prst="straightConnector1">
            <a:avLst/>
          </a:prstGeom>
          <a:ln>
            <a:prstDash val="sysDash"/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520" y="908720"/>
            <a:ext cx="705513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/>
              <a:t>챗봇이란</a:t>
            </a:r>
            <a:r>
              <a:rPr lang="en-US" altLang="ko-KR" sz="1100" dirty="0"/>
              <a:t>, </a:t>
            </a:r>
            <a:r>
              <a:rPr lang="ko-KR" altLang="en-US" sz="1100" dirty="0"/>
              <a:t>텍스트나 음성으로 사용자의 의도를 파악하여</a:t>
            </a:r>
            <a:r>
              <a:rPr lang="en-US" altLang="ko-KR" sz="1100" dirty="0"/>
              <a:t>, </a:t>
            </a:r>
            <a:r>
              <a:rPr lang="ko-KR" altLang="en-US" sz="1100" dirty="0"/>
              <a:t>답변</a:t>
            </a:r>
            <a:r>
              <a:rPr lang="en-US" altLang="ko-KR" sz="1100" dirty="0"/>
              <a:t>/</a:t>
            </a:r>
            <a:r>
              <a:rPr lang="ko-KR" altLang="en-US" sz="1100" dirty="0"/>
              <a:t>접수를 대화로 진행하는 </a:t>
            </a:r>
            <a:r>
              <a:rPr lang="ko-KR" altLang="en-US" sz="1100" dirty="0" err="1"/>
              <a:t>봇</a:t>
            </a:r>
            <a:r>
              <a:rPr lang="en-US" altLang="ko-KR" sz="1100" dirty="0"/>
              <a:t>(Bot)</a:t>
            </a:r>
            <a:r>
              <a:rPr lang="ko-KR" altLang="en-US" sz="1100" dirty="0"/>
              <a:t>서비스 뜻한다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812868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16900" y="2602046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90000"/>
              </a:lnSpc>
            </a:pPr>
            <a:r>
              <a:rPr lang="ko-KR" altLang="en-US" sz="3200" b="1" spc="-50" dirty="0">
                <a:solidFill>
                  <a:schemeClr val="bg1"/>
                </a:solidFill>
                <a:latin typeface="+mn-ea"/>
              </a:rPr>
              <a:t>단비 </a:t>
            </a:r>
            <a:r>
              <a:rPr lang="ko-KR" altLang="en-US" sz="3200" b="1" spc="-50" dirty="0" err="1">
                <a:solidFill>
                  <a:schemeClr val="bg1"/>
                </a:solidFill>
                <a:latin typeface="+mn-ea"/>
              </a:rPr>
              <a:t>챗봇</a:t>
            </a:r>
            <a:r>
              <a:rPr lang="ko-KR" altLang="en-US" sz="3200" b="1" spc="-50" dirty="0">
                <a:solidFill>
                  <a:schemeClr val="bg1"/>
                </a:solidFill>
                <a:latin typeface="+mn-ea"/>
              </a:rPr>
              <a:t> 만들기</a:t>
            </a:r>
            <a:endParaRPr lang="en-US" altLang="ko-KR" sz="3200" b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6586" y="2677599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8800" spc="-50" dirty="0">
                <a:solidFill>
                  <a:schemeClr val="bg1"/>
                </a:solidFill>
                <a:latin typeface="+mn-ea"/>
              </a:rPr>
              <a:t>4.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919254" y="4189136"/>
            <a:ext cx="3164914" cy="400110"/>
            <a:chOff x="5067304" y="3227834"/>
            <a:chExt cx="3164914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5601213" y="3227834"/>
              <a:ext cx="2631005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회원 가입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4.1.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19254" y="4639127"/>
            <a:ext cx="3164914" cy="400110"/>
            <a:chOff x="5067304" y="3227834"/>
            <a:chExt cx="3164914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5601213" y="3227834"/>
              <a:ext cx="2631005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주요 기능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4.2.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919254" y="5089118"/>
            <a:ext cx="3164914" cy="400110"/>
            <a:chOff x="5067304" y="3227834"/>
            <a:chExt cx="3164914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5601213" y="3227834"/>
              <a:ext cx="2631005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챗봇</a:t>
              </a:r>
              <a:r>
                <a:rPr lang="ko-KR" altLang="en-US" sz="20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만들기 실습</a:t>
              </a:r>
              <a:endPara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flipH="1">
              <a:off x="5067304" y="3269363"/>
              <a:ext cx="500618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3.3.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80136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4.1. 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 가입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2413" y="908050"/>
            <a:ext cx="86471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사이트</a:t>
            </a:r>
            <a:r>
              <a:rPr lang="en-US" altLang="ko-KR" sz="1200" dirty="0"/>
              <a:t>: https://danbee.ai</a:t>
            </a:r>
            <a:endParaRPr lang="ko-KR" altLang="en-US" sz="1200" dirty="0"/>
          </a:p>
        </p:txBody>
      </p:sp>
      <p:pic>
        <p:nvPicPr>
          <p:cNvPr id="31746" name="Picture 2" descr="20190928_1329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8" y="1741103"/>
            <a:ext cx="3449006" cy="192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20190928_1330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41103"/>
            <a:ext cx="463675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0059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4.2. 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주요 기능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2413" y="908050"/>
            <a:ext cx="86471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단비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도움말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https://doc.danbee.ai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그룹관리</a:t>
            </a:r>
            <a:r>
              <a:rPr lang="en-US" altLang="ko-KR" sz="1200" dirty="0"/>
              <a:t>(Group): </a:t>
            </a:r>
            <a:r>
              <a:rPr lang="ko-KR" altLang="en-US" sz="1200" dirty="0" err="1"/>
              <a:t>챗봇을</a:t>
            </a:r>
            <a:r>
              <a:rPr lang="ko-KR" altLang="en-US" sz="1200" dirty="0"/>
              <a:t> 관리하는 단위입니다</a:t>
            </a:r>
            <a:r>
              <a:rPr lang="en-US" altLang="ko-KR" sz="1200" dirty="0"/>
              <a:t>.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대시보드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관리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 관리</a:t>
            </a:r>
            <a:r>
              <a:rPr lang="en-US" altLang="ko-KR" sz="1200" dirty="0"/>
              <a:t>, </a:t>
            </a:r>
            <a:r>
              <a:rPr lang="ko-KR" altLang="en-US" sz="1200" dirty="0"/>
              <a:t>로그인 이력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파라미터</a:t>
            </a:r>
            <a:r>
              <a:rPr lang="en-US" altLang="ko-KR" sz="1200" dirty="0"/>
              <a:t>(Parameter):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대화 의도</a:t>
            </a:r>
            <a:r>
              <a:rPr lang="en-US" altLang="ko-KR" sz="1200" dirty="0"/>
              <a:t>(Intent): Intent</a:t>
            </a:r>
            <a:r>
              <a:rPr lang="ko-KR" altLang="en-US" sz="1200" dirty="0"/>
              <a:t>를 통하여 입력 문장을 어떤 의도로 분류할 것인가를 설정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엔티티</a:t>
            </a:r>
            <a:r>
              <a:rPr lang="en-US" altLang="ko-KR" sz="1200" dirty="0"/>
              <a:t>(Entity): </a:t>
            </a:r>
            <a:r>
              <a:rPr lang="ko-KR" altLang="en-US" sz="1200" dirty="0"/>
              <a:t>대화에서 추출한 정보나</a:t>
            </a:r>
            <a:r>
              <a:rPr lang="en-US" altLang="ko-KR" sz="1200" dirty="0"/>
              <a:t>, </a:t>
            </a:r>
            <a:r>
              <a:rPr lang="ko-KR" altLang="en-US" sz="1200" dirty="0"/>
              <a:t>설정된 값을 가지고 대화흐름을 진행함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대화흐름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CharFlow</a:t>
            </a:r>
            <a:r>
              <a:rPr lang="en-US" altLang="ko-KR" sz="1200" dirty="0"/>
              <a:t>): </a:t>
            </a:r>
            <a:r>
              <a:rPr lang="ko-KR" altLang="en-US" sz="1200" dirty="0"/>
              <a:t>사람과 </a:t>
            </a:r>
            <a:r>
              <a:rPr lang="ko-KR" altLang="en-US" sz="1200" dirty="0" err="1"/>
              <a:t>챗봇간의</a:t>
            </a:r>
            <a:r>
              <a:rPr lang="ko-KR" altLang="en-US" sz="1200" dirty="0"/>
              <a:t> 대화 흐름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Listen </a:t>
            </a:r>
            <a:r>
              <a:rPr lang="ko-KR" altLang="en-US" sz="1200" dirty="0" err="1"/>
              <a:t>노드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사용자의 의도가 무엇인지 가장 먼저 파악하고 대화의 흐름을 시작하는 가장 첫 번째 </a:t>
            </a:r>
            <a:r>
              <a:rPr lang="ko-KR" altLang="en-US" sz="1200" dirty="0" err="1"/>
              <a:t>노드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Speak </a:t>
            </a:r>
            <a:r>
              <a:rPr lang="ko-KR" altLang="en-US" sz="1200" dirty="0" err="1"/>
              <a:t>노드</a:t>
            </a:r>
            <a:r>
              <a:rPr lang="en-US" altLang="ko-KR" sz="1200" dirty="0"/>
              <a:t>: </a:t>
            </a:r>
            <a:r>
              <a:rPr lang="ko-KR" altLang="en-US" sz="1200" dirty="0"/>
              <a:t>입력되는 메시지 조건을 설정하고 설정된 조건에 일치되는 메시지가 입력되면 답변을 전송하는 </a:t>
            </a:r>
            <a:r>
              <a:rPr lang="ko-KR" altLang="en-US" sz="1200" dirty="0" err="1"/>
              <a:t>노드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Slot </a:t>
            </a:r>
            <a:r>
              <a:rPr lang="ko-KR" altLang="en-US" sz="1200" dirty="0" err="1"/>
              <a:t>노드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챗봇이</a:t>
            </a:r>
            <a:r>
              <a:rPr lang="ko-KR" altLang="en-US" sz="1200" dirty="0"/>
              <a:t> 사용자의 의도를 파악하여 명령을 수행하는데 있어</a:t>
            </a:r>
            <a:r>
              <a:rPr lang="en-US" altLang="ko-KR" sz="1200" dirty="0"/>
              <a:t>, </a:t>
            </a:r>
            <a:r>
              <a:rPr lang="ko-KR" altLang="en-US" sz="1200" dirty="0"/>
              <a:t>필수적으로 얻어야 하는 정보를 되물어볼 수 있는 </a:t>
            </a:r>
            <a:r>
              <a:rPr lang="ko-KR" altLang="en-US" sz="1200" dirty="0" err="1"/>
              <a:t>노드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Split </a:t>
            </a:r>
            <a:r>
              <a:rPr lang="ko-KR" altLang="en-US" sz="1200" dirty="0" err="1"/>
              <a:t>노드</a:t>
            </a:r>
            <a:r>
              <a:rPr lang="en-US" altLang="ko-KR" sz="1200" dirty="0"/>
              <a:t>: </a:t>
            </a:r>
            <a:r>
              <a:rPr lang="ko-KR" altLang="en-US" sz="1200" dirty="0"/>
              <a:t>입력된 메시지 및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조건에 따라 대화의 흐름을 분기 시켜주는 </a:t>
            </a:r>
            <a:r>
              <a:rPr lang="ko-KR" altLang="en-US" sz="1200" dirty="0" err="1"/>
              <a:t>노드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Carousel </a:t>
            </a:r>
            <a:r>
              <a:rPr lang="ko-KR" altLang="en-US" sz="1200" dirty="0" err="1"/>
              <a:t>노드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사용자에게 필요한 정보를 묻는 차원에서 </a:t>
            </a:r>
            <a:r>
              <a:rPr lang="en-US" altLang="ko-KR" sz="1200" dirty="0"/>
              <a:t>Slot </a:t>
            </a:r>
            <a:r>
              <a:rPr lang="ko-KR" altLang="en-US" sz="1200" dirty="0" err="1"/>
              <a:t>노드와</a:t>
            </a:r>
            <a:r>
              <a:rPr lang="ko-KR" altLang="en-US" sz="1200" dirty="0"/>
              <a:t> 유사함</a:t>
            </a:r>
            <a:r>
              <a:rPr lang="en-US" altLang="ko-KR" sz="1200" dirty="0"/>
              <a:t>. </a:t>
            </a:r>
            <a:r>
              <a:rPr lang="ko-KR" altLang="en-US" sz="1200" dirty="0"/>
              <a:t>단</a:t>
            </a:r>
            <a:r>
              <a:rPr lang="en-US" altLang="ko-KR" sz="1200" dirty="0"/>
              <a:t>, Slot </a:t>
            </a:r>
            <a:r>
              <a:rPr lang="ko-KR" altLang="en-US" sz="1200" dirty="0" err="1"/>
              <a:t>노드는</a:t>
            </a:r>
            <a:r>
              <a:rPr lang="ko-KR" altLang="en-US" sz="1200" dirty="0"/>
              <a:t> 되묻는 메시지에 버튼 또는 메시지로 답변 했다면 </a:t>
            </a:r>
            <a:r>
              <a:rPr lang="en-US" altLang="ko-KR" sz="1200" dirty="0"/>
              <a:t>Carousel </a:t>
            </a:r>
            <a:r>
              <a:rPr lang="ko-KR" altLang="en-US" sz="1200" dirty="0" err="1"/>
              <a:t>노드는</a:t>
            </a:r>
            <a:r>
              <a:rPr lang="ko-KR" altLang="en-US" sz="1200" dirty="0"/>
              <a:t> 카드 형태로 제공함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API </a:t>
            </a:r>
            <a:r>
              <a:rPr lang="ko-KR" altLang="en-US" sz="1200" dirty="0" err="1"/>
              <a:t>노드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챗봇이</a:t>
            </a:r>
            <a:r>
              <a:rPr lang="ko-KR" altLang="en-US" sz="1200" dirty="0"/>
              <a:t> ‘날씨’</a:t>
            </a:r>
            <a:r>
              <a:rPr lang="en-US" altLang="ko-KR" sz="1200" dirty="0"/>
              <a:t>, ‘</a:t>
            </a:r>
            <a:r>
              <a:rPr lang="ko-KR" altLang="en-US" sz="1200" dirty="0"/>
              <a:t>검색’ 등과 같이 다양한 </a:t>
            </a:r>
            <a:r>
              <a:rPr lang="ko-KR" altLang="en-US" sz="1200" dirty="0" err="1"/>
              <a:t>컨텐츠</a:t>
            </a:r>
            <a:r>
              <a:rPr lang="ko-KR" altLang="en-US" sz="1200" dirty="0"/>
              <a:t> 서비스 정보를 활용하여 대답할 수 있도록 </a:t>
            </a:r>
            <a:r>
              <a:rPr lang="ko-KR" altLang="en-US" sz="1200" dirty="0" err="1"/>
              <a:t>컨텐츠</a:t>
            </a:r>
            <a:r>
              <a:rPr lang="ko-KR" altLang="en-US" sz="1200" dirty="0"/>
              <a:t> 서비스들과 연계하기 위해 관련 정보를 설정하는 </a:t>
            </a:r>
            <a:r>
              <a:rPr lang="ko-KR" altLang="en-US" sz="1200" dirty="0" err="1"/>
              <a:t>노드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Function </a:t>
            </a:r>
            <a:r>
              <a:rPr lang="ko-KR" altLang="en-US" sz="1200" dirty="0" err="1"/>
              <a:t>노드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챗봇의</a:t>
            </a:r>
            <a:r>
              <a:rPr lang="ko-KR" altLang="en-US" sz="1200" dirty="0"/>
              <a:t> 대화 흐름 진행 과정에서 여러 </a:t>
            </a:r>
            <a:r>
              <a:rPr lang="ko-KR" altLang="en-US" sz="1200" dirty="0" err="1"/>
              <a:t>파라미터들이</a:t>
            </a:r>
            <a:r>
              <a:rPr lang="ko-KR" altLang="en-US" sz="1200" dirty="0"/>
              <a:t> 사용되는데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경우에 따라서는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문자열을 가공한다던가 날짜</a:t>
            </a:r>
            <a:r>
              <a:rPr lang="en-US" altLang="ko-KR" sz="1200" dirty="0"/>
              <a:t>, </a:t>
            </a:r>
            <a:r>
              <a:rPr lang="ko-KR" altLang="en-US" sz="1200" dirty="0"/>
              <a:t>숫자 계산이 필요한 경우 사용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JUMP </a:t>
            </a:r>
            <a:r>
              <a:rPr lang="ko-KR" altLang="en-US" sz="1200" dirty="0" err="1"/>
              <a:t>노드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Chatflow</a:t>
            </a:r>
            <a:r>
              <a:rPr lang="en-US" altLang="ko-KR" sz="1200" dirty="0"/>
              <a:t> </a:t>
            </a:r>
            <a:r>
              <a:rPr lang="ko-KR" altLang="en-US" sz="1200" dirty="0"/>
              <a:t>시나리오 도중에 다른 </a:t>
            </a:r>
            <a:r>
              <a:rPr lang="ko-KR" altLang="en-US" sz="1200" dirty="0" err="1"/>
              <a:t>챗플로우로</a:t>
            </a:r>
            <a:r>
              <a:rPr lang="ko-KR" altLang="en-US" sz="1200" dirty="0"/>
              <a:t> 이동하는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192038153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4.2. 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주요 기능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2413" y="908050"/>
            <a:ext cx="8647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사용자 사전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원하는 단어를 직접 사전에 등록하여 이용할 수 있는 서비스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챗봇</a:t>
            </a:r>
            <a:r>
              <a:rPr lang="ko-KR" altLang="en-US" sz="1200" dirty="0"/>
              <a:t> 설정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기본답변 설정</a:t>
            </a:r>
            <a:r>
              <a:rPr lang="en-US" altLang="ko-KR" sz="1200" dirty="0"/>
              <a:t>: </a:t>
            </a:r>
            <a:r>
              <a:rPr lang="ko-KR" altLang="en-US" sz="1200" dirty="0"/>
              <a:t>상황에서 답변 내용을 설정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NLU(natural language understanding: </a:t>
            </a:r>
            <a:r>
              <a:rPr lang="ko-KR" altLang="en-US" sz="1200" dirty="0"/>
              <a:t>자연어의 이해</a:t>
            </a:r>
            <a:r>
              <a:rPr lang="en-US" altLang="ko-KR" sz="1200" dirty="0"/>
              <a:t>) </a:t>
            </a:r>
            <a:r>
              <a:rPr lang="ko-KR" altLang="en-US" sz="1200" dirty="0"/>
              <a:t>설정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챗봇이</a:t>
            </a:r>
            <a:r>
              <a:rPr lang="ko-KR" altLang="en-US" sz="1200" dirty="0"/>
              <a:t> 입력된 문장을 이해하는 방식에 대하여 설정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공통변수 설정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챗봇에서</a:t>
            </a:r>
            <a:r>
              <a:rPr lang="ko-KR" altLang="en-US" sz="1200" dirty="0"/>
              <a:t> 자주 사용되거나</a:t>
            </a:r>
            <a:r>
              <a:rPr lang="en-US" altLang="ko-KR" sz="1200" dirty="0"/>
              <a:t>, </a:t>
            </a:r>
            <a:r>
              <a:rPr lang="ko-KR" altLang="en-US" sz="1200" dirty="0"/>
              <a:t>공통적으로 사용될 수 있는 변수 설정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089599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만들기 실습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4730965" cy="46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48932" y="1330324"/>
            <a:ext cx="1512168" cy="22734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6859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만들기 실습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2412" y="908050"/>
            <a:ext cx="8647113" cy="568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외부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연계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구글 클라우드 플랫폼 가입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구글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클라우드</a:t>
            </a:r>
            <a:r>
              <a:rPr lang="ko-KR" altLang="en-US" sz="1200" dirty="0"/>
              <a:t> 플랫폼 접속 </a:t>
            </a:r>
            <a:r>
              <a:rPr lang="en-US" altLang="ko-KR" sz="1200" dirty="0"/>
              <a:t>: </a:t>
            </a:r>
            <a:r>
              <a:rPr lang="en-US" altLang="ko-KR" sz="1200" dirty="0">
                <a:hlinkClick r:id="rId3"/>
              </a:rPr>
              <a:t>https://console.cloud.google.com</a:t>
            </a:r>
            <a:endParaRPr lang="ko-KR" altLang="en-US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회원 가입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https://zzsza.github.io/gcp/2018/01/01/gcp-intro/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VM </a:t>
            </a:r>
            <a:r>
              <a:rPr lang="ko-KR" altLang="en-US" sz="1600" b="1" dirty="0" err="1"/>
              <a:t>인스턴스</a:t>
            </a:r>
            <a:r>
              <a:rPr lang="ko-KR" altLang="en-US" sz="1600" b="1" dirty="0"/>
              <a:t> 만들기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컴퓨팅 </a:t>
            </a:r>
            <a:r>
              <a:rPr lang="en-US" altLang="ko-KR" sz="1200" dirty="0"/>
              <a:t>&gt; Compute Engine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인스턴스</a:t>
            </a:r>
            <a:r>
              <a:rPr lang="ko-KR" altLang="en-US" sz="1200" dirty="0"/>
              <a:t> 만들기</a:t>
            </a:r>
          </a:p>
          <a:p>
            <a:pPr marL="630238" lvl="1" indent="-1730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이름</a:t>
            </a:r>
            <a:r>
              <a:rPr lang="en-US" altLang="ko-KR" sz="1200" dirty="0"/>
              <a:t>: instance-</a:t>
            </a:r>
            <a:r>
              <a:rPr lang="en-US" altLang="ko-KR" sz="1200" dirty="0" err="1"/>
              <a:t>strapi</a:t>
            </a:r>
            <a:endParaRPr lang="en-US" altLang="ko-KR" sz="1200" dirty="0"/>
          </a:p>
          <a:p>
            <a:pPr marL="630238" lvl="1" indent="-1730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용도</a:t>
            </a:r>
            <a:r>
              <a:rPr lang="en-US" altLang="ko-KR" sz="1200" dirty="0"/>
              <a:t>: </a:t>
            </a:r>
            <a:r>
              <a:rPr lang="ko-KR" altLang="en-US" sz="1200" dirty="0"/>
              <a:t>일반용도</a:t>
            </a:r>
          </a:p>
          <a:p>
            <a:pPr marL="10795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세대</a:t>
            </a:r>
            <a:r>
              <a:rPr lang="en-US" altLang="ko-KR" sz="1200" dirty="0"/>
              <a:t>: 2</a:t>
            </a:r>
          </a:p>
          <a:p>
            <a:pPr marL="10795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머신 유형</a:t>
            </a:r>
            <a:r>
              <a:rPr lang="en-US" altLang="ko-KR" sz="1200" dirty="0"/>
              <a:t>: n2-standard-2</a:t>
            </a:r>
          </a:p>
          <a:p>
            <a:pPr marL="630238" lvl="1" indent="-1730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부팅 디스크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CentOS</a:t>
            </a:r>
            <a:r>
              <a:rPr lang="en-US" altLang="ko-KR" sz="1200" dirty="0"/>
              <a:t> 7</a:t>
            </a:r>
          </a:p>
          <a:p>
            <a:pPr marL="630238" lvl="1" indent="-17303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ID </a:t>
            </a:r>
            <a:r>
              <a:rPr lang="ko-KR" altLang="en-US" sz="1200" dirty="0"/>
              <a:t>및 </a:t>
            </a:r>
            <a:r>
              <a:rPr lang="en-US" altLang="ko-KR" sz="1200" dirty="0"/>
              <a:t>API </a:t>
            </a:r>
            <a:r>
              <a:rPr lang="ko-KR" altLang="en-US" sz="1200" dirty="0"/>
              <a:t>액세스</a:t>
            </a:r>
          </a:p>
          <a:p>
            <a:pPr marL="10795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서비스 계정</a:t>
            </a:r>
            <a:r>
              <a:rPr lang="en-US" altLang="ko-KR" sz="1200" dirty="0"/>
              <a:t>: Compute Engine default service account</a:t>
            </a:r>
          </a:p>
          <a:p>
            <a:pPr marL="10795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액세스 범위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액세스 허용</a:t>
            </a:r>
          </a:p>
          <a:p>
            <a:pPr marL="630238" lvl="1" indent="-1730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방화벽</a:t>
            </a:r>
            <a:r>
              <a:rPr lang="en-US" altLang="ko-KR" sz="1200" dirty="0"/>
              <a:t>:</a:t>
            </a:r>
          </a:p>
          <a:p>
            <a:pPr marL="10795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체크</a:t>
            </a:r>
            <a:r>
              <a:rPr lang="en-US" altLang="ko-KR" sz="1200" dirty="0"/>
              <a:t>: HTTP </a:t>
            </a:r>
            <a:r>
              <a:rPr lang="ko-KR" altLang="en-US" sz="1200" dirty="0" err="1"/>
              <a:t>트래픽</a:t>
            </a:r>
            <a:r>
              <a:rPr lang="ko-KR" altLang="en-US" sz="1200" dirty="0"/>
              <a:t> 허용</a:t>
            </a:r>
          </a:p>
          <a:p>
            <a:pPr marL="10795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체크</a:t>
            </a:r>
            <a:r>
              <a:rPr lang="en-US" altLang="ko-KR" sz="1200" dirty="0"/>
              <a:t>: HTTPS </a:t>
            </a:r>
            <a:r>
              <a:rPr lang="ko-KR" altLang="en-US" sz="1200" dirty="0" err="1"/>
              <a:t>드래픽</a:t>
            </a:r>
            <a:r>
              <a:rPr lang="ko-KR" altLang="en-US" sz="1200" dirty="0"/>
              <a:t> 허용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2255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만들기 실습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2412" y="908050"/>
            <a:ext cx="8647113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외부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연계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VM </a:t>
            </a:r>
            <a:r>
              <a:rPr lang="ko-KR" altLang="en-US" sz="1600" b="1" dirty="0" err="1"/>
              <a:t>인스턴스에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Docker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설치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인스턴스</a:t>
            </a:r>
            <a:r>
              <a:rPr lang="ko-KR" altLang="en-US" sz="1200" dirty="0"/>
              <a:t> 목록에서 </a:t>
            </a:r>
            <a:r>
              <a:rPr lang="en-US" altLang="ko-KR" sz="1200" dirty="0"/>
              <a:t>SSH &gt; </a:t>
            </a:r>
            <a:r>
              <a:rPr lang="ko-KR" altLang="en-US" sz="1200" dirty="0" err="1"/>
              <a:t>브라우저창에서</a:t>
            </a:r>
            <a:r>
              <a:rPr lang="ko-KR" altLang="en-US" sz="1200" dirty="0"/>
              <a:t> 열기</a:t>
            </a:r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ko-KR" altLang="en-US" sz="1200" dirty="0"/>
              <a:t>설치</a:t>
            </a:r>
            <a:endParaRPr lang="en-US" altLang="ko-KR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/>
          </a:p>
          <a:p>
            <a:pPr marL="285750" indent="-19843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err="1"/>
              <a:t>Strapi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설치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2337835"/>
            <a:ext cx="828092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sudo</a:t>
            </a:r>
            <a:r>
              <a:rPr lang="en-US" altLang="ko-KR" sz="1100" dirty="0">
                <a:solidFill>
                  <a:schemeClr val="tx1"/>
                </a:solidFill>
              </a:rPr>
              <a:t> -i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yum install -y yum-</a:t>
            </a:r>
            <a:r>
              <a:rPr lang="en-US" altLang="ko-KR" sz="1100" dirty="0" err="1">
                <a:solidFill>
                  <a:schemeClr val="tx1"/>
                </a:solidFill>
              </a:rPr>
              <a:t>utils</a:t>
            </a:r>
            <a:r>
              <a:rPr lang="en-US" altLang="ko-KR" sz="1100" dirty="0">
                <a:solidFill>
                  <a:schemeClr val="tx1"/>
                </a:solidFill>
              </a:rPr>
              <a:t> device-mapper-persistent-data lvm2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Yum-</a:t>
            </a:r>
            <a:r>
              <a:rPr lang="en-US" altLang="ko-KR" sz="1100" dirty="0" err="1">
                <a:solidFill>
                  <a:schemeClr val="tx1"/>
                </a:solidFill>
              </a:rPr>
              <a:t>config</a:t>
            </a:r>
            <a:r>
              <a:rPr lang="en-US" altLang="ko-KR" sz="1100" dirty="0">
                <a:solidFill>
                  <a:schemeClr val="tx1"/>
                </a:solidFill>
              </a:rPr>
              <a:t>-manager -add-repo https://download.docker.com/linux/centos/docker-ce.repo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yum install </a:t>
            </a:r>
            <a:r>
              <a:rPr lang="en-US" altLang="ko-KR" sz="1100" dirty="0" err="1">
                <a:solidFill>
                  <a:schemeClr val="tx1"/>
                </a:solidFill>
              </a:rPr>
              <a:t>docker-ce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systemctl</a:t>
            </a:r>
            <a:r>
              <a:rPr lang="en-US" altLang="ko-KR" sz="1100" dirty="0">
                <a:solidFill>
                  <a:schemeClr val="tx1"/>
                </a:solidFill>
              </a:rPr>
              <a:t> enable </a:t>
            </a:r>
            <a:r>
              <a:rPr lang="en-US" altLang="ko-KR" sz="1100" dirty="0" err="1">
                <a:solidFill>
                  <a:schemeClr val="tx1"/>
                </a:solidFill>
              </a:rPr>
              <a:t>docker</a:t>
            </a:r>
            <a:endParaRPr lang="ko-KR" altLang="en-US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systemctl</a:t>
            </a:r>
            <a:r>
              <a:rPr lang="en-US" altLang="ko-KR" sz="1100" dirty="0">
                <a:solidFill>
                  <a:schemeClr val="tx1"/>
                </a:solidFill>
              </a:rPr>
              <a:t> start </a:t>
            </a:r>
            <a:r>
              <a:rPr lang="en-US" altLang="ko-KR" sz="1100" dirty="0" err="1">
                <a:solidFill>
                  <a:schemeClr val="tx1"/>
                </a:solidFill>
              </a:rPr>
              <a:t>docker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08" y="3729722"/>
            <a:ext cx="8280920" cy="2579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docker</a:t>
            </a:r>
            <a:r>
              <a:rPr lang="en-US" altLang="ko-KR" sz="1100" dirty="0">
                <a:solidFill>
                  <a:schemeClr val="tx1"/>
                </a:solidFill>
              </a:rPr>
              <a:t> run -d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-e MONGO_INITDB_DATABASE=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r>
              <a:rPr lang="en-US" altLang="ko-KR" sz="1100" dirty="0">
                <a:solidFill>
                  <a:schemeClr val="tx1"/>
                </a:solidFill>
              </a:rPr>
              <a:t>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-v `</a:t>
            </a:r>
            <a:r>
              <a:rPr lang="en-US" altLang="ko-KR" sz="1100" dirty="0" err="1">
                <a:solidFill>
                  <a:schemeClr val="tx1"/>
                </a:solidFill>
              </a:rPr>
              <a:t>pwd</a:t>
            </a:r>
            <a:r>
              <a:rPr lang="en-US" altLang="ko-KR" sz="1100" dirty="0">
                <a:solidFill>
                  <a:schemeClr val="tx1"/>
                </a:solidFill>
              </a:rPr>
              <a:t>`/</a:t>
            </a:r>
            <a:r>
              <a:rPr lang="en-US" altLang="ko-KR" sz="1100" dirty="0" err="1">
                <a:solidFill>
                  <a:schemeClr val="tx1"/>
                </a:solidFill>
              </a:rPr>
              <a:t>db</a:t>
            </a:r>
            <a:r>
              <a:rPr lang="en-US" altLang="ko-KR" sz="1100" dirty="0">
                <a:solidFill>
                  <a:schemeClr val="tx1"/>
                </a:solidFill>
              </a:rPr>
              <a:t>/:/data/</a:t>
            </a:r>
            <a:r>
              <a:rPr lang="en-US" altLang="ko-KR" sz="1100" dirty="0" err="1">
                <a:solidFill>
                  <a:schemeClr val="tx1"/>
                </a:solidFill>
              </a:rPr>
              <a:t>db</a:t>
            </a:r>
            <a:r>
              <a:rPr lang="en-US" altLang="ko-KR" sz="1100" dirty="0">
                <a:solidFill>
                  <a:schemeClr val="tx1"/>
                </a:solidFill>
              </a:rPr>
              <a:t>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--name 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r>
              <a:rPr lang="en-US" altLang="ko-KR" sz="1100" dirty="0">
                <a:solidFill>
                  <a:schemeClr val="tx1"/>
                </a:solidFill>
              </a:rPr>
              <a:t>-mongo </a:t>
            </a:r>
            <a:r>
              <a:rPr lang="en-US" altLang="ko-KR" sz="1100" dirty="0" err="1">
                <a:solidFill>
                  <a:schemeClr val="tx1"/>
                </a:solidFill>
              </a:rPr>
              <a:t>mongo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docker run -d -p 80:80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--link </a:t>
            </a:r>
            <a:r>
              <a:rPr lang="en-US" altLang="ko-KR" sz="1100" dirty="0" err="1">
                <a:solidFill>
                  <a:schemeClr val="tx1"/>
                </a:solidFill>
              </a:rPr>
              <a:t>strapi-mongo:mongo</a:t>
            </a:r>
            <a:r>
              <a:rPr lang="en-US" altLang="ko-KR" sz="1100" dirty="0">
                <a:solidFill>
                  <a:schemeClr val="tx1"/>
                </a:solidFill>
              </a:rPr>
              <a:t>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-e PORT=80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-e APP_NAME=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r>
              <a:rPr lang="en-US" altLang="ko-KR" sz="1100" dirty="0">
                <a:solidFill>
                  <a:schemeClr val="tx1"/>
                </a:solidFill>
              </a:rPr>
              <a:t>-app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-e DATABASE_CLIENT=mongo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-e DATABASE_HOST=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r>
              <a:rPr lang="en-US" altLang="ko-KR" sz="1100" dirty="0">
                <a:solidFill>
                  <a:schemeClr val="tx1"/>
                </a:solidFill>
              </a:rPr>
              <a:t>-mongo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-e DATABASE_PORT=27017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-e DATABASE_NAME=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r>
              <a:rPr lang="en-US" altLang="ko-KR" sz="1100" dirty="0">
                <a:solidFill>
                  <a:schemeClr val="tx1"/>
                </a:solidFill>
              </a:rPr>
              <a:t>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-v $(</a:t>
            </a:r>
            <a:r>
              <a:rPr lang="en-US" altLang="ko-KR" sz="1100" dirty="0" err="1">
                <a:solidFill>
                  <a:schemeClr val="tx1"/>
                </a:solidFill>
              </a:rPr>
              <a:t>pwd</a:t>
            </a:r>
            <a:r>
              <a:rPr lang="en-US" altLang="ko-KR" sz="1100" dirty="0">
                <a:solidFill>
                  <a:schemeClr val="tx1"/>
                </a:solidFill>
              </a:rPr>
              <a:t>)/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r>
              <a:rPr lang="en-US" altLang="ko-KR" sz="1100" dirty="0">
                <a:solidFill>
                  <a:schemeClr val="tx1"/>
                </a:solidFill>
              </a:rPr>
              <a:t>-app:/</a:t>
            </a:r>
            <a:r>
              <a:rPr lang="en-US" altLang="ko-KR" sz="1100" dirty="0" err="1">
                <a:solidFill>
                  <a:schemeClr val="tx1"/>
                </a:solidFill>
              </a:rPr>
              <a:t>usr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</a:rPr>
              <a:t>src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</a:rPr>
              <a:t>api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r>
              <a:rPr lang="en-US" altLang="ko-KR" sz="1100" dirty="0">
                <a:solidFill>
                  <a:schemeClr val="tx1"/>
                </a:solidFill>
              </a:rPr>
              <a:t>-app \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--name 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</a:rPr>
              <a:t>strapi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4260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만들기 실습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412" y="908050"/>
            <a:ext cx="8647113" cy="402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50" dirty="0">
                <a:latin typeface="+mn-ea"/>
              </a:rPr>
              <a:t>API </a:t>
            </a:r>
            <a:r>
              <a:rPr lang="ko-KR" altLang="en-US" sz="2000" b="1" spc="-50" dirty="0">
                <a:latin typeface="+mn-ea"/>
              </a:rPr>
              <a:t>이메일 연계</a:t>
            </a:r>
            <a:r>
              <a:rPr lang="en-US" altLang="ko-KR" sz="2000" b="1" spc="-50" dirty="0">
                <a:latin typeface="+mn-ea"/>
              </a:rPr>
              <a:t>(</a:t>
            </a:r>
            <a:r>
              <a:rPr lang="ko-KR" altLang="en-US" sz="2000" b="1" spc="-50" dirty="0">
                <a:latin typeface="+mn-ea"/>
              </a:rPr>
              <a:t>네이버</a:t>
            </a:r>
            <a:r>
              <a:rPr lang="en-US" altLang="ko-KR" sz="2000" b="1" spc="-50" dirty="0">
                <a:latin typeface="+mn-ea"/>
              </a:rPr>
              <a:t>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API </a:t>
            </a:r>
            <a:r>
              <a:rPr lang="ko-KR" altLang="en-US" sz="1600" b="1" dirty="0"/>
              <a:t>사용을 위한 </a:t>
            </a:r>
            <a:r>
              <a:rPr lang="en-US" altLang="ko-KR" sz="1600" b="1" dirty="0" err="1"/>
              <a:t>Naver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설정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/>
              <a:t>naver</a:t>
            </a:r>
            <a:r>
              <a:rPr lang="ko-KR" altLang="en-US" sz="1200" dirty="0"/>
              <a:t>로 이동합니다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네이버</a:t>
            </a:r>
            <a:r>
              <a:rPr lang="ko-KR" altLang="en-US" sz="1200" dirty="0"/>
              <a:t> 메일로 이동합니다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맨 하단에 </a:t>
            </a:r>
            <a:r>
              <a:rPr lang="en-US" altLang="ko-KR" sz="1200" dirty="0"/>
              <a:t>“</a:t>
            </a:r>
            <a:r>
              <a:rPr lang="ko-KR" altLang="en-US" sz="1200" dirty="0"/>
              <a:t>외부메일 가져오기</a:t>
            </a:r>
            <a:r>
              <a:rPr lang="en-US" altLang="ko-KR" sz="1200" dirty="0"/>
              <a:t>”</a:t>
            </a:r>
            <a:r>
              <a:rPr lang="ko-KR" altLang="en-US" sz="1200" dirty="0"/>
              <a:t> 버튼을 </a:t>
            </a:r>
            <a:r>
              <a:rPr lang="ko-KR" altLang="en-US" sz="1200" dirty="0" err="1"/>
              <a:t>큭릭하여</a:t>
            </a:r>
            <a:r>
              <a:rPr lang="ko-KR" altLang="en-US" sz="1200" dirty="0"/>
              <a:t> 환경 설정 페이지로 이동합니다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상단에 “</a:t>
            </a:r>
            <a:r>
              <a:rPr lang="en-US" altLang="ko-KR" sz="1200" dirty="0"/>
              <a:t>POP3/IMAP </a:t>
            </a:r>
            <a:r>
              <a:rPr lang="ko-KR" altLang="en-US" sz="1200" dirty="0"/>
              <a:t>설정” 글자를 클릭하여 설정 페이지로 이동합니다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POP3/SMTP </a:t>
            </a:r>
            <a:r>
              <a:rPr lang="ko-KR" altLang="en-US" sz="1200" dirty="0"/>
              <a:t>설정 탭에 </a:t>
            </a:r>
            <a:r>
              <a:rPr lang="en-US" altLang="ko-KR" sz="1200" dirty="0"/>
              <a:t>POP3/SMTP </a:t>
            </a:r>
            <a:r>
              <a:rPr lang="ko-KR" altLang="en-US" sz="1200" dirty="0"/>
              <a:t>사용을 “사용함” 으로 설정합니다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확인” 버튼을 클릭하여 저장합니다</a:t>
            </a:r>
            <a:r>
              <a:rPr lang="en-US" altLang="ko-KR" sz="1200" dirty="0"/>
              <a:t>.</a:t>
            </a:r>
          </a:p>
          <a:p>
            <a:pPr marL="87313"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b="1" dirty="0" err="1"/>
              <a:t>이메일</a:t>
            </a:r>
            <a:r>
              <a:rPr lang="ko-KR" altLang="en-US" sz="1600" b="1" dirty="0"/>
              <a:t> 발송 하기</a:t>
            </a:r>
            <a:endParaRPr lang="ko-KR" altLang="en-US" sz="2000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이메일</a:t>
            </a:r>
            <a:r>
              <a:rPr lang="ko-KR" altLang="en-US" sz="1200" dirty="0"/>
              <a:t> 발송 </a:t>
            </a:r>
            <a:r>
              <a:rPr lang="en-US" altLang="ko-KR" sz="1200" dirty="0"/>
              <a:t>API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주문내역 자신의 </a:t>
            </a:r>
            <a:r>
              <a:rPr lang="ko-KR" altLang="en-US" sz="1200" dirty="0" err="1"/>
              <a:t>이메일로</a:t>
            </a:r>
            <a:r>
              <a:rPr lang="ko-KR" altLang="en-US" sz="1200" dirty="0"/>
              <a:t> 발송 추가 하기</a:t>
            </a:r>
            <a:endParaRPr lang="en-US" altLang="ko-KR" sz="1200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주문내역 주문자에게 </a:t>
            </a:r>
            <a:r>
              <a:rPr lang="ko-KR" altLang="en-US" sz="1200" dirty="0" err="1"/>
              <a:t>이메일로</a:t>
            </a:r>
            <a:r>
              <a:rPr lang="ko-KR" altLang="en-US" sz="1200" dirty="0"/>
              <a:t> 발송 추가 하기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01589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만들기 실습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412" y="908050"/>
            <a:ext cx="8647113" cy="559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LINE</a:t>
            </a:r>
            <a:r>
              <a:rPr lang="ko-KR" altLang="en-US" sz="2000" b="1" dirty="0"/>
              <a:t> 메신저 연동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LINE </a:t>
            </a:r>
            <a:r>
              <a:rPr lang="ko-KR" altLang="en-US" sz="1600" b="1" dirty="0"/>
              <a:t>설정</a:t>
            </a:r>
            <a:endParaRPr lang="ko-KR" altLang="en-US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LINE </a:t>
            </a:r>
            <a:r>
              <a:rPr lang="ko-KR" altLang="en-US" sz="1200" dirty="0"/>
              <a:t>모바일 앱에서 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계정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계정 등록으로 이동하여 계정을 만듭니다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이미 </a:t>
            </a:r>
            <a:r>
              <a:rPr lang="en-US" altLang="ko-KR" sz="1200" dirty="0"/>
              <a:t>E-mail</a:t>
            </a:r>
            <a:r>
              <a:rPr lang="ko-KR" altLang="en-US" sz="1200" dirty="0"/>
              <a:t>이 등록되어 있다면 할 필요가 없습니다</a:t>
            </a:r>
            <a:r>
              <a:rPr lang="en-US" altLang="ko-KR" sz="1200" dirty="0"/>
              <a:t>.)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브라우저에서 </a:t>
            </a:r>
            <a:r>
              <a:rPr lang="en-US" altLang="ko-KR" sz="1200" dirty="0"/>
              <a:t>LINE </a:t>
            </a:r>
            <a:r>
              <a:rPr lang="ko-KR" altLang="en-US" sz="1200" dirty="0"/>
              <a:t>비즈니스 센터에 접속하십시오</a:t>
            </a:r>
            <a:r>
              <a:rPr lang="en-US" altLang="ko-KR" sz="1200" dirty="0"/>
              <a:t>.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링크</a:t>
            </a:r>
            <a:r>
              <a:rPr lang="en-US" altLang="ko-KR" sz="1200" dirty="0"/>
              <a:t>: </a:t>
            </a:r>
            <a:r>
              <a:rPr lang="en-US" altLang="ko-KR" sz="1200" dirty="0">
                <a:hlinkClick r:id="rId3"/>
              </a:rPr>
              <a:t>https://at.line.me/ko/</a:t>
            </a:r>
            <a:endParaRPr lang="ko-KR" altLang="en-US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LINE@</a:t>
            </a:r>
            <a:r>
              <a:rPr lang="ko-KR" altLang="en-US" sz="1200" dirty="0" err="1"/>
              <a:t>계정만들기</a:t>
            </a:r>
            <a:r>
              <a:rPr lang="ko-KR" altLang="en-US" sz="1200" dirty="0"/>
              <a:t> </a:t>
            </a:r>
            <a:r>
              <a:rPr lang="en-US" altLang="ko-KR" sz="1200" dirty="0"/>
              <a:t>&gt; Admin Login &gt; Admin Panel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LINE@ </a:t>
            </a:r>
            <a:r>
              <a:rPr lang="ko-KR" altLang="en-US" sz="1200" dirty="0"/>
              <a:t>계정</a:t>
            </a:r>
            <a:r>
              <a:rPr lang="en-US" altLang="ko-KR" sz="1200" dirty="0"/>
              <a:t>(</a:t>
            </a:r>
            <a:r>
              <a:rPr lang="ko-KR" altLang="en-US" sz="1200" dirty="0"/>
              <a:t>일반계정</a:t>
            </a:r>
            <a:r>
              <a:rPr lang="en-US" altLang="ko-KR" sz="1200" dirty="0"/>
              <a:t>)</a:t>
            </a:r>
            <a:r>
              <a:rPr lang="ko-KR" altLang="en-US" sz="1200" dirty="0"/>
              <a:t>을 생성 후 관리화면에 로그인 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휴대기기에 </a:t>
            </a:r>
            <a:r>
              <a:rPr lang="en-US" altLang="ko-KR" sz="1200" dirty="0"/>
              <a:t>LINE</a:t>
            </a:r>
            <a:r>
              <a:rPr lang="ko-KR" altLang="en-US" sz="1200" dirty="0" err="1"/>
              <a:t>앱에서</a:t>
            </a:r>
            <a:r>
              <a:rPr lang="ko-KR" altLang="en-US" sz="1200" dirty="0"/>
              <a:t> 본인확인 절차 필요</a:t>
            </a:r>
            <a:r>
              <a:rPr lang="en-US" altLang="ko-KR" sz="1200" dirty="0"/>
              <a:t>)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LINE@ MANAGER</a:t>
            </a:r>
            <a:r>
              <a:rPr lang="ko-KR" altLang="en-US" sz="1200" dirty="0"/>
              <a:t>에서 계정 리스트를 확인 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브라우저에서 </a:t>
            </a:r>
            <a:r>
              <a:rPr lang="en-US" altLang="ko-KR" sz="1200" dirty="0"/>
              <a:t>LINE developers</a:t>
            </a:r>
            <a:r>
              <a:rPr lang="ko-KR" altLang="en-US" sz="1200" dirty="0"/>
              <a:t>에 접속하여 개발자 계정을 등록하십시오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create provider </a:t>
            </a:r>
            <a:r>
              <a:rPr lang="ko-KR" altLang="en-US" sz="1200" dirty="0"/>
              <a:t>버튼을 이용하여 생성 후 생성된 </a:t>
            </a:r>
            <a:r>
              <a:rPr lang="en-US" altLang="ko-KR" sz="1200" dirty="0"/>
              <a:t>provider</a:t>
            </a:r>
            <a:r>
              <a:rPr lang="ko-KR" altLang="en-US" sz="1200" dirty="0"/>
              <a:t>을 선택합니다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Messaging API </a:t>
            </a:r>
            <a:r>
              <a:rPr lang="ko-KR" altLang="en-US" sz="1200" dirty="0"/>
              <a:t>버튼으로 채널 </a:t>
            </a:r>
            <a:r>
              <a:rPr lang="ko-KR" altLang="en-US" sz="1200" dirty="0" err="1"/>
              <a:t>셋팅</a:t>
            </a:r>
            <a:r>
              <a:rPr lang="ko-KR" altLang="en-US" sz="1200" dirty="0"/>
              <a:t> 화면으로 이동합니다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페이지에 다음 정보를 입력하십시오</a:t>
            </a:r>
            <a:r>
              <a:rPr lang="en-US" altLang="ko-KR" sz="1200" dirty="0"/>
              <a:t>.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App Icon: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아이콘</a:t>
            </a:r>
            <a:r>
              <a:rPr lang="en-US" altLang="ko-KR" sz="1200" dirty="0"/>
              <a:t>, App name: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이름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App description: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설명</a:t>
            </a:r>
            <a:r>
              <a:rPr lang="en-US" altLang="ko-KR" sz="1200" dirty="0"/>
              <a:t>, Category: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서비스 분류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Subcategory: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서비스 소분류</a:t>
            </a:r>
            <a:r>
              <a:rPr lang="en-US" altLang="ko-KR" sz="1200" dirty="0"/>
              <a:t>, Email address: </a:t>
            </a:r>
            <a:r>
              <a:rPr lang="ko-KR" altLang="en-US" sz="1200" dirty="0"/>
              <a:t>연결 </a:t>
            </a:r>
            <a:r>
              <a:rPr lang="ko-KR" altLang="en-US" sz="1200" dirty="0" err="1"/>
              <a:t>이메일</a:t>
            </a:r>
            <a:endParaRPr lang="en-US" altLang="ko-KR" sz="1200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정보 입력 및 확인 후 </a:t>
            </a:r>
            <a:r>
              <a:rPr lang="en-US" altLang="ko-KR" sz="1200" dirty="0"/>
              <a:t>LINE@ </a:t>
            </a:r>
            <a:r>
              <a:rPr lang="ko-KR" altLang="en-US" sz="1200" dirty="0"/>
              <a:t>서비스 정책에 대한 내용을 확인 체크하여 채널을 생성합니다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생성한 채널의 설정 페이지로 이동합니다</a:t>
            </a:r>
            <a:r>
              <a:rPr lang="en-US" altLang="ko-KR" sz="1200" dirty="0"/>
              <a:t>.</a:t>
            </a:r>
          </a:p>
        </p:txBody>
      </p:sp>
      <p:pic>
        <p:nvPicPr>
          <p:cNvPr id="30722" name="Picture 2" descr="20190928_173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1628800"/>
            <a:ext cx="2383309" cy="289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0059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만들기 실습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412" y="908050"/>
            <a:ext cx="8647113" cy="568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LINE</a:t>
            </a:r>
            <a:r>
              <a:rPr lang="ko-KR" altLang="en-US" sz="2000" b="1" dirty="0"/>
              <a:t> 메신저 연동</a:t>
            </a:r>
            <a:endParaRPr lang="en-US" altLang="ko-KR" sz="2000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/>
              <a:t>Channeel</a:t>
            </a:r>
            <a:r>
              <a:rPr lang="en-US" altLang="ko-KR" sz="1200" dirty="0"/>
              <a:t> settings &gt; Messaging settings </a:t>
            </a:r>
            <a:r>
              <a:rPr lang="ko-KR" altLang="en-US" sz="1200" dirty="0"/>
              <a:t>에서 </a:t>
            </a:r>
            <a:r>
              <a:rPr lang="en-US" altLang="ko-KR" sz="1200" dirty="0"/>
              <a:t>Channel access token</a:t>
            </a:r>
            <a:br>
              <a:rPr lang="en-US" altLang="ko-KR" sz="1200" dirty="0"/>
            </a:br>
            <a:r>
              <a:rPr lang="en-US" altLang="ko-KR" sz="1200" dirty="0"/>
              <a:t>(long-lived)</a:t>
            </a:r>
            <a:r>
              <a:rPr lang="ko-KR" altLang="en-US" sz="1200" dirty="0"/>
              <a:t>을 </a:t>
            </a:r>
            <a:r>
              <a:rPr lang="en-US" altLang="ko-KR" sz="1200" dirty="0"/>
              <a:t>Issue </a:t>
            </a:r>
            <a:r>
              <a:rPr lang="ko-KR" altLang="en-US" sz="1200" dirty="0"/>
              <a:t>버튼을 활용하여 생성합니다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Use </a:t>
            </a:r>
            <a:r>
              <a:rPr lang="en-US" altLang="ko-KR" sz="1200" dirty="0" err="1"/>
              <a:t>webhooks</a:t>
            </a:r>
            <a:r>
              <a:rPr lang="en-US" altLang="ko-KR" sz="1200" dirty="0"/>
              <a:t> </a:t>
            </a:r>
            <a:r>
              <a:rPr lang="ko-KR" altLang="en-US" sz="1200" dirty="0"/>
              <a:t>를 </a:t>
            </a:r>
            <a:r>
              <a:rPr lang="en-US" altLang="ko-KR" sz="1200" dirty="0"/>
              <a:t>Enabled </a:t>
            </a:r>
            <a:r>
              <a:rPr lang="ko-KR" altLang="en-US" sz="1200" dirty="0"/>
              <a:t>로 설정합니다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다음 정보를 기록하십시오</a:t>
            </a:r>
            <a:r>
              <a:rPr lang="en-US" altLang="ko-KR" sz="1200" dirty="0"/>
              <a:t>.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Channel ID : </a:t>
            </a:r>
            <a:r>
              <a:rPr lang="ko-KR" altLang="en-US" sz="1200" dirty="0"/>
              <a:t>채널 </a:t>
            </a:r>
            <a:r>
              <a:rPr lang="en-US" altLang="ko-KR" sz="1200" dirty="0"/>
              <a:t>ID, Channel secret : </a:t>
            </a:r>
            <a:r>
              <a:rPr lang="ko-KR" altLang="en-US" sz="1200" dirty="0"/>
              <a:t>채널 비밀번호</a:t>
            </a:r>
            <a:r>
              <a:rPr lang="en-US" altLang="ko-KR" sz="1200" dirty="0"/>
              <a:t>, Channel access token : </a:t>
            </a:r>
            <a:r>
              <a:rPr lang="ko-KR" altLang="en-US" sz="1200" dirty="0"/>
              <a:t>채널 액세스 토큰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b="1" dirty="0" err="1"/>
              <a:t>danbee.Ai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채널 연결 설정</a:t>
            </a:r>
            <a:endParaRPr lang="ko-KR" altLang="en-US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설정</a:t>
            </a:r>
            <a:r>
              <a:rPr lang="en-US" altLang="ko-KR" sz="1200" dirty="0"/>
              <a:t>(Preference)&gt; </a:t>
            </a:r>
            <a:r>
              <a:rPr lang="ko-KR" altLang="en-US" sz="1200" dirty="0"/>
              <a:t>대화 채널</a:t>
            </a:r>
            <a:r>
              <a:rPr lang="en-US" altLang="ko-KR" sz="1200" dirty="0"/>
              <a:t>(Channel)] </a:t>
            </a:r>
            <a:r>
              <a:rPr lang="ko-KR" altLang="en-US" sz="1200" dirty="0"/>
              <a:t>메뉴로 이동 하십시오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LINE </a:t>
            </a:r>
            <a:r>
              <a:rPr lang="ko-KR" altLang="en-US" sz="1200" dirty="0"/>
              <a:t>타일 우측 상단에 설정 아이콘을 클릭하십시오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다음 필드에 관련 값을 입력하십시오</a:t>
            </a:r>
            <a:r>
              <a:rPr lang="en-US" altLang="ko-KR" sz="1200" dirty="0"/>
              <a:t>.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Channel ID : </a:t>
            </a:r>
            <a:r>
              <a:rPr lang="ko-KR" altLang="en-US" sz="1200" dirty="0"/>
              <a:t>채널 </a:t>
            </a:r>
            <a:r>
              <a:rPr lang="en-US" altLang="ko-KR" sz="1200" dirty="0"/>
              <a:t>ID, Channel secret : </a:t>
            </a:r>
            <a:r>
              <a:rPr lang="ko-KR" altLang="en-US" sz="1200" dirty="0"/>
              <a:t>채널 비밀번호</a:t>
            </a:r>
            <a:r>
              <a:rPr lang="en-US" altLang="ko-KR" sz="1200" dirty="0"/>
              <a:t>, Channel access token : </a:t>
            </a:r>
            <a:r>
              <a:rPr lang="ko-KR" altLang="en-US" sz="1200" dirty="0"/>
              <a:t>채널 액세스 토큰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/>
              <a:t>Webhook</a:t>
            </a:r>
            <a:r>
              <a:rPr lang="en-US" altLang="ko-KR" sz="1200" dirty="0"/>
              <a:t> URL </a:t>
            </a:r>
            <a:r>
              <a:rPr lang="ko-KR" altLang="en-US" sz="1200" dirty="0"/>
              <a:t>복사하십시오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연결 버튼을 클릭하십시오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LINE </a:t>
            </a:r>
            <a:r>
              <a:rPr lang="ko-KR" altLang="en-US" sz="1600" b="1" dirty="0"/>
              <a:t>채널 연계 정보 설정 수정</a:t>
            </a:r>
            <a:endParaRPr lang="ko-KR" altLang="en-US" sz="1200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LINE developers </a:t>
            </a:r>
            <a:r>
              <a:rPr lang="ko-KR" altLang="en-US" sz="1200" dirty="0"/>
              <a:t>페이지로 돌아가서 </a:t>
            </a:r>
            <a:r>
              <a:rPr lang="en-US" altLang="ko-KR" sz="1200" dirty="0"/>
              <a:t>Messaging settings 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Webhook</a:t>
            </a:r>
            <a:r>
              <a:rPr lang="en-US" altLang="ko-KR" sz="1200" dirty="0"/>
              <a:t> URL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스크롤하여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danbee.Ai</a:t>
            </a:r>
            <a:r>
              <a:rPr lang="ko-KR" altLang="en-US" sz="1200" dirty="0"/>
              <a:t>에서 복사 한 </a:t>
            </a:r>
            <a:r>
              <a:rPr lang="en-US" altLang="ko-KR" sz="1200" dirty="0"/>
              <a:t>URL </a:t>
            </a:r>
            <a:r>
              <a:rPr lang="ko-KR" altLang="en-US" sz="1200" dirty="0"/>
              <a:t>을 입력하십시오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확인 버튼을 클릭하여 테스트가 완료되면 녹색 확인 아이콘이 표시됩니다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8909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>
            <a:extLst>
              <a:ext uri="{FF2B5EF4-FFF2-40B4-BE49-F238E27FC236}">
                <a16:creationId xmlns:a16="http://schemas.microsoft.com/office/drawing/2014/main" id="{F72A39DE-167B-42ED-95D9-8C5F1A7B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95" y="1916831"/>
            <a:ext cx="8643858" cy="457128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tIns="72000" rIns="72000" bIns="0" anchor="t"/>
          <a:lstStyle/>
          <a:p>
            <a:r>
              <a:rPr lang="en-US" altLang="ko-KR" sz="1600" b="1" dirty="0"/>
              <a:t>- HCI(Human Computer Interaction)</a:t>
            </a:r>
            <a:r>
              <a:rPr lang="ko-KR" altLang="en-US" sz="1600" b="1" dirty="0"/>
              <a:t>의 진화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1.1.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개념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050" name="Picture 2" descr="20190928_1149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9959" r="1773" b="26500"/>
          <a:stretch/>
        </p:blipFill>
        <p:spPr bwMode="auto">
          <a:xfrm>
            <a:off x="409903" y="2854198"/>
            <a:ext cx="8330678" cy="237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51520" y="908720"/>
            <a:ext cx="864243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/>
              <a:t>봇</a:t>
            </a:r>
            <a:r>
              <a:rPr lang="en-US" altLang="ko-KR" sz="1100" dirty="0"/>
              <a:t>(Bot)</a:t>
            </a:r>
            <a:r>
              <a:rPr lang="ko-KR" altLang="en-US" sz="1100" dirty="0"/>
              <a:t>은 </a:t>
            </a:r>
            <a:r>
              <a:rPr lang="en-US" altLang="ko-KR" sz="1100" dirty="0"/>
              <a:t>"</a:t>
            </a:r>
            <a:r>
              <a:rPr lang="ko-KR" altLang="en-US" sz="1100" dirty="0"/>
              <a:t>로봇</a:t>
            </a:r>
            <a:r>
              <a:rPr lang="en-US" altLang="ko-KR" sz="1100" dirty="0"/>
              <a:t>"</a:t>
            </a:r>
            <a:r>
              <a:rPr lang="ko-KR" altLang="en-US" sz="1100" dirty="0"/>
              <a:t>의 준말로서</a:t>
            </a:r>
            <a:r>
              <a:rPr lang="en-US" altLang="ko-KR" sz="1100" dirty="0"/>
              <a:t>, </a:t>
            </a:r>
            <a:r>
              <a:rPr lang="ko-KR" altLang="en-US" sz="1100" dirty="0"/>
              <a:t>사용자나 다른 프로그램 또는 사람의 행동을 </a:t>
            </a:r>
            <a:r>
              <a:rPr lang="ko-KR" altLang="en-US" sz="1100" dirty="0" err="1"/>
              <a:t>흉내내는</a:t>
            </a:r>
            <a:r>
              <a:rPr lang="ko-KR" altLang="en-US" sz="1100" dirty="0"/>
              <a:t> 대리자로 동작하는 프로그램 을 의미한다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챗봇의</a:t>
            </a:r>
            <a:r>
              <a:rPr lang="ko-KR" altLang="en-US" sz="1100" dirty="0"/>
              <a:t> 기본적인 개념은 </a:t>
            </a:r>
            <a:r>
              <a:rPr lang="en-US" altLang="ko-KR" sz="1100" dirty="0"/>
              <a:t>1950</a:t>
            </a:r>
            <a:r>
              <a:rPr lang="ko-KR" altLang="en-US" sz="1100" dirty="0"/>
              <a:t>년 </a:t>
            </a:r>
            <a:r>
              <a:rPr lang="ko-KR" altLang="en-US" sz="1100" dirty="0" err="1"/>
              <a:t>앨런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튜링</a:t>
            </a:r>
            <a:r>
              <a:rPr lang="en-US" altLang="ko-KR" sz="1100" dirty="0"/>
              <a:t>(Alan Turing)</a:t>
            </a:r>
            <a:r>
              <a:rPr lang="ko-KR" altLang="en-US" sz="1100" dirty="0"/>
              <a:t>에 의해 제안되었으며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외국의 경우 </a:t>
            </a:r>
            <a:r>
              <a:rPr lang="ko-KR" altLang="en-US" sz="1100" dirty="0" err="1"/>
              <a:t>엘리자</a:t>
            </a:r>
            <a:r>
              <a:rPr lang="en-US" altLang="ko-KR" sz="1100" dirty="0"/>
              <a:t>(ELIZA), </a:t>
            </a:r>
            <a:r>
              <a:rPr lang="ko-KR" altLang="en-US" sz="1100" dirty="0"/>
              <a:t>국내의 경우 </a:t>
            </a:r>
            <a:r>
              <a:rPr lang="ko-KR" altLang="en-US" sz="1100" dirty="0" err="1"/>
              <a:t>심심이를</a:t>
            </a:r>
            <a:r>
              <a:rPr lang="ko-KR" altLang="en-US" sz="1100" dirty="0"/>
              <a:t> 대표적인 예로 볼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51" y="248486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사람이 컴퓨터에 맞춘다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7490" y="2484917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/>
              <a:t>컴퓨터가 사람에 맞춘다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935" y="5234092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한땀한땀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OMR</a:t>
            </a:r>
            <a:r>
              <a:rPr lang="ko-KR" altLang="en-US" sz="1200" b="1" dirty="0"/>
              <a:t>카드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천공카드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7893" y="5226209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CLL</a:t>
            </a:r>
          </a:p>
          <a:p>
            <a:pPr algn="ctr"/>
            <a:r>
              <a:rPr lang="en-US" altLang="ko-KR" sz="1200" dirty="0"/>
              <a:t>Command</a:t>
            </a:r>
          </a:p>
          <a:p>
            <a:pPr algn="ctr"/>
            <a:r>
              <a:rPr lang="en-US" altLang="ko-KR" sz="1200" dirty="0"/>
              <a:t>Learn</a:t>
            </a:r>
          </a:p>
          <a:p>
            <a:pPr algn="ctr"/>
            <a:r>
              <a:rPr lang="en-US" altLang="ko-KR" sz="1200" dirty="0"/>
              <a:t>Recall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028265" y="5226715"/>
            <a:ext cx="1055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GUI</a:t>
            </a:r>
          </a:p>
          <a:p>
            <a:pPr algn="ctr"/>
            <a:r>
              <a:rPr lang="en-US" altLang="ko-KR" sz="1200" dirty="0"/>
              <a:t>Metaphors</a:t>
            </a:r>
          </a:p>
          <a:p>
            <a:pPr algn="ctr"/>
            <a:r>
              <a:rPr lang="en-US" altLang="ko-KR" sz="1200" dirty="0"/>
              <a:t>Exploration</a:t>
            </a:r>
          </a:p>
          <a:p>
            <a:pPr algn="ctr"/>
            <a:r>
              <a:rPr lang="en-US" altLang="ko-KR" sz="1200" dirty="0"/>
              <a:t>Recognition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30765" y="5221649"/>
            <a:ext cx="1140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NUI</a:t>
            </a:r>
          </a:p>
          <a:p>
            <a:pPr algn="ctr"/>
            <a:r>
              <a:rPr lang="en-US" altLang="ko-KR" sz="1200" dirty="0"/>
              <a:t>Natural UI</a:t>
            </a:r>
          </a:p>
          <a:p>
            <a:pPr algn="ctr"/>
            <a:r>
              <a:rPr lang="en-US" altLang="ko-KR" sz="1200" dirty="0"/>
              <a:t>Gesture</a:t>
            </a:r>
          </a:p>
          <a:p>
            <a:pPr algn="ctr"/>
            <a:r>
              <a:rPr lang="en-US" altLang="ko-KR" sz="1200" dirty="0"/>
              <a:t>Voice</a:t>
            </a:r>
          </a:p>
          <a:p>
            <a:pPr algn="ctr"/>
            <a:r>
              <a:rPr lang="en-US" altLang="ko-KR" sz="1200" dirty="0"/>
              <a:t>Conversation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03356" y="5234092"/>
            <a:ext cx="133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NO-UI</a:t>
            </a:r>
          </a:p>
          <a:p>
            <a:pPr algn="ctr"/>
            <a:r>
              <a:rPr lang="en-US" altLang="ko-KR" sz="1200" dirty="0"/>
              <a:t>User do nothing</a:t>
            </a:r>
          </a:p>
        </p:txBody>
      </p:sp>
    </p:spTree>
    <p:extLst>
      <p:ext uri="{BB962C8B-B14F-4D97-AF65-F5344CB8AC3E}">
        <p14:creationId xmlns:p14="http://schemas.microsoft.com/office/powerpoint/2010/main" val="157112233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4.3.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만들기 실습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412" y="908050"/>
            <a:ext cx="8647113" cy="26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LINE</a:t>
            </a:r>
            <a:r>
              <a:rPr lang="ko-KR" altLang="en-US" sz="2000" b="1" dirty="0"/>
              <a:t> 메신저 연동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LINE </a:t>
            </a:r>
            <a:r>
              <a:rPr lang="ko-KR" altLang="en-US" sz="1600" b="1" dirty="0"/>
              <a:t>채널 자동 대답 설정 변경</a:t>
            </a:r>
            <a:endParaRPr lang="ko-KR" altLang="en-US" sz="1200" b="1" dirty="0"/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LINE developers </a:t>
            </a:r>
            <a:r>
              <a:rPr lang="ko-KR" altLang="en-US" sz="1200" dirty="0"/>
              <a:t>페이지로 돌아가서 </a:t>
            </a:r>
            <a:r>
              <a:rPr lang="en-US" altLang="ko-KR" sz="1200" dirty="0"/>
              <a:t>Using </a:t>
            </a:r>
            <a:r>
              <a:rPr lang="en-US" altLang="ko-KR" sz="1200"/>
              <a:t>LINE@ features </a:t>
            </a:r>
            <a:r>
              <a:rPr lang="ko-KR" altLang="en-US" sz="1200" dirty="0"/>
              <a:t>의 </a:t>
            </a:r>
            <a:r>
              <a:rPr lang="en-US" altLang="ko-KR" sz="1200" dirty="0"/>
              <a:t>Auto-reply messages(</a:t>
            </a:r>
            <a:r>
              <a:rPr lang="ko-KR" altLang="en-US" sz="1200" dirty="0"/>
              <a:t>자동 답변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en-US" altLang="ko-KR" sz="1200" dirty="0"/>
              <a:t>disabled(</a:t>
            </a:r>
            <a:r>
              <a:rPr lang="ko-KR" altLang="en-US" sz="1200" dirty="0"/>
              <a:t>끔</a:t>
            </a:r>
            <a:r>
              <a:rPr lang="en-US" altLang="ko-KR" sz="1200" dirty="0"/>
              <a:t>) </a:t>
            </a:r>
            <a:r>
              <a:rPr lang="ko-KR" altLang="en-US" sz="1200" dirty="0"/>
              <a:t>처리합니다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최초 </a:t>
            </a:r>
            <a:r>
              <a:rPr lang="ko-KR" altLang="en-US" sz="1200" dirty="0" err="1"/>
              <a:t>방문시</a:t>
            </a:r>
            <a:r>
              <a:rPr lang="ko-KR" altLang="en-US" sz="1200" dirty="0"/>
              <a:t> 메시지인 </a:t>
            </a:r>
            <a:r>
              <a:rPr lang="en-US" altLang="ko-KR" sz="1200" dirty="0"/>
              <a:t>Greeting messages(</a:t>
            </a:r>
            <a:r>
              <a:rPr lang="ko-KR" altLang="en-US" sz="1200" dirty="0"/>
              <a:t>인사 메시지</a:t>
            </a:r>
            <a:r>
              <a:rPr lang="en-US" altLang="ko-KR" sz="1200" dirty="0"/>
              <a:t>) </a:t>
            </a:r>
            <a:r>
              <a:rPr lang="ko-KR" altLang="en-US" sz="1200" dirty="0"/>
              <a:t>설정도 </a:t>
            </a:r>
            <a:r>
              <a:rPr lang="en-US" altLang="ko-KR" sz="1200" dirty="0"/>
              <a:t>disabled(</a:t>
            </a:r>
            <a:r>
              <a:rPr lang="ko-KR" altLang="en-US" sz="1200" dirty="0"/>
              <a:t>끔</a:t>
            </a:r>
            <a:r>
              <a:rPr lang="en-US" altLang="ko-KR" sz="1200" dirty="0"/>
              <a:t>) </a:t>
            </a:r>
            <a:r>
              <a:rPr lang="ko-KR" altLang="en-US" sz="1200" dirty="0"/>
              <a:t>처리합니다</a:t>
            </a:r>
            <a:r>
              <a:rPr lang="en-US" altLang="ko-KR" sz="1200" dirty="0"/>
              <a:t>.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LINE </a:t>
            </a:r>
            <a:r>
              <a:rPr lang="ko-KR" altLang="en-US" sz="1600" b="1" dirty="0" err="1"/>
              <a:t>앱</a:t>
            </a:r>
            <a:r>
              <a:rPr lang="ko-KR" altLang="en-US" sz="1600" b="1" dirty="0"/>
              <a:t> 테스트</a:t>
            </a:r>
          </a:p>
          <a:p>
            <a:pPr marL="26828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LINE </a:t>
            </a:r>
            <a:r>
              <a:rPr lang="ko-KR" altLang="en-US" sz="1200" dirty="0" err="1"/>
              <a:t>앱의</a:t>
            </a:r>
            <a:r>
              <a:rPr lang="ko-KR" altLang="en-US" sz="1200" dirty="0"/>
              <a:t> 기본 친구 추가</a:t>
            </a:r>
            <a:endParaRPr lang="en-US" altLang="ko-KR" sz="1200" dirty="0"/>
          </a:p>
        </p:txBody>
      </p:sp>
      <p:pic>
        <p:nvPicPr>
          <p:cNvPr id="44034" name="Picture 2" descr="20190928_185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46766"/>
            <a:ext cx="5374011" cy="294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8378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413703" y="2571360"/>
            <a:ext cx="4381500" cy="973190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chemeClr val="bg1"/>
                </a:solidFill>
                <a:latin typeface="+mn-ea"/>
              </a:rPr>
              <a:t>Thank you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8528" y="4091586"/>
            <a:ext cx="4226944" cy="590549"/>
          </a:xfrm>
          <a:prstGeom prst="rect">
            <a:avLst/>
          </a:prstGeom>
          <a:noFill/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PTLINE POWERPOINT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6951419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52412" y="3717031"/>
            <a:ext cx="8640551" cy="2771081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412" y="908050"/>
            <a:ext cx="8631348" cy="2673350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1.2.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역사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098" name="Picture 2" descr="엘리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12" y="1139973"/>
            <a:ext cx="4026376" cy="22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2413" y="915934"/>
            <a:ext cx="4277500" cy="185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엘리자</a:t>
            </a:r>
            <a:r>
              <a:rPr lang="en-US" altLang="ko-KR" sz="1400" b="1" dirty="0"/>
              <a:t>(ELIZA): 1966</a:t>
            </a:r>
            <a:r>
              <a:rPr lang="ko-KR" altLang="en-US" sz="1400" b="1" dirty="0"/>
              <a:t>년 공개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MIT </a:t>
            </a:r>
            <a:r>
              <a:rPr lang="ko-KR" altLang="en-US" sz="1200" dirty="0"/>
              <a:t>교수인 </a:t>
            </a:r>
            <a:r>
              <a:rPr lang="ko-KR" altLang="en-US" sz="1200" dirty="0" err="1"/>
              <a:t>조셉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비이젠바움이</a:t>
            </a:r>
            <a:r>
              <a:rPr lang="ko-KR" altLang="en-US" sz="1200" dirty="0"/>
              <a:t> 개발</a:t>
            </a:r>
            <a:endParaRPr lang="en-US" altLang="ko-KR" sz="1200" dirty="0"/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심리치료 역할 수행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실험 당시 대부분 상대가 컴퓨터라는 것을 인지하지 못함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문장 변화</a:t>
            </a:r>
            <a:r>
              <a:rPr lang="en-US" altLang="ko-KR" sz="1200" dirty="0"/>
              <a:t>: </a:t>
            </a:r>
            <a:r>
              <a:rPr lang="ko-KR" altLang="en-US" sz="1200" dirty="0"/>
              <a:t>이전에 했던 말을 조금 변경하여 질문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키워드 </a:t>
            </a:r>
            <a:r>
              <a:rPr lang="ko-KR" altLang="en-US" sz="1200" dirty="0" err="1"/>
              <a:t>매칭</a:t>
            </a:r>
            <a:r>
              <a:rPr lang="en-US" altLang="ko-KR" sz="1200" dirty="0"/>
              <a:t>: </a:t>
            </a:r>
            <a:r>
              <a:rPr lang="ko-KR" altLang="en-US" sz="1200" dirty="0"/>
              <a:t>특정 단어가 나오면 밀 설정된 대답 출력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2412" y="3789040"/>
            <a:ext cx="53277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AIML(Artificial Intelligence Markup Language): 2001</a:t>
            </a:r>
            <a:r>
              <a:rPr lang="ko-KR" altLang="en-US" sz="1400" b="1" dirty="0"/>
              <a:t>년 공개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리차드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윌러스가</a:t>
            </a:r>
            <a:r>
              <a:rPr lang="ko-KR" altLang="en-US" sz="1200" dirty="0"/>
              <a:t> 개발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스크립트로 대화 작성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패턴 </a:t>
            </a:r>
            <a:r>
              <a:rPr lang="ko-KR" altLang="en-US" sz="1200" dirty="0" err="1"/>
              <a:t>매칭</a:t>
            </a:r>
            <a:r>
              <a:rPr lang="en-US" altLang="ko-KR" sz="1200" dirty="0"/>
              <a:t>: </a:t>
            </a:r>
            <a:r>
              <a:rPr lang="ko-KR" altLang="en-US" sz="1200" dirty="0"/>
              <a:t>문장이 정확히 일치하면 답변 출력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단어 포함 검사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특수 기호로 단어의 포함 관계를 설정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일부분만 일치해도 답변 출력</a:t>
            </a:r>
            <a:endParaRPr lang="ko-KR" altLang="en-US" sz="1400" dirty="0"/>
          </a:p>
        </p:txBody>
      </p:sp>
      <p:pic>
        <p:nvPicPr>
          <p:cNvPr id="4100" name="Picture 4" descr="https://camo.githubusercontent.com/abebcc54d691f1036f652a12396653ee7983a93f/687474703a2f2f61696465762e636f2e6b722f66696c65732f6174746163682f696d616765732f333432332f3633322f3030342f63326162633563636435373563383930336630663830373565346236643764312e6a70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0" y="4138340"/>
            <a:ext cx="386928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1699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52412" y="3717031"/>
            <a:ext cx="8640551" cy="2771081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412" y="908050"/>
            <a:ext cx="8631348" cy="2673350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1.2.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역사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2413" y="915934"/>
            <a:ext cx="42775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심심이</a:t>
            </a:r>
            <a:r>
              <a:rPr lang="en-US" altLang="ko-KR" sz="1400" b="1" dirty="0"/>
              <a:t>: 2002</a:t>
            </a:r>
            <a:r>
              <a:rPr lang="ko-KR" altLang="en-US" sz="1400" b="1" dirty="0"/>
              <a:t>년 공개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처음 </a:t>
            </a:r>
            <a:r>
              <a:rPr lang="en-US" altLang="ko-KR" sz="1200" dirty="0"/>
              <a:t>MSN </a:t>
            </a:r>
            <a:r>
              <a:rPr lang="ko-KR" altLang="en-US" sz="1200" dirty="0"/>
              <a:t>메신저에서 시작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단순 유사도 비교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대화 추가가 쉬움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유저들이 직접 가르침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방대한 대화 목록 생성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자카드</a:t>
            </a:r>
            <a:r>
              <a:rPr lang="ko-KR" altLang="en-US" sz="1200" dirty="0"/>
              <a:t> 유사도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Jaccard</a:t>
            </a:r>
            <a:r>
              <a:rPr lang="en-US" altLang="ko-KR" sz="1200" dirty="0"/>
              <a:t> Similarity)</a:t>
            </a:r>
            <a:endParaRPr lang="ko-KR" altLang="en-US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두 문장의 합과 일치하는 부분의 비율을 계산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2412" y="3789040"/>
            <a:ext cx="503966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ChatScript</a:t>
            </a:r>
            <a:r>
              <a:rPr lang="en-US" altLang="ko-KR" sz="1400" b="1" dirty="0"/>
              <a:t>: 2011</a:t>
            </a:r>
            <a:r>
              <a:rPr lang="ko-KR" altLang="en-US" sz="1400" b="1" dirty="0"/>
              <a:t>년 공개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브루스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윌콕스가</a:t>
            </a:r>
            <a:r>
              <a:rPr lang="ko-KR" altLang="en-US" sz="1200" dirty="0"/>
              <a:t> 개발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스크립트로 대화 작성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AIML</a:t>
            </a:r>
            <a:r>
              <a:rPr lang="ko-KR" altLang="en-US" sz="1200" dirty="0"/>
              <a:t>보다 구조가 단순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Concept</a:t>
            </a:r>
            <a:endParaRPr lang="ko-KR" altLang="en-US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비슷한 단어를 하나로 묶음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Topic</a:t>
            </a:r>
            <a:endParaRPr lang="ko-KR" altLang="en-US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카테고리별로</a:t>
            </a:r>
            <a:r>
              <a:rPr lang="ko-KR" altLang="en-US" sz="1200" dirty="0"/>
              <a:t> 구분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주제에 따라 이어지는 대화</a:t>
            </a:r>
          </a:p>
        </p:txBody>
      </p:sp>
      <p:pic>
        <p:nvPicPr>
          <p:cNvPr id="5122" name="Picture 2" descr="심심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52" y="1052734"/>
            <a:ext cx="3643399" cy="2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tScri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15" y="3969452"/>
            <a:ext cx="4112860" cy="23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215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52412" y="3717031"/>
            <a:ext cx="8640551" cy="2771081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412" y="908050"/>
            <a:ext cx="8631348" cy="2673350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1.2.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역사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2413" y="915934"/>
            <a:ext cx="42775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페이스북</a:t>
            </a:r>
            <a:r>
              <a:rPr lang="ko-KR" altLang="en-US" sz="1400" b="1" dirty="0"/>
              <a:t> 메신저</a:t>
            </a:r>
            <a:r>
              <a:rPr lang="en-US" altLang="ko-KR" sz="1400" b="1" dirty="0"/>
              <a:t>: 2016</a:t>
            </a:r>
            <a:r>
              <a:rPr lang="ko-KR" altLang="en-US" sz="1400" b="1" dirty="0"/>
              <a:t>년 공개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2016</a:t>
            </a:r>
            <a:r>
              <a:rPr lang="ko-KR" altLang="en-US" sz="1200" dirty="0"/>
              <a:t>년 </a:t>
            </a:r>
            <a:r>
              <a:rPr lang="en-US" altLang="ko-KR" sz="1200" dirty="0"/>
              <a:t>F8 </a:t>
            </a:r>
            <a:r>
              <a:rPr lang="ko-KR" altLang="en-US" sz="1200" dirty="0" err="1"/>
              <a:t>컨퍼런스</a:t>
            </a:r>
            <a:r>
              <a:rPr lang="ko-KR" altLang="en-US" sz="1200" dirty="0"/>
              <a:t> 메신저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</a:t>
            </a:r>
            <a:r>
              <a:rPr lang="en-US" altLang="ko-KR" sz="1200" dirty="0"/>
              <a:t>API </a:t>
            </a:r>
            <a:r>
              <a:rPr lang="ko-KR" altLang="en-US" sz="1200" dirty="0"/>
              <a:t>공개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현재 </a:t>
            </a:r>
            <a:r>
              <a:rPr lang="en-US" altLang="ko-KR" sz="1200" dirty="0"/>
              <a:t>300,000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챗봇</a:t>
            </a:r>
            <a:r>
              <a:rPr lang="ko-KR" altLang="en-US" sz="1200" dirty="0"/>
              <a:t> 존재</a:t>
            </a:r>
            <a:r>
              <a:rPr lang="en-US" altLang="ko-KR" sz="1200" dirty="0"/>
              <a:t>(2018)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52412" y="3789040"/>
            <a:ext cx="503966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카카우톡</a:t>
            </a:r>
            <a:r>
              <a:rPr lang="en-US" altLang="ko-KR" sz="1400" b="1" dirty="0"/>
              <a:t>: 2016</a:t>
            </a:r>
            <a:r>
              <a:rPr lang="ko-KR" altLang="en-US" sz="1400" b="1" dirty="0"/>
              <a:t>년 공개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2016</a:t>
            </a:r>
            <a:r>
              <a:rPr lang="ko-KR" altLang="en-US" sz="1200" dirty="0"/>
              <a:t>년 플러스친구 </a:t>
            </a:r>
            <a:r>
              <a:rPr lang="en-US" altLang="ko-KR" sz="1200" dirty="0"/>
              <a:t>API </a:t>
            </a:r>
            <a:r>
              <a:rPr lang="ko-KR" altLang="en-US" sz="1200" dirty="0"/>
              <a:t>공개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단순 메뉴 </a:t>
            </a:r>
            <a:r>
              <a:rPr lang="en-US" altLang="ko-KR" sz="1200" dirty="0"/>
              <a:t>UI</a:t>
            </a:r>
            <a:r>
              <a:rPr lang="ko-KR" altLang="en-US" sz="1200" dirty="0"/>
              <a:t>만 사용 가능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카카오 </a:t>
            </a:r>
            <a:r>
              <a:rPr lang="en-US" altLang="ko-KR" sz="1200" dirty="0"/>
              <a:t>i </a:t>
            </a:r>
            <a:r>
              <a:rPr lang="ko-KR" altLang="en-US" sz="1200" dirty="0"/>
              <a:t>오픈 </a:t>
            </a:r>
            <a:r>
              <a:rPr lang="ko-KR" altLang="en-US" sz="1200" dirty="0" err="1"/>
              <a:t>빌더</a:t>
            </a:r>
            <a:r>
              <a:rPr lang="ko-KR" altLang="en-US" sz="1200" dirty="0"/>
              <a:t> 출시</a:t>
            </a:r>
            <a:r>
              <a:rPr lang="en-US" altLang="ko-KR" sz="1200" dirty="0"/>
              <a:t>(2018</a:t>
            </a:r>
            <a:r>
              <a:rPr lang="ko-KR" altLang="en-US" sz="1200" dirty="0"/>
              <a:t>년 </a:t>
            </a:r>
            <a:r>
              <a:rPr lang="en-US" altLang="ko-KR" sz="1200" dirty="0"/>
              <a:t>11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챗봇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빌더로</a:t>
            </a:r>
            <a:r>
              <a:rPr lang="ko-KR" altLang="en-US" sz="1200" dirty="0"/>
              <a:t> 쉽게 제작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/>
              <a:t>페이스북</a:t>
            </a:r>
            <a:r>
              <a:rPr lang="ko-KR" altLang="en-US" sz="1200" dirty="0"/>
              <a:t> 메신저와 비슷한 다양한 </a:t>
            </a:r>
            <a:r>
              <a:rPr lang="en-US" altLang="ko-KR" sz="1200" dirty="0"/>
              <a:t>UI </a:t>
            </a:r>
            <a:r>
              <a:rPr lang="ko-KR" altLang="en-US" sz="1200" dirty="0"/>
              <a:t>제공</a:t>
            </a:r>
          </a:p>
        </p:txBody>
      </p:sp>
      <p:pic>
        <p:nvPicPr>
          <p:cNvPr id="6146" name="Picture 2" descr="페이스북 F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99" y="1268760"/>
            <a:ext cx="2991844" cy="184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95" y="148478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78644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카카오톡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카카오톡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카카오톡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60" name="Picture 16" descr="카카오톡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79" y="4608387"/>
            <a:ext cx="988368" cy="9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390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500" y="137624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1.3. </a:t>
            </a:r>
            <a:r>
              <a:rPr lang="ko-KR" altLang="en-US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챗봇의</a:t>
            </a:r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종류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D01E0D-DB38-48DB-A8AB-D9EC621B8673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78239"/>
              </p:ext>
            </p:extLst>
          </p:nvPr>
        </p:nvGraphicFramePr>
        <p:xfrm>
          <a:off x="239291" y="1484783"/>
          <a:ext cx="8660236" cy="5003329"/>
        </p:xfrm>
        <a:graphic>
          <a:graphicData uri="http://schemas.openxmlformats.org/drawingml/2006/table">
            <a:tbl>
              <a:tblPr/>
              <a:tblGrid>
                <a:gridCol w="174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5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0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종류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effectLst/>
                        </a:rPr>
                        <a:t>챗봇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effectLst/>
                        </a:rPr>
                        <a:t>음성인식봇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개인비서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4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명령방식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텍스트 메시지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음성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텍스트 메시지 </a:t>
                      </a:r>
                      <a:r>
                        <a:rPr lang="en-US" altLang="ko-KR" sz="1400" dirty="0">
                          <a:effectLst/>
                        </a:rPr>
                        <a:t>+ </a:t>
                      </a:r>
                      <a:r>
                        <a:rPr lang="ko-KR" altLang="en-US" sz="1400" dirty="0">
                          <a:effectLst/>
                        </a:rPr>
                        <a:t>음성 </a:t>
                      </a:r>
                      <a:r>
                        <a:rPr lang="en-US" altLang="ko-KR" sz="1400" dirty="0">
                          <a:effectLst/>
                        </a:rPr>
                        <a:t>+ </a:t>
                      </a:r>
                      <a:r>
                        <a:rPr lang="ko-KR" altLang="en-US" sz="1400" dirty="0">
                          <a:effectLst/>
                        </a:rPr>
                        <a:t>검색 패턴</a:t>
                      </a:r>
                      <a:endParaRPr lang="en-US" altLang="ko-KR" sz="1400" dirty="0">
                        <a:effectLst/>
                      </a:endParaRPr>
                    </a:p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위치 사용패턴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41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핵심 서비스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FB Messenger, </a:t>
                      </a:r>
                      <a:r>
                        <a:rPr lang="en-US" sz="1400" dirty="0" err="1">
                          <a:effectLst/>
                        </a:rPr>
                        <a:t>BotShop</a:t>
                      </a:r>
                      <a:endParaRPr lang="en-US" sz="1400" dirty="0">
                        <a:effectLst/>
                      </a:endParaRP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Amazon Echo, </a:t>
                      </a:r>
                      <a:r>
                        <a:rPr lang="en-US" sz="1400" dirty="0" err="1">
                          <a:effectLst/>
                        </a:rPr>
                        <a:t>Siri</a:t>
                      </a:r>
                      <a:endParaRPr lang="en-US" sz="1400" dirty="0">
                        <a:effectLst/>
                      </a:endParaRP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Google Now, </a:t>
                      </a:r>
                      <a:r>
                        <a:rPr lang="en-US" sz="1400" dirty="0" err="1">
                          <a:effectLst/>
                        </a:rPr>
                        <a:t>Cotana</a:t>
                      </a:r>
                      <a:endParaRPr lang="en-US" sz="1400" dirty="0">
                        <a:effectLst/>
                      </a:endParaRP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4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주요 기업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Facebook, Kik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Amazon, Apple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Google, Microsoft</a:t>
                      </a:r>
                    </a:p>
                  </a:txBody>
                  <a:tcPr marL="123539" marR="123539" marT="57018" marB="57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2164" y="917651"/>
            <a:ext cx="863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명령방식에 따른 분류</a:t>
            </a:r>
          </a:p>
        </p:txBody>
      </p:sp>
    </p:spTree>
    <p:extLst>
      <p:ext uri="{BB962C8B-B14F-4D97-AF65-F5344CB8AC3E}">
        <p14:creationId xmlns:p14="http://schemas.microsoft.com/office/powerpoint/2010/main" val="22092612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5773</Words>
  <Application>Microsoft Office PowerPoint</Application>
  <PresentationFormat>화면 슬라이드 쇼(4:3)</PresentationFormat>
  <Paragraphs>711</Paragraphs>
  <Slides>51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ptlineC</dc:creator>
  <cp:lastModifiedBy>김 성경</cp:lastModifiedBy>
  <cp:revision>144</cp:revision>
  <dcterms:created xsi:type="dcterms:W3CDTF">2015-12-08T02:37:40Z</dcterms:created>
  <dcterms:modified xsi:type="dcterms:W3CDTF">2019-10-26T14:26:05Z</dcterms:modified>
</cp:coreProperties>
</file>