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5" r:id="rId1"/>
  </p:sldMasterIdLst>
  <p:notesMasterIdLst>
    <p:notesMasterId r:id="rId13"/>
  </p:notesMasterIdLst>
  <p:sldIdLst>
    <p:sldId id="269" r:id="rId2"/>
    <p:sldId id="276" r:id="rId3"/>
    <p:sldId id="278" r:id="rId4"/>
    <p:sldId id="1003" r:id="rId5"/>
    <p:sldId id="1002" r:id="rId6"/>
    <p:sldId id="568" r:id="rId7"/>
    <p:sldId id="1006" r:id="rId8"/>
    <p:sldId id="1004" r:id="rId9"/>
    <p:sldId id="1005" r:id="rId10"/>
    <p:sldId id="1007" r:id="rId11"/>
    <p:sldId id="100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69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Anzahl Beobachtungen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Tabelle1!$B$5:$B$15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Tabelle1!$G$5:$G$15</c:f>
              <c:numCache>
                <c:formatCode>General</c:formatCode>
                <c:ptCount val="11"/>
                <c:pt idx="0">
                  <c:v>2670349</c:v>
                </c:pt>
                <c:pt idx="1">
                  <c:v>3550829</c:v>
                </c:pt>
                <c:pt idx="2">
                  <c:v>4336559</c:v>
                </c:pt>
                <c:pt idx="3">
                  <c:v>5258692</c:v>
                </c:pt>
                <c:pt idx="4">
                  <c:v>5674274</c:v>
                </c:pt>
                <c:pt idx="5">
                  <c:v>6154512</c:v>
                </c:pt>
                <c:pt idx="6">
                  <c:v>6418538</c:v>
                </c:pt>
                <c:pt idx="7">
                  <c:v>7134051</c:v>
                </c:pt>
                <c:pt idx="8">
                  <c:v>9073268</c:v>
                </c:pt>
                <c:pt idx="9">
                  <c:v>9795350</c:v>
                </c:pt>
                <c:pt idx="10">
                  <c:v>9815930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4668-A7A1-C4B4743C9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791977743"/>
        <c:axId val="702718063"/>
      </c:barChart>
      <c:catAx>
        <c:axId val="79197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2718063"/>
        <c:crosses val="autoZero"/>
        <c:auto val="1"/>
        <c:lblAlgn val="ctr"/>
        <c:lblOffset val="100"/>
        <c:noMultiLvlLbl val="0"/>
      </c:catAx>
      <c:valAx>
        <c:axId val="702718063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\ #,,&quot;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197774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vollständige Beobachtungslisten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Tabelle1!$B$5:$B$15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Tabelle1!$D$5:$D$15</c:f>
              <c:numCache>
                <c:formatCode>General</c:formatCode>
                <c:ptCount val="11"/>
                <c:pt idx="0">
                  <c:v>28219</c:v>
                </c:pt>
                <c:pt idx="1">
                  <c:v>32504</c:v>
                </c:pt>
                <c:pt idx="2">
                  <c:v>36342</c:v>
                </c:pt>
                <c:pt idx="3">
                  <c:v>37297</c:v>
                </c:pt>
                <c:pt idx="4">
                  <c:v>39001</c:v>
                </c:pt>
                <c:pt idx="5">
                  <c:v>45933</c:v>
                </c:pt>
                <c:pt idx="6">
                  <c:v>49760</c:v>
                </c:pt>
                <c:pt idx="7">
                  <c:v>50514</c:v>
                </c:pt>
                <c:pt idx="8">
                  <c:v>65950</c:v>
                </c:pt>
                <c:pt idx="9">
                  <c:v>71741</c:v>
                </c:pt>
                <c:pt idx="10">
                  <c:v>74883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8-42E9-BC19-3197D58C2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791977743"/>
        <c:axId val="702718063"/>
      </c:barChart>
      <c:catAx>
        <c:axId val="79197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2718063"/>
        <c:crosses val="autoZero"/>
        <c:auto val="1"/>
        <c:lblAlgn val="ctr"/>
        <c:lblOffset val="100"/>
        <c:noMultiLvlLbl val="0"/>
      </c:catAx>
      <c:valAx>
        <c:axId val="70271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]\ #,\ &quot;K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197774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0A95-5B50-4BC9-9DC0-CAC421DB823B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5CC7-CD8D-4D04-9E57-A13601848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24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BEAA-2D99-4FB4-9108-609A86E5E6CE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65CC7-CD8D-4D04-9E57-A1360184816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46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Meine „Lieblingsauswahl“.  Klima, </a:t>
            </a:r>
            <a:r>
              <a:rPr lang="de-DE" baseline="0" dirty="0" err="1"/>
              <a:t>Biodiversity</a:t>
            </a:r>
            <a:r>
              <a:rPr lang="de-DE" baseline="0" dirty="0"/>
              <a:t> </a:t>
            </a:r>
            <a:r>
              <a:rPr lang="de-DE" baseline="0" dirty="0" err="1"/>
              <a:t>decline</a:t>
            </a:r>
            <a:r>
              <a:rPr lang="de-DE" baseline="0" dirty="0"/>
              <a:t>, speziell Farmland, </a:t>
            </a:r>
            <a:r>
              <a:rPr lang="de-DE" baseline="0" dirty="0" err="1"/>
              <a:t>MhB</a:t>
            </a:r>
            <a:r>
              <a:rPr lang="de-DE" baseline="0" dirty="0"/>
              <a:t> Daten als Indikatoren, und natürlich auch die wichtige Göttinger Veröffentlichung. </a:t>
            </a:r>
          </a:p>
          <a:p>
            <a:r>
              <a:rPr lang="de-DE" baseline="0" dirty="0"/>
              <a:t>Würde sagen es sind sicher mehr als 10 internationale ISI Publikationen aus/mit den Daten erstellt worden.  Auf der Webseite zähle ich n=9 ISI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3E9F-A9EA-4E2A-B5B6-46D8472399FE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Soll darstellen, dass es bereits bestehenden Datenflüsse und Austausch gibt. – Es soll nicht der Eindruck entstehen der DDA würde Daten verdeckt halten.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3E9F-A9EA-4E2A-B5B6-46D8472399FE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FF7B79-78A9-4167-BDE4-C8AA99EE9020}" type="slidenum">
              <a:rPr lang="de-DE" smtClean="0">
                <a:solidFill>
                  <a:prstClr val="black"/>
                </a:solidFill>
              </a:rPr>
              <a:pPr/>
              <a:t>6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Karte zeigt die Rotmilan-Verbreitung nach Atlastool.</a:t>
            </a:r>
            <a:endParaRPr lang="de-DE" sz="1200" i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61A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52256" cy="365125"/>
          </a:xfrm>
        </p:spPr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9412" y="274638"/>
            <a:ext cx="7777387" cy="1138138"/>
          </a:xfrm>
        </p:spPr>
        <p:txBody>
          <a:bodyPr/>
          <a:lstStyle>
            <a:lvl1pPr algn="l">
              <a:defRPr sz="2400" b="1">
                <a:solidFill>
                  <a:srgbClr val="0061A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52256" cy="365125"/>
          </a:xfrm>
        </p:spPr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475200"/>
            <a:ext cx="66461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480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6689-A520-4E97-A75C-D3850E88A9C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08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5279DC-FF88-42F1-9B50-7055B6AD1456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da-web.de/monitoring/mhb/publikationen" TargetMode="External"/><Relationship Id="rId4" Type="http://schemas.openxmlformats.org/officeDocument/2006/relationships/hyperlink" Target="http://www.dda-web.de/monitoring/mh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 txBox="1">
            <a:spLocks/>
          </p:cNvSpPr>
          <p:nvPr/>
        </p:nvSpPr>
        <p:spPr bwMode="auto">
          <a:xfrm>
            <a:off x="664136" y="3463349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sz="3600" b="1" dirty="0">
                <a:solidFill>
                  <a:prstClr val="white"/>
                </a:solidFill>
              </a:rPr>
              <a:t>Modul Rebhuhn</a:t>
            </a:r>
          </a:p>
          <a:p>
            <a:pPr marL="0" indent="0">
              <a:buFont typeface="Arial" charset="0"/>
              <a:buNone/>
            </a:pPr>
            <a:r>
              <a:rPr lang="de-DE" sz="3600" i="1" dirty="0">
                <a:solidFill>
                  <a:prstClr val="white"/>
                </a:solidFill>
              </a:rPr>
              <a:t>- Start 2022</a:t>
            </a:r>
          </a:p>
          <a:p>
            <a:endParaRPr lang="de-DE" sz="3600" b="1" dirty="0">
              <a:solidFill>
                <a:prstClr val="black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3E797-7850-3177-2AD9-51EDBF8E6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i="1" dirty="0"/>
              <a:t>Der Lebendige Atlas aus Sicht einer Fachgesellschaft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008A4-1EEE-4194-02F3-0A9BA84E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Daten, Hintergrund </a:t>
            </a:r>
          </a:p>
          <a:p>
            <a:r>
              <a:rPr lang="de-DE" i="1" dirty="0"/>
              <a:t>und Kooperationen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CE7F66-FFE3-AC52-0E17-99FC0F268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26" y="0"/>
            <a:ext cx="2481820" cy="2016479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0BEBC5-3F47-CFED-E091-4BCD08BA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8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CE8B9-5B9C-236B-C707-C4E76AC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Gelungenes Beispiel für Datenaustausch &amp; Visualisierung</a:t>
            </a:r>
            <a:br>
              <a:rPr lang="de-DE" dirty="0"/>
            </a:br>
            <a:r>
              <a:rPr lang="de-DE" dirty="0"/>
              <a:t>eurobirdportal.org</a:t>
            </a:r>
            <a:br>
              <a:rPr lang="de-DE" dirty="0"/>
            </a:b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CC45F48-6540-11C6-120D-8C316864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6018"/>
            <a:ext cx="9144000" cy="57345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6D19D-A59B-2FC7-E348-B3F80137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2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B7AB8-C81E-D9AA-C2F5-749C0701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funktioniert das </a:t>
            </a:r>
            <a:r>
              <a:rPr lang="de-DE" dirty="0" err="1"/>
              <a:t>EuroBirdPortal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AC365-2A6F-7A78-5579-85AE3A3A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dirty="0" err="1"/>
              <a:t>Bottom</a:t>
            </a:r>
            <a:r>
              <a:rPr lang="de-DE" dirty="0"/>
              <a:t>-</a:t>
            </a:r>
            <a:r>
              <a:rPr lang="de-DE" dirty="0" err="1"/>
              <a:t>up</a:t>
            </a:r>
            <a:r>
              <a:rPr lang="de-DE" dirty="0"/>
              <a:t>-Ansatz </a:t>
            </a:r>
          </a:p>
          <a:p>
            <a:pPr>
              <a:spcBef>
                <a:spcPts val="600"/>
              </a:spcBef>
            </a:pPr>
            <a:r>
              <a:rPr lang="de-DE" dirty="0"/>
              <a:t>Idee kam von den Fachverbänden/Portalen; gemeinsame Entwicklung der Idee von Anfang an</a:t>
            </a:r>
          </a:p>
          <a:p>
            <a:pPr>
              <a:spcBef>
                <a:spcPts val="600"/>
              </a:spcBef>
            </a:pPr>
            <a:r>
              <a:rPr lang="de-DE" dirty="0"/>
              <a:t>Agreement der Partnerorganisationen mit Partnerschaft auf Augenhöhe zwischen allen beteiligten Organisationen gemeinsam erarbeitet</a:t>
            </a:r>
          </a:p>
          <a:p>
            <a:pPr>
              <a:spcBef>
                <a:spcPts val="600"/>
              </a:spcBef>
            </a:pPr>
            <a:r>
              <a:rPr lang="de-DE" dirty="0"/>
              <a:t>Anerkennung und Berücksichtigung der unterschiedlichen Voraussetzungen und Belange der einzelnen Partnerorganisationen </a:t>
            </a:r>
          </a:p>
          <a:p>
            <a:pPr>
              <a:spcBef>
                <a:spcPts val="600"/>
              </a:spcBef>
            </a:pPr>
            <a:r>
              <a:rPr lang="de-DE" dirty="0"/>
              <a:t>Gemeinsam entwickelte Daten-Abgaberichtlinien und Organisation</a:t>
            </a:r>
          </a:p>
          <a:p>
            <a:pPr>
              <a:spcBef>
                <a:spcPts val="600"/>
              </a:spcBef>
            </a:pPr>
            <a:r>
              <a:rPr lang="de-DE" dirty="0"/>
              <a:t>Wird von Personen aus dem Kreis der Partnerorganisationen geleitet</a:t>
            </a:r>
          </a:p>
          <a:p>
            <a:pPr>
              <a:spcBef>
                <a:spcPts val="600"/>
              </a:spcBef>
            </a:pPr>
            <a:r>
              <a:rPr lang="de-DE" dirty="0"/>
              <a:t>Gemeinsame Verständigung auf zeitliche und räumliche Auflösung der übermittelten und visualisierten Daten (10x10 km, Woche)</a:t>
            </a:r>
          </a:p>
          <a:p>
            <a:pPr>
              <a:spcBef>
                <a:spcPts val="600"/>
              </a:spcBef>
            </a:pPr>
            <a:r>
              <a:rPr lang="de-DE" dirty="0"/>
              <a:t>Europäischer Dachverband der Feldornithologen (EBCC) als „Host“</a:t>
            </a:r>
            <a:br>
              <a:rPr lang="de-DE" dirty="0"/>
            </a:br>
            <a:r>
              <a:rPr lang="de-DE" sz="1800" dirty="0"/>
              <a:t>(dort auch Europäischer Brutvogelatlas und Europäisches Brutvogelmonitoring angesiedelt) </a:t>
            </a: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A079E-4692-B3AA-00E4-191A2C0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0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FB97-B804-3E3B-81E7-BACE6CD1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Daten zur Vogelwelt in Deutschland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EEFAD-2FA2-1DC5-27CF-0BC36E66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Systematisches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Monitoring häufiger Brutvögel</a:t>
            </a:r>
            <a:r>
              <a:rPr lang="de-DE" dirty="0"/>
              <a:t>	</a:t>
            </a:r>
            <a:r>
              <a:rPr lang="de-DE" sz="2000" dirty="0"/>
              <a:t>		2.637 Probeflächen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Monitoring rastender Wasservögel		6.438 Zählgebiete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Monitoring seltener Brutvögel 			&gt;7.800 Zählgebiete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dirty="0"/>
              <a:t>Unsystematische  Erfassungen 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Citizen-Science-Daten </a:t>
            </a:r>
            <a:r>
              <a:rPr lang="de-DE" sz="2000" i="1" dirty="0"/>
              <a:t>ornitho.de		&gt;70 Mio. Beobachtungen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Vollständige Beobachtungslisten</a:t>
            </a:r>
            <a:r>
              <a:rPr lang="de-DE" sz="2000" i="1" dirty="0"/>
              <a:t>		&gt;500.000</a:t>
            </a:r>
            <a:endParaRPr lang="de-DE" sz="2000" i="1" strike="sngStrik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64B5F4-034B-11DA-6EA8-09889CB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4B905-6F53-501E-5BA3-DCAAE13D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 häufiger Brutvögel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C6A780-D741-295C-E521-B31046CA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79B84A6-3349-4455-DB32-8EE2BAB0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556792"/>
            <a:ext cx="4917232" cy="4525963"/>
          </a:xfrm>
        </p:spPr>
        <p:txBody>
          <a:bodyPr/>
          <a:lstStyle/>
          <a:p>
            <a:r>
              <a:rPr lang="de-DE" dirty="0"/>
              <a:t>1 km</a:t>
            </a:r>
            <a:r>
              <a:rPr lang="de-DE" baseline="30000" dirty="0"/>
              <a:t>2</a:t>
            </a:r>
            <a:r>
              <a:rPr lang="de-DE" dirty="0"/>
              <a:t> großen Probeflächen</a:t>
            </a:r>
          </a:p>
          <a:p>
            <a:r>
              <a:rPr lang="de-DE" dirty="0"/>
              <a:t>doppelt geschichtete Zufallsstichprobe</a:t>
            </a:r>
          </a:p>
          <a:p>
            <a:r>
              <a:rPr lang="de-DE" dirty="0"/>
              <a:t>über sechs Hauptnutzungstypen vom Statistischen Bundesamt gezogen</a:t>
            </a:r>
          </a:p>
          <a:p>
            <a:r>
              <a:rPr lang="de-DE" dirty="0"/>
              <a:t>Kartierung entlang einer ca. 3 km langen Route, 4 mal im Jahr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Ergebnisse</a:t>
            </a:r>
          </a:p>
          <a:p>
            <a:r>
              <a:rPr lang="de-DE" dirty="0"/>
              <a:t>u.a. jährlich bundesweite Trends für 99 häufige Brutvogelarten</a:t>
            </a:r>
          </a:p>
        </p:txBody>
      </p:sp>
      <p:pic>
        <p:nvPicPr>
          <p:cNvPr id="9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A855C11-E2EF-1F03-91F9-5736C962B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4014" r="6648" b="6317"/>
          <a:stretch/>
        </p:blipFill>
        <p:spPr bwMode="auto">
          <a:xfrm>
            <a:off x="5508104" y="548680"/>
            <a:ext cx="31890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6A76B98-8BCF-3592-F45B-A69972DA021F}"/>
              </a:ext>
            </a:extLst>
          </p:cNvPr>
          <p:cNvSpPr txBox="1"/>
          <p:nvPr/>
        </p:nvSpPr>
        <p:spPr>
          <a:xfrm>
            <a:off x="256520" y="6089331"/>
            <a:ext cx="5971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www.dda-web.de/monitoring/mhb</a:t>
            </a:r>
            <a:endParaRPr lang="de-DE" dirty="0"/>
          </a:p>
          <a:p>
            <a:r>
              <a:rPr lang="de-DE" dirty="0">
                <a:hlinkClick r:id="rId5"/>
              </a:rPr>
              <a:t>www.dda-web.de/monitoring/mhb/publikationen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63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31913" y="694283"/>
            <a:ext cx="74882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r>
              <a:rPr lang="de-DE" altLang="de-DE" sz="2000" b="1" dirty="0">
                <a:solidFill>
                  <a:srgbClr val="0061A1"/>
                </a:solidFill>
                <a:latin typeface="Calibri" pitchFamily="34" charset="0"/>
              </a:rPr>
              <a:t>Monitoring häufiger Brutvögel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87624" y="1208823"/>
            <a:ext cx="24482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ISI Publikationen Auswahl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3103" y="1578155"/>
            <a:ext cx="4023100" cy="1525106"/>
          </a:xfrm>
          <a:prstGeom prst="rect">
            <a:avLst/>
          </a:prstGeom>
          <a:noFill/>
          <a:ln w="9525">
            <a:solidFill>
              <a:srgbClr val="0061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93C663A-43BF-D79B-23B0-9BB1AD0B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3" y="3175350"/>
            <a:ext cx="4047397" cy="1525106"/>
          </a:xfrm>
          <a:prstGeom prst="rect">
            <a:avLst/>
          </a:prstGeom>
          <a:noFill/>
          <a:ln w="9525">
            <a:solidFill>
              <a:srgbClr val="0061A1"/>
            </a:solidFill>
            <a:miter lim="800000"/>
            <a:headEnd/>
            <a:tailEnd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256682-26D3-4117-D7A6-CB76AE30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234" y="3175350"/>
            <a:ext cx="3389205" cy="1487944"/>
          </a:xfrm>
          <a:prstGeom prst="rect">
            <a:avLst/>
          </a:prstGeom>
          <a:noFill/>
          <a:ln w="9525">
            <a:solidFill>
              <a:srgbClr val="0061A1"/>
            </a:solidFill>
            <a:miter lim="800000"/>
            <a:headEnd/>
            <a:tailEnd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A5B4A87-D451-CD05-5270-441F54A64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734" y="4883136"/>
            <a:ext cx="4356532" cy="1532082"/>
          </a:xfrm>
          <a:prstGeom prst="rect">
            <a:avLst/>
          </a:prstGeom>
          <a:noFill/>
          <a:ln w="9525">
            <a:solidFill>
              <a:srgbClr val="0061A1"/>
            </a:solidFill>
            <a:miter lim="800000"/>
            <a:headEnd/>
            <a:tailEnd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27BF5F-B4F5-2CEE-A853-3F502AB2E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234" y="1280545"/>
            <a:ext cx="3389205" cy="1829692"/>
          </a:xfrm>
          <a:prstGeom prst="rect">
            <a:avLst/>
          </a:prstGeom>
          <a:noFill/>
          <a:ln w="9525">
            <a:solidFill>
              <a:srgbClr val="0061A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21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580112" y="1484784"/>
            <a:ext cx="3176104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de-DE" dirty="0" err="1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MhB</a:t>
            </a: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- und </a:t>
            </a:r>
            <a:r>
              <a:rPr lang="de-DE" dirty="0" err="1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MsB</a:t>
            </a: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-Daten fließen </a:t>
            </a:r>
            <a:b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</a:b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in PECBMS-Trends und in europäische Indikatoren ein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European wild </a:t>
            </a:r>
            <a:r>
              <a:rPr lang="de-DE" dirty="0" err="1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bird</a:t>
            </a: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dirty="0" err="1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indicators</a:t>
            </a: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; jährliches Update </a:t>
            </a:r>
            <a:b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</a:br>
            <a:r>
              <a:rPr lang="de-DE" u="sng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pecbms.info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Trends 1980 bis 2019, herunterladbar von </a:t>
            </a:r>
            <a:b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</a:br>
            <a:r>
              <a:rPr lang="de-DE" dirty="0">
                <a:solidFill>
                  <a:srgbClr val="0061A1"/>
                </a:solidFill>
                <a:latin typeface="Calibri" pitchFamily="34" charset="0"/>
                <a:cs typeface="Calibri" pitchFamily="34" charset="0"/>
              </a:rPr>
              <a:t>EBCC-Webseite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31913" y="694283"/>
            <a:ext cx="74882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r>
              <a:rPr lang="de-DE" altLang="de-DE" sz="2000" b="1" dirty="0">
                <a:solidFill>
                  <a:srgbClr val="0061A1"/>
                </a:solidFill>
                <a:latin typeface="Calibri" pitchFamily="34" charset="0"/>
              </a:rPr>
              <a:t>Monitoring häufiger Brutvögel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921114" cy="510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hteck 4"/>
          <p:cNvSpPr>
            <a:spLocks noChangeArrowheads="1"/>
          </p:cNvSpPr>
          <p:nvPr/>
        </p:nvSpPr>
        <p:spPr bwMode="auto">
          <a:xfrm>
            <a:off x="6314782" y="332656"/>
            <a:ext cx="2594049" cy="6477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ts val="3000"/>
              </a:spcBef>
              <a:spcAft>
                <a:spcPct val="0"/>
              </a:spcAft>
            </a:pPr>
            <a:r>
              <a:rPr lang="de-DE" sz="3200" b="1" i="1" dirty="0">
                <a:solidFill>
                  <a:srgbClr val="0061A1"/>
                </a:solidFill>
                <a:latin typeface="Calibri" pitchFamily="34" charset="0"/>
                <a:cs typeface="Arial" charset="0"/>
              </a:rPr>
              <a:t>ornitho.de</a:t>
            </a:r>
          </a:p>
        </p:txBody>
      </p:sp>
      <p:sp>
        <p:nvSpPr>
          <p:cNvPr id="2" name="AutoShape 2" descr="johannes.wahl | dda-web.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Grafik 8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BF3C242-A838-B4BB-D691-F8774AB2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5"/>
            <a:ext cx="5544457" cy="6858000"/>
          </a:xfrm>
          <a:prstGeom prst="rect">
            <a:avLst/>
          </a:prstGeom>
        </p:spPr>
      </p:pic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D63F6004-63A1-18F0-657D-2427AC03D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404639"/>
              </p:ext>
            </p:extLst>
          </p:nvPr>
        </p:nvGraphicFramePr>
        <p:xfrm>
          <a:off x="5544457" y="795143"/>
          <a:ext cx="3442940" cy="30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21E5797-E73E-85DE-8393-618A7A824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36050"/>
              </p:ext>
            </p:extLst>
          </p:nvPr>
        </p:nvGraphicFramePr>
        <p:xfrm>
          <a:off x="5544458" y="3815513"/>
          <a:ext cx="3442939" cy="304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01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C303221-3E22-06C9-4F47-793924D0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75" y="4005064"/>
            <a:ext cx="5687925" cy="2859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0DF779-B087-5A78-676E-A2774A8D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Lebendiger Atlas – Natur in Deutschland -  Machbarkeitsstudie -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A2BFB-B572-DDE5-95D1-A779EFA2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Anforderungen und Wünsche aus Sicht des DDA</a:t>
            </a:r>
          </a:p>
          <a:p>
            <a:r>
              <a:rPr lang="de-DE" dirty="0"/>
              <a:t>Die Daten müssen fachlich korrekt sein</a:t>
            </a:r>
          </a:p>
          <a:p>
            <a:r>
              <a:rPr lang="de-DE" dirty="0"/>
              <a:t>Die Daten müssen fachlich korrekt dargestellt werden</a:t>
            </a:r>
          </a:p>
          <a:p>
            <a:r>
              <a:rPr lang="de-DE" dirty="0"/>
              <a:t>Keine Konkurrenz zu bestehenden Strukturen, sondern sollte diese stärken und fördern. </a:t>
            </a:r>
          </a:p>
          <a:p>
            <a:r>
              <a:rPr lang="de-DE" dirty="0"/>
              <a:t>Vereinbarungen zur Weiterverwertung der Daten (z.B. Regeln von ornitho.de) müssen berücksichtigt werden</a:t>
            </a:r>
          </a:p>
          <a:p>
            <a:r>
              <a:rPr lang="de-DE" dirty="0"/>
              <a:t>Selbstbestimmung über Bereitstellung und Weiterverwertung muss gewährleistet werden</a:t>
            </a:r>
          </a:p>
          <a:p>
            <a:r>
              <a:rPr lang="de-DE" dirty="0"/>
              <a:t>Die Datenherkunft und der Beitrag der Fachgesellschaften muss prominent hervorgehoben werden.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97530B-7E40-CFEC-4408-B95EFCA53351}"/>
              </a:ext>
            </a:extLst>
          </p:cNvPr>
          <p:cNvSpPr txBox="1"/>
          <p:nvPr/>
        </p:nvSpPr>
        <p:spPr>
          <a:xfrm>
            <a:off x="935834" y="1043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Projektlaufzeit: September 2015 - August 2016</a:t>
            </a:r>
          </a:p>
        </p:txBody>
      </p:sp>
    </p:spTree>
    <p:extLst>
      <p:ext uri="{BB962C8B-B14F-4D97-AF65-F5344CB8AC3E}">
        <p14:creationId xmlns:p14="http://schemas.microsoft.com/office/powerpoint/2010/main" val="34632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C303221-3E22-06C9-4F47-793924D0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75" y="4005064"/>
            <a:ext cx="5687925" cy="2859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0DF779-B087-5A78-676E-A2774A8D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Lebendiger Atlas – Natur in Deutschland -  Machbarkeitsstudie -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A2BFB-B572-DDE5-95D1-A779EFA2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/>
              <a:t>Win-Win</a:t>
            </a:r>
            <a:r>
              <a:rPr lang="de-DE" sz="2400" b="1" dirty="0"/>
              <a:t> Konstellationen schaffen</a:t>
            </a:r>
          </a:p>
          <a:p>
            <a:r>
              <a:rPr lang="de-DE" dirty="0"/>
              <a:t>Fachgesellschaften in die Lage zu versetzen, selbst bundesweite Portale (inkl. Apps) dauerhaft zu betreiben, weiterzuentwickeln, die Datenqualität zu prüfen und Datenarchive zu digitalisieren.</a:t>
            </a:r>
          </a:p>
          <a:p>
            <a:r>
              <a:rPr lang="de-DE" dirty="0"/>
              <a:t>langfristige tragfähige Lösungen schaffen, die die Fachgesellschaft nachhaltig stärkt (finanziell und strukturell)</a:t>
            </a:r>
          </a:p>
          <a:p>
            <a:r>
              <a:rPr lang="de-DE" dirty="0"/>
              <a:t>Neue und „alte“ Artenkenner fördern</a:t>
            </a:r>
          </a:p>
          <a:p>
            <a:r>
              <a:rPr lang="de-DE" dirty="0"/>
              <a:t>Gemeinsame Standards verbessern</a:t>
            </a:r>
          </a:p>
          <a:p>
            <a:r>
              <a:rPr lang="de-DE" dirty="0"/>
              <a:t>Weiterentwicklung Datenerfassung, </a:t>
            </a:r>
          </a:p>
          <a:p>
            <a:r>
              <a:rPr lang="de-DE" dirty="0"/>
              <a:t>Archivierung, Analyse und Darstellung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97530B-7E40-CFEC-4408-B95EFCA53351}"/>
              </a:ext>
            </a:extLst>
          </p:cNvPr>
          <p:cNvSpPr txBox="1"/>
          <p:nvPr/>
        </p:nvSpPr>
        <p:spPr>
          <a:xfrm>
            <a:off x="935834" y="1043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Projektlaufzeit: September 2015 - August 2016</a:t>
            </a:r>
          </a:p>
        </p:txBody>
      </p:sp>
    </p:spTree>
    <p:extLst>
      <p:ext uri="{BB962C8B-B14F-4D97-AF65-F5344CB8AC3E}">
        <p14:creationId xmlns:p14="http://schemas.microsoft.com/office/powerpoint/2010/main" val="3623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B7AB8-C81E-D9AA-C2F5-749C0701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Lebendiger Atlas – Natur in Deutschland -  Machbarkeitsstudie -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AC365-2A6F-7A78-5579-85AE3A3A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825432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Machbarkeit (zentrale Ergebnisse aus Sicht des DDA)</a:t>
            </a:r>
          </a:p>
          <a:p>
            <a:r>
              <a:rPr lang="de-DE" dirty="0"/>
              <a:t>Bestehende Strukturen sinnvoll ergänzen</a:t>
            </a:r>
          </a:p>
          <a:p>
            <a:r>
              <a:rPr lang="de-DE" dirty="0"/>
              <a:t>Keine parallelen Systeme</a:t>
            </a:r>
          </a:p>
          <a:p>
            <a:r>
              <a:rPr lang="de-DE" dirty="0"/>
              <a:t>Wertschätzung ehrenamtlicher Arbeit</a:t>
            </a:r>
          </a:p>
          <a:p>
            <a:r>
              <a:rPr lang="de-DE" dirty="0"/>
              <a:t>kontinuierliche Zusammenarbeit</a:t>
            </a:r>
          </a:p>
          <a:p>
            <a:r>
              <a:rPr lang="de-DE" dirty="0"/>
              <a:t>Mehr staatliche Investitionen in das Management und die Qualifizierung von Freiwilligen</a:t>
            </a:r>
          </a:p>
          <a:p>
            <a:r>
              <a:rPr lang="de-DE" dirty="0"/>
              <a:t>Komplementäre Zusammenarbeit mit den Fachbehörden von Bund und Ländern</a:t>
            </a:r>
          </a:p>
          <a:p>
            <a:r>
              <a:rPr lang="de-DE" dirty="0"/>
              <a:t>klarer Kenntlichmachung der Datenqualität und Urheberschaft</a:t>
            </a:r>
          </a:p>
          <a:p>
            <a:r>
              <a:rPr lang="de-DE" dirty="0"/>
              <a:t>qualitativ hochwertige kartographische Darstellung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A079E-4692-B3AA-00E4-191A2C0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08080"/>
                </a:solidFill>
              </a:rPr>
              <a:t>LAND Workshop, Leipzig, 30.03.2023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4E53D2-93F5-D64E-B36E-7960B6671F0E}"/>
              </a:ext>
            </a:extLst>
          </p:cNvPr>
          <p:cNvSpPr txBox="1"/>
          <p:nvPr/>
        </p:nvSpPr>
        <p:spPr>
          <a:xfrm>
            <a:off x="935834" y="1043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Projektlaufzeit: September 2015 - August 2016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0272BC-C67A-46C0-B035-86922C9D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79" y="2438400"/>
            <a:ext cx="800100" cy="990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1D4D8-3248-BE66-77A6-B16DD79F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50" y="2438400"/>
            <a:ext cx="835212" cy="990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FF537F-2D7D-18C6-FE14-DFCF4AF4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04" y="3659187"/>
            <a:ext cx="10096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0A2BDC-822F-FE1F-D6D9-075C527FE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500" y="3659187"/>
            <a:ext cx="809625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37FAA3F-5FB7-FE43-1E73-23EF91A14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571" y="4701571"/>
            <a:ext cx="923925" cy="8286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67E967B-E098-0CEA-1FE1-C804C7F34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668" y="4687283"/>
            <a:ext cx="666750" cy="85725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9076DEA7-5B1B-C70F-6786-499FBD0D4620}"/>
              </a:ext>
            </a:extLst>
          </p:cNvPr>
          <p:cNvSpPr/>
          <p:nvPr/>
        </p:nvSpPr>
        <p:spPr>
          <a:xfrm>
            <a:off x="7347651" y="4022576"/>
            <a:ext cx="272845" cy="503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999754-6D53-7E00-F1A0-3258E068636A}"/>
              </a:ext>
            </a:extLst>
          </p:cNvPr>
          <p:cNvSpPr/>
          <p:nvPr/>
        </p:nvSpPr>
        <p:spPr>
          <a:xfrm>
            <a:off x="7419659" y="4958679"/>
            <a:ext cx="391691" cy="58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353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Bildschirmpräsentation (4:3)</PresentationFormat>
  <Paragraphs>87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</vt:lpstr>
      <vt:lpstr>Der Lebendige Atlas aus Sicht einer Fachgesellschaft</vt:lpstr>
      <vt:lpstr>Daten zur Vogelwelt in Deutschland</vt:lpstr>
      <vt:lpstr>Monitoring häufiger Brutvögel</vt:lpstr>
      <vt:lpstr>PowerPoint-Präsentation</vt:lpstr>
      <vt:lpstr>PowerPoint-Präsentation</vt:lpstr>
      <vt:lpstr>PowerPoint-Präsentation</vt:lpstr>
      <vt:lpstr>Lebendiger Atlas – Natur in Deutschland -  Machbarkeitsstudie - </vt:lpstr>
      <vt:lpstr>Lebendiger Atlas – Natur in Deutschland -  Machbarkeitsstudie - </vt:lpstr>
      <vt:lpstr>Lebendiger Atlas – Natur in Deutschland -  Machbarkeitsstudie - </vt:lpstr>
      <vt:lpstr>Gelungenes Beispiel für Datenaustausch &amp; Visualisierung eurobirdportal.org </vt:lpstr>
      <vt:lpstr>Warum funktioniert das EuroBirdPortal?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Gerlach</dc:creator>
  <cp:lastModifiedBy>Tobias Erik Reiners</cp:lastModifiedBy>
  <cp:revision>10</cp:revision>
  <dcterms:created xsi:type="dcterms:W3CDTF">2022-01-24T13:24:52Z</dcterms:created>
  <dcterms:modified xsi:type="dcterms:W3CDTF">2023-03-29T21:31:56Z</dcterms:modified>
</cp:coreProperties>
</file>