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287" r:id="rId4"/>
    <p:sldId id="296" r:id="rId5"/>
    <p:sldId id="288" r:id="rId6"/>
    <p:sldId id="266" r:id="rId7"/>
    <p:sldId id="308" r:id="rId8"/>
    <p:sldId id="304" r:id="rId9"/>
    <p:sldId id="271" r:id="rId10"/>
    <p:sldId id="291" r:id="rId11"/>
    <p:sldId id="305" r:id="rId12"/>
    <p:sldId id="297" r:id="rId13"/>
    <p:sldId id="257" r:id="rId14"/>
    <p:sldId id="281" r:id="rId15"/>
    <p:sldId id="282" r:id="rId16"/>
    <p:sldId id="283" r:id="rId17"/>
    <p:sldId id="284" r:id="rId18"/>
    <p:sldId id="285" r:id="rId19"/>
    <p:sldId id="274" r:id="rId20"/>
    <p:sldId id="306" r:id="rId21"/>
    <p:sldId id="272" r:id="rId22"/>
    <p:sldId id="293" r:id="rId23"/>
    <p:sldId id="273" r:id="rId24"/>
    <p:sldId id="294" r:id="rId25"/>
    <p:sldId id="286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ABA28"/>
    <a:srgbClr val="C7D42B"/>
    <a:srgbClr val="2B9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82206-BB25-4A79-8E48-6131A4F2487C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C4CF206-C605-4769-B73D-C8C297DD8F31}">
      <dgm:prSet phldrT="[Texte]" custT="1"/>
      <dgm:spPr/>
      <dgm:t>
        <a:bodyPr/>
        <a:lstStyle/>
        <a:p>
          <a:r>
            <a:rPr lang="fr-FR" sz="1050" dirty="0" smtClean="0"/>
            <a:t>Planification</a:t>
          </a:r>
          <a:endParaRPr lang="fr-FR" sz="1050" dirty="0"/>
        </a:p>
      </dgm:t>
    </dgm:pt>
    <dgm:pt modelId="{75E03E05-1C89-4C43-8428-DA113C15B755}" type="parTrans" cxnId="{393ACE1D-9A16-4DAD-AF74-AB9041881150}">
      <dgm:prSet/>
      <dgm:spPr/>
      <dgm:t>
        <a:bodyPr/>
        <a:lstStyle/>
        <a:p>
          <a:endParaRPr lang="fr-FR" sz="2400"/>
        </a:p>
      </dgm:t>
    </dgm:pt>
    <dgm:pt modelId="{64965473-E345-4592-8A51-AFAB8B14B9DB}" type="sibTrans" cxnId="{393ACE1D-9A16-4DAD-AF74-AB9041881150}">
      <dgm:prSet/>
      <dgm:spPr/>
      <dgm:t>
        <a:bodyPr/>
        <a:lstStyle/>
        <a:p>
          <a:endParaRPr lang="fr-FR" sz="2400"/>
        </a:p>
      </dgm:t>
    </dgm:pt>
    <dgm:pt modelId="{144B6928-0852-4A81-A286-55E7E55CFB20}">
      <dgm:prSet phldrT="[Texte]" custT="1"/>
      <dgm:spPr/>
      <dgm:t>
        <a:bodyPr/>
        <a:lstStyle/>
        <a:p>
          <a:r>
            <a:rPr lang="fr-FR" sz="1050" dirty="0" smtClean="0"/>
            <a:t>Collecte</a:t>
          </a:r>
          <a:endParaRPr lang="fr-FR" sz="1050" dirty="0"/>
        </a:p>
      </dgm:t>
    </dgm:pt>
    <dgm:pt modelId="{7313ED0D-1818-4E67-94B6-F6F600E6DDED}" type="parTrans" cxnId="{B03F7E39-3074-48CE-979C-6DC894D2EC11}">
      <dgm:prSet/>
      <dgm:spPr/>
      <dgm:t>
        <a:bodyPr/>
        <a:lstStyle/>
        <a:p>
          <a:endParaRPr lang="fr-FR" sz="2400"/>
        </a:p>
      </dgm:t>
    </dgm:pt>
    <dgm:pt modelId="{19AA0316-B9E8-49EE-8C9C-3118E10A435D}" type="sibTrans" cxnId="{B03F7E39-3074-48CE-979C-6DC894D2EC11}">
      <dgm:prSet/>
      <dgm:spPr/>
      <dgm:t>
        <a:bodyPr/>
        <a:lstStyle/>
        <a:p>
          <a:endParaRPr lang="fr-FR" sz="2400"/>
        </a:p>
      </dgm:t>
    </dgm:pt>
    <dgm:pt modelId="{6F9B85E6-4CD8-4C1D-AEBE-FD618B1FCDDB}">
      <dgm:prSet phldrT="[Texte]" custT="1"/>
      <dgm:spPr/>
      <dgm:t>
        <a:bodyPr/>
        <a:lstStyle/>
        <a:p>
          <a:r>
            <a:rPr lang="fr-FR" sz="1050" dirty="0" smtClean="0"/>
            <a:t>Découverte</a:t>
          </a:r>
          <a:endParaRPr lang="fr-FR" sz="1050" dirty="0"/>
        </a:p>
      </dgm:t>
    </dgm:pt>
    <dgm:pt modelId="{3FB038E8-E888-4248-9863-809D2D2390FF}" type="parTrans" cxnId="{10F96486-2F28-48F8-B602-497C6D972B0B}">
      <dgm:prSet/>
      <dgm:spPr/>
      <dgm:t>
        <a:bodyPr/>
        <a:lstStyle/>
        <a:p>
          <a:endParaRPr lang="fr-FR" sz="2400"/>
        </a:p>
      </dgm:t>
    </dgm:pt>
    <dgm:pt modelId="{7C774ED5-6086-4A73-BD09-AF21F8B8D553}" type="sibTrans" cxnId="{10F96486-2F28-48F8-B602-497C6D972B0B}">
      <dgm:prSet/>
      <dgm:spPr/>
      <dgm:t>
        <a:bodyPr/>
        <a:lstStyle/>
        <a:p>
          <a:endParaRPr lang="fr-FR" sz="2400"/>
        </a:p>
      </dgm:t>
    </dgm:pt>
    <dgm:pt modelId="{7335A68B-7104-45A8-B9D3-8A25FB061236}">
      <dgm:prSet phldrT="[Texte]" custT="1"/>
      <dgm:spPr/>
      <dgm:t>
        <a:bodyPr/>
        <a:lstStyle/>
        <a:p>
          <a:r>
            <a:rPr lang="fr-FR" sz="1050" dirty="0" smtClean="0"/>
            <a:t>Intégration</a:t>
          </a:r>
          <a:endParaRPr lang="fr-FR" sz="1050" dirty="0"/>
        </a:p>
      </dgm:t>
    </dgm:pt>
    <dgm:pt modelId="{0A2E4324-1773-4464-A50E-BF485C6AF37D}" type="parTrans" cxnId="{73349254-CD31-4355-87FA-B4B3FF13BEE7}">
      <dgm:prSet/>
      <dgm:spPr/>
      <dgm:t>
        <a:bodyPr/>
        <a:lstStyle/>
        <a:p>
          <a:endParaRPr lang="fr-FR" sz="2400"/>
        </a:p>
      </dgm:t>
    </dgm:pt>
    <dgm:pt modelId="{0DC828D3-14D8-44B2-A62F-3A13858026ED}" type="sibTrans" cxnId="{73349254-CD31-4355-87FA-B4B3FF13BEE7}">
      <dgm:prSet/>
      <dgm:spPr/>
      <dgm:t>
        <a:bodyPr/>
        <a:lstStyle/>
        <a:p>
          <a:endParaRPr lang="fr-FR" sz="2400"/>
        </a:p>
      </dgm:t>
    </dgm:pt>
    <dgm:pt modelId="{A080B70D-035A-415F-B76B-7F5573209329}">
      <dgm:prSet phldrT="[Texte]" custT="1"/>
      <dgm:spPr/>
      <dgm:t>
        <a:bodyPr/>
        <a:lstStyle/>
        <a:p>
          <a:r>
            <a:rPr lang="fr-FR" sz="1050" dirty="0" smtClean="0"/>
            <a:t>Analyse</a:t>
          </a:r>
          <a:endParaRPr lang="fr-FR" sz="1050" dirty="0"/>
        </a:p>
      </dgm:t>
    </dgm:pt>
    <dgm:pt modelId="{96C4045C-C8AC-44EA-B87B-6947F05CBCBD}" type="parTrans" cxnId="{780862B1-9D5C-4144-993D-941B4CF85F7D}">
      <dgm:prSet/>
      <dgm:spPr/>
      <dgm:t>
        <a:bodyPr/>
        <a:lstStyle/>
        <a:p>
          <a:endParaRPr lang="fr-FR" sz="2400"/>
        </a:p>
      </dgm:t>
    </dgm:pt>
    <dgm:pt modelId="{AAC1B7AB-FFBC-4BBE-92F3-4F4BCC968F6F}" type="sibTrans" cxnId="{780862B1-9D5C-4144-993D-941B4CF85F7D}">
      <dgm:prSet/>
      <dgm:spPr/>
      <dgm:t>
        <a:bodyPr/>
        <a:lstStyle/>
        <a:p>
          <a:endParaRPr lang="fr-FR" sz="2400"/>
        </a:p>
      </dgm:t>
    </dgm:pt>
    <dgm:pt modelId="{5537C178-B8B4-430C-A555-866458912B3E}">
      <dgm:prSet phldrT="[Texte]" custT="1"/>
      <dgm:spPr/>
      <dgm:t>
        <a:bodyPr/>
        <a:lstStyle/>
        <a:p>
          <a:r>
            <a:rPr lang="fr-FR" sz="1050" dirty="0" smtClean="0"/>
            <a:t>Conservation</a:t>
          </a:r>
          <a:endParaRPr lang="fr-FR" sz="1050" dirty="0"/>
        </a:p>
      </dgm:t>
    </dgm:pt>
    <dgm:pt modelId="{C3A64610-C082-4DDA-BD6A-1ABEE2032B8C}" type="parTrans" cxnId="{FB6063BF-E0C9-4D6E-95D2-1B94B3E9BA44}">
      <dgm:prSet/>
      <dgm:spPr/>
      <dgm:t>
        <a:bodyPr/>
        <a:lstStyle/>
        <a:p>
          <a:endParaRPr lang="fr-FR" sz="2400"/>
        </a:p>
      </dgm:t>
    </dgm:pt>
    <dgm:pt modelId="{CFD212A2-22B7-4315-A10C-44EDB25766D7}" type="sibTrans" cxnId="{FB6063BF-E0C9-4D6E-95D2-1B94B3E9BA44}">
      <dgm:prSet/>
      <dgm:spPr/>
      <dgm:t>
        <a:bodyPr/>
        <a:lstStyle/>
        <a:p>
          <a:endParaRPr lang="fr-FR" sz="2400"/>
        </a:p>
      </dgm:t>
    </dgm:pt>
    <dgm:pt modelId="{5FA6D116-8509-41C9-A31D-E6DE132CB906}">
      <dgm:prSet phldrT="[Texte]" custT="1"/>
      <dgm:spPr/>
      <dgm:t>
        <a:bodyPr/>
        <a:lstStyle/>
        <a:p>
          <a:r>
            <a:rPr lang="fr-FR" sz="1050" dirty="0" smtClean="0"/>
            <a:t>Assurance</a:t>
          </a:r>
          <a:endParaRPr lang="fr-FR" sz="1050" dirty="0"/>
        </a:p>
      </dgm:t>
    </dgm:pt>
    <dgm:pt modelId="{E0D1DF37-72D6-4252-8379-DB4FD3FE51F7}" type="parTrans" cxnId="{C0BC64D9-DC08-4F8E-911E-E3219F1DBA1F}">
      <dgm:prSet/>
      <dgm:spPr/>
      <dgm:t>
        <a:bodyPr/>
        <a:lstStyle/>
        <a:p>
          <a:endParaRPr lang="fr-FR" sz="2400"/>
        </a:p>
      </dgm:t>
    </dgm:pt>
    <dgm:pt modelId="{23EC3486-B472-446B-9574-6F076D16F01C}" type="sibTrans" cxnId="{C0BC64D9-DC08-4F8E-911E-E3219F1DBA1F}">
      <dgm:prSet/>
      <dgm:spPr/>
      <dgm:t>
        <a:bodyPr/>
        <a:lstStyle/>
        <a:p>
          <a:endParaRPr lang="fr-FR" sz="2400"/>
        </a:p>
      </dgm:t>
    </dgm:pt>
    <dgm:pt modelId="{71C0D3DA-B19F-4403-A9BE-7EA12A2FD064}">
      <dgm:prSet phldrT="[Texte]" custT="1"/>
      <dgm:spPr/>
      <dgm:t>
        <a:bodyPr/>
        <a:lstStyle/>
        <a:p>
          <a:r>
            <a:rPr lang="fr-FR" sz="1050" dirty="0" smtClean="0"/>
            <a:t>Description</a:t>
          </a:r>
          <a:endParaRPr lang="fr-FR" sz="1050" dirty="0"/>
        </a:p>
      </dgm:t>
    </dgm:pt>
    <dgm:pt modelId="{C39CA931-3C60-41BB-A877-21579545BDBE}" type="parTrans" cxnId="{8771B20E-5D81-4485-BC46-8B320E064BF6}">
      <dgm:prSet/>
      <dgm:spPr/>
      <dgm:t>
        <a:bodyPr/>
        <a:lstStyle/>
        <a:p>
          <a:endParaRPr lang="fr-FR" sz="2400"/>
        </a:p>
      </dgm:t>
    </dgm:pt>
    <dgm:pt modelId="{0EC7E807-289F-41DD-840A-C001A4D48493}" type="sibTrans" cxnId="{8771B20E-5D81-4485-BC46-8B320E064BF6}">
      <dgm:prSet/>
      <dgm:spPr/>
      <dgm:t>
        <a:bodyPr/>
        <a:lstStyle/>
        <a:p>
          <a:endParaRPr lang="fr-FR" sz="2400"/>
        </a:p>
      </dgm:t>
    </dgm:pt>
    <dgm:pt modelId="{FA3AB4C5-C5F2-44DD-8470-F2E1E7B253E7}" type="pres">
      <dgm:prSet presAssocID="{DDD82206-BB25-4A79-8E48-6131A4F2487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09C97B5-A6E3-4FCD-B577-8E67B4401129}" type="pres">
      <dgm:prSet presAssocID="{0C4CF206-C605-4769-B73D-C8C297DD8F3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97974A-113F-4E11-8ED9-F24475D478D8}" type="pres">
      <dgm:prSet presAssocID="{0C4CF206-C605-4769-B73D-C8C297DD8F31}" presName="spNode" presStyleCnt="0"/>
      <dgm:spPr/>
    </dgm:pt>
    <dgm:pt modelId="{28221E4C-A162-4881-AAAB-173356643BBD}" type="pres">
      <dgm:prSet presAssocID="{64965473-E345-4592-8A51-AFAB8B14B9DB}" presName="sibTrans" presStyleLbl="sibTrans1D1" presStyleIdx="0" presStyleCnt="8"/>
      <dgm:spPr/>
      <dgm:t>
        <a:bodyPr/>
        <a:lstStyle/>
        <a:p>
          <a:endParaRPr lang="fr-FR"/>
        </a:p>
      </dgm:t>
    </dgm:pt>
    <dgm:pt modelId="{7EDF7E43-9877-4CA1-A2D7-FB26DDFC5A05}" type="pres">
      <dgm:prSet presAssocID="{144B6928-0852-4A81-A286-55E7E55CFB2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2D3D24-C428-4116-A4E2-B071178D8186}" type="pres">
      <dgm:prSet presAssocID="{144B6928-0852-4A81-A286-55E7E55CFB20}" presName="spNode" presStyleCnt="0"/>
      <dgm:spPr/>
    </dgm:pt>
    <dgm:pt modelId="{5E364D5E-FC77-4994-B8E1-1E1ABB22259E}" type="pres">
      <dgm:prSet presAssocID="{19AA0316-B9E8-49EE-8C9C-3118E10A435D}" presName="sibTrans" presStyleLbl="sibTrans1D1" presStyleIdx="1" presStyleCnt="8"/>
      <dgm:spPr/>
      <dgm:t>
        <a:bodyPr/>
        <a:lstStyle/>
        <a:p>
          <a:endParaRPr lang="fr-FR"/>
        </a:p>
      </dgm:t>
    </dgm:pt>
    <dgm:pt modelId="{E36D0CDB-62FC-45DA-B00C-5B5D439280F5}" type="pres">
      <dgm:prSet presAssocID="{5FA6D116-8509-41C9-A31D-E6DE132CB90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772286-2EEF-4A03-A5B7-21D6E60E0452}" type="pres">
      <dgm:prSet presAssocID="{5FA6D116-8509-41C9-A31D-E6DE132CB906}" presName="spNode" presStyleCnt="0"/>
      <dgm:spPr/>
    </dgm:pt>
    <dgm:pt modelId="{1F5E72B5-156D-449C-8255-C913876ED5F6}" type="pres">
      <dgm:prSet presAssocID="{23EC3486-B472-446B-9574-6F076D16F01C}" presName="sibTrans" presStyleLbl="sibTrans1D1" presStyleIdx="2" presStyleCnt="8"/>
      <dgm:spPr/>
      <dgm:t>
        <a:bodyPr/>
        <a:lstStyle/>
        <a:p>
          <a:endParaRPr lang="fr-FR"/>
        </a:p>
      </dgm:t>
    </dgm:pt>
    <dgm:pt modelId="{2B92E481-F24D-4FFC-9743-2401AD07EEDF}" type="pres">
      <dgm:prSet presAssocID="{71C0D3DA-B19F-4403-A9BE-7EA12A2FD06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99BAFF-8F6A-401E-9BA9-16D61F6EF0A0}" type="pres">
      <dgm:prSet presAssocID="{71C0D3DA-B19F-4403-A9BE-7EA12A2FD064}" presName="spNode" presStyleCnt="0"/>
      <dgm:spPr/>
    </dgm:pt>
    <dgm:pt modelId="{63933829-A6DC-4040-A619-ADD374BEBD1D}" type="pres">
      <dgm:prSet presAssocID="{0EC7E807-289F-41DD-840A-C001A4D48493}" presName="sibTrans" presStyleLbl="sibTrans1D1" presStyleIdx="3" presStyleCnt="8"/>
      <dgm:spPr/>
      <dgm:t>
        <a:bodyPr/>
        <a:lstStyle/>
        <a:p>
          <a:endParaRPr lang="fr-FR"/>
        </a:p>
      </dgm:t>
    </dgm:pt>
    <dgm:pt modelId="{1608D7ED-1381-4971-985D-7C3F4454397A}" type="pres">
      <dgm:prSet presAssocID="{5537C178-B8B4-430C-A555-866458912B3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036456-5D30-45C3-BDD4-E1D00D37B63F}" type="pres">
      <dgm:prSet presAssocID="{5537C178-B8B4-430C-A555-866458912B3E}" presName="spNode" presStyleCnt="0"/>
      <dgm:spPr/>
    </dgm:pt>
    <dgm:pt modelId="{78164EA5-DA75-46ED-991D-D8A64607862F}" type="pres">
      <dgm:prSet presAssocID="{CFD212A2-22B7-4315-A10C-44EDB25766D7}" presName="sibTrans" presStyleLbl="sibTrans1D1" presStyleIdx="4" presStyleCnt="8"/>
      <dgm:spPr/>
      <dgm:t>
        <a:bodyPr/>
        <a:lstStyle/>
        <a:p>
          <a:endParaRPr lang="fr-FR"/>
        </a:p>
      </dgm:t>
    </dgm:pt>
    <dgm:pt modelId="{3EFD22CE-009F-409F-9FF0-EDF3A8EEE325}" type="pres">
      <dgm:prSet presAssocID="{6F9B85E6-4CD8-4C1D-AEBE-FD618B1FCDD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CD0FD0-2266-4574-966A-C04C165489C1}" type="pres">
      <dgm:prSet presAssocID="{6F9B85E6-4CD8-4C1D-AEBE-FD618B1FCDDB}" presName="spNode" presStyleCnt="0"/>
      <dgm:spPr/>
    </dgm:pt>
    <dgm:pt modelId="{5DF9FA6A-E6B1-43F4-9D64-019F7D2DDC24}" type="pres">
      <dgm:prSet presAssocID="{7C774ED5-6086-4A73-BD09-AF21F8B8D553}" presName="sibTrans" presStyleLbl="sibTrans1D1" presStyleIdx="5" presStyleCnt="8"/>
      <dgm:spPr/>
      <dgm:t>
        <a:bodyPr/>
        <a:lstStyle/>
        <a:p>
          <a:endParaRPr lang="fr-FR"/>
        </a:p>
      </dgm:t>
    </dgm:pt>
    <dgm:pt modelId="{A85D5332-CE60-4C36-BC0B-B1B4DC401A1C}" type="pres">
      <dgm:prSet presAssocID="{7335A68B-7104-45A8-B9D3-8A25FB06123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9BE38D-A63A-4601-915D-5272B7C87FF4}" type="pres">
      <dgm:prSet presAssocID="{7335A68B-7104-45A8-B9D3-8A25FB061236}" presName="spNode" presStyleCnt="0"/>
      <dgm:spPr/>
    </dgm:pt>
    <dgm:pt modelId="{5879430C-299A-4500-BE46-E1EFAF03D571}" type="pres">
      <dgm:prSet presAssocID="{0DC828D3-14D8-44B2-A62F-3A13858026ED}" presName="sibTrans" presStyleLbl="sibTrans1D1" presStyleIdx="6" presStyleCnt="8"/>
      <dgm:spPr/>
      <dgm:t>
        <a:bodyPr/>
        <a:lstStyle/>
        <a:p>
          <a:endParaRPr lang="fr-FR"/>
        </a:p>
      </dgm:t>
    </dgm:pt>
    <dgm:pt modelId="{A4DC18C3-A460-4EC1-A774-F1D13295E1BD}" type="pres">
      <dgm:prSet presAssocID="{A080B70D-035A-415F-B76B-7F557320932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05C021-1913-4ACD-9858-B3520562D71F}" type="pres">
      <dgm:prSet presAssocID="{A080B70D-035A-415F-B76B-7F5573209329}" presName="spNode" presStyleCnt="0"/>
      <dgm:spPr/>
    </dgm:pt>
    <dgm:pt modelId="{0F2D43E8-D504-44EA-8E76-4BC0AB9EE551}" type="pres">
      <dgm:prSet presAssocID="{AAC1B7AB-FFBC-4BBE-92F3-4F4BCC968F6F}" presName="sibTrans" presStyleLbl="sibTrans1D1" presStyleIdx="7" presStyleCnt="8"/>
      <dgm:spPr/>
      <dgm:t>
        <a:bodyPr/>
        <a:lstStyle/>
        <a:p>
          <a:endParaRPr lang="fr-FR"/>
        </a:p>
      </dgm:t>
    </dgm:pt>
  </dgm:ptLst>
  <dgm:cxnLst>
    <dgm:cxn modelId="{10F96486-2F28-48F8-B602-497C6D972B0B}" srcId="{DDD82206-BB25-4A79-8E48-6131A4F2487C}" destId="{6F9B85E6-4CD8-4C1D-AEBE-FD618B1FCDDB}" srcOrd="5" destOrd="0" parTransId="{3FB038E8-E888-4248-9863-809D2D2390FF}" sibTransId="{7C774ED5-6086-4A73-BD09-AF21F8B8D553}"/>
    <dgm:cxn modelId="{8771B20E-5D81-4485-BC46-8B320E064BF6}" srcId="{DDD82206-BB25-4A79-8E48-6131A4F2487C}" destId="{71C0D3DA-B19F-4403-A9BE-7EA12A2FD064}" srcOrd="3" destOrd="0" parTransId="{C39CA931-3C60-41BB-A877-21579545BDBE}" sibTransId="{0EC7E807-289F-41DD-840A-C001A4D48493}"/>
    <dgm:cxn modelId="{5236F94E-9189-4904-AC54-FADB8AB6A89B}" type="presOf" srcId="{19AA0316-B9E8-49EE-8C9C-3118E10A435D}" destId="{5E364D5E-FC77-4994-B8E1-1E1ABB22259E}" srcOrd="0" destOrd="0" presId="urn:microsoft.com/office/officeart/2005/8/layout/cycle5"/>
    <dgm:cxn modelId="{E6CC2D1E-19EA-47A7-9632-19F9EC983E7E}" type="presOf" srcId="{CFD212A2-22B7-4315-A10C-44EDB25766D7}" destId="{78164EA5-DA75-46ED-991D-D8A64607862F}" srcOrd="0" destOrd="0" presId="urn:microsoft.com/office/officeart/2005/8/layout/cycle5"/>
    <dgm:cxn modelId="{393ACE1D-9A16-4DAD-AF74-AB9041881150}" srcId="{DDD82206-BB25-4A79-8E48-6131A4F2487C}" destId="{0C4CF206-C605-4769-B73D-C8C297DD8F31}" srcOrd="0" destOrd="0" parTransId="{75E03E05-1C89-4C43-8428-DA113C15B755}" sibTransId="{64965473-E345-4592-8A51-AFAB8B14B9DB}"/>
    <dgm:cxn modelId="{665F2CE4-9960-4DDA-A97D-41A91807D5E9}" type="presOf" srcId="{AAC1B7AB-FFBC-4BBE-92F3-4F4BCC968F6F}" destId="{0F2D43E8-D504-44EA-8E76-4BC0AB9EE551}" srcOrd="0" destOrd="0" presId="urn:microsoft.com/office/officeart/2005/8/layout/cycle5"/>
    <dgm:cxn modelId="{00A90168-7FD6-4D70-B2AA-2C07D1D93F6A}" type="presOf" srcId="{5537C178-B8B4-430C-A555-866458912B3E}" destId="{1608D7ED-1381-4971-985D-7C3F4454397A}" srcOrd="0" destOrd="0" presId="urn:microsoft.com/office/officeart/2005/8/layout/cycle5"/>
    <dgm:cxn modelId="{780862B1-9D5C-4144-993D-941B4CF85F7D}" srcId="{DDD82206-BB25-4A79-8E48-6131A4F2487C}" destId="{A080B70D-035A-415F-B76B-7F5573209329}" srcOrd="7" destOrd="0" parTransId="{96C4045C-C8AC-44EA-B87B-6947F05CBCBD}" sibTransId="{AAC1B7AB-FFBC-4BBE-92F3-4F4BCC968F6F}"/>
    <dgm:cxn modelId="{C132032D-02B5-4534-8CDB-AC469C2032ED}" type="presOf" srcId="{0DC828D3-14D8-44B2-A62F-3A13858026ED}" destId="{5879430C-299A-4500-BE46-E1EFAF03D571}" srcOrd="0" destOrd="0" presId="urn:microsoft.com/office/officeart/2005/8/layout/cycle5"/>
    <dgm:cxn modelId="{27829B4E-1A32-4ED3-B25B-A5CA7477B452}" type="presOf" srcId="{0C4CF206-C605-4769-B73D-C8C297DD8F31}" destId="{609C97B5-A6E3-4FCD-B577-8E67B4401129}" srcOrd="0" destOrd="0" presId="urn:microsoft.com/office/officeart/2005/8/layout/cycle5"/>
    <dgm:cxn modelId="{0EE63432-E798-454E-A199-E10642DEFC57}" type="presOf" srcId="{DDD82206-BB25-4A79-8E48-6131A4F2487C}" destId="{FA3AB4C5-C5F2-44DD-8470-F2E1E7B253E7}" srcOrd="0" destOrd="0" presId="urn:microsoft.com/office/officeart/2005/8/layout/cycle5"/>
    <dgm:cxn modelId="{C0BC64D9-DC08-4F8E-911E-E3219F1DBA1F}" srcId="{DDD82206-BB25-4A79-8E48-6131A4F2487C}" destId="{5FA6D116-8509-41C9-A31D-E6DE132CB906}" srcOrd="2" destOrd="0" parTransId="{E0D1DF37-72D6-4252-8379-DB4FD3FE51F7}" sibTransId="{23EC3486-B472-446B-9574-6F076D16F01C}"/>
    <dgm:cxn modelId="{CB73E097-CC0C-46DC-A3C4-8E24A84B91D1}" type="presOf" srcId="{144B6928-0852-4A81-A286-55E7E55CFB20}" destId="{7EDF7E43-9877-4CA1-A2D7-FB26DDFC5A05}" srcOrd="0" destOrd="0" presId="urn:microsoft.com/office/officeart/2005/8/layout/cycle5"/>
    <dgm:cxn modelId="{398528DB-EED3-4C15-B590-238BEE477FF1}" type="presOf" srcId="{71C0D3DA-B19F-4403-A9BE-7EA12A2FD064}" destId="{2B92E481-F24D-4FFC-9743-2401AD07EEDF}" srcOrd="0" destOrd="0" presId="urn:microsoft.com/office/officeart/2005/8/layout/cycle5"/>
    <dgm:cxn modelId="{6A27F895-BC84-400E-8F31-EB86CC27C7FF}" type="presOf" srcId="{A080B70D-035A-415F-B76B-7F5573209329}" destId="{A4DC18C3-A460-4EC1-A774-F1D13295E1BD}" srcOrd="0" destOrd="0" presId="urn:microsoft.com/office/officeart/2005/8/layout/cycle5"/>
    <dgm:cxn modelId="{B03F7E39-3074-48CE-979C-6DC894D2EC11}" srcId="{DDD82206-BB25-4A79-8E48-6131A4F2487C}" destId="{144B6928-0852-4A81-A286-55E7E55CFB20}" srcOrd="1" destOrd="0" parTransId="{7313ED0D-1818-4E67-94B6-F6F600E6DDED}" sibTransId="{19AA0316-B9E8-49EE-8C9C-3118E10A435D}"/>
    <dgm:cxn modelId="{F5FDB050-A87D-4559-8B93-203D016F0AB6}" type="presOf" srcId="{7C774ED5-6086-4A73-BD09-AF21F8B8D553}" destId="{5DF9FA6A-E6B1-43F4-9D64-019F7D2DDC24}" srcOrd="0" destOrd="0" presId="urn:microsoft.com/office/officeart/2005/8/layout/cycle5"/>
    <dgm:cxn modelId="{94948F81-5E3F-4A48-B92D-9946CE3E4943}" type="presOf" srcId="{6F9B85E6-4CD8-4C1D-AEBE-FD618B1FCDDB}" destId="{3EFD22CE-009F-409F-9FF0-EDF3A8EEE325}" srcOrd="0" destOrd="0" presId="urn:microsoft.com/office/officeart/2005/8/layout/cycle5"/>
    <dgm:cxn modelId="{A9CFC71C-4CC7-4D59-8773-E247A0E22B9D}" type="presOf" srcId="{5FA6D116-8509-41C9-A31D-E6DE132CB906}" destId="{E36D0CDB-62FC-45DA-B00C-5B5D439280F5}" srcOrd="0" destOrd="0" presId="urn:microsoft.com/office/officeart/2005/8/layout/cycle5"/>
    <dgm:cxn modelId="{FD876DA6-394F-429C-A7DB-06F37034C675}" type="presOf" srcId="{0EC7E807-289F-41DD-840A-C001A4D48493}" destId="{63933829-A6DC-4040-A619-ADD374BEBD1D}" srcOrd="0" destOrd="0" presId="urn:microsoft.com/office/officeart/2005/8/layout/cycle5"/>
    <dgm:cxn modelId="{FB6063BF-E0C9-4D6E-95D2-1B94B3E9BA44}" srcId="{DDD82206-BB25-4A79-8E48-6131A4F2487C}" destId="{5537C178-B8B4-430C-A555-866458912B3E}" srcOrd="4" destOrd="0" parTransId="{C3A64610-C082-4DDA-BD6A-1ABEE2032B8C}" sibTransId="{CFD212A2-22B7-4315-A10C-44EDB25766D7}"/>
    <dgm:cxn modelId="{73349254-CD31-4355-87FA-B4B3FF13BEE7}" srcId="{DDD82206-BB25-4A79-8E48-6131A4F2487C}" destId="{7335A68B-7104-45A8-B9D3-8A25FB061236}" srcOrd="6" destOrd="0" parTransId="{0A2E4324-1773-4464-A50E-BF485C6AF37D}" sibTransId="{0DC828D3-14D8-44B2-A62F-3A13858026ED}"/>
    <dgm:cxn modelId="{9F4B02BA-4187-4082-A73C-373E50123F04}" type="presOf" srcId="{64965473-E345-4592-8A51-AFAB8B14B9DB}" destId="{28221E4C-A162-4881-AAAB-173356643BBD}" srcOrd="0" destOrd="0" presId="urn:microsoft.com/office/officeart/2005/8/layout/cycle5"/>
    <dgm:cxn modelId="{0BA628BD-16A3-47B1-9304-635D68B59DEB}" type="presOf" srcId="{23EC3486-B472-446B-9574-6F076D16F01C}" destId="{1F5E72B5-156D-449C-8255-C913876ED5F6}" srcOrd="0" destOrd="0" presId="urn:microsoft.com/office/officeart/2005/8/layout/cycle5"/>
    <dgm:cxn modelId="{0CE160F5-B527-4D00-BAC3-8E19A52748FC}" type="presOf" srcId="{7335A68B-7104-45A8-B9D3-8A25FB061236}" destId="{A85D5332-CE60-4C36-BC0B-B1B4DC401A1C}" srcOrd="0" destOrd="0" presId="urn:microsoft.com/office/officeart/2005/8/layout/cycle5"/>
    <dgm:cxn modelId="{692AFCFC-CDEC-4AE9-8A7E-446951BE45CB}" type="presParOf" srcId="{FA3AB4C5-C5F2-44DD-8470-F2E1E7B253E7}" destId="{609C97B5-A6E3-4FCD-B577-8E67B4401129}" srcOrd="0" destOrd="0" presId="urn:microsoft.com/office/officeart/2005/8/layout/cycle5"/>
    <dgm:cxn modelId="{B3743ED0-AC12-4B80-BC1B-2D5727D0AE35}" type="presParOf" srcId="{FA3AB4C5-C5F2-44DD-8470-F2E1E7B253E7}" destId="{6C97974A-113F-4E11-8ED9-F24475D478D8}" srcOrd="1" destOrd="0" presId="urn:microsoft.com/office/officeart/2005/8/layout/cycle5"/>
    <dgm:cxn modelId="{48964BB4-6E9E-48C9-9004-5956CCF1BF3B}" type="presParOf" srcId="{FA3AB4C5-C5F2-44DD-8470-F2E1E7B253E7}" destId="{28221E4C-A162-4881-AAAB-173356643BBD}" srcOrd="2" destOrd="0" presId="urn:microsoft.com/office/officeart/2005/8/layout/cycle5"/>
    <dgm:cxn modelId="{42568557-C383-43A5-AD71-A04724588EF2}" type="presParOf" srcId="{FA3AB4C5-C5F2-44DD-8470-F2E1E7B253E7}" destId="{7EDF7E43-9877-4CA1-A2D7-FB26DDFC5A05}" srcOrd="3" destOrd="0" presId="urn:microsoft.com/office/officeart/2005/8/layout/cycle5"/>
    <dgm:cxn modelId="{2C70BCEA-622D-40B5-9608-485AD787414F}" type="presParOf" srcId="{FA3AB4C5-C5F2-44DD-8470-F2E1E7B253E7}" destId="{A42D3D24-C428-4116-A4E2-B071178D8186}" srcOrd="4" destOrd="0" presId="urn:microsoft.com/office/officeart/2005/8/layout/cycle5"/>
    <dgm:cxn modelId="{5F5F9460-E015-400E-AB9A-62797792406B}" type="presParOf" srcId="{FA3AB4C5-C5F2-44DD-8470-F2E1E7B253E7}" destId="{5E364D5E-FC77-4994-B8E1-1E1ABB22259E}" srcOrd="5" destOrd="0" presId="urn:microsoft.com/office/officeart/2005/8/layout/cycle5"/>
    <dgm:cxn modelId="{54373D36-C0BE-448C-8340-20D615B44483}" type="presParOf" srcId="{FA3AB4C5-C5F2-44DD-8470-F2E1E7B253E7}" destId="{E36D0CDB-62FC-45DA-B00C-5B5D439280F5}" srcOrd="6" destOrd="0" presId="urn:microsoft.com/office/officeart/2005/8/layout/cycle5"/>
    <dgm:cxn modelId="{85A8CC3B-AC82-471A-9558-E19180CA19F9}" type="presParOf" srcId="{FA3AB4C5-C5F2-44DD-8470-F2E1E7B253E7}" destId="{15772286-2EEF-4A03-A5B7-21D6E60E0452}" srcOrd="7" destOrd="0" presId="urn:microsoft.com/office/officeart/2005/8/layout/cycle5"/>
    <dgm:cxn modelId="{2E776ADE-45F3-48ED-B638-657FDDE90A02}" type="presParOf" srcId="{FA3AB4C5-C5F2-44DD-8470-F2E1E7B253E7}" destId="{1F5E72B5-156D-449C-8255-C913876ED5F6}" srcOrd="8" destOrd="0" presId="urn:microsoft.com/office/officeart/2005/8/layout/cycle5"/>
    <dgm:cxn modelId="{C55258F7-31A7-44EA-831A-E2761829FD0E}" type="presParOf" srcId="{FA3AB4C5-C5F2-44DD-8470-F2E1E7B253E7}" destId="{2B92E481-F24D-4FFC-9743-2401AD07EEDF}" srcOrd="9" destOrd="0" presId="urn:microsoft.com/office/officeart/2005/8/layout/cycle5"/>
    <dgm:cxn modelId="{B757270E-1B35-4D78-A6D1-8C19AE978454}" type="presParOf" srcId="{FA3AB4C5-C5F2-44DD-8470-F2E1E7B253E7}" destId="{CC99BAFF-8F6A-401E-9BA9-16D61F6EF0A0}" srcOrd="10" destOrd="0" presId="urn:microsoft.com/office/officeart/2005/8/layout/cycle5"/>
    <dgm:cxn modelId="{1BBCB9E4-DF20-4381-B03F-318FC75E1F00}" type="presParOf" srcId="{FA3AB4C5-C5F2-44DD-8470-F2E1E7B253E7}" destId="{63933829-A6DC-4040-A619-ADD374BEBD1D}" srcOrd="11" destOrd="0" presId="urn:microsoft.com/office/officeart/2005/8/layout/cycle5"/>
    <dgm:cxn modelId="{236B83A4-E2D8-4004-8275-D8FA6B2B4211}" type="presParOf" srcId="{FA3AB4C5-C5F2-44DD-8470-F2E1E7B253E7}" destId="{1608D7ED-1381-4971-985D-7C3F4454397A}" srcOrd="12" destOrd="0" presId="urn:microsoft.com/office/officeart/2005/8/layout/cycle5"/>
    <dgm:cxn modelId="{B7C5AD77-3BB4-4507-966B-E60A5909E9D0}" type="presParOf" srcId="{FA3AB4C5-C5F2-44DD-8470-F2E1E7B253E7}" destId="{71036456-5D30-45C3-BDD4-E1D00D37B63F}" srcOrd="13" destOrd="0" presId="urn:microsoft.com/office/officeart/2005/8/layout/cycle5"/>
    <dgm:cxn modelId="{D012F8E2-9FD4-4E86-8D5E-072B3E930CE6}" type="presParOf" srcId="{FA3AB4C5-C5F2-44DD-8470-F2E1E7B253E7}" destId="{78164EA5-DA75-46ED-991D-D8A64607862F}" srcOrd="14" destOrd="0" presId="urn:microsoft.com/office/officeart/2005/8/layout/cycle5"/>
    <dgm:cxn modelId="{A5897A2A-EA2A-4CF8-A8A4-57524734E773}" type="presParOf" srcId="{FA3AB4C5-C5F2-44DD-8470-F2E1E7B253E7}" destId="{3EFD22CE-009F-409F-9FF0-EDF3A8EEE325}" srcOrd="15" destOrd="0" presId="urn:microsoft.com/office/officeart/2005/8/layout/cycle5"/>
    <dgm:cxn modelId="{F0836768-5C0E-4DA6-9631-5BCF493B12AD}" type="presParOf" srcId="{FA3AB4C5-C5F2-44DD-8470-F2E1E7B253E7}" destId="{21CD0FD0-2266-4574-966A-C04C165489C1}" srcOrd="16" destOrd="0" presId="urn:microsoft.com/office/officeart/2005/8/layout/cycle5"/>
    <dgm:cxn modelId="{375FF41A-BAA2-4181-B348-91521E990705}" type="presParOf" srcId="{FA3AB4C5-C5F2-44DD-8470-F2E1E7B253E7}" destId="{5DF9FA6A-E6B1-43F4-9D64-019F7D2DDC24}" srcOrd="17" destOrd="0" presId="urn:microsoft.com/office/officeart/2005/8/layout/cycle5"/>
    <dgm:cxn modelId="{69FB3A0B-BABE-447B-97A6-246FE9E20DE5}" type="presParOf" srcId="{FA3AB4C5-C5F2-44DD-8470-F2E1E7B253E7}" destId="{A85D5332-CE60-4C36-BC0B-B1B4DC401A1C}" srcOrd="18" destOrd="0" presId="urn:microsoft.com/office/officeart/2005/8/layout/cycle5"/>
    <dgm:cxn modelId="{E0015BDE-B422-428F-997B-ABCE1654B4F1}" type="presParOf" srcId="{FA3AB4C5-C5F2-44DD-8470-F2E1E7B253E7}" destId="{359BE38D-A63A-4601-915D-5272B7C87FF4}" srcOrd="19" destOrd="0" presId="urn:microsoft.com/office/officeart/2005/8/layout/cycle5"/>
    <dgm:cxn modelId="{32430F60-47A4-431E-85ED-8F10D8859B49}" type="presParOf" srcId="{FA3AB4C5-C5F2-44DD-8470-F2E1E7B253E7}" destId="{5879430C-299A-4500-BE46-E1EFAF03D571}" srcOrd="20" destOrd="0" presId="urn:microsoft.com/office/officeart/2005/8/layout/cycle5"/>
    <dgm:cxn modelId="{17DA6EE1-CDED-4205-BD96-1F8E83EFC345}" type="presParOf" srcId="{FA3AB4C5-C5F2-44DD-8470-F2E1E7B253E7}" destId="{A4DC18C3-A460-4EC1-A774-F1D13295E1BD}" srcOrd="21" destOrd="0" presId="urn:microsoft.com/office/officeart/2005/8/layout/cycle5"/>
    <dgm:cxn modelId="{02CBEF64-B149-428F-A844-F49F3FC0EB30}" type="presParOf" srcId="{FA3AB4C5-C5F2-44DD-8470-F2E1E7B253E7}" destId="{E805C021-1913-4ACD-9858-B3520562D71F}" srcOrd="22" destOrd="0" presId="urn:microsoft.com/office/officeart/2005/8/layout/cycle5"/>
    <dgm:cxn modelId="{CC1DA1FE-2391-4D09-9291-ACD0206E764F}" type="presParOf" srcId="{FA3AB4C5-C5F2-44DD-8470-F2E1E7B253E7}" destId="{0F2D43E8-D504-44EA-8E76-4BC0AB9EE551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9F5AF-9A6C-4230-9B4C-9A0AB843127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78952-36FE-4237-8896-050AA212D1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3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5113-88DC-8F42-9FB8-ADE3D399F47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15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5113-88DC-8F42-9FB8-ADE3D399F47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5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  <p:sp>
        <p:nvSpPr>
          <p:cNvPr id="163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D96345-93C5-4E6B-9517-2C4A9AA99F10}" type="slidenum">
              <a:rPr lang="fr-FR" altLang="fr-FR"/>
              <a:pPr/>
              <a:t>19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4478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  <p:sp>
        <p:nvSpPr>
          <p:cNvPr id="163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D96345-93C5-4E6B-9517-2C4A9AA99F10}" type="slidenum">
              <a:rPr lang="fr-FR" altLang="fr-FR"/>
              <a:pPr/>
              <a:t>21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83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45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2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bleu F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1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bleu FRB dégrad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6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ECOSCOPE logo fina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239" y="6172200"/>
            <a:ext cx="714651" cy="414182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 userDrawn="1"/>
        </p:nvSpPr>
        <p:spPr bwMode="auto">
          <a:xfrm>
            <a:off x="1" y="6584950"/>
            <a:ext cx="623834" cy="0"/>
          </a:xfrm>
          <a:prstGeom prst="line">
            <a:avLst/>
          </a:prstGeom>
          <a:noFill/>
          <a:ln w="9525">
            <a:solidFill>
              <a:srgbClr val="7CB123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fr-FR" sz="1353"/>
          </a:p>
        </p:txBody>
      </p:sp>
      <p:sp>
        <p:nvSpPr>
          <p:cNvPr id="15" name="Line 14"/>
          <p:cNvSpPr>
            <a:spLocks noChangeShapeType="1"/>
          </p:cNvSpPr>
          <p:nvPr userDrawn="1"/>
        </p:nvSpPr>
        <p:spPr bwMode="auto">
          <a:xfrm>
            <a:off x="1488615" y="6586538"/>
            <a:ext cx="7679242" cy="0"/>
          </a:xfrm>
          <a:prstGeom prst="line">
            <a:avLst/>
          </a:prstGeom>
          <a:noFill/>
          <a:ln w="9525">
            <a:solidFill>
              <a:srgbClr val="7CB123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fr-FR" sz="1353"/>
          </a:p>
        </p:txBody>
      </p:sp>
      <p:sp>
        <p:nvSpPr>
          <p:cNvPr id="16" name="Arc 16"/>
          <p:cNvSpPr>
            <a:spLocks/>
          </p:cNvSpPr>
          <p:nvPr userDrawn="1"/>
        </p:nvSpPr>
        <p:spPr bwMode="auto">
          <a:xfrm flipH="1">
            <a:off x="623836" y="5988050"/>
            <a:ext cx="865972" cy="5984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197"/>
              <a:gd name="T1" fmla="*/ 21597 h 21600"/>
              <a:gd name="T2" fmla="*/ 43197 w 43197"/>
              <a:gd name="T3" fmla="*/ 21256 h 21600"/>
              <a:gd name="T4" fmla="*/ 21600 w 431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7" h="21600" fill="none" extrusionOk="0">
                <a:moveTo>
                  <a:pt x="0" y="21597"/>
                </a:moveTo>
                <a:cubicBezTo>
                  <a:pt x="1" y="9668"/>
                  <a:pt x="9671" y="-1"/>
                  <a:pt x="21600" y="-1"/>
                </a:cubicBezTo>
                <a:cubicBezTo>
                  <a:pt x="33395" y="-1"/>
                  <a:pt x="43009" y="9462"/>
                  <a:pt x="43197" y="21255"/>
                </a:cubicBezTo>
              </a:path>
              <a:path w="43197" h="21600" stroke="0" extrusionOk="0">
                <a:moveTo>
                  <a:pt x="0" y="21597"/>
                </a:moveTo>
                <a:cubicBezTo>
                  <a:pt x="1" y="9668"/>
                  <a:pt x="9671" y="-1"/>
                  <a:pt x="21600" y="-1"/>
                </a:cubicBezTo>
                <a:cubicBezTo>
                  <a:pt x="33395" y="-1"/>
                  <a:pt x="43009" y="9462"/>
                  <a:pt x="43197" y="21255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7CB12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 sz="1353"/>
          </a:p>
        </p:txBody>
      </p:sp>
    </p:spTree>
    <p:extLst>
      <p:ext uri="{BB962C8B-B14F-4D97-AF65-F5344CB8AC3E}">
        <p14:creationId xmlns:p14="http://schemas.microsoft.com/office/powerpoint/2010/main" val="51123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3E9E93-C367-493B-B58C-BF81F4D8624B}" type="datetime1">
              <a:rPr lang="fr-FR" altLang="fr-FR"/>
              <a:pPr>
                <a:defRPr/>
              </a:pPr>
              <a:t>16/09/2015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A3223C-D375-4A16-9852-40E2B2F86D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7619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2DAE84-7218-444A-A2C3-87C9EC2BCAC8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1FBAD7-AF62-40C9-A579-7BB5961B7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8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ise, logo et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>
          <a:xfrm>
            <a:off x="1584785" y="1620267"/>
            <a:ext cx="6087253" cy="1056282"/>
          </a:xfrm>
          <a:prstGeom prst="rect">
            <a:avLst/>
          </a:prstGeom>
        </p:spPr>
        <p:txBody>
          <a:bodyPr/>
          <a:lstStyle>
            <a:lvl1pPr algn="ctr">
              <a:defRPr sz="3300" b="1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r>
              <a:rPr lang="fr-FR" dirty="0" smtClean="0"/>
              <a:t>CLIQUEZ ET MODIFIEZ LE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1584785" y="2823496"/>
            <a:ext cx="6087254" cy="22671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+mn-lt"/>
                <a:cs typeface="LeMondeLivre Bold"/>
              </a:defRPr>
            </a:lvl1pPr>
            <a:lvl2pPr marL="742950" indent="-285750">
              <a:buFont typeface="Lucida Grande"/>
              <a:buChar char="–"/>
              <a:defRPr sz="2000" b="0" i="0">
                <a:solidFill>
                  <a:schemeClr val="tx1"/>
                </a:solidFill>
                <a:latin typeface="+mn-lt"/>
                <a:cs typeface="LeMondeLivre Normal"/>
              </a:defRPr>
            </a:lvl2pPr>
            <a:lvl3pPr marL="1200150" indent="-285750">
              <a:buFont typeface="Lucida Grande"/>
              <a:buChar char="–"/>
              <a:defRPr sz="1800" b="0" i="0" baseline="0">
                <a:solidFill>
                  <a:schemeClr val="tx1"/>
                </a:solidFill>
                <a:latin typeface="+mn-lt"/>
                <a:cs typeface="LeMondeLivre Normal"/>
              </a:defRPr>
            </a:lvl3pPr>
            <a:lvl4pPr marL="1714500" indent="-342900">
              <a:buFont typeface="Lucida Grande"/>
              <a:buChar char="–"/>
              <a:defRPr sz="1600" b="0" i="0">
                <a:solidFill>
                  <a:schemeClr val="tx1"/>
                </a:solidFill>
                <a:latin typeface="+mn-lt"/>
                <a:cs typeface="LeMondeLivre Normal"/>
              </a:defRPr>
            </a:lvl4pPr>
            <a:lvl5pPr marL="2057400" indent="-228600">
              <a:buFont typeface="Lucida Grande"/>
              <a:buChar char="–"/>
              <a:defRPr sz="1400" b="0" i="0">
                <a:solidFill>
                  <a:schemeClr val="tx1"/>
                </a:solidFill>
                <a:latin typeface="+mn-lt"/>
                <a:cs typeface="LeMondeLivre Norm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et modifiez le texte</a:t>
            </a:r>
          </a:p>
        </p:txBody>
      </p:sp>
      <p:pic>
        <p:nvPicPr>
          <p:cNvPr id="6" name="Image 5" descr="FRB_RVB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0" y="185265"/>
            <a:ext cx="1640652" cy="13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7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ise, logo et tit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RB_RVB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5491452"/>
            <a:ext cx="1173550" cy="953509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>
          <a:xfrm>
            <a:off x="1584785" y="1767214"/>
            <a:ext cx="6087253" cy="1056282"/>
          </a:xfrm>
          <a:prstGeom prst="rect">
            <a:avLst/>
          </a:prstGeom>
        </p:spPr>
        <p:txBody>
          <a:bodyPr/>
          <a:lstStyle>
            <a:lvl1pPr algn="ctr">
              <a:defRPr sz="3300" b="1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r>
              <a:rPr lang="fr-FR" dirty="0" smtClean="0"/>
              <a:t>CLIQUEZ ET MODIFIEZ LE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1584785" y="2970443"/>
            <a:ext cx="6087254" cy="22671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+mn-lt"/>
                <a:cs typeface="LeMondeLivre Bold"/>
              </a:defRPr>
            </a:lvl1pPr>
            <a:lvl2pPr marL="742950" indent="-285750">
              <a:buFont typeface="Lucida Grande"/>
              <a:buChar char="–"/>
              <a:defRPr sz="2000" b="0" i="0">
                <a:solidFill>
                  <a:schemeClr val="tx1"/>
                </a:solidFill>
                <a:latin typeface="+mn-lt"/>
                <a:cs typeface="LeMondeLivre Normal"/>
              </a:defRPr>
            </a:lvl2pPr>
            <a:lvl3pPr marL="1200150" indent="-285750">
              <a:buFont typeface="Lucida Grande"/>
              <a:buChar char="–"/>
              <a:defRPr sz="1800" b="0" i="0" baseline="0">
                <a:solidFill>
                  <a:schemeClr val="tx1"/>
                </a:solidFill>
                <a:latin typeface="+mn-lt"/>
                <a:cs typeface="LeMondeLivre Normal"/>
              </a:defRPr>
            </a:lvl3pPr>
            <a:lvl4pPr marL="1714500" indent="-342900">
              <a:buFont typeface="Lucida Grande"/>
              <a:buChar char="–"/>
              <a:defRPr sz="1600" b="0" i="0">
                <a:solidFill>
                  <a:schemeClr val="tx1"/>
                </a:solidFill>
                <a:latin typeface="+mn-lt"/>
                <a:cs typeface="LeMondeLivre Normal"/>
              </a:defRPr>
            </a:lvl4pPr>
            <a:lvl5pPr marL="2057400" indent="-228600">
              <a:buFont typeface="Lucida Grande"/>
              <a:buChar char="–"/>
              <a:defRPr sz="1400" b="0" i="0">
                <a:solidFill>
                  <a:schemeClr val="tx1"/>
                </a:solidFill>
                <a:latin typeface="+mn-lt"/>
                <a:cs typeface="LeMondeLivre Norm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et modifiez le texte</a:t>
            </a:r>
          </a:p>
        </p:txBody>
      </p:sp>
    </p:spTree>
    <p:extLst>
      <p:ext uri="{BB962C8B-B14F-4D97-AF65-F5344CB8AC3E}">
        <p14:creationId xmlns:p14="http://schemas.microsoft.com/office/powerpoint/2010/main" val="38513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ise, logo, fondateurs et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RB_RVB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0" y="4961219"/>
            <a:ext cx="1640652" cy="1333030"/>
          </a:xfrm>
          <a:prstGeom prst="rect">
            <a:avLst/>
          </a:prstGeom>
        </p:spPr>
      </p:pic>
      <p:pic>
        <p:nvPicPr>
          <p:cNvPr id="4" name="Image 3" descr="image-frise-fondateurs-transpar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1" y="352397"/>
            <a:ext cx="8455499" cy="562361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584785" y="1620267"/>
            <a:ext cx="6087253" cy="1056282"/>
          </a:xfrm>
          <a:prstGeom prst="rect">
            <a:avLst/>
          </a:prstGeom>
        </p:spPr>
        <p:txBody>
          <a:bodyPr/>
          <a:lstStyle>
            <a:lvl1pPr algn="ctr">
              <a:defRPr sz="3300" b="1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r>
              <a:rPr lang="fr-FR" dirty="0" smtClean="0"/>
              <a:t>CLIQUEZ ET MODIFIEZ LE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1584785" y="2823496"/>
            <a:ext cx="6087254" cy="22671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+mn-lt"/>
                <a:cs typeface="LeMondeLivre Bold"/>
              </a:defRPr>
            </a:lvl1pPr>
            <a:lvl2pPr marL="742950" indent="-285750">
              <a:buFont typeface="Lucida Grande"/>
              <a:buChar char="–"/>
              <a:defRPr sz="2000" b="0" i="0">
                <a:solidFill>
                  <a:schemeClr val="tx1"/>
                </a:solidFill>
                <a:latin typeface="+mn-lt"/>
                <a:cs typeface="LeMondeLivre Normal"/>
              </a:defRPr>
            </a:lvl2pPr>
            <a:lvl3pPr marL="1200150" indent="-285750">
              <a:buFont typeface="Lucida Grande"/>
              <a:buChar char="–"/>
              <a:defRPr sz="1800" b="0" i="0" baseline="0">
                <a:solidFill>
                  <a:schemeClr val="tx1"/>
                </a:solidFill>
                <a:latin typeface="+mn-lt"/>
                <a:cs typeface="LeMondeLivre Normal"/>
              </a:defRPr>
            </a:lvl3pPr>
            <a:lvl4pPr marL="1714500" indent="-342900">
              <a:buFont typeface="Lucida Grande"/>
              <a:buChar char="–"/>
              <a:defRPr sz="1600" b="0" i="0">
                <a:solidFill>
                  <a:schemeClr val="tx1"/>
                </a:solidFill>
                <a:latin typeface="+mn-lt"/>
                <a:cs typeface="LeMondeLivre Normal"/>
              </a:defRPr>
            </a:lvl4pPr>
            <a:lvl5pPr marL="2057400" indent="-228600">
              <a:buFont typeface="Lucida Grande"/>
              <a:buChar char="–"/>
              <a:defRPr sz="1400" b="0" i="0">
                <a:solidFill>
                  <a:schemeClr val="tx1"/>
                </a:solidFill>
                <a:latin typeface="+mn-lt"/>
                <a:cs typeface="LeMondeLivre Norm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et modifiez le texte</a:t>
            </a:r>
          </a:p>
        </p:txBody>
      </p:sp>
    </p:spTree>
    <p:extLst>
      <p:ext uri="{BB962C8B-B14F-4D97-AF65-F5344CB8AC3E}">
        <p14:creationId xmlns:p14="http://schemas.microsoft.com/office/powerpoint/2010/main" val="304022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ise, logo, fondateurs et tit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RB_RVB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0" y="185265"/>
            <a:ext cx="1640652" cy="1333030"/>
          </a:xfrm>
          <a:prstGeom prst="rect">
            <a:avLst/>
          </a:prstGeom>
        </p:spPr>
      </p:pic>
      <p:pic>
        <p:nvPicPr>
          <p:cNvPr id="4" name="Image 3" descr="image-frise-fondateurs-transpar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78" y="488848"/>
            <a:ext cx="6544187" cy="43524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584785" y="1767214"/>
            <a:ext cx="6087253" cy="1056282"/>
          </a:xfrm>
          <a:prstGeom prst="rect">
            <a:avLst/>
          </a:prstGeom>
        </p:spPr>
        <p:txBody>
          <a:bodyPr/>
          <a:lstStyle>
            <a:lvl1pPr algn="ctr">
              <a:defRPr sz="3300" b="1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r>
              <a:rPr lang="fr-FR" dirty="0" smtClean="0"/>
              <a:t>CLIQUEZ ET MODIFIEZ LE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1584785" y="2970443"/>
            <a:ext cx="6087254" cy="22671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+mn-lt"/>
                <a:cs typeface="LeMondeLivre Bold"/>
              </a:defRPr>
            </a:lvl1pPr>
            <a:lvl2pPr marL="742950" indent="-285750">
              <a:buFont typeface="Lucida Grande"/>
              <a:buChar char="–"/>
              <a:defRPr sz="2000" b="0" i="0">
                <a:solidFill>
                  <a:schemeClr val="tx1"/>
                </a:solidFill>
                <a:latin typeface="+mn-lt"/>
                <a:cs typeface="LeMondeLivre Normal"/>
              </a:defRPr>
            </a:lvl2pPr>
            <a:lvl3pPr marL="1200150" indent="-285750">
              <a:buFont typeface="Lucida Grande"/>
              <a:buChar char="–"/>
              <a:defRPr sz="1800" b="0" i="0" baseline="0">
                <a:solidFill>
                  <a:schemeClr val="tx1"/>
                </a:solidFill>
                <a:latin typeface="+mn-lt"/>
                <a:cs typeface="LeMondeLivre Normal"/>
              </a:defRPr>
            </a:lvl3pPr>
            <a:lvl4pPr marL="1714500" indent="-342900">
              <a:buFont typeface="Lucida Grande"/>
              <a:buChar char="–"/>
              <a:defRPr sz="1600" b="0" i="0">
                <a:solidFill>
                  <a:schemeClr val="tx1"/>
                </a:solidFill>
                <a:latin typeface="+mn-lt"/>
                <a:cs typeface="LeMondeLivre Normal"/>
              </a:defRPr>
            </a:lvl4pPr>
            <a:lvl5pPr marL="2057400" indent="-228600">
              <a:buFont typeface="Lucida Grande"/>
              <a:buChar char="–"/>
              <a:defRPr sz="1400" b="0" i="0">
                <a:solidFill>
                  <a:schemeClr val="tx1"/>
                </a:solidFill>
                <a:latin typeface="+mn-lt"/>
                <a:cs typeface="LeMondeLivre Norm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et modifiez le texte</a:t>
            </a:r>
          </a:p>
        </p:txBody>
      </p:sp>
    </p:spTree>
    <p:extLst>
      <p:ext uri="{BB962C8B-B14F-4D97-AF65-F5344CB8AC3E}">
        <p14:creationId xmlns:p14="http://schemas.microsoft.com/office/powerpoint/2010/main" val="34817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ise, titre et 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209"/>
            <a:ext cx="8933258" cy="59854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493278" y="323068"/>
            <a:ext cx="8439980" cy="659446"/>
          </a:xfrm>
          <a:prstGeom prst="rect">
            <a:avLst/>
          </a:prstGeom>
        </p:spPr>
        <p:txBody>
          <a:bodyPr/>
          <a:lstStyle>
            <a:lvl1pPr algn="l">
              <a:defRPr sz="33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0"/>
          </p:nvPr>
        </p:nvSpPr>
        <p:spPr>
          <a:xfrm>
            <a:off x="493278" y="1291948"/>
            <a:ext cx="8157444" cy="4984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+mn-lt"/>
                <a:cs typeface="LeMondeLivre Bold"/>
              </a:defRPr>
            </a:lvl1pPr>
            <a:lvl2pPr marL="742950" indent="-285750">
              <a:buFont typeface="Lucida Grande"/>
              <a:buChar char="–"/>
              <a:defRPr sz="2000" b="0" i="0">
                <a:solidFill>
                  <a:schemeClr val="tx1"/>
                </a:solidFill>
                <a:latin typeface="+mn-lt"/>
                <a:cs typeface="LeMondeLivre Normal"/>
              </a:defRPr>
            </a:lvl2pPr>
            <a:lvl3pPr marL="1200150" indent="-285750">
              <a:buFont typeface="Lucida Grande"/>
              <a:buChar char="–"/>
              <a:defRPr sz="1800" b="0" i="0" baseline="0">
                <a:solidFill>
                  <a:schemeClr val="tx1"/>
                </a:solidFill>
                <a:latin typeface="+mn-lt"/>
                <a:cs typeface="LeMondeLivre Normal"/>
              </a:defRPr>
            </a:lvl3pPr>
            <a:lvl4pPr marL="1714500" indent="-342900">
              <a:buFont typeface="Lucida Grande"/>
              <a:buChar char="–"/>
              <a:defRPr sz="1600" b="0" i="0">
                <a:solidFill>
                  <a:schemeClr val="tx1"/>
                </a:solidFill>
                <a:latin typeface="+mn-lt"/>
                <a:cs typeface="LeMondeLivre Normal"/>
              </a:defRPr>
            </a:lvl4pPr>
            <a:lvl5pPr marL="2057400" indent="-228600">
              <a:buFont typeface="Lucida Grande"/>
              <a:buChar char="–"/>
              <a:defRPr sz="1400" b="0" i="0">
                <a:solidFill>
                  <a:schemeClr val="tx1"/>
                </a:solidFill>
                <a:latin typeface="+mn-lt"/>
                <a:cs typeface="LeMondeLivre Norm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3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934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ise, titre, bloc et en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age-enca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50" y="1207978"/>
            <a:ext cx="2461907" cy="50687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209"/>
            <a:ext cx="8933258" cy="598543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94859" y="1291948"/>
            <a:ext cx="5760320" cy="4984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+mn-lt"/>
                <a:cs typeface="LeMondeLivre Bold"/>
              </a:defRPr>
            </a:lvl1pPr>
            <a:lvl2pPr marL="742950" indent="-285750">
              <a:buFont typeface="Lucida Grande"/>
              <a:buChar char="–"/>
              <a:defRPr sz="2000" b="0" i="0">
                <a:solidFill>
                  <a:schemeClr val="tx1"/>
                </a:solidFill>
                <a:latin typeface="+mn-lt"/>
                <a:cs typeface="LeMondeLivre Normal"/>
              </a:defRPr>
            </a:lvl2pPr>
            <a:lvl3pPr marL="1200150" indent="-285750">
              <a:buFont typeface="Lucida Grande"/>
              <a:buChar char="–"/>
              <a:defRPr sz="1800" b="0" i="0" baseline="0">
                <a:solidFill>
                  <a:schemeClr val="tx1"/>
                </a:solidFill>
                <a:latin typeface="+mn-lt"/>
                <a:cs typeface="LeMondeLivre Normal"/>
              </a:defRPr>
            </a:lvl3pPr>
            <a:lvl4pPr marL="1714500" indent="-342900">
              <a:buFont typeface="Lucida Grande"/>
              <a:buChar char="–"/>
              <a:defRPr sz="1600" b="0" i="0">
                <a:solidFill>
                  <a:schemeClr val="tx1"/>
                </a:solidFill>
                <a:latin typeface="+mn-lt"/>
                <a:cs typeface="LeMondeLivre Normal"/>
              </a:defRPr>
            </a:lvl4pPr>
            <a:lvl5pPr marL="2057400" indent="-228600">
              <a:buFont typeface="Lucida Grande"/>
              <a:buChar char="–"/>
              <a:defRPr sz="1400" b="0" i="0">
                <a:solidFill>
                  <a:schemeClr val="tx1"/>
                </a:solidFill>
                <a:latin typeface="+mn-lt"/>
                <a:cs typeface="LeMondeLivre Norm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3"/>
            <a:endParaRPr lang="fr-FR" dirty="0" smtClean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493278" y="323068"/>
            <a:ext cx="8439980" cy="659446"/>
          </a:xfrm>
          <a:prstGeom prst="rect">
            <a:avLst/>
          </a:prstGeom>
        </p:spPr>
        <p:txBody>
          <a:bodyPr/>
          <a:lstStyle>
            <a:lvl1pPr algn="l">
              <a:defRPr sz="33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6559542" y="1291948"/>
            <a:ext cx="2285522" cy="4984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n-lt"/>
                <a:cs typeface="LeMondeLivre Bold"/>
              </a:defRPr>
            </a:lvl1pPr>
            <a:lvl2pPr marL="742950" indent="-285750">
              <a:buFont typeface="Lucida Grande"/>
              <a:buChar char="–"/>
              <a:defRPr sz="1200" b="0" i="0">
                <a:solidFill>
                  <a:schemeClr val="tx1"/>
                </a:solidFill>
                <a:latin typeface="+mn-lt"/>
                <a:cs typeface="LeMondeLivre Normal"/>
              </a:defRPr>
            </a:lvl2pPr>
            <a:lvl3pPr marL="1200150" indent="-285750"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+mn-lt"/>
                <a:cs typeface="LeMondeLivre Normal"/>
              </a:defRPr>
            </a:lvl3pPr>
            <a:lvl4pPr marL="1714500" indent="-342900">
              <a:buFont typeface="Lucida Grande"/>
              <a:buChar char="–"/>
              <a:defRPr sz="1200" b="0" i="0">
                <a:solidFill>
                  <a:schemeClr val="tx1"/>
                </a:solidFill>
                <a:latin typeface="+mn-lt"/>
                <a:cs typeface="LeMondeLivre Normal"/>
              </a:defRPr>
            </a:lvl4pPr>
            <a:lvl5pPr marL="2057400" indent="-228600">
              <a:buFont typeface="Lucida Grande"/>
              <a:buChar char="–"/>
              <a:defRPr sz="1200" b="0" i="0">
                <a:solidFill>
                  <a:schemeClr val="tx1"/>
                </a:solidFill>
                <a:latin typeface="+mn-lt"/>
                <a:cs typeface="LeMondeLivre Norm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TITRE</a:t>
            </a:r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  <a:p>
            <a:pPr lvl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811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ise, titre2, bloc et pieds 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278" y="274638"/>
            <a:ext cx="8157444" cy="83796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accent1"/>
                </a:solidFill>
                <a:latin typeface="+mj-lt"/>
                <a:cs typeface="Avenir LT Std 85 Heavy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93278" y="6356350"/>
            <a:ext cx="2097522" cy="365125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rgbClr val="0F2B49"/>
                </a:solidFill>
                <a:latin typeface="+mj-lt"/>
                <a:cs typeface="Avenir LT Std 65 Medium"/>
              </a:defRPr>
            </a:lvl1pPr>
          </a:lstStyle>
          <a:p>
            <a:fld id="{B8119426-4755-5B46-91E4-65162ADEBC1F}" type="datetimeFigureOut">
              <a:rPr lang="fr-FR" smtClean="0"/>
              <a:pPr/>
              <a:t>16/09/2015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400" b="0" i="0">
                <a:solidFill>
                  <a:srgbClr val="0F2B49"/>
                </a:solidFill>
                <a:latin typeface="+mj-lt"/>
                <a:cs typeface="Avenir LT Std 65 Medium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097522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rgbClr val="0F2B49"/>
                </a:solidFill>
                <a:latin typeface="+mj-lt"/>
                <a:cs typeface="Avenir LT Std 65 Medium"/>
              </a:defRPr>
            </a:lvl1pPr>
          </a:lstStyle>
          <a:p>
            <a:fld id="{3B573967-B0D5-164B-86D9-FF06557DF96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93278" y="1291948"/>
            <a:ext cx="8157444" cy="4984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LeMondeLivre Bold"/>
                <a:cs typeface="LeMondeLivre Bold"/>
              </a:defRPr>
            </a:lvl1pPr>
            <a:lvl2pPr marL="742950" indent="-285750">
              <a:buFont typeface="Lucida Grande"/>
              <a:buChar char="–"/>
              <a:defRPr sz="2000" b="0" i="0">
                <a:solidFill>
                  <a:schemeClr val="tx1"/>
                </a:solidFill>
                <a:latin typeface="LeMondeLivre Normal"/>
                <a:cs typeface="LeMondeLivre Normal"/>
              </a:defRPr>
            </a:lvl2pPr>
            <a:lvl3pPr marL="1200150" indent="-285750">
              <a:buFont typeface="Lucida Grande"/>
              <a:buChar char="–"/>
              <a:defRPr sz="1800" b="0" i="0" baseline="0">
                <a:solidFill>
                  <a:schemeClr val="tx1"/>
                </a:solidFill>
                <a:latin typeface="LeMondeLivre Normal"/>
                <a:cs typeface="LeMondeLivre Normal"/>
              </a:defRPr>
            </a:lvl3pPr>
            <a:lvl4pPr marL="1714500" indent="-342900">
              <a:buFont typeface="Lucida Grande"/>
              <a:buChar char="–"/>
              <a:defRPr sz="1600" b="0" i="0">
                <a:solidFill>
                  <a:schemeClr val="tx1"/>
                </a:solidFill>
                <a:latin typeface="LeMondeLivre Normal"/>
                <a:cs typeface="LeMondeLivre Normal"/>
              </a:defRPr>
            </a:lvl4pPr>
            <a:lvl5pPr marL="2057400" indent="-228600">
              <a:buFont typeface="Lucida Grande"/>
              <a:buChar char="–"/>
              <a:defRPr sz="1400" b="0" i="0">
                <a:solidFill>
                  <a:schemeClr val="tx1"/>
                </a:solidFill>
                <a:latin typeface="LeMondeLivre Normal"/>
                <a:cs typeface="LeMondeLivre Norm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3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1398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frise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8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18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7" r:id="rId3"/>
    <p:sldLayoutId id="2147483676" r:id="rId4"/>
    <p:sldLayoutId id="2147483677" r:id="rId5"/>
    <p:sldLayoutId id="2147483651" r:id="rId6"/>
    <p:sldLayoutId id="2147483658" r:id="rId7"/>
    <p:sldLayoutId id="2147483650" r:id="rId8"/>
    <p:sldLayoutId id="2147483673" r:id="rId9"/>
    <p:sldLayoutId id="2147483675" r:id="rId10"/>
    <p:sldLayoutId id="2147483674" r:id="rId11"/>
    <p:sldLayoutId id="2147483672" r:id="rId12"/>
    <p:sldLayoutId id="2147483678" r:id="rId13"/>
    <p:sldLayoutId id="2147483679" r:id="rId14"/>
    <p:sldLayoutId id="2147483680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01885" y="1870251"/>
            <a:ext cx="8113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B9438"/>
                </a:solidFill>
                <a:latin typeface="+mj-lt"/>
              </a:rPr>
              <a:t>Publier ses métadonnées dans ECOSCOPE</a:t>
            </a:r>
          </a:p>
          <a:p>
            <a:pPr algn="ctr"/>
            <a:endParaRPr lang="fr-FR" dirty="0" smtClean="0">
              <a:latin typeface="+mj-lt"/>
            </a:endParaRPr>
          </a:p>
          <a:p>
            <a:pPr algn="ctr"/>
            <a:endParaRPr lang="fr-FR" dirty="0">
              <a:latin typeface="+mj-lt"/>
            </a:endParaRPr>
          </a:p>
          <a:p>
            <a:pPr algn="ctr"/>
            <a:r>
              <a:rPr lang="fr-FR" dirty="0" smtClean="0">
                <a:latin typeface="+mj-lt"/>
              </a:rPr>
              <a:t>Robin GOFFAUX, chargé de mission ECOSCOPE</a:t>
            </a:r>
          </a:p>
          <a:p>
            <a:pPr algn="ctr"/>
            <a:endParaRPr lang="fr-FR" dirty="0">
              <a:latin typeface="+mj-lt"/>
            </a:endParaRPr>
          </a:p>
          <a:p>
            <a:pPr algn="ctr"/>
            <a:r>
              <a:rPr lang="fr-FR" dirty="0" smtClean="0">
                <a:latin typeface="+mj-lt"/>
              </a:rPr>
              <a:t>Formation GBIF France</a:t>
            </a:r>
          </a:p>
          <a:p>
            <a:pPr algn="ctr"/>
            <a:r>
              <a:rPr lang="fr-FR" dirty="0" smtClean="0">
                <a:latin typeface="+mj-lt"/>
              </a:rPr>
              <a:t>Paris, 15-16 septembre 2015</a:t>
            </a:r>
            <a:endParaRPr lang="fr-FR" dirty="0">
              <a:latin typeface="+mj-lt"/>
            </a:endParaRPr>
          </a:p>
        </p:txBody>
      </p:sp>
      <p:pic>
        <p:nvPicPr>
          <p:cNvPr id="3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38" y="542684"/>
            <a:ext cx="233838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gbif.fr/old_sites/formation_mars2014/img/event_gbif/logo_gbiffr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52" y="61485"/>
            <a:ext cx="1080150" cy="11279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6" y="0"/>
            <a:ext cx="1624013" cy="134401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6" y="5068043"/>
            <a:ext cx="1449013" cy="13881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1" y="5181430"/>
            <a:ext cx="1422412" cy="140197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16" y="4575034"/>
            <a:ext cx="1202100" cy="118707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76" y="4309352"/>
            <a:ext cx="1437838" cy="136387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14" y="3371267"/>
            <a:ext cx="1753688" cy="172731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4" y="3913500"/>
            <a:ext cx="1778955" cy="17686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6" y="3156686"/>
            <a:ext cx="1375525" cy="1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/>
          <p:cNvSpPr/>
          <p:nvPr/>
        </p:nvSpPr>
        <p:spPr>
          <a:xfrm>
            <a:off x="0" y="5824151"/>
            <a:ext cx="9144000" cy="103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3" name="Image 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20" y="537992"/>
            <a:ext cx="8059583" cy="63200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9" name="ZoneTexte 198"/>
          <p:cNvSpPr txBox="1"/>
          <p:nvPr/>
        </p:nvSpPr>
        <p:spPr>
          <a:xfrm>
            <a:off x="345989" y="136799"/>
            <a:ext cx="538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Le profil de métadonnées ECOSCOPE</a:t>
            </a:r>
            <a:endParaRPr lang="fr-FR" sz="2400" b="1" dirty="0">
              <a:latin typeface="+mj-lt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6553463" y="447520"/>
            <a:ext cx="235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En 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rouge</a:t>
            </a:r>
            <a:r>
              <a:rPr lang="fr-FR" dirty="0" smtClean="0">
                <a:latin typeface="+mj-lt"/>
              </a:rPr>
              <a:t> = spécificités ECOSCOPE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80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32993" y="1196752"/>
            <a:ext cx="7871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Intérêts d’une typologie des descripteurs</a:t>
            </a:r>
            <a:r>
              <a:rPr lang="fr-FR" dirty="0" smtClean="0">
                <a:latin typeface="+mj-lt"/>
              </a:rPr>
              <a:t> :</a:t>
            </a:r>
          </a:p>
          <a:p>
            <a:endParaRPr lang="fr-FR" dirty="0">
              <a:latin typeface="+mj-lt"/>
            </a:endParaRPr>
          </a:p>
          <a:p>
            <a:pPr marL="898525">
              <a:buFont typeface="Wingdings"/>
              <a:buChar char="è"/>
            </a:pPr>
            <a:r>
              <a:rPr lang="fr-FR" dirty="0" smtClean="0">
                <a:latin typeface="+mj-lt"/>
              </a:rPr>
              <a:t> Identification de la nature des descripteurs utilisés</a:t>
            </a:r>
          </a:p>
          <a:p>
            <a:pPr marL="898525"/>
            <a:endParaRPr lang="fr-FR" dirty="0" smtClean="0">
              <a:latin typeface="+mj-lt"/>
            </a:endParaRPr>
          </a:p>
          <a:p>
            <a:pPr marL="898525">
              <a:buFont typeface="Wingdings"/>
              <a:buChar char="è"/>
            </a:pPr>
            <a:r>
              <a:rPr lang="fr-FR" dirty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Mapping</a:t>
            </a:r>
            <a:r>
              <a:rPr lang="fr-FR" dirty="0" smtClean="0">
                <a:latin typeface="+mj-lt"/>
              </a:rPr>
              <a:t> des équivalences entre différents systèmes</a:t>
            </a:r>
          </a:p>
          <a:p>
            <a:pPr marL="898525"/>
            <a:endParaRPr lang="fr-FR" dirty="0" smtClean="0">
              <a:latin typeface="+mj-lt"/>
            </a:endParaRPr>
          </a:p>
          <a:p>
            <a:pPr marL="898525">
              <a:buFont typeface="Wingdings"/>
              <a:buChar char="è"/>
            </a:pP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Mise en évidence des forces et lacunes en termes de données</a:t>
            </a:r>
            <a:endParaRPr lang="fr-FR" dirty="0"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0" y="590366"/>
            <a:ext cx="9151200" cy="62676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ZoneTexte 2"/>
          <p:cNvSpPr txBox="1"/>
          <p:nvPr/>
        </p:nvSpPr>
        <p:spPr>
          <a:xfrm>
            <a:off x="304800" y="95420"/>
            <a:ext cx="823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Une typologie des descripteurs pour plus d’interopérabilité</a:t>
            </a:r>
            <a:endParaRPr lang="fr-F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89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728421" y="320051"/>
            <a:ext cx="7421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Profil ECOSCOPE = peu de champs supplémentaires !</a:t>
            </a:r>
          </a:p>
          <a:p>
            <a:r>
              <a:rPr lang="fr-FR" sz="2400" b="1" dirty="0" smtClean="0">
                <a:latin typeface="+mj-lt"/>
              </a:rPr>
              <a:t>Mais ciblés et informatifs</a:t>
            </a:r>
            <a:endParaRPr lang="fr-FR" sz="2400" b="1" dirty="0"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1049185"/>
            <a:ext cx="7852329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5989" y="1899709"/>
            <a:ext cx="85780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9013" indent="-342900">
              <a:buAutoNum type="arabicParenR"/>
            </a:pPr>
            <a:r>
              <a:rPr lang="fr-FR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S’identifier comme gestionnaire de métadonnées</a:t>
            </a:r>
          </a:p>
          <a:p>
            <a:pPr marL="989013" indent="-342900">
              <a:buAutoNum type="arabicParenR"/>
            </a:pPr>
            <a:endParaRPr lang="fr-FR" sz="2000" dirty="0" smtClean="0">
              <a:solidFill>
                <a:schemeClr val="accent1">
                  <a:lumMod val="90000"/>
                  <a:lumOff val="10000"/>
                </a:schemeClr>
              </a:solidFill>
              <a:latin typeface="+mj-lt"/>
            </a:endParaRPr>
          </a:p>
          <a:p>
            <a:pPr marL="989013" indent="-342900">
              <a:buAutoNum type="arabicParenR"/>
            </a:pPr>
            <a:r>
              <a:rPr lang="fr-FR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Obtenir un compte ECOSCOPE auprès de l’équipe ECOSCOPE</a:t>
            </a:r>
          </a:p>
          <a:p>
            <a:pPr marL="989013" indent="-342900">
              <a:buAutoNum type="arabicParenR"/>
            </a:pPr>
            <a:endParaRPr lang="fr-FR" sz="2000" dirty="0" smtClean="0">
              <a:solidFill>
                <a:schemeClr val="accent1">
                  <a:lumMod val="90000"/>
                  <a:lumOff val="10000"/>
                </a:schemeClr>
              </a:solidFill>
              <a:latin typeface="+mj-lt"/>
            </a:endParaRPr>
          </a:p>
          <a:p>
            <a:pPr marL="989013" indent="-342900">
              <a:buAutoNum type="arabicParenR"/>
            </a:pPr>
            <a:r>
              <a:rPr lang="fr-FR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Choisir les niveaux de complétude des profils et déterminer la granularité des jeux de données</a:t>
            </a:r>
          </a:p>
          <a:p>
            <a:pPr marL="989013" indent="-342900">
              <a:buAutoNum type="arabicParenR"/>
            </a:pPr>
            <a:endParaRPr lang="fr-FR" sz="2000" dirty="0" smtClean="0">
              <a:solidFill>
                <a:schemeClr val="accent1">
                  <a:lumMod val="90000"/>
                  <a:lumOff val="10000"/>
                </a:schemeClr>
              </a:solidFill>
              <a:latin typeface="+mj-lt"/>
            </a:endParaRPr>
          </a:p>
          <a:p>
            <a:pPr marL="989013" indent="-342900">
              <a:buAutoNum type="arabicParenR"/>
            </a:pPr>
            <a:r>
              <a:rPr lang="fr-FR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Saisir ou importer ses métadonnées dans le portail ECOSCOPE</a:t>
            </a:r>
          </a:p>
          <a:p>
            <a:pPr marL="989013" indent="-342900">
              <a:buAutoNum type="arabicParenR"/>
            </a:pPr>
            <a:endParaRPr lang="fr-FR" sz="2000" dirty="0" smtClean="0">
              <a:solidFill>
                <a:schemeClr val="accent1">
                  <a:lumMod val="90000"/>
                  <a:lumOff val="10000"/>
                </a:schemeClr>
              </a:solidFill>
              <a:latin typeface="+mj-lt"/>
            </a:endParaRPr>
          </a:p>
          <a:p>
            <a:pPr marL="989013" indent="-342900">
              <a:buAutoNum type="arabicParenR"/>
            </a:pPr>
            <a:r>
              <a:rPr lang="fr-FR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Faire valider/publier ses métadonnées</a:t>
            </a:r>
          </a:p>
          <a:p>
            <a:pPr marL="342900" indent="-342900">
              <a:buAutoNum type="arabicParenR"/>
            </a:pPr>
            <a:endParaRPr lang="fr-FR" sz="2000" dirty="0" smtClean="0"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45989" y="845084"/>
            <a:ext cx="821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Procédure pour la publication dans l’application ECOSCOPE</a:t>
            </a:r>
            <a:endParaRPr lang="fr-F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2879973" y="3176617"/>
            <a:ext cx="2123766" cy="96527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F0"/>
                </a:solidFill>
                <a:latin typeface="+mj-lt"/>
              </a:rPr>
              <a:t>Métadonnées d’un jeu de données</a:t>
            </a:r>
            <a:endParaRPr lang="fr-FR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Arrondir un rectangle à un seul coin 4"/>
          <p:cNvSpPr/>
          <p:nvPr/>
        </p:nvSpPr>
        <p:spPr>
          <a:xfrm>
            <a:off x="5669317" y="1011609"/>
            <a:ext cx="2564286" cy="1359877"/>
          </a:xfrm>
          <a:prstGeom prst="round1Rect">
            <a:avLst/>
          </a:prstGeom>
          <a:noFill/>
          <a:ln w="28575">
            <a:solidFill>
              <a:srgbClr val="2694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+mj-lt"/>
            </a:endParaRPr>
          </a:p>
        </p:txBody>
      </p:sp>
      <p:sp>
        <p:nvSpPr>
          <p:cNvPr id="6" name="Arrondir un rectangle à un seul coin 5"/>
          <p:cNvSpPr/>
          <p:nvPr/>
        </p:nvSpPr>
        <p:spPr>
          <a:xfrm>
            <a:off x="5477121" y="4811643"/>
            <a:ext cx="3129862" cy="1919179"/>
          </a:xfrm>
          <a:prstGeom prst="round1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Autres portails…</a:t>
            </a:r>
          </a:p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…basés sur différents standards</a:t>
            </a:r>
          </a:p>
          <a:p>
            <a:pPr algn="ctr"/>
            <a:endParaRPr lang="fr-FR" sz="14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8" name="Connecteur droit avec flèche 7"/>
          <p:cNvCxnSpPr>
            <a:stCxn id="3" idx="0"/>
          </p:cNvCxnSpPr>
          <p:nvPr/>
        </p:nvCxnSpPr>
        <p:spPr>
          <a:xfrm flipV="1">
            <a:off x="3941856" y="1622072"/>
            <a:ext cx="1709996" cy="15545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 rot="19151506">
            <a:off x="4283790" y="2178307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Saisie</a:t>
            </a:r>
            <a:endParaRPr lang="fr-FR" sz="1200" dirty="0">
              <a:latin typeface="+mj-lt"/>
            </a:endParaRPr>
          </a:p>
        </p:txBody>
      </p:sp>
      <p:cxnSp>
        <p:nvCxnSpPr>
          <p:cNvPr id="11" name="Connecteur droit avec flèche 10"/>
          <p:cNvCxnSpPr>
            <a:stCxn id="3" idx="2"/>
          </p:cNvCxnSpPr>
          <p:nvPr/>
        </p:nvCxnSpPr>
        <p:spPr>
          <a:xfrm>
            <a:off x="3941856" y="4141890"/>
            <a:ext cx="1535265" cy="14083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 rot="2570379">
            <a:off x="4188930" y="477599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Saisie</a:t>
            </a:r>
            <a:endParaRPr lang="fr-FR" sz="1200" dirty="0"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026939" y="2380182"/>
            <a:ext cx="1014896" cy="1010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6875095" y="2380181"/>
            <a:ext cx="25064" cy="243146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524807" y="2380181"/>
            <a:ext cx="14485" cy="243146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5400000">
            <a:off x="7179808" y="361025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Export/Import</a:t>
            </a:r>
          </a:p>
        </p:txBody>
      </p:sp>
      <p:sp>
        <p:nvSpPr>
          <p:cNvPr id="39" name="ZoneTexte 38"/>
          <p:cNvSpPr txBox="1"/>
          <p:nvPr/>
        </p:nvSpPr>
        <p:spPr>
          <a:xfrm rot="18979665">
            <a:off x="4850157" y="2666079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Export/Import</a:t>
            </a:r>
          </a:p>
        </p:txBody>
      </p:sp>
      <p:sp>
        <p:nvSpPr>
          <p:cNvPr id="40" name="ZoneTexte 39"/>
          <p:cNvSpPr txBox="1"/>
          <p:nvPr/>
        </p:nvSpPr>
        <p:spPr>
          <a:xfrm rot="16200000">
            <a:off x="6196223" y="361025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Export/Import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5011490" y="4095882"/>
            <a:ext cx="701698" cy="6737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2643699">
            <a:off x="4979137" y="4197820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Export/Import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30" y="1262004"/>
            <a:ext cx="1677605" cy="73053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04" y="5199286"/>
            <a:ext cx="485521" cy="47061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190" y="6251582"/>
            <a:ext cx="452231" cy="46034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24" y="5189659"/>
            <a:ext cx="384450" cy="48877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564" y="5748201"/>
            <a:ext cx="1388201" cy="24744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243" y="5693474"/>
            <a:ext cx="705262" cy="317368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742048" y="628391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7030A0"/>
                </a:solidFill>
                <a:latin typeface="+mj-lt"/>
              </a:rPr>
              <a:t>eml</a:t>
            </a:r>
            <a:endParaRPr lang="fr-FR" i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097936" y="6251582"/>
            <a:ext cx="1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9900"/>
                </a:solidFill>
                <a:latin typeface="+mj-lt"/>
              </a:rPr>
              <a:t>Profil métadonnées SINP</a:t>
            </a:r>
            <a:endParaRPr lang="fr-FR" sz="12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8251" y="247828"/>
            <a:ext cx="787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Transferts de métadonnées via l’application ECOSCOPE</a:t>
            </a:r>
            <a:endParaRPr lang="fr-FR" sz="2400" b="1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520" y="1309555"/>
            <a:ext cx="365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Plusieurs possibilités de transferts de métadonnées entre ECOSCOPE et les autres SI, avec partage des éléments communs de métadonnées</a:t>
            </a:r>
            <a:endParaRPr lang="fr-FR" dirty="0">
              <a:latin typeface="+mj-lt"/>
            </a:endParaRPr>
          </a:p>
        </p:txBody>
      </p:sp>
      <p:pic>
        <p:nvPicPr>
          <p:cNvPr id="1028" name="Picture 4" descr="Accuei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87" y="5220597"/>
            <a:ext cx="756163" cy="193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U-BON-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38" y="5492139"/>
            <a:ext cx="856061" cy="27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dataone.org/sites/default/files/images/tool-logos/MetaCa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483" y="5042386"/>
            <a:ext cx="496782" cy="6275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2624510" y="2862528"/>
            <a:ext cx="2123766" cy="96527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F0"/>
                </a:solidFill>
                <a:latin typeface="+mj-lt"/>
              </a:rPr>
              <a:t>Métadonnées d’un jeu de données</a:t>
            </a:r>
            <a:endParaRPr lang="fr-FR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Arrondir un rectangle à un seul coin 4"/>
          <p:cNvSpPr/>
          <p:nvPr/>
        </p:nvSpPr>
        <p:spPr>
          <a:xfrm>
            <a:off x="5413854" y="697520"/>
            <a:ext cx="2564286" cy="1359877"/>
          </a:xfrm>
          <a:prstGeom prst="round1Rect">
            <a:avLst/>
          </a:prstGeom>
          <a:noFill/>
          <a:ln w="28575">
            <a:solidFill>
              <a:srgbClr val="2694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+mj-lt"/>
            </a:endParaRPr>
          </a:p>
        </p:txBody>
      </p:sp>
      <p:cxnSp>
        <p:nvCxnSpPr>
          <p:cNvPr id="8" name="Connecteur droit avec flèche 7"/>
          <p:cNvCxnSpPr>
            <a:stCxn id="3" idx="0"/>
          </p:cNvCxnSpPr>
          <p:nvPr/>
        </p:nvCxnSpPr>
        <p:spPr>
          <a:xfrm flipV="1">
            <a:off x="3686393" y="1307983"/>
            <a:ext cx="1709996" cy="15545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 rot="19158505">
            <a:off x="4028327" y="186421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Saisie</a:t>
            </a:r>
            <a:endParaRPr lang="fr-FR" sz="1200" dirty="0"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7" y="947915"/>
            <a:ext cx="1677605" cy="73053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72997" y="1449164"/>
            <a:ext cx="2227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Je saisie directement mes métadonnées dans le portail ECOSCOPE</a:t>
            </a:r>
            <a:endParaRPr lang="fr-FR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72997" y="4353482"/>
            <a:ext cx="248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Je complète les champs du profil ECOSCOPE</a:t>
            </a:r>
            <a:endParaRPr lang="fr-FR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551" y="189467"/>
            <a:ext cx="794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Cas de figure 1 : saisie des métadonnées dans l’application ECOSCOPE</a:t>
            </a:r>
            <a:endParaRPr lang="fr-FR" sz="2400" b="1" dirty="0">
              <a:latin typeface="+mj-lt"/>
            </a:endParaRPr>
          </a:p>
        </p:txBody>
      </p:sp>
      <p:sp>
        <p:nvSpPr>
          <p:cNvPr id="19" name="Arrondir un rectangle à un seul coin 18"/>
          <p:cNvSpPr/>
          <p:nvPr/>
        </p:nvSpPr>
        <p:spPr>
          <a:xfrm>
            <a:off x="5361789" y="4564509"/>
            <a:ext cx="3129862" cy="1919179"/>
          </a:xfrm>
          <a:prstGeom prst="round1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Autres portails…</a:t>
            </a:r>
          </a:p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…basés sur différents standards</a:t>
            </a:r>
          </a:p>
          <a:p>
            <a:pPr algn="ctr"/>
            <a:endParaRPr lang="fr-FR" sz="14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72" y="4952152"/>
            <a:ext cx="485521" cy="47061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58" y="6004448"/>
            <a:ext cx="452231" cy="46034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292" y="4942525"/>
            <a:ext cx="384450" cy="48877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232" y="5501067"/>
            <a:ext cx="1388201" cy="247444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911" y="5446340"/>
            <a:ext cx="705262" cy="317368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5626716" y="603678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7030A0"/>
                </a:solidFill>
                <a:latin typeface="+mj-lt"/>
              </a:rPr>
              <a:t>eml</a:t>
            </a:r>
            <a:endParaRPr lang="fr-FR" i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982604" y="6004448"/>
            <a:ext cx="1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9900"/>
                </a:solidFill>
                <a:latin typeface="+mj-lt"/>
              </a:rPr>
              <a:t>Profil métadonnées SINP</a:t>
            </a:r>
            <a:endParaRPr lang="fr-FR" sz="1200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3" name="Picture 4" descr="Accuei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55" y="4973463"/>
            <a:ext cx="756163" cy="193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EU-BON-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06" y="5245005"/>
            <a:ext cx="856061" cy="27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s://www.dataone.org/sites/default/files/images/tool-logos/MetaCa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51" y="4795252"/>
            <a:ext cx="496782" cy="6275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2624510" y="2862528"/>
            <a:ext cx="2123766" cy="96527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F0"/>
                </a:solidFill>
                <a:latin typeface="+mj-lt"/>
              </a:rPr>
              <a:t>Métadonnées d’un jeu de données</a:t>
            </a:r>
            <a:endParaRPr lang="fr-FR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Arrondir un rectangle à un seul coin 4"/>
          <p:cNvSpPr/>
          <p:nvPr/>
        </p:nvSpPr>
        <p:spPr>
          <a:xfrm>
            <a:off x="5413854" y="697520"/>
            <a:ext cx="2564286" cy="1359877"/>
          </a:xfrm>
          <a:prstGeom prst="round1Rect">
            <a:avLst/>
          </a:prstGeom>
          <a:noFill/>
          <a:ln w="28575">
            <a:solidFill>
              <a:srgbClr val="2694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771476" y="2066093"/>
            <a:ext cx="1014896" cy="1010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8979665">
            <a:off x="4594694" y="235199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Export/Import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7" y="947915"/>
            <a:ext cx="1677605" cy="73053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72997" y="1186922"/>
            <a:ext cx="3735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J’importe directement mes métadonnées au format d’échange </a:t>
            </a:r>
            <a:r>
              <a:rPr lang="fr-FR" dirty="0" err="1" smtClean="0">
                <a:latin typeface="+mj-lt"/>
              </a:rPr>
              <a:t>xml</a:t>
            </a:r>
            <a:r>
              <a:rPr lang="fr-FR" dirty="0" smtClean="0">
                <a:latin typeface="+mj-lt"/>
              </a:rPr>
              <a:t> dans le portail ECOSCOPE.</a:t>
            </a:r>
          </a:p>
          <a:p>
            <a:r>
              <a:rPr lang="fr-FR" dirty="0" smtClean="0">
                <a:latin typeface="+mj-lt"/>
              </a:rPr>
              <a:t>Seuls les champs du profil ECOSCOPE sont importés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2551" y="156515"/>
            <a:ext cx="850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Cas de figure 2 : import des métadonnées dans l’application ECOSCOPE depuis le SI local</a:t>
            </a:r>
            <a:endParaRPr lang="fr-FR" sz="2400" b="1" dirty="0">
              <a:latin typeface="+mj-lt"/>
            </a:endParaRPr>
          </a:p>
        </p:txBody>
      </p:sp>
      <p:sp>
        <p:nvSpPr>
          <p:cNvPr id="22" name="Arrondir un rectangle à un seul coin 21"/>
          <p:cNvSpPr/>
          <p:nvPr/>
        </p:nvSpPr>
        <p:spPr>
          <a:xfrm>
            <a:off x="5361789" y="4564508"/>
            <a:ext cx="3129862" cy="1919179"/>
          </a:xfrm>
          <a:prstGeom prst="round1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Autres portails…</a:t>
            </a:r>
          </a:p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…basés sur différents standards</a:t>
            </a:r>
          </a:p>
          <a:p>
            <a:pPr algn="ctr"/>
            <a:endParaRPr lang="fr-FR" sz="14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72" y="4952151"/>
            <a:ext cx="485521" cy="470615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58" y="6004447"/>
            <a:ext cx="452231" cy="460342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292" y="4942524"/>
            <a:ext cx="384450" cy="48877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232" y="5501066"/>
            <a:ext cx="1388201" cy="24744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911" y="5446339"/>
            <a:ext cx="705262" cy="31736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5626716" y="60367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7030A0"/>
                </a:solidFill>
                <a:latin typeface="+mj-lt"/>
              </a:rPr>
              <a:t>eml</a:t>
            </a:r>
            <a:endParaRPr lang="fr-FR" i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982604" y="6004447"/>
            <a:ext cx="1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9900"/>
                </a:solidFill>
                <a:latin typeface="+mj-lt"/>
              </a:rPr>
              <a:t>Profil métadonnées SINP</a:t>
            </a:r>
            <a:endParaRPr lang="fr-FR" sz="1200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5" name="Picture 4" descr="Accuei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55" y="4973462"/>
            <a:ext cx="756163" cy="193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EU-BON-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06" y="5245004"/>
            <a:ext cx="856061" cy="27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https://www.dataone.org/sites/default/files/images/tool-logos/MetaCa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51" y="4795251"/>
            <a:ext cx="496782" cy="6275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572995" y="4431021"/>
            <a:ext cx="2723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S’ils ne sont pas intégrés au fichier </a:t>
            </a:r>
            <a:r>
              <a:rPr lang="fr-FR" dirty="0" err="1" smtClean="0">
                <a:latin typeface="+mj-lt"/>
              </a:rPr>
              <a:t>xml</a:t>
            </a:r>
            <a:r>
              <a:rPr lang="fr-FR" dirty="0" smtClean="0">
                <a:latin typeface="+mj-lt"/>
              </a:rPr>
              <a:t>, je complète les champs ECOSCOPE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62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2624510" y="2862528"/>
            <a:ext cx="2123766" cy="96527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F0"/>
                </a:solidFill>
                <a:latin typeface="+mj-lt"/>
              </a:rPr>
              <a:t>Métadonnées d’un jeu de données</a:t>
            </a:r>
            <a:endParaRPr lang="fr-FR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Arrondir un rectangle à un seul coin 4"/>
          <p:cNvSpPr/>
          <p:nvPr/>
        </p:nvSpPr>
        <p:spPr>
          <a:xfrm>
            <a:off x="5413854" y="697520"/>
            <a:ext cx="2564286" cy="1359877"/>
          </a:xfrm>
          <a:prstGeom prst="round1Rect">
            <a:avLst/>
          </a:prstGeom>
          <a:noFill/>
          <a:ln w="28575">
            <a:solidFill>
              <a:srgbClr val="2694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+mj-lt"/>
            </a:endParaRPr>
          </a:p>
        </p:txBody>
      </p:sp>
      <p:cxnSp>
        <p:nvCxnSpPr>
          <p:cNvPr id="11" name="Connecteur droit avec flèche 10"/>
          <p:cNvCxnSpPr>
            <a:stCxn id="3" idx="2"/>
          </p:cNvCxnSpPr>
          <p:nvPr/>
        </p:nvCxnSpPr>
        <p:spPr>
          <a:xfrm>
            <a:off x="3686393" y="3827801"/>
            <a:ext cx="1675396" cy="1526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 rot="2541039">
            <a:off x="4089406" y="457586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Saisie</a:t>
            </a:r>
            <a:endParaRPr lang="fr-FR" sz="1200" dirty="0">
              <a:latin typeface="+mj-lt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6619632" y="2066093"/>
            <a:ext cx="25064" cy="249841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 rot="16200000">
            <a:off x="5940760" y="3296163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Export/Import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4756027" y="3781793"/>
            <a:ext cx="870689" cy="78271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2643699">
            <a:off x="4723674" y="3883731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Export/Import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7" y="947915"/>
            <a:ext cx="1677605" cy="73053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72996" y="1222347"/>
            <a:ext cx="3587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J’importe mes métadonnées au format </a:t>
            </a:r>
            <a:r>
              <a:rPr lang="fr-FR" dirty="0" err="1" smtClean="0">
                <a:latin typeface="+mj-lt"/>
              </a:rPr>
              <a:t>xml</a:t>
            </a:r>
            <a:r>
              <a:rPr lang="fr-FR" dirty="0" smtClean="0">
                <a:latin typeface="+mj-lt"/>
              </a:rPr>
              <a:t> dans le portail ECOSCOPE depuis un autre portail que j’ai déjà alimenté. Seuls les champs du profil ECOSCOPE sont importés</a:t>
            </a:r>
            <a:endParaRPr lang="fr-FR" dirty="0">
              <a:latin typeface="+mj-l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72995" y="4431021"/>
            <a:ext cx="2723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S’ils ne sont pas intégrés au fichier </a:t>
            </a:r>
            <a:r>
              <a:rPr lang="fr-FR" dirty="0" err="1" smtClean="0">
                <a:latin typeface="+mj-lt"/>
              </a:rPr>
              <a:t>xml</a:t>
            </a:r>
            <a:r>
              <a:rPr lang="fr-FR" dirty="0" smtClean="0">
                <a:latin typeface="+mj-lt"/>
              </a:rPr>
              <a:t>, je complète les champs ECOSCOPE</a:t>
            </a:r>
            <a:endParaRPr lang="fr-FR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42551" y="156515"/>
            <a:ext cx="835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Cas de figure 3 : import des métadonnées dans l’application ECOSCOPE depuis un autre portail</a:t>
            </a:r>
            <a:endParaRPr lang="fr-FR" sz="2400" b="1" dirty="0">
              <a:latin typeface="+mj-lt"/>
            </a:endParaRPr>
          </a:p>
        </p:txBody>
      </p:sp>
      <p:sp>
        <p:nvSpPr>
          <p:cNvPr id="23" name="Arrondir un rectangle à un seul coin 22"/>
          <p:cNvSpPr/>
          <p:nvPr/>
        </p:nvSpPr>
        <p:spPr>
          <a:xfrm>
            <a:off x="5361789" y="4564508"/>
            <a:ext cx="3129862" cy="1919179"/>
          </a:xfrm>
          <a:prstGeom prst="round1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Autres portails…</a:t>
            </a:r>
          </a:p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…basés sur différents standards</a:t>
            </a:r>
          </a:p>
          <a:p>
            <a:pPr algn="ctr"/>
            <a:endParaRPr lang="fr-FR" sz="14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72" y="4952151"/>
            <a:ext cx="485521" cy="47061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58" y="6004447"/>
            <a:ext cx="452231" cy="46034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292" y="4942524"/>
            <a:ext cx="384450" cy="48877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232" y="5501066"/>
            <a:ext cx="1388201" cy="247444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911" y="5446339"/>
            <a:ext cx="705262" cy="317368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5626716" y="60367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7030A0"/>
                </a:solidFill>
                <a:latin typeface="+mj-lt"/>
              </a:rPr>
              <a:t>eml</a:t>
            </a:r>
            <a:endParaRPr lang="fr-FR" i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982604" y="6004447"/>
            <a:ext cx="1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9900"/>
                </a:solidFill>
                <a:latin typeface="+mj-lt"/>
              </a:rPr>
              <a:t>Profil métadonnées SINP</a:t>
            </a:r>
            <a:endParaRPr lang="fr-FR" sz="1200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6" name="Picture 4" descr="Accuei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55" y="4973462"/>
            <a:ext cx="756163" cy="193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EU-BON-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06" y="5245004"/>
            <a:ext cx="856061" cy="27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https://www.dataone.org/sites/default/files/images/tool-logos/MetaCa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51" y="4795251"/>
            <a:ext cx="496782" cy="6275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2624510" y="2862528"/>
            <a:ext cx="2123766" cy="96527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F0"/>
                </a:solidFill>
                <a:latin typeface="+mj-lt"/>
              </a:rPr>
              <a:t>Métadonnées d’un jeu de données</a:t>
            </a:r>
            <a:endParaRPr lang="fr-FR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Arrondir un rectangle à un seul coin 4"/>
          <p:cNvSpPr/>
          <p:nvPr/>
        </p:nvSpPr>
        <p:spPr>
          <a:xfrm>
            <a:off x="5413854" y="697520"/>
            <a:ext cx="2564286" cy="1359877"/>
          </a:xfrm>
          <a:prstGeom prst="round1Rect">
            <a:avLst/>
          </a:prstGeom>
          <a:noFill/>
          <a:ln w="28575">
            <a:solidFill>
              <a:srgbClr val="2694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+mj-lt"/>
            </a:endParaRPr>
          </a:p>
        </p:txBody>
      </p:sp>
      <p:cxnSp>
        <p:nvCxnSpPr>
          <p:cNvPr id="8" name="Connecteur droit avec flèche 7"/>
          <p:cNvCxnSpPr>
            <a:stCxn id="3" idx="0"/>
          </p:cNvCxnSpPr>
          <p:nvPr/>
        </p:nvCxnSpPr>
        <p:spPr>
          <a:xfrm flipV="1">
            <a:off x="3686393" y="1307983"/>
            <a:ext cx="1709996" cy="15545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 rot="19076464">
            <a:off x="4028327" y="186421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Saisie</a:t>
            </a:r>
            <a:endParaRPr lang="fr-FR" sz="1200" dirty="0"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771476" y="2066093"/>
            <a:ext cx="1014896" cy="1010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269344" y="2066092"/>
            <a:ext cx="14485" cy="249841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5400000">
            <a:off x="6924345" y="3296163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Export/Import</a:t>
            </a:r>
          </a:p>
        </p:txBody>
      </p:sp>
      <p:sp>
        <p:nvSpPr>
          <p:cNvPr id="39" name="ZoneTexte 38"/>
          <p:cNvSpPr txBox="1"/>
          <p:nvPr/>
        </p:nvSpPr>
        <p:spPr>
          <a:xfrm rot="18979665">
            <a:off x="4594694" y="235199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+mj-lt"/>
              </a:rPr>
              <a:t>Export/Import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7" y="947915"/>
            <a:ext cx="1677605" cy="73053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72996" y="1302250"/>
            <a:ext cx="307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J’exporte mes métadonnées dans un format </a:t>
            </a:r>
            <a:r>
              <a:rPr lang="fr-FR" i="1" dirty="0" smtClean="0">
                <a:latin typeface="+mj-lt"/>
              </a:rPr>
              <a:t>ad hoc</a:t>
            </a:r>
            <a:r>
              <a:rPr lang="fr-FR" dirty="0" smtClean="0">
                <a:latin typeface="+mj-lt"/>
              </a:rPr>
              <a:t> depuis le portail ECOSCOPE vers un autre portail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2997" y="4152328"/>
            <a:ext cx="268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Je peux vérifier la conformité des </a:t>
            </a:r>
            <a:r>
              <a:rPr lang="fr-FR" dirty="0">
                <a:latin typeface="+mj-lt"/>
              </a:rPr>
              <a:t>fichiers avant </a:t>
            </a:r>
            <a:r>
              <a:rPr lang="fr-FR" dirty="0" smtClean="0">
                <a:latin typeface="+mj-lt"/>
              </a:rPr>
              <a:t>export via l’application ECOSCOPE</a:t>
            </a:r>
            <a:endParaRPr lang="fr-FR" dirty="0"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2550" y="156515"/>
            <a:ext cx="867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Cas de figure 4 : export des métadonnées depuis l’application ECOSCOPE vers d’autres portails</a:t>
            </a:r>
            <a:endParaRPr lang="fr-FR" sz="2400" b="1" dirty="0">
              <a:latin typeface="+mj-lt"/>
            </a:endParaRPr>
          </a:p>
        </p:txBody>
      </p:sp>
      <p:sp>
        <p:nvSpPr>
          <p:cNvPr id="29" name="Arrondir un rectangle à un seul coin 28"/>
          <p:cNvSpPr/>
          <p:nvPr/>
        </p:nvSpPr>
        <p:spPr>
          <a:xfrm>
            <a:off x="5361789" y="4564508"/>
            <a:ext cx="3129862" cy="1919179"/>
          </a:xfrm>
          <a:prstGeom prst="round1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Autres portails…</a:t>
            </a:r>
          </a:p>
          <a:p>
            <a:pPr algn="ctr"/>
            <a:endParaRPr lang="fr-FR" sz="1200" u="sng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2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fr-FR" sz="1200" u="sng" dirty="0" smtClean="0">
                <a:solidFill>
                  <a:schemeClr val="accent1"/>
                </a:solidFill>
                <a:latin typeface="+mj-lt"/>
              </a:rPr>
              <a:t>…basés sur différents standards</a:t>
            </a:r>
          </a:p>
          <a:p>
            <a:pPr algn="ctr"/>
            <a:endParaRPr lang="fr-FR" sz="1400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fr-FR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72" y="4952151"/>
            <a:ext cx="485521" cy="47061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58" y="6004447"/>
            <a:ext cx="452231" cy="460342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292" y="4942524"/>
            <a:ext cx="384450" cy="48877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232" y="5501066"/>
            <a:ext cx="1388201" cy="24744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911" y="5446339"/>
            <a:ext cx="705262" cy="31736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5626716" y="60367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7030A0"/>
                </a:solidFill>
                <a:latin typeface="+mj-lt"/>
              </a:rPr>
              <a:t>eml</a:t>
            </a:r>
            <a:endParaRPr lang="fr-FR" i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982604" y="6004447"/>
            <a:ext cx="1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9900"/>
                </a:solidFill>
                <a:latin typeface="+mj-lt"/>
              </a:rPr>
              <a:t>Profil métadonnées SINP</a:t>
            </a:r>
            <a:endParaRPr lang="fr-FR" sz="1200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7" name="Picture 4" descr="Accuei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55" y="4973462"/>
            <a:ext cx="756163" cy="193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EU-BON-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06" y="5245004"/>
            <a:ext cx="856061" cy="271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https://www.dataone.org/sites/default/files/images/tool-logos/MetaCa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51" y="4795251"/>
            <a:ext cx="496782" cy="6275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87400" y="1412875"/>
            <a:ext cx="7600950" cy="35086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2400" b="1" dirty="0" smtClean="0">
                <a:latin typeface="+mj-lt"/>
              </a:rPr>
              <a:t>&gt;&gt;&gt; Démonstration :</a:t>
            </a:r>
          </a:p>
          <a:p>
            <a:pPr eaLnBrk="1" hangingPunct="1">
              <a:defRPr/>
            </a:pPr>
            <a:endParaRPr lang="fr-FR" dirty="0" smtClean="0">
              <a:latin typeface="+mj-lt"/>
            </a:endParaRPr>
          </a:p>
          <a:p>
            <a:pPr marL="342900" indent="-342900" eaLnBrk="1" hangingPunct="1">
              <a:buAutoNum type="arabicParenR"/>
              <a:defRPr/>
            </a:pPr>
            <a:r>
              <a:rPr lang="fr-FR" dirty="0" smtClean="0">
                <a:latin typeface="+mj-lt"/>
              </a:rPr>
              <a:t>Création de dispositif</a:t>
            </a:r>
          </a:p>
          <a:p>
            <a:pPr marL="342900" indent="-342900" eaLnBrk="1" hangingPunct="1">
              <a:buAutoNum type="arabicParenR"/>
              <a:defRPr/>
            </a:pPr>
            <a:endParaRPr lang="fr-FR" dirty="0" smtClean="0">
              <a:latin typeface="+mj-lt"/>
            </a:endParaRPr>
          </a:p>
          <a:p>
            <a:pPr marL="342900" indent="-342900" eaLnBrk="1" hangingPunct="1">
              <a:buAutoNum type="arabicParenR"/>
              <a:defRPr/>
            </a:pPr>
            <a:r>
              <a:rPr lang="fr-FR" dirty="0" smtClean="0">
                <a:latin typeface="+mj-lt"/>
              </a:rPr>
              <a:t>Création de jeux de données : par saisie et par import</a:t>
            </a:r>
          </a:p>
          <a:p>
            <a:pPr marL="342900" indent="-342900" eaLnBrk="1" hangingPunct="1">
              <a:buAutoNum type="arabicParenR"/>
              <a:defRPr/>
            </a:pPr>
            <a:endParaRPr lang="fr-FR" dirty="0" smtClean="0">
              <a:latin typeface="+mj-lt"/>
            </a:endParaRPr>
          </a:p>
          <a:p>
            <a:pPr marL="342900" indent="-342900" eaLnBrk="1" hangingPunct="1">
              <a:buAutoNum type="arabicParenR"/>
              <a:defRPr/>
            </a:pPr>
            <a:r>
              <a:rPr lang="fr-FR" dirty="0" smtClean="0">
                <a:latin typeface="+mj-lt"/>
              </a:rPr>
              <a:t>Publication des fiches de métadonnées</a:t>
            </a:r>
          </a:p>
          <a:p>
            <a:pPr marL="342900" indent="-342900" eaLnBrk="1" hangingPunct="1">
              <a:buAutoNum type="arabicParenR"/>
              <a:defRPr/>
            </a:pPr>
            <a:endParaRPr lang="fr-FR" dirty="0" smtClean="0">
              <a:latin typeface="+mj-lt"/>
            </a:endParaRPr>
          </a:p>
          <a:p>
            <a:pPr marL="342900" indent="-342900" eaLnBrk="1" hangingPunct="1">
              <a:buAutoNum type="arabicParenR"/>
              <a:defRPr/>
            </a:pPr>
            <a:r>
              <a:rPr lang="fr-FR" dirty="0" smtClean="0">
                <a:latin typeface="+mj-lt"/>
              </a:rPr>
              <a:t>Fonction recherche et visualisation</a:t>
            </a:r>
          </a:p>
          <a:p>
            <a:pPr marL="342900" indent="-342900" eaLnBrk="1" hangingPunct="1">
              <a:buAutoNum type="arabicParenR"/>
              <a:defRPr/>
            </a:pPr>
            <a:endParaRPr lang="fr-FR" dirty="0" smtClean="0">
              <a:latin typeface="+mj-lt"/>
            </a:endParaRPr>
          </a:p>
          <a:p>
            <a:pPr marL="342900" indent="-342900" eaLnBrk="1" hangingPunct="1">
              <a:buAutoNum type="arabicParenR"/>
              <a:defRPr/>
            </a:pPr>
            <a:r>
              <a:rPr lang="fr-FR" dirty="0" smtClean="0">
                <a:latin typeface="+mj-lt"/>
              </a:rPr>
              <a:t>Export de métadonnées</a:t>
            </a:r>
            <a:endParaRPr lang="fr-FR" dirty="0">
              <a:latin typeface="+mj-lt"/>
            </a:endParaRPr>
          </a:p>
          <a:p>
            <a:pPr lvl="1">
              <a:defRPr/>
            </a:pPr>
            <a:endParaRPr lang="fr-FR" dirty="0">
              <a:latin typeface="+mj-lt"/>
            </a:endParaRPr>
          </a:p>
        </p:txBody>
      </p:sp>
      <p:pic>
        <p:nvPicPr>
          <p:cNvPr id="15364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233838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8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131" y="1252151"/>
            <a:ext cx="8452020" cy="4044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sz="16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Découverte/valorisation </a:t>
            </a:r>
            <a:r>
              <a:rPr lang="fr-FR" sz="16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1600" b="1" dirty="0">
              <a:solidFill>
                <a:schemeClr val="accent1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Rechercher et identifier des jeux de données hétérogènes (origine, format, contenu)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Publier dans les « data </a:t>
            </a:r>
            <a:r>
              <a:rPr lang="fr-FR" sz="1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fr-FR" sz="1600" dirty="0">
              <a:solidFill>
                <a:schemeClr val="accent1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sz="16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(Ré)utilisation </a:t>
            </a:r>
            <a:r>
              <a:rPr lang="fr-FR" sz="16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1600" b="1" dirty="0">
              <a:solidFill>
                <a:schemeClr val="accent1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Evaluer le contenu, la pertinence et la qualité des jeux de données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Utiliser de façon appropriée les données (not for…)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Réaliser des synthèses (semi)automatiques de données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endParaRPr lang="fr-FR" sz="16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sz="16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Accès </a:t>
            </a:r>
            <a:r>
              <a:rPr lang="fr-FR" sz="16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Savoir comment et où accéder aux données</a:t>
            </a:r>
          </a:p>
          <a:p>
            <a:pPr marL="2171700" lvl="4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 (contact)</a:t>
            </a:r>
          </a:p>
          <a:p>
            <a:pPr marL="2171700" lvl="4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(lien)</a:t>
            </a:r>
          </a:p>
          <a:p>
            <a:pPr marL="2171700" lvl="4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(automatique)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 dans l’interopérabilité via les standards d’échange (XML</a:t>
            </a:r>
            <a:r>
              <a:rPr lang="fr-FR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600" dirty="0">
              <a:solidFill>
                <a:schemeClr val="accent1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45989" y="425591"/>
            <a:ext cx="608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Intérêts de la production de métadonnées</a:t>
            </a:r>
            <a:endParaRPr lang="fr-FR" sz="2400" b="1" dirty="0"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9" y="6116159"/>
            <a:ext cx="957085" cy="416775"/>
          </a:xfrm>
          <a:prstGeom prst="rect">
            <a:avLst/>
          </a:prstGeom>
        </p:spPr>
      </p:pic>
      <p:sp>
        <p:nvSpPr>
          <p:cNvPr id="5" name="Corde 4"/>
          <p:cNvSpPr/>
          <p:nvPr/>
        </p:nvSpPr>
        <p:spPr>
          <a:xfrm rot="6711941">
            <a:off x="120884" y="5948919"/>
            <a:ext cx="1278584" cy="1291024"/>
          </a:xfrm>
          <a:prstGeom prst="chord">
            <a:avLst/>
          </a:prstGeom>
          <a:noFill/>
          <a:ln>
            <a:solidFill>
              <a:srgbClr val="8ABA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4"/>
          <p:cNvGrpSpPr>
            <a:grpSpLocks noChangeAspect="1"/>
          </p:cNvGrpSpPr>
          <p:nvPr/>
        </p:nvGrpSpPr>
        <p:grpSpPr bwMode="auto">
          <a:xfrm>
            <a:off x="331788" y="614493"/>
            <a:ext cx="8480425" cy="5810250"/>
            <a:chOff x="209" y="330"/>
            <a:chExt cx="5342" cy="3660"/>
          </a:xfrm>
        </p:grpSpPr>
        <p:sp>
          <p:nvSpPr>
            <p:cNvPr id="6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9" y="330"/>
              <a:ext cx="5342" cy="3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391" y="1835"/>
              <a:ext cx="715" cy="426"/>
            </a:xfrm>
            <a:custGeom>
              <a:avLst/>
              <a:gdLst>
                <a:gd name="T0" fmla="*/ 0 w 5952"/>
                <a:gd name="T1" fmla="*/ 592 h 3552"/>
                <a:gd name="T2" fmla="*/ 592 w 5952"/>
                <a:gd name="T3" fmla="*/ 0 h 3552"/>
                <a:gd name="T4" fmla="*/ 5360 w 5952"/>
                <a:gd name="T5" fmla="*/ 0 h 3552"/>
                <a:gd name="T6" fmla="*/ 5952 w 5952"/>
                <a:gd name="T7" fmla="*/ 592 h 3552"/>
                <a:gd name="T8" fmla="*/ 5952 w 5952"/>
                <a:gd name="T9" fmla="*/ 2960 h 3552"/>
                <a:gd name="T10" fmla="*/ 5360 w 5952"/>
                <a:gd name="T11" fmla="*/ 3552 h 3552"/>
                <a:gd name="T12" fmla="*/ 592 w 5952"/>
                <a:gd name="T13" fmla="*/ 3552 h 3552"/>
                <a:gd name="T14" fmla="*/ 0 w 5952"/>
                <a:gd name="T15" fmla="*/ 2960 h 3552"/>
                <a:gd name="T16" fmla="*/ 0 w 5952"/>
                <a:gd name="T17" fmla="*/ 592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2" h="3552">
                  <a:moveTo>
                    <a:pt x="0" y="592"/>
                  </a:moveTo>
                  <a:cubicBezTo>
                    <a:pt x="0" y="266"/>
                    <a:pt x="266" y="0"/>
                    <a:pt x="592" y="0"/>
                  </a:cubicBezTo>
                  <a:lnTo>
                    <a:pt x="5360" y="0"/>
                  </a:lnTo>
                  <a:cubicBezTo>
                    <a:pt x="5687" y="0"/>
                    <a:pt x="5952" y="266"/>
                    <a:pt x="5952" y="592"/>
                  </a:cubicBezTo>
                  <a:lnTo>
                    <a:pt x="5952" y="2960"/>
                  </a:lnTo>
                  <a:cubicBezTo>
                    <a:pt x="5952" y="3287"/>
                    <a:pt x="5687" y="3552"/>
                    <a:pt x="5360" y="3552"/>
                  </a:cubicBezTo>
                  <a:lnTo>
                    <a:pt x="592" y="3552"/>
                  </a:lnTo>
                  <a:cubicBezTo>
                    <a:pt x="266" y="3552"/>
                    <a:pt x="0" y="3287"/>
                    <a:pt x="0" y="2960"/>
                  </a:cubicBezTo>
                  <a:lnTo>
                    <a:pt x="0" y="592"/>
                  </a:lnTo>
                  <a:close/>
                </a:path>
              </a:pathLst>
            </a:custGeom>
            <a:noFill/>
            <a:ln w="285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595" y="1871"/>
              <a:ext cx="3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+mj-lt"/>
                </a:rPr>
                <a:t>Fiche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0" name="Rectangle 7"/>
            <p:cNvSpPr>
              <a:spLocks noChangeArrowheads="1"/>
            </p:cNvSpPr>
            <p:nvPr/>
          </p:nvSpPr>
          <p:spPr bwMode="auto">
            <a:xfrm>
              <a:off x="485" y="2045"/>
              <a:ext cx="5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+mj-lt"/>
                </a:rPr>
                <a:t>brouillon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1" name="Freeform 8"/>
            <p:cNvSpPr>
              <a:spLocks noEditPoints="1"/>
            </p:cNvSpPr>
            <p:nvPr/>
          </p:nvSpPr>
          <p:spPr bwMode="auto">
            <a:xfrm>
              <a:off x="722" y="1482"/>
              <a:ext cx="651" cy="578"/>
            </a:xfrm>
            <a:custGeom>
              <a:avLst/>
              <a:gdLst>
                <a:gd name="T0" fmla="*/ 406 w 651"/>
                <a:gd name="T1" fmla="*/ 553 h 578"/>
                <a:gd name="T2" fmla="*/ 440 w 651"/>
                <a:gd name="T3" fmla="*/ 545 h 578"/>
                <a:gd name="T4" fmla="*/ 461 w 651"/>
                <a:gd name="T5" fmla="*/ 537 h 578"/>
                <a:gd name="T6" fmla="*/ 493 w 651"/>
                <a:gd name="T7" fmla="*/ 519 h 578"/>
                <a:gd name="T8" fmla="*/ 513 w 651"/>
                <a:gd name="T9" fmla="*/ 506 h 578"/>
                <a:gd name="T10" fmla="*/ 542 w 651"/>
                <a:gd name="T11" fmla="*/ 480 h 578"/>
                <a:gd name="T12" fmla="*/ 558 w 651"/>
                <a:gd name="T13" fmla="*/ 462 h 578"/>
                <a:gd name="T14" fmla="*/ 582 w 651"/>
                <a:gd name="T15" fmla="*/ 431 h 578"/>
                <a:gd name="T16" fmla="*/ 594 w 651"/>
                <a:gd name="T17" fmla="*/ 409 h 578"/>
                <a:gd name="T18" fmla="*/ 611 w 651"/>
                <a:gd name="T19" fmla="*/ 374 h 578"/>
                <a:gd name="T20" fmla="*/ 618 w 651"/>
                <a:gd name="T21" fmla="*/ 350 h 578"/>
                <a:gd name="T22" fmla="*/ 625 w 651"/>
                <a:gd name="T23" fmla="*/ 313 h 578"/>
                <a:gd name="T24" fmla="*/ 627 w 651"/>
                <a:gd name="T25" fmla="*/ 289 h 578"/>
                <a:gd name="T26" fmla="*/ 623 w 651"/>
                <a:gd name="T27" fmla="*/ 252 h 578"/>
                <a:gd name="T28" fmla="*/ 617 w 651"/>
                <a:gd name="T29" fmla="*/ 229 h 578"/>
                <a:gd name="T30" fmla="*/ 601 w 651"/>
                <a:gd name="T31" fmla="*/ 192 h 578"/>
                <a:gd name="T32" fmla="*/ 588 w 651"/>
                <a:gd name="T33" fmla="*/ 170 h 578"/>
                <a:gd name="T34" fmla="*/ 564 w 651"/>
                <a:gd name="T35" fmla="*/ 137 h 578"/>
                <a:gd name="T36" fmla="*/ 545 w 651"/>
                <a:gd name="T37" fmla="*/ 117 h 578"/>
                <a:gd name="T38" fmla="*/ 513 w 651"/>
                <a:gd name="T39" fmla="*/ 89 h 578"/>
                <a:gd name="T40" fmla="*/ 490 w 651"/>
                <a:gd name="T41" fmla="*/ 73 h 578"/>
                <a:gd name="T42" fmla="*/ 453 w 651"/>
                <a:gd name="T43" fmla="*/ 52 h 578"/>
                <a:gd name="T44" fmla="*/ 427 w 651"/>
                <a:gd name="T45" fmla="*/ 42 h 578"/>
                <a:gd name="T46" fmla="*/ 387 w 651"/>
                <a:gd name="T47" fmla="*/ 30 h 578"/>
                <a:gd name="T48" fmla="*/ 360 w 651"/>
                <a:gd name="T49" fmla="*/ 25 h 578"/>
                <a:gd name="T50" fmla="*/ 319 w 651"/>
                <a:gd name="T51" fmla="*/ 24 h 578"/>
                <a:gd name="T52" fmla="*/ 292 w 651"/>
                <a:gd name="T53" fmla="*/ 28 h 578"/>
                <a:gd name="T54" fmla="*/ 252 w 651"/>
                <a:gd name="T55" fmla="*/ 40 h 578"/>
                <a:gd name="T56" fmla="*/ 226 w 651"/>
                <a:gd name="T57" fmla="*/ 51 h 578"/>
                <a:gd name="T58" fmla="*/ 188 w 651"/>
                <a:gd name="T59" fmla="*/ 75 h 578"/>
                <a:gd name="T60" fmla="*/ 164 w 651"/>
                <a:gd name="T61" fmla="*/ 94 h 578"/>
                <a:gd name="T62" fmla="*/ 131 w 651"/>
                <a:gd name="T63" fmla="*/ 126 h 578"/>
                <a:gd name="T64" fmla="*/ 111 w 651"/>
                <a:gd name="T65" fmla="*/ 150 h 578"/>
                <a:gd name="T66" fmla="*/ 85 w 651"/>
                <a:gd name="T67" fmla="*/ 190 h 578"/>
                <a:gd name="T68" fmla="*/ 70 w 651"/>
                <a:gd name="T69" fmla="*/ 217 h 578"/>
                <a:gd name="T70" fmla="*/ 53 w 651"/>
                <a:gd name="T71" fmla="*/ 262 h 578"/>
                <a:gd name="T72" fmla="*/ 22 w 651"/>
                <a:gd name="T73" fmla="*/ 291 h 578"/>
                <a:gd name="T74" fmla="*/ 49 w 651"/>
                <a:gd name="T75" fmla="*/ 207 h 578"/>
                <a:gd name="T76" fmla="*/ 92 w 651"/>
                <a:gd name="T77" fmla="*/ 136 h 578"/>
                <a:gd name="T78" fmla="*/ 149 w 651"/>
                <a:gd name="T79" fmla="*/ 76 h 578"/>
                <a:gd name="T80" fmla="*/ 215 w 651"/>
                <a:gd name="T81" fmla="*/ 30 h 578"/>
                <a:gd name="T82" fmla="*/ 287 w 651"/>
                <a:gd name="T83" fmla="*/ 4 h 578"/>
                <a:gd name="T84" fmla="*/ 363 w 651"/>
                <a:gd name="T85" fmla="*/ 1 h 578"/>
                <a:gd name="T86" fmla="*/ 436 w 651"/>
                <a:gd name="T87" fmla="*/ 19 h 578"/>
                <a:gd name="T88" fmla="*/ 503 w 651"/>
                <a:gd name="T89" fmla="*/ 53 h 578"/>
                <a:gd name="T90" fmla="*/ 562 w 651"/>
                <a:gd name="T91" fmla="*/ 100 h 578"/>
                <a:gd name="T92" fmla="*/ 609 w 651"/>
                <a:gd name="T93" fmla="*/ 157 h 578"/>
                <a:gd name="T94" fmla="*/ 639 w 651"/>
                <a:gd name="T95" fmla="*/ 221 h 578"/>
                <a:gd name="T96" fmla="*/ 651 w 651"/>
                <a:gd name="T97" fmla="*/ 289 h 578"/>
                <a:gd name="T98" fmla="*/ 641 w 651"/>
                <a:gd name="T99" fmla="*/ 356 h 578"/>
                <a:gd name="T100" fmla="*/ 616 w 651"/>
                <a:gd name="T101" fmla="*/ 420 h 578"/>
                <a:gd name="T102" fmla="*/ 577 w 651"/>
                <a:gd name="T103" fmla="*/ 477 h 578"/>
                <a:gd name="T104" fmla="*/ 528 w 651"/>
                <a:gd name="T105" fmla="*/ 524 h 578"/>
                <a:gd name="T106" fmla="*/ 471 w 651"/>
                <a:gd name="T107" fmla="*/ 559 h 578"/>
                <a:gd name="T108" fmla="*/ 409 w 651"/>
                <a:gd name="T109" fmla="*/ 576 h 578"/>
                <a:gd name="T110" fmla="*/ 27 w 651"/>
                <a:gd name="T111" fmla="*/ 35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1" h="578">
                  <a:moveTo>
                    <a:pt x="384" y="554"/>
                  </a:moveTo>
                  <a:lnTo>
                    <a:pt x="396" y="554"/>
                  </a:lnTo>
                  <a:lnTo>
                    <a:pt x="395" y="554"/>
                  </a:lnTo>
                  <a:lnTo>
                    <a:pt x="407" y="552"/>
                  </a:lnTo>
                  <a:lnTo>
                    <a:pt x="406" y="553"/>
                  </a:lnTo>
                  <a:lnTo>
                    <a:pt x="418" y="551"/>
                  </a:lnTo>
                  <a:lnTo>
                    <a:pt x="417" y="551"/>
                  </a:lnTo>
                  <a:lnTo>
                    <a:pt x="429" y="548"/>
                  </a:lnTo>
                  <a:lnTo>
                    <a:pt x="428" y="548"/>
                  </a:lnTo>
                  <a:lnTo>
                    <a:pt x="440" y="545"/>
                  </a:lnTo>
                  <a:lnTo>
                    <a:pt x="439" y="545"/>
                  </a:lnTo>
                  <a:lnTo>
                    <a:pt x="451" y="541"/>
                  </a:lnTo>
                  <a:lnTo>
                    <a:pt x="450" y="541"/>
                  </a:lnTo>
                  <a:lnTo>
                    <a:pt x="462" y="537"/>
                  </a:lnTo>
                  <a:lnTo>
                    <a:pt x="461" y="537"/>
                  </a:lnTo>
                  <a:lnTo>
                    <a:pt x="472" y="531"/>
                  </a:lnTo>
                  <a:lnTo>
                    <a:pt x="472" y="532"/>
                  </a:lnTo>
                  <a:lnTo>
                    <a:pt x="483" y="526"/>
                  </a:lnTo>
                  <a:lnTo>
                    <a:pt x="482" y="526"/>
                  </a:lnTo>
                  <a:lnTo>
                    <a:pt x="493" y="519"/>
                  </a:lnTo>
                  <a:lnTo>
                    <a:pt x="493" y="520"/>
                  </a:lnTo>
                  <a:lnTo>
                    <a:pt x="503" y="513"/>
                  </a:lnTo>
                  <a:lnTo>
                    <a:pt x="503" y="513"/>
                  </a:lnTo>
                  <a:lnTo>
                    <a:pt x="513" y="505"/>
                  </a:lnTo>
                  <a:lnTo>
                    <a:pt x="513" y="506"/>
                  </a:lnTo>
                  <a:lnTo>
                    <a:pt x="523" y="497"/>
                  </a:lnTo>
                  <a:lnTo>
                    <a:pt x="523" y="498"/>
                  </a:lnTo>
                  <a:lnTo>
                    <a:pt x="532" y="489"/>
                  </a:lnTo>
                  <a:lnTo>
                    <a:pt x="532" y="489"/>
                  </a:lnTo>
                  <a:lnTo>
                    <a:pt x="542" y="480"/>
                  </a:lnTo>
                  <a:lnTo>
                    <a:pt x="541" y="481"/>
                  </a:lnTo>
                  <a:lnTo>
                    <a:pt x="550" y="471"/>
                  </a:lnTo>
                  <a:lnTo>
                    <a:pt x="550" y="471"/>
                  </a:lnTo>
                  <a:lnTo>
                    <a:pt x="559" y="462"/>
                  </a:lnTo>
                  <a:lnTo>
                    <a:pt x="558" y="462"/>
                  </a:lnTo>
                  <a:lnTo>
                    <a:pt x="567" y="452"/>
                  </a:lnTo>
                  <a:lnTo>
                    <a:pt x="567" y="452"/>
                  </a:lnTo>
                  <a:lnTo>
                    <a:pt x="574" y="441"/>
                  </a:lnTo>
                  <a:lnTo>
                    <a:pt x="574" y="442"/>
                  </a:lnTo>
                  <a:lnTo>
                    <a:pt x="582" y="431"/>
                  </a:lnTo>
                  <a:lnTo>
                    <a:pt x="581" y="431"/>
                  </a:lnTo>
                  <a:lnTo>
                    <a:pt x="588" y="420"/>
                  </a:lnTo>
                  <a:lnTo>
                    <a:pt x="588" y="420"/>
                  </a:lnTo>
                  <a:lnTo>
                    <a:pt x="595" y="409"/>
                  </a:lnTo>
                  <a:lnTo>
                    <a:pt x="594" y="409"/>
                  </a:lnTo>
                  <a:lnTo>
                    <a:pt x="600" y="397"/>
                  </a:lnTo>
                  <a:lnTo>
                    <a:pt x="600" y="39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11" y="374"/>
                  </a:lnTo>
                  <a:lnTo>
                    <a:pt x="610" y="374"/>
                  </a:lnTo>
                  <a:lnTo>
                    <a:pt x="615" y="362"/>
                  </a:lnTo>
                  <a:lnTo>
                    <a:pt x="614" y="362"/>
                  </a:lnTo>
                  <a:lnTo>
                    <a:pt x="618" y="350"/>
                  </a:lnTo>
                  <a:lnTo>
                    <a:pt x="618" y="350"/>
                  </a:lnTo>
                  <a:lnTo>
                    <a:pt x="621" y="338"/>
                  </a:lnTo>
                  <a:lnTo>
                    <a:pt x="621" y="338"/>
                  </a:lnTo>
                  <a:lnTo>
                    <a:pt x="624" y="325"/>
                  </a:lnTo>
                  <a:lnTo>
                    <a:pt x="623" y="326"/>
                  </a:lnTo>
                  <a:lnTo>
                    <a:pt x="625" y="313"/>
                  </a:lnTo>
                  <a:lnTo>
                    <a:pt x="625" y="314"/>
                  </a:lnTo>
                  <a:lnTo>
                    <a:pt x="626" y="301"/>
                  </a:lnTo>
                  <a:lnTo>
                    <a:pt x="626" y="302"/>
                  </a:lnTo>
                  <a:lnTo>
                    <a:pt x="627" y="289"/>
                  </a:lnTo>
                  <a:lnTo>
                    <a:pt x="627" y="289"/>
                  </a:lnTo>
                  <a:lnTo>
                    <a:pt x="626" y="276"/>
                  </a:lnTo>
                  <a:lnTo>
                    <a:pt x="626" y="277"/>
                  </a:lnTo>
                  <a:lnTo>
                    <a:pt x="625" y="264"/>
                  </a:lnTo>
                  <a:lnTo>
                    <a:pt x="625" y="265"/>
                  </a:lnTo>
                  <a:lnTo>
                    <a:pt x="623" y="252"/>
                  </a:lnTo>
                  <a:lnTo>
                    <a:pt x="623" y="253"/>
                  </a:lnTo>
                  <a:lnTo>
                    <a:pt x="620" y="240"/>
                  </a:lnTo>
                  <a:lnTo>
                    <a:pt x="620" y="241"/>
                  </a:lnTo>
                  <a:lnTo>
                    <a:pt x="616" y="228"/>
                  </a:lnTo>
                  <a:lnTo>
                    <a:pt x="617" y="229"/>
                  </a:lnTo>
                  <a:lnTo>
                    <a:pt x="612" y="216"/>
                  </a:lnTo>
                  <a:lnTo>
                    <a:pt x="612" y="217"/>
                  </a:lnTo>
                  <a:lnTo>
                    <a:pt x="607" y="204"/>
                  </a:lnTo>
                  <a:lnTo>
                    <a:pt x="607" y="205"/>
                  </a:lnTo>
                  <a:lnTo>
                    <a:pt x="601" y="192"/>
                  </a:lnTo>
                  <a:lnTo>
                    <a:pt x="602" y="193"/>
                  </a:lnTo>
                  <a:lnTo>
                    <a:pt x="595" y="181"/>
                  </a:lnTo>
                  <a:lnTo>
                    <a:pt x="595" y="181"/>
                  </a:lnTo>
                  <a:lnTo>
                    <a:pt x="588" y="170"/>
                  </a:lnTo>
                  <a:lnTo>
                    <a:pt x="588" y="170"/>
                  </a:lnTo>
                  <a:lnTo>
                    <a:pt x="581" y="158"/>
                  </a:lnTo>
                  <a:lnTo>
                    <a:pt x="581" y="159"/>
                  </a:lnTo>
                  <a:lnTo>
                    <a:pt x="572" y="147"/>
                  </a:lnTo>
                  <a:lnTo>
                    <a:pt x="573" y="148"/>
                  </a:lnTo>
                  <a:lnTo>
                    <a:pt x="564" y="137"/>
                  </a:lnTo>
                  <a:lnTo>
                    <a:pt x="564" y="137"/>
                  </a:lnTo>
                  <a:lnTo>
                    <a:pt x="555" y="127"/>
                  </a:lnTo>
                  <a:lnTo>
                    <a:pt x="555" y="127"/>
                  </a:lnTo>
                  <a:lnTo>
                    <a:pt x="545" y="117"/>
                  </a:lnTo>
                  <a:lnTo>
                    <a:pt x="545" y="117"/>
                  </a:lnTo>
                  <a:lnTo>
                    <a:pt x="535" y="107"/>
                  </a:lnTo>
                  <a:lnTo>
                    <a:pt x="535" y="107"/>
                  </a:lnTo>
                  <a:lnTo>
                    <a:pt x="524" y="98"/>
                  </a:lnTo>
                  <a:lnTo>
                    <a:pt x="524" y="98"/>
                  </a:lnTo>
                  <a:lnTo>
                    <a:pt x="513" y="89"/>
                  </a:lnTo>
                  <a:lnTo>
                    <a:pt x="513" y="89"/>
                  </a:lnTo>
                  <a:lnTo>
                    <a:pt x="502" y="81"/>
                  </a:lnTo>
                  <a:lnTo>
                    <a:pt x="502" y="81"/>
                  </a:lnTo>
                  <a:lnTo>
                    <a:pt x="490" y="73"/>
                  </a:lnTo>
                  <a:lnTo>
                    <a:pt x="490" y="73"/>
                  </a:lnTo>
                  <a:lnTo>
                    <a:pt x="478" y="65"/>
                  </a:lnTo>
                  <a:lnTo>
                    <a:pt x="478" y="66"/>
                  </a:lnTo>
                  <a:lnTo>
                    <a:pt x="465" y="59"/>
                  </a:lnTo>
                  <a:lnTo>
                    <a:pt x="466" y="59"/>
                  </a:lnTo>
                  <a:lnTo>
                    <a:pt x="453" y="52"/>
                  </a:lnTo>
                  <a:lnTo>
                    <a:pt x="453" y="53"/>
                  </a:lnTo>
                  <a:lnTo>
                    <a:pt x="440" y="47"/>
                  </a:lnTo>
                  <a:lnTo>
                    <a:pt x="440" y="47"/>
                  </a:lnTo>
                  <a:lnTo>
                    <a:pt x="427" y="41"/>
                  </a:lnTo>
                  <a:lnTo>
                    <a:pt x="427" y="42"/>
                  </a:lnTo>
                  <a:lnTo>
                    <a:pt x="414" y="37"/>
                  </a:lnTo>
                  <a:lnTo>
                    <a:pt x="414" y="37"/>
                  </a:lnTo>
                  <a:lnTo>
                    <a:pt x="400" y="33"/>
                  </a:lnTo>
                  <a:lnTo>
                    <a:pt x="401" y="33"/>
                  </a:lnTo>
                  <a:lnTo>
                    <a:pt x="387" y="30"/>
                  </a:lnTo>
                  <a:lnTo>
                    <a:pt x="387" y="30"/>
                  </a:lnTo>
                  <a:lnTo>
                    <a:pt x="373" y="27"/>
                  </a:lnTo>
                  <a:lnTo>
                    <a:pt x="374" y="27"/>
                  </a:lnTo>
                  <a:lnTo>
                    <a:pt x="360" y="25"/>
                  </a:lnTo>
                  <a:lnTo>
                    <a:pt x="360" y="25"/>
                  </a:lnTo>
                  <a:lnTo>
                    <a:pt x="346" y="24"/>
                  </a:lnTo>
                  <a:lnTo>
                    <a:pt x="347" y="24"/>
                  </a:lnTo>
                  <a:lnTo>
                    <a:pt x="332" y="24"/>
                  </a:lnTo>
                  <a:lnTo>
                    <a:pt x="333" y="24"/>
                  </a:lnTo>
                  <a:lnTo>
                    <a:pt x="319" y="24"/>
                  </a:lnTo>
                  <a:lnTo>
                    <a:pt x="319" y="24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292" y="28"/>
                  </a:lnTo>
                  <a:lnTo>
                    <a:pt x="292" y="28"/>
                  </a:lnTo>
                  <a:lnTo>
                    <a:pt x="278" y="31"/>
                  </a:lnTo>
                  <a:lnTo>
                    <a:pt x="279" y="31"/>
                  </a:lnTo>
                  <a:lnTo>
                    <a:pt x="265" y="35"/>
                  </a:lnTo>
                  <a:lnTo>
                    <a:pt x="266" y="35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38" y="45"/>
                  </a:lnTo>
                  <a:lnTo>
                    <a:pt x="239" y="45"/>
                  </a:lnTo>
                  <a:lnTo>
                    <a:pt x="226" y="52"/>
                  </a:lnTo>
                  <a:lnTo>
                    <a:pt x="226" y="51"/>
                  </a:lnTo>
                  <a:lnTo>
                    <a:pt x="213" y="59"/>
                  </a:lnTo>
                  <a:lnTo>
                    <a:pt x="213" y="59"/>
                  </a:lnTo>
                  <a:lnTo>
                    <a:pt x="200" y="67"/>
                  </a:lnTo>
                  <a:lnTo>
                    <a:pt x="201" y="66"/>
                  </a:lnTo>
                  <a:lnTo>
                    <a:pt x="188" y="75"/>
                  </a:lnTo>
                  <a:lnTo>
                    <a:pt x="188" y="75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53" y="104"/>
                  </a:lnTo>
                  <a:lnTo>
                    <a:pt x="153" y="104"/>
                  </a:lnTo>
                  <a:lnTo>
                    <a:pt x="142" y="115"/>
                  </a:lnTo>
                  <a:lnTo>
                    <a:pt x="142" y="115"/>
                  </a:lnTo>
                  <a:lnTo>
                    <a:pt x="131" y="126"/>
                  </a:lnTo>
                  <a:lnTo>
                    <a:pt x="131" y="126"/>
                  </a:lnTo>
                  <a:lnTo>
                    <a:pt x="121" y="138"/>
                  </a:lnTo>
                  <a:lnTo>
                    <a:pt x="121" y="138"/>
                  </a:lnTo>
                  <a:lnTo>
                    <a:pt x="111" y="151"/>
                  </a:lnTo>
                  <a:lnTo>
                    <a:pt x="111" y="150"/>
                  </a:lnTo>
                  <a:lnTo>
                    <a:pt x="102" y="163"/>
                  </a:lnTo>
                  <a:lnTo>
                    <a:pt x="102" y="163"/>
                  </a:lnTo>
                  <a:lnTo>
                    <a:pt x="93" y="176"/>
                  </a:lnTo>
                  <a:lnTo>
                    <a:pt x="93" y="176"/>
                  </a:lnTo>
                  <a:lnTo>
                    <a:pt x="85" y="190"/>
                  </a:lnTo>
                  <a:lnTo>
                    <a:pt x="85" y="190"/>
                  </a:lnTo>
                  <a:lnTo>
                    <a:pt x="77" y="204"/>
                  </a:lnTo>
                  <a:lnTo>
                    <a:pt x="78" y="203"/>
                  </a:lnTo>
                  <a:lnTo>
                    <a:pt x="70" y="218"/>
                  </a:lnTo>
                  <a:lnTo>
                    <a:pt x="70" y="217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58" y="247"/>
                  </a:lnTo>
                  <a:lnTo>
                    <a:pt x="58" y="246"/>
                  </a:lnTo>
                  <a:lnTo>
                    <a:pt x="53" y="262"/>
                  </a:lnTo>
                  <a:lnTo>
                    <a:pt x="53" y="261"/>
                  </a:lnTo>
                  <a:lnTo>
                    <a:pt x="49" y="277"/>
                  </a:lnTo>
                  <a:lnTo>
                    <a:pt x="49" y="275"/>
                  </a:lnTo>
                  <a:lnTo>
                    <a:pt x="46" y="295"/>
                  </a:lnTo>
                  <a:lnTo>
                    <a:pt x="22" y="291"/>
                  </a:lnTo>
                  <a:lnTo>
                    <a:pt x="26" y="271"/>
                  </a:lnTo>
                  <a:lnTo>
                    <a:pt x="30" y="254"/>
                  </a:lnTo>
                  <a:lnTo>
                    <a:pt x="36" y="238"/>
                  </a:lnTo>
                  <a:lnTo>
                    <a:pt x="42" y="223"/>
                  </a:lnTo>
                  <a:lnTo>
                    <a:pt x="49" y="207"/>
                  </a:lnTo>
                  <a:lnTo>
                    <a:pt x="56" y="192"/>
                  </a:lnTo>
                  <a:lnTo>
                    <a:pt x="64" y="178"/>
                  </a:lnTo>
                  <a:lnTo>
                    <a:pt x="73" y="163"/>
                  </a:lnTo>
                  <a:lnTo>
                    <a:pt x="82" y="149"/>
                  </a:lnTo>
                  <a:lnTo>
                    <a:pt x="92" y="136"/>
                  </a:lnTo>
                  <a:lnTo>
                    <a:pt x="102" y="123"/>
                  </a:lnTo>
                  <a:lnTo>
                    <a:pt x="113" y="110"/>
                  </a:lnTo>
                  <a:lnTo>
                    <a:pt x="125" y="98"/>
                  </a:lnTo>
                  <a:lnTo>
                    <a:pt x="136" y="87"/>
                  </a:lnTo>
                  <a:lnTo>
                    <a:pt x="149" y="76"/>
                  </a:lnTo>
                  <a:lnTo>
                    <a:pt x="161" y="65"/>
                  </a:lnTo>
                  <a:lnTo>
                    <a:pt x="174" y="55"/>
                  </a:lnTo>
                  <a:lnTo>
                    <a:pt x="187" y="46"/>
                  </a:lnTo>
                  <a:lnTo>
                    <a:pt x="201" y="38"/>
                  </a:lnTo>
                  <a:lnTo>
                    <a:pt x="215" y="30"/>
                  </a:lnTo>
                  <a:lnTo>
                    <a:pt x="229" y="23"/>
                  </a:lnTo>
                  <a:lnTo>
                    <a:pt x="243" y="17"/>
                  </a:lnTo>
                  <a:lnTo>
                    <a:pt x="258" y="12"/>
                  </a:lnTo>
                  <a:lnTo>
                    <a:pt x="272" y="8"/>
                  </a:lnTo>
                  <a:lnTo>
                    <a:pt x="287" y="4"/>
                  </a:lnTo>
                  <a:lnTo>
                    <a:pt x="302" y="2"/>
                  </a:lnTo>
                  <a:lnTo>
                    <a:pt x="317" y="0"/>
                  </a:lnTo>
                  <a:lnTo>
                    <a:pt x="333" y="0"/>
                  </a:lnTo>
                  <a:lnTo>
                    <a:pt x="348" y="0"/>
                  </a:lnTo>
                  <a:lnTo>
                    <a:pt x="363" y="1"/>
                  </a:lnTo>
                  <a:lnTo>
                    <a:pt x="377" y="3"/>
                  </a:lnTo>
                  <a:lnTo>
                    <a:pt x="392" y="6"/>
                  </a:lnTo>
                  <a:lnTo>
                    <a:pt x="407" y="10"/>
                  </a:lnTo>
                  <a:lnTo>
                    <a:pt x="421" y="14"/>
                  </a:lnTo>
                  <a:lnTo>
                    <a:pt x="436" y="19"/>
                  </a:lnTo>
                  <a:lnTo>
                    <a:pt x="450" y="24"/>
                  </a:lnTo>
                  <a:lnTo>
                    <a:pt x="463" y="31"/>
                  </a:lnTo>
                  <a:lnTo>
                    <a:pt x="477" y="37"/>
                  </a:lnTo>
                  <a:lnTo>
                    <a:pt x="490" y="45"/>
                  </a:lnTo>
                  <a:lnTo>
                    <a:pt x="503" y="53"/>
                  </a:lnTo>
                  <a:lnTo>
                    <a:pt x="516" y="61"/>
                  </a:lnTo>
                  <a:lnTo>
                    <a:pt x="528" y="70"/>
                  </a:lnTo>
                  <a:lnTo>
                    <a:pt x="540" y="80"/>
                  </a:lnTo>
                  <a:lnTo>
                    <a:pt x="551" y="89"/>
                  </a:lnTo>
                  <a:lnTo>
                    <a:pt x="562" y="100"/>
                  </a:lnTo>
                  <a:lnTo>
                    <a:pt x="572" y="110"/>
                  </a:lnTo>
                  <a:lnTo>
                    <a:pt x="582" y="121"/>
                  </a:lnTo>
                  <a:lnTo>
                    <a:pt x="592" y="133"/>
                  </a:lnTo>
                  <a:lnTo>
                    <a:pt x="600" y="145"/>
                  </a:lnTo>
                  <a:lnTo>
                    <a:pt x="609" y="157"/>
                  </a:lnTo>
                  <a:lnTo>
                    <a:pt x="616" y="169"/>
                  </a:lnTo>
                  <a:lnTo>
                    <a:pt x="623" y="182"/>
                  </a:lnTo>
                  <a:lnTo>
                    <a:pt x="629" y="194"/>
                  </a:lnTo>
                  <a:lnTo>
                    <a:pt x="635" y="208"/>
                  </a:lnTo>
                  <a:lnTo>
                    <a:pt x="639" y="221"/>
                  </a:lnTo>
                  <a:lnTo>
                    <a:pt x="643" y="234"/>
                  </a:lnTo>
                  <a:lnTo>
                    <a:pt x="646" y="248"/>
                  </a:lnTo>
                  <a:lnTo>
                    <a:pt x="649" y="261"/>
                  </a:lnTo>
                  <a:lnTo>
                    <a:pt x="650" y="275"/>
                  </a:lnTo>
                  <a:lnTo>
                    <a:pt x="651" y="289"/>
                  </a:lnTo>
                  <a:lnTo>
                    <a:pt x="650" y="303"/>
                  </a:lnTo>
                  <a:lnTo>
                    <a:pt x="649" y="316"/>
                  </a:lnTo>
                  <a:lnTo>
                    <a:pt x="647" y="330"/>
                  </a:lnTo>
                  <a:lnTo>
                    <a:pt x="645" y="343"/>
                  </a:lnTo>
                  <a:lnTo>
                    <a:pt x="641" y="356"/>
                  </a:lnTo>
                  <a:lnTo>
                    <a:pt x="637" y="370"/>
                  </a:lnTo>
                  <a:lnTo>
                    <a:pt x="633" y="383"/>
                  </a:lnTo>
                  <a:lnTo>
                    <a:pt x="628" y="395"/>
                  </a:lnTo>
                  <a:lnTo>
                    <a:pt x="622" y="408"/>
                  </a:lnTo>
                  <a:lnTo>
                    <a:pt x="616" y="420"/>
                  </a:lnTo>
                  <a:lnTo>
                    <a:pt x="609" y="432"/>
                  </a:lnTo>
                  <a:lnTo>
                    <a:pt x="602" y="444"/>
                  </a:lnTo>
                  <a:lnTo>
                    <a:pt x="594" y="455"/>
                  </a:lnTo>
                  <a:lnTo>
                    <a:pt x="586" y="467"/>
                  </a:lnTo>
                  <a:lnTo>
                    <a:pt x="577" y="477"/>
                  </a:lnTo>
                  <a:lnTo>
                    <a:pt x="568" y="488"/>
                  </a:lnTo>
                  <a:lnTo>
                    <a:pt x="558" y="497"/>
                  </a:lnTo>
                  <a:lnTo>
                    <a:pt x="549" y="507"/>
                  </a:lnTo>
                  <a:lnTo>
                    <a:pt x="538" y="516"/>
                  </a:lnTo>
                  <a:lnTo>
                    <a:pt x="528" y="524"/>
                  </a:lnTo>
                  <a:lnTo>
                    <a:pt x="517" y="532"/>
                  </a:lnTo>
                  <a:lnTo>
                    <a:pt x="506" y="540"/>
                  </a:lnTo>
                  <a:lnTo>
                    <a:pt x="495" y="547"/>
                  </a:lnTo>
                  <a:lnTo>
                    <a:pt x="483" y="553"/>
                  </a:lnTo>
                  <a:lnTo>
                    <a:pt x="471" y="559"/>
                  </a:lnTo>
                  <a:lnTo>
                    <a:pt x="459" y="564"/>
                  </a:lnTo>
                  <a:lnTo>
                    <a:pt x="447" y="568"/>
                  </a:lnTo>
                  <a:lnTo>
                    <a:pt x="435" y="571"/>
                  </a:lnTo>
                  <a:lnTo>
                    <a:pt x="422" y="574"/>
                  </a:lnTo>
                  <a:lnTo>
                    <a:pt x="409" y="576"/>
                  </a:lnTo>
                  <a:lnTo>
                    <a:pt x="397" y="578"/>
                  </a:lnTo>
                  <a:lnTo>
                    <a:pt x="385" y="578"/>
                  </a:lnTo>
                  <a:lnTo>
                    <a:pt x="384" y="554"/>
                  </a:lnTo>
                  <a:close/>
                  <a:moveTo>
                    <a:pt x="71" y="285"/>
                  </a:moveTo>
                  <a:lnTo>
                    <a:pt x="27" y="353"/>
                  </a:lnTo>
                  <a:lnTo>
                    <a:pt x="0" y="277"/>
                  </a:lnTo>
                  <a:lnTo>
                    <a:pt x="71" y="285"/>
                  </a:ln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2288" y="1835"/>
              <a:ext cx="714" cy="427"/>
            </a:xfrm>
            <a:custGeom>
              <a:avLst/>
              <a:gdLst>
                <a:gd name="T0" fmla="*/ 0 w 5952"/>
                <a:gd name="T1" fmla="*/ 594 h 3560"/>
                <a:gd name="T2" fmla="*/ 594 w 5952"/>
                <a:gd name="T3" fmla="*/ 0 h 3560"/>
                <a:gd name="T4" fmla="*/ 5359 w 5952"/>
                <a:gd name="T5" fmla="*/ 0 h 3560"/>
                <a:gd name="T6" fmla="*/ 5952 w 5952"/>
                <a:gd name="T7" fmla="*/ 594 h 3560"/>
                <a:gd name="T8" fmla="*/ 5952 w 5952"/>
                <a:gd name="T9" fmla="*/ 2967 h 3560"/>
                <a:gd name="T10" fmla="*/ 5359 w 5952"/>
                <a:gd name="T11" fmla="*/ 3560 h 3560"/>
                <a:gd name="T12" fmla="*/ 594 w 5952"/>
                <a:gd name="T13" fmla="*/ 3560 h 3560"/>
                <a:gd name="T14" fmla="*/ 0 w 5952"/>
                <a:gd name="T15" fmla="*/ 2967 h 3560"/>
                <a:gd name="T16" fmla="*/ 0 w 5952"/>
                <a:gd name="T17" fmla="*/ 594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2" h="3560">
                  <a:moveTo>
                    <a:pt x="0" y="594"/>
                  </a:moveTo>
                  <a:cubicBezTo>
                    <a:pt x="0" y="266"/>
                    <a:pt x="266" y="0"/>
                    <a:pt x="594" y="0"/>
                  </a:cubicBezTo>
                  <a:lnTo>
                    <a:pt x="5359" y="0"/>
                  </a:lnTo>
                  <a:cubicBezTo>
                    <a:pt x="5687" y="0"/>
                    <a:pt x="5952" y="266"/>
                    <a:pt x="5952" y="594"/>
                  </a:cubicBezTo>
                  <a:lnTo>
                    <a:pt x="5952" y="2967"/>
                  </a:lnTo>
                  <a:cubicBezTo>
                    <a:pt x="5952" y="3295"/>
                    <a:pt x="5687" y="3560"/>
                    <a:pt x="5359" y="3560"/>
                  </a:cubicBezTo>
                  <a:lnTo>
                    <a:pt x="594" y="3560"/>
                  </a:lnTo>
                  <a:cubicBezTo>
                    <a:pt x="266" y="3560"/>
                    <a:pt x="0" y="3295"/>
                    <a:pt x="0" y="2967"/>
                  </a:cubicBezTo>
                  <a:lnTo>
                    <a:pt x="0" y="594"/>
                  </a:lnTo>
                  <a:close/>
                </a:path>
              </a:pathLst>
            </a:custGeom>
            <a:noFill/>
            <a:ln w="285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2491" y="1873"/>
              <a:ext cx="3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dirty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+mj-lt"/>
                </a:rPr>
                <a:t>Fiche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2402" y="2044"/>
              <a:ext cx="4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+mj-lt"/>
                </a:rPr>
                <a:t>soumise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8" name="Freeform 15"/>
            <p:cNvSpPr>
              <a:spLocks noEditPoints="1"/>
            </p:cNvSpPr>
            <p:nvPr/>
          </p:nvSpPr>
          <p:spPr bwMode="auto">
            <a:xfrm>
              <a:off x="1106" y="2012"/>
              <a:ext cx="1181" cy="72"/>
            </a:xfrm>
            <a:custGeom>
              <a:avLst/>
              <a:gdLst>
                <a:gd name="T0" fmla="*/ 0 w 1181"/>
                <a:gd name="T1" fmla="*/ 24 h 72"/>
                <a:gd name="T2" fmla="*/ 1121 w 1181"/>
                <a:gd name="T3" fmla="*/ 24 h 72"/>
                <a:gd name="T4" fmla="*/ 1121 w 1181"/>
                <a:gd name="T5" fmla="*/ 48 h 72"/>
                <a:gd name="T6" fmla="*/ 0 w 1181"/>
                <a:gd name="T7" fmla="*/ 48 h 72"/>
                <a:gd name="T8" fmla="*/ 0 w 1181"/>
                <a:gd name="T9" fmla="*/ 24 h 72"/>
                <a:gd name="T10" fmla="*/ 1109 w 1181"/>
                <a:gd name="T11" fmla="*/ 0 h 72"/>
                <a:gd name="T12" fmla="*/ 1181 w 1181"/>
                <a:gd name="T13" fmla="*/ 36 h 72"/>
                <a:gd name="T14" fmla="*/ 1109 w 1181"/>
                <a:gd name="T15" fmla="*/ 72 h 72"/>
                <a:gd name="T16" fmla="*/ 1109 w 118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1" h="72">
                  <a:moveTo>
                    <a:pt x="0" y="24"/>
                  </a:moveTo>
                  <a:lnTo>
                    <a:pt x="1121" y="24"/>
                  </a:lnTo>
                  <a:lnTo>
                    <a:pt x="1121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1109" y="0"/>
                  </a:moveTo>
                  <a:lnTo>
                    <a:pt x="1181" y="36"/>
                  </a:lnTo>
                  <a:lnTo>
                    <a:pt x="1109" y="7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79" name="Freeform 16"/>
            <p:cNvSpPr>
              <a:spLocks noEditPoints="1"/>
            </p:cNvSpPr>
            <p:nvPr/>
          </p:nvSpPr>
          <p:spPr bwMode="auto">
            <a:xfrm>
              <a:off x="3002" y="2012"/>
              <a:ext cx="1181" cy="72"/>
            </a:xfrm>
            <a:custGeom>
              <a:avLst/>
              <a:gdLst>
                <a:gd name="T0" fmla="*/ 0 w 1181"/>
                <a:gd name="T1" fmla="*/ 48 h 72"/>
                <a:gd name="T2" fmla="*/ 1121 w 1181"/>
                <a:gd name="T3" fmla="*/ 48 h 72"/>
                <a:gd name="T4" fmla="*/ 1121 w 1181"/>
                <a:gd name="T5" fmla="*/ 24 h 72"/>
                <a:gd name="T6" fmla="*/ 0 w 1181"/>
                <a:gd name="T7" fmla="*/ 24 h 72"/>
                <a:gd name="T8" fmla="*/ 0 w 1181"/>
                <a:gd name="T9" fmla="*/ 48 h 72"/>
                <a:gd name="T10" fmla="*/ 1109 w 1181"/>
                <a:gd name="T11" fmla="*/ 72 h 72"/>
                <a:gd name="T12" fmla="*/ 1181 w 1181"/>
                <a:gd name="T13" fmla="*/ 36 h 72"/>
                <a:gd name="T14" fmla="*/ 1109 w 1181"/>
                <a:gd name="T15" fmla="*/ 0 h 72"/>
                <a:gd name="T16" fmla="*/ 1109 w 1181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1" h="72">
                  <a:moveTo>
                    <a:pt x="0" y="48"/>
                  </a:moveTo>
                  <a:lnTo>
                    <a:pt x="1121" y="48"/>
                  </a:lnTo>
                  <a:lnTo>
                    <a:pt x="1121" y="24"/>
                  </a:lnTo>
                  <a:lnTo>
                    <a:pt x="0" y="24"/>
                  </a:lnTo>
                  <a:lnTo>
                    <a:pt x="0" y="48"/>
                  </a:lnTo>
                  <a:close/>
                  <a:moveTo>
                    <a:pt x="1109" y="72"/>
                  </a:moveTo>
                  <a:lnTo>
                    <a:pt x="1181" y="36"/>
                  </a:lnTo>
                  <a:lnTo>
                    <a:pt x="1109" y="0"/>
                  </a:lnTo>
                  <a:lnTo>
                    <a:pt x="1109" y="72"/>
                  </a:lnTo>
                  <a:close/>
                </a:path>
              </a:pathLst>
            </a:custGeom>
            <a:solidFill>
              <a:srgbClr val="ED7D31"/>
            </a:solidFill>
            <a:ln w="0" cap="flat">
              <a:solidFill>
                <a:srgbClr val="ED7D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80" name="Freeform 17"/>
            <p:cNvSpPr>
              <a:spLocks noEditPoints="1"/>
            </p:cNvSpPr>
            <p:nvPr/>
          </p:nvSpPr>
          <p:spPr bwMode="auto">
            <a:xfrm>
              <a:off x="236" y="2012"/>
              <a:ext cx="4317" cy="1465"/>
            </a:xfrm>
            <a:custGeom>
              <a:avLst/>
              <a:gdLst>
                <a:gd name="T0" fmla="*/ 4293 w 4317"/>
                <a:gd name="T1" fmla="*/ 249 h 1922"/>
                <a:gd name="T2" fmla="*/ 4293 w 4317"/>
                <a:gd name="T3" fmla="*/ 1910 h 1922"/>
                <a:gd name="T4" fmla="*/ 4305 w 4317"/>
                <a:gd name="T5" fmla="*/ 1898 h 1922"/>
                <a:gd name="T6" fmla="*/ 12 w 4317"/>
                <a:gd name="T7" fmla="*/ 1898 h 1922"/>
                <a:gd name="T8" fmla="*/ 24 w 4317"/>
                <a:gd name="T9" fmla="*/ 1910 h 1922"/>
                <a:gd name="T10" fmla="*/ 24 w 4317"/>
                <a:gd name="T11" fmla="*/ 36 h 1922"/>
                <a:gd name="T12" fmla="*/ 12 w 4317"/>
                <a:gd name="T13" fmla="*/ 48 h 1922"/>
                <a:gd name="T14" fmla="*/ 95 w 4317"/>
                <a:gd name="T15" fmla="*/ 48 h 1922"/>
                <a:gd name="T16" fmla="*/ 95 w 4317"/>
                <a:gd name="T17" fmla="*/ 24 h 1922"/>
                <a:gd name="T18" fmla="*/ 0 w 4317"/>
                <a:gd name="T19" fmla="*/ 24 h 1922"/>
                <a:gd name="T20" fmla="*/ 0 w 4317"/>
                <a:gd name="T21" fmla="*/ 1922 h 1922"/>
                <a:gd name="T22" fmla="*/ 4317 w 4317"/>
                <a:gd name="T23" fmla="*/ 1922 h 1922"/>
                <a:gd name="T24" fmla="*/ 4317 w 4317"/>
                <a:gd name="T25" fmla="*/ 249 h 1922"/>
                <a:gd name="T26" fmla="*/ 4293 w 4317"/>
                <a:gd name="T27" fmla="*/ 249 h 1922"/>
                <a:gd name="T28" fmla="*/ 83 w 4317"/>
                <a:gd name="T29" fmla="*/ 72 h 1922"/>
                <a:gd name="T30" fmla="*/ 155 w 4317"/>
                <a:gd name="T31" fmla="*/ 36 h 1922"/>
                <a:gd name="T32" fmla="*/ 83 w 4317"/>
                <a:gd name="T33" fmla="*/ 0 h 1922"/>
                <a:gd name="T34" fmla="*/ 83 w 4317"/>
                <a:gd name="T35" fmla="*/ 7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17" h="1922">
                  <a:moveTo>
                    <a:pt x="4293" y="249"/>
                  </a:moveTo>
                  <a:lnTo>
                    <a:pt x="4293" y="1910"/>
                  </a:lnTo>
                  <a:lnTo>
                    <a:pt x="4305" y="1898"/>
                  </a:lnTo>
                  <a:lnTo>
                    <a:pt x="12" y="1898"/>
                  </a:lnTo>
                  <a:lnTo>
                    <a:pt x="24" y="1910"/>
                  </a:lnTo>
                  <a:lnTo>
                    <a:pt x="24" y="36"/>
                  </a:lnTo>
                  <a:lnTo>
                    <a:pt x="12" y="48"/>
                  </a:lnTo>
                  <a:lnTo>
                    <a:pt x="95" y="48"/>
                  </a:lnTo>
                  <a:lnTo>
                    <a:pt x="95" y="24"/>
                  </a:lnTo>
                  <a:lnTo>
                    <a:pt x="0" y="24"/>
                  </a:lnTo>
                  <a:lnTo>
                    <a:pt x="0" y="1922"/>
                  </a:lnTo>
                  <a:lnTo>
                    <a:pt x="4317" y="1922"/>
                  </a:lnTo>
                  <a:lnTo>
                    <a:pt x="4317" y="249"/>
                  </a:lnTo>
                  <a:lnTo>
                    <a:pt x="4293" y="249"/>
                  </a:lnTo>
                  <a:close/>
                  <a:moveTo>
                    <a:pt x="83" y="72"/>
                  </a:moveTo>
                  <a:lnTo>
                    <a:pt x="155" y="36"/>
                  </a:lnTo>
                  <a:lnTo>
                    <a:pt x="83" y="0"/>
                  </a:lnTo>
                  <a:lnTo>
                    <a:pt x="83" y="72"/>
                  </a:ln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81" name="Rectangle 18"/>
            <p:cNvSpPr>
              <a:spLocks noChangeArrowheads="1"/>
            </p:cNvSpPr>
            <p:nvPr/>
          </p:nvSpPr>
          <p:spPr bwMode="auto">
            <a:xfrm>
              <a:off x="709" y="1297"/>
              <a:ext cx="4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70AD47"/>
                  </a:solidFill>
                  <a:effectLst/>
                  <a:latin typeface="+mj-lt"/>
                </a:rPr>
                <a:t>édition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2" name="Rectangle 19"/>
            <p:cNvSpPr>
              <a:spLocks noChangeArrowheads="1"/>
            </p:cNvSpPr>
            <p:nvPr/>
          </p:nvSpPr>
          <p:spPr bwMode="auto">
            <a:xfrm>
              <a:off x="1289" y="204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70AD47"/>
                  </a:solidFill>
                  <a:effectLst/>
                  <a:latin typeface="+mj-lt"/>
                </a:rPr>
                <a:t>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3" name="Rectangle 20"/>
            <p:cNvSpPr>
              <a:spLocks noChangeArrowheads="1"/>
            </p:cNvSpPr>
            <p:nvPr/>
          </p:nvSpPr>
          <p:spPr bwMode="auto">
            <a:xfrm>
              <a:off x="1365" y="2047"/>
              <a:ext cx="7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70AD47"/>
                  </a:solidFill>
                  <a:effectLst/>
                  <a:latin typeface="+mj-lt"/>
                </a:rPr>
                <a:t>emande de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1289" y="2220"/>
              <a:ext cx="5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70AD47"/>
                  </a:solidFill>
                  <a:effectLst/>
                  <a:latin typeface="+mj-lt"/>
                </a:rPr>
                <a:t>validation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3209" y="2036"/>
              <a:ext cx="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ED7D31"/>
                  </a:solidFill>
                  <a:effectLst/>
                  <a:latin typeface="+mj-lt"/>
                </a:rPr>
                <a:t>v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3273" y="2036"/>
              <a:ext cx="5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ED7D31"/>
                  </a:solidFill>
                  <a:effectLst/>
                  <a:latin typeface="+mj-lt"/>
                </a:rPr>
                <a:t>alidation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7" name="Freeform 24"/>
            <p:cNvSpPr>
              <a:spLocks noEditPoints="1"/>
            </p:cNvSpPr>
            <p:nvPr/>
          </p:nvSpPr>
          <p:spPr bwMode="auto">
            <a:xfrm>
              <a:off x="713" y="2261"/>
              <a:ext cx="1944" cy="617"/>
            </a:xfrm>
            <a:custGeom>
              <a:avLst/>
              <a:gdLst>
                <a:gd name="T0" fmla="*/ 1920 w 1944"/>
                <a:gd name="T1" fmla="*/ 0 h 799"/>
                <a:gd name="T2" fmla="*/ 1920 w 1944"/>
                <a:gd name="T3" fmla="*/ 787 h 799"/>
                <a:gd name="T4" fmla="*/ 1932 w 1944"/>
                <a:gd name="T5" fmla="*/ 775 h 799"/>
                <a:gd name="T6" fmla="*/ 36 w 1944"/>
                <a:gd name="T7" fmla="*/ 775 h 799"/>
                <a:gd name="T8" fmla="*/ 48 w 1944"/>
                <a:gd name="T9" fmla="*/ 787 h 799"/>
                <a:gd name="T10" fmla="*/ 48 w 1944"/>
                <a:gd name="T11" fmla="*/ 60 h 799"/>
                <a:gd name="T12" fmla="*/ 24 w 1944"/>
                <a:gd name="T13" fmla="*/ 60 h 799"/>
                <a:gd name="T14" fmla="*/ 24 w 1944"/>
                <a:gd name="T15" fmla="*/ 799 h 799"/>
                <a:gd name="T16" fmla="*/ 1944 w 1944"/>
                <a:gd name="T17" fmla="*/ 799 h 799"/>
                <a:gd name="T18" fmla="*/ 1944 w 1944"/>
                <a:gd name="T19" fmla="*/ 0 h 799"/>
                <a:gd name="T20" fmla="*/ 1920 w 1944"/>
                <a:gd name="T21" fmla="*/ 0 h 799"/>
                <a:gd name="T22" fmla="*/ 72 w 1944"/>
                <a:gd name="T23" fmla="*/ 72 h 799"/>
                <a:gd name="T24" fmla="*/ 36 w 1944"/>
                <a:gd name="T25" fmla="*/ 0 h 799"/>
                <a:gd name="T26" fmla="*/ 0 w 1944"/>
                <a:gd name="T27" fmla="*/ 72 h 799"/>
                <a:gd name="T28" fmla="*/ 72 w 1944"/>
                <a:gd name="T29" fmla="*/ 72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4" h="799">
                  <a:moveTo>
                    <a:pt x="1920" y="0"/>
                  </a:moveTo>
                  <a:lnTo>
                    <a:pt x="1920" y="787"/>
                  </a:lnTo>
                  <a:lnTo>
                    <a:pt x="1932" y="775"/>
                  </a:lnTo>
                  <a:lnTo>
                    <a:pt x="36" y="775"/>
                  </a:lnTo>
                  <a:lnTo>
                    <a:pt x="48" y="787"/>
                  </a:lnTo>
                  <a:lnTo>
                    <a:pt x="48" y="60"/>
                  </a:lnTo>
                  <a:lnTo>
                    <a:pt x="24" y="60"/>
                  </a:lnTo>
                  <a:lnTo>
                    <a:pt x="24" y="799"/>
                  </a:lnTo>
                  <a:lnTo>
                    <a:pt x="1944" y="799"/>
                  </a:lnTo>
                  <a:lnTo>
                    <a:pt x="1944" y="0"/>
                  </a:lnTo>
                  <a:lnTo>
                    <a:pt x="1920" y="0"/>
                  </a:lnTo>
                  <a:close/>
                  <a:moveTo>
                    <a:pt x="72" y="72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72" y="72"/>
                  </a:lnTo>
                  <a:close/>
                </a:path>
              </a:pathLst>
            </a:custGeom>
            <a:solidFill>
              <a:srgbClr val="ED7D31"/>
            </a:solidFill>
            <a:ln w="0" cap="flat">
              <a:solidFill>
                <a:srgbClr val="ED7D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995" y="2926"/>
              <a:ext cx="1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dirty="0" smtClean="0">
                  <a:ln>
                    <a:noFill/>
                  </a:ln>
                  <a:solidFill>
                    <a:srgbClr val="ED7D31"/>
                  </a:solidFill>
                  <a:effectLst/>
                  <a:latin typeface="+mj-lt"/>
                </a:rPr>
                <a:t>demande de modification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0" name="Rectangle 27"/>
            <p:cNvSpPr>
              <a:spLocks noChangeArrowheads="1"/>
            </p:cNvSpPr>
            <p:nvPr/>
          </p:nvSpPr>
          <p:spPr bwMode="auto">
            <a:xfrm>
              <a:off x="1987" y="3506"/>
              <a:ext cx="7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dirty="0" smtClean="0">
                  <a:ln>
                    <a:noFill/>
                  </a:ln>
                  <a:solidFill>
                    <a:srgbClr val="70AD47"/>
                  </a:solidFill>
                  <a:effectLst/>
                  <a:latin typeface="+mj-lt"/>
                </a:rPr>
                <a:t>modification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2600" y="1433"/>
              <a:ext cx="5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smtClean="0">
                  <a:ln>
                    <a:noFill/>
                  </a:ln>
                  <a:solidFill>
                    <a:srgbClr val="ED7D31"/>
                  </a:solidFill>
                  <a:effectLst/>
                  <a:latin typeface="+mj-lt"/>
                </a:rPr>
                <a:t>CAST et Copil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2" name="Rectangle 29"/>
            <p:cNvSpPr>
              <a:spLocks noChangeArrowheads="1"/>
            </p:cNvSpPr>
            <p:nvPr/>
          </p:nvSpPr>
          <p:spPr bwMode="auto">
            <a:xfrm>
              <a:off x="2600" y="1548"/>
              <a:ext cx="48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smtClean="0">
                  <a:ln>
                    <a:noFill/>
                  </a:ln>
                  <a:solidFill>
                    <a:srgbClr val="ED7D31"/>
                  </a:solidFill>
                  <a:effectLst/>
                  <a:latin typeface="+mj-lt"/>
                </a:rPr>
                <a:t>sollicités au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3" name="Rectangle 30"/>
            <p:cNvSpPr>
              <a:spLocks noChangeArrowheads="1"/>
            </p:cNvSpPr>
            <p:nvPr/>
          </p:nvSpPr>
          <p:spPr bwMode="auto">
            <a:xfrm>
              <a:off x="2600" y="1663"/>
              <a:ext cx="2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200" b="0" i="0" u="none" strike="noStrike" cap="none" normalizeH="0" baseline="0" smtClean="0">
                  <a:ln>
                    <a:noFill/>
                  </a:ln>
                  <a:solidFill>
                    <a:srgbClr val="ED7D31"/>
                  </a:solidFill>
                  <a:effectLst/>
                  <a:latin typeface="+mj-lt"/>
                </a:rPr>
                <a:t>besoin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4" name="Freeform 31"/>
            <p:cNvSpPr>
              <a:spLocks noEditPoints="1"/>
            </p:cNvSpPr>
            <p:nvPr/>
          </p:nvSpPr>
          <p:spPr bwMode="auto">
            <a:xfrm>
              <a:off x="209" y="647"/>
              <a:ext cx="365" cy="72"/>
            </a:xfrm>
            <a:custGeom>
              <a:avLst/>
              <a:gdLst>
                <a:gd name="T0" fmla="*/ 0 w 365"/>
                <a:gd name="T1" fmla="*/ 24 h 72"/>
                <a:gd name="T2" fmla="*/ 305 w 365"/>
                <a:gd name="T3" fmla="*/ 24 h 72"/>
                <a:gd name="T4" fmla="*/ 305 w 365"/>
                <a:gd name="T5" fmla="*/ 48 h 72"/>
                <a:gd name="T6" fmla="*/ 0 w 365"/>
                <a:gd name="T7" fmla="*/ 48 h 72"/>
                <a:gd name="T8" fmla="*/ 0 w 365"/>
                <a:gd name="T9" fmla="*/ 24 h 72"/>
                <a:gd name="T10" fmla="*/ 293 w 365"/>
                <a:gd name="T11" fmla="*/ 0 h 72"/>
                <a:gd name="T12" fmla="*/ 365 w 365"/>
                <a:gd name="T13" fmla="*/ 36 h 72"/>
                <a:gd name="T14" fmla="*/ 293 w 365"/>
                <a:gd name="T15" fmla="*/ 72 h 72"/>
                <a:gd name="T16" fmla="*/ 293 w 365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72">
                  <a:moveTo>
                    <a:pt x="0" y="24"/>
                  </a:moveTo>
                  <a:lnTo>
                    <a:pt x="305" y="24"/>
                  </a:lnTo>
                  <a:lnTo>
                    <a:pt x="305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93" y="0"/>
                  </a:moveTo>
                  <a:lnTo>
                    <a:pt x="365" y="36"/>
                  </a:lnTo>
                  <a:lnTo>
                    <a:pt x="293" y="7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709" y="612"/>
              <a:ext cx="16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400" b="0" i="0" u="none" strike="noStrike" cap="none" normalizeH="0" baseline="0" dirty="0" smtClean="0">
                  <a:ln>
                    <a:noFill/>
                  </a:ln>
                  <a:solidFill>
                    <a:srgbClr val="70AD47"/>
                  </a:solidFill>
                  <a:effectLst/>
                  <a:latin typeface="+mj-lt"/>
                </a:rPr>
                <a:t>Action fournisseur de métadonnées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6" name="Freeform 33"/>
            <p:cNvSpPr>
              <a:spLocks noEditPoints="1"/>
            </p:cNvSpPr>
            <p:nvPr/>
          </p:nvSpPr>
          <p:spPr bwMode="auto">
            <a:xfrm>
              <a:off x="209" y="864"/>
              <a:ext cx="365" cy="72"/>
            </a:xfrm>
            <a:custGeom>
              <a:avLst/>
              <a:gdLst>
                <a:gd name="T0" fmla="*/ 0 w 365"/>
                <a:gd name="T1" fmla="*/ 24 h 72"/>
                <a:gd name="T2" fmla="*/ 305 w 365"/>
                <a:gd name="T3" fmla="*/ 24 h 72"/>
                <a:gd name="T4" fmla="*/ 305 w 365"/>
                <a:gd name="T5" fmla="*/ 48 h 72"/>
                <a:gd name="T6" fmla="*/ 0 w 365"/>
                <a:gd name="T7" fmla="*/ 48 h 72"/>
                <a:gd name="T8" fmla="*/ 0 w 365"/>
                <a:gd name="T9" fmla="*/ 24 h 72"/>
                <a:gd name="T10" fmla="*/ 293 w 365"/>
                <a:gd name="T11" fmla="*/ 0 h 72"/>
                <a:gd name="T12" fmla="*/ 365 w 365"/>
                <a:gd name="T13" fmla="*/ 36 h 72"/>
                <a:gd name="T14" fmla="*/ 293 w 365"/>
                <a:gd name="T15" fmla="*/ 72 h 72"/>
                <a:gd name="T16" fmla="*/ 293 w 365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72">
                  <a:moveTo>
                    <a:pt x="0" y="24"/>
                  </a:moveTo>
                  <a:lnTo>
                    <a:pt x="305" y="24"/>
                  </a:lnTo>
                  <a:lnTo>
                    <a:pt x="305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93" y="0"/>
                  </a:moveTo>
                  <a:lnTo>
                    <a:pt x="365" y="36"/>
                  </a:lnTo>
                  <a:lnTo>
                    <a:pt x="293" y="7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D7D31"/>
            </a:solidFill>
            <a:ln w="0" cap="flat">
              <a:solidFill>
                <a:srgbClr val="ED7D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97" name="Rectangle 34"/>
            <p:cNvSpPr>
              <a:spLocks noChangeArrowheads="1"/>
            </p:cNvSpPr>
            <p:nvPr/>
          </p:nvSpPr>
          <p:spPr bwMode="auto">
            <a:xfrm>
              <a:off x="709" y="829"/>
              <a:ext cx="1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400" b="0" i="0" u="none" strike="noStrike" cap="none" normalizeH="0" baseline="0" dirty="0" smtClean="0">
                  <a:ln>
                    <a:noFill/>
                  </a:ln>
                  <a:solidFill>
                    <a:srgbClr val="ED7D31"/>
                  </a:solidFill>
                  <a:effectLst/>
                  <a:latin typeface="+mj-lt"/>
                </a:rPr>
                <a:t>Action gestionnaire ECOSCOPE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8" name="Freeform 35"/>
            <p:cNvSpPr>
              <a:spLocks noEditPoints="1"/>
            </p:cNvSpPr>
            <p:nvPr/>
          </p:nvSpPr>
          <p:spPr bwMode="auto">
            <a:xfrm>
              <a:off x="3959" y="1306"/>
              <a:ext cx="1592" cy="1251"/>
            </a:xfrm>
            <a:custGeom>
              <a:avLst/>
              <a:gdLst>
                <a:gd name="T0" fmla="*/ 18 w 1592"/>
                <a:gd name="T1" fmla="*/ 1242 h 1251"/>
                <a:gd name="T2" fmla="*/ 18 w 1592"/>
                <a:gd name="T3" fmla="*/ 1041 h 1251"/>
                <a:gd name="T4" fmla="*/ 0 w 1592"/>
                <a:gd name="T5" fmla="*/ 914 h 1251"/>
                <a:gd name="T6" fmla="*/ 0 w 1592"/>
                <a:gd name="T7" fmla="*/ 859 h 1251"/>
                <a:gd name="T8" fmla="*/ 0 w 1592"/>
                <a:gd name="T9" fmla="*/ 859 h 1251"/>
                <a:gd name="T10" fmla="*/ 18 w 1592"/>
                <a:gd name="T11" fmla="*/ 731 h 1251"/>
                <a:gd name="T12" fmla="*/ 18 w 1592"/>
                <a:gd name="T13" fmla="*/ 530 h 1251"/>
                <a:gd name="T14" fmla="*/ 0 w 1592"/>
                <a:gd name="T15" fmla="*/ 403 h 1251"/>
                <a:gd name="T16" fmla="*/ 0 w 1592"/>
                <a:gd name="T17" fmla="*/ 348 h 1251"/>
                <a:gd name="T18" fmla="*/ 0 w 1592"/>
                <a:gd name="T19" fmla="*/ 348 h 1251"/>
                <a:gd name="T20" fmla="*/ 18 w 1592"/>
                <a:gd name="T21" fmla="*/ 220 h 1251"/>
                <a:gd name="T22" fmla="*/ 18 w 1592"/>
                <a:gd name="T23" fmla="*/ 20 h 1251"/>
                <a:gd name="T24" fmla="*/ 126 w 1592"/>
                <a:gd name="T25" fmla="*/ 0 h 1251"/>
                <a:gd name="T26" fmla="*/ 181 w 1592"/>
                <a:gd name="T27" fmla="*/ 0 h 1251"/>
                <a:gd name="T28" fmla="*/ 181 w 1592"/>
                <a:gd name="T29" fmla="*/ 0 h 1251"/>
                <a:gd name="T30" fmla="*/ 308 w 1592"/>
                <a:gd name="T31" fmla="*/ 18 h 1251"/>
                <a:gd name="T32" fmla="*/ 509 w 1592"/>
                <a:gd name="T33" fmla="*/ 18 h 1251"/>
                <a:gd name="T34" fmla="*/ 637 w 1592"/>
                <a:gd name="T35" fmla="*/ 0 h 1251"/>
                <a:gd name="T36" fmla="*/ 691 w 1592"/>
                <a:gd name="T37" fmla="*/ 0 h 1251"/>
                <a:gd name="T38" fmla="*/ 691 w 1592"/>
                <a:gd name="T39" fmla="*/ 0 h 1251"/>
                <a:gd name="T40" fmla="*/ 819 w 1592"/>
                <a:gd name="T41" fmla="*/ 18 h 1251"/>
                <a:gd name="T42" fmla="*/ 1020 w 1592"/>
                <a:gd name="T43" fmla="*/ 18 h 1251"/>
                <a:gd name="T44" fmla="*/ 1147 w 1592"/>
                <a:gd name="T45" fmla="*/ 0 h 1251"/>
                <a:gd name="T46" fmla="*/ 1202 w 1592"/>
                <a:gd name="T47" fmla="*/ 0 h 1251"/>
                <a:gd name="T48" fmla="*/ 1202 w 1592"/>
                <a:gd name="T49" fmla="*/ 0 h 1251"/>
                <a:gd name="T50" fmla="*/ 1330 w 1592"/>
                <a:gd name="T51" fmla="*/ 18 h 1251"/>
                <a:gd name="T52" fmla="*/ 1530 w 1592"/>
                <a:gd name="T53" fmla="*/ 18 h 1251"/>
                <a:gd name="T54" fmla="*/ 1592 w 1592"/>
                <a:gd name="T55" fmla="*/ 84 h 1251"/>
                <a:gd name="T56" fmla="*/ 1592 w 1592"/>
                <a:gd name="T57" fmla="*/ 139 h 1251"/>
                <a:gd name="T58" fmla="*/ 1592 w 1592"/>
                <a:gd name="T59" fmla="*/ 139 h 1251"/>
                <a:gd name="T60" fmla="*/ 1574 w 1592"/>
                <a:gd name="T61" fmla="*/ 266 h 1251"/>
                <a:gd name="T62" fmla="*/ 1574 w 1592"/>
                <a:gd name="T63" fmla="*/ 467 h 1251"/>
                <a:gd name="T64" fmla="*/ 1592 w 1592"/>
                <a:gd name="T65" fmla="*/ 595 h 1251"/>
                <a:gd name="T66" fmla="*/ 1592 w 1592"/>
                <a:gd name="T67" fmla="*/ 650 h 1251"/>
                <a:gd name="T68" fmla="*/ 1592 w 1592"/>
                <a:gd name="T69" fmla="*/ 650 h 1251"/>
                <a:gd name="T70" fmla="*/ 1574 w 1592"/>
                <a:gd name="T71" fmla="*/ 777 h 1251"/>
                <a:gd name="T72" fmla="*/ 1574 w 1592"/>
                <a:gd name="T73" fmla="*/ 978 h 1251"/>
                <a:gd name="T74" fmla="*/ 1592 w 1592"/>
                <a:gd name="T75" fmla="*/ 1106 h 1251"/>
                <a:gd name="T76" fmla="*/ 1592 w 1592"/>
                <a:gd name="T77" fmla="*/ 1160 h 1251"/>
                <a:gd name="T78" fmla="*/ 1592 w 1592"/>
                <a:gd name="T79" fmla="*/ 1160 h 1251"/>
                <a:gd name="T80" fmla="*/ 1537 w 1592"/>
                <a:gd name="T81" fmla="*/ 1233 h 1251"/>
                <a:gd name="T82" fmla="*/ 1337 w 1592"/>
                <a:gd name="T83" fmla="*/ 1233 h 1251"/>
                <a:gd name="T84" fmla="*/ 1209 w 1592"/>
                <a:gd name="T85" fmla="*/ 1251 h 1251"/>
                <a:gd name="T86" fmla="*/ 1154 w 1592"/>
                <a:gd name="T87" fmla="*/ 1251 h 1251"/>
                <a:gd name="T88" fmla="*/ 1154 w 1592"/>
                <a:gd name="T89" fmla="*/ 1251 h 1251"/>
                <a:gd name="T90" fmla="*/ 1026 w 1592"/>
                <a:gd name="T91" fmla="*/ 1233 h 1251"/>
                <a:gd name="T92" fmla="*/ 826 w 1592"/>
                <a:gd name="T93" fmla="*/ 1233 h 1251"/>
                <a:gd name="T94" fmla="*/ 698 w 1592"/>
                <a:gd name="T95" fmla="*/ 1251 h 1251"/>
                <a:gd name="T96" fmla="*/ 643 w 1592"/>
                <a:gd name="T97" fmla="*/ 1251 h 1251"/>
                <a:gd name="T98" fmla="*/ 643 w 1592"/>
                <a:gd name="T99" fmla="*/ 1251 h 1251"/>
                <a:gd name="T100" fmla="*/ 516 w 1592"/>
                <a:gd name="T101" fmla="*/ 1233 h 1251"/>
                <a:gd name="T102" fmla="*/ 315 w 1592"/>
                <a:gd name="T103" fmla="*/ 1233 h 1251"/>
                <a:gd name="T104" fmla="*/ 187 w 1592"/>
                <a:gd name="T105" fmla="*/ 1251 h 1251"/>
                <a:gd name="T106" fmla="*/ 133 w 1592"/>
                <a:gd name="T107" fmla="*/ 1251 h 1251"/>
                <a:gd name="T108" fmla="*/ 133 w 1592"/>
                <a:gd name="T109" fmla="*/ 1251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2" h="1251">
                  <a:moveTo>
                    <a:pt x="0" y="1242"/>
                  </a:moveTo>
                  <a:lnTo>
                    <a:pt x="0" y="1169"/>
                  </a:lnTo>
                  <a:lnTo>
                    <a:pt x="18" y="1169"/>
                  </a:lnTo>
                  <a:lnTo>
                    <a:pt x="18" y="1242"/>
                  </a:lnTo>
                  <a:lnTo>
                    <a:pt x="0" y="1242"/>
                  </a:lnTo>
                  <a:close/>
                  <a:moveTo>
                    <a:pt x="0" y="1114"/>
                  </a:moveTo>
                  <a:lnTo>
                    <a:pt x="0" y="1041"/>
                  </a:lnTo>
                  <a:lnTo>
                    <a:pt x="18" y="1041"/>
                  </a:lnTo>
                  <a:lnTo>
                    <a:pt x="18" y="1114"/>
                  </a:lnTo>
                  <a:lnTo>
                    <a:pt x="0" y="1114"/>
                  </a:lnTo>
                  <a:close/>
                  <a:moveTo>
                    <a:pt x="0" y="987"/>
                  </a:moveTo>
                  <a:lnTo>
                    <a:pt x="0" y="914"/>
                  </a:lnTo>
                  <a:lnTo>
                    <a:pt x="18" y="914"/>
                  </a:lnTo>
                  <a:lnTo>
                    <a:pt x="18" y="987"/>
                  </a:lnTo>
                  <a:lnTo>
                    <a:pt x="0" y="987"/>
                  </a:lnTo>
                  <a:close/>
                  <a:moveTo>
                    <a:pt x="0" y="859"/>
                  </a:moveTo>
                  <a:lnTo>
                    <a:pt x="0" y="786"/>
                  </a:lnTo>
                  <a:lnTo>
                    <a:pt x="18" y="786"/>
                  </a:lnTo>
                  <a:lnTo>
                    <a:pt x="18" y="859"/>
                  </a:lnTo>
                  <a:lnTo>
                    <a:pt x="0" y="859"/>
                  </a:lnTo>
                  <a:close/>
                  <a:moveTo>
                    <a:pt x="0" y="731"/>
                  </a:moveTo>
                  <a:lnTo>
                    <a:pt x="0" y="658"/>
                  </a:lnTo>
                  <a:lnTo>
                    <a:pt x="18" y="658"/>
                  </a:lnTo>
                  <a:lnTo>
                    <a:pt x="18" y="731"/>
                  </a:lnTo>
                  <a:lnTo>
                    <a:pt x="0" y="731"/>
                  </a:lnTo>
                  <a:close/>
                  <a:moveTo>
                    <a:pt x="0" y="603"/>
                  </a:moveTo>
                  <a:lnTo>
                    <a:pt x="0" y="530"/>
                  </a:lnTo>
                  <a:lnTo>
                    <a:pt x="18" y="530"/>
                  </a:lnTo>
                  <a:lnTo>
                    <a:pt x="18" y="603"/>
                  </a:lnTo>
                  <a:lnTo>
                    <a:pt x="0" y="603"/>
                  </a:lnTo>
                  <a:close/>
                  <a:moveTo>
                    <a:pt x="0" y="476"/>
                  </a:moveTo>
                  <a:lnTo>
                    <a:pt x="0" y="403"/>
                  </a:lnTo>
                  <a:lnTo>
                    <a:pt x="18" y="403"/>
                  </a:lnTo>
                  <a:lnTo>
                    <a:pt x="18" y="476"/>
                  </a:lnTo>
                  <a:lnTo>
                    <a:pt x="0" y="476"/>
                  </a:lnTo>
                  <a:close/>
                  <a:moveTo>
                    <a:pt x="0" y="348"/>
                  </a:moveTo>
                  <a:lnTo>
                    <a:pt x="0" y="275"/>
                  </a:lnTo>
                  <a:lnTo>
                    <a:pt x="18" y="275"/>
                  </a:lnTo>
                  <a:lnTo>
                    <a:pt x="18" y="348"/>
                  </a:lnTo>
                  <a:lnTo>
                    <a:pt x="0" y="348"/>
                  </a:lnTo>
                  <a:close/>
                  <a:moveTo>
                    <a:pt x="0" y="220"/>
                  </a:moveTo>
                  <a:lnTo>
                    <a:pt x="0" y="147"/>
                  </a:lnTo>
                  <a:lnTo>
                    <a:pt x="18" y="147"/>
                  </a:lnTo>
                  <a:lnTo>
                    <a:pt x="18" y="220"/>
                  </a:lnTo>
                  <a:lnTo>
                    <a:pt x="0" y="220"/>
                  </a:lnTo>
                  <a:close/>
                  <a:moveTo>
                    <a:pt x="0" y="93"/>
                  </a:moveTo>
                  <a:lnTo>
                    <a:pt x="0" y="20"/>
                  </a:lnTo>
                  <a:lnTo>
                    <a:pt x="18" y="20"/>
                  </a:lnTo>
                  <a:lnTo>
                    <a:pt x="18" y="93"/>
                  </a:lnTo>
                  <a:lnTo>
                    <a:pt x="0" y="93"/>
                  </a:lnTo>
                  <a:close/>
                  <a:moveTo>
                    <a:pt x="53" y="0"/>
                  </a:moveTo>
                  <a:lnTo>
                    <a:pt x="126" y="0"/>
                  </a:lnTo>
                  <a:lnTo>
                    <a:pt x="126" y="18"/>
                  </a:lnTo>
                  <a:lnTo>
                    <a:pt x="53" y="18"/>
                  </a:lnTo>
                  <a:lnTo>
                    <a:pt x="53" y="0"/>
                  </a:lnTo>
                  <a:close/>
                  <a:moveTo>
                    <a:pt x="181" y="0"/>
                  </a:moveTo>
                  <a:lnTo>
                    <a:pt x="254" y="0"/>
                  </a:lnTo>
                  <a:lnTo>
                    <a:pt x="254" y="18"/>
                  </a:lnTo>
                  <a:lnTo>
                    <a:pt x="181" y="18"/>
                  </a:lnTo>
                  <a:lnTo>
                    <a:pt x="181" y="0"/>
                  </a:lnTo>
                  <a:close/>
                  <a:moveTo>
                    <a:pt x="308" y="0"/>
                  </a:moveTo>
                  <a:lnTo>
                    <a:pt x="381" y="0"/>
                  </a:lnTo>
                  <a:lnTo>
                    <a:pt x="381" y="18"/>
                  </a:lnTo>
                  <a:lnTo>
                    <a:pt x="308" y="18"/>
                  </a:lnTo>
                  <a:lnTo>
                    <a:pt x="308" y="0"/>
                  </a:lnTo>
                  <a:close/>
                  <a:moveTo>
                    <a:pt x="436" y="0"/>
                  </a:moveTo>
                  <a:lnTo>
                    <a:pt x="509" y="0"/>
                  </a:lnTo>
                  <a:lnTo>
                    <a:pt x="509" y="18"/>
                  </a:lnTo>
                  <a:lnTo>
                    <a:pt x="436" y="18"/>
                  </a:lnTo>
                  <a:lnTo>
                    <a:pt x="436" y="0"/>
                  </a:lnTo>
                  <a:close/>
                  <a:moveTo>
                    <a:pt x="564" y="0"/>
                  </a:moveTo>
                  <a:lnTo>
                    <a:pt x="637" y="0"/>
                  </a:lnTo>
                  <a:lnTo>
                    <a:pt x="637" y="18"/>
                  </a:lnTo>
                  <a:lnTo>
                    <a:pt x="564" y="18"/>
                  </a:lnTo>
                  <a:lnTo>
                    <a:pt x="564" y="0"/>
                  </a:lnTo>
                  <a:close/>
                  <a:moveTo>
                    <a:pt x="691" y="0"/>
                  </a:moveTo>
                  <a:lnTo>
                    <a:pt x="764" y="0"/>
                  </a:lnTo>
                  <a:lnTo>
                    <a:pt x="764" y="18"/>
                  </a:lnTo>
                  <a:lnTo>
                    <a:pt x="691" y="18"/>
                  </a:lnTo>
                  <a:lnTo>
                    <a:pt x="691" y="0"/>
                  </a:lnTo>
                  <a:close/>
                  <a:moveTo>
                    <a:pt x="819" y="0"/>
                  </a:moveTo>
                  <a:lnTo>
                    <a:pt x="892" y="0"/>
                  </a:lnTo>
                  <a:lnTo>
                    <a:pt x="892" y="18"/>
                  </a:lnTo>
                  <a:lnTo>
                    <a:pt x="819" y="18"/>
                  </a:lnTo>
                  <a:lnTo>
                    <a:pt x="819" y="0"/>
                  </a:lnTo>
                  <a:close/>
                  <a:moveTo>
                    <a:pt x="947" y="0"/>
                  </a:moveTo>
                  <a:lnTo>
                    <a:pt x="1020" y="0"/>
                  </a:lnTo>
                  <a:lnTo>
                    <a:pt x="1020" y="18"/>
                  </a:lnTo>
                  <a:lnTo>
                    <a:pt x="947" y="18"/>
                  </a:lnTo>
                  <a:lnTo>
                    <a:pt x="947" y="0"/>
                  </a:lnTo>
                  <a:close/>
                  <a:moveTo>
                    <a:pt x="1074" y="0"/>
                  </a:moveTo>
                  <a:lnTo>
                    <a:pt x="1147" y="0"/>
                  </a:lnTo>
                  <a:lnTo>
                    <a:pt x="1147" y="18"/>
                  </a:lnTo>
                  <a:lnTo>
                    <a:pt x="1074" y="18"/>
                  </a:lnTo>
                  <a:lnTo>
                    <a:pt x="1074" y="0"/>
                  </a:lnTo>
                  <a:close/>
                  <a:moveTo>
                    <a:pt x="1202" y="0"/>
                  </a:moveTo>
                  <a:lnTo>
                    <a:pt x="1275" y="0"/>
                  </a:lnTo>
                  <a:lnTo>
                    <a:pt x="1275" y="18"/>
                  </a:lnTo>
                  <a:lnTo>
                    <a:pt x="1202" y="18"/>
                  </a:lnTo>
                  <a:lnTo>
                    <a:pt x="1202" y="0"/>
                  </a:lnTo>
                  <a:close/>
                  <a:moveTo>
                    <a:pt x="1330" y="0"/>
                  </a:moveTo>
                  <a:lnTo>
                    <a:pt x="1403" y="0"/>
                  </a:lnTo>
                  <a:lnTo>
                    <a:pt x="1403" y="18"/>
                  </a:lnTo>
                  <a:lnTo>
                    <a:pt x="1330" y="18"/>
                  </a:lnTo>
                  <a:lnTo>
                    <a:pt x="1330" y="0"/>
                  </a:lnTo>
                  <a:close/>
                  <a:moveTo>
                    <a:pt x="1458" y="0"/>
                  </a:moveTo>
                  <a:lnTo>
                    <a:pt x="1530" y="0"/>
                  </a:lnTo>
                  <a:lnTo>
                    <a:pt x="1530" y="18"/>
                  </a:lnTo>
                  <a:lnTo>
                    <a:pt x="1458" y="18"/>
                  </a:lnTo>
                  <a:lnTo>
                    <a:pt x="1458" y="0"/>
                  </a:lnTo>
                  <a:close/>
                  <a:moveTo>
                    <a:pt x="1592" y="11"/>
                  </a:moveTo>
                  <a:lnTo>
                    <a:pt x="1592" y="84"/>
                  </a:lnTo>
                  <a:lnTo>
                    <a:pt x="1574" y="84"/>
                  </a:lnTo>
                  <a:lnTo>
                    <a:pt x="1574" y="11"/>
                  </a:lnTo>
                  <a:lnTo>
                    <a:pt x="1592" y="11"/>
                  </a:lnTo>
                  <a:close/>
                  <a:moveTo>
                    <a:pt x="1592" y="139"/>
                  </a:moveTo>
                  <a:lnTo>
                    <a:pt x="1592" y="212"/>
                  </a:lnTo>
                  <a:lnTo>
                    <a:pt x="1574" y="212"/>
                  </a:lnTo>
                  <a:lnTo>
                    <a:pt x="1574" y="139"/>
                  </a:lnTo>
                  <a:lnTo>
                    <a:pt x="1592" y="139"/>
                  </a:lnTo>
                  <a:close/>
                  <a:moveTo>
                    <a:pt x="1592" y="266"/>
                  </a:moveTo>
                  <a:lnTo>
                    <a:pt x="1592" y="339"/>
                  </a:lnTo>
                  <a:lnTo>
                    <a:pt x="1574" y="339"/>
                  </a:lnTo>
                  <a:lnTo>
                    <a:pt x="1574" y="266"/>
                  </a:lnTo>
                  <a:lnTo>
                    <a:pt x="1592" y="266"/>
                  </a:lnTo>
                  <a:close/>
                  <a:moveTo>
                    <a:pt x="1592" y="394"/>
                  </a:moveTo>
                  <a:lnTo>
                    <a:pt x="1592" y="467"/>
                  </a:lnTo>
                  <a:lnTo>
                    <a:pt x="1574" y="467"/>
                  </a:lnTo>
                  <a:lnTo>
                    <a:pt x="1574" y="394"/>
                  </a:lnTo>
                  <a:lnTo>
                    <a:pt x="1592" y="394"/>
                  </a:lnTo>
                  <a:close/>
                  <a:moveTo>
                    <a:pt x="1592" y="522"/>
                  </a:moveTo>
                  <a:lnTo>
                    <a:pt x="1592" y="595"/>
                  </a:lnTo>
                  <a:lnTo>
                    <a:pt x="1574" y="595"/>
                  </a:lnTo>
                  <a:lnTo>
                    <a:pt x="1574" y="522"/>
                  </a:lnTo>
                  <a:lnTo>
                    <a:pt x="1592" y="522"/>
                  </a:lnTo>
                  <a:close/>
                  <a:moveTo>
                    <a:pt x="1592" y="650"/>
                  </a:moveTo>
                  <a:lnTo>
                    <a:pt x="1592" y="722"/>
                  </a:lnTo>
                  <a:lnTo>
                    <a:pt x="1574" y="722"/>
                  </a:lnTo>
                  <a:lnTo>
                    <a:pt x="1574" y="650"/>
                  </a:lnTo>
                  <a:lnTo>
                    <a:pt x="1592" y="650"/>
                  </a:lnTo>
                  <a:close/>
                  <a:moveTo>
                    <a:pt x="1592" y="777"/>
                  </a:moveTo>
                  <a:lnTo>
                    <a:pt x="1592" y="850"/>
                  </a:lnTo>
                  <a:lnTo>
                    <a:pt x="1574" y="850"/>
                  </a:lnTo>
                  <a:lnTo>
                    <a:pt x="1574" y="777"/>
                  </a:lnTo>
                  <a:lnTo>
                    <a:pt x="1592" y="777"/>
                  </a:lnTo>
                  <a:close/>
                  <a:moveTo>
                    <a:pt x="1592" y="905"/>
                  </a:moveTo>
                  <a:lnTo>
                    <a:pt x="1592" y="978"/>
                  </a:lnTo>
                  <a:lnTo>
                    <a:pt x="1574" y="978"/>
                  </a:lnTo>
                  <a:lnTo>
                    <a:pt x="1574" y="905"/>
                  </a:lnTo>
                  <a:lnTo>
                    <a:pt x="1592" y="905"/>
                  </a:lnTo>
                  <a:close/>
                  <a:moveTo>
                    <a:pt x="1592" y="1033"/>
                  </a:moveTo>
                  <a:lnTo>
                    <a:pt x="1592" y="1106"/>
                  </a:lnTo>
                  <a:lnTo>
                    <a:pt x="1574" y="1106"/>
                  </a:lnTo>
                  <a:lnTo>
                    <a:pt x="1574" y="1033"/>
                  </a:lnTo>
                  <a:lnTo>
                    <a:pt x="1592" y="1033"/>
                  </a:lnTo>
                  <a:close/>
                  <a:moveTo>
                    <a:pt x="1592" y="1160"/>
                  </a:moveTo>
                  <a:lnTo>
                    <a:pt x="1592" y="1233"/>
                  </a:lnTo>
                  <a:lnTo>
                    <a:pt x="1574" y="1233"/>
                  </a:lnTo>
                  <a:lnTo>
                    <a:pt x="1574" y="1160"/>
                  </a:lnTo>
                  <a:lnTo>
                    <a:pt x="1592" y="1160"/>
                  </a:lnTo>
                  <a:close/>
                  <a:moveTo>
                    <a:pt x="1537" y="1251"/>
                  </a:moveTo>
                  <a:lnTo>
                    <a:pt x="1464" y="1251"/>
                  </a:lnTo>
                  <a:lnTo>
                    <a:pt x="1464" y="1233"/>
                  </a:lnTo>
                  <a:lnTo>
                    <a:pt x="1537" y="1233"/>
                  </a:lnTo>
                  <a:lnTo>
                    <a:pt x="1537" y="1251"/>
                  </a:lnTo>
                  <a:close/>
                  <a:moveTo>
                    <a:pt x="1410" y="1251"/>
                  </a:moveTo>
                  <a:lnTo>
                    <a:pt x="1337" y="1251"/>
                  </a:lnTo>
                  <a:lnTo>
                    <a:pt x="1337" y="1233"/>
                  </a:lnTo>
                  <a:lnTo>
                    <a:pt x="1410" y="1233"/>
                  </a:lnTo>
                  <a:lnTo>
                    <a:pt x="1410" y="1251"/>
                  </a:lnTo>
                  <a:close/>
                  <a:moveTo>
                    <a:pt x="1282" y="1251"/>
                  </a:moveTo>
                  <a:lnTo>
                    <a:pt x="1209" y="1251"/>
                  </a:lnTo>
                  <a:lnTo>
                    <a:pt x="1209" y="1233"/>
                  </a:lnTo>
                  <a:lnTo>
                    <a:pt x="1282" y="1233"/>
                  </a:lnTo>
                  <a:lnTo>
                    <a:pt x="1282" y="1251"/>
                  </a:lnTo>
                  <a:close/>
                  <a:moveTo>
                    <a:pt x="1154" y="1251"/>
                  </a:moveTo>
                  <a:lnTo>
                    <a:pt x="1081" y="1251"/>
                  </a:lnTo>
                  <a:lnTo>
                    <a:pt x="1081" y="1233"/>
                  </a:lnTo>
                  <a:lnTo>
                    <a:pt x="1154" y="1233"/>
                  </a:lnTo>
                  <a:lnTo>
                    <a:pt x="1154" y="1251"/>
                  </a:lnTo>
                  <a:close/>
                  <a:moveTo>
                    <a:pt x="1026" y="1251"/>
                  </a:moveTo>
                  <a:lnTo>
                    <a:pt x="953" y="1251"/>
                  </a:lnTo>
                  <a:lnTo>
                    <a:pt x="953" y="1233"/>
                  </a:lnTo>
                  <a:lnTo>
                    <a:pt x="1026" y="1233"/>
                  </a:lnTo>
                  <a:lnTo>
                    <a:pt x="1026" y="1251"/>
                  </a:lnTo>
                  <a:close/>
                  <a:moveTo>
                    <a:pt x="899" y="1251"/>
                  </a:moveTo>
                  <a:lnTo>
                    <a:pt x="826" y="1251"/>
                  </a:lnTo>
                  <a:lnTo>
                    <a:pt x="826" y="1233"/>
                  </a:lnTo>
                  <a:lnTo>
                    <a:pt x="899" y="1233"/>
                  </a:lnTo>
                  <a:lnTo>
                    <a:pt x="899" y="1251"/>
                  </a:lnTo>
                  <a:close/>
                  <a:moveTo>
                    <a:pt x="771" y="1251"/>
                  </a:moveTo>
                  <a:lnTo>
                    <a:pt x="698" y="1251"/>
                  </a:lnTo>
                  <a:lnTo>
                    <a:pt x="698" y="1233"/>
                  </a:lnTo>
                  <a:lnTo>
                    <a:pt x="771" y="1233"/>
                  </a:lnTo>
                  <a:lnTo>
                    <a:pt x="771" y="1251"/>
                  </a:lnTo>
                  <a:close/>
                  <a:moveTo>
                    <a:pt x="643" y="1251"/>
                  </a:moveTo>
                  <a:lnTo>
                    <a:pt x="570" y="1251"/>
                  </a:lnTo>
                  <a:lnTo>
                    <a:pt x="570" y="1233"/>
                  </a:lnTo>
                  <a:lnTo>
                    <a:pt x="643" y="1233"/>
                  </a:lnTo>
                  <a:lnTo>
                    <a:pt x="643" y="1251"/>
                  </a:lnTo>
                  <a:close/>
                  <a:moveTo>
                    <a:pt x="516" y="1251"/>
                  </a:moveTo>
                  <a:lnTo>
                    <a:pt x="443" y="1251"/>
                  </a:lnTo>
                  <a:lnTo>
                    <a:pt x="443" y="1233"/>
                  </a:lnTo>
                  <a:lnTo>
                    <a:pt x="516" y="1233"/>
                  </a:lnTo>
                  <a:lnTo>
                    <a:pt x="516" y="1251"/>
                  </a:lnTo>
                  <a:close/>
                  <a:moveTo>
                    <a:pt x="388" y="1251"/>
                  </a:moveTo>
                  <a:lnTo>
                    <a:pt x="315" y="1251"/>
                  </a:lnTo>
                  <a:lnTo>
                    <a:pt x="315" y="1233"/>
                  </a:lnTo>
                  <a:lnTo>
                    <a:pt x="388" y="1233"/>
                  </a:lnTo>
                  <a:lnTo>
                    <a:pt x="388" y="1251"/>
                  </a:lnTo>
                  <a:close/>
                  <a:moveTo>
                    <a:pt x="260" y="1251"/>
                  </a:moveTo>
                  <a:lnTo>
                    <a:pt x="187" y="1251"/>
                  </a:lnTo>
                  <a:lnTo>
                    <a:pt x="187" y="1233"/>
                  </a:lnTo>
                  <a:lnTo>
                    <a:pt x="260" y="1233"/>
                  </a:lnTo>
                  <a:lnTo>
                    <a:pt x="260" y="1251"/>
                  </a:lnTo>
                  <a:close/>
                  <a:moveTo>
                    <a:pt x="133" y="1251"/>
                  </a:moveTo>
                  <a:lnTo>
                    <a:pt x="60" y="1251"/>
                  </a:lnTo>
                  <a:lnTo>
                    <a:pt x="60" y="1233"/>
                  </a:lnTo>
                  <a:lnTo>
                    <a:pt x="133" y="1233"/>
                  </a:lnTo>
                  <a:lnTo>
                    <a:pt x="133" y="1251"/>
                  </a:lnTo>
                  <a:close/>
                </a:path>
              </a:pathLst>
            </a:custGeom>
            <a:solidFill>
              <a:srgbClr val="7F7F7F"/>
            </a:solidFill>
            <a:ln w="0" cap="flat">
              <a:solidFill>
                <a:srgbClr val="7F7F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99" name="Rectangle 36"/>
            <p:cNvSpPr>
              <a:spLocks noChangeArrowheads="1"/>
            </p:cNvSpPr>
            <p:nvPr/>
          </p:nvSpPr>
          <p:spPr bwMode="auto">
            <a:xfrm>
              <a:off x="4155" y="1484"/>
              <a:ext cx="11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+mj-lt"/>
                </a:rPr>
                <a:t>visible sur le portail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auto">
            <a:xfrm>
              <a:off x="4184" y="1835"/>
              <a:ext cx="714" cy="426"/>
            </a:xfrm>
            <a:custGeom>
              <a:avLst/>
              <a:gdLst>
                <a:gd name="T0" fmla="*/ 0 w 2976"/>
                <a:gd name="T1" fmla="*/ 296 h 1776"/>
                <a:gd name="T2" fmla="*/ 296 w 2976"/>
                <a:gd name="T3" fmla="*/ 0 h 1776"/>
                <a:gd name="T4" fmla="*/ 2680 w 2976"/>
                <a:gd name="T5" fmla="*/ 0 h 1776"/>
                <a:gd name="T6" fmla="*/ 2976 w 2976"/>
                <a:gd name="T7" fmla="*/ 296 h 1776"/>
                <a:gd name="T8" fmla="*/ 2976 w 2976"/>
                <a:gd name="T9" fmla="*/ 1480 h 1776"/>
                <a:gd name="T10" fmla="*/ 2680 w 2976"/>
                <a:gd name="T11" fmla="*/ 1776 h 1776"/>
                <a:gd name="T12" fmla="*/ 296 w 2976"/>
                <a:gd name="T13" fmla="*/ 1776 h 1776"/>
                <a:gd name="T14" fmla="*/ 0 w 2976"/>
                <a:gd name="T15" fmla="*/ 1480 h 1776"/>
                <a:gd name="T16" fmla="*/ 0 w 2976"/>
                <a:gd name="T17" fmla="*/ 296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6" h="1776">
                  <a:moveTo>
                    <a:pt x="0" y="296"/>
                  </a:moveTo>
                  <a:cubicBezTo>
                    <a:pt x="0" y="133"/>
                    <a:pt x="133" y="0"/>
                    <a:pt x="296" y="0"/>
                  </a:cubicBezTo>
                  <a:lnTo>
                    <a:pt x="2680" y="0"/>
                  </a:lnTo>
                  <a:cubicBezTo>
                    <a:pt x="2844" y="0"/>
                    <a:pt x="2976" y="133"/>
                    <a:pt x="2976" y="296"/>
                  </a:cubicBezTo>
                  <a:lnTo>
                    <a:pt x="2976" y="1480"/>
                  </a:lnTo>
                  <a:cubicBezTo>
                    <a:pt x="2976" y="1644"/>
                    <a:pt x="2844" y="1776"/>
                    <a:pt x="2680" y="1776"/>
                  </a:cubicBezTo>
                  <a:lnTo>
                    <a:pt x="296" y="1776"/>
                  </a:lnTo>
                  <a:cubicBezTo>
                    <a:pt x="133" y="1776"/>
                    <a:pt x="0" y="1644"/>
                    <a:pt x="0" y="1480"/>
                  </a:cubicBezTo>
                  <a:lnTo>
                    <a:pt x="0" y="296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4387" y="1871"/>
              <a:ext cx="3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dirty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+mj-lt"/>
                </a:rPr>
                <a:t>Fiche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Rectangle 14"/>
            <p:cNvSpPr>
              <a:spLocks noChangeArrowheads="1"/>
            </p:cNvSpPr>
            <p:nvPr/>
          </p:nvSpPr>
          <p:spPr bwMode="auto">
            <a:xfrm>
              <a:off x="4322" y="2045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dirty="0" smtClean="0">
                  <a:ln>
                    <a:noFill/>
                  </a:ln>
                  <a:solidFill>
                    <a:srgbClr val="5B9BD5"/>
                  </a:solidFill>
                  <a:effectLst/>
                  <a:latin typeface="+mj-lt"/>
                </a:rPr>
                <a:t>publiée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100" name="ZoneTexte 99"/>
          <p:cNvSpPr txBox="1"/>
          <p:nvPr/>
        </p:nvSpPr>
        <p:spPr>
          <a:xfrm>
            <a:off x="718924" y="281821"/>
            <a:ext cx="636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Cycle de publication sur le portail ECOSCOPE</a:t>
            </a:r>
            <a:endParaRPr lang="fr-F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33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304800" y="6534150"/>
            <a:ext cx="9601200" cy="1058863"/>
          </a:xfrm>
          <a:prstGeom prst="rect">
            <a:avLst/>
          </a:prstGeom>
          <a:solidFill>
            <a:srgbClr val="88BA19"/>
          </a:solidFill>
          <a:ln>
            <a:solidFill>
              <a:srgbClr val="7CB3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7400" y="1412875"/>
            <a:ext cx="760095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eaLnBrk="1" hangingPunct="1">
              <a:defRPr/>
            </a:pPr>
            <a:r>
              <a:rPr lang="fr-FR" sz="2400" b="1" dirty="0" smtClean="0">
                <a:latin typeface="+mj-lt"/>
              </a:rPr>
              <a:t>&gt;&gt;&gt; Planification </a:t>
            </a:r>
            <a:r>
              <a:rPr lang="fr-FR" sz="2400" b="1" dirty="0">
                <a:latin typeface="+mj-lt"/>
              </a:rPr>
              <a:t>du déploiement du portail :</a:t>
            </a:r>
          </a:p>
          <a:p>
            <a:pPr marL="625475" indent="-285750" eaLnBrk="1" hangingPunct="1">
              <a:defRPr/>
            </a:pPr>
            <a:endParaRPr lang="fr-FR" dirty="0">
              <a:latin typeface="+mj-lt"/>
            </a:endParaRPr>
          </a:p>
          <a:p>
            <a:pPr marL="1077913" indent="-285750" eaLnBrk="1" hangingPunct="1">
              <a:defRPr/>
            </a:pPr>
            <a:r>
              <a:rPr lang="fr-FR" sz="2000" dirty="0">
                <a:solidFill>
                  <a:srgbClr val="88BA19"/>
                </a:solidFill>
                <a:latin typeface="+mj-lt"/>
              </a:rPr>
              <a:t>1) Préparation </a:t>
            </a:r>
            <a:r>
              <a:rPr lang="fr-FR" sz="2000" dirty="0">
                <a:latin typeface="+mj-lt"/>
              </a:rPr>
              <a:t>: identification et priorisation des dispositifs pertinents</a:t>
            </a:r>
          </a:p>
          <a:p>
            <a:pPr marL="1077913" indent="-285750" eaLnBrk="1" hangingPunct="1">
              <a:defRPr/>
            </a:pPr>
            <a:endParaRPr lang="fr-FR" sz="2000" dirty="0">
              <a:solidFill>
                <a:srgbClr val="88BA19"/>
              </a:solidFill>
              <a:latin typeface="+mj-lt"/>
            </a:endParaRPr>
          </a:p>
          <a:p>
            <a:pPr marL="1077913" indent="-285750" eaLnBrk="1" hangingPunct="1">
              <a:defRPr/>
            </a:pPr>
            <a:r>
              <a:rPr lang="fr-FR" sz="2000" dirty="0">
                <a:solidFill>
                  <a:srgbClr val="88BA19"/>
                </a:solidFill>
                <a:latin typeface="+mj-lt"/>
              </a:rPr>
              <a:t>2) Prise de contact, sensibilisation et engagement </a:t>
            </a:r>
            <a:r>
              <a:rPr lang="fr-FR" sz="2000" dirty="0">
                <a:latin typeface="+mj-lt"/>
              </a:rPr>
              <a:t>des dispositifs</a:t>
            </a:r>
          </a:p>
          <a:p>
            <a:pPr marL="1077913" indent="-285750" eaLnBrk="1" hangingPunct="1">
              <a:defRPr/>
            </a:pPr>
            <a:endParaRPr lang="fr-FR" sz="2000" dirty="0">
              <a:solidFill>
                <a:srgbClr val="88BA19"/>
              </a:solidFill>
              <a:latin typeface="+mj-lt"/>
            </a:endParaRPr>
          </a:p>
          <a:p>
            <a:pPr marL="1077913" indent="-285750" eaLnBrk="1" hangingPunct="1">
              <a:defRPr/>
            </a:pPr>
            <a:r>
              <a:rPr lang="fr-FR" sz="2000" dirty="0">
                <a:solidFill>
                  <a:srgbClr val="88BA19"/>
                </a:solidFill>
                <a:latin typeface="+mj-lt"/>
              </a:rPr>
              <a:t>3) Initiation de l’alimentation </a:t>
            </a:r>
            <a:r>
              <a:rPr lang="fr-FR" sz="2000" dirty="0">
                <a:latin typeface="+mj-lt"/>
              </a:rPr>
              <a:t>en métadonnées du portail</a:t>
            </a:r>
          </a:p>
          <a:p>
            <a:pPr marL="1077913" indent="-285750" eaLnBrk="1" hangingPunct="1">
              <a:defRPr/>
            </a:pPr>
            <a:endParaRPr lang="fr-FR" sz="2000" dirty="0">
              <a:solidFill>
                <a:srgbClr val="88BA19"/>
              </a:solidFill>
              <a:latin typeface="+mj-lt"/>
            </a:endParaRPr>
          </a:p>
          <a:p>
            <a:pPr marL="1077913" indent="-285750" eaLnBrk="1" hangingPunct="1">
              <a:defRPr/>
            </a:pPr>
            <a:r>
              <a:rPr lang="fr-FR" sz="2000" dirty="0">
                <a:solidFill>
                  <a:srgbClr val="88BA19"/>
                </a:solidFill>
                <a:latin typeface="+mj-lt"/>
              </a:rPr>
              <a:t>4) Suivi et animation </a:t>
            </a:r>
            <a:r>
              <a:rPr lang="fr-FR" sz="2000" dirty="0">
                <a:latin typeface="+mj-lt"/>
              </a:rPr>
              <a:t>du déploiement</a:t>
            </a:r>
          </a:p>
        </p:txBody>
      </p:sp>
      <p:pic>
        <p:nvPicPr>
          <p:cNvPr id="15364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233838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304800" y="6534150"/>
            <a:ext cx="9601200" cy="1058863"/>
          </a:xfrm>
          <a:prstGeom prst="rect">
            <a:avLst/>
          </a:prstGeom>
          <a:solidFill>
            <a:srgbClr val="88BA19"/>
          </a:solidFill>
          <a:ln>
            <a:solidFill>
              <a:srgbClr val="7CB3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4850" y="404813"/>
            <a:ext cx="7416800" cy="1230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2000" b="1" dirty="0">
                <a:solidFill>
                  <a:srgbClr val="88BA19"/>
                </a:solidFill>
                <a:latin typeface="+mn-lt"/>
              </a:rPr>
              <a:t>3) Initiation de l’alimentation en métadonnées du portail</a:t>
            </a:r>
          </a:p>
          <a:p>
            <a:pPr eaLnBrk="1" hangingPunct="1">
              <a:defRPr/>
            </a:pPr>
            <a:endParaRPr lang="fr-FR" dirty="0">
              <a:latin typeface="+mn-lt"/>
            </a:endParaRPr>
          </a:p>
          <a:p>
            <a:pPr eaLnBrk="1" hangingPunct="1">
              <a:defRPr/>
            </a:pPr>
            <a:r>
              <a:rPr lang="fr-FR" dirty="0">
                <a:latin typeface="+mn-lt"/>
              </a:rPr>
              <a:t>Plusieurs formules possibles en fonction du degré d’autonomie des gestionnaires de métadonnées des dispositifs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77440"/>
              </p:ext>
            </p:extLst>
          </p:nvPr>
        </p:nvGraphicFramePr>
        <p:xfrm>
          <a:off x="539750" y="1635125"/>
          <a:ext cx="8135939" cy="4892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572"/>
                <a:gridCol w="2492122"/>
                <a:gridCol w="2359840"/>
                <a:gridCol w="2229405"/>
              </a:tblGrid>
              <a:tr h="262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Formules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 distance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En groupe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Sur place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/>
                </a:tc>
              </a:tr>
              <a:tr h="1539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AVANT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/>
                </a:tc>
              </a:tr>
              <a:tr h="1597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PENDANT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44704" marR="44704" marT="0" marB="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44704" marR="44704" marT="0" marB="0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44704" marR="44704" marT="0" marB="0"/>
                </a:tc>
              </a:tr>
              <a:tr h="1493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APRES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4" marR="44704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501" name="Rectangle 1"/>
          <p:cNvSpPr>
            <a:spLocks noChangeArrowheads="1"/>
          </p:cNvSpPr>
          <p:nvPr/>
        </p:nvSpPr>
        <p:spPr bwMode="auto">
          <a:xfrm>
            <a:off x="2752725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 sz="2400"/>
              <a:t/>
            </a:r>
            <a:br>
              <a:rPr lang="fr-FR" altLang="fr-FR" sz="2400"/>
            </a:br>
            <a:endParaRPr lang="fr-FR" altLang="fr-FR" sz="2400"/>
          </a:p>
        </p:txBody>
      </p:sp>
      <p:sp>
        <p:nvSpPr>
          <p:cNvPr id="5" name="ZoneTexte 4"/>
          <p:cNvSpPr txBox="1"/>
          <p:nvPr/>
        </p:nvSpPr>
        <p:spPr>
          <a:xfrm>
            <a:off x="3206188" y="1892824"/>
            <a:ext cx="36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 de maturité sur la démarche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73295" y="2317659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+++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20513" y="2317659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++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394174" y="231765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208115" y="3617834"/>
            <a:ext cx="391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 d’accompagnement nécessaire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683565" y="394004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022440" y="394004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++</a:t>
            </a:r>
            <a:endParaRPr lang="fr-FR" sz="2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7396101" y="394004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+++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32973" y="5318457"/>
            <a:ext cx="6470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Suivi des échéanciers : enrichissement quantitatif et qualitatif des métadonnées renseignées dans le portail</a:t>
            </a:r>
          </a:p>
          <a:p>
            <a:r>
              <a:rPr lang="fr-FR" dirty="0" smtClean="0"/>
              <a:t>- Facilitation de l’export vers autres portails et utilisation en outil local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94076" y="2905775"/>
            <a:ext cx="668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Discussion sur la granularité des jeux de données : quel </a:t>
            </a:r>
            <a:r>
              <a:rPr lang="fr-FR" dirty="0" err="1" smtClean="0"/>
              <a:t>lotissage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794075" y="4545757"/>
            <a:ext cx="643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Objectif : le fournisseur est autonome sur l’utilisation du portail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29501" y="1267280"/>
            <a:ext cx="7662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Niveaux de complétude du profil :</a:t>
            </a:r>
          </a:p>
          <a:p>
            <a:endParaRPr lang="fr-FR" sz="2400" b="1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latin typeface="+mj-lt"/>
              </a:rPr>
              <a:t>Découverte : 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latin typeface="+mj-lt"/>
              </a:rPr>
              <a:t>Niveau minimal d’informations apportées par les métadonnées : titre, couverture taxonomique, objectifs scientifiques, résumé, mots-clés, description spatio-temporelle, url d’information.</a:t>
            </a:r>
            <a:endParaRPr lang="fr-FR" dirty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latin typeface="+mj-lt"/>
              </a:rPr>
              <a:t>Permet de situer et découvrir l’observatoire et ses jeux de données et d’être conforme INSPIRE pour les données concernées</a:t>
            </a:r>
          </a:p>
          <a:p>
            <a:pPr marL="742950" lvl="1" indent="-285750">
              <a:buFontTx/>
              <a:buChar char="-"/>
            </a:pPr>
            <a:endParaRPr lang="fr-FR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latin typeface="+mj-lt"/>
              </a:rPr>
              <a:t>Intégration :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latin typeface="+mj-lt"/>
              </a:rPr>
              <a:t>Contenu riche : EBV, couvertures taxonomiques et spatio-temporelles détaillées, méthodes utilisées, variables suivies, mode de stockage et d’encodage des données, contrôle qualité et mise à jour des données, url d’accès aux données.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latin typeface="+mj-lt"/>
              </a:rPr>
              <a:t>Permet d’anticiper les potentialités de croisement des jeux de données du dispositif avec d’autres sources de données</a:t>
            </a:r>
            <a:endParaRPr lang="fr-FR" dirty="0">
              <a:latin typeface="+mj-lt"/>
            </a:endParaRPr>
          </a:p>
        </p:txBody>
      </p:sp>
      <p:pic>
        <p:nvPicPr>
          <p:cNvPr id="3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233838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9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37846" y="908464"/>
            <a:ext cx="648152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Questions importantes :</a:t>
            </a:r>
          </a:p>
          <a:p>
            <a:endParaRPr lang="fr-FR" sz="2400" b="1" dirty="0" smtClean="0">
              <a:latin typeface="+mj-lt"/>
            </a:endParaRPr>
          </a:p>
          <a:p>
            <a:endParaRPr lang="fr-FR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+mj-lt"/>
              </a:rPr>
              <a:t>Maturité du standard choisi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err="1" smtClean="0">
                <a:latin typeface="+mj-lt"/>
              </a:rPr>
              <a:t>Lotissage</a:t>
            </a:r>
            <a:r>
              <a:rPr lang="fr-FR" sz="2000" dirty="0" smtClean="0">
                <a:latin typeface="+mj-lt"/>
              </a:rPr>
              <a:t> des jeux de données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 smtClean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+mj-lt"/>
              </a:rPr>
              <a:t>Données non biodiversité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 smtClean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+mj-lt"/>
              </a:rPr>
              <a:t>Entrée non taxonomique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 smtClean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+mj-lt"/>
              </a:rPr>
              <a:t>Lien EML/ontologies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2000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+mj-lt"/>
              </a:rPr>
              <a:t>… les vôtres !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0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33384" y="2059460"/>
            <a:ext cx="6236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Merci de votre attention</a:t>
            </a:r>
          </a:p>
          <a:p>
            <a:pPr algn="ctr"/>
            <a:endParaRPr lang="fr-FR" sz="2800" dirty="0" smtClean="0"/>
          </a:p>
          <a:p>
            <a:pPr algn="ctr"/>
            <a:r>
              <a:rPr lang="fr-FR" sz="2800" i="1" dirty="0" smtClean="0">
                <a:solidFill>
                  <a:srgbClr val="00B0F0"/>
                </a:solidFill>
              </a:rPr>
              <a:t>ecoscope@fondationbiodiversite.fr</a:t>
            </a:r>
            <a:r>
              <a:rPr lang="fr-FR" sz="2800" dirty="0" smtClean="0">
                <a:solidFill>
                  <a:srgbClr val="00B0F0"/>
                </a:solidFill>
              </a:rPr>
              <a:t> </a:t>
            </a:r>
            <a:endParaRPr lang="fr-FR" sz="2800" dirty="0">
              <a:solidFill>
                <a:srgbClr val="00B0F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9" y="6116159"/>
            <a:ext cx="957085" cy="416775"/>
          </a:xfrm>
          <a:prstGeom prst="rect">
            <a:avLst/>
          </a:prstGeom>
        </p:spPr>
      </p:pic>
      <p:sp>
        <p:nvSpPr>
          <p:cNvPr id="5" name="Corde 4"/>
          <p:cNvSpPr/>
          <p:nvPr/>
        </p:nvSpPr>
        <p:spPr>
          <a:xfrm rot="6711941">
            <a:off x="120884" y="5948919"/>
            <a:ext cx="1278584" cy="1291024"/>
          </a:xfrm>
          <a:prstGeom prst="chord">
            <a:avLst/>
          </a:prstGeom>
          <a:noFill/>
          <a:ln>
            <a:solidFill>
              <a:srgbClr val="8ABA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0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131" y="1507524"/>
            <a:ext cx="8452020" cy="220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endParaRPr lang="fr-FR" sz="16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sz="16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Pérennisation </a:t>
            </a:r>
            <a:r>
              <a:rPr lang="fr-FR" sz="16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Structurer et décrire les données pour une gestion optimale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Documenter le contexte d’interprétation des données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endParaRPr lang="fr-FR" sz="1600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sz="16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Législateurs/bailleurs </a:t>
            </a:r>
            <a:r>
              <a:rPr lang="fr-FR" sz="16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Mettre en conformité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Réaliser une étape des préconisations « open </a:t>
            </a:r>
            <a:r>
              <a:rPr lang="fr-FR" sz="1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fr-FR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»</a:t>
            </a:r>
            <a:endParaRPr lang="fr-FR" sz="1600" dirty="0">
              <a:solidFill>
                <a:schemeClr val="accent1">
                  <a:lumMod val="90000"/>
                  <a:lumOff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45989" y="395069"/>
            <a:ext cx="608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Intérêts de la production de métadonnées</a:t>
            </a:r>
            <a:endParaRPr lang="fr-FR" sz="2400" b="1" dirty="0"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9" y="6116159"/>
            <a:ext cx="957085" cy="416775"/>
          </a:xfrm>
          <a:prstGeom prst="rect">
            <a:avLst/>
          </a:prstGeom>
        </p:spPr>
      </p:pic>
      <p:sp>
        <p:nvSpPr>
          <p:cNvPr id="5" name="Corde 4"/>
          <p:cNvSpPr/>
          <p:nvPr/>
        </p:nvSpPr>
        <p:spPr>
          <a:xfrm rot="6711941">
            <a:off x="120884" y="5948919"/>
            <a:ext cx="1278584" cy="1291024"/>
          </a:xfrm>
          <a:prstGeom prst="chord">
            <a:avLst/>
          </a:prstGeom>
          <a:noFill/>
          <a:ln>
            <a:solidFill>
              <a:srgbClr val="8ABA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0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" y="5602147"/>
            <a:ext cx="9144000" cy="125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596365178"/>
              </p:ext>
            </p:extLst>
          </p:nvPr>
        </p:nvGraphicFramePr>
        <p:xfrm>
          <a:off x="925975" y="335666"/>
          <a:ext cx="9144000" cy="652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e 37"/>
          <p:cNvGrpSpPr/>
          <p:nvPr/>
        </p:nvGrpSpPr>
        <p:grpSpPr>
          <a:xfrm>
            <a:off x="4485190" y="1469985"/>
            <a:ext cx="2934183" cy="4236335"/>
            <a:chOff x="4485190" y="1469985"/>
            <a:chExt cx="2934183" cy="4236335"/>
          </a:xfrm>
        </p:grpSpPr>
        <p:sp>
          <p:nvSpPr>
            <p:cNvPr id="6" name="ZoneTexte 5"/>
            <p:cNvSpPr txBox="1"/>
            <p:nvPr/>
          </p:nvSpPr>
          <p:spPr>
            <a:xfrm>
              <a:off x="4485190" y="3139382"/>
              <a:ext cx="2025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+mj-lt"/>
                </a:rPr>
                <a:t>Décrits par métadonnées </a:t>
              </a:r>
              <a:r>
                <a:rPr lang="fr-FR" i="1" dirty="0" smtClean="0">
                  <a:latin typeface="+mj-lt"/>
                </a:rPr>
                <a:t>ad hoc</a:t>
              </a:r>
              <a:endParaRPr lang="fr-FR" dirty="0">
                <a:latin typeface="+mj-lt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5497975" y="1469985"/>
              <a:ext cx="0" cy="14468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H="1">
              <a:off x="5960962" y="2060294"/>
              <a:ext cx="729205" cy="85652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6510760" y="3596833"/>
              <a:ext cx="908613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flipH="1" flipV="1">
              <a:off x="6053560" y="4201128"/>
              <a:ext cx="717631" cy="8107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V="1">
              <a:off x="5497975" y="4276847"/>
              <a:ext cx="0" cy="142947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/>
          <p:cNvGrpSpPr/>
          <p:nvPr/>
        </p:nvGrpSpPr>
        <p:grpSpPr>
          <a:xfrm>
            <a:off x="3460831" y="2071378"/>
            <a:ext cx="1506298" cy="2940460"/>
            <a:chOff x="3460831" y="2071378"/>
            <a:chExt cx="1506298" cy="2940460"/>
          </a:xfrm>
        </p:grpSpPr>
        <p:cxnSp>
          <p:nvCxnSpPr>
            <p:cNvPr id="21" name="Connecteur droit avec flèche 20"/>
            <p:cNvCxnSpPr/>
            <p:nvPr/>
          </p:nvCxnSpPr>
          <p:spPr>
            <a:xfrm flipH="1">
              <a:off x="4062714" y="4201128"/>
              <a:ext cx="682908" cy="8107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3460831" y="3610819"/>
              <a:ext cx="102435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3580775" y="428527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+mj-lt"/>
                </a:rPr>
                <a:t>permet</a:t>
              </a:r>
              <a:endParaRPr lang="fr-FR" dirty="0">
                <a:latin typeface="+mj-lt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484320" y="319019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+mj-lt"/>
                </a:rPr>
                <a:t>permet</a:t>
              </a:r>
              <a:endParaRPr lang="fr-FR" dirty="0">
                <a:latin typeface="+mj-lt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745999" y="2380545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+mj-lt"/>
                </a:rPr>
                <a:t>permet</a:t>
              </a:r>
              <a:endParaRPr lang="fr-FR" dirty="0">
                <a:latin typeface="+mj-lt"/>
              </a:endParaRPr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 flipV="1">
              <a:off x="4273952" y="2071378"/>
              <a:ext cx="693177" cy="7355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99980" y="1140417"/>
            <a:ext cx="1872396" cy="4838217"/>
            <a:chOff x="99980" y="1140417"/>
            <a:chExt cx="1872396" cy="4838217"/>
          </a:xfrm>
        </p:grpSpPr>
        <p:sp>
          <p:nvSpPr>
            <p:cNvPr id="36" name="Accolade ouvrante 35"/>
            <p:cNvSpPr/>
            <p:nvPr/>
          </p:nvSpPr>
          <p:spPr>
            <a:xfrm>
              <a:off x="1648285" y="1140417"/>
              <a:ext cx="324091" cy="483821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99980" y="2959360"/>
              <a:ext cx="14518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+mj-lt"/>
                </a:rPr>
                <a:t>Nouvelles valorisations des jeux de données</a:t>
              </a:r>
              <a:endParaRPr lang="fr-FR" dirty="0">
                <a:latin typeface="+mj-lt"/>
              </a:endParaRPr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309093" y="-50231"/>
            <a:ext cx="711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Plus-values apportées au cycle de vie des données</a:t>
            </a:r>
            <a:endParaRPr lang="fr-F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37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9195" y="295278"/>
            <a:ext cx="8459579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</a:t>
            </a:r>
            <a:r>
              <a:rPr lang="fr-FR" sz="2400" b="1" dirty="0" err="1" smtClean="0">
                <a:latin typeface="+mj-lt"/>
              </a:rPr>
              <a:t>Ecological</a:t>
            </a:r>
            <a:r>
              <a:rPr lang="fr-FR" sz="2400" b="1" dirty="0" smtClean="0">
                <a:latin typeface="+mj-lt"/>
              </a:rPr>
              <a:t> </a:t>
            </a:r>
            <a:r>
              <a:rPr lang="fr-FR" sz="2400" b="1" dirty="0" err="1" smtClean="0">
                <a:latin typeface="+mj-lt"/>
              </a:rPr>
              <a:t>Metadata</a:t>
            </a:r>
            <a:r>
              <a:rPr lang="fr-FR" sz="2400" b="1" dirty="0" smtClean="0">
                <a:latin typeface="+mj-lt"/>
              </a:rPr>
              <a:t> </a:t>
            </a:r>
            <a:r>
              <a:rPr lang="fr-FR" sz="2400" b="1" dirty="0" err="1" smtClean="0">
                <a:latin typeface="+mj-lt"/>
              </a:rPr>
              <a:t>Language</a:t>
            </a:r>
            <a:r>
              <a:rPr lang="fr-FR" sz="2400" b="1" dirty="0" smtClean="0">
                <a:latin typeface="+mj-lt"/>
              </a:rPr>
              <a:t> (EML): un langage de métadonnées par et pour la communauté de recherche en écologie</a:t>
            </a:r>
          </a:p>
          <a:p>
            <a:endParaRPr lang="fr-FR" dirty="0" smtClean="0">
              <a:latin typeface="+mj-lt"/>
            </a:endParaRPr>
          </a:p>
          <a:p>
            <a:endParaRPr lang="fr-FR" dirty="0">
              <a:latin typeface="+mj-lt"/>
            </a:endParaRPr>
          </a:p>
          <a:p>
            <a:pPr marL="742950" lvl="1" indent="-28575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172E4E"/>
                </a:solidFill>
                <a:latin typeface="+mj-lt"/>
                <a:cs typeface="Myriad Pro"/>
              </a:rPr>
              <a:t>Spécifique à la recherche en écologie</a:t>
            </a:r>
          </a:p>
          <a:p>
            <a:pPr marL="742950" lvl="1" indent="-28575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172E4E"/>
                </a:solidFill>
                <a:latin typeface="+mj-lt"/>
                <a:cs typeface="Myriad Pro"/>
              </a:rPr>
              <a:t>Pour </a:t>
            </a:r>
            <a:r>
              <a:rPr lang="fr-FR" sz="2000" dirty="0">
                <a:solidFill>
                  <a:srgbClr val="172E4E"/>
                </a:solidFill>
                <a:latin typeface="+mj-lt"/>
                <a:cs typeface="Myriad Pro"/>
              </a:rPr>
              <a:t>observation et expérimentation</a:t>
            </a:r>
          </a:p>
          <a:p>
            <a:pPr marL="742950" lvl="1" indent="-28575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172E4E"/>
                </a:solidFill>
                <a:latin typeface="+mj-lt"/>
                <a:cs typeface="Myriad Pro"/>
              </a:rPr>
              <a:t>Décrire </a:t>
            </a:r>
            <a:r>
              <a:rPr lang="fr-FR" sz="2000" dirty="0">
                <a:solidFill>
                  <a:srgbClr val="172E4E"/>
                </a:solidFill>
                <a:latin typeface="+mj-lt"/>
                <a:cs typeface="Myriad Pro"/>
              </a:rPr>
              <a:t>les données géo-référencées au delà de la couverture géographique</a:t>
            </a:r>
          </a:p>
          <a:p>
            <a:pPr marL="742950" lvl="1" indent="-28575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172E4E"/>
                </a:solidFill>
                <a:latin typeface="+mj-lt"/>
                <a:cs typeface="Myriad Pro"/>
              </a:rPr>
              <a:t>Architecture modulaire et arborescente adaptable selon les besoins</a:t>
            </a:r>
            <a:endParaRPr lang="fr-FR" sz="2000" dirty="0">
              <a:solidFill>
                <a:srgbClr val="172E4E"/>
              </a:solidFill>
              <a:latin typeface="+mj-lt"/>
              <a:cs typeface="Myriad Pro"/>
            </a:endParaRPr>
          </a:p>
          <a:p>
            <a:pPr marL="742950" lvl="1" indent="-28575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172E4E"/>
                </a:solidFill>
                <a:latin typeface="+mj-lt"/>
                <a:cs typeface="Myriad Pro"/>
              </a:rPr>
              <a:t>Permet </a:t>
            </a:r>
            <a:r>
              <a:rPr lang="fr-FR" sz="2000" dirty="0">
                <a:solidFill>
                  <a:srgbClr val="172E4E"/>
                </a:solidFill>
                <a:latin typeface="+mj-lt"/>
                <a:cs typeface="Myriad Pro"/>
              </a:rPr>
              <a:t>le transfert de métadonnées entre </a:t>
            </a:r>
            <a:r>
              <a:rPr lang="fr-FR" sz="2000" dirty="0" smtClean="0">
                <a:solidFill>
                  <a:srgbClr val="172E4E"/>
                </a:solidFill>
                <a:latin typeface="+mj-lt"/>
                <a:cs typeface="Myriad Pro"/>
              </a:rPr>
              <a:t>systèmes</a:t>
            </a:r>
          </a:p>
          <a:p>
            <a:pPr marL="742950" lvl="1" indent="-28575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172E4E"/>
                </a:solidFill>
                <a:latin typeface="+mj-lt"/>
                <a:cs typeface="Myriad Pro"/>
              </a:rPr>
              <a:t>Permet </a:t>
            </a:r>
            <a:r>
              <a:rPr lang="fr-FR" sz="2000" dirty="0">
                <a:solidFill>
                  <a:srgbClr val="172E4E"/>
                </a:solidFill>
                <a:latin typeface="+mj-lt"/>
                <a:cs typeface="Myriad Pro"/>
              </a:rPr>
              <a:t>de décrire la façon d’organiser les données dans le système d’information et de les </a:t>
            </a:r>
            <a:r>
              <a:rPr lang="fr-FR" sz="2000" dirty="0" smtClean="0">
                <a:solidFill>
                  <a:srgbClr val="172E4E"/>
                </a:solidFill>
                <a:latin typeface="+mj-lt"/>
                <a:cs typeface="Myriad Pro"/>
              </a:rPr>
              <a:t>acquérir</a:t>
            </a:r>
            <a:endParaRPr lang="fr-FR" dirty="0"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9" y="6116159"/>
            <a:ext cx="957085" cy="416775"/>
          </a:xfrm>
          <a:prstGeom prst="rect">
            <a:avLst/>
          </a:prstGeom>
        </p:spPr>
      </p:pic>
      <p:sp>
        <p:nvSpPr>
          <p:cNvPr id="6" name="Corde 5"/>
          <p:cNvSpPr/>
          <p:nvPr/>
        </p:nvSpPr>
        <p:spPr>
          <a:xfrm rot="6711941">
            <a:off x="120884" y="5948919"/>
            <a:ext cx="1278584" cy="1291024"/>
          </a:xfrm>
          <a:prstGeom prst="chord">
            <a:avLst/>
          </a:prstGeom>
          <a:noFill/>
          <a:ln>
            <a:solidFill>
              <a:srgbClr val="8ABA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7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" y="967062"/>
            <a:ext cx="9170317" cy="8588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3435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52" b="1" dirty="0">
              <a:solidFill>
                <a:srgbClr val="172E4E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ZoneTexte 5"/>
          <p:cNvSpPr txBox="1">
            <a:spLocks noChangeArrowheads="1"/>
          </p:cNvSpPr>
          <p:nvPr/>
        </p:nvSpPr>
        <p:spPr bwMode="auto">
          <a:xfrm>
            <a:off x="345989" y="1189486"/>
            <a:ext cx="8608541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 defTabSz="687080">
              <a:spcAft>
                <a:spcPts val="451"/>
              </a:spcAft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Participe aux efforts en cours</a:t>
            </a: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Inclut les requis des </a:t>
            </a: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formats courants </a:t>
            </a: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(limite les </a:t>
            </a:r>
            <a:r>
              <a:rPr lang="fr-FR" dirty="0" err="1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re</a:t>
            </a:r>
            <a:r>
              <a:rPr lang="fr-FR" dirty="0" err="1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-</a:t>
            </a:r>
            <a:r>
              <a:rPr lang="fr-FR" dirty="0" err="1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saisies</a:t>
            </a: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)</a:t>
            </a:r>
            <a:endParaRPr lang="fr-FR" dirty="0">
              <a:solidFill>
                <a:srgbClr val="172E4E"/>
              </a:solidFill>
              <a:latin typeface="+mj-lt"/>
              <a:ea typeface="Microsoft YaHei" panose="020B0503020204020204" pitchFamily="34" charset="-122"/>
              <a:cs typeface="Myriad Pro"/>
            </a:endParaRP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Enrichi </a:t>
            </a: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l’existant</a:t>
            </a:r>
            <a:endParaRPr lang="fr-FR" cap="all" dirty="0">
              <a:solidFill>
                <a:srgbClr val="172E4E"/>
              </a:solidFill>
              <a:latin typeface="+mj-lt"/>
              <a:ea typeface="Microsoft YaHei" panose="020B0503020204020204" pitchFamily="34" charset="-122"/>
              <a:cs typeface="Myriad Pro"/>
            </a:endParaRP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Permet </a:t>
            </a: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de décrire </a:t>
            </a: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des </a:t>
            </a: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données / jeux de données non géo-référencés</a:t>
            </a: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Utilise </a:t>
            </a: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un format d’échange permettant l’interopérabilité (import/export/moissonnage</a:t>
            </a: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)</a:t>
            </a: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endParaRPr lang="fr-FR" dirty="0">
              <a:solidFill>
                <a:srgbClr val="172E4E"/>
              </a:solidFill>
              <a:latin typeface="+mj-lt"/>
              <a:ea typeface="Microsoft YaHei" panose="020B0503020204020204" pitchFamily="34" charset="-122"/>
              <a:cs typeface="Myriad Pro"/>
            </a:endParaRP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172E4E"/>
                </a:solidFill>
                <a:latin typeface="Calibri" panose="020F0502020204030204" pitchFamily="34" charset="0"/>
              </a:rPr>
              <a:t>Limite </a:t>
            </a:r>
            <a:r>
              <a:rPr lang="fr-FR" b="1" dirty="0">
                <a:solidFill>
                  <a:srgbClr val="172E4E"/>
                </a:solidFill>
                <a:latin typeface="Calibri" panose="020F0502020204030204" pitchFamily="34" charset="0"/>
              </a:rPr>
              <a:t>les contraintes de </a:t>
            </a:r>
            <a:r>
              <a:rPr lang="fr-FR" b="1" dirty="0" smtClean="0">
                <a:solidFill>
                  <a:srgbClr val="172E4E"/>
                </a:solidFill>
                <a:latin typeface="Calibri" panose="020F0502020204030204" pitchFamily="34" charset="0"/>
              </a:rPr>
              <a:t>renseignement</a:t>
            </a:r>
          </a:p>
          <a:p>
            <a:pPr marL="715963" indent="-285750">
              <a:buSzPts val="1800"/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Calibri" panose="020F0502020204030204" pitchFamily="34" charset="0"/>
              </a:rPr>
              <a:t>Nombreux </a:t>
            </a:r>
            <a:r>
              <a:rPr lang="fr-FR" dirty="0">
                <a:solidFill>
                  <a:srgbClr val="172E4E"/>
                </a:solidFill>
                <a:latin typeface="Calibri" panose="020F0502020204030204" pitchFamily="34" charset="0"/>
              </a:rPr>
              <a:t>champs avec des réponses </a:t>
            </a:r>
            <a:r>
              <a:rPr lang="fr-FR" dirty="0" smtClean="0">
                <a:solidFill>
                  <a:srgbClr val="172E4E"/>
                </a:solidFill>
                <a:latin typeface="Calibri" panose="020F0502020204030204" pitchFamily="34" charset="0"/>
              </a:rPr>
              <a:t>prédéfinies</a:t>
            </a:r>
          </a:p>
          <a:p>
            <a:pPr marL="715963" indent="-285750">
              <a:buSzPts val="1800"/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Calibri" panose="020F0502020204030204" pitchFamily="34" charset="0"/>
              </a:rPr>
              <a:t>Des </a:t>
            </a:r>
            <a:r>
              <a:rPr lang="fr-FR" dirty="0">
                <a:solidFill>
                  <a:srgbClr val="172E4E"/>
                </a:solidFill>
                <a:latin typeface="Calibri" panose="020F0502020204030204" pitchFamily="34" charset="0"/>
              </a:rPr>
              <a:t>outils d’aide à la saisie, l’import, la génération de métadonnées (limitation de la saisie)</a:t>
            </a:r>
          </a:p>
          <a:p>
            <a:pPr marL="715963" indent="-285750">
              <a:buSzPts val="14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72E4E"/>
                </a:solidFill>
                <a:latin typeface="Calibri" panose="020F0502020204030204" pitchFamily="34" charset="0"/>
              </a:rPr>
              <a:t>Niveaux progressifs de </a:t>
            </a:r>
            <a:r>
              <a:rPr lang="fr-FR" dirty="0" smtClean="0">
                <a:solidFill>
                  <a:srgbClr val="172E4E"/>
                </a:solidFill>
                <a:latin typeface="Calibri" panose="020F0502020204030204" pitchFamily="34" charset="0"/>
              </a:rPr>
              <a:t>description (quantitatif et qualitatif)</a:t>
            </a:r>
            <a:endParaRPr lang="fr-FR" b="1" dirty="0" smtClean="0">
              <a:solidFill>
                <a:srgbClr val="172E4E"/>
              </a:solidFill>
              <a:latin typeface="+mj-lt"/>
              <a:ea typeface="Microsoft YaHei" panose="020B0503020204020204" pitchFamily="34" charset="-122"/>
              <a:cs typeface="Myriad Pro"/>
            </a:endParaRPr>
          </a:p>
          <a:p>
            <a:pPr marL="285750" indent="-285750" defTabSz="687080">
              <a:spcAft>
                <a:spcPts val="451"/>
              </a:spcAft>
              <a:buFont typeface="Wingdings" panose="05000000000000000000" pitchFamily="2" charset="2"/>
              <a:buChar char="Ø"/>
            </a:pPr>
            <a:endParaRPr lang="fr-FR" dirty="0">
              <a:solidFill>
                <a:srgbClr val="172E4E"/>
              </a:solidFill>
              <a:latin typeface="+mj-lt"/>
              <a:ea typeface="Microsoft YaHei" panose="020B0503020204020204" pitchFamily="34" charset="-122"/>
              <a:cs typeface="Myriad Pro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5989" y="385777"/>
            <a:ext cx="8543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ECOSCOPE : une application au service du (</a:t>
            </a:r>
            <a:r>
              <a:rPr lang="fr-FR" sz="2400" b="1" dirty="0" err="1" smtClean="0">
                <a:latin typeface="+mj-lt"/>
              </a:rPr>
              <a:t>meta</a:t>
            </a:r>
            <a:r>
              <a:rPr lang="fr-FR" sz="2400" b="1" dirty="0" smtClean="0">
                <a:latin typeface="+mj-lt"/>
              </a:rPr>
              <a:t>)data sharing </a:t>
            </a:r>
            <a:endParaRPr lang="fr-FR" sz="2400" b="1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9" y="6116159"/>
            <a:ext cx="957085" cy="416775"/>
          </a:xfrm>
          <a:prstGeom prst="rect">
            <a:avLst/>
          </a:prstGeom>
        </p:spPr>
      </p:pic>
      <p:sp>
        <p:nvSpPr>
          <p:cNvPr id="6" name="Corde 5"/>
          <p:cNvSpPr/>
          <p:nvPr/>
        </p:nvSpPr>
        <p:spPr>
          <a:xfrm rot="6711941">
            <a:off x="120884" y="5948919"/>
            <a:ext cx="1278584" cy="1291024"/>
          </a:xfrm>
          <a:prstGeom prst="chord">
            <a:avLst/>
          </a:prstGeom>
          <a:noFill/>
          <a:ln>
            <a:solidFill>
              <a:srgbClr val="8ABA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" y="967062"/>
            <a:ext cx="9170317" cy="8588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3435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52" b="1" dirty="0">
              <a:solidFill>
                <a:srgbClr val="172E4E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ZoneTexte 5"/>
          <p:cNvSpPr txBox="1">
            <a:spLocks noChangeArrowheads="1"/>
          </p:cNvSpPr>
          <p:nvPr/>
        </p:nvSpPr>
        <p:spPr bwMode="auto">
          <a:xfrm>
            <a:off x="345989" y="1189486"/>
            <a:ext cx="8608541" cy="309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 defTabSz="687080">
              <a:spcAft>
                <a:spcPts val="451"/>
              </a:spcAft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Rassemble des dispositifs hétérogènes</a:t>
            </a:r>
          </a:p>
          <a:p>
            <a:pPr marL="898525" indent="-285750" defTabSz="687080">
              <a:spcAft>
                <a:spcPts val="451"/>
              </a:spcAft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Plusieurs niveaux d’organisation de la biodiversité</a:t>
            </a:r>
          </a:p>
          <a:p>
            <a:pPr marL="898525" indent="-285750" defTabSz="687080">
              <a:spcAft>
                <a:spcPts val="451"/>
              </a:spcAft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Entrées taxonomiques ou par habitat/écosystème</a:t>
            </a:r>
          </a:p>
          <a:p>
            <a:pPr marL="898525" indent="-285750" defTabSz="687080">
              <a:spcAft>
                <a:spcPts val="451"/>
              </a:spcAft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Comprend aussi données SHS</a:t>
            </a:r>
          </a:p>
          <a:p>
            <a:pPr defTabSz="687080">
              <a:spcAft>
                <a:spcPts val="451"/>
              </a:spcAft>
            </a:pPr>
            <a:endParaRPr lang="fr-FR" dirty="0" smtClean="0">
              <a:solidFill>
                <a:srgbClr val="172E4E"/>
              </a:solidFill>
              <a:latin typeface="+mj-lt"/>
              <a:ea typeface="Microsoft YaHei" panose="020B0503020204020204" pitchFamily="34" charset="-122"/>
              <a:cs typeface="Myriad Pro"/>
            </a:endParaRPr>
          </a:p>
          <a:p>
            <a:pPr marL="285750" indent="-285750" defTabSz="687080">
              <a:spcAft>
                <a:spcPts val="451"/>
              </a:spcAft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Favorise le partage des données</a:t>
            </a:r>
          </a:p>
          <a:p>
            <a:pPr marL="898525" indent="-285750" defTabSz="687080">
              <a:spcAft>
                <a:spcPts val="451"/>
              </a:spcAft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Porte les métadonnées à connaissance</a:t>
            </a:r>
          </a:p>
          <a:p>
            <a:pPr marL="898525" indent="-285750" defTabSz="687080">
              <a:spcAft>
                <a:spcPts val="451"/>
              </a:spcAft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Indique les liens d’accès aux données</a:t>
            </a:r>
          </a:p>
          <a:p>
            <a:pPr marL="898525" indent="-285750" defTabSz="687080">
              <a:spcAft>
                <a:spcPts val="451"/>
              </a:spcAft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Précise la qualité et les limites des données</a:t>
            </a:r>
            <a:endParaRPr lang="fr-FR" dirty="0">
              <a:solidFill>
                <a:srgbClr val="172E4E"/>
              </a:solidFill>
              <a:latin typeface="+mj-lt"/>
              <a:ea typeface="Microsoft YaHei" panose="020B0503020204020204" pitchFamily="34" charset="-122"/>
              <a:cs typeface="Myriad Pro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5989" y="385777"/>
            <a:ext cx="8543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ECOSCOPE : une application au service du (</a:t>
            </a:r>
            <a:r>
              <a:rPr lang="fr-FR" sz="2400" b="1" dirty="0" err="1" smtClean="0">
                <a:latin typeface="+mj-lt"/>
              </a:rPr>
              <a:t>meta</a:t>
            </a:r>
            <a:r>
              <a:rPr lang="fr-FR" sz="2400" b="1" dirty="0" smtClean="0">
                <a:latin typeface="+mj-lt"/>
              </a:rPr>
              <a:t>)data sharing </a:t>
            </a:r>
            <a:endParaRPr lang="fr-FR" sz="2400" b="1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4" y="6116159"/>
            <a:ext cx="957085" cy="416775"/>
          </a:xfrm>
          <a:prstGeom prst="rect">
            <a:avLst/>
          </a:prstGeom>
        </p:spPr>
      </p:pic>
      <p:sp>
        <p:nvSpPr>
          <p:cNvPr id="6" name="Corde 5"/>
          <p:cNvSpPr/>
          <p:nvPr/>
        </p:nvSpPr>
        <p:spPr>
          <a:xfrm rot="6711941">
            <a:off x="197875" y="5887422"/>
            <a:ext cx="1278584" cy="1291024"/>
          </a:xfrm>
          <a:prstGeom prst="chord">
            <a:avLst/>
          </a:prstGeom>
          <a:noFill/>
          <a:ln>
            <a:solidFill>
              <a:srgbClr val="8ABA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1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24151"/>
            <a:ext cx="9144000" cy="103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1" y="576649"/>
            <a:ext cx="7595898" cy="628135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45989" y="136799"/>
            <a:ext cx="830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Mise en relation des producteurs et utilisateurs de données</a:t>
            </a:r>
            <a:endParaRPr lang="fr-FR" sz="2400" b="1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18711" y="5814542"/>
            <a:ext cx="3925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  <a:sym typeface="Wingdings" panose="05000000000000000000" pitchFamily="2" charset="2"/>
              </a:rPr>
              <a:t> Métadonnées renseignées en anglais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15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90185" y="1462322"/>
            <a:ext cx="7867783" cy="419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smtClean="0">
                <a:latin typeface="+mj-lt"/>
              </a:rPr>
              <a:t>Fonctionnalités du portail :</a:t>
            </a:r>
          </a:p>
          <a:p>
            <a:endParaRPr lang="fr-FR" sz="2000" b="1" dirty="0" smtClean="0">
              <a:latin typeface="+mj-lt"/>
            </a:endParaRP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Edition et gestion des métadonnées avec possibilité utilisation locale</a:t>
            </a: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Import/export des métadonnées dans certains standards (EML, GBIF, INSPIRE)</a:t>
            </a: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Recherche et visualisation des </a:t>
            </a: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métadonnées</a:t>
            </a:r>
            <a:endParaRPr lang="fr-FR" sz="2000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20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20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smtClean="0">
                <a:latin typeface="+mj-lt"/>
              </a:rPr>
              <a:t>Documents support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b="1" dirty="0" smtClean="0">
              <a:latin typeface="+mj-lt"/>
            </a:endParaRP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Guide du fournisseur</a:t>
            </a: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Manuel d’utilisation</a:t>
            </a:r>
          </a:p>
          <a:p>
            <a:pPr marL="742950" lvl="1" indent="-285750" defTabSz="687080">
              <a:spcAft>
                <a:spcPts val="451"/>
              </a:spcAft>
              <a:buSzPct val="80000"/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rgbClr val="172E4E"/>
                </a:solidFill>
                <a:latin typeface="+mj-lt"/>
                <a:ea typeface="Microsoft YaHei" panose="020B0503020204020204" pitchFamily="34" charset="-122"/>
                <a:cs typeface="Myriad Pro"/>
              </a:rPr>
              <a:t>Dépliant d’information</a:t>
            </a:r>
            <a:endParaRPr lang="fr-FR" dirty="0">
              <a:solidFill>
                <a:srgbClr val="172E4E"/>
              </a:solidFill>
              <a:latin typeface="+mj-lt"/>
              <a:ea typeface="Microsoft YaHei" panose="020B0503020204020204" pitchFamily="34" charset="-122"/>
              <a:cs typeface="Myriad Pro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5989" y="425591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&gt;&gt;&gt; En pratique</a:t>
            </a:r>
            <a:endParaRPr lang="fr-F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par défaut">
  <a:themeElements>
    <a:clrScheme name="Couleurs FRB">
      <a:dk1>
        <a:sysClr val="windowText" lastClr="000000"/>
      </a:dk1>
      <a:lt1>
        <a:sysClr val="window" lastClr="FFFFFF"/>
      </a:lt1>
      <a:dk2>
        <a:srgbClr val="3F3F3F"/>
      </a:dk2>
      <a:lt2>
        <a:srgbClr val="E1EBEB"/>
      </a:lt2>
      <a:accent1>
        <a:srgbClr val="0F2B49"/>
      </a:accent1>
      <a:accent2>
        <a:srgbClr val="25862A"/>
      </a:accent2>
      <a:accent3>
        <a:srgbClr val="76B015"/>
      </a:accent3>
      <a:accent4>
        <a:srgbClr val="BBCF22"/>
      </a:accent4>
      <a:accent5>
        <a:srgbClr val="969696"/>
      </a:accent5>
      <a:accent6>
        <a:srgbClr val="DBDBDB"/>
      </a:accent6>
      <a:hlink>
        <a:srgbClr val="0E1F39"/>
      </a:hlink>
      <a:folHlink>
        <a:srgbClr val="0D172B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1234</Words>
  <Application>Microsoft Office PowerPoint</Application>
  <PresentationFormat>Affichage à l'écran (4:3)</PresentationFormat>
  <Paragraphs>296</Paragraphs>
  <Slides>25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40" baseType="lpstr">
      <vt:lpstr>Microsoft YaHei</vt:lpstr>
      <vt:lpstr>ＭＳ Ｐゴシック</vt:lpstr>
      <vt:lpstr>ＭＳ Ｐゴシック</vt:lpstr>
      <vt:lpstr>Arial</vt:lpstr>
      <vt:lpstr>Avenir LT Std 65 Medium</vt:lpstr>
      <vt:lpstr>Avenir LT Std 85 Heavy</vt:lpstr>
      <vt:lpstr>Calibri</vt:lpstr>
      <vt:lpstr>Cambria</vt:lpstr>
      <vt:lpstr>LeMondeLivre Bold</vt:lpstr>
      <vt:lpstr>LeMondeLivre Normal</vt:lpstr>
      <vt:lpstr>Lucida Grande</vt:lpstr>
      <vt:lpstr>Myriad Pro</vt:lpstr>
      <vt:lpstr>Times New Roman</vt:lpstr>
      <vt:lpstr>Wingdings</vt:lpstr>
      <vt:lpstr>Thème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FRB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Laurine Moreau</dc:creator>
  <cp:lastModifiedBy>Robin GOFFAUX</cp:lastModifiedBy>
  <cp:revision>114</cp:revision>
  <dcterms:created xsi:type="dcterms:W3CDTF">2015-06-30T12:02:16Z</dcterms:created>
  <dcterms:modified xsi:type="dcterms:W3CDTF">2015-09-16T13:46:50Z</dcterms:modified>
</cp:coreProperties>
</file>