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Lst>
  <p:notesMasterIdLst>
    <p:notesMasterId r:id="rId14"/>
  </p:notesMasterIdLst>
  <p:handoutMasterIdLst>
    <p:handoutMasterId r:id="rId15"/>
  </p:handoutMasterIdLst>
  <p:sldIdLst>
    <p:sldId id="257" r:id="rId3"/>
    <p:sldId id="258" r:id="rId4"/>
    <p:sldId id="373" r:id="rId5"/>
    <p:sldId id="367" r:id="rId6"/>
    <p:sldId id="369" r:id="rId7"/>
    <p:sldId id="370" r:id="rId8"/>
    <p:sldId id="371" r:id="rId9"/>
    <p:sldId id="366" r:id="rId10"/>
    <p:sldId id="375" r:id="rId11"/>
    <p:sldId id="374" r:id="rId12"/>
    <p:sldId id="36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2B2"/>
    <a:srgbClr val="0089E9"/>
    <a:srgbClr val="AAFAA0"/>
    <a:srgbClr val="4297FF"/>
    <a:srgbClr val="D1D1F0"/>
    <a:srgbClr val="CECEEF"/>
    <a:srgbClr val="123375"/>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0D076-58C4-853D-F928-68C32E505B8E}" v="364" dt="2024-03-19T02:36:28.556"/>
    <p1510:client id="{23356BE0-F061-F271-2485-322715102553}" v="17" dt="2024-03-19T12:35:19.421"/>
    <p1510:client id="{234B2A84-4810-9C66-3DF5-0F084F62734B}" v="523" dt="2024-03-18T22:25:06.072"/>
    <p1510:client id="{23511F8D-C2A4-C9EF-0A71-ADFC8EEE1C1A}" v="51" dt="2024-03-19T22:32:14.579"/>
    <p1510:client id="{2645556D-1D21-DD3D-5CD9-F4D0E5C91406}" v="26" dt="2024-03-19T08:38:06.715"/>
    <p1510:client id="{4787C49C-55D0-51D2-1F24-1BC77FF023EB}" v="24" dt="2024-03-19T23:19:18.070"/>
    <p1510:client id="{4FD47189-76E7-352A-E80B-BA84EF413314}" v="32" dt="2024-03-19T18:57:22.204"/>
    <p1510:client id="{53E08BDE-1E54-971F-8937-C2BBE23544B5}" v="331" dt="2024-03-19T02:57:00.407"/>
    <p1510:client id="{5B2D8FDF-7FA1-021D-ED42-CD6763621976}" v="14" dt="2024-03-19T18:14:09.081"/>
    <p1510:client id="{70BB5282-60A5-2964-8458-28A9CB633539}" v="11" dt="2024-03-19T20:23:47.015"/>
    <p1510:client id="{D5516642-7839-2F09-746E-FE64831C4C03}" v="17" dt="2024-03-19T12:28:08.208"/>
    <p1510:client id="{EFA23439-9D3A-DD27-B072-C38728D2023B}" v="14" dt="2024-03-19T22:50:58.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35"/>
        <p:guide pos="287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9C4509-0718-495E-A650-953FF74B69AF}" type="datetimeFigureOut">
              <a:rPr lang="de-DE" smtClean="0"/>
              <a:pPr/>
              <a:t>19.03.2024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3571E-1F81-44B1-8E80-79A52288EF79}" type="slidenum">
              <a:rPr lang="de-DE" smtClean="0"/>
              <a:pPr/>
              <a:t>‹#›</a:t>
            </a:fld>
            <a:endParaRPr lang="de-DE"/>
          </a:p>
        </p:txBody>
      </p:sp>
    </p:spTree>
    <p:extLst>
      <p:ext uri="{BB962C8B-B14F-4D97-AF65-F5344CB8AC3E}">
        <p14:creationId xmlns:p14="http://schemas.microsoft.com/office/powerpoint/2010/main" val="409641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1B7F5-BEC3-41FD-BD94-8FA5030B884A}"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6EA6-BF98-461E-80AE-5F0051135F77}" type="slidenum">
              <a:rPr lang="en-US" smtClean="0"/>
              <a:t>‹#›</a:t>
            </a:fld>
            <a:endParaRPr lang="en-US"/>
          </a:p>
        </p:txBody>
      </p:sp>
    </p:spTree>
    <p:extLst>
      <p:ext uri="{BB962C8B-B14F-4D97-AF65-F5344CB8AC3E}">
        <p14:creationId xmlns:p14="http://schemas.microsoft.com/office/powerpoint/2010/main" val="327107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1</a:t>
            </a:fld>
            <a:endParaRPr lang="en-US"/>
          </a:p>
        </p:txBody>
      </p:sp>
    </p:spTree>
    <p:extLst>
      <p:ext uri="{BB962C8B-B14F-4D97-AF65-F5344CB8AC3E}">
        <p14:creationId xmlns:p14="http://schemas.microsoft.com/office/powerpoint/2010/main" val="426436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2</a:t>
            </a:fld>
            <a:endParaRPr lang="en-US"/>
          </a:p>
        </p:txBody>
      </p:sp>
    </p:spTree>
    <p:extLst>
      <p:ext uri="{BB962C8B-B14F-4D97-AF65-F5344CB8AC3E}">
        <p14:creationId xmlns:p14="http://schemas.microsoft.com/office/powerpoint/2010/main" val="125747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8</a:t>
            </a:fld>
            <a:endParaRPr lang="en-US"/>
          </a:p>
        </p:txBody>
      </p:sp>
    </p:spTree>
    <p:extLst>
      <p:ext uri="{BB962C8B-B14F-4D97-AF65-F5344CB8AC3E}">
        <p14:creationId xmlns:p14="http://schemas.microsoft.com/office/powerpoint/2010/main" val="56767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376EA6-BF98-461E-80AE-5F0051135F77}" type="slidenum">
              <a:rPr lang="en-US" smtClean="0"/>
              <a:t>9</a:t>
            </a:fld>
            <a:endParaRPr lang="en-US"/>
          </a:p>
        </p:txBody>
      </p:sp>
    </p:spTree>
    <p:extLst>
      <p:ext uri="{BB962C8B-B14F-4D97-AF65-F5344CB8AC3E}">
        <p14:creationId xmlns:p14="http://schemas.microsoft.com/office/powerpoint/2010/main" val="447595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F1EA88-867B-44F4-BE95-B615105451F6}" type="slidenum">
              <a:rPr lang="de-DE" smtClean="0"/>
              <a:pPr/>
              <a:t>11</a:t>
            </a:fld>
            <a:endParaRPr lang="de-DE"/>
          </a:p>
        </p:txBody>
      </p:sp>
    </p:spTree>
    <p:extLst>
      <p:ext uri="{BB962C8B-B14F-4D97-AF65-F5344CB8AC3E}">
        <p14:creationId xmlns:p14="http://schemas.microsoft.com/office/powerpoint/2010/main" val="3417308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er">
    <p:bg>
      <p:bgRef idx="1001">
        <a:schemeClr val="bg1"/>
      </p:bgRef>
    </p:bg>
    <p:spTree>
      <p:nvGrpSpPr>
        <p:cNvPr id="1" name=""/>
        <p:cNvGrpSpPr/>
        <p:nvPr/>
      </p:nvGrpSpPr>
      <p:grpSpPr>
        <a:xfrm>
          <a:off x="0" y="0"/>
          <a:ext cx="0" cy="0"/>
          <a:chOff x="0" y="0"/>
          <a:chExt cx="0" cy="0"/>
        </a:xfrm>
      </p:grpSpPr>
      <p:sp>
        <p:nvSpPr>
          <p:cNvPr id="5" name="Rechteck 4"/>
          <p:cNvSpPr/>
          <p:nvPr userDrawn="1"/>
        </p:nvSpPr>
        <p:spPr>
          <a:xfrm>
            <a:off x="0" y="954088"/>
            <a:ext cx="12192000" cy="22322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cxnSp>
        <p:nvCxnSpPr>
          <p:cNvPr id="9" name="Gerader Verbinder 11"/>
          <p:cNvCxnSpPr>
            <a:cxnSpLocks/>
          </p:cNvCxnSpPr>
          <p:nvPr userDrawn="1"/>
        </p:nvCxnSpPr>
        <p:spPr>
          <a:xfrm>
            <a:off x="4072291" y="1124744"/>
            <a:ext cx="7485" cy="187220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1CB14DC-8660-9C5B-72BD-27CCCF33539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18" b="1662"/>
          <a:stretch/>
        </p:blipFill>
        <p:spPr>
          <a:xfrm>
            <a:off x="247816" y="1219496"/>
            <a:ext cx="3632454" cy="1777456"/>
          </a:xfrm>
          <a:prstGeom prst="rect">
            <a:avLst/>
          </a:prstGeom>
        </p:spPr>
      </p:pic>
      <p:sp>
        <p:nvSpPr>
          <p:cNvPr id="6" name="Title 5">
            <a:extLst>
              <a:ext uri="{FF2B5EF4-FFF2-40B4-BE49-F238E27FC236}">
                <a16:creationId xmlns:a16="http://schemas.microsoft.com/office/drawing/2014/main" id="{9D204DC9-12BF-7EE3-FBB3-DC9A94B9D9A3}"/>
              </a:ext>
            </a:extLst>
          </p:cNvPr>
          <p:cNvSpPr>
            <a:spLocks noGrp="1"/>
          </p:cNvSpPr>
          <p:nvPr>
            <p:ph type="title"/>
          </p:nvPr>
        </p:nvSpPr>
        <p:spPr/>
        <p:txBody>
          <a:bodyPr/>
          <a:lstStyle/>
          <a:p>
            <a:r>
              <a:rPr lang="en-GB"/>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bvnvn</a:t>
            </a:r>
          </a:p>
        </p:txBody>
      </p:sp>
      <p:sp>
        <p:nvSpPr>
          <p:cNvPr id="5" name="Slide Number Placeholder 4"/>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5680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bvnvn</a:t>
            </a:r>
          </a:p>
        </p:txBody>
      </p:sp>
      <p:sp>
        <p:nvSpPr>
          <p:cNvPr id="4" name="Slide Number Placeholder 3"/>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514730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010694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4340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67923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98721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Rectangle 2"/>
          <p:cNvSpPr>
            <a:spLocks noGrp="1" noChangeArrowheads="1"/>
          </p:cNvSpPr>
          <p:nvPr>
            <p:ph type="title" hasCustomPrompt="1"/>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vl1pPr>
          </a:lstStyle>
          <a:p>
            <a:pPr lvl="0"/>
            <a:r>
              <a:rPr lang="de-DE"/>
              <a:t>#Titel#</a:t>
            </a:r>
          </a:p>
        </p:txBody>
      </p:sp>
      <p:sp>
        <p:nvSpPr>
          <p:cNvPr id="12" name="Inhaltsplatzhalter 2"/>
          <p:cNvSpPr>
            <a:spLocks noGrp="1"/>
          </p:cNvSpPr>
          <p:nvPr>
            <p:ph idx="1" hasCustomPrompt="1"/>
          </p:nvPr>
        </p:nvSpPr>
        <p:spPr>
          <a:xfrm>
            <a:off x="609600" y="1600201"/>
            <a:ext cx="10972800" cy="4525963"/>
          </a:xfrm>
          <a:prstGeom prst="rect">
            <a:avLst/>
          </a:prstGeom>
        </p:spPr>
        <p:txBody>
          <a:bodyPr/>
          <a:lstStyle>
            <a:lvl1pPr>
              <a:defRPr/>
            </a:lvl1pPr>
          </a:lstStyle>
          <a:p>
            <a:pPr lvl="0"/>
            <a:r>
              <a:rPr lang="de-DE"/>
              <a:t>#Inhalt#</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2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3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8" name="Inhaltsplatzhalter 2"/>
          <p:cNvSpPr>
            <a:spLocks noGrp="1"/>
          </p:cNvSpPr>
          <p:nvPr>
            <p:ph idx="1"/>
          </p:nvPr>
        </p:nvSpPr>
        <p:spPr>
          <a:xfrm>
            <a:off x="335254" y="2348880"/>
            <a:ext cx="11521385" cy="3960440"/>
          </a:xfrm>
          <a:prstGeom prst="rect">
            <a:avLst/>
          </a:prstGeom>
        </p:spPr>
        <p:txBody>
          <a:bodyPr/>
          <a:lstStyle/>
          <a:p>
            <a:pPr lvl="0"/>
            <a:r>
              <a:rPr lang="de-DE"/>
              <a:t>Textmasterformat bearbeiten</a:t>
            </a:r>
          </a:p>
          <a:p>
            <a:pPr lvl="1"/>
            <a:r>
              <a:rPr lang="de-DE"/>
              <a:t>Zweite Ebene</a:t>
            </a:r>
          </a:p>
          <a:p>
            <a:pPr lvl="2"/>
            <a:r>
              <a:rPr lang="de-DE"/>
              <a:t>Dritte Ebene</a:t>
            </a:r>
          </a:p>
        </p:txBody>
      </p:sp>
      <p:sp>
        <p:nvSpPr>
          <p:cNvPr id="13" name="Titel 1"/>
          <p:cNvSpPr>
            <a:spLocks noGrp="1"/>
          </p:cNvSpPr>
          <p:nvPr>
            <p:ph type="title" hasCustomPrompt="1"/>
          </p:nvPr>
        </p:nvSpPr>
        <p:spPr>
          <a:xfrm>
            <a:off x="335255" y="988050"/>
            <a:ext cx="11521385" cy="1216817"/>
          </a:xfrm>
          <a:prstGeom prst="rect">
            <a:avLst/>
          </a:prstGeom>
        </p:spPr>
        <p:txBody>
          <a:bodyPr/>
          <a:lstStyle>
            <a:lvl1pPr>
              <a:defRPr sz="2800"/>
            </a:lvl1pPr>
          </a:lstStyle>
          <a:p>
            <a:r>
              <a:rPr lang="de-DE"/>
              <a:t>Titelmasterformat durch Klicken bearbeiten</a:t>
            </a:r>
            <a:br>
              <a:rPr lang="de-DE"/>
            </a:br>
            <a:endParaRPr lang="de-DE"/>
          </a:p>
        </p:txBody>
      </p:sp>
    </p:spTree>
    <p:extLst>
      <p:ext uri="{BB962C8B-B14F-4D97-AF65-F5344CB8AC3E}">
        <p14:creationId xmlns:p14="http://schemas.microsoft.com/office/powerpoint/2010/main" val="69553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a:xfrm>
            <a:off x="838200" y="6356351"/>
            <a:ext cx="2743200" cy="365125"/>
          </a:xfrm>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36637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83694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bvnvn</a:t>
            </a:r>
          </a:p>
        </p:txBody>
      </p:sp>
      <p:sp>
        <p:nvSpPr>
          <p:cNvPr id="6" name="Slide Number Placeholder 5"/>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4655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bvnvn</a:t>
            </a:r>
          </a:p>
        </p:txBody>
      </p:sp>
      <p:sp>
        <p:nvSpPr>
          <p:cNvPr id="7" name="Slide Number Placeholder 6"/>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315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bvnvn</a:t>
            </a:r>
          </a:p>
        </p:txBody>
      </p:sp>
      <p:sp>
        <p:nvSpPr>
          <p:cNvPr id="9" name="Slide Number Placeholder 8"/>
          <p:cNvSpPr>
            <a:spLocks noGrp="1"/>
          </p:cNvSpPr>
          <p:nvPr>
            <p:ph type="sldNum" sz="quarter" idx="12"/>
          </p:nvPr>
        </p:nvSpPr>
        <p:spPr/>
        <p:txBody>
          <a:bodyPr/>
          <a:lstStyle/>
          <a:p>
            <a:fld id="{769379EE-A74C-D847-89AB-A2C268B2F5CA}" type="slidenum">
              <a:rPr lang="en-US" smtClean="0"/>
              <a:t>‹#›</a:t>
            </a:fld>
            <a:endParaRPr lang="en-US"/>
          </a:p>
        </p:txBody>
      </p:sp>
    </p:spTree>
    <p:extLst>
      <p:ext uri="{BB962C8B-B14F-4D97-AF65-F5344CB8AC3E}">
        <p14:creationId xmlns:p14="http://schemas.microsoft.com/office/powerpoint/2010/main" val="1216154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0" y="10194"/>
            <a:ext cx="12192000" cy="954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916489" name="Rectangle 9"/>
          <p:cNvSpPr>
            <a:spLocks noChangeArrowheads="1"/>
          </p:cNvSpPr>
          <p:nvPr/>
        </p:nvSpPr>
        <p:spPr bwMode="auto">
          <a:xfrm>
            <a:off x="0" y="6389688"/>
            <a:ext cx="12192000" cy="468312"/>
          </a:xfrm>
          <a:prstGeom prst="rect">
            <a:avLst/>
          </a:prstGeom>
          <a:solidFill>
            <a:schemeClr val="bg1"/>
          </a:solidFill>
          <a:ln w="12700">
            <a:noFill/>
            <a:miter lim="800000"/>
            <a:headEnd/>
            <a:tailEnd/>
          </a:ln>
          <a:effectLst/>
        </p:spPr>
        <p:txBody>
          <a:bodyPr wrap="none" anchor="ctr"/>
          <a:lstStyle/>
          <a:p>
            <a:pPr>
              <a:defRPr/>
            </a:pPr>
            <a:endParaRPr lang="de-DE" sz="1800">
              <a:latin typeface="Arial" pitchFamily="-107" charset="0"/>
              <a:cs typeface="+mn-cs"/>
            </a:endParaRPr>
          </a:p>
        </p:txBody>
      </p:sp>
      <p:sp>
        <p:nvSpPr>
          <p:cNvPr id="916491" name="Line 11"/>
          <p:cNvSpPr>
            <a:spLocks noChangeShapeType="1"/>
          </p:cNvSpPr>
          <p:nvPr/>
        </p:nvSpPr>
        <p:spPr bwMode="auto">
          <a:xfrm flipH="1">
            <a:off x="0" y="6434138"/>
            <a:ext cx="12192000" cy="0"/>
          </a:xfrm>
          <a:prstGeom prst="line">
            <a:avLst/>
          </a:prstGeom>
          <a:noFill/>
          <a:ln w="12700">
            <a:solidFill>
              <a:srgbClr val="C0C0C0"/>
            </a:solidFill>
            <a:round/>
            <a:headEnd/>
            <a:tailEnd/>
          </a:ln>
          <a:effectLst/>
        </p:spPr>
        <p:txBody>
          <a:bodyPr wrap="none" anchor="ctr"/>
          <a:lstStyle/>
          <a:p>
            <a:pPr>
              <a:defRPr/>
            </a:pPr>
            <a:endParaRPr lang="de-DE" sz="1800">
              <a:latin typeface="Arial" pitchFamily="-107" charset="0"/>
              <a:cs typeface="+mn-cs"/>
            </a:endParaRPr>
          </a:p>
        </p:txBody>
      </p:sp>
      <p:sp>
        <p:nvSpPr>
          <p:cNvPr id="12" name="Rectangle 10"/>
          <p:cNvSpPr>
            <a:spLocks noChangeArrowheads="1"/>
          </p:cNvSpPr>
          <p:nvPr userDrawn="1"/>
        </p:nvSpPr>
        <p:spPr bwMode="auto">
          <a:xfrm>
            <a:off x="74084" y="6548439"/>
            <a:ext cx="307776" cy="212879"/>
          </a:xfrm>
          <a:prstGeom prst="rect">
            <a:avLst/>
          </a:prstGeom>
          <a:noFill/>
          <a:ln w="12700">
            <a:noFill/>
            <a:miter lim="800000"/>
            <a:headEnd/>
            <a:tailEnd/>
          </a:ln>
          <a:effectLst/>
        </p:spPr>
        <p:txBody>
          <a:bodyPr wrap="none" lIns="90487" tIns="44450" rIns="90487" bIns="44450">
            <a:spAutoFit/>
          </a:bodyPr>
          <a:lstStyle/>
          <a:p>
            <a:pPr defTabSz="762000" eaLnBrk="0" hangingPunct="0"/>
            <a:fld id="{8A93B1DE-990A-4600-B1E4-C9CD1C9CB8F6}" type="slidenum">
              <a:rPr lang="de-DE" sz="800" b="1">
                <a:solidFill>
                  <a:srgbClr val="808080"/>
                </a:solidFill>
              </a:rPr>
              <a:pPr defTabSz="762000" eaLnBrk="0" hangingPunct="0"/>
              <a:t>‹#›</a:t>
            </a:fld>
            <a:endParaRPr lang="de-DE" sz="800" b="1">
              <a:solidFill>
                <a:srgbClr val="808080"/>
              </a:solidFill>
            </a:endParaRPr>
          </a:p>
        </p:txBody>
      </p:sp>
      <p:sp>
        <p:nvSpPr>
          <p:cNvPr id="13" name="Line 11"/>
          <p:cNvSpPr>
            <a:spLocks noChangeShapeType="1"/>
          </p:cNvSpPr>
          <p:nvPr userDrawn="1"/>
        </p:nvSpPr>
        <p:spPr bwMode="auto">
          <a:xfrm flipH="1">
            <a:off x="0" y="643413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18" name="Line 11"/>
          <p:cNvSpPr>
            <a:spLocks noChangeShapeType="1"/>
          </p:cNvSpPr>
          <p:nvPr userDrawn="1"/>
        </p:nvSpPr>
        <p:spPr bwMode="auto">
          <a:xfrm flipH="1">
            <a:off x="0" y="980728"/>
            <a:ext cx="12192000" cy="0"/>
          </a:xfrm>
          <a:prstGeom prst="line">
            <a:avLst/>
          </a:prstGeom>
          <a:noFill/>
          <a:ln w="12700">
            <a:solidFill>
              <a:srgbClr val="C0C0C0"/>
            </a:solidFill>
            <a:round/>
            <a:headEnd/>
            <a:tailEnd/>
          </a:ln>
          <a:effectLst/>
        </p:spPr>
        <p:txBody>
          <a:bodyPr wrap="none" anchor="ctr"/>
          <a:lstStyle/>
          <a:p>
            <a:endParaRPr lang="de-DE" sz="1800"/>
          </a:p>
        </p:txBody>
      </p:sp>
      <p:sp>
        <p:nvSpPr>
          <p:cNvPr id="21" name="Rectangle 13"/>
          <p:cNvSpPr>
            <a:spLocks noChangeArrowheads="1"/>
          </p:cNvSpPr>
          <p:nvPr userDrawn="1"/>
        </p:nvSpPr>
        <p:spPr bwMode="auto">
          <a:xfrm>
            <a:off x="1121834" y="6518276"/>
            <a:ext cx="10020300" cy="507831"/>
          </a:xfrm>
          <a:prstGeom prst="rect">
            <a:avLst/>
          </a:prstGeom>
          <a:noFill/>
          <a:ln w="9525">
            <a:noFill/>
            <a:miter lim="800000"/>
            <a:headEnd/>
            <a:tailEnd/>
          </a:ln>
          <a:effectLst/>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de-DE" altLang="de-DE" sz="900">
                <a:solidFill>
                  <a:srgbClr val="777777"/>
                </a:solidFill>
              </a:rPr>
              <a:t>  </a:t>
            </a:r>
            <a:r>
              <a:rPr lang="en-IN" sz="900" kern="1200">
                <a:solidFill>
                  <a:srgbClr val="777777"/>
                </a:solidFill>
                <a:latin typeface="+mn-lt"/>
                <a:ea typeface="+mn-ea"/>
                <a:cs typeface="+mn-cs"/>
              </a:rPr>
              <a:t>Dundalk Institute of Technology</a:t>
            </a:r>
          </a:p>
          <a:p>
            <a:pPr marL="0" marR="0" indent="0" algn="ctr" defTabSz="914400" rtl="0" eaLnBrk="0" fontAlgn="auto" latinLnBrk="0" hangingPunct="0">
              <a:lnSpc>
                <a:spcPct val="100000"/>
              </a:lnSpc>
              <a:spcBef>
                <a:spcPts val="0"/>
              </a:spcBef>
              <a:spcAft>
                <a:spcPts val="0"/>
              </a:spcAft>
              <a:buClrTx/>
              <a:buSzTx/>
              <a:buFontTx/>
              <a:buNone/>
              <a:tabLst/>
              <a:defRPr/>
            </a:pPr>
            <a:r>
              <a:rPr lang="de-DE" altLang="de-DE" sz="900" kern="1200">
                <a:solidFill>
                  <a:srgbClr val="777777"/>
                </a:solidFill>
                <a:latin typeface="+mn-lt"/>
                <a:ea typeface="+mn-ea"/>
                <a:cs typeface="+mn-cs"/>
              </a:rPr>
              <a:t>  •</a:t>
            </a:r>
          </a:p>
          <a:p>
            <a:pPr algn="ctr" eaLnBrk="0" hangingPunct="0">
              <a:defRPr/>
            </a:pPr>
            <a:endParaRPr lang="de-DE" altLang="de-DE" sz="900">
              <a:solidFill>
                <a:srgbClr val="777777"/>
              </a:solidFill>
            </a:endParaRPr>
          </a:p>
        </p:txBody>
      </p:sp>
      <p:pic>
        <p:nvPicPr>
          <p:cNvPr id="3" name="Picture 2">
            <a:extLst>
              <a:ext uri="{FF2B5EF4-FFF2-40B4-BE49-F238E27FC236}">
                <a16:creationId xmlns:a16="http://schemas.microsoft.com/office/drawing/2014/main" id="{8BA609F2-4CC5-84ED-06DD-1872BB895D5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152208" y="39880"/>
            <a:ext cx="2039792" cy="856712"/>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hdr="0"/>
  <p:txStyles>
    <p:titleStyle>
      <a:lvl1pPr marL="182563" indent="-182563" algn="l" rtl="0" eaLnBrk="0" fontAlgn="base" hangingPunct="0">
        <a:spcBef>
          <a:spcPct val="0"/>
        </a:spcBef>
        <a:spcAft>
          <a:spcPct val="0"/>
        </a:spcAft>
        <a:defRPr sz="3000" b="1">
          <a:solidFill>
            <a:srgbClr val="4D4D4D"/>
          </a:solidFill>
          <a:latin typeface="+mj-lt"/>
          <a:ea typeface="+mj-ea"/>
          <a:cs typeface="+mj-cs"/>
        </a:defRPr>
      </a:lvl1pPr>
      <a:lvl2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2pPr>
      <a:lvl3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3pPr>
      <a:lvl4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4pPr>
      <a:lvl5pPr marL="182563" indent="-182563" algn="l" rtl="0" eaLnBrk="0" fontAlgn="base" hangingPunct="0">
        <a:spcBef>
          <a:spcPct val="0"/>
        </a:spcBef>
        <a:spcAft>
          <a:spcPct val="0"/>
        </a:spcAft>
        <a:defRPr sz="3000" b="1">
          <a:solidFill>
            <a:srgbClr val="4D4D4D"/>
          </a:solidFill>
          <a:latin typeface="Arial" pitchFamily="-107" charset="0"/>
          <a:ea typeface="Arial" pitchFamily="-107" charset="0"/>
          <a:cs typeface="Arial" pitchFamily="-107" charset="0"/>
        </a:defRPr>
      </a:lvl5pPr>
      <a:lvl6pPr marL="6397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6pPr>
      <a:lvl7pPr marL="10969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7pPr>
      <a:lvl8pPr marL="15541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8pPr>
      <a:lvl9pPr marL="2011363" algn="l" rtl="0" fontAlgn="base">
        <a:spcBef>
          <a:spcPct val="0"/>
        </a:spcBef>
        <a:spcAft>
          <a:spcPct val="0"/>
        </a:spcAft>
        <a:defRPr sz="3000" b="1">
          <a:solidFill>
            <a:srgbClr val="4D4D4D"/>
          </a:solidFill>
          <a:latin typeface="Arial" pitchFamily="-107" charset="0"/>
          <a:ea typeface="Arial" pitchFamily="-107" charset="0"/>
          <a:cs typeface="Arial" pitchFamily="-107"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79EE-A74C-D847-89AB-A2C268B2F5CA}" type="slidenum">
              <a:rPr lang="en-US" smtClean="0"/>
              <a:t>‹#›</a:t>
            </a:fld>
            <a:endParaRPr lang="en-US"/>
          </a:p>
        </p:txBody>
      </p:sp>
    </p:spTree>
    <p:extLst>
      <p:ext uri="{BB962C8B-B14F-4D97-AF65-F5344CB8AC3E}">
        <p14:creationId xmlns:p14="http://schemas.microsoft.com/office/powerpoint/2010/main" val="12547543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4231173" y="980407"/>
            <a:ext cx="7536160" cy="2062103"/>
          </a:xfrm>
          <a:prstGeom prst="rect">
            <a:avLst/>
          </a:prstGeom>
          <a:noFill/>
        </p:spPr>
        <p:txBody>
          <a:bodyPr wrap="square" rtlCol="0">
            <a:spAutoFit/>
          </a:bodyPr>
          <a:lstStyle/>
          <a:p>
            <a:r>
              <a:rPr lang="en-US" sz="4400">
                <a:solidFill>
                  <a:schemeClr val="bg1"/>
                </a:solidFill>
              </a:rPr>
              <a:t>Understanding Career Aspirations of Gen-Z</a:t>
            </a:r>
            <a:endParaRPr lang="en-IE" sz="4400">
              <a:solidFill>
                <a:schemeClr val="bg1"/>
              </a:solidFill>
            </a:endParaRPr>
          </a:p>
          <a:p>
            <a:endParaRPr lang="en-IE" sz="4000">
              <a:solidFill>
                <a:schemeClr val="bg1"/>
              </a:solidFill>
            </a:endParaRPr>
          </a:p>
        </p:txBody>
      </p:sp>
      <p:sp>
        <p:nvSpPr>
          <p:cNvPr id="13" name="Text Box 9"/>
          <p:cNvSpPr txBox="1">
            <a:spLocks noChangeArrowheads="1"/>
          </p:cNvSpPr>
          <p:nvPr/>
        </p:nvSpPr>
        <p:spPr bwMode="auto">
          <a:xfrm>
            <a:off x="4519287" y="3286961"/>
            <a:ext cx="7416824" cy="2985433"/>
          </a:xfrm>
          <a:prstGeom prst="rect">
            <a:avLst/>
          </a:prstGeom>
          <a:noFill/>
          <a:ln w="12700">
            <a:noFill/>
            <a:miter lim="800000"/>
            <a:headEnd/>
            <a:tailEnd/>
          </a:ln>
        </p:spPr>
        <p:txBody>
          <a:bodyPr wrap="square" lIns="91440" tIns="45720" rIns="91440" bIns="45720" anchor="t">
            <a:spAutoFit/>
          </a:bodyPr>
          <a:lstStyle/>
          <a:p>
            <a:pPr algn="r" defTabSz="762000" eaLnBrk="0" hangingPunct="0"/>
            <a:r>
              <a:rPr lang="en-US" sz="2800" b="1" dirty="0">
                <a:solidFill>
                  <a:srgbClr val="123375"/>
                </a:solidFill>
              </a:rPr>
              <a:t> Sunny Gawande</a:t>
            </a:r>
          </a:p>
          <a:p>
            <a:pPr algn="r" defTabSz="762000" eaLnBrk="0" hangingPunct="0"/>
            <a:r>
              <a:rPr lang="en-US" sz="2800" b="1" dirty="0">
                <a:solidFill>
                  <a:srgbClr val="123375"/>
                </a:solidFill>
              </a:rPr>
              <a:t>Gleb </a:t>
            </a:r>
            <a:r>
              <a:rPr lang="en-US" sz="2800" b="1" dirty="0" err="1">
                <a:solidFill>
                  <a:srgbClr val="123375"/>
                </a:solidFill>
              </a:rPr>
              <a:t>Bikushev</a:t>
            </a:r>
            <a:endParaRPr lang="en-US" sz="2800" b="1" dirty="0">
              <a:solidFill>
                <a:srgbClr val="123375"/>
              </a:solidFill>
            </a:endParaRPr>
          </a:p>
          <a:p>
            <a:pPr algn="r" defTabSz="762000"/>
            <a:r>
              <a:rPr lang="en-US" sz="2800" b="1" dirty="0">
                <a:solidFill>
                  <a:srgbClr val="123375"/>
                </a:solidFill>
                <a:ea typeface="+mn-lt"/>
                <a:cs typeface="+mn-lt"/>
              </a:rPr>
              <a:t>Emmanuel Aloysious Bindu</a:t>
            </a:r>
            <a:endParaRPr lang="en-US" b="1" dirty="0"/>
          </a:p>
          <a:p>
            <a:pPr algn="r"/>
            <a:endParaRPr lang="en-IN" b="1">
              <a:solidFill>
                <a:srgbClr val="123375"/>
              </a:solidFill>
            </a:endParaRPr>
          </a:p>
          <a:p>
            <a:pPr algn="r"/>
            <a:r>
              <a:rPr lang="en-IN" sz="2000" b="1" dirty="0">
                <a:solidFill>
                  <a:srgbClr val="123375"/>
                </a:solidFill>
              </a:rPr>
              <a:t>Supervisor: Abhishek Mandal</a:t>
            </a:r>
            <a:endParaRPr lang="en-US" sz="2000" b="1" dirty="0">
              <a:solidFill>
                <a:srgbClr val="123375"/>
              </a:solidFill>
            </a:endParaRPr>
          </a:p>
          <a:p>
            <a:pPr algn="r"/>
            <a:endParaRPr lang="en-IN" b="1">
              <a:solidFill>
                <a:srgbClr val="123375"/>
              </a:solidFill>
            </a:endParaRPr>
          </a:p>
          <a:p>
            <a:pPr algn="r"/>
            <a:r>
              <a:rPr lang="en-IN" sz="1600" b="1" dirty="0">
                <a:solidFill>
                  <a:srgbClr val="123375"/>
                </a:solidFill>
              </a:rPr>
              <a:t>Data Analytics</a:t>
            </a:r>
          </a:p>
          <a:p>
            <a:pPr algn="r" defTabSz="762000" eaLnBrk="0" hangingPunct="0"/>
            <a:r>
              <a:rPr lang="en-IN" sz="1600" b="1" dirty="0">
                <a:solidFill>
                  <a:srgbClr val="123375"/>
                </a:solidFill>
              </a:rPr>
              <a:t>Computing Science and Mathematics Department</a:t>
            </a:r>
            <a:r>
              <a:rPr lang="en-US" sz="1600" b="1" dirty="0">
                <a:solidFill>
                  <a:srgbClr val="123375"/>
                </a:solidFill>
              </a:rPr>
              <a:t> </a:t>
            </a:r>
          </a:p>
          <a:p>
            <a:pPr algn="r"/>
            <a:r>
              <a:rPr lang="en-IN" sz="1600" b="1" dirty="0">
                <a:solidFill>
                  <a:srgbClr val="123375"/>
                </a:solidFill>
              </a:rPr>
              <a:t>Dundalk Institute of Technology</a:t>
            </a:r>
            <a:endParaRPr lang="en-US" sz="1600" b="1" dirty="0">
              <a:solidFill>
                <a:srgbClr val="123375"/>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a:xfrm>
            <a:off x="0" y="-2943"/>
            <a:ext cx="2995449" cy="967225"/>
          </a:xfrm>
        </p:spPr>
        <p:txBody>
          <a:bodyPr/>
          <a:lstStyle/>
          <a:p>
            <a:pPr marL="182245" indent="-182245"/>
            <a:r>
              <a:rPr lang="en-US" sz="3200">
                <a:solidFill>
                  <a:schemeClr val="tx1"/>
                </a:solidFill>
                <a:ea typeface="+mj-lt"/>
                <a:cs typeface="+mj-lt"/>
              </a:rPr>
              <a:t>Future work</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223234" y="1299694"/>
            <a:ext cx="10972800" cy="4525963"/>
          </a:xfrm>
        </p:spPr>
        <p:txBody>
          <a:bodyPr lIns="91440" tIns="45720" rIns="91440" bIns="45720" anchor="t"/>
          <a:lstStyle/>
          <a:p>
            <a:pPr marL="457200" indent="-457200">
              <a:buAutoNum type="arabicPeriod"/>
            </a:pPr>
            <a:r>
              <a:rPr lang="en-US" sz="2400">
                <a:ea typeface="+mn-lt"/>
                <a:cs typeface="+mn-lt"/>
              </a:rPr>
              <a:t>As we learn about the career aspirations and preferences of generation Z, we also must consider how companies are altering and transforming to meet these wishes of young employees. That is why, future work might include the analysis of dataset that covers this companies' transformation.</a:t>
            </a:r>
          </a:p>
          <a:p>
            <a:pPr marL="457200" indent="-457200">
              <a:buAutoNum type="arabicPeriod"/>
            </a:pPr>
            <a:r>
              <a:rPr lang="en-US" sz="2400"/>
              <a:t>Current dataset mainly consists the answers of participants of the survey from India. Future work might be supposed to include more participants from different countries to make </a:t>
            </a:r>
            <a:r>
              <a:rPr lang="en-US" sz="2400">
                <a:ea typeface="+mn-lt"/>
                <a:cs typeface="+mn-lt"/>
              </a:rPr>
              <a:t>comprehensive and multi-cultural analysis.</a:t>
            </a:r>
          </a:p>
        </p:txBody>
      </p:sp>
    </p:spTree>
    <p:extLst>
      <p:ext uri="{BB962C8B-B14F-4D97-AF65-F5344CB8AC3E}">
        <p14:creationId xmlns:p14="http://schemas.microsoft.com/office/powerpoint/2010/main" val="355826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1775520" y="2996952"/>
            <a:ext cx="9430144" cy="720080"/>
          </a:xfrm>
        </p:spPr>
        <p:txBody>
          <a:bodyPr/>
          <a:lstStyle/>
          <a:p>
            <a:r>
              <a:rPr lang="en-US" sz="4000">
                <a:solidFill>
                  <a:schemeClr val="tx1">
                    <a:lumMod val="65000"/>
                    <a:lumOff val="35000"/>
                  </a:schemeClr>
                </a:solidFill>
                <a:latin typeface="Arial" panose="020B0604020202020204" pitchFamily="34" charset="0"/>
                <a:cs typeface="Arial" panose="020B0604020202020204" pitchFamily="34" charset="0"/>
              </a:rPr>
              <a:t>Thank you for your kind attention !!</a:t>
            </a:r>
          </a:p>
        </p:txBody>
      </p:sp>
    </p:spTree>
    <p:extLst>
      <p:ext uri="{BB962C8B-B14F-4D97-AF65-F5344CB8AC3E}">
        <p14:creationId xmlns:p14="http://schemas.microsoft.com/office/powerpoint/2010/main" val="17908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191344" y="1008992"/>
            <a:ext cx="11632920" cy="5472477"/>
          </a:xfrm>
          <a:ln>
            <a:noFill/>
          </a:ln>
        </p:spPr>
        <p:txBody>
          <a:bodyPr lIns="91440" tIns="45720" rIns="91440" bIns="45720" anchor="t"/>
          <a:lstStyle/>
          <a:p>
            <a:pPr marL="0" indent="0">
              <a:lnSpc>
                <a:spcPct val="150000"/>
              </a:lnSpc>
              <a:buNone/>
            </a:pPr>
            <a:endParaRPr lang="de-DE" sz="2800" b="1">
              <a:solidFill>
                <a:schemeClr val="tx1">
                  <a:lumMod val="75000"/>
                  <a:lumOff val="25000"/>
                </a:schemeClr>
              </a:solidFill>
            </a:endParaRPr>
          </a:p>
          <a:p>
            <a:pPr>
              <a:lnSpc>
                <a:spcPct val="150000"/>
              </a:lnSpc>
              <a:buFont typeface="Wingdings" panose="05000000000000000000" pitchFamily="2" charset="2"/>
              <a:buChar char="§"/>
            </a:pPr>
            <a:endParaRPr lang="de-DE" sz="2800" b="1"/>
          </a:p>
          <a:p>
            <a:pPr>
              <a:lnSpc>
                <a:spcPct val="150000"/>
              </a:lnSpc>
              <a:buFont typeface="Wingdings" panose="05000000000000000000" pitchFamily="2" charset="2"/>
              <a:buChar char="§"/>
            </a:pPr>
            <a:endParaRPr lang="de-DE" sz="2800" b="1"/>
          </a:p>
        </p:txBody>
      </p:sp>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r>
              <a:rPr lang="en-US" sz="3600">
                <a:solidFill>
                  <a:schemeClr val="tx1"/>
                </a:solidFill>
              </a:rPr>
              <a:t>Outline</a:t>
            </a:r>
          </a:p>
        </p:txBody>
      </p:sp>
      <p:sp>
        <p:nvSpPr>
          <p:cNvPr id="2" name="Circular Arrow 1"/>
          <p:cNvSpPr/>
          <p:nvPr/>
        </p:nvSpPr>
        <p:spPr bwMode="auto">
          <a:xfrm>
            <a:off x="8616280" y="1755694"/>
            <a:ext cx="432048" cy="449171"/>
          </a:xfrm>
          <a:prstGeom prst="circular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fontAlgn="base">
              <a:spcBef>
                <a:spcPct val="0"/>
              </a:spcBef>
              <a:spcAft>
                <a:spcPct val="0"/>
              </a:spcAft>
            </a:pPr>
            <a:endParaRPr lang="en-US">
              <a:latin typeface="Arial" pitchFamily="-107" charset="0"/>
            </a:endParaRPr>
          </a:p>
        </p:txBody>
      </p:sp>
      <p:sp>
        <p:nvSpPr>
          <p:cNvPr id="7" name="Content Placeholder 2">
            <a:extLst>
              <a:ext uri="{FF2B5EF4-FFF2-40B4-BE49-F238E27FC236}">
                <a16:creationId xmlns:a16="http://schemas.microsoft.com/office/drawing/2014/main" id="{3DCBC7FE-7136-B704-3A5E-B53C41956041}"/>
              </a:ext>
            </a:extLst>
          </p:cNvPr>
          <p:cNvSpPr txBox="1">
            <a:spLocks/>
          </p:cNvSpPr>
          <p:nvPr/>
        </p:nvSpPr>
        <p:spPr>
          <a:xfrm>
            <a:off x="480811" y="1267497"/>
            <a:ext cx="10972800" cy="4525963"/>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spcBef>
                <a:spcPts val="1400"/>
              </a:spcBef>
              <a:spcAft>
                <a:spcPts val="200"/>
              </a:spcAft>
              <a:buFont typeface="Wingdings"/>
              <a:buChar char="§"/>
            </a:pPr>
            <a:r>
              <a:rPr lang="en-US" sz="2800" kern="0" dirty="0"/>
              <a:t>The purpose of the study</a:t>
            </a:r>
            <a:endParaRPr lang="en-US" sz="2800" dirty="0"/>
          </a:p>
          <a:p>
            <a:pPr>
              <a:spcBef>
                <a:spcPts val="1400"/>
              </a:spcBef>
              <a:spcAft>
                <a:spcPts val="200"/>
              </a:spcAft>
              <a:buFont typeface="Wingdings"/>
              <a:buChar char="§"/>
            </a:pPr>
            <a:r>
              <a:rPr lang="en-US" sz="2800" kern="0" dirty="0"/>
              <a:t>Data importing and cleaning</a:t>
            </a:r>
          </a:p>
          <a:p>
            <a:pPr>
              <a:spcBef>
                <a:spcPts val="1400"/>
              </a:spcBef>
              <a:spcAft>
                <a:spcPts val="200"/>
              </a:spcAft>
              <a:buFont typeface="Wingdings"/>
              <a:buChar char="§"/>
            </a:pPr>
            <a:r>
              <a:rPr lang="en-US" sz="2800" kern="0" dirty="0"/>
              <a:t>Dashboard No1 (Gleb)</a:t>
            </a:r>
          </a:p>
          <a:p>
            <a:pPr>
              <a:spcBef>
                <a:spcPts val="1400"/>
              </a:spcBef>
              <a:spcAft>
                <a:spcPts val="200"/>
              </a:spcAft>
              <a:buFont typeface="Wingdings"/>
              <a:buChar char="§"/>
            </a:pPr>
            <a:r>
              <a:rPr lang="en-US" sz="2800" kern="0" dirty="0"/>
              <a:t>Dashboard No 2 (Sunny)</a:t>
            </a:r>
          </a:p>
          <a:p>
            <a:pPr>
              <a:spcBef>
                <a:spcPts val="1400"/>
              </a:spcBef>
              <a:spcAft>
                <a:spcPts val="200"/>
              </a:spcAft>
              <a:buFont typeface="Wingdings"/>
              <a:buChar char="§"/>
            </a:pPr>
            <a:r>
              <a:rPr lang="en-US" sz="2800" kern="0"/>
              <a:t>Dashboard No 3 (Emmanuel)</a:t>
            </a:r>
          </a:p>
          <a:p>
            <a:pPr>
              <a:spcBef>
                <a:spcPts val="1400"/>
              </a:spcBef>
              <a:spcAft>
                <a:spcPts val="200"/>
              </a:spcAft>
              <a:buFont typeface="Wingdings"/>
              <a:buChar char="§"/>
            </a:pPr>
            <a:r>
              <a:rPr lang="en-US" sz="2800" kern="0" dirty="0"/>
              <a:t>Strengths and weakness</a:t>
            </a:r>
          </a:p>
          <a:p>
            <a:pPr>
              <a:spcBef>
                <a:spcPts val="1400"/>
              </a:spcBef>
              <a:spcAft>
                <a:spcPts val="200"/>
              </a:spcAft>
              <a:buFont typeface="Wingdings"/>
              <a:buChar char="§"/>
            </a:pPr>
            <a:r>
              <a:rPr lang="en-US" sz="2800" kern="0" dirty="0"/>
              <a:t>Future work</a:t>
            </a:r>
          </a:p>
          <a:p>
            <a:pPr>
              <a:buFont typeface="Wingdings"/>
              <a:buChar char="§"/>
            </a:pPr>
            <a:endParaRPr lang="en-US" kern="0"/>
          </a:p>
          <a:p>
            <a:pPr>
              <a:buFont typeface="Wingdings"/>
              <a:buChar char="§"/>
            </a:pPr>
            <a:endParaRPr lang="en-US" kern="0"/>
          </a:p>
        </p:txBody>
      </p:sp>
    </p:spTree>
    <p:extLst>
      <p:ext uri="{BB962C8B-B14F-4D97-AF65-F5344CB8AC3E}">
        <p14:creationId xmlns:p14="http://schemas.microsoft.com/office/powerpoint/2010/main" val="883982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3A75-C890-9044-263F-C5A34DAD47B9}"/>
              </a:ext>
            </a:extLst>
          </p:cNvPr>
          <p:cNvSpPr>
            <a:spLocks noGrp="1"/>
          </p:cNvSpPr>
          <p:nvPr>
            <p:ph type="title"/>
          </p:nvPr>
        </p:nvSpPr>
        <p:spPr/>
        <p:txBody>
          <a:bodyPr/>
          <a:lstStyle/>
          <a:p>
            <a:pPr marL="182245" indent="-182245"/>
            <a:r>
              <a:rPr lang="en-US" sz="3200">
                <a:solidFill>
                  <a:schemeClr val="tx1"/>
                </a:solidFill>
                <a:ea typeface="+mj-lt"/>
                <a:cs typeface="+mj-lt"/>
              </a:rPr>
              <a:t>The purpose of the study</a:t>
            </a:r>
            <a:endParaRPr lang="en-US" sz="3200">
              <a:solidFill>
                <a:schemeClr val="tx1"/>
              </a:solidFill>
            </a:endParaRPr>
          </a:p>
        </p:txBody>
      </p:sp>
      <p:sp>
        <p:nvSpPr>
          <p:cNvPr id="3" name="Content Placeholder 2">
            <a:extLst>
              <a:ext uri="{FF2B5EF4-FFF2-40B4-BE49-F238E27FC236}">
                <a16:creationId xmlns:a16="http://schemas.microsoft.com/office/drawing/2014/main" id="{3DD53A6B-CFB4-2493-607B-B6788337CB6B}"/>
              </a:ext>
            </a:extLst>
          </p:cNvPr>
          <p:cNvSpPr>
            <a:spLocks noGrp="1"/>
          </p:cNvSpPr>
          <p:nvPr>
            <p:ph idx="1"/>
          </p:nvPr>
        </p:nvSpPr>
        <p:spPr>
          <a:xfrm>
            <a:off x="480811" y="1267497"/>
            <a:ext cx="10972800" cy="4525963"/>
          </a:xfrm>
        </p:spPr>
        <p:txBody>
          <a:bodyPr lIns="91440" tIns="45720" rIns="91440" bIns="45720" anchor="t"/>
          <a:lstStyle/>
          <a:p>
            <a:r>
              <a:rPr lang="en-US">
                <a:ea typeface="+mn-lt"/>
                <a:cs typeface="+mn-lt"/>
              </a:rPr>
              <a:t>The goal of this research may be to comprehend the variables that influence people's preferences for working environments, career decisions, and attitudes about different facets of employment. Employers, educational institutions, career counselors, and legislators may find it useful to utilize the study's insights to better understand and cater to the requirements and preferences of the workforce.</a:t>
            </a:r>
            <a:endParaRPr lang="en-US"/>
          </a:p>
        </p:txBody>
      </p:sp>
    </p:spTree>
    <p:extLst>
      <p:ext uri="{BB962C8B-B14F-4D97-AF65-F5344CB8AC3E}">
        <p14:creationId xmlns:p14="http://schemas.microsoft.com/office/powerpoint/2010/main" val="149224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a:xfrm>
            <a:off x="118056" y="-538"/>
            <a:ext cx="12073944" cy="964820"/>
          </a:xfrm>
        </p:spPr>
        <p:txBody>
          <a:bodyPr/>
          <a:lstStyle/>
          <a:p>
            <a:pPr marL="182245" indent="-182245"/>
            <a:r>
              <a:rPr lang="en-US" sz="3600">
                <a:solidFill>
                  <a:schemeClr val="tx1"/>
                </a:solidFill>
              </a:rPr>
              <a:t>Data </a:t>
            </a:r>
            <a:r>
              <a:rPr lang="en-US" sz="3200">
                <a:solidFill>
                  <a:schemeClr val="tx1"/>
                </a:solidFill>
              </a:rPr>
              <a:t>importing</a:t>
            </a:r>
            <a:r>
              <a:rPr lang="en-US" sz="3600">
                <a:solidFill>
                  <a:schemeClr val="tx1"/>
                </a:solidFill>
              </a:rPr>
              <a:t> and cleaning</a:t>
            </a:r>
            <a:endParaRPr lang="en-US">
              <a:solidFill>
                <a:schemeClr val="tx1"/>
              </a:solidFill>
            </a:endParaRPr>
          </a:p>
        </p:txBody>
      </p:sp>
      <p:sp>
        <p:nvSpPr>
          <p:cNvPr id="5" name="Content Placeholder 4">
            <a:extLst>
              <a:ext uri="{FF2B5EF4-FFF2-40B4-BE49-F238E27FC236}">
                <a16:creationId xmlns:a16="http://schemas.microsoft.com/office/drawing/2014/main" id="{7D1481EE-BB0B-5647-6291-7E4EF0D32783}"/>
              </a:ext>
            </a:extLst>
          </p:cNvPr>
          <p:cNvSpPr>
            <a:spLocks noGrp="1"/>
          </p:cNvSpPr>
          <p:nvPr>
            <p:ph idx="1"/>
          </p:nvPr>
        </p:nvSpPr>
        <p:spPr>
          <a:xfrm>
            <a:off x="160579" y="4489680"/>
            <a:ext cx="10972800" cy="1869261"/>
          </a:xfrm>
        </p:spPr>
        <p:txBody>
          <a:bodyPr lIns="91440" tIns="45720" rIns="91440" bIns="45720" anchor="t"/>
          <a:lstStyle/>
          <a:p>
            <a:r>
              <a:rPr lang="en-US">
                <a:ea typeface="+mn-lt"/>
                <a:cs typeface="+mn-lt"/>
              </a:rPr>
              <a:t>As you can see that all categorical features are in long format therefore by using power query editor in Microsoft Excel, we have made it short without changing its meaning for better visualization and data labelling.</a:t>
            </a:r>
          </a:p>
        </p:txBody>
      </p:sp>
      <p:pic>
        <p:nvPicPr>
          <p:cNvPr id="3" name="Picture 2" descr="A screenshot of a computer&#10;&#10;Description automatically generated">
            <a:extLst>
              <a:ext uri="{FF2B5EF4-FFF2-40B4-BE49-F238E27FC236}">
                <a16:creationId xmlns:a16="http://schemas.microsoft.com/office/drawing/2014/main" id="{930EEF55-4EFE-A1D1-941F-54260BEC0CEA}"/>
              </a:ext>
            </a:extLst>
          </p:cNvPr>
          <p:cNvPicPr>
            <a:picLocks noChangeAspect="1"/>
          </p:cNvPicPr>
          <p:nvPr/>
        </p:nvPicPr>
        <p:blipFill>
          <a:blip r:embed="rId2"/>
          <a:stretch>
            <a:fillRect/>
          </a:stretch>
        </p:blipFill>
        <p:spPr>
          <a:xfrm>
            <a:off x="2507998" y="1044524"/>
            <a:ext cx="6531819" cy="3372154"/>
          </a:xfrm>
          <a:prstGeom prst="rect">
            <a:avLst/>
          </a:prstGeom>
        </p:spPr>
      </p:pic>
    </p:spTree>
    <p:extLst>
      <p:ext uri="{BB962C8B-B14F-4D97-AF65-F5344CB8AC3E}">
        <p14:creationId xmlns:p14="http://schemas.microsoft.com/office/powerpoint/2010/main" val="94808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No1 (</a:t>
            </a:r>
            <a:r>
              <a:rPr lang="ru-RU" sz="3600" err="1">
                <a:solidFill>
                  <a:schemeClr val="tx1"/>
                </a:solidFill>
              </a:rPr>
              <a:t>Gleb</a:t>
            </a:r>
            <a:r>
              <a:rPr lang="ru-RU" sz="3600">
                <a:solidFill>
                  <a:schemeClr val="tx1"/>
                </a:solidFill>
              </a:rPr>
              <a:t>)</a:t>
            </a:r>
            <a:endParaRPr lang="en-US" sz="3600">
              <a:solidFill>
                <a:schemeClr val="tx1"/>
              </a:solidFill>
            </a:endParaRPr>
          </a:p>
        </p:txBody>
      </p:sp>
      <p:pic>
        <p:nvPicPr>
          <p:cNvPr id="3" name="Picture 2" descr="A screenshot of a graph">
            <a:extLst>
              <a:ext uri="{FF2B5EF4-FFF2-40B4-BE49-F238E27FC236}">
                <a16:creationId xmlns:a16="http://schemas.microsoft.com/office/drawing/2014/main" id="{04BFF666-4236-F10C-5304-3F2C719452FC}"/>
              </a:ext>
            </a:extLst>
          </p:cNvPr>
          <p:cNvPicPr>
            <a:picLocks noChangeAspect="1"/>
          </p:cNvPicPr>
          <p:nvPr/>
        </p:nvPicPr>
        <p:blipFill>
          <a:blip r:embed="rId2"/>
          <a:stretch>
            <a:fillRect/>
          </a:stretch>
        </p:blipFill>
        <p:spPr>
          <a:xfrm>
            <a:off x="0" y="1604502"/>
            <a:ext cx="12192000" cy="4542376"/>
          </a:xfrm>
          <a:prstGeom prst="rect">
            <a:avLst/>
          </a:prstGeom>
        </p:spPr>
      </p:pic>
      <p:sp>
        <p:nvSpPr>
          <p:cNvPr id="5" name="TextBox 4">
            <a:extLst>
              <a:ext uri="{FF2B5EF4-FFF2-40B4-BE49-F238E27FC236}">
                <a16:creationId xmlns:a16="http://schemas.microsoft.com/office/drawing/2014/main" id="{20C8A94D-B722-36C2-E8FB-3FDB1001FF8A}"/>
              </a:ext>
            </a:extLst>
          </p:cNvPr>
          <p:cNvSpPr txBox="1"/>
          <p:nvPr/>
        </p:nvSpPr>
        <p:spPr>
          <a:xfrm>
            <a:off x="114957" y="1051034"/>
            <a:ext cx="1136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RQ: how does gender affect the working and learning environments of people of generation Z in India?</a:t>
            </a:r>
            <a:endParaRPr lang="en-US" b="1" dirty="0"/>
          </a:p>
        </p:txBody>
      </p:sp>
    </p:spTree>
    <p:extLst>
      <p:ext uri="{BB962C8B-B14F-4D97-AF65-F5344CB8AC3E}">
        <p14:creationId xmlns:p14="http://schemas.microsoft.com/office/powerpoint/2010/main" val="140152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No2 (</a:t>
            </a:r>
            <a:r>
              <a:rPr lang="ru-RU" sz="3600" err="1">
                <a:solidFill>
                  <a:schemeClr val="tx1"/>
                </a:solidFill>
              </a:rPr>
              <a:t>Sunny</a:t>
            </a:r>
            <a:r>
              <a:rPr lang="ru-RU" sz="3600">
                <a:solidFill>
                  <a:schemeClr val="tx1"/>
                </a:solidFill>
              </a:rPr>
              <a:t>)</a:t>
            </a:r>
            <a:endParaRPr lang="en-US" sz="3600">
              <a:solidFill>
                <a:schemeClr val="tx1"/>
              </a:solidFill>
            </a:endParaRPr>
          </a:p>
        </p:txBody>
      </p:sp>
      <p:pic>
        <p:nvPicPr>
          <p:cNvPr id="3" name="Picture 2" descr="A chart of different colored bars&#10;&#10;Description automatically generated">
            <a:extLst>
              <a:ext uri="{FF2B5EF4-FFF2-40B4-BE49-F238E27FC236}">
                <a16:creationId xmlns:a16="http://schemas.microsoft.com/office/drawing/2014/main" id="{96DB6B86-82D3-436D-7F09-7104B1760748}"/>
              </a:ext>
            </a:extLst>
          </p:cNvPr>
          <p:cNvPicPr>
            <a:picLocks noChangeAspect="1"/>
          </p:cNvPicPr>
          <p:nvPr/>
        </p:nvPicPr>
        <p:blipFill>
          <a:blip r:embed="rId2"/>
          <a:stretch>
            <a:fillRect/>
          </a:stretch>
        </p:blipFill>
        <p:spPr>
          <a:xfrm>
            <a:off x="45493" y="1442398"/>
            <a:ext cx="12192000" cy="4610100"/>
          </a:xfrm>
          <a:prstGeom prst="rect">
            <a:avLst/>
          </a:prstGeom>
        </p:spPr>
      </p:pic>
    </p:spTree>
    <p:extLst>
      <p:ext uri="{BB962C8B-B14F-4D97-AF65-F5344CB8AC3E}">
        <p14:creationId xmlns:p14="http://schemas.microsoft.com/office/powerpoint/2010/main" val="263966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555A-EE72-C094-2C3B-7B96C535EF9D}"/>
              </a:ext>
            </a:extLst>
          </p:cNvPr>
          <p:cNvSpPr>
            <a:spLocks noGrp="1"/>
          </p:cNvSpPr>
          <p:nvPr>
            <p:ph type="title"/>
          </p:nvPr>
        </p:nvSpPr>
        <p:spPr/>
        <p:txBody>
          <a:bodyPr/>
          <a:lstStyle/>
          <a:p>
            <a:pPr marL="182245" indent="-182245"/>
            <a:r>
              <a:rPr lang="en-US" sz="3600">
                <a:solidFill>
                  <a:schemeClr val="tx1"/>
                </a:solidFill>
              </a:rPr>
              <a:t>Dashboard</a:t>
            </a:r>
            <a:r>
              <a:rPr lang="ru-RU" sz="3600">
                <a:solidFill>
                  <a:schemeClr val="tx1"/>
                </a:solidFill>
              </a:rPr>
              <a:t> No3 (</a:t>
            </a:r>
            <a:r>
              <a:rPr lang="ru-RU" sz="3600" err="1">
                <a:solidFill>
                  <a:schemeClr val="tx1"/>
                </a:solidFill>
              </a:rPr>
              <a:t>Emmanuel</a:t>
            </a:r>
            <a:r>
              <a:rPr lang="ru-RU" sz="3600">
                <a:solidFill>
                  <a:schemeClr val="tx1"/>
                </a:solidFill>
              </a:rPr>
              <a:t>)</a:t>
            </a:r>
            <a:endParaRPr lang="en-US" sz="3600">
              <a:solidFill>
                <a:schemeClr val="tx1"/>
              </a:solidFill>
            </a:endParaRPr>
          </a:p>
        </p:txBody>
      </p:sp>
      <p:pic>
        <p:nvPicPr>
          <p:cNvPr id="4" name="Picture 3" descr="A screenshot of a computer&#10;&#10;Description automatically generated">
            <a:extLst>
              <a:ext uri="{FF2B5EF4-FFF2-40B4-BE49-F238E27FC236}">
                <a16:creationId xmlns:a16="http://schemas.microsoft.com/office/drawing/2014/main" id="{3695E726-04BB-AD1B-28BC-D9A683571963}"/>
              </a:ext>
            </a:extLst>
          </p:cNvPr>
          <p:cNvPicPr>
            <a:picLocks noChangeAspect="1"/>
          </p:cNvPicPr>
          <p:nvPr/>
        </p:nvPicPr>
        <p:blipFill>
          <a:blip r:embed="rId2"/>
          <a:stretch>
            <a:fillRect/>
          </a:stretch>
        </p:blipFill>
        <p:spPr>
          <a:xfrm>
            <a:off x="308919" y="1026537"/>
            <a:ext cx="11800701" cy="5340385"/>
          </a:xfrm>
          <a:prstGeom prst="rect">
            <a:avLst/>
          </a:prstGeom>
        </p:spPr>
      </p:pic>
    </p:spTree>
    <p:extLst>
      <p:ext uri="{BB962C8B-B14F-4D97-AF65-F5344CB8AC3E}">
        <p14:creationId xmlns:p14="http://schemas.microsoft.com/office/powerpoint/2010/main" val="28464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3237871157"/>
              </p:ext>
            </p:extLst>
          </p:nvPr>
        </p:nvGraphicFramePr>
        <p:xfrm>
          <a:off x="210206" y="1011620"/>
          <a:ext cx="11939088" cy="555833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1757198">
                  <a:extLst>
                    <a:ext uri="{9D8B030D-6E8A-4147-A177-3AD203B41FA5}">
                      <a16:colId xmlns:a16="http://schemas.microsoft.com/office/drawing/2014/main" val="1252549235"/>
                    </a:ext>
                  </a:extLst>
                </a:gridCol>
                <a:gridCol w="6864563">
                  <a:extLst>
                    <a:ext uri="{9D8B030D-6E8A-4147-A177-3AD203B41FA5}">
                      <a16:colId xmlns:a16="http://schemas.microsoft.com/office/drawing/2014/main" val="3317787107"/>
                    </a:ext>
                  </a:extLst>
                </a:gridCol>
              </a:tblGrid>
              <a:tr h="482495">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1773620">
                <a:tc>
                  <a:txBody>
                    <a:bodyPr/>
                    <a:lstStyle/>
                    <a:p>
                      <a:pPr algn="ctr"/>
                      <a:r>
                        <a:rPr lang="en-US" sz="1600" b="1">
                          <a:solidFill>
                            <a:schemeClr val="tx1"/>
                          </a:solidFill>
                        </a:rPr>
                        <a:t>Stucked bar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u="none" strike="noStrike" noProof="0"/>
                        <a:t>Efficient Space Use</a:t>
                      </a:r>
                    </a:p>
                    <a:p>
                      <a:pPr marL="0" lvl="0" indent="0">
                        <a:buNone/>
                      </a:pPr>
                      <a:endParaRPr lang="en-US" sz="1600" u="none" strike="noStrike" noProof="0"/>
                    </a:p>
                    <a:p>
                      <a:pPr marL="285750" lvl="0" indent="-285750">
                        <a:buFont typeface="Arial"/>
                        <a:buChar char="•"/>
                      </a:pPr>
                      <a:r>
                        <a:rPr lang="en-US" sz="1600" u="none" strike="noStrike" noProof="0"/>
                        <a:t>Visualizing Proportions</a:t>
                      </a:r>
                      <a:endParaRPr lang="en-US" sz="160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u="none" strike="noStrike" noProof="0"/>
                        <a:t>Quantitative Comparison</a:t>
                      </a:r>
                      <a:endParaRPr lang="en-US" sz="16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1840624">
                <a:tc>
                  <a:txBody>
                    <a:bodyPr/>
                    <a:lstStyle/>
                    <a:p>
                      <a:pPr algn="ctr"/>
                      <a:r>
                        <a:rPr lang="en-US" sz="1600" b="1">
                          <a:solidFill>
                            <a:schemeClr val="tx1"/>
                          </a:solidFill>
                        </a:rPr>
                        <a:t>Line chart</a:t>
                      </a: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Trend Visualization</a:t>
                      </a:r>
                    </a:p>
                    <a:p>
                      <a:pPr marL="0" lvl="0" indent="0">
                        <a:buNone/>
                      </a:pPr>
                      <a:endParaRPr lang="en-US" sz="1600" b="0" i="0" u="none" strike="noStrike" noProof="0">
                        <a:latin typeface="Arial"/>
                      </a:endParaRPr>
                    </a:p>
                    <a:p>
                      <a:pPr marL="285750" lvl="0" indent="-285750">
                        <a:buFont typeface="Arial"/>
                        <a:buChar char="•"/>
                      </a:pPr>
                      <a:r>
                        <a:rPr lang="en-US" sz="1600" b="0" i="0" u="none" strike="noStrike" noProof="0"/>
                        <a:t>Suitable for Many Data Points</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a:latin typeface="Arial"/>
                        </a:rPr>
                        <a:t>Overlapping Lines</a:t>
                      </a:r>
                    </a:p>
                    <a:p>
                      <a:pPr marL="285750" lvl="0" indent="-285750">
                        <a:buFont typeface="Arial"/>
                        <a:buChar char="•"/>
                      </a:pPr>
                      <a:endParaRPr lang="en-US"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5469120"/>
                  </a:ext>
                </a:extLst>
              </a:tr>
              <a:tr h="1461594">
                <a:tc>
                  <a:txBody>
                    <a:bodyPr/>
                    <a:lstStyle/>
                    <a:p>
                      <a:pPr lvl="0" algn="ctr">
                        <a:buNone/>
                      </a:pPr>
                      <a:r>
                        <a:rPr lang="en-US" sz="1600" b="1" i="0" u="none" strike="noStrike" noProof="0">
                          <a:solidFill>
                            <a:schemeClr val="tx1"/>
                          </a:solidFill>
                          <a:latin typeface="Arial"/>
                        </a:rPr>
                        <a:t>Donut chart</a:t>
                      </a:r>
                      <a:endParaRPr lang="en-US" sz="1600" b="1">
                        <a:solidFill>
                          <a:schemeClr val="tx1"/>
                        </a:solidFill>
                      </a:endParaRPr>
                    </a:p>
                  </a:txBody>
                  <a:tcPr>
                    <a:lnL w="12700">
                      <a:solidFill>
                        <a:schemeClr val="tx1"/>
                      </a:solidFill>
                    </a:lnL>
                    <a:lnR w="0">
                      <a:noFill/>
                    </a:lnR>
                    <a:lnT w="12700">
                      <a:solidFill>
                        <a:schemeClr val="tx1"/>
                      </a:solidFill>
                    </a:lnT>
                    <a:lnB w="12700">
                      <a:solidFill>
                        <a:schemeClr val="tx1"/>
                      </a:solidFill>
                    </a:lnB>
                  </a:tcPr>
                </a:tc>
                <a:tc>
                  <a:txBody>
                    <a:bodyPr/>
                    <a:lstStyle/>
                    <a:p>
                      <a:pPr marL="285750" indent="-285750">
                        <a:buFont typeface="Arial"/>
                        <a:buChar char="•"/>
                      </a:pPr>
                      <a:r>
                        <a:rPr lang="en-US" sz="1600" b="0" i="0" u="none" strike="noStrike" noProof="0">
                          <a:latin typeface="Arial"/>
                        </a:rPr>
                        <a:t>Comparisons Within Categories</a:t>
                      </a:r>
                    </a:p>
                    <a:p>
                      <a:pPr marL="285750" lvl="0" indent="-285750">
                        <a:buFont typeface="Arial"/>
                        <a:buChar char="•"/>
                      </a:pPr>
                      <a:r>
                        <a:rPr lang="en-US" sz="1600" b="0" i="0" u="none" strike="noStrike" noProof="0"/>
                        <a:t>Space Efficiency</a:t>
                      </a:r>
                      <a:endParaRPr lang="en-US" sz="1600" b="0" i="0" u="none" strike="noStrike" noProof="0">
                        <a:latin typeface="Arial"/>
                      </a:endParaRPr>
                    </a:p>
                  </a:txBody>
                  <a:tcPr>
                    <a:lnL w="0">
                      <a:no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1600"/>
                        <a:t>Suitable only for small number of categories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34276068"/>
                  </a:ext>
                </a:extLst>
              </a:tr>
            </a:tbl>
          </a:graphicData>
        </a:graphic>
      </p:graphicFrame>
      <p:pic>
        <p:nvPicPr>
          <p:cNvPr id="6" name="Picture 5" descr="A graph with numbers and red and blue bars&#10;&#10;Description automatically generated">
            <a:extLst>
              <a:ext uri="{FF2B5EF4-FFF2-40B4-BE49-F238E27FC236}">
                <a16:creationId xmlns:a16="http://schemas.microsoft.com/office/drawing/2014/main" id="{C86BA14F-A9C9-8D10-8238-43857D074676}"/>
              </a:ext>
            </a:extLst>
          </p:cNvPr>
          <p:cNvPicPr>
            <a:picLocks noChangeAspect="1"/>
          </p:cNvPicPr>
          <p:nvPr/>
        </p:nvPicPr>
        <p:blipFill>
          <a:blip r:embed="rId3"/>
          <a:stretch>
            <a:fillRect/>
          </a:stretch>
        </p:blipFill>
        <p:spPr>
          <a:xfrm>
            <a:off x="5857381" y="1510698"/>
            <a:ext cx="5640444" cy="1668847"/>
          </a:xfrm>
          <a:prstGeom prst="rect">
            <a:avLst/>
          </a:prstGeom>
        </p:spPr>
      </p:pic>
      <p:pic>
        <p:nvPicPr>
          <p:cNvPr id="7" name="Picture 6" descr="A graph with red and blue lines and numbers&#10;&#10;Description automatically generated">
            <a:extLst>
              <a:ext uri="{FF2B5EF4-FFF2-40B4-BE49-F238E27FC236}">
                <a16:creationId xmlns:a16="http://schemas.microsoft.com/office/drawing/2014/main" id="{0A5B145C-F942-8532-B2B1-0D8023E8E029}"/>
              </a:ext>
            </a:extLst>
          </p:cNvPr>
          <p:cNvPicPr>
            <a:picLocks noChangeAspect="1"/>
          </p:cNvPicPr>
          <p:nvPr/>
        </p:nvPicPr>
        <p:blipFill>
          <a:blip r:embed="rId4"/>
          <a:stretch>
            <a:fillRect/>
          </a:stretch>
        </p:blipFill>
        <p:spPr>
          <a:xfrm>
            <a:off x="5788242" y="3343933"/>
            <a:ext cx="5647341" cy="1654725"/>
          </a:xfrm>
          <a:prstGeom prst="rect">
            <a:avLst/>
          </a:prstGeom>
        </p:spPr>
      </p:pic>
      <p:pic>
        <p:nvPicPr>
          <p:cNvPr id="9" name="Picture 8" descr="A pie chart with numbers and text&#10;&#10;Description automatically generated">
            <a:extLst>
              <a:ext uri="{FF2B5EF4-FFF2-40B4-BE49-F238E27FC236}">
                <a16:creationId xmlns:a16="http://schemas.microsoft.com/office/drawing/2014/main" id="{9E2A59BC-7CC1-9ABD-1094-AEBD869BEAA0}"/>
              </a:ext>
            </a:extLst>
          </p:cNvPr>
          <p:cNvPicPr>
            <a:picLocks noChangeAspect="1"/>
          </p:cNvPicPr>
          <p:nvPr/>
        </p:nvPicPr>
        <p:blipFill>
          <a:blip r:embed="rId5"/>
          <a:stretch>
            <a:fillRect/>
          </a:stretch>
        </p:blipFill>
        <p:spPr>
          <a:xfrm>
            <a:off x="7105814" y="5106385"/>
            <a:ext cx="3143578" cy="1388023"/>
          </a:xfrm>
          <a:prstGeom prst="rect">
            <a:avLst/>
          </a:prstGeom>
        </p:spPr>
      </p:pic>
    </p:spTree>
    <p:extLst>
      <p:ext uri="{BB962C8B-B14F-4D97-AF65-F5344CB8AC3E}">
        <p14:creationId xmlns:p14="http://schemas.microsoft.com/office/powerpoint/2010/main" val="109664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1344" y="142474"/>
            <a:ext cx="7776864" cy="646331"/>
          </a:xfrm>
          <a:prstGeom prst="rect">
            <a:avLst/>
          </a:prstGeom>
          <a:noFill/>
        </p:spPr>
        <p:txBody>
          <a:bodyPr wrap="square" rtlCol="0">
            <a:spAutoFit/>
          </a:bodyPr>
          <a:lstStyle/>
          <a:p>
            <a:pPr marL="182245" indent="-182245"/>
            <a:r>
              <a:rPr lang="en-US" sz="3600">
                <a:solidFill>
                  <a:schemeClr val="tx1"/>
                </a:solidFill>
                <a:ea typeface="+mj-lt"/>
                <a:cs typeface="+mj-lt"/>
              </a:rPr>
              <a:t>Strengths and weakness</a:t>
            </a:r>
          </a:p>
        </p:txBody>
      </p:sp>
      <p:graphicFrame>
        <p:nvGraphicFramePr>
          <p:cNvPr id="3" name="Table 2">
            <a:extLst>
              <a:ext uri="{FF2B5EF4-FFF2-40B4-BE49-F238E27FC236}">
                <a16:creationId xmlns:a16="http://schemas.microsoft.com/office/drawing/2014/main" id="{B0553C28-894C-6792-41AA-69460EFD2FDA}"/>
              </a:ext>
            </a:extLst>
          </p:cNvPr>
          <p:cNvGraphicFramePr>
            <a:graphicFrameLocks noGrp="1"/>
          </p:cNvGraphicFramePr>
          <p:nvPr>
            <p:extLst>
              <p:ext uri="{D42A27DB-BD31-4B8C-83A1-F6EECF244321}">
                <p14:modId xmlns:p14="http://schemas.microsoft.com/office/powerpoint/2010/main" val="4149471223"/>
              </p:ext>
            </p:extLst>
          </p:nvPr>
        </p:nvGraphicFramePr>
        <p:xfrm>
          <a:off x="210206" y="1011620"/>
          <a:ext cx="11939087" cy="5175623"/>
        </p:xfrm>
        <a:graphic>
          <a:graphicData uri="http://schemas.openxmlformats.org/drawingml/2006/table">
            <a:tbl>
              <a:tblPr firstRow="1" firstCol="1" bandRow="1">
                <a:tableStyleId>{5C22544A-7EE6-4342-B048-85BDC9FD1C3A}</a:tableStyleId>
              </a:tblPr>
              <a:tblGrid>
                <a:gridCol w="1428750">
                  <a:extLst>
                    <a:ext uri="{9D8B030D-6E8A-4147-A177-3AD203B41FA5}">
                      <a16:colId xmlns:a16="http://schemas.microsoft.com/office/drawing/2014/main" val="1648262202"/>
                    </a:ext>
                  </a:extLst>
                </a:gridCol>
                <a:gridCol w="1888577">
                  <a:extLst>
                    <a:ext uri="{9D8B030D-6E8A-4147-A177-3AD203B41FA5}">
                      <a16:colId xmlns:a16="http://schemas.microsoft.com/office/drawing/2014/main" val="3228331898"/>
                    </a:ext>
                  </a:extLst>
                </a:gridCol>
                <a:gridCol w="2052801">
                  <a:extLst>
                    <a:ext uri="{9D8B030D-6E8A-4147-A177-3AD203B41FA5}">
                      <a16:colId xmlns:a16="http://schemas.microsoft.com/office/drawing/2014/main" val="1252549235"/>
                    </a:ext>
                  </a:extLst>
                </a:gridCol>
                <a:gridCol w="6568959">
                  <a:extLst>
                    <a:ext uri="{9D8B030D-6E8A-4147-A177-3AD203B41FA5}">
                      <a16:colId xmlns:a16="http://schemas.microsoft.com/office/drawing/2014/main" val="3317787107"/>
                    </a:ext>
                  </a:extLst>
                </a:gridCol>
              </a:tblGrid>
              <a:tr h="686754">
                <a:tc>
                  <a:txBody>
                    <a:bodyPr/>
                    <a:lstStyle/>
                    <a:p>
                      <a:endParaRPr lang="en-US"/>
                    </a:p>
                  </a:txBody>
                  <a:tcPr>
                    <a:lnL w="12700">
                      <a:solidFill>
                        <a:schemeClr val="tx1"/>
                      </a:solidFill>
                    </a:lnL>
                    <a:lnR w="0">
                      <a:noFill/>
                    </a:lnR>
                    <a:lnT w="12700">
                      <a:solidFill>
                        <a:schemeClr val="tx1"/>
                      </a:solidFill>
                    </a:lnT>
                    <a:lnB w="9525">
                      <a:solidFill>
                        <a:schemeClr val="tx1"/>
                      </a:solidFill>
                    </a:lnB>
                  </a:tcPr>
                </a:tc>
                <a:tc>
                  <a:txBody>
                    <a:bodyPr/>
                    <a:lstStyle/>
                    <a:p>
                      <a:pPr algn="ctr"/>
                      <a:r>
                        <a:rPr lang="en-US" dirty="0">
                          <a:solidFill>
                            <a:schemeClr val="tx1"/>
                          </a:solidFill>
                        </a:rPr>
                        <a:t>Strengths</a:t>
                      </a:r>
                    </a:p>
                  </a:txBody>
                  <a:tcPr>
                    <a:lnL w="0">
                      <a:noFill/>
                    </a:lnL>
                    <a:lnR w="3175">
                      <a:solidFill>
                        <a:schemeClr val="tx1"/>
                      </a:solidFill>
                    </a:lnR>
                    <a:lnT w="3175">
                      <a:solidFill>
                        <a:schemeClr val="tx1"/>
                      </a:solidFill>
                    </a:lnT>
                    <a:lnB w="3175">
                      <a:solidFill>
                        <a:schemeClr val="tx1"/>
                      </a:solidFill>
                    </a:lnB>
                  </a:tcPr>
                </a:tc>
                <a:tc>
                  <a:txBody>
                    <a:bodyPr/>
                    <a:lstStyle/>
                    <a:p>
                      <a:pPr algn="ctr"/>
                      <a:r>
                        <a:rPr lang="en-US" dirty="0">
                          <a:solidFill>
                            <a:schemeClr val="tx1"/>
                          </a:solidFill>
                        </a:rPr>
                        <a:t>Weakness</a:t>
                      </a:r>
                    </a:p>
                  </a:txBody>
                  <a:tcPr>
                    <a:lnL w="3175">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dirty="0">
                          <a:solidFill>
                            <a:schemeClr val="tx1"/>
                          </a:solidFill>
                        </a:rPr>
                        <a:t>Example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52156060"/>
                  </a:ext>
                </a:extLst>
              </a:tr>
              <a:tr h="2381250">
                <a:tc>
                  <a:txBody>
                    <a:bodyPr/>
                    <a:lstStyle/>
                    <a:p>
                      <a:pPr algn="ctr"/>
                      <a:r>
                        <a:rPr lang="en-US" sz="1600" b="1" dirty="0">
                          <a:solidFill>
                            <a:schemeClr val="tx1"/>
                          </a:solidFill>
                        </a:rPr>
                        <a:t>Clustered bar chart (column chart)</a:t>
                      </a:r>
                    </a:p>
                  </a:txBody>
                  <a:tcPr>
                    <a:lnL w="9525">
                      <a:solidFill>
                        <a:schemeClr val="tx1"/>
                      </a:solidFill>
                    </a:lnL>
                    <a:lnR w="0">
                      <a:noFill/>
                    </a:lnR>
                    <a:lnT w="952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Clear Differentiation</a:t>
                      </a:r>
                      <a:endParaRPr lang="en-US" sz="1600" u="none" strike="noStrike" noProof="0" dirty="0"/>
                    </a:p>
                    <a:p>
                      <a:pPr marL="0" lvl="0" indent="0">
                        <a:buNone/>
                      </a:pPr>
                      <a:endParaRPr lang="en-US" sz="1600" u="none" strike="noStrike" noProof="0"/>
                    </a:p>
                    <a:p>
                      <a:pPr marL="342900" lvl="0" indent="-342900">
                        <a:buFont typeface="Arial"/>
                        <a:buChar char="•"/>
                      </a:pPr>
                      <a:endParaRPr lang="en-US" sz="1400" u="none" strike="noStrike" noProof="0"/>
                    </a:p>
                  </a:txBody>
                  <a:tcPr>
                    <a:lnL w="0">
                      <a:noFill/>
                    </a:lnL>
                    <a:lnR w="12700">
                      <a:solidFill>
                        <a:schemeClr val="tx1"/>
                      </a:solidFill>
                    </a:lnR>
                    <a:lnT w="3175">
                      <a:solidFill>
                        <a:schemeClr val="tx1"/>
                      </a:solidFill>
                    </a:lnT>
                    <a:lnB w="12700">
                      <a:solidFill>
                        <a:schemeClr val="tx1"/>
                      </a:solidFill>
                    </a:lnB>
                  </a:tcPr>
                </a:tc>
                <a:tc>
                  <a:txBody>
                    <a:bodyPr/>
                    <a:lstStyle/>
                    <a:p>
                      <a:pPr marL="285750" lvl="0" indent="-285750">
                        <a:buFont typeface="Arial"/>
                        <a:buChar char="•"/>
                      </a:pPr>
                      <a:r>
                        <a:rPr lang="en-US" sz="1600" b="0" i="0" u="none" strike="noStrike" noProof="0" dirty="0">
                          <a:latin typeface="Arial"/>
                        </a:rPr>
                        <a:t>Limited Number of Groups</a:t>
                      </a:r>
                      <a:endParaRPr lang="en-US" sz="1600" u="none" strike="noStrike" noProof="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63175174"/>
                  </a:ext>
                </a:extLst>
              </a:tr>
              <a:tr h="2107619">
                <a:tc>
                  <a:txBody>
                    <a:bodyPr/>
                    <a:lstStyle/>
                    <a:p>
                      <a:pPr lvl="0" algn="ctr">
                        <a:buNone/>
                      </a:pPr>
                      <a:r>
                        <a:rPr lang="en-US" sz="1600" b="1" i="0" u="none" strike="noStrike" noProof="0" dirty="0">
                          <a:solidFill>
                            <a:schemeClr val="tx1"/>
                          </a:solidFill>
                          <a:latin typeface="Arial"/>
                        </a:rPr>
                        <a:t>Pie chart</a:t>
                      </a:r>
                      <a:endParaRPr lang="en-US" sz="1600" b="1" dirty="0">
                        <a:solidFill>
                          <a:schemeClr val="tx1"/>
                        </a:solidFill>
                      </a:endParaRPr>
                    </a:p>
                  </a:txBody>
                  <a:tcPr>
                    <a:lnL w="12700">
                      <a:solidFill>
                        <a:schemeClr val="tx1"/>
                      </a:solidFill>
                    </a:lnL>
                    <a:lnR w="0">
                      <a:no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latin typeface="Arial"/>
                        </a:rPr>
                        <a:t>Good for demonstrating proportions</a:t>
                      </a:r>
                    </a:p>
                  </a:txBody>
                  <a:tcP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285750" indent="-285750">
                        <a:buFont typeface="Arial"/>
                        <a:buChar char="•"/>
                      </a:pPr>
                      <a:r>
                        <a:rPr lang="en-US" sz="1600" b="0" i="0" u="none" strike="noStrike" noProof="0" dirty="0">
                          <a:solidFill>
                            <a:srgbClr val="000000"/>
                          </a:solidFill>
                          <a:latin typeface="Arial"/>
                        </a:rPr>
                        <a:t>Suitable only for small number of categories</a:t>
                      </a:r>
                    </a:p>
                    <a:p>
                      <a:pPr marL="285750" lvl="0" indent="-285750">
                        <a:buFont typeface="Arial"/>
                        <a:buChar char="•"/>
                      </a:pPr>
                      <a:r>
                        <a:rPr lang="en-US" sz="1600" b="0" i="0" u="none" strike="noStrike" noProof="0" dirty="0">
                          <a:solidFill>
                            <a:srgbClr val="000000"/>
                          </a:solidFill>
                          <a:latin typeface="Arial"/>
                        </a:rPr>
                        <a:t>Can't be used for multiple groups (as opposed to donut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buNone/>
                      </a:pPr>
                      <a:endParaRPr lang="en-US"/>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534276068"/>
                  </a:ext>
                </a:extLst>
              </a:tr>
            </a:tbl>
          </a:graphicData>
        </a:graphic>
      </p:graphicFrame>
      <p:pic>
        <p:nvPicPr>
          <p:cNvPr id="5" name="Picture 4" descr="A blue and orange pie chart&#10;&#10;Description automatically generated">
            <a:extLst>
              <a:ext uri="{FF2B5EF4-FFF2-40B4-BE49-F238E27FC236}">
                <a16:creationId xmlns:a16="http://schemas.microsoft.com/office/drawing/2014/main" id="{AAA72E81-1916-7C0E-61B2-5B4112831375}"/>
              </a:ext>
            </a:extLst>
          </p:cNvPr>
          <p:cNvPicPr>
            <a:picLocks noChangeAspect="1"/>
          </p:cNvPicPr>
          <p:nvPr/>
        </p:nvPicPr>
        <p:blipFill>
          <a:blip r:embed="rId3"/>
          <a:stretch>
            <a:fillRect/>
          </a:stretch>
        </p:blipFill>
        <p:spPr>
          <a:xfrm>
            <a:off x="7375471" y="4223352"/>
            <a:ext cx="2512301" cy="1814020"/>
          </a:xfrm>
          <a:prstGeom prst="rect">
            <a:avLst/>
          </a:prstGeom>
        </p:spPr>
      </p:pic>
      <p:pic>
        <p:nvPicPr>
          <p:cNvPr id="2" name="Picture 1">
            <a:extLst>
              <a:ext uri="{FF2B5EF4-FFF2-40B4-BE49-F238E27FC236}">
                <a16:creationId xmlns:a16="http://schemas.microsoft.com/office/drawing/2014/main" id="{703A16A6-CB57-18D3-460E-4DA98328BD60}"/>
              </a:ext>
            </a:extLst>
          </p:cNvPr>
          <p:cNvPicPr>
            <a:picLocks noChangeAspect="1"/>
          </p:cNvPicPr>
          <p:nvPr/>
        </p:nvPicPr>
        <p:blipFill>
          <a:blip r:embed="rId4"/>
          <a:stretch>
            <a:fillRect/>
          </a:stretch>
        </p:blipFill>
        <p:spPr>
          <a:xfrm>
            <a:off x="6335534" y="1849393"/>
            <a:ext cx="4371975" cy="2085975"/>
          </a:xfrm>
          <a:prstGeom prst="rect">
            <a:avLst/>
          </a:prstGeom>
        </p:spPr>
      </p:pic>
    </p:spTree>
    <p:extLst>
      <p:ext uri="{BB962C8B-B14F-4D97-AF65-F5344CB8AC3E}">
        <p14:creationId xmlns:p14="http://schemas.microsoft.com/office/powerpoint/2010/main" val="250498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ormatvorlage">
  <a:themeElements>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ormatvorl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a:ln>
              <a:noFill/>
            </a:ln>
            <a:solidFill>
              <a:schemeClr val="tx1"/>
            </a:solidFill>
            <a:effectLst/>
            <a:latin typeface="Arial" pitchFamily="-107" charset="0"/>
          </a:defRPr>
        </a:defPPr>
      </a:lstStyle>
    </a:lnDef>
  </a:objectDefaults>
  <a:extraClrSchemeLst>
    <a:extraClrScheme>
      <a:clrScheme name="Formatvorl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ormatvorl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ormatvorl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ormatvorl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ormatvorl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ormatvorl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ormatvorlag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ormatvorl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ormatvorl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ormatvorl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ormatvorl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ormatvorl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5</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Formatvorlage</vt:lpstr>
      <vt:lpstr>Custom Design</vt:lpstr>
      <vt:lpstr>PowerPoint Presentation</vt:lpstr>
      <vt:lpstr>Outline</vt:lpstr>
      <vt:lpstr>The purpose of the study</vt:lpstr>
      <vt:lpstr>Data importing and cleaning</vt:lpstr>
      <vt:lpstr>Dashboard No1 (Gleb)</vt:lpstr>
      <vt:lpstr>Dashboard No2 (Sunny)</vt:lpstr>
      <vt:lpstr>Dashboard No3 (Emmanuel)</vt:lpstr>
      <vt:lpstr>Strengths and weakness</vt:lpstr>
      <vt:lpstr>Strengths and weakness</vt:lpstr>
      <vt:lpstr>Future work</vt:lpstr>
      <vt:lpstr>Thank you for your kind attention !!</vt:lpstr>
    </vt:vector>
  </TitlesOfParts>
  <Company>pmTUC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Susanne Patzig</dc:creator>
  <cp:revision>56</cp:revision>
  <dcterms:created xsi:type="dcterms:W3CDTF">2011-11-22T08:55:42Z</dcterms:created>
  <dcterms:modified xsi:type="dcterms:W3CDTF">2024-03-19T23:40:14Z</dcterms:modified>
</cp:coreProperties>
</file>