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jpeg" Type="http://schemas.openxmlformats.org/officeDocument/2006/relationships/image"/><Relationship Id="rId5" Target="../media/VAFmJFDd-mU.mp4" Type="http://schemas.openxmlformats.org/officeDocument/2006/relationships/video"/><Relationship Id="rId6" Target="../media/VAFmJFDd-mU.mp4" Type="http://schemas.microsoft.com/office/2007/relationships/media"/><Relationship Id="rId7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211599">
            <a:off x="3417775" y="567484"/>
            <a:ext cx="18735059" cy="9231274"/>
          </a:xfrm>
          <a:custGeom>
            <a:avLst/>
            <a:gdLst/>
            <a:ahLst/>
            <a:cxnLst/>
            <a:rect r="r" b="b" t="t" l="l"/>
            <a:pathLst>
              <a:path h="9231274" w="18735059">
                <a:moveTo>
                  <a:pt x="18735059" y="0"/>
                </a:moveTo>
                <a:lnTo>
                  <a:pt x="0" y="0"/>
                </a:lnTo>
                <a:lnTo>
                  <a:pt x="0" y="9231275"/>
                </a:lnTo>
                <a:lnTo>
                  <a:pt x="18735059" y="9231275"/>
                </a:lnTo>
                <a:lnTo>
                  <a:pt x="18735059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31944" y="-886058"/>
            <a:ext cx="12655463" cy="12655463"/>
          </a:xfrm>
          <a:custGeom>
            <a:avLst/>
            <a:gdLst/>
            <a:ahLst/>
            <a:cxnLst/>
            <a:rect r="r" b="b" t="t" l="l"/>
            <a:pathLst>
              <a:path h="12655463" w="12655463">
                <a:moveTo>
                  <a:pt x="0" y="0"/>
                </a:moveTo>
                <a:lnTo>
                  <a:pt x="12655464" y="0"/>
                </a:lnTo>
                <a:lnTo>
                  <a:pt x="12655464" y="12655463"/>
                </a:lnTo>
                <a:lnTo>
                  <a:pt x="0" y="12655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66800" y="8511444"/>
          <a:ext cx="16192500" cy="1304925"/>
        </p:xfrm>
        <a:graphic>
          <a:graphicData uri="http://schemas.openxmlformats.org/drawingml/2006/table">
            <a:tbl>
              <a:tblPr/>
              <a:tblGrid>
                <a:gridCol w="5701987"/>
                <a:gridCol w="4842000"/>
                <a:gridCol w="5648513"/>
              </a:tblGrid>
              <a:tr h="1304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Codec Pro Bold"/>
                        </a:rPr>
                        <a:t>Günsu Bilge Dal &amp; Emre Eren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spc="11">
                          <a:solidFill>
                            <a:srgbClr val="FFFFFF"/>
                          </a:solidFill>
                          <a:latin typeface="Codec Pro"/>
                        </a:rPr>
                        <a:t>18/6/2023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odec Pro Bold"/>
                        </a:rPr>
                        <a:t>INFINIA Hackathon Series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odec Pro Bold"/>
                        </a:rPr>
                        <a:t> x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odec Pro Bold"/>
                        </a:rPr>
                        <a:t>Kargakarga</a:t>
                      </a:r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3938874"/>
            <a:ext cx="16230600" cy="161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0"/>
              </a:lnSpc>
            </a:pPr>
            <a:r>
              <a:rPr lang="en-US" sz="10900">
                <a:solidFill>
                  <a:srgbClr val="FFFFFF"/>
                </a:solidFill>
                <a:latin typeface="Codec Pro Bold"/>
              </a:rPr>
              <a:t>CYCLODUCK: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432149"/>
            <a:ext cx="16230600" cy="44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1"/>
              </a:lnSpc>
            </a:pPr>
            <a:r>
              <a:rPr lang="en-US" sz="2901">
                <a:solidFill>
                  <a:srgbClr val="FFFFFF"/>
                </a:solidFill>
                <a:latin typeface="Codec Pro Bold"/>
              </a:rPr>
              <a:t>A DEPTH SENSOR IMPLEMENTATION JOURNEY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738414" y="1992805"/>
            <a:ext cx="18708883" cy="9558538"/>
          </a:xfrm>
          <a:custGeom>
            <a:avLst/>
            <a:gdLst/>
            <a:ahLst/>
            <a:cxnLst/>
            <a:rect r="r" b="b" t="t" l="l"/>
            <a:pathLst>
              <a:path h="9558538" w="18708883">
                <a:moveTo>
                  <a:pt x="18708883" y="0"/>
                </a:moveTo>
                <a:lnTo>
                  <a:pt x="0" y="0"/>
                </a:lnTo>
                <a:lnTo>
                  <a:pt x="0" y="9558538"/>
                </a:lnTo>
                <a:lnTo>
                  <a:pt x="18708883" y="9558538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65195" y="2893282"/>
          <a:ext cx="14962945" cy="2250218"/>
        </p:xfrm>
        <a:graphic>
          <a:graphicData uri="http://schemas.openxmlformats.org/drawingml/2006/table">
            <a:tbl>
              <a:tblPr/>
              <a:tblGrid>
                <a:gridCol w="14962945"/>
              </a:tblGrid>
              <a:tr h="2250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depth map creation with wide range using 2 servo motors and one ToF depth sensor.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2014157" y="5962992"/>
            <a:ext cx="4443014" cy="2154741"/>
          </a:xfrm>
          <a:custGeom>
            <a:avLst/>
            <a:gdLst/>
            <a:ahLst/>
            <a:cxnLst/>
            <a:rect r="r" b="b" t="t" l="l"/>
            <a:pathLst>
              <a:path h="2154741" w="4443014">
                <a:moveTo>
                  <a:pt x="0" y="0"/>
                </a:moveTo>
                <a:lnTo>
                  <a:pt x="4443014" y="0"/>
                </a:lnTo>
                <a:lnTo>
                  <a:pt x="4443014" y="2154741"/>
                </a:lnTo>
                <a:lnTo>
                  <a:pt x="0" y="2154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5677" y="5299408"/>
            <a:ext cx="3293579" cy="3278941"/>
          </a:xfrm>
          <a:custGeom>
            <a:avLst/>
            <a:gdLst/>
            <a:ahLst/>
            <a:cxnLst/>
            <a:rect r="r" b="b" t="t" l="l"/>
            <a:pathLst>
              <a:path h="3278941" w="3293579">
                <a:moveTo>
                  <a:pt x="0" y="0"/>
                </a:moveTo>
                <a:lnTo>
                  <a:pt x="3293580" y="0"/>
                </a:lnTo>
                <a:lnTo>
                  <a:pt x="3293580" y="3278941"/>
                </a:lnTo>
                <a:lnTo>
                  <a:pt x="0" y="3278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02993" y="5059925"/>
            <a:ext cx="5636862" cy="3757908"/>
          </a:xfrm>
          <a:custGeom>
            <a:avLst/>
            <a:gdLst/>
            <a:ahLst/>
            <a:cxnLst/>
            <a:rect r="r" b="b" t="t" l="l"/>
            <a:pathLst>
              <a:path h="3757908" w="5636862">
                <a:moveTo>
                  <a:pt x="0" y="0"/>
                </a:moveTo>
                <a:lnTo>
                  <a:pt x="5636863" y="0"/>
                </a:lnTo>
                <a:lnTo>
                  <a:pt x="5636863" y="3757908"/>
                </a:lnTo>
                <a:lnTo>
                  <a:pt x="0" y="3757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THE PROBLEM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3338514">
            <a:off x="6668395" y="199863"/>
            <a:ext cx="18708883" cy="9558538"/>
          </a:xfrm>
          <a:custGeom>
            <a:avLst/>
            <a:gdLst/>
            <a:ahLst/>
            <a:cxnLst/>
            <a:rect r="r" b="b" t="t" l="l"/>
            <a:pathLst>
              <a:path h="9558538" w="18708883">
                <a:moveTo>
                  <a:pt x="18708883" y="0"/>
                </a:moveTo>
                <a:lnTo>
                  <a:pt x="0" y="0"/>
                </a:lnTo>
                <a:lnTo>
                  <a:pt x="0" y="9558539"/>
                </a:lnTo>
                <a:lnTo>
                  <a:pt x="18708883" y="9558539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EXISTING STUDIES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865195" y="2893282"/>
          <a:ext cx="15797832" cy="4362450"/>
        </p:xfrm>
        <a:graphic>
          <a:graphicData uri="http://schemas.openxmlformats.org/drawingml/2006/table">
            <a:tbl>
              <a:tblPr/>
              <a:tblGrid>
                <a:gridCol w="15797832"/>
              </a:tblGrid>
              <a:tr h="4362450">
                <a:tc>
                  <a:txBody>
                    <a:bodyPr anchor="t" rtlCol="false"/>
                    <a:lstStyle/>
                    <a:p>
                      <a:pPr algn="l" marL="734050" indent="-367025" lvl="1">
                        <a:lnSpc>
                          <a:spcPts val="47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Codec Pro"/>
                        </a:rPr>
                        <a:t>People Tracking Using a Time-of-Flight Depth Sensor</a:t>
                      </a:r>
                      <a:endParaRPr lang="en-US" sz="1100"/>
                    </a:p>
                    <a:p>
                      <a:pPr marL="734050" indent="-367025" lvl="1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Codec Pro"/>
                        </a:rPr>
                        <a:t>A Modular, Direct Time-of-Flight Depth Sensor in 45/65-nm 3-D-Stacked CMOS Technology </a:t>
                      </a:r>
                    </a:p>
                    <a:p>
                      <a:pPr marL="734050" indent="-367025" lvl="1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Codec Pro"/>
                        </a:rPr>
                        <a:t>Multi-view image and ToF sensor fusion for dense 3D reconstruction</a:t>
                      </a:r>
                    </a:p>
                    <a:p>
                      <a:pPr marL="734050" indent="-367025" lvl="1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Codec Pro"/>
                        </a:rPr>
                        <a:t>An overview of depth cameras and range scanners based on time-of-flight technologies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734218">
            <a:off x="-7435815" y="889140"/>
            <a:ext cx="18018477" cy="9205804"/>
          </a:xfrm>
          <a:custGeom>
            <a:avLst/>
            <a:gdLst/>
            <a:ahLst/>
            <a:cxnLst/>
            <a:rect r="r" b="b" t="t" l="l"/>
            <a:pathLst>
              <a:path h="9205804" w="18018477">
                <a:moveTo>
                  <a:pt x="18018476" y="0"/>
                </a:moveTo>
                <a:lnTo>
                  <a:pt x="0" y="0"/>
                </a:lnTo>
                <a:lnTo>
                  <a:pt x="0" y="9205804"/>
                </a:lnTo>
                <a:lnTo>
                  <a:pt x="18018476" y="9205804"/>
                </a:lnTo>
                <a:lnTo>
                  <a:pt x="180184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65195" y="2893282"/>
          <a:ext cx="16215276" cy="2724150"/>
        </p:xfrm>
        <a:graphic>
          <a:graphicData uri="http://schemas.openxmlformats.org/drawingml/2006/table">
            <a:tbl>
              <a:tblPr/>
              <a:tblGrid>
                <a:gridCol w="16215276"/>
              </a:tblGrid>
              <a:tr h="27241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a project that creates blue to red heat map, reading values from a rotary</a:t>
                      </a:r>
                      <a:endParaRPr lang="en-US" sz="1100"/>
                    </a:p>
                    <a:p>
                      <a:pPr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pan/tilt platform , puts into an array updating continuously and</a:t>
                      </a:r>
                    </a:p>
                    <a:p>
                      <a:pPr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rendering a depth map.</a:t>
                      </a:r>
                    </a:p>
                    <a:p>
                      <a:pPr>
                        <a:lnSpc>
                          <a:spcPts val="2939"/>
                        </a:lnSpc>
                      </a:pPr>
                    </a:p>
                    <a:p>
                      <a:pPr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for better results we have used </a:t>
                      </a:r>
                      <a:r>
                        <a:rPr lang="en-US" sz="2099">
                          <a:solidFill>
                            <a:srgbClr val="FFFFFF"/>
                          </a:solidFill>
                          <a:latin typeface="Codec Pro Bold"/>
                        </a:rPr>
                        <a:t>bilinear interpolation </a:t>
                      </a: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and </a:t>
                      </a:r>
                      <a:r>
                        <a:rPr lang="en-US" sz="2099">
                          <a:solidFill>
                            <a:srgbClr val="FFFFFF"/>
                          </a:solidFill>
                          <a:latin typeface="Codec Pro Bold"/>
                        </a:rPr>
                        <a:t>gaussian filter</a:t>
                      </a:r>
                    </a:p>
                    <a:p>
                      <a:pPr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</a:rPr>
                        <a:t>on the output on the mentioned work.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2185374" y="2601035"/>
            <a:ext cx="4757333" cy="6158627"/>
          </a:xfrm>
          <a:custGeom>
            <a:avLst/>
            <a:gdLst/>
            <a:ahLst/>
            <a:cxnLst/>
            <a:rect r="r" b="b" t="t" l="l"/>
            <a:pathLst>
              <a:path h="6158627" w="4757333">
                <a:moveTo>
                  <a:pt x="0" y="0"/>
                </a:moveTo>
                <a:lnTo>
                  <a:pt x="4757333" y="0"/>
                </a:lnTo>
                <a:lnTo>
                  <a:pt x="4757333" y="6158627"/>
                </a:lnTo>
                <a:lnTo>
                  <a:pt x="0" y="615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OUR SOLUTION: CYCLODUCK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734218">
            <a:off x="-7316546" y="799688"/>
            <a:ext cx="18018477" cy="9205804"/>
          </a:xfrm>
          <a:custGeom>
            <a:avLst/>
            <a:gdLst/>
            <a:ahLst/>
            <a:cxnLst/>
            <a:rect r="r" b="b" t="t" l="l"/>
            <a:pathLst>
              <a:path h="9205804" w="18018477">
                <a:moveTo>
                  <a:pt x="18018477" y="0"/>
                </a:moveTo>
                <a:lnTo>
                  <a:pt x="0" y="0"/>
                </a:lnTo>
                <a:lnTo>
                  <a:pt x="0" y="9205804"/>
                </a:lnTo>
                <a:lnTo>
                  <a:pt x="18018477" y="9205804"/>
                </a:lnTo>
                <a:lnTo>
                  <a:pt x="180184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>
                  <p14:trim st="0.0000" end="155.3333"/>
                </p14:media>
              </p:ext>
            </p:extLst>
          </p:nvPr>
        </p:nvPicPr>
        <p:blipFill>
          <a:blip r:embed="rId4"/>
          <a:srcRect l="10521" t="18375" r="54645" b="28123"/>
          <a:stretch>
            <a:fillRect/>
          </a:stretch>
        </p:blipFill>
        <p:spPr>
          <a:xfrm flipH="false" flipV="false" rot="0">
            <a:off x="9144000" y="3071387"/>
            <a:ext cx="7171619" cy="619606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3480324" y="3248755"/>
            <a:ext cx="4514025" cy="6018700"/>
          </a:xfrm>
          <a:custGeom>
            <a:avLst/>
            <a:gdLst/>
            <a:ahLst/>
            <a:cxnLst/>
            <a:rect r="r" b="b" t="t" l="l"/>
            <a:pathLst>
              <a:path h="6018700" w="4514025">
                <a:moveTo>
                  <a:pt x="0" y="0"/>
                </a:moveTo>
                <a:lnTo>
                  <a:pt x="4514026" y="0"/>
                </a:lnTo>
                <a:lnTo>
                  <a:pt x="4514026" y="6018700"/>
                </a:lnTo>
                <a:lnTo>
                  <a:pt x="0" y="6018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HOW IT WORKS?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738414" y="1992805"/>
            <a:ext cx="18708883" cy="9558538"/>
          </a:xfrm>
          <a:custGeom>
            <a:avLst/>
            <a:gdLst/>
            <a:ahLst/>
            <a:cxnLst/>
            <a:rect r="r" b="b" t="t" l="l"/>
            <a:pathLst>
              <a:path h="9558538" w="18708883">
                <a:moveTo>
                  <a:pt x="18708883" y="0"/>
                </a:moveTo>
                <a:lnTo>
                  <a:pt x="0" y="0"/>
                </a:lnTo>
                <a:lnTo>
                  <a:pt x="0" y="9558538"/>
                </a:lnTo>
                <a:lnTo>
                  <a:pt x="18708883" y="9558538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65195" y="2893282"/>
          <a:ext cx="14962945" cy="2257425"/>
        </p:xfrm>
        <a:graphic>
          <a:graphicData uri="http://schemas.openxmlformats.org/drawingml/2006/table">
            <a:tbl>
              <a:tblPr/>
              <a:tblGrid>
                <a:gridCol w="14962945"/>
              </a:tblGrid>
              <a:tr h="2257425">
                <a:tc>
                  <a:txBody>
                    <a:bodyPr anchor="t" rtlCol="false"/>
                    <a:lstStyle/>
                    <a:p>
                      <a:pPr algn="l" marL="647692" indent="-323846" lvl="1">
                        <a:lnSpc>
                          <a:spcPts val="41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physical speed limit of servo motors</a:t>
                      </a:r>
                      <a:endParaRPr lang="en-US" sz="1100"/>
                    </a:p>
                    <a:p>
                      <a:pPr marL="647692" indent="-323846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pyhsical limit of ToF sensor (its capabilities are limited to 4 meters)</a:t>
                      </a:r>
                    </a:p>
                    <a:p>
                      <a:pPr marL="647692" indent="-323846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computation power of Arduino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LIMITATIONS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738414" y="1992805"/>
            <a:ext cx="18708883" cy="9558538"/>
          </a:xfrm>
          <a:custGeom>
            <a:avLst/>
            <a:gdLst/>
            <a:ahLst/>
            <a:cxnLst/>
            <a:rect r="r" b="b" t="t" l="l"/>
            <a:pathLst>
              <a:path h="9558538" w="18708883">
                <a:moveTo>
                  <a:pt x="18708883" y="0"/>
                </a:moveTo>
                <a:lnTo>
                  <a:pt x="0" y="0"/>
                </a:lnTo>
                <a:lnTo>
                  <a:pt x="0" y="9558538"/>
                </a:lnTo>
                <a:lnTo>
                  <a:pt x="18708883" y="9558538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5195" y="1797118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OUR STRUGGLES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865195" y="2893282"/>
          <a:ext cx="15797832" cy="2250218"/>
        </p:xfrm>
        <a:graphic>
          <a:graphicData uri="http://schemas.openxmlformats.org/drawingml/2006/table">
            <a:tbl>
              <a:tblPr/>
              <a:tblGrid>
                <a:gridCol w="15797832"/>
              </a:tblGrid>
              <a:tr h="2250218">
                <a:tc>
                  <a:txBody>
                    <a:bodyPr anchor="t" rtlCol="false"/>
                    <a:lstStyle/>
                    <a:p>
                      <a:pPr algn="l" marL="604513" indent="-302256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Codec Pro"/>
                        </a:rPr>
                        <a:t>Different Libraries caused different problems.</a:t>
                      </a:r>
                      <a:endParaRPr lang="en-US" sz="1100"/>
                    </a:p>
                    <a:p>
                      <a:pPr marL="604513" indent="-302256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Codec Pro"/>
                        </a:rPr>
                        <a:t>Unstability of Arduino, its IDE and/or sensors. (solved with default case and error handling)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1658" y="7812263"/>
            <a:ext cx="14984685" cy="5421731"/>
          </a:xfrm>
          <a:custGeom>
            <a:avLst/>
            <a:gdLst/>
            <a:ahLst/>
            <a:cxnLst/>
            <a:rect r="r" b="b" t="t" l="l"/>
            <a:pathLst>
              <a:path h="5421731" w="14984685">
                <a:moveTo>
                  <a:pt x="0" y="0"/>
                </a:moveTo>
                <a:lnTo>
                  <a:pt x="14984684" y="0"/>
                </a:lnTo>
                <a:lnTo>
                  <a:pt x="14984684" y="5421731"/>
                </a:lnTo>
                <a:lnTo>
                  <a:pt x="0" y="5421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371446" cy="10371446"/>
          </a:xfrm>
          <a:custGeom>
            <a:avLst/>
            <a:gdLst/>
            <a:ahLst/>
            <a:cxnLst/>
            <a:rect r="r" b="b" t="t" l="l"/>
            <a:pathLst>
              <a:path h="10371446" w="10371446">
                <a:moveTo>
                  <a:pt x="0" y="0"/>
                </a:moveTo>
                <a:lnTo>
                  <a:pt x="10371446" y="0"/>
                </a:lnTo>
                <a:lnTo>
                  <a:pt x="10371446" y="10371446"/>
                </a:lnTo>
                <a:lnTo>
                  <a:pt x="0" y="1037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2661255"/>
          <a:ext cx="15797832" cy="2250218"/>
        </p:xfrm>
        <a:graphic>
          <a:graphicData uri="http://schemas.openxmlformats.org/drawingml/2006/table">
            <a:tbl>
              <a:tblPr/>
              <a:tblGrid>
                <a:gridCol w="15797832"/>
              </a:tblGrid>
              <a:tr h="22502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This project can be improved with:</a:t>
                      </a:r>
                      <a:endParaRPr lang="en-US" sz="1100"/>
                    </a:p>
                    <a:p>
                      <a:pPr marL="647692" indent="-323846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sensor fusion approach</a:t>
                      </a:r>
                    </a:p>
                    <a:p>
                      <a:pPr marL="647692" indent="-323846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Codec Pro"/>
                        </a:rPr>
                        <a:t>better hardware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2821092">
            <a:off x="10469266" y="3375877"/>
            <a:ext cx="4078796" cy="4114800"/>
          </a:xfrm>
          <a:custGeom>
            <a:avLst/>
            <a:gdLst/>
            <a:ahLst/>
            <a:cxnLst/>
            <a:rect r="r" b="b" t="t" l="l"/>
            <a:pathLst>
              <a:path h="4114800" w="4078796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65090"/>
            <a:ext cx="10200910" cy="80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Codec Pro Bold"/>
              </a:rPr>
              <a:t>FUTURE POSSIBILITIES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380193" y="7044158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12465" y="6117264"/>
            <a:ext cx="723072" cy="723072"/>
          </a:xfrm>
          <a:custGeom>
            <a:avLst/>
            <a:gdLst/>
            <a:ahLst/>
            <a:cxnLst/>
            <a:rect r="r" b="b" t="t" l="l"/>
            <a:pathLst>
              <a:path h="723072" w="723072">
                <a:moveTo>
                  <a:pt x="0" y="0"/>
                </a:moveTo>
                <a:lnTo>
                  <a:pt x="723072" y="0"/>
                </a:lnTo>
                <a:lnTo>
                  <a:pt x="723072" y="723072"/>
                </a:lnTo>
                <a:lnTo>
                  <a:pt x="0" y="723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26162" y="6151739"/>
            <a:ext cx="2078550" cy="54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7"/>
              </a:lnSpc>
              <a:spcBef>
                <a:spcPct val="0"/>
              </a:spcBef>
            </a:pPr>
            <a:r>
              <a:rPr lang="en-US" sz="2955">
                <a:solidFill>
                  <a:srgbClr val="FFFFFF"/>
                </a:solidFill>
                <a:latin typeface="Codec Pro"/>
              </a:rPr>
              <a:t>/in/eerenn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49588" y="4122111"/>
            <a:ext cx="12988824" cy="134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6"/>
              </a:lnSpc>
            </a:pPr>
            <a:r>
              <a:rPr lang="en-US" sz="8524">
                <a:solidFill>
                  <a:srgbClr val="FFFFFF"/>
                </a:solidFill>
                <a:latin typeface="Codec Pro Bold"/>
              </a:rPr>
              <a:t>Thank you </a:t>
            </a:r>
            <a:r>
              <a:rPr lang="en-US" sz="8524">
                <a:solidFill>
                  <a:srgbClr val="2667FF"/>
                </a:solidFill>
                <a:latin typeface="Codec Pro Bold"/>
              </a:rPr>
              <a:t>for listening!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354917" y="6117264"/>
            <a:ext cx="723072" cy="723072"/>
          </a:xfrm>
          <a:custGeom>
            <a:avLst/>
            <a:gdLst/>
            <a:ahLst/>
            <a:cxnLst/>
            <a:rect r="r" b="b" t="t" l="l"/>
            <a:pathLst>
              <a:path h="723072" w="723072">
                <a:moveTo>
                  <a:pt x="0" y="0"/>
                </a:moveTo>
                <a:lnTo>
                  <a:pt x="723072" y="0"/>
                </a:lnTo>
                <a:lnTo>
                  <a:pt x="723072" y="723072"/>
                </a:lnTo>
                <a:lnTo>
                  <a:pt x="0" y="723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258067" y="6151739"/>
            <a:ext cx="1792393" cy="54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7"/>
              </a:lnSpc>
              <a:spcBef>
                <a:spcPct val="0"/>
              </a:spcBef>
            </a:pPr>
            <a:r>
              <a:rPr lang="en-US" sz="2955">
                <a:solidFill>
                  <a:srgbClr val="FFFFFF"/>
                </a:solidFill>
                <a:latin typeface="Codec Pro"/>
              </a:rPr>
              <a:t>/in/gbilge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DAFmI5gigaE</dc:identifier>
  <dcterms:modified xsi:type="dcterms:W3CDTF">2011-08-01T06:04:30Z</dcterms:modified>
  <cp:revision>1</cp:revision>
  <dc:title>kargakarga</dc:title>
</cp:coreProperties>
</file>