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1.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3.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8"/>
  </p:notesMasterIdLst>
  <p:sldIdLst>
    <p:sldId id="266" r:id="rId3"/>
    <p:sldId id="285" r:id="rId4"/>
    <p:sldId id="287" r:id="rId5"/>
    <p:sldId id="304" r:id="rId6"/>
    <p:sldId id="324" r:id="rId7"/>
    <p:sldId id="323" r:id="rId8"/>
    <p:sldId id="322" r:id="rId9"/>
    <p:sldId id="288" r:id="rId10"/>
    <p:sldId id="303" r:id="rId11"/>
    <p:sldId id="306" r:id="rId12"/>
    <p:sldId id="307" r:id="rId13"/>
    <p:sldId id="308" r:id="rId14"/>
    <p:sldId id="309" r:id="rId15"/>
    <p:sldId id="310" r:id="rId16"/>
    <p:sldId id="311" r:id="rId17"/>
    <p:sldId id="316" r:id="rId18"/>
    <p:sldId id="313" r:id="rId19"/>
    <p:sldId id="314" r:id="rId20"/>
    <p:sldId id="315" r:id="rId21"/>
    <p:sldId id="317" r:id="rId22"/>
    <p:sldId id="318" r:id="rId23"/>
    <p:sldId id="319" r:id="rId24"/>
    <p:sldId id="320" r:id="rId25"/>
    <p:sldId id="321" r:id="rId26"/>
    <p:sldId id="302" r:id="rId27"/>
  </p:sldIdLst>
  <p:sldSz cx="9144000" cy="6858000" type="screen4x3"/>
  <p:notesSz cx="6858000" cy="9144000"/>
  <p:custDataLst>
    <p:tags r:id="rId29"/>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4660"/>
  </p:normalViewPr>
  <p:slideViewPr>
    <p:cSldViewPr snapToGrid="0">
      <p:cViewPr>
        <p:scale>
          <a:sx n="72" d="100"/>
          <a:sy n="72" d="100"/>
        </p:scale>
        <p:origin x="-155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de-DE"/>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cs typeface="Arial" charset="0"/>
              </a:defRPr>
            </a:lvl1pPr>
          </a:lstStyle>
          <a:p>
            <a:pPr>
              <a:defRPr/>
            </a:pPr>
            <a:endParaRPr lang="de-DE"/>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B6AADD8F-3B44-452D-85A7-15A3D3F060FA}" type="slidenum">
              <a:rPr lang="de-DE"/>
              <a:pPr>
                <a:defRPr/>
              </a:pPr>
              <a:t>‹N›</a:t>
            </a:fld>
            <a:endParaRPr lang="de-DE"/>
          </a:p>
        </p:txBody>
      </p:sp>
    </p:spTree>
    <p:extLst>
      <p:ext uri="{BB962C8B-B14F-4D97-AF65-F5344CB8AC3E}">
        <p14:creationId xmlns:p14="http://schemas.microsoft.com/office/powerpoint/2010/main" val="1401439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2EE245-975D-4237-97F3-68416BFF9781}" type="slidenum">
              <a:rPr lang="de-DE" smtClean="0"/>
              <a:pPr eaLnBrk="1" hangingPunct="1"/>
              <a:t>4</a:t>
            </a:fld>
            <a:endParaRPr lang="de-D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62" tIns="47781" rIns="95562" bIns="47781"/>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8.jpeg"/><Relationship Id="rId18"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oleObject" Target="../embeddings/oleObject3.bin"/><Relationship Id="rId17" Type="http://schemas.openxmlformats.org/officeDocument/2006/relationships/image" Target="../media/image9.jpeg"/><Relationship Id="rId2" Type="http://schemas.openxmlformats.org/officeDocument/2006/relationships/vmlDrawing" Target="../drawings/vmlDrawing3.vml"/><Relationship Id="rId16" Type="http://schemas.openxmlformats.org/officeDocument/2006/relationships/image" Target="../media/image2.jpeg"/><Relationship Id="rId1" Type="http://schemas.openxmlformats.org/officeDocument/2006/relationships/themeOverride" Target="../theme/themeOverride1.xml"/><Relationship Id="rId6" Type="http://schemas.openxmlformats.org/officeDocument/2006/relationships/tags" Target="../tags/tag36.xml"/><Relationship Id="rId11" Type="http://schemas.openxmlformats.org/officeDocument/2006/relationships/slideMaster" Target="../slideMasters/slideMaster2.xml"/><Relationship Id="rId5" Type="http://schemas.openxmlformats.org/officeDocument/2006/relationships/tags" Target="../tags/tag35.xml"/><Relationship Id="rId15" Type="http://schemas.openxmlformats.org/officeDocument/2006/relationships/image" Target="../media/image6.png"/><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jpe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jpeg"/><Relationship Id="rId2" Type="http://schemas.openxmlformats.org/officeDocument/2006/relationships/tags" Target="../tags/tag41.xml"/><Relationship Id="rId1" Type="http://schemas.openxmlformats.org/officeDocument/2006/relationships/vmlDrawing" Target="../drawings/vmlDrawing4.vml"/><Relationship Id="rId6" Type="http://schemas.openxmlformats.org/officeDocument/2006/relationships/tags" Target="../tags/tag45.xml"/><Relationship Id="rId11" Type="http://schemas.openxmlformats.org/officeDocument/2006/relationships/oleObject" Target="../embeddings/oleObject4.bin"/><Relationship Id="rId5" Type="http://schemas.openxmlformats.org/officeDocument/2006/relationships/tags" Target="../tags/tag44.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2.jpe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jpeg"/><Relationship Id="rId2" Type="http://schemas.openxmlformats.org/officeDocument/2006/relationships/tags" Target="../tags/tag49.xml"/><Relationship Id="rId1" Type="http://schemas.openxmlformats.org/officeDocument/2006/relationships/vmlDrawing" Target="../drawings/vmlDrawing5.vml"/><Relationship Id="rId6" Type="http://schemas.openxmlformats.org/officeDocument/2006/relationships/tags" Target="../tags/tag53.xml"/><Relationship Id="rId11" Type="http://schemas.openxmlformats.org/officeDocument/2006/relationships/oleObject" Target="../embeddings/oleObject5.bin"/><Relationship Id="rId5" Type="http://schemas.openxmlformats.org/officeDocument/2006/relationships/tags" Target="../tags/tag52.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2.jpeg"/><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vmlDrawing" Target="../drawings/vmlDrawing6.vml"/><Relationship Id="rId6" Type="http://schemas.openxmlformats.org/officeDocument/2006/relationships/tags" Target="../tags/tag61.xml"/><Relationship Id="rId11" Type="http://schemas.openxmlformats.org/officeDocument/2006/relationships/oleObject" Target="../embeddings/oleObject6.bin"/><Relationship Id="rId5" Type="http://schemas.openxmlformats.org/officeDocument/2006/relationships/tags" Target="../tags/tag60.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2.jpe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jpeg"/><Relationship Id="rId2" Type="http://schemas.openxmlformats.org/officeDocument/2006/relationships/tags" Target="../tags/tag65.xml"/><Relationship Id="rId1" Type="http://schemas.openxmlformats.org/officeDocument/2006/relationships/vmlDrawing" Target="../drawings/vmlDrawing7.vml"/><Relationship Id="rId6" Type="http://schemas.openxmlformats.org/officeDocument/2006/relationships/tags" Target="../tags/tag69.xml"/><Relationship Id="rId11" Type="http://schemas.openxmlformats.org/officeDocument/2006/relationships/oleObject" Target="../embeddings/oleObject7.bin"/><Relationship Id="rId5" Type="http://schemas.openxmlformats.org/officeDocument/2006/relationships/tags" Target="../tags/tag68.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2.jpe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1.jpeg"/><Relationship Id="rId2" Type="http://schemas.openxmlformats.org/officeDocument/2006/relationships/tags" Target="../tags/tag73.xml"/><Relationship Id="rId1" Type="http://schemas.openxmlformats.org/officeDocument/2006/relationships/vmlDrawing" Target="../drawings/vmlDrawing8.vml"/><Relationship Id="rId6" Type="http://schemas.openxmlformats.org/officeDocument/2006/relationships/tags" Target="../tags/tag77.xml"/><Relationship Id="rId11" Type="http://schemas.openxmlformats.org/officeDocument/2006/relationships/oleObject" Target="../embeddings/oleObject8.bin"/><Relationship Id="rId5" Type="http://schemas.openxmlformats.org/officeDocument/2006/relationships/tags" Target="../tags/tag76.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2.jpe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1.jpeg"/><Relationship Id="rId2" Type="http://schemas.openxmlformats.org/officeDocument/2006/relationships/tags" Target="../tags/tag81.xml"/><Relationship Id="rId1" Type="http://schemas.openxmlformats.org/officeDocument/2006/relationships/vmlDrawing" Target="../drawings/vmlDrawing9.vml"/><Relationship Id="rId6" Type="http://schemas.openxmlformats.org/officeDocument/2006/relationships/tags" Target="../tags/tag85.xml"/><Relationship Id="rId11" Type="http://schemas.openxmlformats.org/officeDocument/2006/relationships/oleObject" Target="../embeddings/oleObject9.bin"/><Relationship Id="rId5" Type="http://schemas.openxmlformats.org/officeDocument/2006/relationships/tags" Target="../tags/tag84.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2.jpe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jpeg"/><Relationship Id="rId2" Type="http://schemas.openxmlformats.org/officeDocument/2006/relationships/tags" Target="../tags/tag89.xml"/><Relationship Id="rId1" Type="http://schemas.openxmlformats.org/officeDocument/2006/relationships/vmlDrawing" Target="../drawings/vmlDrawing10.vml"/><Relationship Id="rId6" Type="http://schemas.openxmlformats.org/officeDocument/2006/relationships/tags" Target="../tags/tag93.xml"/><Relationship Id="rId11" Type="http://schemas.openxmlformats.org/officeDocument/2006/relationships/oleObject" Target="../embeddings/oleObject10.bin"/><Relationship Id="rId5" Type="http://schemas.openxmlformats.org/officeDocument/2006/relationships/tags" Target="../tags/tag92.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2.jpe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1.jpeg"/><Relationship Id="rId2" Type="http://schemas.openxmlformats.org/officeDocument/2006/relationships/tags" Target="../tags/tag97.xml"/><Relationship Id="rId1" Type="http://schemas.openxmlformats.org/officeDocument/2006/relationships/vmlDrawing" Target="../drawings/vmlDrawing11.vml"/><Relationship Id="rId6" Type="http://schemas.openxmlformats.org/officeDocument/2006/relationships/tags" Target="../tags/tag101.xml"/><Relationship Id="rId11" Type="http://schemas.openxmlformats.org/officeDocument/2006/relationships/oleObject" Target="../embeddings/oleObject11.bin"/><Relationship Id="rId5" Type="http://schemas.openxmlformats.org/officeDocument/2006/relationships/tags" Target="../tags/tag100.xml"/><Relationship Id="rId15" Type="http://schemas.openxmlformats.org/officeDocument/2006/relationships/image" Target="../media/image10.png"/><Relationship Id="rId10" Type="http://schemas.openxmlformats.org/officeDocument/2006/relationships/slideMaster" Target="../slideMasters/slideMaster2.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pic>
        <p:nvPicPr>
          <p:cNvPr id="4" name="Picture 7" descr="cip_en-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EPPOL_Logo_CMYK"/>
          <p:cNvPicPr>
            <a:picLocks noChangeAspect="1" noChangeArrowheads="1"/>
          </p:cNvPicPr>
          <p:nvPr/>
        </p:nvPicPr>
        <p:blipFill>
          <a:blip r:embed="rId3">
            <a:extLst>
              <a:ext uri="{28A0092B-C50C-407E-A947-70E740481C1C}">
                <a14:useLocalDpi xmlns:a14="http://schemas.microsoft.com/office/drawing/2010/main" val="0"/>
              </a:ext>
            </a:extLst>
          </a:blip>
          <a:srcRect l="11993" t="22115" r="13168" b="25198"/>
          <a:stretch>
            <a:fillRect/>
          </a:stretch>
        </p:blipFill>
        <p:spPr bwMode="auto">
          <a:xfrm>
            <a:off x="6202363" y="434975"/>
            <a:ext cx="256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EU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logo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2360613"/>
            <a:ext cx="26987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sp>
        <p:nvSpPr>
          <p:cNvPr id="9" name="Rectangle 21"/>
          <p:cNvSpPr>
            <a:spLocks noChangeArrowheads="1"/>
          </p:cNvSpPr>
          <p:nvPr/>
        </p:nvSpPr>
        <p:spPr bwMode="auto">
          <a:xfrm>
            <a:off x="460375" y="692150"/>
            <a:ext cx="1036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200"/>
              <a:t>www.peppol.eu</a:t>
            </a:r>
          </a:p>
        </p:txBody>
      </p:sp>
      <p:sp>
        <p:nvSpPr>
          <p:cNvPr id="3085" name="Rectangle 13"/>
          <p:cNvSpPr>
            <a:spLocks noGrp="1" noChangeArrowheads="1"/>
          </p:cNvSpPr>
          <p:nvPr>
            <p:ph type="ctrTitle" sz="quarter"/>
          </p:nvPr>
        </p:nvSpPr>
        <p:spPr>
          <a:xfrm>
            <a:off x="3333750" y="2732088"/>
            <a:ext cx="5356225" cy="1339850"/>
          </a:xfrm>
        </p:spPr>
        <p:txBody>
          <a:bodyPr/>
          <a:lstStyle>
            <a:lvl1pPr>
              <a:defRPr sz="4400"/>
            </a:lvl1pPr>
          </a:lstStyle>
          <a:p>
            <a:r>
              <a:rPr lang="nb-NO" smtClean="0"/>
              <a:t>Klikk for å redigere tittelstil</a:t>
            </a:r>
            <a:endParaRPr lang="de-DE"/>
          </a:p>
        </p:txBody>
      </p:sp>
      <p:sp>
        <p:nvSpPr>
          <p:cNvPr id="3088" name="Rectangle 16"/>
          <p:cNvSpPr>
            <a:spLocks noGrp="1" noChangeArrowheads="1"/>
          </p:cNvSpPr>
          <p:nvPr>
            <p:ph type="subTitle" sz="quarter" idx="1"/>
          </p:nvPr>
        </p:nvSpPr>
        <p:spPr>
          <a:xfrm>
            <a:off x="3333750" y="4262438"/>
            <a:ext cx="5356225" cy="427037"/>
          </a:xfrm>
        </p:spPr>
        <p:txBody>
          <a:bodyPr/>
          <a:lstStyle>
            <a:lvl1pPr>
              <a:defRPr sz="2800"/>
            </a:lvl1pPr>
          </a:lstStyle>
          <a:p>
            <a:r>
              <a:rPr lang="nb-NO" smtClean="0"/>
              <a:t>Klikk for å redigere undertittelstil i malen</a:t>
            </a:r>
            <a:endParaRPr lang="de-DE"/>
          </a:p>
        </p:txBody>
      </p:sp>
    </p:spTree>
    <p:extLst>
      <p:ext uri="{BB962C8B-B14F-4D97-AF65-F5344CB8AC3E}">
        <p14:creationId xmlns:p14="http://schemas.microsoft.com/office/powerpoint/2010/main" val="262078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B50417B1-BB85-4C10-88BD-A8D4215599F7}" type="slidenum">
              <a:rPr lang="de-DE"/>
              <a:pPr>
                <a:defRPr/>
              </a:pPr>
              <a:t>‹N›</a:t>
            </a:fld>
            <a:endParaRPr lang="de-DE"/>
          </a:p>
        </p:txBody>
      </p:sp>
    </p:spTree>
    <p:extLst>
      <p:ext uri="{BB962C8B-B14F-4D97-AF65-F5344CB8AC3E}">
        <p14:creationId xmlns:p14="http://schemas.microsoft.com/office/powerpoint/2010/main" val="131560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32575" y="244475"/>
            <a:ext cx="2057400" cy="31575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44475"/>
            <a:ext cx="6022975" cy="3157538"/>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21B79BF4-10C3-442B-80E6-2729913037A6}" type="slidenum">
              <a:rPr lang="de-DE"/>
              <a:pPr>
                <a:defRPr/>
              </a:pPr>
              <a:t>‹N›</a:t>
            </a:fld>
            <a:endParaRPr lang="de-DE"/>
          </a:p>
        </p:txBody>
      </p:sp>
    </p:spTree>
    <p:extLst>
      <p:ext uri="{BB962C8B-B14F-4D97-AF65-F5344CB8AC3E}">
        <p14:creationId xmlns:p14="http://schemas.microsoft.com/office/powerpoint/2010/main" val="132848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tel, tekst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457200" y="244475"/>
            <a:ext cx="6151563" cy="793750"/>
          </a:xfrm>
        </p:spPr>
        <p:txBody>
          <a:bodyPr/>
          <a:lstStyle/>
          <a:p>
            <a:r>
              <a:rPr lang="nb-NO" smtClean="0"/>
              <a:t>Klikk for å redigere tittelstil</a:t>
            </a:r>
            <a:endParaRPr lang="nb-NO"/>
          </a:p>
        </p:txBody>
      </p:sp>
      <p:sp>
        <p:nvSpPr>
          <p:cNvPr id="3" name="Plassholder for tekst 2"/>
          <p:cNvSpPr>
            <a:spLocks noGrp="1"/>
          </p:cNvSpPr>
          <p:nvPr>
            <p:ph type="body" sz="half" idx="1"/>
          </p:nvPr>
        </p:nvSpPr>
        <p:spPr>
          <a:xfrm>
            <a:off x="457200" y="1512888"/>
            <a:ext cx="4040188" cy="188912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65DDC610-365E-4870-97BD-96028F0AAF74}" type="slidenum">
              <a:rPr lang="de-DE"/>
              <a:pPr>
                <a:defRPr/>
              </a:pPr>
              <a:t>‹N›</a:t>
            </a:fld>
            <a:endParaRPr lang="de-DE"/>
          </a:p>
        </p:txBody>
      </p:sp>
    </p:spTree>
    <p:extLst>
      <p:ext uri="{BB962C8B-B14F-4D97-AF65-F5344CB8AC3E}">
        <p14:creationId xmlns:p14="http://schemas.microsoft.com/office/powerpoint/2010/main" val="396765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4" name="think-cell Slide" r:id="rId12" imgW="0" imgH="0" progId="">
                  <p:embed/>
                </p:oleObj>
              </mc:Choice>
              <mc:Fallback>
                <p:oleObj name="think-cell Slide" r:id="rId12"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12" descr="button_gelb_neu"/>
          <p:cNvPicPr>
            <a:picLocks noChangeAspect="1" noChangeArrowheads="1"/>
          </p:cNvPicPr>
          <p:nvPr>
            <p:custDataLst>
              <p:tags r:id="rId4"/>
            </p:custDataLst>
          </p:nvPr>
        </p:nvPicPr>
        <p:blipFill>
          <a:blip r:embed="rId13">
            <a:extLst>
              <a:ext uri="{28A0092B-C50C-407E-A947-70E740481C1C}">
                <a14:useLocalDpi xmlns:a14="http://schemas.microsoft.com/office/drawing/2010/main" val="0"/>
              </a:ext>
            </a:extLst>
          </a:blip>
          <a:srcRect/>
          <a:stretch>
            <a:fillRect/>
          </a:stretch>
        </p:blipFill>
        <p:spPr bwMode="auto">
          <a:xfrm>
            <a:off x="3265488" y="2363788"/>
            <a:ext cx="5653087"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ip_en-RGB"/>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custDataLst>
              <p:tags r:id="rId6"/>
            </p:custDataLst>
          </p:nvPr>
        </p:nvSpPr>
        <p:spPr bwMode="auto">
          <a:xfrm>
            <a:off x="460375" y="347663"/>
            <a:ext cx="46942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200"/>
              <a:t>Project Acronym:	PEPPOL</a:t>
            </a:r>
          </a:p>
          <a:p>
            <a:r>
              <a:rPr lang="de-DE" sz="1200"/>
              <a:t>Grant Agreement number:	224974</a:t>
            </a:r>
          </a:p>
          <a:p>
            <a:r>
              <a:rPr lang="de-DE" sz="1200"/>
              <a:t>Project Title:		Pan European Public Procurement Online</a:t>
            </a:r>
          </a:p>
          <a:p>
            <a:r>
              <a:rPr lang="de-DE" sz="1200"/>
              <a:t>Website:		www.peppol.eu</a:t>
            </a:r>
          </a:p>
        </p:txBody>
      </p:sp>
      <p:pic>
        <p:nvPicPr>
          <p:cNvPr id="7" name="Picture 4" descr="PEPPOL_Logo_CMYK"/>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l="11993" t="22115" r="13168" b="25198"/>
          <a:stretch>
            <a:fillRect/>
          </a:stretch>
        </p:blipFill>
        <p:spPr bwMode="auto">
          <a:xfrm>
            <a:off x="6202363" y="434975"/>
            <a:ext cx="256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EU_logo_RGB"/>
          <p:cNvPicPr>
            <a:picLocks noChangeAspect="1" noChangeArrowheads="1"/>
          </p:cNvPicPr>
          <p:nvPr>
            <p:custDataLst>
              <p:tags r:id="rId8"/>
            </p:custDataLst>
          </p:nvPr>
        </p:nvPicPr>
        <p:blipFill>
          <a:blip r:embed="rId16">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logo_icon"/>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a:stretch>
            <a:fillRect/>
          </a:stretch>
        </p:blipFill>
        <p:spPr bwMode="auto">
          <a:xfrm>
            <a:off x="823913" y="2359025"/>
            <a:ext cx="24796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8"/>
          <p:cNvSpPr>
            <a:spLocks noChangeArrowheads="1"/>
          </p:cNvSpPr>
          <p:nvPr>
            <p:custDataLst>
              <p:tags r:id="rId10"/>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1" name="Picture 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11"/>
          <p:cNvSpPr>
            <a:spLocks noGrp="1" noChangeArrowheads="1"/>
          </p:cNvSpPr>
          <p:nvPr>
            <p:ph type="ctrTitle" sz="quarter"/>
          </p:nvPr>
        </p:nvSpPr>
        <p:spPr>
          <a:xfrm>
            <a:off x="4007129" y="2689459"/>
            <a:ext cx="4127468" cy="1977543"/>
          </a:xfrm>
        </p:spPr>
        <p:txBody>
          <a:bodyPr anchor="ctr"/>
          <a:lstStyle>
            <a:lvl1pPr>
              <a:defRPr sz="1200" b="0">
                <a:solidFill>
                  <a:schemeClr val="accent2"/>
                </a:solidFill>
              </a:defRPr>
            </a:lvl1pPr>
          </a:lstStyle>
          <a:p>
            <a:r>
              <a:rPr lang="de-DE" dirty="0"/>
              <a:t>Titelmasterformat durch Klicken bearbeiten</a:t>
            </a:r>
          </a:p>
        </p:txBody>
      </p:sp>
    </p:spTree>
    <p:extLst>
      <p:ext uri="{BB962C8B-B14F-4D97-AF65-F5344CB8AC3E}">
        <p14:creationId xmlns:p14="http://schemas.microsoft.com/office/powerpoint/2010/main" val="2248623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tel og innhold">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78"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7" name="Picture 14"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E3A5EEE6-2B3D-493F-9630-D4C6AB22DE83}" type="slidenum">
              <a:rPr lang="de-DE"/>
              <a:pPr>
                <a:defRPr/>
              </a:pPr>
              <a:t>‹N›</a:t>
            </a:fld>
            <a:endParaRPr lang="de-DE"/>
          </a:p>
        </p:txBody>
      </p:sp>
    </p:spTree>
    <p:extLst>
      <p:ext uri="{BB962C8B-B14F-4D97-AF65-F5344CB8AC3E}">
        <p14:creationId xmlns:p14="http://schemas.microsoft.com/office/powerpoint/2010/main" val="2287009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2"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7" name="Picture 14"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1C84A223-3D6B-4B71-A11C-6F466F7006EE}" type="slidenum">
              <a:rPr lang="de-DE"/>
              <a:pPr>
                <a:defRPr/>
              </a:pPr>
              <a:t>‹N›</a:t>
            </a:fld>
            <a:endParaRPr lang="de-DE"/>
          </a:p>
        </p:txBody>
      </p:sp>
    </p:spTree>
    <p:extLst>
      <p:ext uri="{BB962C8B-B14F-4D97-AF65-F5344CB8AC3E}">
        <p14:creationId xmlns:p14="http://schemas.microsoft.com/office/powerpoint/2010/main" val="326677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o innholdsdeler">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26"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512888"/>
            <a:ext cx="40401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94080F1A-6D9A-4A72-B863-268FED8F8B08}" type="slidenum">
              <a:rPr lang="de-DE"/>
              <a:pPr>
                <a:defRPr/>
              </a:pPr>
              <a:t>‹N›</a:t>
            </a:fld>
            <a:endParaRPr lang="de-DE"/>
          </a:p>
        </p:txBody>
      </p:sp>
    </p:spTree>
    <p:extLst>
      <p:ext uri="{BB962C8B-B14F-4D97-AF65-F5344CB8AC3E}">
        <p14:creationId xmlns:p14="http://schemas.microsoft.com/office/powerpoint/2010/main" val="2056078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Sammenligning">
    <p:spTree>
      <p:nvGrpSpPr>
        <p:cNvPr id="1" name=""/>
        <p:cNvGrpSpPr/>
        <p:nvPr/>
      </p:nvGrpSpPr>
      <p:grpSpPr>
        <a:xfrm>
          <a:off x="0" y="0"/>
          <a:ext cx="0" cy="0"/>
          <a:chOff x="0" y="0"/>
          <a:chExt cx="0" cy="0"/>
        </a:xfrm>
      </p:grpSpPr>
      <p:graphicFrame>
        <p:nvGraphicFramePr>
          <p:cNvPr id="7"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50"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9"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10"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4"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4638"/>
            <a:ext cx="8229600" cy="1143000"/>
          </a:xfrm>
        </p:spPr>
        <p:txBody>
          <a:bodyPr/>
          <a:lstStyle>
            <a:lvl1pPr>
              <a:defRPr/>
            </a:lvl1pPr>
          </a:lstStyle>
          <a:p>
            <a:r>
              <a:rPr lang="nb-NO" dirty="0" smtClean="0"/>
              <a:t>Klikk for å redigere tittelstil</a:t>
            </a:r>
            <a:endParaRPr lang="nb-NO" dirty="0"/>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5"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572329EA-B102-42B4-BA50-3DD9A7902556}" type="slidenum">
              <a:rPr lang="de-DE"/>
              <a:pPr>
                <a:defRPr/>
              </a:pPr>
              <a:t>‹N›</a:t>
            </a:fld>
            <a:endParaRPr lang="de-DE"/>
          </a:p>
        </p:txBody>
      </p:sp>
    </p:spTree>
    <p:extLst>
      <p:ext uri="{BB962C8B-B14F-4D97-AF65-F5344CB8AC3E}">
        <p14:creationId xmlns:p14="http://schemas.microsoft.com/office/powerpoint/2010/main" val="1500006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Bare tittel">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74"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6"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0"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11" name="Rectangle 19"/>
          <p:cNvSpPr>
            <a:spLocks noGrp="1" noChangeArrowheads="1"/>
          </p:cNvSpPr>
          <p:nvPr>
            <p:ph type="sldNum" sz="quarter" idx="10"/>
            <p:custDataLst>
              <p:tags r:id="rId9"/>
            </p:custDataLst>
          </p:nvPr>
        </p:nvSpPr>
        <p:spPr/>
        <p:txBody>
          <a:bodyPr/>
          <a:lstStyle>
            <a:lvl1pPr>
              <a:defRPr/>
            </a:lvl1pPr>
          </a:lstStyle>
          <a:p>
            <a:pPr>
              <a:defRPr/>
            </a:pPr>
            <a:r>
              <a:rPr lang="de-DE"/>
              <a:t>Page </a:t>
            </a:r>
            <a:fld id="{6A8502EA-278D-44FA-A577-42769FDDD27A}" type="slidenum">
              <a:rPr lang="de-DE"/>
              <a:pPr>
                <a:defRPr/>
              </a:pPr>
              <a:t>‹N›</a:t>
            </a:fld>
            <a:endParaRPr lang="de-DE"/>
          </a:p>
        </p:txBody>
      </p:sp>
    </p:spTree>
    <p:extLst>
      <p:ext uri="{BB962C8B-B14F-4D97-AF65-F5344CB8AC3E}">
        <p14:creationId xmlns:p14="http://schemas.microsoft.com/office/powerpoint/2010/main" val="3720516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graphicFrame>
        <p:nvGraphicFramePr>
          <p:cNvPr id="2"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98"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4"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5"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9"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4FA041BD-365B-4230-9192-843EE8493342}" type="slidenum">
              <a:rPr lang="de-DE"/>
              <a:pPr>
                <a:defRPr/>
              </a:pPr>
              <a:t>‹N›</a:t>
            </a:fld>
            <a:endParaRPr lang="de-DE"/>
          </a:p>
        </p:txBody>
      </p:sp>
    </p:spTree>
    <p:extLst>
      <p:ext uri="{BB962C8B-B14F-4D97-AF65-F5344CB8AC3E}">
        <p14:creationId xmlns:p14="http://schemas.microsoft.com/office/powerpoint/2010/main" val="325143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5F86D4CD-7404-454A-8B73-498E03E3656A}" type="slidenum">
              <a:rPr lang="de-DE"/>
              <a:pPr>
                <a:defRPr/>
              </a:pPr>
              <a:t>‹N›</a:t>
            </a:fld>
            <a:endParaRPr lang="de-DE"/>
          </a:p>
        </p:txBody>
      </p:sp>
    </p:spTree>
    <p:extLst>
      <p:ext uri="{BB962C8B-B14F-4D97-AF65-F5344CB8AC3E}">
        <p14:creationId xmlns:p14="http://schemas.microsoft.com/office/powerpoint/2010/main" val="418695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8622"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3050"/>
            <a:ext cx="3008313" cy="1162050"/>
          </a:xfrm>
        </p:spPr>
        <p:txBody>
          <a:bodyPr/>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420E7A0A-78CF-4FA7-980F-2CCDB280428A}" type="slidenum">
              <a:rPr lang="de-DE"/>
              <a:pPr>
                <a:defRPr/>
              </a:pPr>
              <a:t>‹N›</a:t>
            </a:fld>
            <a:endParaRPr lang="de-DE"/>
          </a:p>
        </p:txBody>
      </p:sp>
    </p:spTree>
    <p:extLst>
      <p:ext uri="{BB962C8B-B14F-4D97-AF65-F5344CB8AC3E}">
        <p14:creationId xmlns:p14="http://schemas.microsoft.com/office/powerpoint/2010/main" val="2049019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9646"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1792288" y="4800600"/>
            <a:ext cx="5486400" cy="566738"/>
          </a:xfrm>
        </p:spPr>
        <p:txBody>
          <a:bodyPr/>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smtClean="0"/>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t>Page </a:t>
            </a:r>
            <a:fld id="{B719FAB4-5526-4C0F-8205-E9EE806384CD}" type="slidenum">
              <a:rPr lang="de-DE"/>
              <a:pPr>
                <a:defRPr/>
              </a:pPr>
              <a:t>‹N›</a:t>
            </a:fld>
            <a:endParaRPr lang="de-DE"/>
          </a:p>
        </p:txBody>
      </p:sp>
    </p:spTree>
    <p:extLst>
      <p:ext uri="{BB962C8B-B14F-4D97-AF65-F5344CB8AC3E}">
        <p14:creationId xmlns:p14="http://schemas.microsoft.com/office/powerpoint/2010/main" val="204910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
        <p:nvSpPr>
          <p:cNvPr id="4"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E3AD48DC-21AF-486B-ACB8-F51F462DF3A1}" type="slidenum">
              <a:rPr lang="de-DE"/>
              <a:pPr>
                <a:defRPr/>
              </a:pPr>
              <a:t>‹N›</a:t>
            </a:fld>
            <a:endParaRPr lang="de-DE"/>
          </a:p>
        </p:txBody>
      </p:sp>
    </p:spTree>
    <p:extLst>
      <p:ext uri="{BB962C8B-B14F-4D97-AF65-F5344CB8AC3E}">
        <p14:creationId xmlns:p14="http://schemas.microsoft.com/office/powerpoint/2010/main" val="429285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512888"/>
            <a:ext cx="40401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80EDAC0F-BA9A-4CA5-9A3E-1766DCD8B6E7}" type="slidenum">
              <a:rPr lang="de-DE"/>
              <a:pPr>
                <a:defRPr/>
              </a:pPr>
              <a:t>‹N›</a:t>
            </a:fld>
            <a:endParaRPr lang="de-DE"/>
          </a:p>
        </p:txBody>
      </p:sp>
    </p:spTree>
    <p:extLst>
      <p:ext uri="{BB962C8B-B14F-4D97-AF65-F5344CB8AC3E}">
        <p14:creationId xmlns:p14="http://schemas.microsoft.com/office/powerpoint/2010/main" val="360537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457200" y="274638"/>
            <a:ext cx="8229600" cy="1143000"/>
          </a:xfrm>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C564D119-519C-478A-A06E-6C5976B7F2C7}" type="slidenum">
              <a:rPr lang="de-DE"/>
              <a:pPr>
                <a:defRPr/>
              </a:pPr>
              <a:t>‹N›</a:t>
            </a:fld>
            <a:endParaRPr lang="de-DE"/>
          </a:p>
        </p:txBody>
      </p:sp>
    </p:spTree>
    <p:extLst>
      <p:ext uri="{BB962C8B-B14F-4D97-AF65-F5344CB8AC3E}">
        <p14:creationId xmlns:p14="http://schemas.microsoft.com/office/powerpoint/2010/main" val="105669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86A839B8-900D-4DB4-93CC-D220D94D50C0}" type="slidenum">
              <a:rPr lang="de-DE"/>
              <a:pPr>
                <a:defRPr/>
              </a:pPr>
              <a:t>‹N›</a:t>
            </a:fld>
            <a:endParaRPr lang="de-DE"/>
          </a:p>
        </p:txBody>
      </p:sp>
    </p:spTree>
    <p:extLst>
      <p:ext uri="{BB962C8B-B14F-4D97-AF65-F5344CB8AC3E}">
        <p14:creationId xmlns:p14="http://schemas.microsoft.com/office/powerpoint/2010/main" val="68235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F4EA4812-35C0-404B-9EDF-C14F285764FB}" type="slidenum">
              <a:rPr lang="de-DE"/>
              <a:pPr>
                <a:defRPr/>
              </a:pPr>
              <a:t>‹N›</a:t>
            </a:fld>
            <a:endParaRPr lang="de-DE"/>
          </a:p>
        </p:txBody>
      </p:sp>
    </p:spTree>
    <p:extLst>
      <p:ext uri="{BB962C8B-B14F-4D97-AF65-F5344CB8AC3E}">
        <p14:creationId xmlns:p14="http://schemas.microsoft.com/office/powerpoint/2010/main" val="366565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0" y="273050"/>
            <a:ext cx="3008313" cy="1162050"/>
          </a:xfrm>
        </p:spPr>
        <p:txBody>
          <a:bodyPr/>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987E1530-D211-4FC7-9E31-B721B4C4F653}" type="slidenum">
              <a:rPr lang="de-DE"/>
              <a:pPr>
                <a:defRPr/>
              </a:pPr>
              <a:t>‹N›</a:t>
            </a:fld>
            <a:endParaRPr lang="de-DE"/>
          </a:p>
        </p:txBody>
      </p:sp>
    </p:spTree>
    <p:extLst>
      <p:ext uri="{BB962C8B-B14F-4D97-AF65-F5344CB8AC3E}">
        <p14:creationId xmlns:p14="http://schemas.microsoft.com/office/powerpoint/2010/main" val="229834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b-NO" noProof="0" smtClean="0"/>
              <a:t>Klikk ikonet for å legge til et bilde</a:t>
            </a:r>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Rectangle 13"/>
          <p:cNvSpPr>
            <a:spLocks noGrp="1" noChangeArrowheads="1"/>
          </p:cNvSpPr>
          <p:nvPr>
            <p:ph type="sldNum" sz="quarter" idx="10"/>
            <p:custDataLst>
              <p:tags r:id="rId1"/>
            </p:custDataLst>
          </p:nvPr>
        </p:nvSpPr>
        <p:spPr>
          <a:ln/>
        </p:spPr>
        <p:txBody>
          <a:bodyPr/>
          <a:lstStyle>
            <a:lvl1pPr>
              <a:defRPr/>
            </a:lvl1pPr>
          </a:lstStyle>
          <a:p>
            <a:pPr>
              <a:defRPr/>
            </a:pPr>
            <a:r>
              <a:rPr lang="de-DE"/>
              <a:t>Page </a:t>
            </a:r>
            <a:fld id="{6EEC0874-1358-4FAA-950A-C99F4B5D1034}" type="slidenum">
              <a:rPr lang="de-DE"/>
              <a:pPr>
                <a:defRPr/>
              </a:pPr>
              <a:t>‹N›</a:t>
            </a:fld>
            <a:endParaRPr lang="de-DE"/>
          </a:p>
        </p:txBody>
      </p:sp>
    </p:spTree>
    <p:extLst>
      <p:ext uri="{BB962C8B-B14F-4D97-AF65-F5344CB8AC3E}">
        <p14:creationId xmlns:p14="http://schemas.microsoft.com/office/powerpoint/2010/main" val="354677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 Id="rId27" Type="http://schemas.openxmlformats.org/officeDocument/2006/relationships/image" Target="../media/image2.jpeg"/><Relationship Id="rId30"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image" Target="../media/image4.png"/><Relationship Id="rId3" Type="http://schemas.openxmlformats.org/officeDocument/2006/relationships/slideLayout" Target="../slideLayouts/slideLayout15.xml"/><Relationship Id="rId21" Type="http://schemas.openxmlformats.org/officeDocument/2006/relationships/tags" Target="../tags/tag32.xml"/><Relationship Id="rId7" Type="http://schemas.openxmlformats.org/officeDocument/2006/relationships/slideLayout" Target="../slideLayouts/slideLayout19.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vmlDrawing" Target="../drawings/vmlDrawing2.vml"/><Relationship Id="rId24" Type="http://schemas.openxmlformats.org/officeDocument/2006/relationships/image" Target="../media/image2.jpeg"/><Relationship Id="rId5" Type="http://schemas.openxmlformats.org/officeDocument/2006/relationships/slideLayout" Target="../slideLayouts/slideLayout17.xml"/><Relationship Id="rId15" Type="http://schemas.openxmlformats.org/officeDocument/2006/relationships/tags" Target="../tags/tag26.xml"/><Relationship Id="rId23" Type="http://schemas.openxmlformats.org/officeDocument/2006/relationships/image" Target="../media/image1.jpeg"/><Relationship Id="rId10" Type="http://schemas.openxmlformats.org/officeDocument/2006/relationships/theme" Target="../theme/theme2.xml"/><Relationship Id="rId19" Type="http://schemas.openxmlformats.org/officeDocument/2006/relationships/tags" Target="../tags/tag30.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25.xml"/><Relationship Id="rId22" Type="http://schemas.openxmlformats.org/officeDocument/2006/relationships/oleObject" Target="../embeddings/oleObject2.bin"/><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Rectangle 17" hidden="1"/>
          <p:cNvGraphicFramePr>
            <a:graphicFrameLocks/>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8" name="think-cell Slide" r:id="rId25" imgW="0" imgH="0" progId="">
                  <p:embed/>
                </p:oleObj>
              </mc:Choice>
              <mc:Fallback>
                <p:oleObj name="think-cell Slide" r:id="rId25" imgW="0" imgH="0" progId="">
                  <p:embed/>
                  <p:pic>
                    <p:nvPicPr>
                      <p:cNvPr id="0"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Rectangle 2"/>
          <p:cNvSpPr>
            <a:spLocks noGrp="1" noChangeArrowheads="1"/>
          </p:cNvSpPr>
          <p:nvPr>
            <p:ph type="title"/>
            <p:custDataLst>
              <p:tags r:id="rId16"/>
            </p:custDataLst>
          </p:nvPr>
        </p:nvSpPr>
        <p:spPr bwMode="auto">
          <a:xfrm>
            <a:off x="457200" y="244475"/>
            <a:ext cx="61515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1028" name="Rectangle 3"/>
          <p:cNvSpPr>
            <a:spLocks noGrp="1" noChangeArrowheads="1"/>
          </p:cNvSpPr>
          <p:nvPr>
            <p:ph type="body" idx="1"/>
            <p:custDataLst>
              <p:tags r:id="rId17"/>
            </p:custDataLst>
          </p:nvPr>
        </p:nvSpPr>
        <p:spPr bwMode="auto">
          <a:xfrm>
            <a:off x="457200" y="1512888"/>
            <a:ext cx="82327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9" name="Line 7"/>
          <p:cNvSpPr>
            <a:spLocks noChangeShapeType="1"/>
          </p:cNvSpPr>
          <p:nvPr>
            <p:custDataLst>
              <p:tags r:id="rId18"/>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030" name="Line 8"/>
          <p:cNvSpPr>
            <a:spLocks noChangeShapeType="1"/>
          </p:cNvSpPr>
          <p:nvPr>
            <p:custDataLst>
              <p:tags r:id="rId19"/>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1031" name="Picture 9" descr="cip_en-RGB"/>
          <p:cNvPicPr>
            <a:picLocks noChangeAspect="1" noChangeArrowheads="1"/>
          </p:cNvPicPr>
          <p:nvPr>
            <p:custDataLst>
              <p:tags r:id="rId20"/>
            </p:custDataLst>
          </p:nvPr>
        </p:nvPicPr>
        <p:blipFill>
          <a:blip r:embed="rId26">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EU_logo_RGB"/>
          <p:cNvPicPr>
            <a:picLocks noChangeAspect="1" noChangeArrowheads="1"/>
          </p:cNvPicPr>
          <p:nvPr>
            <p:custDataLst>
              <p:tags r:id="rId21"/>
            </p:custDataLst>
          </p:nvPr>
        </p:nvPicPr>
        <p:blipFill>
          <a:blip r:embed="rId27">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2" descr="PEPPOL_Logo_CMYK"/>
          <p:cNvPicPr>
            <a:picLocks noChangeAspect="1" noChangeArrowheads="1"/>
          </p:cNvPicPr>
          <p:nvPr>
            <p:custDataLst>
              <p:tags r:id="rId22"/>
            </p:custDataLst>
          </p:nvPr>
        </p:nvPicPr>
        <p:blipFill>
          <a:blip r:embed="rId28">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Grp="1" noChangeArrowheads="1"/>
          </p:cNvSpPr>
          <p:nvPr>
            <p:ph type="sldNum" sz="quarter" idx="4"/>
            <p:custDataLst>
              <p:tags r:id="rId23"/>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700">
                <a:latin typeface="Arial" charset="0"/>
                <a:cs typeface="Arial" charset="0"/>
              </a:defRPr>
            </a:lvl1pPr>
          </a:lstStyle>
          <a:p>
            <a:pPr>
              <a:defRPr/>
            </a:pPr>
            <a:r>
              <a:rPr lang="de-DE"/>
              <a:t>Page </a:t>
            </a:r>
            <a:fld id="{48E34DE2-837A-43C7-982D-C228EBB90C7A}" type="slidenum">
              <a:rPr lang="de-DE"/>
              <a:pPr>
                <a:defRPr/>
              </a:pPr>
              <a:t>‹N›</a:t>
            </a:fld>
            <a:endParaRPr lang="de-DE"/>
          </a:p>
        </p:txBody>
      </p:sp>
      <p:sp>
        <p:nvSpPr>
          <p:cNvPr id="1035" name="Rectangle 15"/>
          <p:cNvSpPr>
            <a:spLocks noChangeArrowheads="1"/>
          </p:cNvSpPr>
          <p:nvPr>
            <p:custDataLst>
              <p:tags r:id="rId24"/>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spTree>
  </p:cSld>
  <p:clrMap bg1="lt1" tx1="dk1" bg2="lt2" tx2="dk2" accent1="accent1" accent2="accent2" accent3="accent3" accent4="accent4" accent5="accent5" accent6="accent6" hlink="hlink" folHlink="folHlink"/>
  <p:sldLayoutIdLst>
    <p:sldLayoutId id="2147483951"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Lst>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cs typeface="Arial" charset="0"/>
        </a:defRPr>
      </a:lvl2pPr>
      <a:lvl3pPr algn="l" rtl="0" eaLnBrk="0" fontAlgn="base" hangingPunct="0">
        <a:spcBef>
          <a:spcPct val="0"/>
        </a:spcBef>
        <a:spcAft>
          <a:spcPct val="0"/>
        </a:spcAft>
        <a:defRPr sz="2600" b="1">
          <a:solidFill>
            <a:schemeClr val="tx2"/>
          </a:solidFill>
          <a:latin typeface="Arial" charset="0"/>
          <a:cs typeface="Arial" charset="0"/>
        </a:defRPr>
      </a:lvl3pPr>
      <a:lvl4pPr algn="l" rtl="0" eaLnBrk="0" fontAlgn="base" hangingPunct="0">
        <a:spcBef>
          <a:spcPct val="0"/>
        </a:spcBef>
        <a:spcAft>
          <a:spcPct val="0"/>
        </a:spcAft>
        <a:defRPr sz="2600" b="1">
          <a:solidFill>
            <a:schemeClr val="tx2"/>
          </a:solidFill>
          <a:latin typeface="Arial" charset="0"/>
          <a:cs typeface="Arial" charset="0"/>
        </a:defRPr>
      </a:lvl4pPr>
      <a:lvl5pPr algn="l" rtl="0" eaLnBrk="0" fontAlgn="base" hangingPunct="0">
        <a:spcBef>
          <a:spcPct val="0"/>
        </a:spcBef>
        <a:spcAft>
          <a:spcPct val="0"/>
        </a:spcAft>
        <a:defRPr sz="2600" b="1">
          <a:solidFill>
            <a:schemeClr val="tx2"/>
          </a:solidFill>
          <a:latin typeface="Arial" charset="0"/>
          <a:cs typeface="Arial" charset="0"/>
        </a:defRPr>
      </a:lvl5pPr>
      <a:lvl6pPr marL="457200" algn="l" rtl="0" eaLnBrk="1" fontAlgn="base" hangingPunct="1">
        <a:spcBef>
          <a:spcPct val="0"/>
        </a:spcBef>
        <a:spcAft>
          <a:spcPct val="0"/>
        </a:spcAft>
        <a:defRPr sz="2600" b="1">
          <a:solidFill>
            <a:schemeClr val="tx2"/>
          </a:solidFill>
          <a:latin typeface="Arial" charset="0"/>
          <a:cs typeface="Arial" charset="0"/>
        </a:defRPr>
      </a:lvl6pPr>
      <a:lvl7pPr marL="914400" algn="l" rtl="0" eaLnBrk="1" fontAlgn="base" hangingPunct="1">
        <a:spcBef>
          <a:spcPct val="0"/>
        </a:spcBef>
        <a:spcAft>
          <a:spcPct val="0"/>
        </a:spcAft>
        <a:defRPr sz="2600" b="1">
          <a:solidFill>
            <a:schemeClr val="tx2"/>
          </a:solidFill>
          <a:latin typeface="Arial" charset="0"/>
          <a:cs typeface="Arial" charset="0"/>
        </a:defRPr>
      </a:lvl7pPr>
      <a:lvl8pPr marL="1371600" algn="l" rtl="0" eaLnBrk="1" fontAlgn="base" hangingPunct="1">
        <a:spcBef>
          <a:spcPct val="0"/>
        </a:spcBef>
        <a:spcAft>
          <a:spcPct val="0"/>
        </a:spcAft>
        <a:defRPr sz="2600" b="1">
          <a:solidFill>
            <a:schemeClr val="tx2"/>
          </a:solidFill>
          <a:latin typeface="Arial" charset="0"/>
          <a:cs typeface="Arial" charset="0"/>
        </a:defRPr>
      </a:lvl8pPr>
      <a:lvl9pPr marL="1828800" algn="l" rtl="0" eaLnBrk="1" fontAlgn="base" hangingPunct="1">
        <a:spcBef>
          <a:spcPct val="0"/>
        </a:spcBef>
        <a:spcAft>
          <a:spcPct val="0"/>
        </a:spcAft>
        <a:defRPr sz="2600" b="1">
          <a:solidFill>
            <a:schemeClr val="tx2"/>
          </a:solidFill>
          <a:latin typeface="Arial" charset="0"/>
          <a:cs typeface="Arial" charset="0"/>
        </a:defRPr>
      </a:lvl9pPr>
    </p:titleStyle>
    <p:bodyStyle>
      <a:lvl1pPr marL="342900" indent="-342900" algn="l" rtl="0" eaLnBrk="0" fontAlgn="base" hangingPunct="0">
        <a:spcBef>
          <a:spcPct val="60000"/>
        </a:spcBef>
        <a:spcAft>
          <a:spcPct val="0"/>
        </a:spcAft>
        <a:buChar char="•"/>
        <a:defRPr sz="2000">
          <a:solidFill>
            <a:schemeClr val="tx1"/>
          </a:solidFill>
          <a:latin typeface="+mn-lt"/>
          <a:ea typeface="+mn-ea"/>
          <a:cs typeface="+mn-cs"/>
        </a:defRPr>
      </a:lvl1pPr>
      <a:lvl2pPr marL="307975" indent="-306388" algn="l" rtl="0" eaLnBrk="0" fontAlgn="base" hangingPunct="0">
        <a:spcBef>
          <a:spcPct val="60000"/>
        </a:spcBef>
        <a:spcAft>
          <a:spcPct val="0"/>
        </a:spcAft>
        <a:buSzPct val="120000"/>
        <a:buBlip>
          <a:blip r:embed="rId29"/>
        </a:buBlip>
        <a:defRPr sz="2000">
          <a:solidFill>
            <a:schemeClr val="tx1"/>
          </a:solidFill>
          <a:latin typeface="+mn-lt"/>
          <a:cs typeface="+mn-cs"/>
        </a:defRPr>
      </a:lvl2pPr>
      <a:lvl3pPr marL="573088" indent="-263525" algn="l" rtl="0" eaLnBrk="0" fontAlgn="base" hangingPunct="0">
        <a:spcBef>
          <a:spcPct val="30000"/>
        </a:spcBef>
        <a:spcAft>
          <a:spcPct val="0"/>
        </a:spcAft>
        <a:buBlip>
          <a:blip r:embed="rId29"/>
        </a:buBlip>
        <a:defRPr sz="2000">
          <a:solidFill>
            <a:schemeClr val="tx1"/>
          </a:solidFill>
          <a:latin typeface="+mn-lt"/>
          <a:cs typeface="+mn-cs"/>
        </a:defRPr>
      </a:lvl3pPr>
      <a:lvl4pPr marL="739775" indent="-165100" algn="l" rtl="0" eaLnBrk="0" fontAlgn="base" hangingPunct="0">
        <a:spcBef>
          <a:spcPct val="20000"/>
        </a:spcBef>
        <a:spcAft>
          <a:spcPct val="0"/>
        </a:spcAft>
        <a:buSzPct val="110000"/>
        <a:buFont typeface="Arial" charset="0"/>
        <a:buBlip>
          <a:blip r:embed="rId30"/>
        </a:buBlip>
        <a:defRPr sz="2000">
          <a:solidFill>
            <a:schemeClr val="tx1"/>
          </a:solidFill>
          <a:latin typeface="+mn-lt"/>
          <a:cs typeface="+mn-cs"/>
        </a:defRPr>
      </a:lvl4pPr>
      <a:lvl5pPr marL="1030288" indent="-288925" algn="l" rtl="0" eaLnBrk="0" fontAlgn="base" hangingPunct="0">
        <a:spcBef>
          <a:spcPct val="10000"/>
        </a:spcBef>
        <a:spcAft>
          <a:spcPct val="0"/>
        </a:spcAft>
        <a:buFont typeface="Arial" charset="0"/>
        <a:buChar char="–"/>
        <a:defRPr sz="2000">
          <a:solidFill>
            <a:schemeClr val="tx1"/>
          </a:solidFill>
          <a:latin typeface="+mn-lt"/>
          <a:cs typeface="+mn-cs"/>
        </a:defRPr>
      </a:lvl5pPr>
      <a:lvl6pPr marL="1487488" indent="-288925" algn="l" rtl="0" eaLnBrk="1" fontAlgn="base" hangingPunct="1">
        <a:spcBef>
          <a:spcPct val="10000"/>
        </a:spcBef>
        <a:spcAft>
          <a:spcPct val="0"/>
        </a:spcAft>
        <a:buFont typeface="Arial" charset="0"/>
        <a:buChar char="–"/>
        <a:defRPr sz="2000">
          <a:solidFill>
            <a:schemeClr val="tx1"/>
          </a:solidFill>
          <a:latin typeface="+mn-lt"/>
          <a:cs typeface="+mn-cs"/>
        </a:defRPr>
      </a:lvl6pPr>
      <a:lvl7pPr marL="1944688" indent="-288925" algn="l" rtl="0" eaLnBrk="1" fontAlgn="base" hangingPunct="1">
        <a:spcBef>
          <a:spcPct val="10000"/>
        </a:spcBef>
        <a:spcAft>
          <a:spcPct val="0"/>
        </a:spcAft>
        <a:buFont typeface="Arial" charset="0"/>
        <a:buChar char="–"/>
        <a:defRPr sz="2000">
          <a:solidFill>
            <a:schemeClr val="tx1"/>
          </a:solidFill>
          <a:latin typeface="+mn-lt"/>
          <a:cs typeface="+mn-cs"/>
        </a:defRPr>
      </a:lvl7pPr>
      <a:lvl8pPr marL="2401888" indent="-288925" algn="l" rtl="0" eaLnBrk="1" fontAlgn="base" hangingPunct="1">
        <a:spcBef>
          <a:spcPct val="10000"/>
        </a:spcBef>
        <a:spcAft>
          <a:spcPct val="0"/>
        </a:spcAft>
        <a:buFont typeface="Arial" charset="0"/>
        <a:buChar char="–"/>
        <a:defRPr sz="2000">
          <a:solidFill>
            <a:schemeClr val="tx1"/>
          </a:solidFill>
          <a:latin typeface="+mn-lt"/>
          <a:cs typeface="+mn-cs"/>
        </a:defRPr>
      </a:lvl8pPr>
      <a:lvl9pPr marL="2859088" indent="-288925" algn="l" rtl="0" eaLnBrk="1" fontAlgn="base" hangingPunct="1">
        <a:spcBef>
          <a:spcPct val="10000"/>
        </a:spcBef>
        <a:spcAft>
          <a:spcPct val="0"/>
        </a:spcAft>
        <a:buFont typeface="Arial" charset="0"/>
        <a:buChar char="–"/>
        <a:defRPr sz="2000">
          <a:solidFill>
            <a:schemeClr val="tx1"/>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Rectangle 13" hidden="1"/>
          <p:cNvGraphicFramePr>
            <a:graphicFrameLocks/>
          </p:cNvGraphicFramePr>
          <p:nvPr>
            <p:custDataLst>
              <p:tags r:id="rId1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72" name="think-cell Slide" r:id="rId22" imgW="0" imgH="0" progId="">
                  <p:embed/>
                </p:oleObj>
              </mc:Choice>
              <mc:Fallback>
                <p:oleObj name="think-cell Slide" r:id="rId22" imgW="0" imgH="0" progId="">
                  <p:embed/>
                  <p:pic>
                    <p:nvPicPr>
                      <p:cNvPr id="0" name="Rectangle 1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 name="Rectangle 2"/>
          <p:cNvSpPr>
            <a:spLocks noGrp="1" noChangeArrowheads="1"/>
          </p:cNvSpPr>
          <p:nvPr>
            <p:ph type="title"/>
            <p:custDataLst>
              <p:tags r:id="rId13"/>
            </p:custDataLst>
          </p:nvPr>
        </p:nvSpPr>
        <p:spPr bwMode="auto">
          <a:xfrm>
            <a:off x="457200" y="244475"/>
            <a:ext cx="61515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2052" name="Rectangle 3"/>
          <p:cNvSpPr>
            <a:spLocks noGrp="1" noChangeArrowheads="1"/>
          </p:cNvSpPr>
          <p:nvPr>
            <p:ph type="body" idx="1"/>
            <p:custDataLst>
              <p:tags r:id="rId14"/>
            </p:custDataLst>
          </p:nvPr>
        </p:nvSpPr>
        <p:spPr bwMode="auto">
          <a:xfrm>
            <a:off x="457200" y="1512888"/>
            <a:ext cx="82327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053" name="Line 4"/>
          <p:cNvSpPr>
            <a:spLocks noChangeShapeType="1"/>
          </p:cNvSpPr>
          <p:nvPr>
            <p:custDataLst>
              <p:tags r:id="rId15"/>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054" name="Line 5"/>
          <p:cNvSpPr>
            <a:spLocks noChangeShapeType="1"/>
          </p:cNvSpPr>
          <p:nvPr>
            <p:custDataLst>
              <p:tags r:id="rId16"/>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2055" name="Picture 6" descr="cip_en-RGB"/>
          <p:cNvPicPr>
            <a:picLocks noChangeAspect="1" noChangeArrowheads="1"/>
          </p:cNvPicPr>
          <p:nvPr>
            <p:custDataLst>
              <p:tags r:id="rId17"/>
            </p:custDataLst>
          </p:nvPr>
        </p:nvPicPr>
        <p:blipFill>
          <a:blip r:embed="rId23">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EU_logo_RGB"/>
          <p:cNvPicPr>
            <a:picLocks noChangeAspect="1" noChangeArrowheads="1"/>
          </p:cNvPicPr>
          <p:nvPr>
            <p:custDataLst>
              <p:tags r:id="rId18"/>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PEPPOL_Logo_CMYK"/>
          <p:cNvPicPr>
            <a:picLocks noChangeAspect="1" noChangeArrowheads="1"/>
          </p:cNvPicPr>
          <p:nvPr>
            <p:custDataLst>
              <p:tags r:id="rId19"/>
            </p:custDataLst>
          </p:nvPr>
        </p:nvPicPr>
        <p:blipFill>
          <a:blip r:embed="rId25">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Rectangle 10"/>
          <p:cNvSpPr>
            <a:spLocks noGrp="1" noChangeArrowheads="1"/>
          </p:cNvSpPr>
          <p:nvPr>
            <p:ph type="sldNum" sz="quarter" idx="4"/>
            <p:custDataLst>
              <p:tags r:id="rId20"/>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700">
                <a:latin typeface="Arial" charset="0"/>
                <a:cs typeface="Arial" charset="0"/>
              </a:defRPr>
            </a:lvl1pPr>
          </a:lstStyle>
          <a:p>
            <a:pPr>
              <a:defRPr/>
            </a:pPr>
            <a:r>
              <a:rPr lang="de-DE"/>
              <a:t>Page </a:t>
            </a:r>
            <a:fld id="{C5BE3C13-BDBD-47E3-9A53-B9259D1C9B17}" type="slidenum">
              <a:rPr lang="de-DE"/>
              <a:pPr>
                <a:defRPr/>
              </a:pPr>
              <a:t>‹N›</a:t>
            </a:fld>
            <a:endParaRPr lang="de-DE"/>
          </a:p>
        </p:txBody>
      </p:sp>
      <p:sp>
        <p:nvSpPr>
          <p:cNvPr id="2059" name="Rectangle 11"/>
          <p:cNvSpPr>
            <a:spLocks noChangeArrowheads="1"/>
          </p:cNvSpPr>
          <p:nvPr>
            <p:custDataLst>
              <p:tags r:id="rId21"/>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t>PEPPOL is an EU co-funded project CIP-ICT PSP-2007 No 224974</a:t>
            </a:r>
          </a:p>
        </p:txBody>
      </p:sp>
    </p:spTree>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Lst>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cs typeface="Arial" charset="0"/>
        </a:defRPr>
      </a:lvl2pPr>
      <a:lvl3pPr algn="l" rtl="0" eaLnBrk="0" fontAlgn="base" hangingPunct="0">
        <a:spcBef>
          <a:spcPct val="0"/>
        </a:spcBef>
        <a:spcAft>
          <a:spcPct val="0"/>
        </a:spcAft>
        <a:defRPr sz="2600" b="1">
          <a:solidFill>
            <a:schemeClr val="tx2"/>
          </a:solidFill>
          <a:latin typeface="Arial" charset="0"/>
          <a:cs typeface="Arial" charset="0"/>
        </a:defRPr>
      </a:lvl3pPr>
      <a:lvl4pPr algn="l" rtl="0" eaLnBrk="0" fontAlgn="base" hangingPunct="0">
        <a:spcBef>
          <a:spcPct val="0"/>
        </a:spcBef>
        <a:spcAft>
          <a:spcPct val="0"/>
        </a:spcAft>
        <a:defRPr sz="2600" b="1">
          <a:solidFill>
            <a:schemeClr val="tx2"/>
          </a:solidFill>
          <a:latin typeface="Arial" charset="0"/>
          <a:cs typeface="Arial" charset="0"/>
        </a:defRPr>
      </a:lvl4pPr>
      <a:lvl5pPr algn="l" rtl="0" eaLnBrk="0" fontAlgn="base" hangingPunct="0">
        <a:spcBef>
          <a:spcPct val="0"/>
        </a:spcBef>
        <a:spcAft>
          <a:spcPct val="0"/>
        </a:spcAft>
        <a:defRPr sz="2600" b="1">
          <a:solidFill>
            <a:schemeClr val="tx2"/>
          </a:solidFill>
          <a:latin typeface="Arial" charset="0"/>
          <a:cs typeface="Arial" charset="0"/>
        </a:defRPr>
      </a:lvl5pPr>
      <a:lvl6pPr marL="457200" algn="l" rtl="0" fontAlgn="base">
        <a:spcBef>
          <a:spcPct val="0"/>
        </a:spcBef>
        <a:spcAft>
          <a:spcPct val="0"/>
        </a:spcAft>
        <a:defRPr sz="2600" b="1">
          <a:solidFill>
            <a:schemeClr val="tx2"/>
          </a:solidFill>
          <a:latin typeface="Arial" charset="0"/>
          <a:cs typeface="Arial" charset="0"/>
        </a:defRPr>
      </a:lvl6pPr>
      <a:lvl7pPr marL="914400" algn="l" rtl="0" fontAlgn="base">
        <a:spcBef>
          <a:spcPct val="0"/>
        </a:spcBef>
        <a:spcAft>
          <a:spcPct val="0"/>
        </a:spcAft>
        <a:defRPr sz="2600" b="1">
          <a:solidFill>
            <a:schemeClr val="tx2"/>
          </a:solidFill>
          <a:latin typeface="Arial" charset="0"/>
          <a:cs typeface="Arial" charset="0"/>
        </a:defRPr>
      </a:lvl7pPr>
      <a:lvl8pPr marL="1371600" algn="l" rtl="0" fontAlgn="base">
        <a:spcBef>
          <a:spcPct val="0"/>
        </a:spcBef>
        <a:spcAft>
          <a:spcPct val="0"/>
        </a:spcAft>
        <a:defRPr sz="2600" b="1">
          <a:solidFill>
            <a:schemeClr val="tx2"/>
          </a:solidFill>
          <a:latin typeface="Arial" charset="0"/>
          <a:cs typeface="Arial" charset="0"/>
        </a:defRPr>
      </a:lvl8pPr>
      <a:lvl9pPr marL="1828800" algn="l" rtl="0" fontAlgn="base">
        <a:spcBef>
          <a:spcPct val="0"/>
        </a:spcBef>
        <a:spcAft>
          <a:spcPct val="0"/>
        </a:spcAft>
        <a:defRPr sz="2600" b="1">
          <a:solidFill>
            <a:schemeClr val="tx2"/>
          </a:solidFill>
          <a:latin typeface="Arial" charset="0"/>
          <a:cs typeface="Arial" charset="0"/>
        </a:defRPr>
      </a:lvl9pPr>
    </p:titleStyle>
    <p:bodyStyle>
      <a:lvl1pPr marL="342900" indent="-342900" algn="l" rtl="0" eaLnBrk="0" fontAlgn="base" hangingPunct="0">
        <a:spcBef>
          <a:spcPct val="60000"/>
        </a:spcBef>
        <a:spcAft>
          <a:spcPct val="0"/>
        </a:spcAft>
        <a:buChar char="•"/>
        <a:defRPr sz="2000">
          <a:solidFill>
            <a:srgbClr val="707173"/>
          </a:solidFill>
          <a:latin typeface="+mn-lt"/>
          <a:ea typeface="+mn-ea"/>
          <a:cs typeface="+mn-cs"/>
        </a:defRPr>
      </a:lvl1pPr>
      <a:lvl2pPr marL="307975" indent="-306388" algn="l" rtl="0" eaLnBrk="0" fontAlgn="base" hangingPunct="0">
        <a:spcBef>
          <a:spcPct val="60000"/>
        </a:spcBef>
        <a:spcAft>
          <a:spcPct val="0"/>
        </a:spcAft>
        <a:buSzPct val="120000"/>
        <a:buBlip>
          <a:blip r:embed="rId26"/>
        </a:buBlip>
        <a:defRPr sz="2000">
          <a:solidFill>
            <a:srgbClr val="707173"/>
          </a:solidFill>
          <a:latin typeface="+mn-lt"/>
          <a:cs typeface="+mn-cs"/>
        </a:defRPr>
      </a:lvl2pPr>
      <a:lvl3pPr marL="573088" indent="-263525" algn="l" rtl="0" eaLnBrk="0" fontAlgn="base" hangingPunct="0">
        <a:spcBef>
          <a:spcPct val="30000"/>
        </a:spcBef>
        <a:spcAft>
          <a:spcPct val="0"/>
        </a:spcAft>
        <a:buBlip>
          <a:blip r:embed="rId26"/>
        </a:buBlip>
        <a:defRPr sz="2000">
          <a:solidFill>
            <a:srgbClr val="707173"/>
          </a:solidFill>
          <a:latin typeface="+mn-lt"/>
          <a:cs typeface="+mn-cs"/>
        </a:defRPr>
      </a:lvl3pPr>
      <a:lvl4pPr marL="739775" indent="-165100" algn="l" rtl="0" eaLnBrk="0" fontAlgn="base" hangingPunct="0">
        <a:spcBef>
          <a:spcPct val="20000"/>
        </a:spcBef>
        <a:spcAft>
          <a:spcPct val="0"/>
        </a:spcAft>
        <a:buSzPct val="110000"/>
        <a:buFont typeface="Arial" charset="0"/>
        <a:buBlip>
          <a:blip r:embed="rId27"/>
        </a:buBlip>
        <a:defRPr sz="2000">
          <a:solidFill>
            <a:srgbClr val="707173"/>
          </a:solidFill>
          <a:latin typeface="+mn-lt"/>
          <a:cs typeface="+mn-cs"/>
        </a:defRPr>
      </a:lvl4pPr>
      <a:lvl5pPr marL="1030288" indent="-288925" algn="l" rtl="0" eaLnBrk="0" fontAlgn="base" hangingPunct="0">
        <a:spcBef>
          <a:spcPct val="10000"/>
        </a:spcBef>
        <a:spcAft>
          <a:spcPct val="0"/>
        </a:spcAft>
        <a:buFont typeface="Arial" charset="0"/>
        <a:buChar char="–"/>
        <a:defRPr sz="2000">
          <a:solidFill>
            <a:srgbClr val="707173"/>
          </a:solidFill>
          <a:latin typeface="+mn-lt"/>
          <a:cs typeface="+mn-cs"/>
        </a:defRPr>
      </a:lvl5pPr>
      <a:lvl6pPr marL="1487488" indent="-288925" algn="l" rtl="0" fontAlgn="base">
        <a:spcBef>
          <a:spcPct val="10000"/>
        </a:spcBef>
        <a:spcAft>
          <a:spcPct val="0"/>
        </a:spcAft>
        <a:buFont typeface="Arial" charset="0"/>
        <a:buChar char="–"/>
        <a:defRPr sz="2000">
          <a:solidFill>
            <a:srgbClr val="707173"/>
          </a:solidFill>
          <a:latin typeface="+mn-lt"/>
          <a:cs typeface="+mn-cs"/>
        </a:defRPr>
      </a:lvl6pPr>
      <a:lvl7pPr marL="1944688" indent="-288925" algn="l" rtl="0" fontAlgn="base">
        <a:spcBef>
          <a:spcPct val="10000"/>
        </a:spcBef>
        <a:spcAft>
          <a:spcPct val="0"/>
        </a:spcAft>
        <a:buFont typeface="Arial" charset="0"/>
        <a:buChar char="–"/>
        <a:defRPr sz="2000">
          <a:solidFill>
            <a:srgbClr val="707173"/>
          </a:solidFill>
          <a:latin typeface="+mn-lt"/>
          <a:cs typeface="+mn-cs"/>
        </a:defRPr>
      </a:lvl7pPr>
      <a:lvl8pPr marL="2401888" indent="-288925" algn="l" rtl="0" fontAlgn="base">
        <a:spcBef>
          <a:spcPct val="10000"/>
        </a:spcBef>
        <a:spcAft>
          <a:spcPct val="0"/>
        </a:spcAft>
        <a:buFont typeface="Arial" charset="0"/>
        <a:buChar char="–"/>
        <a:defRPr sz="2000">
          <a:solidFill>
            <a:srgbClr val="707173"/>
          </a:solidFill>
          <a:latin typeface="+mn-lt"/>
          <a:cs typeface="+mn-cs"/>
        </a:defRPr>
      </a:lvl8pPr>
      <a:lvl9pPr marL="2859088" indent="-288925" algn="l" rtl="0" fontAlgn="base">
        <a:spcBef>
          <a:spcPct val="10000"/>
        </a:spcBef>
        <a:spcAft>
          <a:spcPct val="0"/>
        </a:spcAft>
        <a:buFont typeface="Arial" charset="0"/>
        <a:buChar char="–"/>
        <a:defRPr sz="2000">
          <a:solidFill>
            <a:srgbClr val="707173"/>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oleObject" Target="../embeddings/oleObject12.bin"/><Relationship Id="rId2" Type="http://schemas.openxmlformats.org/officeDocument/2006/relationships/tags" Target="../tags/tag105.xml"/><Relationship Id="rId1"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tags" Target="../tags/tag108.xml"/><Relationship Id="rId4" Type="http://schemas.openxmlformats.org/officeDocument/2006/relationships/tags" Target="../tags/tag10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image" Target="../media/image22.jpeg"/><Relationship Id="rId2" Type="http://schemas.openxmlformats.org/officeDocument/2006/relationships/tags" Target="../tags/tag118.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Layout" Target="../slideLayouts/slideLayout7.xml"/><Relationship Id="rId4" Type="http://schemas.openxmlformats.org/officeDocument/2006/relationships/tags" Target="../tags/tag1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phloc.com/peppol/view/p-1005/Demo-Client-Downloa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24.jpeg"/><Relationship Id="rId2" Type="http://schemas.openxmlformats.org/officeDocument/2006/relationships/tags" Target="../tags/tag121.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Layout" Target="../slideLayouts/slideLayout12.xml"/><Relationship Id="rId4" Type="http://schemas.openxmlformats.org/officeDocument/2006/relationships/tags" Target="../tags/tag1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11.xml"/><Relationship Id="rId7" Type="http://schemas.openxmlformats.org/officeDocument/2006/relationships/image" Target="../media/image18.jpe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slideLayout" Target="../slideLayouts/slideLayout14.xml"/><Relationship Id="rId9"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22.jpeg"/><Relationship Id="rId2" Type="http://schemas.openxmlformats.org/officeDocument/2006/relationships/tags" Target="../tags/tag11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Layout" Target="../slideLayouts/slideLayout19.xml"/><Relationship Id="rId4" Type="http://schemas.openxmlformats.org/officeDocument/2006/relationships/tags" Target="../tags/tag114.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117.xml"/><Relationship Id="rId7" Type="http://schemas.openxmlformats.org/officeDocument/2006/relationships/image" Target="../media/image17.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23.png"/><Relationship Id="rId11" Type="http://schemas.openxmlformats.org/officeDocument/2006/relationships/image" Target="../media/image21.jpeg"/><Relationship Id="rId5" Type="http://schemas.openxmlformats.org/officeDocument/2006/relationships/image" Target="../media/image16.png"/><Relationship Id="rId10" Type="http://schemas.openxmlformats.org/officeDocument/2006/relationships/image" Target="../media/image20.emf"/><Relationship Id="rId4" Type="http://schemas.openxmlformats.org/officeDocument/2006/relationships/slideLayout" Target="../slideLayouts/slideLayout14.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Rectangle 7"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0" name="think-cell Slide" r:id="rId7" imgW="0" imgH="0" progId="">
                  <p:embed/>
                </p:oleObj>
              </mc:Choice>
              <mc:Fallback>
                <p:oleObj name="think-cell Slide" r:id="rId7" imgW="0" imgH="0" progId="">
                  <p:embed/>
                  <p:pic>
                    <p:nvPicPr>
                      <p:cNvPr id="0" name="Rectangle 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5" name="Rectangle 4"/>
          <p:cNvSpPr>
            <a:spLocks noGrp="1" noChangeArrowheads="1"/>
          </p:cNvSpPr>
          <p:nvPr>
            <p:ph type="ctrTitle"/>
            <p:custDataLst>
              <p:tags r:id="rId3"/>
            </p:custDataLst>
          </p:nvPr>
        </p:nvSpPr>
        <p:spPr>
          <a:xfrm>
            <a:off x="4195695" y="2476024"/>
            <a:ext cx="3768862" cy="1477328"/>
          </a:xfrm>
        </p:spPr>
        <p:txBody>
          <a:bodyPr/>
          <a:lstStyle/>
          <a:p>
            <a:pPr algn="ctr" eaLnBrk="1" hangingPunct="1"/>
            <a:r>
              <a:rPr lang="en-US" sz="1600" b="1" dirty="0" smtClean="0"/>
              <a:t>Framework</a:t>
            </a:r>
            <a:br>
              <a:rPr lang="en-US" sz="1600" b="1" dirty="0" smtClean="0"/>
            </a:br>
            <a:r>
              <a:rPr lang="en-US" sz="1600" b="1" dirty="0" smtClean="0"/>
              <a:t/>
            </a:r>
            <a:br>
              <a:rPr lang="en-US" sz="1600" b="1" dirty="0" smtClean="0"/>
            </a:br>
            <a:r>
              <a:rPr lang="en-US" sz="1600" b="1" dirty="0" smtClean="0"/>
              <a:t>ICT – </a:t>
            </a:r>
            <a:r>
              <a:rPr lang="en-US" sz="1600" b="1" dirty="0" err="1" smtClean="0"/>
              <a:t>PreAward-eCat</a:t>
            </a:r>
            <a:r>
              <a:rPr lang="en-US" sz="1600" b="1" dirty="0" smtClean="0"/>
              <a:t>-</a:t>
            </a:r>
            <a:br>
              <a:rPr lang="en-US" sz="1600" b="1" dirty="0" smtClean="0"/>
            </a:br>
            <a:r>
              <a:rPr lang="en-US" sz="1600" b="1" dirty="0" err="1" smtClean="0"/>
              <a:t>Pre_Award_eCatalogue_Architectural_Framework</a:t>
            </a:r>
            <a:r>
              <a:rPr lang="en-US" sz="1600" b="1" dirty="0" smtClean="0"/>
              <a:t/>
            </a:r>
            <a:br>
              <a:rPr lang="en-US" sz="1600" b="1" dirty="0" smtClean="0"/>
            </a:br>
            <a:r>
              <a:rPr lang="en-US" sz="1600" b="1" dirty="0" smtClean="0"/>
              <a:t>1.01</a:t>
            </a:r>
          </a:p>
        </p:txBody>
      </p:sp>
      <p:sp>
        <p:nvSpPr>
          <p:cNvPr id="13316" name="Rectangle 3"/>
          <p:cNvSpPr>
            <a:spLocks noChangeArrowheads="1"/>
          </p:cNvSpPr>
          <p:nvPr>
            <p:custDataLst>
              <p:tags r:id="rId4"/>
            </p:custDataLst>
          </p:nvPr>
        </p:nvSpPr>
        <p:spPr bwMode="auto">
          <a:xfrm>
            <a:off x="4143375" y="5229225"/>
            <a:ext cx="32924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400" dirty="0"/>
              <a:t>Editors:	Giancarlo De Stefano, Consip</a:t>
            </a:r>
          </a:p>
          <a:p>
            <a:r>
              <a:rPr lang="de-DE" sz="1400" dirty="0"/>
              <a:t>	Leonardo Bertini, Consip </a:t>
            </a:r>
          </a:p>
          <a:p>
            <a:r>
              <a:rPr lang="de-DE" sz="1400" dirty="0"/>
              <a:t>                   Selmin Ustaoglu, Consip</a:t>
            </a:r>
          </a:p>
          <a:p>
            <a:endParaRPr lang="de-DE" sz="1400" dirty="0"/>
          </a:p>
        </p:txBody>
      </p:sp>
      <p:sp>
        <p:nvSpPr>
          <p:cNvPr id="6" name="Rectangle 4"/>
          <p:cNvSpPr txBox="1">
            <a:spLocks noChangeArrowheads="1"/>
          </p:cNvSpPr>
          <p:nvPr>
            <p:custDataLst>
              <p:tags r:id="rId5"/>
            </p:custDataLst>
          </p:nvPr>
        </p:nvSpPr>
        <p:spPr bwMode="auto">
          <a:xfrm>
            <a:off x="4148138" y="4178300"/>
            <a:ext cx="4067175" cy="431800"/>
          </a:xfrm>
          <a:prstGeom prst="rect">
            <a:avLst/>
          </a:prstGeom>
          <a:noFill/>
          <a:ln w="9525">
            <a:noFill/>
            <a:miter lim="800000"/>
            <a:headEnd/>
            <a:tailEnd/>
          </a:ln>
        </p:spPr>
        <p:txBody>
          <a:bodyPr lIns="0" tIns="0" rIns="0" bIns="0" anchor="ctr">
            <a:spAutoFit/>
          </a:bodyPr>
          <a:lstStyle/>
          <a:p>
            <a:pPr>
              <a:defRPr/>
            </a:pPr>
            <a:r>
              <a:rPr lang="en-US" sz="1400" kern="0" dirty="0">
                <a:solidFill>
                  <a:schemeClr val="accent2"/>
                </a:solidFill>
                <a:latin typeface="+mj-lt"/>
                <a:ea typeface="+mj-ea"/>
                <a:cs typeface="+mj-cs"/>
              </a:rPr>
              <a:t>Version: </a:t>
            </a:r>
            <a:r>
              <a:rPr lang="en-US" sz="1400" kern="0" dirty="0" smtClean="0">
                <a:solidFill>
                  <a:schemeClr val="accent2"/>
                </a:solidFill>
                <a:latin typeface="+mj-lt"/>
                <a:ea typeface="+mj-ea"/>
                <a:cs typeface="+mj-cs"/>
              </a:rPr>
              <a:t>1.0.1</a:t>
            </a:r>
            <a:endParaRPr lang="en-US" sz="1400" kern="0" dirty="0">
              <a:solidFill>
                <a:schemeClr val="accent2"/>
              </a:solidFill>
              <a:latin typeface="+mj-lt"/>
              <a:ea typeface="+mj-ea"/>
              <a:cs typeface="+mj-cs"/>
            </a:endParaRPr>
          </a:p>
          <a:p>
            <a:pPr>
              <a:defRPr/>
            </a:pPr>
            <a:r>
              <a:rPr lang="en-US" sz="1400" kern="0" dirty="0">
                <a:solidFill>
                  <a:schemeClr val="accent2"/>
                </a:solidFill>
                <a:latin typeface="+mj-lt"/>
                <a:ea typeface="+mj-ea"/>
                <a:cs typeface="+mj-cs"/>
              </a:rPr>
              <a:t> Status: </a:t>
            </a:r>
            <a:r>
              <a:rPr lang="en-US" sz="1400" kern="0" dirty="0" smtClean="0">
                <a:solidFill>
                  <a:schemeClr val="accent2"/>
                </a:solidFill>
                <a:latin typeface="+mj-lt"/>
                <a:ea typeface="+mj-ea"/>
                <a:cs typeface="+mj-cs"/>
              </a:rPr>
              <a:t>In use</a:t>
            </a:r>
            <a:endParaRPr lang="en-US" sz="1400" kern="0" dirty="0">
              <a:solidFill>
                <a:schemeClr val="accent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D29366CB-5857-4ADE-B679-B10B33E19AD7}" type="slidenum">
              <a:rPr lang="de-DE" smtClean="0"/>
              <a:pPr eaLnBrk="1" hangingPunct="1"/>
              <a:t>10</a:t>
            </a:fld>
            <a:endParaRPr lang="de-DE" smtClean="0"/>
          </a:p>
        </p:txBody>
      </p:sp>
      <p:sp>
        <p:nvSpPr>
          <p:cNvPr id="20483" name="Rectangle 2"/>
          <p:cNvSpPr>
            <a:spLocks noGrp="1" noChangeArrowheads="1"/>
          </p:cNvSpPr>
          <p:nvPr>
            <p:ph type="title"/>
          </p:nvPr>
        </p:nvSpPr>
        <p:spPr>
          <a:xfrm>
            <a:off x="457200" y="641350"/>
            <a:ext cx="6151563" cy="396875"/>
          </a:xfrm>
        </p:spPr>
        <p:txBody>
          <a:bodyPr/>
          <a:lstStyle/>
          <a:p>
            <a:r>
              <a:rPr lang="en-US" dirty="0" smtClean="0"/>
              <a:t>ICT Architecture Description  3/8</a:t>
            </a:r>
          </a:p>
        </p:txBody>
      </p:sp>
      <p:sp>
        <p:nvSpPr>
          <p:cNvPr id="20484" name="Rectangle 3"/>
          <p:cNvSpPr>
            <a:spLocks noGrp="1" noChangeArrowheads="1"/>
          </p:cNvSpPr>
          <p:nvPr>
            <p:ph type="body" idx="1"/>
          </p:nvPr>
        </p:nvSpPr>
        <p:spPr>
          <a:xfrm>
            <a:off x="457200" y="1512888"/>
            <a:ext cx="8232775" cy="3785652"/>
          </a:xfrm>
        </p:spPr>
        <p:txBody>
          <a:bodyPr/>
          <a:lstStyle/>
          <a:p>
            <a:pPr lvl="1"/>
            <a:r>
              <a:rPr lang="en-GB" b="1" dirty="0" smtClean="0"/>
              <a:t>Step 2 : The </a:t>
            </a:r>
            <a:r>
              <a:rPr lang="en-GB" b="1" dirty="0"/>
              <a:t>Contracting Authority </a:t>
            </a:r>
            <a:r>
              <a:rPr lang="en-GB" b="1" dirty="0" err="1"/>
              <a:t>eProcurement</a:t>
            </a:r>
            <a:r>
              <a:rPr lang="en-GB" b="1" dirty="0"/>
              <a:t> </a:t>
            </a:r>
            <a:r>
              <a:rPr lang="en-GB" b="1" dirty="0" smtClean="0"/>
              <a:t>platform </a:t>
            </a:r>
            <a:r>
              <a:rPr lang="en-US" b="1" dirty="0" smtClean="0"/>
              <a:t>supports CA to create a Catalogue Template (i.e. a document with specified structure and </a:t>
            </a:r>
            <a:r>
              <a:rPr lang="en-US" b="1" dirty="0" err="1" smtClean="0"/>
              <a:t>std</a:t>
            </a:r>
            <a:r>
              <a:rPr lang="en-US" b="1" dirty="0" smtClean="0"/>
              <a:t> properties)</a:t>
            </a:r>
            <a:br>
              <a:rPr lang="en-US" b="1" dirty="0" smtClean="0"/>
            </a:br>
            <a:r>
              <a:rPr lang="en-GB" dirty="0" smtClean="0"/>
              <a:t>When all the standardized item templates are acquired, the platform is ready to generate the “eCatalogue template” (i.e. the combination of standard format and standard description of the items to be purchased) that the Economic Operators will have to use to submit their offers.</a:t>
            </a:r>
            <a:br>
              <a:rPr lang="en-GB" dirty="0" smtClean="0"/>
            </a:br>
            <a:r>
              <a:rPr lang="en-GB" dirty="0" smtClean="0"/>
              <a:t>The platform will generate the XML document that represents the template, based on the data model included in the PEPPOL </a:t>
            </a:r>
            <a:r>
              <a:rPr lang="en-GB" dirty="0" err="1" smtClean="0"/>
              <a:t>BIS</a:t>
            </a:r>
            <a:r>
              <a:rPr lang="en-GB" dirty="0" smtClean="0"/>
              <a:t> </a:t>
            </a:r>
            <a:r>
              <a:rPr lang="en-GB" dirty="0" err="1" smtClean="0"/>
              <a:t>12a</a:t>
            </a:r>
            <a:r>
              <a:rPr lang="en-GB" dirty="0" smtClean="0"/>
              <a:t>. </a:t>
            </a:r>
            <a:br>
              <a:rPr lang="en-GB" dirty="0" smtClean="0"/>
            </a:br>
            <a:endParaRPr lang="en-US" dirty="0" smtClean="0"/>
          </a:p>
          <a:p>
            <a:pPr lvl="2">
              <a:buFontTx/>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8F7C71C6-1852-4F05-96F3-AF4F019375A2}" type="slidenum">
              <a:rPr lang="de-DE" smtClean="0"/>
              <a:pPr eaLnBrk="1" hangingPunct="1"/>
              <a:t>11</a:t>
            </a:fld>
            <a:endParaRPr lang="de-DE" smtClean="0"/>
          </a:p>
        </p:txBody>
      </p:sp>
      <p:sp>
        <p:nvSpPr>
          <p:cNvPr id="21507" name="Rectangle 2"/>
          <p:cNvSpPr>
            <a:spLocks noGrp="1" noChangeArrowheads="1"/>
          </p:cNvSpPr>
          <p:nvPr>
            <p:ph type="title"/>
          </p:nvPr>
        </p:nvSpPr>
        <p:spPr>
          <a:xfrm>
            <a:off x="457200" y="641350"/>
            <a:ext cx="6151563" cy="396875"/>
          </a:xfrm>
        </p:spPr>
        <p:txBody>
          <a:bodyPr/>
          <a:lstStyle/>
          <a:p>
            <a:r>
              <a:rPr lang="en-US" dirty="0" smtClean="0"/>
              <a:t>ICT Architecture Description 4/8</a:t>
            </a:r>
          </a:p>
        </p:txBody>
      </p:sp>
      <p:sp>
        <p:nvSpPr>
          <p:cNvPr id="21508" name="Rectangle 3"/>
          <p:cNvSpPr>
            <a:spLocks noGrp="1" noChangeArrowheads="1"/>
          </p:cNvSpPr>
          <p:nvPr>
            <p:ph type="body" idx="1"/>
          </p:nvPr>
        </p:nvSpPr>
        <p:spPr>
          <a:xfrm>
            <a:off x="457200" y="1512888"/>
            <a:ext cx="8232775" cy="1524000"/>
          </a:xfrm>
        </p:spPr>
        <p:txBody>
          <a:bodyPr/>
          <a:lstStyle/>
          <a:p>
            <a:pPr lvl="1"/>
            <a:r>
              <a:rPr lang="en-GB" b="1" dirty="0" smtClean="0"/>
              <a:t>Step 3: </a:t>
            </a:r>
            <a:r>
              <a:rPr lang="en-GB" b="1" dirty="0" smtClean="0">
                <a:ea typeface="ＭＳ Ｐゴシック" pitchFamily="34" charset="-128"/>
                <a:cs typeface="Verdana" pitchFamily="34" charset="0"/>
              </a:rPr>
              <a:t>The CA publishes the </a:t>
            </a:r>
            <a:r>
              <a:rPr lang="en-GB" b="1" dirty="0" err="1" smtClean="0">
                <a:ea typeface="ＭＳ Ｐゴシック" pitchFamily="34" charset="-128"/>
                <a:cs typeface="Verdana" pitchFamily="34" charset="0"/>
              </a:rPr>
              <a:t>eCat</a:t>
            </a:r>
            <a:r>
              <a:rPr lang="en-GB" b="1" dirty="0" smtClean="0">
                <a:ea typeface="ＭＳ Ｐゴシック" pitchFamily="34" charset="-128"/>
                <a:cs typeface="Verdana" pitchFamily="34" charset="0"/>
              </a:rPr>
              <a:t> Template on its tendering site </a:t>
            </a:r>
            <a:br>
              <a:rPr lang="en-GB" b="1" dirty="0" smtClean="0">
                <a:ea typeface="ＭＳ Ｐゴシック" pitchFamily="34" charset="-128"/>
                <a:cs typeface="Verdana" pitchFamily="34" charset="0"/>
              </a:rPr>
            </a:br>
            <a:r>
              <a:rPr lang="en-GB" dirty="0" smtClean="0"/>
              <a:t>The Contracting Authority publishes on-line the eCatalogue template and the associated business rules, together with other tender documentation on its tendering site (no support from PEPPOL tools in this step).</a:t>
            </a:r>
            <a:endParaRPr lang="en-GB" b="1" dirty="0" smtClean="0">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B788754A-9A7C-4E1B-B09C-A0F6F74DEA79}" type="slidenum">
              <a:rPr lang="de-DE" smtClean="0"/>
              <a:pPr eaLnBrk="1" hangingPunct="1"/>
              <a:t>12</a:t>
            </a:fld>
            <a:endParaRPr lang="de-DE" smtClean="0"/>
          </a:p>
        </p:txBody>
      </p:sp>
      <p:sp>
        <p:nvSpPr>
          <p:cNvPr id="22531" name="Rectangle 2"/>
          <p:cNvSpPr>
            <a:spLocks noGrp="1" noChangeArrowheads="1"/>
          </p:cNvSpPr>
          <p:nvPr>
            <p:ph type="title"/>
          </p:nvPr>
        </p:nvSpPr>
        <p:spPr>
          <a:xfrm>
            <a:off x="457200" y="641350"/>
            <a:ext cx="6151563" cy="396875"/>
          </a:xfrm>
        </p:spPr>
        <p:txBody>
          <a:bodyPr/>
          <a:lstStyle/>
          <a:p>
            <a:r>
              <a:rPr lang="en-US" dirty="0" smtClean="0"/>
              <a:t>ICT Architecture Description  5/8</a:t>
            </a:r>
          </a:p>
        </p:txBody>
      </p:sp>
      <p:sp>
        <p:nvSpPr>
          <p:cNvPr id="22532" name="Rectangle 3"/>
          <p:cNvSpPr>
            <a:spLocks noGrp="1" noChangeArrowheads="1"/>
          </p:cNvSpPr>
          <p:nvPr>
            <p:ph type="body" idx="1"/>
          </p:nvPr>
        </p:nvSpPr>
        <p:spPr>
          <a:xfrm>
            <a:off x="457200" y="1487488"/>
            <a:ext cx="8232775" cy="1219200"/>
          </a:xfrm>
        </p:spPr>
        <p:txBody>
          <a:bodyPr/>
          <a:lstStyle/>
          <a:p>
            <a:pPr lvl="1"/>
            <a:r>
              <a:rPr lang="en-GB" b="1" dirty="0" smtClean="0"/>
              <a:t>Step 4: </a:t>
            </a:r>
            <a:r>
              <a:rPr lang="en-GB" b="1" dirty="0" smtClean="0">
                <a:ea typeface="ＭＳ Ｐゴシック" pitchFamily="34" charset="-128"/>
                <a:cs typeface="Verdana" pitchFamily="34" charset="0"/>
              </a:rPr>
              <a:t> Economic Operators download the </a:t>
            </a:r>
            <a:r>
              <a:rPr lang="en-GB" b="1" dirty="0" err="1" smtClean="0">
                <a:ea typeface="ＭＳ Ｐゴシック" pitchFamily="34" charset="-128"/>
                <a:cs typeface="Verdana" pitchFamily="34" charset="0"/>
              </a:rPr>
              <a:t>eCat</a:t>
            </a:r>
            <a:r>
              <a:rPr lang="en-GB" b="1" dirty="0" smtClean="0">
                <a:ea typeface="ＭＳ Ｐゴシック" pitchFamily="34" charset="-128"/>
                <a:cs typeface="Verdana" pitchFamily="34" charset="0"/>
              </a:rPr>
              <a:t> Template</a:t>
            </a:r>
            <a:br>
              <a:rPr lang="en-GB" b="1" dirty="0" smtClean="0">
                <a:ea typeface="ＭＳ Ｐゴシック" pitchFamily="34" charset="-128"/>
                <a:cs typeface="Verdana" pitchFamily="34" charset="0"/>
              </a:rPr>
            </a:br>
            <a:r>
              <a:rPr lang="en-GB" dirty="0" smtClean="0"/>
              <a:t>The interested Economic Operators download the eCatalogue template and the associated business rules, together with other tender documentation (no support from PEPPOL tools in this step).</a:t>
            </a:r>
            <a:endParaRPr lang="en-GB" b="1" dirty="0" smtClean="0">
              <a:ea typeface="ＭＳ Ｐゴシック"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6782490D-FFF0-4D7B-9119-D28209768B25}" type="slidenum">
              <a:rPr lang="de-DE" smtClean="0"/>
              <a:pPr eaLnBrk="1" hangingPunct="1"/>
              <a:t>13</a:t>
            </a:fld>
            <a:endParaRPr lang="de-DE" smtClean="0"/>
          </a:p>
        </p:txBody>
      </p:sp>
      <p:sp>
        <p:nvSpPr>
          <p:cNvPr id="23555" name="Rectangle 2"/>
          <p:cNvSpPr>
            <a:spLocks noGrp="1" noChangeArrowheads="1"/>
          </p:cNvSpPr>
          <p:nvPr>
            <p:ph type="title"/>
          </p:nvPr>
        </p:nvSpPr>
        <p:spPr>
          <a:xfrm>
            <a:off x="457200" y="641350"/>
            <a:ext cx="6151563" cy="396875"/>
          </a:xfrm>
        </p:spPr>
        <p:txBody>
          <a:bodyPr/>
          <a:lstStyle/>
          <a:p>
            <a:r>
              <a:rPr lang="en-US" dirty="0" smtClean="0"/>
              <a:t>ICT Architecture Description  6/8</a:t>
            </a:r>
          </a:p>
        </p:txBody>
      </p:sp>
      <p:sp>
        <p:nvSpPr>
          <p:cNvPr id="23556" name="Rectangle 3"/>
          <p:cNvSpPr>
            <a:spLocks noGrp="1" noChangeArrowheads="1"/>
          </p:cNvSpPr>
          <p:nvPr>
            <p:ph type="body" idx="1"/>
          </p:nvPr>
        </p:nvSpPr>
        <p:spPr>
          <a:xfrm>
            <a:off x="457200" y="1512888"/>
            <a:ext cx="8232775" cy="1846659"/>
          </a:xfrm>
        </p:spPr>
        <p:txBody>
          <a:bodyPr/>
          <a:lstStyle/>
          <a:p>
            <a:pPr lvl="1"/>
            <a:r>
              <a:rPr lang="en-GB" b="1" dirty="0" smtClean="0"/>
              <a:t>Step 5: </a:t>
            </a:r>
            <a:r>
              <a:rPr lang="en-GB" b="1" dirty="0" err="1" smtClean="0">
                <a:ea typeface="ＭＳ Ｐゴシック" pitchFamily="34" charset="-128"/>
                <a:cs typeface="Verdana" pitchFamily="34" charset="0"/>
              </a:rPr>
              <a:t>Econimic</a:t>
            </a:r>
            <a:r>
              <a:rPr lang="en-GB" b="1" dirty="0" smtClean="0">
                <a:ea typeface="ＭＳ Ｐゴシック" pitchFamily="34" charset="-128"/>
                <a:cs typeface="Verdana" pitchFamily="34" charset="0"/>
              </a:rPr>
              <a:t> Operator  imports the template on its platform, and fills it in with integrated PEPPOL Components </a:t>
            </a:r>
            <a:r>
              <a:rPr lang="en-GB" dirty="0" smtClean="0">
                <a:ea typeface="ＭＳ Ｐゴシック" pitchFamily="34" charset="-128"/>
                <a:cs typeface="Verdana" pitchFamily="34" charset="0"/>
              </a:rPr>
              <a:t>(which supports linking to the PPS if needed)</a:t>
            </a:r>
            <a:br>
              <a:rPr lang="en-GB" dirty="0" smtClean="0">
                <a:ea typeface="ＭＳ Ｐゴシック" pitchFamily="34" charset="-128"/>
                <a:cs typeface="Verdana" pitchFamily="34" charset="0"/>
              </a:rPr>
            </a:br>
            <a:r>
              <a:rPr lang="en-GB" dirty="0" smtClean="0"/>
              <a:t>The Economic Operators imports the eCatalogue template on its </a:t>
            </a:r>
            <a:r>
              <a:rPr lang="en-GB" dirty="0" err="1" smtClean="0"/>
              <a:t>platfomr</a:t>
            </a:r>
            <a:r>
              <a:rPr lang="en-GB" dirty="0" smtClean="0"/>
              <a:t> as an XML format, and fills-in the template by using PEPPOL pre-award </a:t>
            </a:r>
            <a:r>
              <a:rPr lang="en-GB" dirty="0" err="1" smtClean="0"/>
              <a:t>eCat</a:t>
            </a:r>
            <a:r>
              <a:rPr lang="en-GB" dirty="0" smtClean="0"/>
              <a:t> Components integrated into its own platform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34B04A7A-EC1E-4B83-9CEC-D9603708D782}" type="slidenum">
              <a:rPr lang="de-DE" smtClean="0"/>
              <a:pPr eaLnBrk="1" hangingPunct="1"/>
              <a:t>14</a:t>
            </a:fld>
            <a:endParaRPr lang="de-DE" smtClean="0"/>
          </a:p>
        </p:txBody>
      </p:sp>
      <p:sp>
        <p:nvSpPr>
          <p:cNvPr id="24579" name="Rectangle 2"/>
          <p:cNvSpPr>
            <a:spLocks noGrp="1" noChangeArrowheads="1"/>
          </p:cNvSpPr>
          <p:nvPr>
            <p:ph type="title"/>
          </p:nvPr>
        </p:nvSpPr>
        <p:spPr>
          <a:xfrm>
            <a:off x="457200" y="641350"/>
            <a:ext cx="6151563" cy="396875"/>
          </a:xfrm>
        </p:spPr>
        <p:txBody>
          <a:bodyPr/>
          <a:lstStyle/>
          <a:p>
            <a:r>
              <a:rPr lang="en-US" dirty="0" smtClean="0"/>
              <a:t>ICT Architecture Description  7/8</a:t>
            </a:r>
          </a:p>
        </p:txBody>
      </p:sp>
      <p:sp>
        <p:nvSpPr>
          <p:cNvPr id="24580" name="Rectangle 3"/>
          <p:cNvSpPr>
            <a:spLocks noGrp="1" noChangeArrowheads="1"/>
          </p:cNvSpPr>
          <p:nvPr>
            <p:ph type="body" idx="1"/>
          </p:nvPr>
        </p:nvSpPr>
        <p:spPr>
          <a:xfrm>
            <a:off x="457200" y="1512888"/>
            <a:ext cx="8232775" cy="2154436"/>
          </a:xfrm>
        </p:spPr>
        <p:txBody>
          <a:bodyPr/>
          <a:lstStyle/>
          <a:p>
            <a:pPr lvl="1"/>
            <a:r>
              <a:rPr lang="en-GB" b="1" dirty="0" smtClean="0"/>
              <a:t>Step 6: </a:t>
            </a:r>
            <a:r>
              <a:rPr lang="en-GB" b="1" dirty="0" err="1" smtClean="0">
                <a:ea typeface="ＭＳ Ｐゴシック" pitchFamily="34" charset="-128"/>
                <a:cs typeface="Verdana" pitchFamily="34" charset="0"/>
              </a:rPr>
              <a:t>Ec</a:t>
            </a:r>
            <a:r>
              <a:rPr lang="en-GB" b="1" dirty="0" smtClean="0">
                <a:ea typeface="ＭＳ Ｐゴシック" pitchFamily="34" charset="-128"/>
                <a:cs typeface="Verdana" pitchFamily="34" charset="0"/>
              </a:rPr>
              <a:t> Op can create and validate their eCatalogue Offer</a:t>
            </a:r>
            <a:br>
              <a:rPr lang="en-GB" b="1" dirty="0" smtClean="0">
                <a:ea typeface="ＭＳ Ｐゴシック" pitchFamily="34" charset="-128"/>
                <a:cs typeface="Verdana" pitchFamily="34" charset="0"/>
              </a:rPr>
            </a:br>
            <a:r>
              <a:rPr lang="it-IT" dirty="0" smtClean="0"/>
              <a:t> The </a:t>
            </a:r>
            <a:r>
              <a:rPr lang="it-IT" dirty="0" err="1" smtClean="0"/>
              <a:t>Economic</a:t>
            </a:r>
            <a:r>
              <a:rPr lang="it-IT" dirty="0" smtClean="0"/>
              <a:t> Operator </a:t>
            </a:r>
            <a:r>
              <a:rPr lang="it-IT" dirty="0" err="1"/>
              <a:t>creates</a:t>
            </a:r>
            <a:r>
              <a:rPr lang="it-IT" dirty="0" smtClean="0"/>
              <a:t> the eCatalogue </a:t>
            </a:r>
            <a:r>
              <a:rPr lang="it-IT" dirty="0" err="1" smtClean="0"/>
              <a:t>Offer</a:t>
            </a:r>
            <a:r>
              <a:rPr lang="it-IT" dirty="0" smtClean="0"/>
              <a:t> in a PEPPOL-</a:t>
            </a:r>
            <a:r>
              <a:rPr lang="it-IT" dirty="0" err="1" smtClean="0"/>
              <a:t>compliant</a:t>
            </a:r>
            <a:r>
              <a:rPr lang="it-IT" dirty="0" smtClean="0"/>
              <a:t> XML format, </a:t>
            </a:r>
            <a:r>
              <a:rPr lang="it-IT" dirty="0" err="1" smtClean="0"/>
              <a:t>which</a:t>
            </a:r>
            <a:r>
              <a:rPr lang="it-IT" dirty="0" smtClean="0"/>
              <a:t> </a:t>
            </a:r>
            <a:r>
              <a:rPr lang="it-IT" dirty="0" err="1" smtClean="0"/>
              <a:t>includes</a:t>
            </a:r>
            <a:r>
              <a:rPr lang="it-IT" dirty="0" smtClean="0"/>
              <a:t> item </a:t>
            </a:r>
            <a:r>
              <a:rPr lang="it-IT" dirty="0" err="1" smtClean="0"/>
              <a:t>properties</a:t>
            </a:r>
            <a:r>
              <a:rPr lang="it-IT" dirty="0" smtClean="0"/>
              <a:t> </a:t>
            </a:r>
            <a:r>
              <a:rPr lang="en-GB" dirty="0" smtClean="0"/>
              <a:t>based on the same standard classification system and standard attributes used in the eCatalogue template created by the Contracting Authority. In the pre-award phase the eCatalogue offer is data model is based on the one included in the PEPPOL </a:t>
            </a:r>
            <a:r>
              <a:rPr lang="en-GB" dirty="0" err="1" smtClean="0"/>
              <a:t>BIS</a:t>
            </a:r>
            <a:r>
              <a:rPr lang="en-GB" dirty="0" smtClean="0"/>
              <a:t> </a:t>
            </a:r>
            <a:r>
              <a:rPr lang="en-GB" dirty="0" err="1" smtClean="0"/>
              <a:t>12a</a:t>
            </a:r>
            <a:r>
              <a:rPr lang="en-GB" dirty="0" smtClean="0"/>
              <a:t>.</a:t>
            </a:r>
            <a:endParaRPr lang="en-GB" dirty="0" smtClean="0">
              <a:ea typeface="ＭＳ Ｐゴシック"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A9F02A5E-0565-4DCA-9ECD-DF4D040EABB8}" type="slidenum">
              <a:rPr lang="de-DE" smtClean="0"/>
              <a:pPr eaLnBrk="1" hangingPunct="1"/>
              <a:t>15</a:t>
            </a:fld>
            <a:endParaRPr lang="de-DE" smtClean="0"/>
          </a:p>
        </p:txBody>
      </p:sp>
      <p:sp>
        <p:nvSpPr>
          <p:cNvPr id="25603" name="Rectangle 2"/>
          <p:cNvSpPr>
            <a:spLocks noGrp="1" noChangeArrowheads="1"/>
          </p:cNvSpPr>
          <p:nvPr>
            <p:ph type="title"/>
          </p:nvPr>
        </p:nvSpPr>
        <p:spPr>
          <a:xfrm>
            <a:off x="457200" y="641350"/>
            <a:ext cx="6151563" cy="396875"/>
          </a:xfrm>
        </p:spPr>
        <p:txBody>
          <a:bodyPr/>
          <a:lstStyle/>
          <a:p>
            <a:r>
              <a:rPr lang="en-US" dirty="0" smtClean="0"/>
              <a:t>ICT Architecture Description  8/8</a:t>
            </a:r>
            <a:r>
              <a:rPr lang="en-GB" dirty="0" smtClean="0"/>
              <a:t> </a:t>
            </a:r>
            <a:endParaRPr lang="en-US" dirty="0" smtClean="0"/>
          </a:p>
        </p:txBody>
      </p:sp>
      <p:sp>
        <p:nvSpPr>
          <p:cNvPr id="25604" name="Rectangle 3"/>
          <p:cNvSpPr>
            <a:spLocks noGrp="1" noChangeArrowheads="1"/>
          </p:cNvSpPr>
          <p:nvPr>
            <p:ph type="body" idx="1"/>
          </p:nvPr>
        </p:nvSpPr>
        <p:spPr>
          <a:xfrm>
            <a:off x="457200" y="1512888"/>
            <a:ext cx="8232775" cy="3570208"/>
          </a:xfrm>
        </p:spPr>
        <p:txBody>
          <a:bodyPr/>
          <a:lstStyle/>
          <a:p>
            <a:pPr lvl="1"/>
            <a:r>
              <a:rPr lang="en-GB" b="1" dirty="0" smtClean="0"/>
              <a:t>Step 7: </a:t>
            </a:r>
            <a:r>
              <a:rPr lang="en-GB" b="1" dirty="0" smtClean="0">
                <a:ea typeface="ＭＳ Ｐゴシック" pitchFamily="34" charset="-128"/>
                <a:cs typeface="Verdana" pitchFamily="34" charset="0"/>
              </a:rPr>
              <a:t>eCatalogue Offer is finally uploaded (or sent) to the CA platform</a:t>
            </a:r>
            <a:br>
              <a:rPr lang="en-GB" b="1" dirty="0" smtClean="0">
                <a:ea typeface="ＭＳ Ｐゴシック" pitchFamily="34" charset="-128"/>
                <a:cs typeface="Verdana" pitchFamily="34" charset="0"/>
              </a:rPr>
            </a:br>
            <a:r>
              <a:rPr lang="en-US" dirty="0" smtClean="0">
                <a:ea typeface="ＭＳ Ｐゴシック" pitchFamily="34" charset="-128"/>
                <a:cs typeface="Verdana" pitchFamily="34" charset="0"/>
              </a:rPr>
              <a:t>Upon generation of the PEPPOL-compliant </a:t>
            </a:r>
            <a:r>
              <a:rPr lang="en-US" dirty="0">
                <a:ea typeface="ＭＳ Ｐゴシック" pitchFamily="34" charset="-128"/>
                <a:cs typeface="Verdana" pitchFamily="34" charset="0"/>
              </a:rPr>
              <a:t>pre-award XML eCatalogue document</a:t>
            </a:r>
            <a:r>
              <a:rPr lang="en-US" dirty="0" smtClean="0">
                <a:ea typeface="ＭＳ Ｐゴシック" pitchFamily="34" charset="-128"/>
                <a:cs typeface="Verdana" pitchFamily="34" charset="0"/>
              </a:rPr>
              <a:t>, the Economic Operator signs it together with the other offer documents for the specific tender (if the submission of the signed offer is prescribed by national legislation; In this case, the Economic Operator will resort to its own tools for the signature of the eCatalogue). The </a:t>
            </a:r>
            <a:r>
              <a:rPr lang="en-US" dirty="0">
                <a:ea typeface="ＭＳ Ｐゴシック" pitchFamily="34" charset="-128"/>
                <a:cs typeface="Verdana" pitchFamily="34" charset="0"/>
              </a:rPr>
              <a:t>Economic Operator will upload the document in the Contracting Authority </a:t>
            </a:r>
            <a:r>
              <a:rPr lang="en-US" dirty="0" err="1">
                <a:ea typeface="ＭＳ Ｐゴシック" pitchFamily="34" charset="-128"/>
                <a:cs typeface="Verdana" pitchFamily="34" charset="0"/>
              </a:rPr>
              <a:t>eTendering</a:t>
            </a:r>
            <a:r>
              <a:rPr lang="en-US" dirty="0">
                <a:ea typeface="ＭＳ Ｐゴシック" pitchFamily="34" charset="-128"/>
                <a:cs typeface="Verdana" pitchFamily="34" charset="0"/>
              </a:rPr>
              <a:t> </a:t>
            </a:r>
            <a:r>
              <a:rPr lang="en-US" dirty="0" smtClean="0">
                <a:ea typeface="ＭＳ Ｐゴシック" pitchFamily="34" charset="-128"/>
                <a:cs typeface="Verdana" pitchFamily="34" charset="0"/>
              </a:rPr>
              <a:t>platform according </a:t>
            </a:r>
            <a:r>
              <a:rPr lang="en-US" dirty="0">
                <a:ea typeface="ＭＳ Ｐゴシック" pitchFamily="34" charset="-128"/>
                <a:cs typeface="Verdana" pitchFamily="34" charset="0"/>
              </a:rPr>
              <a:t>to the tender instructions. </a:t>
            </a:r>
          </a:p>
          <a:p>
            <a:pPr lvl="1"/>
            <a:endParaRPr lang="en-GB" b="1" dirty="0" smtClean="0">
              <a:ea typeface="ＭＳ Ｐゴシック" pitchFamily="34" charset="-128"/>
              <a:cs typeface="Verdan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Plassholder for lysbildenummer 3"/>
          <p:cNvSpPr txBox="1">
            <a:spLocks noGrp="1"/>
          </p:cNvSpPr>
          <p:nvPr/>
        </p:nvSpPr>
        <p:spPr bwMode="auto">
          <a:xfrm>
            <a:off x="460375" y="6556375"/>
            <a:ext cx="41116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911E3FE7-F355-45DE-8453-54D8CBE838E3}" type="slidenum">
              <a:rPr lang="de-DE" sz="700"/>
              <a:pPr eaLnBrk="1" hangingPunct="1"/>
              <a:t>16</a:t>
            </a:fld>
            <a:endParaRPr lang="de-DE" sz="700"/>
          </a:p>
        </p:txBody>
      </p:sp>
      <p:graphicFrame>
        <p:nvGraphicFramePr>
          <p:cNvPr id="27651" name="Rectangle 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666" name="think-cell Slide" r:id="rId6" imgW="0" imgH="0" progId="">
                  <p:embed/>
                </p:oleObj>
              </mc:Choice>
              <mc:Fallback>
                <p:oleObj name="think-cell Slide" r:id="rId6" imgW="0" imgH="0" progId="">
                  <p:embed/>
                  <p:pic>
                    <p:nvPicPr>
                      <p:cNvPr id="0" name="Rectangle 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2" name="Picture 6" descr="sackerl_powerpoint_RGB"/>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385763" y="1762125"/>
            <a:ext cx="38258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a:spLocks noGrp="1" noChangeArrowheads="1"/>
          </p:cNvSpPr>
          <p:nvPr>
            <p:ph type="body" idx="4294967295"/>
            <p:custDataLst>
              <p:tags r:id="rId4"/>
            </p:custDataLst>
          </p:nvPr>
        </p:nvSpPr>
        <p:spPr>
          <a:xfrm>
            <a:off x="3814763" y="2760663"/>
            <a:ext cx="4875212" cy="1219200"/>
          </a:xfrm>
        </p:spPr>
        <p:txBody>
          <a:bodyPr/>
          <a:lstStyle/>
          <a:p>
            <a:pPr>
              <a:buFontTx/>
              <a:buNone/>
            </a:pPr>
            <a:r>
              <a:rPr lang="en-US" sz="4000" b="1" smtClean="0"/>
              <a:t>Architecture components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Plassholder for lysbildenummer 3"/>
          <p:cNvSpPr>
            <a:spLocks noGrp="1"/>
          </p:cNvSpPr>
          <p:nvPr>
            <p:ph type="sldNum" sz="quarter" idx="10"/>
          </p:nvPr>
        </p:nvSpPr>
        <p:spPr>
          <a:xfrm>
            <a:off x="460375" y="6556375"/>
            <a:ext cx="330200"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962EDCE2-C824-4FBC-A6F5-50E410C89042}" type="slidenum">
              <a:rPr lang="de-DE" smtClean="0"/>
              <a:pPr eaLnBrk="1" hangingPunct="1"/>
              <a:t>17</a:t>
            </a:fld>
            <a:endParaRPr lang="de-DE" smtClean="0"/>
          </a:p>
        </p:txBody>
      </p:sp>
      <p:sp>
        <p:nvSpPr>
          <p:cNvPr id="28675" name="Rectangle 2"/>
          <p:cNvSpPr>
            <a:spLocks noGrp="1" noChangeArrowheads="1"/>
          </p:cNvSpPr>
          <p:nvPr>
            <p:ph type="title"/>
          </p:nvPr>
        </p:nvSpPr>
        <p:spPr>
          <a:xfrm>
            <a:off x="457200" y="641350"/>
            <a:ext cx="6151563" cy="396875"/>
          </a:xfrm>
        </p:spPr>
        <p:txBody>
          <a:bodyPr/>
          <a:lstStyle/>
          <a:p>
            <a:r>
              <a:rPr lang="en-US" smtClean="0"/>
              <a:t>PEPPOL Property Service- PPS </a:t>
            </a:r>
          </a:p>
        </p:txBody>
      </p:sp>
      <p:sp>
        <p:nvSpPr>
          <p:cNvPr id="28676" name="Rectangle 3"/>
          <p:cNvSpPr>
            <a:spLocks noGrp="1" noChangeArrowheads="1"/>
          </p:cNvSpPr>
          <p:nvPr>
            <p:ph type="body" idx="1"/>
          </p:nvPr>
        </p:nvSpPr>
        <p:spPr>
          <a:xfrm>
            <a:off x="457200" y="1512888"/>
            <a:ext cx="8232775" cy="2308225"/>
          </a:xfrm>
        </p:spPr>
        <p:txBody>
          <a:bodyPr/>
          <a:lstStyle/>
          <a:p>
            <a:pPr lvl="1"/>
            <a:r>
              <a:rPr lang="en-US" smtClean="0"/>
              <a:t>Central (need to have)</a:t>
            </a:r>
          </a:p>
          <a:p>
            <a:pPr lvl="1"/>
            <a:r>
              <a:rPr lang="en-US" smtClean="0"/>
              <a:t>Service description :</a:t>
            </a:r>
            <a:br>
              <a:rPr lang="en-US" smtClean="0"/>
            </a:br>
            <a:r>
              <a:rPr lang="en-US" smtClean="0"/>
              <a:t> Peppol Property Service is a Web Service that provides: </a:t>
            </a:r>
          </a:p>
          <a:p>
            <a:pPr lvl="2"/>
            <a:r>
              <a:rPr lang="en-US" smtClean="0"/>
              <a:t>multilingual classification codes (CPV + others)</a:t>
            </a:r>
          </a:p>
          <a:p>
            <a:pPr lvl="2"/>
            <a:r>
              <a:rPr lang="en-US" smtClean="0"/>
              <a:t>standardized description of product attributes</a:t>
            </a:r>
          </a:p>
          <a:p>
            <a:pPr lvl="2"/>
            <a:r>
              <a:rPr lang="en-US" smtClean="0"/>
              <a:t>creation and posting of “item templates”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Plassholder for lysbildenummer 3"/>
          <p:cNvSpPr>
            <a:spLocks noGrp="1"/>
          </p:cNvSpPr>
          <p:nvPr>
            <p:ph type="sldNum" sz="quarter" idx="10"/>
          </p:nvPr>
        </p:nvSpPr>
        <p:spPr>
          <a:xfrm>
            <a:off x="460375" y="6556375"/>
            <a:ext cx="330200"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2788D9BE-615D-4EA3-8132-D3D040C9736C}" type="slidenum">
              <a:rPr lang="de-DE" smtClean="0"/>
              <a:pPr eaLnBrk="1" hangingPunct="1"/>
              <a:t>18</a:t>
            </a:fld>
            <a:endParaRPr lang="de-DE" smtClean="0"/>
          </a:p>
        </p:txBody>
      </p:sp>
      <p:sp>
        <p:nvSpPr>
          <p:cNvPr id="29699" name="Rectangle 2"/>
          <p:cNvSpPr>
            <a:spLocks noGrp="1" noChangeArrowheads="1"/>
          </p:cNvSpPr>
          <p:nvPr>
            <p:ph type="title"/>
          </p:nvPr>
        </p:nvSpPr>
        <p:spPr>
          <a:xfrm>
            <a:off x="457200" y="641350"/>
            <a:ext cx="6151563" cy="396875"/>
          </a:xfrm>
        </p:spPr>
        <p:txBody>
          <a:bodyPr/>
          <a:lstStyle/>
          <a:p>
            <a:r>
              <a:rPr lang="it-IT" smtClean="0"/>
              <a:t>Contract Authority (CA) Tool</a:t>
            </a:r>
            <a:endParaRPr lang="en-US" smtClean="0"/>
          </a:p>
        </p:txBody>
      </p:sp>
      <p:sp>
        <p:nvSpPr>
          <p:cNvPr id="29700" name="Rectangle 3"/>
          <p:cNvSpPr>
            <a:spLocks noGrp="1" noChangeArrowheads="1"/>
          </p:cNvSpPr>
          <p:nvPr>
            <p:ph type="body" idx="1"/>
          </p:nvPr>
        </p:nvSpPr>
        <p:spPr>
          <a:xfrm>
            <a:off x="457200" y="1512888"/>
            <a:ext cx="8232775" cy="2954337"/>
          </a:xfrm>
        </p:spPr>
        <p:txBody>
          <a:bodyPr/>
          <a:lstStyle/>
          <a:p>
            <a:pPr lvl="1"/>
            <a:r>
              <a:rPr lang="en-US" smtClean="0"/>
              <a:t>Decentral (optional to have)</a:t>
            </a:r>
          </a:p>
          <a:p>
            <a:pPr lvl="1"/>
            <a:r>
              <a:rPr lang="en-US" smtClean="0"/>
              <a:t>Service description :</a:t>
            </a:r>
            <a:br>
              <a:rPr lang="en-US" smtClean="0"/>
            </a:br>
            <a:r>
              <a:rPr lang="en-US" smtClean="0"/>
              <a:t>The tool is an integrated collection of transformation, validation, visualization and web service components, which can be integrated in national platforms, allowing the creation of PEPPOL-compliant  (=according to PEPPOL data model) pre-award eCatalogue templates, with fully standardized content (catalogue format and product descriptions) DEMO </a:t>
            </a:r>
            <a:r>
              <a:rPr lang="en-US" smtClean="0">
                <a:hlinkClick r:id="rId2"/>
              </a:rPr>
              <a:t>http://www.phloc.com/peppol/view/p-1005/Demo-Client-Download/</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lassholder for lysbildenummer 3"/>
          <p:cNvSpPr>
            <a:spLocks noGrp="1"/>
          </p:cNvSpPr>
          <p:nvPr>
            <p:ph type="sldNum" sz="quarter" idx="10"/>
          </p:nvPr>
        </p:nvSpPr>
        <p:spPr>
          <a:xfrm>
            <a:off x="460375" y="6556375"/>
            <a:ext cx="330200"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413007A1-D14F-4FB5-A4B1-ABF5BD22EE3B}" type="slidenum">
              <a:rPr lang="de-DE" smtClean="0"/>
              <a:pPr eaLnBrk="1" hangingPunct="1"/>
              <a:t>19</a:t>
            </a:fld>
            <a:endParaRPr lang="de-DE" smtClean="0"/>
          </a:p>
        </p:txBody>
      </p:sp>
      <p:sp>
        <p:nvSpPr>
          <p:cNvPr id="30723" name="Rectangle 2"/>
          <p:cNvSpPr>
            <a:spLocks noGrp="1" noChangeArrowheads="1"/>
          </p:cNvSpPr>
          <p:nvPr>
            <p:ph type="title"/>
          </p:nvPr>
        </p:nvSpPr>
        <p:spPr>
          <a:xfrm>
            <a:off x="457200" y="641350"/>
            <a:ext cx="6151563" cy="396875"/>
          </a:xfrm>
        </p:spPr>
        <p:txBody>
          <a:bodyPr/>
          <a:lstStyle/>
          <a:p>
            <a:r>
              <a:rPr lang="it-IT" smtClean="0"/>
              <a:t>Economic Operator (EcOp) Tool</a:t>
            </a:r>
            <a:endParaRPr lang="en-US" smtClean="0"/>
          </a:p>
        </p:txBody>
      </p:sp>
      <p:sp>
        <p:nvSpPr>
          <p:cNvPr id="30724" name="Rectangle 3"/>
          <p:cNvSpPr>
            <a:spLocks noGrp="1" noChangeArrowheads="1"/>
          </p:cNvSpPr>
          <p:nvPr>
            <p:ph type="body" idx="1"/>
          </p:nvPr>
        </p:nvSpPr>
        <p:spPr>
          <a:xfrm>
            <a:off x="457200" y="1512888"/>
            <a:ext cx="8232775" cy="3140075"/>
          </a:xfrm>
        </p:spPr>
        <p:txBody>
          <a:bodyPr/>
          <a:lstStyle/>
          <a:p>
            <a:pPr lvl="1"/>
            <a:r>
              <a:rPr lang="en-US" smtClean="0"/>
              <a:t>Decentral (optional to have)</a:t>
            </a:r>
          </a:p>
          <a:p>
            <a:pPr lvl="1"/>
            <a:r>
              <a:rPr lang="en-US" smtClean="0"/>
              <a:t>Service description :</a:t>
            </a:r>
            <a:br>
              <a:rPr lang="en-US" smtClean="0"/>
            </a:br>
            <a:r>
              <a:rPr lang="en-US" smtClean="0"/>
              <a:t>The Tool is an integrated collection of transformation, validation, visualization and web service components, which can be integrated in national platforms, allowing the creation of PEPPOL-compliant (=according to PEPPOL data model) pre-award eCatalogue tenders, with fully standardized content  DEMO http://www.phloc.com/peppol/view/p-1005/Demo-Client-Download/ </a:t>
            </a:r>
          </a:p>
          <a:p>
            <a:pPr lvl="1">
              <a:buFontTx/>
              <a:buNone/>
            </a:pP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tel 1"/>
          <p:cNvSpPr>
            <a:spLocks noGrp="1"/>
          </p:cNvSpPr>
          <p:nvPr>
            <p:ph type="title"/>
          </p:nvPr>
        </p:nvSpPr>
        <p:spPr>
          <a:xfrm>
            <a:off x="457200" y="638175"/>
            <a:ext cx="6151563" cy="400050"/>
          </a:xfrm>
        </p:spPr>
        <p:txBody>
          <a:bodyPr/>
          <a:lstStyle/>
          <a:p>
            <a:r>
              <a:rPr lang="nb-NO" smtClean="0"/>
              <a:t>Statements</a:t>
            </a:r>
          </a:p>
        </p:txBody>
      </p:sp>
      <p:sp>
        <p:nvSpPr>
          <p:cNvPr id="14339"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4D70F204-C08F-4462-AEA0-F5C730B9B967}" type="slidenum">
              <a:rPr lang="de-DE" smtClean="0"/>
              <a:pPr eaLnBrk="1" hangingPunct="1"/>
              <a:t>2</a:t>
            </a:fld>
            <a:endParaRPr lang="de-DE" smtClean="0"/>
          </a:p>
        </p:txBody>
      </p:sp>
      <p:sp>
        <p:nvSpPr>
          <p:cNvPr id="14340" name="Text Box 2"/>
          <p:cNvSpPr txBox="1">
            <a:spLocks noChangeArrowheads="1"/>
          </p:cNvSpPr>
          <p:nvPr/>
        </p:nvSpPr>
        <p:spPr bwMode="auto">
          <a:xfrm>
            <a:off x="466725" y="1366838"/>
            <a:ext cx="8213725" cy="131127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nb-NO" sz="1400" b="1">
                <a:latin typeface="Calibri" pitchFamily="34" charset="0"/>
              </a:rPr>
              <a:t>Statement of originality</a:t>
            </a:r>
          </a:p>
          <a:p>
            <a:pPr algn="ctr" eaLnBrk="1" hangingPunct="1">
              <a:spcAft>
                <a:spcPts val="1000"/>
              </a:spcAft>
            </a:pPr>
            <a:endParaRPr lang="nb-NO" sz="1400" b="1">
              <a:latin typeface="Calibri" pitchFamily="34" charset="0"/>
            </a:endParaRPr>
          </a:p>
          <a:p>
            <a:pPr algn="ctr" eaLnBrk="1" hangingPunct="1">
              <a:spcAft>
                <a:spcPts val="1000"/>
              </a:spcAft>
            </a:pPr>
            <a:r>
              <a:rPr lang="nb-NO" sz="1200">
                <a:latin typeface="Calibri" pitchFamily="34" charset="0"/>
              </a:rPr>
              <a:t>This deliverable contains original unpublished work except where clearly indicated otherwise. Acknowledgement of previously published material and of the work of others has been made through appropriate citation, quotation or both.</a:t>
            </a:r>
            <a:endParaRPr lang="nb-NO" sz="1200"/>
          </a:p>
        </p:txBody>
      </p:sp>
      <p:sp>
        <p:nvSpPr>
          <p:cNvPr id="14341" name="Text Box 3"/>
          <p:cNvSpPr txBox="1">
            <a:spLocks noChangeArrowheads="1"/>
          </p:cNvSpPr>
          <p:nvPr/>
        </p:nvSpPr>
        <p:spPr bwMode="auto">
          <a:xfrm>
            <a:off x="1004888" y="2865438"/>
            <a:ext cx="7043737" cy="30845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nb-NO" sz="1400" b="1">
                <a:latin typeface="Calibri" pitchFamily="34" charset="0"/>
              </a:rPr>
              <a:t>Statement of copyright</a:t>
            </a:r>
          </a:p>
          <a:p>
            <a:pPr algn="ctr" eaLnBrk="1" hangingPunct="1">
              <a:spcAft>
                <a:spcPts val="1000"/>
              </a:spcAft>
            </a:pPr>
            <a:endParaRPr lang="nb-NO" sz="1100">
              <a:latin typeface="Calibri" pitchFamily="34" charset="0"/>
            </a:endParaRPr>
          </a:p>
          <a:p>
            <a:pPr algn="ctr" eaLnBrk="1" hangingPunct="1">
              <a:spcAft>
                <a:spcPts val="1000"/>
              </a:spcAft>
            </a:pPr>
            <a:endParaRPr lang="nb-NO" sz="1100">
              <a:latin typeface="Calibri" pitchFamily="34" charset="0"/>
            </a:endParaRPr>
          </a:p>
          <a:p>
            <a:pPr algn="ctr" eaLnBrk="1" hangingPunct="1">
              <a:spcAft>
                <a:spcPts val="1000"/>
              </a:spcAft>
            </a:pPr>
            <a:r>
              <a:rPr lang="nb-NO" sz="1200">
                <a:latin typeface="Calibri" pitchFamily="34" charset="0"/>
              </a:rPr>
              <a:t>This deliverable is released under the terms of the </a:t>
            </a:r>
            <a:r>
              <a:rPr lang="nb-NO" sz="1200" b="1">
                <a:latin typeface="Calibri" pitchFamily="34" charset="0"/>
              </a:rPr>
              <a:t>Creative Commons Licence </a:t>
            </a:r>
            <a:r>
              <a:rPr lang="nb-NO" sz="1200">
                <a:latin typeface="Calibri" pitchFamily="34" charset="0"/>
              </a:rPr>
              <a:t>accessed through the following link: http://creativecommons.org/licenses/by/3.0/. </a:t>
            </a:r>
          </a:p>
          <a:p>
            <a:pPr algn="ctr" eaLnBrk="1" hangingPunct="1">
              <a:spcAft>
                <a:spcPts val="1000"/>
              </a:spcAft>
            </a:pPr>
            <a:r>
              <a:rPr lang="nb-NO" sz="1200">
                <a:latin typeface="Calibri" pitchFamily="34" charset="0"/>
              </a:rPr>
              <a:t>In short, it is free to </a:t>
            </a:r>
          </a:p>
          <a:p>
            <a:pPr eaLnBrk="1" hangingPunct="1">
              <a:spcAft>
                <a:spcPts val="1000"/>
              </a:spcAft>
            </a:pPr>
            <a:r>
              <a:rPr lang="nb-NO" sz="1200">
                <a:latin typeface="Calibri" pitchFamily="34" charset="0"/>
              </a:rPr>
              <a:t>	</a:t>
            </a:r>
            <a:r>
              <a:rPr lang="nb-NO" sz="1200" b="1">
                <a:latin typeface="Calibri" pitchFamily="34" charset="0"/>
              </a:rPr>
              <a:t>Share</a:t>
            </a:r>
            <a:r>
              <a:rPr lang="nb-NO" sz="1200">
                <a:latin typeface="Calibri" pitchFamily="34" charset="0"/>
              </a:rPr>
              <a:t> — to copy, distribute and transmit the work</a:t>
            </a:r>
            <a:br>
              <a:rPr lang="nb-NO" sz="1200">
                <a:latin typeface="Calibri" pitchFamily="34" charset="0"/>
              </a:rPr>
            </a:br>
            <a:r>
              <a:rPr lang="nb-NO" sz="1200">
                <a:latin typeface="Calibri" pitchFamily="34" charset="0"/>
              </a:rPr>
              <a:t>	</a:t>
            </a:r>
            <a:r>
              <a:rPr lang="nb-NO" sz="1200" b="1">
                <a:latin typeface="Calibri" pitchFamily="34" charset="0"/>
              </a:rPr>
              <a:t>Remix </a:t>
            </a:r>
            <a:r>
              <a:rPr lang="nb-NO" sz="1200">
                <a:latin typeface="Calibri" pitchFamily="34" charset="0"/>
              </a:rPr>
              <a:t>— to adapt the work</a:t>
            </a:r>
          </a:p>
          <a:p>
            <a:pPr algn="ctr" eaLnBrk="1" hangingPunct="1">
              <a:spcAft>
                <a:spcPts val="1000"/>
              </a:spcAft>
            </a:pPr>
            <a:r>
              <a:rPr lang="nb-NO" sz="1200">
                <a:latin typeface="Calibri" pitchFamily="34" charset="0"/>
              </a:rPr>
              <a:t>Under the following conditions</a:t>
            </a:r>
          </a:p>
          <a:p>
            <a:pPr eaLnBrk="1" hangingPunct="1">
              <a:spcAft>
                <a:spcPts val="1000"/>
              </a:spcAft>
            </a:pPr>
            <a:r>
              <a:rPr lang="nb-NO" sz="1200">
                <a:latin typeface="Calibri" pitchFamily="34" charset="0"/>
              </a:rPr>
              <a:t>	</a:t>
            </a:r>
            <a:r>
              <a:rPr lang="nb-NO" sz="1200" b="1">
                <a:latin typeface="Calibri" pitchFamily="34" charset="0"/>
              </a:rPr>
              <a:t>Attribution</a:t>
            </a:r>
            <a:r>
              <a:rPr lang="nb-NO" sz="1200">
                <a:latin typeface="Calibri" pitchFamily="34" charset="0"/>
              </a:rPr>
              <a:t> — You must attribute the work in the manner specified by the author or licensor </a:t>
            </a:r>
            <a:br>
              <a:rPr lang="nb-NO" sz="1200">
                <a:latin typeface="Calibri" pitchFamily="34" charset="0"/>
              </a:rPr>
            </a:br>
            <a:r>
              <a:rPr lang="nb-NO" sz="1200">
                <a:latin typeface="Calibri" pitchFamily="34" charset="0"/>
              </a:rPr>
              <a:t>		(but not in any way that suggests that they endorse you or your use of the work). </a:t>
            </a:r>
          </a:p>
        </p:txBody>
      </p:sp>
      <p:pic>
        <p:nvPicPr>
          <p:cNvPr id="143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3284538"/>
            <a:ext cx="11699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lassholder for lysbildenummer 3"/>
          <p:cNvSpPr txBox="1">
            <a:spLocks noGrp="1"/>
          </p:cNvSpPr>
          <p:nvPr/>
        </p:nvSpPr>
        <p:spPr bwMode="auto">
          <a:xfrm>
            <a:off x="460375" y="6556375"/>
            <a:ext cx="330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CBAC90E1-4D8D-4917-A2C3-F31684791BD0}" type="slidenum">
              <a:rPr lang="de-DE" sz="700"/>
              <a:pPr eaLnBrk="1" hangingPunct="1"/>
              <a:t>20</a:t>
            </a:fld>
            <a:endParaRPr lang="de-DE" sz="700"/>
          </a:p>
        </p:txBody>
      </p:sp>
      <p:sp>
        <p:nvSpPr>
          <p:cNvPr id="31747" name="Rectangle 2"/>
          <p:cNvSpPr>
            <a:spLocks noGrp="1" noChangeArrowheads="1"/>
          </p:cNvSpPr>
          <p:nvPr>
            <p:ph type="title" idx="4294967295"/>
          </p:nvPr>
        </p:nvSpPr>
        <p:spPr>
          <a:xfrm>
            <a:off x="457200" y="641350"/>
            <a:ext cx="6151563" cy="396875"/>
          </a:xfrm>
        </p:spPr>
        <p:txBody>
          <a:bodyPr/>
          <a:lstStyle/>
          <a:p>
            <a:r>
              <a:rPr lang="it-IT" smtClean="0"/>
              <a:t>Validation Component</a:t>
            </a:r>
            <a:endParaRPr lang="en-US" smtClean="0"/>
          </a:p>
        </p:txBody>
      </p:sp>
      <p:sp>
        <p:nvSpPr>
          <p:cNvPr id="31748" name="Rectangle 3"/>
          <p:cNvSpPr>
            <a:spLocks noGrp="1" noChangeArrowheads="1"/>
          </p:cNvSpPr>
          <p:nvPr>
            <p:ph type="body" idx="4294967295"/>
          </p:nvPr>
        </p:nvSpPr>
        <p:spPr>
          <a:xfrm>
            <a:off x="457200" y="1512888"/>
            <a:ext cx="8232775" cy="1415772"/>
          </a:xfrm>
        </p:spPr>
        <p:txBody>
          <a:bodyPr/>
          <a:lstStyle/>
          <a:p>
            <a:pPr lvl="1"/>
            <a:r>
              <a:rPr lang="en-US" dirty="0" err="1" smtClean="0"/>
              <a:t>Decentral</a:t>
            </a:r>
            <a:r>
              <a:rPr lang="en-US" dirty="0" smtClean="0"/>
              <a:t> </a:t>
            </a:r>
          </a:p>
          <a:p>
            <a:pPr lvl="1"/>
            <a:r>
              <a:rPr lang="en-US" dirty="0" smtClean="0"/>
              <a:t>A stand alone runtime Java application in Open Source, that can be installed in any Java platform to perform validation of </a:t>
            </a:r>
            <a:r>
              <a:rPr lang="en-US" dirty="0" err="1" smtClean="0"/>
              <a:t>PreAward</a:t>
            </a:r>
            <a:r>
              <a:rPr lang="en-US" dirty="0" smtClean="0"/>
              <a:t> eCatalogues against the PEPPOL </a:t>
            </a:r>
            <a:r>
              <a:rPr lang="en-US" dirty="0" err="1" smtClean="0"/>
              <a:t>BIS</a:t>
            </a:r>
            <a:r>
              <a:rPr lang="en-US" dirty="0" smtClean="0"/>
              <a:t> Business Rules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Plassholder for lysbildenummer 3"/>
          <p:cNvSpPr txBox="1">
            <a:spLocks noGrp="1"/>
          </p:cNvSpPr>
          <p:nvPr/>
        </p:nvSpPr>
        <p:spPr bwMode="auto">
          <a:xfrm>
            <a:off x="460375" y="6556375"/>
            <a:ext cx="330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EF2FCA89-324C-4F12-A21B-AAC96393D5E9}" type="slidenum">
              <a:rPr lang="de-DE" sz="700"/>
              <a:pPr eaLnBrk="1" hangingPunct="1"/>
              <a:t>21</a:t>
            </a:fld>
            <a:endParaRPr lang="de-DE" sz="700"/>
          </a:p>
        </p:txBody>
      </p:sp>
      <p:sp>
        <p:nvSpPr>
          <p:cNvPr id="32771" name="Rectangle 2"/>
          <p:cNvSpPr>
            <a:spLocks noGrp="1" noChangeArrowheads="1"/>
          </p:cNvSpPr>
          <p:nvPr>
            <p:ph type="title" idx="4294967295"/>
          </p:nvPr>
        </p:nvSpPr>
        <p:spPr>
          <a:xfrm>
            <a:off x="457200" y="641350"/>
            <a:ext cx="6151563" cy="396875"/>
          </a:xfrm>
        </p:spPr>
        <p:txBody>
          <a:bodyPr/>
          <a:lstStyle/>
          <a:p>
            <a:r>
              <a:rPr lang="it-IT" smtClean="0"/>
              <a:t>Transformation Component - ODS</a:t>
            </a:r>
            <a:endParaRPr lang="en-US" smtClean="0"/>
          </a:p>
        </p:txBody>
      </p:sp>
      <p:sp>
        <p:nvSpPr>
          <p:cNvPr id="32772" name="Rectangle 3"/>
          <p:cNvSpPr>
            <a:spLocks noGrp="1" noChangeArrowheads="1"/>
          </p:cNvSpPr>
          <p:nvPr>
            <p:ph type="body" idx="4294967295"/>
          </p:nvPr>
        </p:nvSpPr>
        <p:spPr>
          <a:xfrm>
            <a:off x="457200" y="1512888"/>
            <a:ext cx="8232775" cy="1723549"/>
          </a:xfrm>
        </p:spPr>
        <p:txBody>
          <a:bodyPr/>
          <a:lstStyle/>
          <a:p>
            <a:pPr lvl="1"/>
            <a:r>
              <a:rPr lang="en-US" dirty="0" err="1" smtClean="0"/>
              <a:t>Decentral</a:t>
            </a:r>
            <a:r>
              <a:rPr lang="en-US" dirty="0" smtClean="0"/>
              <a:t> </a:t>
            </a:r>
          </a:p>
          <a:p>
            <a:pPr lvl="1"/>
            <a:r>
              <a:rPr lang="en-US" dirty="0" smtClean="0"/>
              <a:t>A stand alone runtime Java application in Open Source, that can be installed in any Java platform to transform </a:t>
            </a:r>
            <a:r>
              <a:rPr lang="en-US" dirty="0" err="1" smtClean="0"/>
              <a:t>PreAward</a:t>
            </a:r>
            <a:r>
              <a:rPr lang="en-US" dirty="0" smtClean="0"/>
              <a:t> eCatalogues from Open Document Sheet formats to PEPPOL Conformant XML documents and vice versa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Plassholder for lysbildenummer 3"/>
          <p:cNvSpPr txBox="1">
            <a:spLocks noGrp="1"/>
          </p:cNvSpPr>
          <p:nvPr/>
        </p:nvSpPr>
        <p:spPr bwMode="auto">
          <a:xfrm>
            <a:off x="460375" y="6556375"/>
            <a:ext cx="330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779BB8EC-5F7B-47C3-9DA0-3F26F83041AC}" type="slidenum">
              <a:rPr lang="de-DE" sz="700"/>
              <a:pPr eaLnBrk="1" hangingPunct="1"/>
              <a:t>22</a:t>
            </a:fld>
            <a:endParaRPr lang="de-DE" sz="700"/>
          </a:p>
        </p:txBody>
      </p:sp>
      <p:sp>
        <p:nvSpPr>
          <p:cNvPr id="33795" name="Rectangle 2"/>
          <p:cNvSpPr>
            <a:spLocks noGrp="1" noChangeArrowheads="1"/>
          </p:cNvSpPr>
          <p:nvPr>
            <p:ph type="title" idx="4294967295"/>
          </p:nvPr>
        </p:nvSpPr>
        <p:spPr>
          <a:xfrm>
            <a:off x="457200" y="641350"/>
            <a:ext cx="6151563" cy="396875"/>
          </a:xfrm>
        </p:spPr>
        <p:txBody>
          <a:bodyPr/>
          <a:lstStyle/>
          <a:p>
            <a:r>
              <a:rPr lang="it-IT" smtClean="0"/>
              <a:t>Visualization Component</a:t>
            </a:r>
            <a:endParaRPr lang="en-US" smtClean="0"/>
          </a:p>
        </p:txBody>
      </p:sp>
      <p:sp>
        <p:nvSpPr>
          <p:cNvPr id="33796" name="Rectangle 3"/>
          <p:cNvSpPr>
            <a:spLocks noGrp="1" noChangeArrowheads="1"/>
          </p:cNvSpPr>
          <p:nvPr>
            <p:ph type="body" idx="4294967295"/>
          </p:nvPr>
        </p:nvSpPr>
        <p:spPr>
          <a:xfrm>
            <a:off x="457200" y="1512888"/>
            <a:ext cx="8232775" cy="2031325"/>
          </a:xfrm>
        </p:spPr>
        <p:txBody>
          <a:bodyPr/>
          <a:lstStyle/>
          <a:p>
            <a:pPr lvl="1"/>
            <a:r>
              <a:rPr lang="en-US" dirty="0" err="1" smtClean="0"/>
              <a:t>Decentral</a:t>
            </a:r>
            <a:r>
              <a:rPr lang="en-US" dirty="0" smtClean="0"/>
              <a:t> </a:t>
            </a:r>
          </a:p>
          <a:p>
            <a:pPr lvl="1"/>
            <a:r>
              <a:rPr lang="en-US" dirty="0" smtClean="0"/>
              <a:t>Reference Implementation </a:t>
            </a:r>
            <a:r>
              <a:rPr lang="en-US" dirty="0" err="1" smtClean="0"/>
              <a:t>visualisations</a:t>
            </a:r>
            <a:r>
              <a:rPr lang="en-US" dirty="0" smtClean="0"/>
              <a:t> are provided using via </a:t>
            </a:r>
            <a:r>
              <a:rPr lang="en-US" dirty="0" err="1" smtClean="0"/>
              <a:t>XSLT</a:t>
            </a:r>
            <a:r>
              <a:rPr lang="en-US" dirty="0" smtClean="0"/>
              <a:t> transformations which convert an original </a:t>
            </a:r>
            <a:r>
              <a:rPr lang="en-US" dirty="0" err="1" smtClean="0"/>
              <a:t>UBL</a:t>
            </a:r>
            <a:r>
              <a:rPr lang="en-US" dirty="0" smtClean="0"/>
              <a:t> document into HTML to be displayed in browsers or any other software with HTML rendering capabilities and are used to display PEPPOL documents in a clear, humanly readable format.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Plassholder for lysbildenummer 3"/>
          <p:cNvSpPr txBox="1">
            <a:spLocks noGrp="1"/>
          </p:cNvSpPr>
          <p:nvPr/>
        </p:nvSpPr>
        <p:spPr bwMode="auto">
          <a:xfrm>
            <a:off x="460375" y="6556375"/>
            <a:ext cx="330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280627B8-AE5D-4DB9-90BE-E269F8CADF4F}" type="slidenum">
              <a:rPr lang="de-DE" sz="700"/>
              <a:pPr eaLnBrk="1" hangingPunct="1"/>
              <a:t>23</a:t>
            </a:fld>
            <a:endParaRPr lang="de-DE" sz="700"/>
          </a:p>
        </p:txBody>
      </p:sp>
      <p:sp>
        <p:nvSpPr>
          <p:cNvPr id="34819" name="Rectangle 2"/>
          <p:cNvSpPr>
            <a:spLocks noGrp="1" noChangeArrowheads="1"/>
          </p:cNvSpPr>
          <p:nvPr>
            <p:ph type="title" idx="4294967295"/>
          </p:nvPr>
        </p:nvSpPr>
        <p:spPr>
          <a:xfrm>
            <a:off x="457200" y="641350"/>
            <a:ext cx="6151563" cy="396875"/>
          </a:xfrm>
        </p:spPr>
        <p:txBody>
          <a:bodyPr/>
          <a:lstStyle/>
          <a:p>
            <a:r>
              <a:rPr lang="it-IT" smtClean="0"/>
              <a:t>Workflow Integration Component</a:t>
            </a:r>
            <a:endParaRPr lang="en-US" smtClean="0"/>
          </a:p>
        </p:txBody>
      </p:sp>
      <p:sp>
        <p:nvSpPr>
          <p:cNvPr id="34820" name="Rectangle 3"/>
          <p:cNvSpPr>
            <a:spLocks noGrp="1" noChangeArrowheads="1"/>
          </p:cNvSpPr>
          <p:nvPr>
            <p:ph type="body" idx="4294967295"/>
          </p:nvPr>
        </p:nvSpPr>
        <p:spPr>
          <a:xfrm>
            <a:off x="457200" y="1512888"/>
            <a:ext cx="8232775" cy="2339102"/>
          </a:xfrm>
        </p:spPr>
        <p:txBody>
          <a:bodyPr/>
          <a:lstStyle/>
          <a:p>
            <a:pPr lvl="1"/>
            <a:r>
              <a:rPr lang="en-US" dirty="0" err="1" smtClean="0"/>
              <a:t>Decentral</a:t>
            </a:r>
            <a:r>
              <a:rPr lang="en-US" dirty="0" smtClean="0"/>
              <a:t> </a:t>
            </a:r>
          </a:p>
          <a:p>
            <a:pPr lvl="1"/>
            <a:r>
              <a:rPr lang="en-US" dirty="0" smtClean="0"/>
              <a:t>PEPPOL </a:t>
            </a:r>
            <a:r>
              <a:rPr lang="en-US" dirty="0" err="1" smtClean="0"/>
              <a:t>BISs</a:t>
            </a:r>
            <a:r>
              <a:rPr lang="en-US" dirty="0" smtClean="0"/>
              <a:t> use </a:t>
            </a:r>
            <a:r>
              <a:rPr lang="en-US" dirty="0" err="1" smtClean="0"/>
              <a:t>BII</a:t>
            </a:r>
            <a:r>
              <a:rPr lang="en-US" dirty="0" smtClean="0"/>
              <a:t> profiles as the basis for standardizing the choreography of collaborations between two or more participants on the PEPPOL network. The technical implementation of this collaboration in the Demonstrator Client is using the OASIS Business Process Execution Language (</a:t>
            </a:r>
            <a:r>
              <a:rPr lang="en-US" dirty="0" err="1" smtClean="0"/>
              <a:t>BPEL</a:t>
            </a:r>
            <a:r>
              <a:rPr lang="en-US" dirty="0" smtClean="0"/>
              <a:t>) standard  to describe the </a:t>
            </a:r>
            <a:r>
              <a:rPr lang="en-US" dirty="0" err="1" smtClean="0"/>
              <a:t>BIS</a:t>
            </a:r>
            <a:r>
              <a:rPr lang="en-US" dirty="0" smtClean="0"/>
              <a:t> on a technical level.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Plassholder for lysbildenummer 3"/>
          <p:cNvSpPr txBox="1">
            <a:spLocks noGrp="1"/>
          </p:cNvSpPr>
          <p:nvPr/>
        </p:nvSpPr>
        <p:spPr bwMode="auto">
          <a:xfrm>
            <a:off x="460375" y="6556375"/>
            <a:ext cx="330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BEF35394-F5ED-433F-88B4-9E6214EAB344}" type="slidenum">
              <a:rPr lang="de-DE" sz="700"/>
              <a:pPr eaLnBrk="1" hangingPunct="1"/>
              <a:t>24</a:t>
            </a:fld>
            <a:endParaRPr lang="de-DE" sz="700"/>
          </a:p>
        </p:txBody>
      </p:sp>
      <p:sp>
        <p:nvSpPr>
          <p:cNvPr id="35843" name="Rectangle 2"/>
          <p:cNvSpPr>
            <a:spLocks noGrp="1" noChangeArrowheads="1"/>
          </p:cNvSpPr>
          <p:nvPr>
            <p:ph type="title" idx="4294967295"/>
          </p:nvPr>
        </p:nvSpPr>
        <p:spPr>
          <a:xfrm>
            <a:off x="457200" y="641350"/>
            <a:ext cx="6151563" cy="396875"/>
          </a:xfrm>
        </p:spPr>
        <p:txBody>
          <a:bodyPr/>
          <a:lstStyle/>
          <a:p>
            <a:r>
              <a:rPr lang="it-IT" smtClean="0"/>
              <a:t>Transport Infrastructure Component</a:t>
            </a:r>
            <a:endParaRPr lang="en-US" smtClean="0"/>
          </a:p>
        </p:txBody>
      </p:sp>
      <p:sp>
        <p:nvSpPr>
          <p:cNvPr id="35844" name="Rectangle 3"/>
          <p:cNvSpPr>
            <a:spLocks noGrp="1" noChangeArrowheads="1"/>
          </p:cNvSpPr>
          <p:nvPr>
            <p:ph type="body" idx="4294967295"/>
          </p:nvPr>
        </p:nvSpPr>
        <p:spPr>
          <a:xfrm>
            <a:off x="457200" y="1512888"/>
            <a:ext cx="8232775" cy="1723549"/>
          </a:xfrm>
        </p:spPr>
        <p:txBody>
          <a:bodyPr/>
          <a:lstStyle/>
          <a:p>
            <a:pPr lvl="1"/>
            <a:r>
              <a:rPr lang="en-US" dirty="0" err="1" smtClean="0"/>
              <a:t>Decentral</a:t>
            </a:r>
            <a:r>
              <a:rPr lang="en-US" dirty="0" smtClean="0"/>
              <a:t> </a:t>
            </a:r>
          </a:p>
          <a:p>
            <a:pPr lvl="1"/>
            <a:r>
              <a:rPr lang="en-US" dirty="0" smtClean="0"/>
              <a:t>A PEPPOL access point, which is responsible for the routing and the secure transport of the documents, uses </a:t>
            </a:r>
            <a:r>
              <a:rPr lang="en-GB" dirty="0" smtClean="0"/>
              <a:t>either START (Secure Trusted Asynchronous Reliable Transport) or LIME (Lightweight Message Exchange Profile)</a:t>
            </a:r>
            <a:r>
              <a:rPr lang="en-US" dirty="0" smtClean="0"/>
              <a:t> </a:t>
            </a:r>
            <a:r>
              <a:rPr lang="en-GB" dirty="0" smtClean="0"/>
              <a:t>transmission protocols.</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Plassholder for lysbildenummer 4"/>
          <p:cNvSpPr>
            <a:spLocks noGrp="1"/>
          </p:cNvSpPr>
          <p:nvPr>
            <p:ph type="sldNum" sz="quarter" idx="10"/>
          </p:nvPr>
        </p:nvSpPr>
        <p:spPr>
          <a:xfrm>
            <a:off x="460375" y="6556375"/>
            <a:ext cx="330200"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C152BFD4-864A-4266-A249-8D6B7535D121}" type="slidenum">
              <a:rPr lang="de-DE" smtClean="0"/>
              <a:pPr eaLnBrk="1" hangingPunct="1"/>
              <a:t>25</a:t>
            </a:fld>
            <a:endParaRPr lang="de-DE" smtClean="0"/>
          </a:p>
        </p:txBody>
      </p:sp>
      <p:graphicFrame>
        <p:nvGraphicFramePr>
          <p:cNvPr id="36867"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882" name="think-cell Slide" r:id="rId6" imgW="0" imgH="0" progId="">
                  <p:embed/>
                </p:oleObj>
              </mc:Choice>
              <mc:Fallback>
                <p:oleObj name="think-cell Slide" r:id="rId6" imgW="0" imgH="0" progId="">
                  <p:embed/>
                  <p:pic>
                    <p:nvPicPr>
                      <p:cNvPr id="0"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68" name="Picture 3" descr="europa_RGB"/>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60375" y="457200"/>
            <a:ext cx="8229600" cy="53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4"/>
          <p:cNvSpPr>
            <a:spLocks noGrp="1" noChangeArrowheads="1"/>
          </p:cNvSpPr>
          <p:nvPr>
            <p:ph type="body" sz="half" idx="1"/>
            <p:custDataLst>
              <p:tags r:id="rId4"/>
            </p:custDataLst>
          </p:nvPr>
        </p:nvSpPr>
        <p:spPr>
          <a:xfrm>
            <a:off x="673100" y="2211388"/>
            <a:ext cx="4040188" cy="1963737"/>
          </a:xfrm>
        </p:spPr>
        <p:txBody>
          <a:bodyPr/>
          <a:lstStyle/>
          <a:p>
            <a:pPr marL="0" indent="0">
              <a:buFontTx/>
              <a:buNone/>
            </a:pPr>
            <a:r>
              <a:rPr lang="de-DE" sz="2800" b="1" smtClean="0">
                <a:solidFill>
                  <a:schemeClr val="accent1"/>
                </a:solidFill>
              </a:rPr>
              <a:t>eProcurement</a:t>
            </a:r>
            <a:br>
              <a:rPr lang="de-DE" sz="2800" b="1" smtClean="0">
                <a:solidFill>
                  <a:schemeClr val="accent1"/>
                </a:solidFill>
              </a:rPr>
            </a:br>
            <a:r>
              <a:rPr lang="de-DE" sz="2800" b="1" smtClean="0">
                <a:solidFill>
                  <a:schemeClr val="accent1"/>
                </a:solidFill>
              </a:rPr>
              <a:t>without borders in Europe</a:t>
            </a:r>
          </a:p>
          <a:p>
            <a:pPr marL="0" indent="0">
              <a:buFontTx/>
              <a:buNone/>
            </a:pPr>
            <a:r>
              <a:rPr lang="de-DE" sz="2800" smtClean="0">
                <a:solidFill>
                  <a:schemeClr val="accent1"/>
                </a:solidFill>
              </a:rPr>
              <a:t>www.peppol.eu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C5EE0D3C-D4FD-4CE0-9522-226DC2E00DE0}" type="slidenum">
              <a:rPr lang="de-DE" smtClean="0"/>
              <a:pPr eaLnBrk="1" hangingPunct="1"/>
              <a:t>3</a:t>
            </a:fld>
            <a:endParaRPr lang="de-DE" smtClean="0"/>
          </a:p>
        </p:txBody>
      </p:sp>
      <p:sp>
        <p:nvSpPr>
          <p:cNvPr id="15363" name="Rectangle 2"/>
          <p:cNvSpPr>
            <a:spLocks noGrp="1" noChangeArrowheads="1"/>
          </p:cNvSpPr>
          <p:nvPr>
            <p:ph type="title"/>
          </p:nvPr>
        </p:nvSpPr>
        <p:spPr>
          <a:xfrm>
            <a:off x="457200" y="638175"/>
            <a:ext cx="6151563" cy="400050"/>
          </a:xfrm>
        </p:spPr>
        <p:txBody>
          <a:bodyPr/>
          <a:lstStyle/>
          <a:p>
            <a:pPr eaLnBrk="1" hangingPunct="1"/>
            <a:r>
              <a:rPr lang="en-US" smtClean="0"/>
              <a:t>Revision History</a:t>
            </a:r>
          </a:p>
        </p:txBody>
      </p:sp>
      <p:sp>
        <p:nvSpPr>
          <p:cNvPr id="15364"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endParaRPr lang="nb-NO"/>
          </a:p>
        </p:txBody>
      </p:sp>
      <p:graphicFrame>
        <p:nvGraphicFramePr>
          <p:cNvPr id="9" name="Tabell 8"/>
          <p:cNvGraphicFramePr>
            <a:graphicFrameLocks noGrp="1"/>
          </p:cNvGraphicFramePr>
          <p:nvPr>
            <p:extLst>
              <p:ext uri="{D42A27DB-BD31-4B8C-83A1-F6EECF244321}">
                <p14:modId xmlns:p14="http://schemas.microsoft.com/office/powerpoint/2010/main" val="2148491128"/>
              </p:ext>
            </p:extLst>
          </p:nvPr>
        </p:nvGraphicFramePr>
        <p:xfrm>
          <a:off x="468313" y="1346200"/>
          <a:ext cx="8224837" cy="4114536"/>
        </p:xfrm>
        <a:graphic>
          <a:graphicData uri="http://schemas.openxmlformats.org/drawingml/2006/table">
            <a:tbl>
              <a:tblPr firstRow="1" bandRow="1">
                <a:tableStyleId>{5C22544A-7EE6-4342-B048-85BDC9FD1C3A}</a:tableStyleId>
              </a:tblPr>
              <a:tblGrid>
                <a:gridCol w="819907"/>
                <a:gridCol w="1017373"/>
                <a:gridCol w="1455230"/>
                <a:gridCol w="796196"/>
                <a:gridCol w="4136131"/>
              </a:tblGrid>
              <a:tr h="274273">
                <a:tc>
                  <a:txBody>
                    <a:bodyPr/>
                    <a:lstStyle/>
                    <a:p>
                      <a:r>
                        <a:rPr lang="nb-NO" sz="1200" dirty="0" err="1" smtClean="0"/>
                        <a:t>Version</a:t>
                      </a:r>
                      <a:endParaRPr lang="nb-NO" sz="1200" dirty="0"/>
                    </a:p>
                  </a:txBody>
                  <a:tcPr marL="91435" marR="91435" marT="45708" marB="45708"/>
                </a:tc>
                <a:tc>
                  <a:txBody>
                    <a:bodyPr/>
                    <a:lstStyle/>
                    <a:p>
                      <a:r>
                        <a:rPr lang="nb-NO" sz="1200" dirty="0" smtClean="0"/>
                        <a:t>Date</a:t>
                      </a:r>
                      <a:endParaRPr lang="nb-NO" sz="1200" dirty="0"/>
                    </a:p>
                  </a:txBody>
                  <a:tcPr marL="91435" marR="91435" marT="45708" marB="45708"/>
                </a:tc>
                <a:tc>
                  <a:txBody>
                    <a:bodyPr/>
                    <a:lstStyle/>
                    <a:p>
                      <a:r>
                        <a:rPr lang="nb-NO" sz="1200" dirty="0" smtClean="0"/>
                        <a:t>Editor</a:t>
                      </a:r>
                      <a:endParaRPr lang="nb-NO" sz="1200" dirty="0"/>
                    </a:p>
                  </a:txBody>
                  <a:tcPr marL="91435" marR="91435" marT="45708" marB="45708"/>
                </a:tc>
                <a:tc>
                  <a:txBody>
                    <a:bodyPr/>
                    <a:lstStyle/>
                    <a:p>
                      <a:r>
                        <a:rPr lang="nb-NO" sz="1200" dirty="0" smtClean="0"/>
                        <a:t>Org</a:t>
                      </a:r>
                      <a:endParaRPr lang="nb-NO" sz="1200" dirty="0"/>
                    </a:p>
                  </a:txBody>
                  <a:tcPr marL="91435" marR="91435" marT="45708" marB="45708"/>
                </a:tc>
                <a:tc>
                  <a:txBody>
                    <a:bodyPr/>
                    <a:lstStyle/>
                    <a:p>
                      <a:r>
                        <a:rPr lang="nb-NO" sz="1200" dirty="0" err="1" smtClean="0"/>
                        <a:t>Description</a:t>
                      </a:r>
                      <a:endParaRPr lang="nb-NO" sz="1200" dirty="0"/>
                    </a:p>
                  </a:txBody>
                  <a:tcPr marL="91435" marR="91435" marT="45708" marB="45708"/>
                </a:tc>
              </a:tr>
              <a:tr h="457131">
                <a:tc>
                  <a:txBody>
                    <a:bodyPr/>
                    <a:lstStyle/>
                    <a:p>
                      <a:r>
                        <a:rPr lang="nb-NO" sz="1200" dirty="0" smtClean="0"/>
                        <a:t>1.00</a:t>
                      </a:r>
                      <a:endParaRPr lang="nb-NO" sz="1200" dirty="0"/>
                    </a:p>
                  </a:txBody>
                  <a:tcPr marL="91435" marR="91435" marT="45708" marB="45708"/>
                </a:tc>
                <a:tc>
                  <a:txBody>
                    <a:bodyPr/>
                    <a:lstStyle/>
                    <a:p>
                      <a:r>
                        <a:rPr lang="nb-NO" sz="1200" dirty="0" smtClean="0"/>
                        <a:t>01.06.2011</a:t>
                      </a:r>
                      <a:endParaRPr lang="nb-NO" sz="1200" dirty="0"/>
                    </a:p>
                  </a:txBody>
                  <a:tcPr marL="91435" marR="91435" marT="45708" marB="45708"/>
                </a:tc>
                <a:tc>
                  <a:txBody>
                    <a:bodyPr/>
                    <a:lstStyle/>
                    <a:p>
                      <a:r>
                        <a:rPr lang="nb-NO" sz="1200" dirty="0" smtClean="0"/>
                        <a:t>Giancarlo</a:t>
                      </a:r>
                      <a:r>
                        <a:rPr lang="nb-NO" sz="1200" baseline="0" dirty="0" smtClean="0"/>
                        <a:t> De Stefano</a:t>
                      </a:r>
                      <a:endParaRPr lang="nb-NO" sz="1200" dirty="0"/>
                    </a:p>
                  </a:txBody>
                  <a:tcPr marL="91435" marR="9143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Consip</a:t>
                      </a:r>
                    </a:p>
                  </a:txBody>
                  <a:tcPr marL="91435" marR="9143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First Release</a:t>
                      </a:r>
                    </a:p>
                  </a:txBody>
                  <a:tcPr marL="91435" marR="91435" marT="45708" marB="45708"/>
                </a:tc>
              </a:tr>
              <a:tr h="365702">
                <a:tc>
                  <a:txBody>
                    <a:bodyPr/>
                    <a:lstStyle/>
                    <a:p>
                      <a:r>
                        <a:rPr lang="nb-NO" sz="1200" dirty="0" smtClean="0"/>
                        <a:t>1.0.1</a:t>
                      </a:r>
                      <a:endParaRPr lang="nb-NO" sz="1200" dirty="0"/>
                    </a:p>
                  </a:txBody>
                  <a:tcPr marL="91435" marR="91435" marT="45708" marB="45708"/>
                </a:tc>
                <a:tc>
                  <a:txBody>
                    <a:bodyPr/>
                    <a:lstStyle/>
                    <a:p>
                      <a:r>
                        <a:rPr lang="nb-NO" sz="1200" smtClean="0"/>
                        <a:t>30.06.2012</a:t>
                      </a:r>
                      <a:endParaRPr lang="nb-NO" sz="1200" dirty="0"/>
                    </a:p>
                  </a:txBody>
                  <a:tcPr marL="91435" marR="91435" marT="45708" marB="45708"/>
                </a:tc>
                <a:tc>
                  <a:txBody>
                    <a:bodyPr/>
                    <a:lstStyle/>
                    <a:p>
                      <a:r>
                        <a:rPr lang="nb-NO" sz="1200" dirty="0" smtClean="0"/>
                        <a:t>Giancarlo</a:t>
                      </a:r>
                      <a:r>
                        <a:rPr lang="nb-NO" sz="1200" baseline="0" dirty="0" smtClean="0"/>
                        <a:t> De Stefano</a:t>
                      </a:r>
                      <a:endParaRPr lang="nb-NO" sz="1200" dirty="0"/>
                    </a:p>
                  </a:txBody>
                  <a:tcPr marL="91435" marR="9143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Consip</a:t>
                      </a:r>
                    </a:p>
                  </a:txBody>
                  <a:tcPr marL="91435" marR="91435"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kern="1200" dirty="0" smtClean="0">
                          <a:solidFill>
                            <a:schemeClr val="dk1"/>
                          </a:solidFill>
                          <a:latin typeface="+mn-lt"/>
                          <a:ea typeface="+mn-ea"/>
                          <a:cs typeface="+mn-cs"/>
                        </a:rPr>
                        <a:t>Update for alignement with PEPPOL EIA Release 4 and Transfer of Ownership</a:t>
                      </a:r>
                    </a:p>
                  </a:txBody>
                  <a:tcPr marL="91435" marR="91435" marT="45708" marB="45708"/>
                </a:tc>
              </a:tr>
              <a:tr h="365702">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a:p>
                  </a:txBody>
                  <a:tcPr marL="91435" marR="91435" marT="45708" marB="45708"/>
                </a:tc>
                <a:tc>
                  <a:txBody>
                    <a:bodyPr/>
                    <a:lstStyle/>
                    <a:p>
                      <a:endParaRPr lang="nb-NO" sz="1800"/>
                    </a:p>
                  </a:txBody>
                  <a:tcPr marL="91435" marR="91435" marT="45708" marB="45708"/>
                </a:tc>
                <a:tc>
                  <a:txBody>
                    <a:bodyPr/>
                    <a:lstStyle/>
                    <a:p>
                      <a:endParaRPr lang="nb-NO" sz="180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r h="365702">
                <a:tc>
                  <a:txBody>
                    <a:bodyPr/>
                    <a:lstStyle/>
                    <a:p>
                      <a:endParaRPr lang="nb-NO" sz="1800" dirty="0"/>
                    </a:p>
                  </a:txBody>
                  <a:tcPr marL="91435" marR="91435" marT="45708" marB="45708"/>
                </a:tc>
                <a:tc>
                  <a:txBody>
                    <a:bodyPr/>
                    <a:lstStyle/>
                    <a:p>
                      <a:endParaRPr lang="nb-NO" sz="1800" dirty="0"/>
                    </a:p>
                  </a:txBody>
                  <a:tcPr marL="91435" marR="91435" marT="45708" marB="45708"/>
                </a:tc>
                <a:tc>
                  <a:txBody>
                    <a:bodyPr/>
                    <a:lstStyle/>
                    <a:p>
                      <a:endParaRPr lang="nb-NO" sz="1800"/>
                    </a:p>
                  </a:txBody>
                  <a:tcPr marL="91435" marR="91435" marT="45708" marB="45708"/>
                </a:tc>
                <a:tc>
                  <a:txBody>
                    <a:bodyPr/>
                    <a:lstStyle/>
                    <a:p>
                      <a:endParaRPr lang="nb-NO" sz="1800" dirty="0"/>
                    </a:p>
                  </a:txBody>
                  <a:tcPr marL="91435" marR="91435" marT="45708" marB="45708"/>
                </a:tc>
                <a:tc>
                  <a:txBody>
                    <a:bodyPr/>
                    <a:lstStyle/>
                    <a:p>
                      <a:endParaRPr lang="nb-NO" sz="1800" dirty="0"/>
                    </a:p>
                  </a:txBody>
                  <a:tcPr marL="91435" marR="91435" marT="45708" marB="45708"/>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numero diapositiva 1"/>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D637B9BE-C1AF-4ECA-95B4-87D713307367}" type="slidenum">
              <a:rPr lang="de-DE" smtClean="0"/>
              <a:pPr eaLnBrk="1" hangingPunct="1"/>
              <a:t>4</a:t>
            </a:fld>
            <a:endParaRPr lang="de-DE" smtClean="0"/>
          </a:p>
        </p:txBody>
      </p:sp>
      <p:pic>
        <p:nvPicPr>
          <p:cNvPr id="13517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1376">
            <a:off x="6299200" y="2420938"/>
            <a:ext cx="4302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p:cNvSpPr>
            <a:spLocks noChangeArrowheads="1"/>
          </p:cNvSpPr>
          <p:nvPr/>
        </p:nvSpPr>
        <p:spPr bwMode="auto">
          <a:xfrm>
            <a:off x="6223000" y="2159000"/>
            <a:ext cx="673100"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it-IT"/>
          </a:p>
        </p:txBody>
      </p:sp>
      <p:pic>
        <p:nvPicPr>
          <p:cNvPr id="13517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1376">
            <a:off x="3898900" y="4097338"/>
            <a:ext cx="4302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a:spLocks noChangeArrowheads="1"/>
          </p:cNvSpPr>
          <p:nvPr/>
        </p:nvSpPr>
        <p:spPr bwMode="auto">
          <a:xfrm>
            <a:off x="3616325" y="3900488"/>
            <a:ext cx="815975" cy="815975"/>
          </a:xfrm>
          <a:prstGeom prst="ellipse">
            <a:avLst/>
          </a:prstGeom>
          <a:solidFill>
            <a:srgbClr val="EDDDBF"/>
          </a:solidFill>
          <a:ln w="25400" algn="ctr">
            <a:noFill/>
            <a:round/>
            <a:headEnd/>
            <a:tailEnd/>
          </a:ln>
          <a:effectLst/>
        </p:spPr>
        <p:txBody>
          <a:bodyPr anchor="ctr"/>
          <a:lstStyle/>
          <a:p>
            <a:pPr algn="ctr" fontAlgn="auto">
              <a:spcBef>
                <a:spcPts val="0"/>
              </a:spcBef>
              <a:spcAft>
                <a:spcPts val="0"/>
              </a:spcAft>
              <a:defRPr/>
            </a:pPr>
            <a:endParaRPr lang="en-GB">
              <a:solidFill>
                <a:schemeClr val="lt1"/>
              </a:solidFill>
              <a:latin typeface="+mn-lt"/>
              <a:cs typeface="+mn-cs"/>
            </a:endParaRPr>
          </a:p>
        </p:txBody>
      </p:sp>
      <p:pic>
        <p:nvPicPr>
          <p:cNvPr id="1639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52649">
            <a:off x="4341813" y="3346450"/>
            <a:ext cx="26193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5" name="Line 7"/>
          <p:cNvSpPr>
            <a:spLocks noChangeShapeType="1"/>
          </p:cNvSpPr>
          <p:nvPr/>
        </p:nvSpPr>
        <p:spPr bwMode="auto">
          <a:xfrm rot="5400000" flipH="1">
            <a:off x="3576638" y="4292600"/>
            <a:ext cx="0" cy="266700"/>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pic>
        <p:nvPicPr>
          <p:cNvPr id="13517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1376">
            <a:off x="6921500" y="3068638"/>
            <a:ext cx="4302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53"/>
          <p:cNvSpPr>
            <a:spLocks noChangeArrowheads="1"/>
          </p:cNvSpPr>
          <p:nvPr/>
        </p:nvSpPr>
        <p:spPr bwMode="auto">
          <a:xfrm>
            <a:off x="6816725" y="2884488"/>
            <a:ext cx="815975" cy="815975"/>
          </a:xfrm>
          <a:prstGeom prst="ellipse">
            <a:avLst/>
          </a:prstGeom>
          <a:solidFill>
            <a:srgbClr val="EDDDBF"/>
          </a:solidFill>
          <a:ln w="25400" algn="ctr">
            <a:noFill/>
            <a:round/>
            <a:headEnd/>
            <a:tailEnd/>
          </a:ln>
        </p:spPr>
        <p:txBody>
          <a:bodyPr anchor="ctr"/>
          <a:lstStyle/>
          <a:p>
            <a:pPr algn="ctr" fontAlgn="auto">
              <a:spcBef>
                <a:spcPts val="0"/>
              </a:spcBef>
              <a:spcAft>
                <a:spcPts val="0"/>
              </a:spcAft>
              <a:defRPr/>
            </a:pPr>
            <a:endParaRPr lang="en-GB">
              <a:solidFill>
                <a:schemeClr val="lt1"/>
              </a:solidFill>
              <a:latin typeface="+mn-lt"/>
              <a:cs typeface="+mn-cs"/>
            </a:endParaRPr>
          </a:p>
        </p:txBody>
      </p:sp>
      <p:pic>
        <p:nvPicPr>
          <p:cNvPr id="13517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41376">
            <a:off x="6337300" y="1570038"/>
            <a:ext cx="4302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Rectangle 11"/>
          <p:cNvSpPr>
            <a:spLocks noChangeArrowheads="1"/>
          </p:cNvSpPr>
          <p:nvPr/>
        </p:nvSpPr>
        <p:spPr bwMode="auto">
          <a:xfrm>
            <a:off x="6261100" y="1308100"/>
            <a:ext cx="673100"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it-IT"/>
          </a:p>
        </p:txBody>
      </p:sp>
      <p:sp>
        <p:nvSpPr>
          <p:cNvPr id="16397" name="Titel 1"/>
          <p:cNvSpPr>
            <a:spLocks noGrp="1"/>
          </p:cNvSpPr>
          <p:nvPr>
            <p:ph type="title" idx="4294967295"/>
          </p:nvPr>
        </p:nvSpPr>
        <p:spPr>
          <a:xfrm>
            <a:off x="457200" y="199906"/>
            <a:ext cx="6767512" cy="800219"/>
          </a:xfrm>
        </p:spPr>
        <p:txBody>
          <a:bodyPr/>
          <a:lstStyle/>
          <a:p>
            <a:r>
              <a:rPr lang="en-GB" dirty="0" smtClean="0"/>
              <a:t>General Architecture of PEPPOL Solutions</a:t>
            </a:r>
          </a:p>
        </p:txBody>
      </p:sp>
      <p:sp>
        <p:nvSpPr>
          <p:cNvPr id="16398" name="Text Box 13"/>
          <p:cNvSpPr txBox="1">
            <a:spLocks noChangeArrowheads="1"/>
          </p:cNvSpPr>
          <p:nvPr/>
        </p:nvSpPr>
        <p:spPr bwMode="auto">
          <a:xfrm>
            <a:off x="323850" y="844550"/>
            <a:ext cx="355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88900" indent="-88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80000"/>
              </a:lnSpc>
              <a:buClr>
                <a:schemeClr val="bg1"/>
              </a:buClr>
              <a:buSzPct val="100000"/>
              <a:buFont typeface="Times" pitchFamily="18" charset="0"/>
              <a:buNone/>
            </a:pPr>
            <a:r>
              <a:rPr lang="en-US" sz="1600">
                <a:cs typeface="Times New Roman" pitchFamily="18" charset="0"/>
              </a:rPr>
              <a:t>   </a:t>
            </a:r>
            <a:endParaRPr lang="it-IT" sz="1600">
              <a:cs typeface="Times New Roman" pitchFamily="18" charset="0"/>
            </a:endParaRPr>
          </a:p>
        </p:txBody>
      </p:sp>
      <p:sp>
        <p:nvSpPr>
          <p:cNvPr id="16399" name="Cube 89"/>
          <p:cNvSpPr>
            <a:spLocks noChangeArrowheads="1"/>
          </p:cNvSpPr>
          <p:nvPr/>
        </p:nvSpPr>
        <p:spPr bwMode="auto">
          <a:xfrm>
            <a:off x="142875" y="1279525"/>
            <a:ext cx="1500188" cy="500063"/>
          </a:xfrm>
          <a:prstGeom prst="cube">
            <a:avLst>
              <a:gd name="adj" fmla="val 25000"/>
            </a:avLst>
          </a:prstGeom>
          <a:solidFill>
            <a:schemeClr val="accent1"/>
          </a:solidFill>
          <a:ln w="25400" algn="ctr">
            <a:solidFill>
              <a:srgbClr val="9694A9"/>
            </a:solidFill>
            <a:miter lim="800000"/>
            <a:headEnd/>
            <a:tailEnd/>
          </a:ln>
        </p:spPr>
        <p:txBody>
          <a:bodyPr lIns="18000" rIns="18000" anchor="ctr"/>
          <a:lstStyle/>
          <a:p>
            <a:pPr algn="ctr"/>
            <a:r>
              <a:rPr lang="en-AU" sz="1600" b="1">
                <a:solidFill>
                  <a:srgbClr val="FFFFFF"/>
                </a:solidFill>
                <a:latin typeface="Verdana" pitchFamily="34" charset="0"/>
                <a:cs typeface="Times New Roman" pitchFamily="18" charset="0"/>
              </a:rPr>
              <a:t>Application</a:t>
            </a:r>
            <a:endParaRPr lang="en-GB" sz="1600" b="1">
              <a:solidFill>
                <a:srgbClr val="FFFFFF"/>
              </a:solidFill>
              <a:latin typeface="Verdana" pitchFamily="34" charset="0"/>
              <a:cs typeface="Times New Roman" pitchFamily="18" charset="0"/>
            </a:endParaRPr>
          </a:p>
        </p:txBody>
      </p:sp>
      <p:pic>
        <p:nvPicPr>
          <p:cNvPr id="1640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38" y="922338"/>
            <a:ext cx="12684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 name="Elbow Connector 46"/>
          <p:cNvCxnSpPr>
            <a:cxnSpLocks noChangeShapeType="1"/>
            <a:stCxn id="16427" idx="3"/>
          </p:cNvCxnSpPr>
          <p:nvPr/>
        </p:nvCxnSpPr>
        <p:spPr bwMode="auto">
          <a:xfrm>
            <a:off x="4608513" y="2376488"/>
            <a:ext cx="481012" cy="106362"/>
          </a:xfrm>
          <a:prstGeom prst="bentConnector3">
            <a:avLst>
              <a:gd name="adj1" fmla="val 49505"/>
            </a:avLst>
          </a:prstGeom>
          <a:noFill/>
          <a:ln w="9525" algn="ctr">
            <a:solidFill>
              <a:srgbClr val="C8C5E2"/>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73" name="Elbow Connector 46"/>
          <p:cNvCxnSpPr>
            <a:cxnSpLocks noChangeShapeType="1"/>
            <a:stCxn id="16427" idx="3"/>
          </p:cNvCxnSpPr>
          <p:nvPr/>
        </p:nvCxnSpPr>
        <p:spPr bwMode="auto">
          <a:xfrm flipV="1">
            <a:off x="4608513" y="1716088"/>
            <a:ext cx="481012" cy="660400"/>
          </a:xfrm>
          <a:prstGeom prst="bentConnector3">
            <a:avLst>
              <a:gd name="adj1" fmla="val 49505"/>
            </a:avLst>
          </a:prstGeom>
          <a:noFill/>
          <a:ln w="9525" algn="ctr">
            <a:solidFill>
              <a:srgbClr val="C8C5E2"/>
            </a:solidFill>
            <a:miter lim="800000"/>
            <a:headEnd type="arrow" w="med" len="med"/>
            <a:tailEnd type="arrow" w="med" len="med"/>
          </a:ln>
          <a:extLst>
            <a:ext uri="{909E8E84-426E-40DD-AFC4-6F175D3DCCD1}">
              <a14:hiddenFill xmlns:a14="http://schemas.microsoft.com/office/drawing/2010/main">
                <a:noFill/>
              </a14:hiddenFill>
            </a:ext>
          </a:extLst>
        </p:spPr>
      </p:cxnSp>
      <p:grpSp>
        <p:nvGrpSpPr>
          <p:cNvPr id="3" name="Group 18"/>
          <p:cNvGrpSpPr>
            <a:grpSpLocks/>
          </p:cNvGrpSpPr>
          <p:nvPr/>
        </p:nvGrpSpPr>
        <p:grpSpPr bwMode="auto">
          <a:xfrm>
            <a:off x="115888" y="2090738"/>
            <a:ext cx="1420812" cy="525462"/>
            <a:chOff x="73" y="1589"/>
            <a:chExt cx="895" cy="331"/>
          </a:xfrm>
        </p:grpSpPr>
        <p:sp>
          <p:nvSpPr>
            <p:cNvPr id="16460" name="Can 39"/>
            <p:cNvSpPr>
              <a:spLocks noChangeArrowheads="1"/>
            </p:cNvSpPr>
            <p:nvPr/>
          </p:nvSpPr>
          <p:spPr bwMode="auto">
            <a:xfrm rot="-5400000">
              <a:off x="355" y="1335"/>
              <a:ext cx="303" cy="867"/>
            </a:xfrm>
            <a:prstGeom prst="can">
              <a:avLst>
                <a:gd name="adj" fmla="val 34125"/>
              </a:avLst>
            </a:prstGeom>
            <a:solidFill>
              <a:srgbClr val="F2F2F2"/>
            </a:solidFill>
            <a:ln w="25400" algn="ctr">
              <a:solidFill>
                <a:srgbClr val="9694A9"/>
              </a:solidFill>
              <a:round/>
              <a:headEnd/>
              <a:tailEnd/>
            </a:ln>
          </p:spPr>
          <p:txBody>
            <a:bodyPr rot="10800000" lIns="18000" rIns="18000" anchor="ctr"/>
            <a:lstStyle/>
            <a:p>
              <a:pPr algn="ctr"/>
              <a:endParaRPr lang="en-GB" sz="1600">
                <a:latin typeface="Calibri" pitchFamily="34" charset="0"/>
                <a:cs typeface="Times New Roman" pitchFamily="18" charset="0"/>
              </a:endParaRPr>
            </a:p>
          </p:txBody>
        </p:sp>
        <p:sp>
          <p:nvSpPr>
            <p:cNvPr id="16461" name="Rectangle 20"/>
            <p:cNvSpPr>
              <a:spLocks noChangeArrowheads="1"/>
            </p:cNvSpPr>
            <p:nvPr/>
          </p:nvSpPr>
          <p:spPr bwMode="auto">
            <a:xfrm>
              <a:off x="120" y="1589"/>
              <a:ext cx="8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Application </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sp>
        <p:nvSpPr>
          <p:cNvPr id="16404" name="Cube 89"/>
          <p:cNvSpPr>
            <a:spLocks noChangeArrowheads="1"/>
          </p:cNvSpPr>
          <p:nvPr/>
        </p:nvSpPr>
        <p:spPr bwMode="auto">
          <a:xfrm>
            <a:off x="7445375" y="4606925"/>
            <a:ext cx="1500188" cy="500063"/>
          </a:xfrm>
          <a:prstGeom prst="cube">
            <a:avLst>
              <a:gd name="adj" fmla="val 25000"/>
            </a:avLst>
          </a:prstGeom>
          <a:solidFill>
            <a:schemeClr val="accent1"/>
          </a:solidFill>
          <a:ln w="25400" algn="ctr">
            <a:solidFill>
              <a:srgbClr val="9694A9"/>
            </a:solidFill>
            <a:miter lim="800000"/>
            <a:headEnd/>
            <a:tailEnd/>
          </a:ln>
        </p:spPr>
        <p:txBody>
          <a:bodyPr lIns="18000" rIns="18000" anchor="ctr"/>
          <a:lstStyle/>
          <a:p>
            <a:pPr algn="ctr"/>
            <a:r>
              <a:rPr lang="en-AU" sz="1600" b="1">
                <a:solidFill>
                  <a:srgbClr val="FFFFFF"/>
                </a:solidFill>
                <a:latin typeface="Verdana" pitchFamily="34" charset="0"/>
                <a:cs typeface="Times New Roman" pitchFamily="18" charset="0"/>
              </a:rPr>
              <a:t>Application</a:t>
            </a:r>
            <a:endParaRPr lang="en-GB" sz="1600" b="1">
              <a:solidFill>
                <a:srgbClr val="FFFFFF"/>
              </a:solidFill>
              <a:latin typeface="Verdana" pitchFamily="34" charset="0"/>
              <a:cs typeface="Times New Roman" pitchFamily="18" charset="0"/>
            </a:endParaRPr>
          </a:p>
        </p:txBody>
      </p:sp>
      <p:grpSp>
        <p:nvGrpSpPr>
          <p:cNvPr id="4" name="Group 22"/>
          <p:cNvGrpSpPr>
            <a:grpSpLocks/>
          </p:cNvGrpSpPr>
          <p:nvPr/>
        </p:nvGrpSpPr>
        <p:grpSpPr bwMode="auto">
          <a:xfrm>
            <a:off x="1538288" y="2147888"/>
            <a:ext cx="1839912" cy="481012"/>
            <a:chOff x="969" y="1625"/>
            <a:chExt cx="1159" cy="303"/>
          </a:xfrm>
        </p:grpSpPr>
        <p:sp>
          <p:nvSpPr>
            <p:cNvPr id="16458" name="Can 39"/>
            <p:cNvSpPr>
              <a:spLocks noChangeArrowheads="1"/>
            </p:cNvSpPr>
            <p:nvPr/>
          </p:nvSpPr>
          <p:spPr bwMode="auto">
            <a:xfrm rot="-5400000">
              <a:off x="1359" y="1235"/>
              <a:ext cx="303" cy="1083"/>
            </a:xfrm>
            <a:prstGeom prst="can">
              <a:avLst>
                <a:gd name="adj" fmla="val 32334"/>
              </a:avLst>
            </a:prstGeom>
            <a:solidFill>
              <a:srgbClr val="F2F2F2"/>
            </a:solidFill>
            <a:ln w="25400" algn="ctr">
              <a:solidFill>
                <a:srgbClr val="9694A9"/>
              </a:solidFill>
              <a:round/>
              <a:headEnd/>
              <a:tailEnd/>
            </a:ln>
          </p:spPr>
          <p:txBody>
            <a:bodyPr rot="10800000" lIns="18000" rIns="18000" anchor="ctr"/>
            <a:lstStyle/>
            <a:p>
              <a:pPr algn="ctr"/>
              <a:endParaRPr lang="en-GB" sz="1600">
                <a:latin typeface="Calibri" pitchFamily="34" charset="0"/>
                <a:cs typeface="Times New Roman" pitchFamily="18" charset="0"/>
              </a:endParaRPr>
            </a:p>
          </p:txBody>
        </p:sp>
        <p:sp>
          <p:nvSpPr>
            <p:cNvPr id="16459" name="Rectangle 24"/>
            <p:cNvSpPr>
              <a:spLocks noChangeArrowheads="1"/>
            </p:cNvSpPr>
            <p:nvPr/>
          </p:nvSpPr>
          <p:spPr bwMode="auto">
            <a:xfrm>
              <a:off x="992" y="1669"/>
              <a:ext cx="1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Transformation</a:t>
              </a:r>
              <a:endParaRPr lang="it-IT" sz="1400" b="1">
                <a:solidFill>
                  <a:srgbClr val="4D4D4D"/>
                </a:solidFill>
                <a:latin typeface="Verdana" pitchFamily="34" charset="0"/>
                <a:cs typeface="Times New Roman" pitchFamily="18" charset="0"/>
              </a:endParaRPr>
            </a:p>
          </p:txBody>
        </p:sp>
      </p:grpSp>
      <p:grpSp>
        <p:nvGrpSpPr>
          <p:cNvPr id="5" name="Group 25"/>
          <p:cNvGrpSpPr>
            <a:grpSpLocks/>
          </p:cNvGrpSpPr>
          <p:nvPr/>
        </p:nvGrpSpPr>
        <p:grpSpPr bwMode="auto">
          <a:xfrm>
            <a:off x="5067300" y="1455738"/>
            <a:ext cx="1295400" cy="517525"/>
            <a:chOff x="3192" y="1189"/>
            <a:chExt cx="816" cy="326"/>
          </a:xfrm>
        </p:grpSpPr>
        <p:sp>
          <p:nvSpPr>
            <p:cNvPr id="16456" name="Can 66"/>
            <p:cNvSpPr>
              <a:spLocks noChangeArrowheads="1"/>
            </p:cNvSpPr>
            <p:nvPr/>
          </p:nvSpPr>
          <p:spPr bwMode="auto">
            <a:xfrm rot="-5400000">
              <a:off x="3439" y="974"/>
              <a:ext cx="303" cy="755"/>
            </a:xfrm>
            <a:prstGeom prst="can">
              <a:avLst>
                <a:gd name="adj" fmla="val 29716"/>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57" name="Rectangle 27"/>
            <p:cNvSpPr>
              <a:spLocks noChangeArrowheads="1"/>
            </p:cNvSpPr>
            <p:nvPr/>
          </p:nvSpPr>
          <p:spPr bwMode="auto">
            <a:xfrm>
              <a:off x="3192" y="1189"/>
              <a:ext cx="8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START</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pic>
        <p:nvPicPr>
          <p:cNvPr id="135196"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3125" y="1785938"/>
            <a:ext cx="285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9"/>
          <p:cNvGrpSpPr>
            <a:grpSpLocks/>
          </p:cNvGrpSpPr>
          <p:nvPr/>
        </p:nvGrpSpPr>
        <p:grpSpPr bwMode="auto">
          <a:xfrm>
            <a:off x="6299200" y="1676400"/>
            <a:ext cx="850900" cy="977900"/>
            <a:chOff x="3968" y="1480"/>
            <a:chExt cx="536" cy="616"/>
          </a:xfrm>
        </p:grpSpPr>
        <p:sp>
          <p:nvSpPr>
            <p:cNvPr id="16454" name="Line 30"/>
            <p:cNvSpPr>
              <a:spLocks noChangeShapeType="1"/>
            </p:cNvSpPr>
            <p:nvPr/>
          </p:nvSpPr>
          <p:spPr bwMode="auto">
            <a:xfrm>
              <a:off x="4488" y="1480"/>
              <a:ext cx="16" cy="616"/>
            </a:xfrm>
            <a:prstGeom prst="line">
              <a:avLst/>
            </a:prstGeom>
            <a:noFill/>
            <a:ln w="7620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6455" name="Line 31"/>
            <p:cNvSpPr>
              <a:spLocks noChangeShapeType="1"/>
            </p:cNvSpPr>
            <p:nvPr/>
          </p:nvSpPr>
          <p:spPr bwMode="auto">
            <a:xfrm rot="-5400000">
              <a:off x="4232" y="1240"/>
              <a:ext cx="0" cy="528"/>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grpSp>
      <p:grpSp>
        <p:nvGrpSpPr>
          <p:cNvPr id="7" name="Group 32"/>
          <p:cNvGrpSpPr>
            <a:grpSpLocks/>
          </p:cNvGrpSpPr>
          <p:nvPr/>
        </p:nvGrpSpPr>
        <p:grpSpPr bwMode="auto">
          <a:xfrm>
            <a:off x="5100638" y="2217738"/>
            <a:ext cx="1211262" cy="517525"/>
            <a:chOff x="3213" y="1669"/>
            <a:chExt cx="763" cy="326"/>
          </a:xfrm>
        </p:grpSpPr>
        <p:sp>
          <p:nvSpPr>
            <p:cNvPr id="16452" name="Can 67"/>
            <p:cNvSpPr>
              <a:spLocks noChangeArrowheads="1"/>
            </p:cNvSpPr>
            <p:nvPr/>
          </p:nvSpPr>
          <p:spPr bwMode="auto">
            <a:xfrm rot="-5400000">
              <a:off x="3439" y="1457"/>
              <a:ext cx="303" cy="755"/>
            </a:xfrm>
            <a:prstGeom prst="can">
              <a:avLst>
                <a:gd name="adj" fmla="val 29716"/>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53" name="Rectangle 34"/>
            <p:cNvSpPr>
              <a:spLocks noChangeArrowheads="1"/>
            </p:cNvSpPr>
            <p:nvPr/>
          </p:nvSpPr>
          <p:spPr bwMode="auto">
            <a:xfrm>
              <a:off x="3272" y="1669"/>
              <a:ext cx="7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Other</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cxnSp>
        <p:nvCxnSpPr>
          <p:cNvPr id="8" name="Elbow Connector 46"/>
          <p:cNvCxnSpPr>
            <a:cxnSpLocks noChangeShapeType="1"/>
          </p:cNvCxnSpPr>
          <p:nvPr/>
        </p:nvCxnSpPr>
        <p:spPr bwMode="auto">
          <a:xfrm rot="10800000" flipV="1">
            <a:off x="5195888" y="5892800"/>
            <a:ext cx="214312" cy="107950"/>
          </a:xfrm>
          <a:prstGeom prst="bentConnector3">
            <a:avLst>
              <a:gd name="adj1" fmla="val 50370"/>
            </a:avLst>
          </a:prstGeom>
          <a:noFill/>
          <a:ln w="9525" algn="ctr">
            <a:solidFill>
              <a:srgbClr val="C8C5E2"/>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9" name="Elbow Connector 46"/>
          <p:cNvCxnSpPr>
            <a:cxnSpLocks noChangeShapeType="1"/>
          </p:cNvCxnSpPr>
          <p:nvPr/>
        </p:nvCxnSpPr>
        <p:spPr bwMode="auto">
          <a:xfrm rot="10800000">
            <a:off x="5170488" y="5233988"/>
            <a:ext cx="239712" cy="658812"/>
          </a:xfrm>
          <a:prstGeom prst="bentConnector3">
            <a:avLst>
              <a:gd name="adj1" fmla="val 50333"/>
            </a:avLst>
          </a:prstGeom>
          <a:noFill/>
          <a:ln w="9525" algn="ctr">
            <a:solidFill>
              <a:srgbClr val="C8C5E2"/>
            </a:solidFill>
            <a:miter lim="800000"/>
            <a:headEnd type="arrow" w="med" len="med"/>
            <a:tailEnd type="arrow" w="med" len="med"/>
          </a:ln>
          <a:extLst>
            <a:ext uri="{909E8E84-426E-40DD-AFC4-6F175D3DCCD1}">
              <a14:hiddenFill xmlns:a14="http://schemas.microsoft.com/office/drawing/2010/main">
                <a:noFill/>
              </a14:hiddenFill>
            </a:ext>
          </a:extLst>
        </p:spPr>
      </p:cxnSp>
      <p:grpSp>
        <p:nvGrpSpPr>
          <p:cNvPr id="10" name="Group 37"/>
          <p:cNvGrpSpPr>
            <a:grpSpLocks/>
          </p:cNvGrpSpPr>
          <p:nvPr/>
        </p:nvGrpSpPr>
        <p:grpSpPr bwMode="auto">
          <a:xfrm>
            <a:off x="7621588" y="5634038"/>
            <a:ext cx="1403350" cy="517525"/>
            <a:chOff x="4801" y="3821"/>
            <a:chExt cx="884" cy="326"/>
          </a:xfrm>
        </p:grpSpPr>
        <p:sp>
          <p:nvSpPr>
            <p:cNvPr id="16450" name="Can 39"/>
            <p:cNvSpPr>
              <a:spLocks noChangeArrowheads="1"/>
            </p:cNvSpPr>
            <p:nvPr/>
          </p:nvSpPr>
          <p:spPr bwMode="auto">
            <a:xfrm rot="16200000" flipH="1">
              <a:off x="5075" y="3559"/>
              <a:ext cx="303" cy="851"/>
            </a:xfrm>
            <a:prstGeom prst="can">
              <a:avLst>
                <a:gd name="adj" fmla="val 33495"/>
              </a:avLst>
            </a:prstGeom>
            <a:solidFill>
              <a:srgbClr val="F2F2F2"/>
            </a:solidFill>
            <a:ln w="25400" algn="ctr">
              <a:solidFill>
                <a:srgbClr val="9694A9"/>
              </a:solidFill>
              <a:round/>
              <a:headEnd/>
              <a:tailEnd/>
            </a:ln>
          </p:spPr>
          <p:txBody>
            <a:bodyPr rot="10800000" lIns="18000" rIns="18000" anchor="ctr"/>
            <a:lstStyle/>
            <a:p>
              <a:pPr algn="ctr"/>
              <a:endParaRPr lang="en-GB" sz="1600">
                <a:latin typeface="Calibri" pitchFamily="34" charset="0"/>
                <a:cs typeface="Times New Roman" pitchFamily="18" charset="0"/>
              </a:endParaRPr>
            </a:p>
          </p:txBody>
        </p:sp>
        <p:sp>
          <p:nvSpPr>
            <p:cNvPr id="16451" name="Rectangle 39"/>
            <p:cNvSpPr>
              <a:spLocks noChangeArrowheads="1"/>
            </p:cNvSpPr>
            <p:nvPr/>
          </p:nvSpPr>
          <p:spPr bwMode="auto">
            <a:xfrm flipH="1">
              <a:off x="4837" y="3821"/>
              <a:ext cx="8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Application </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grpSp>
        <p:nvGrpSpPr>
          <p:cNvPr id="11" name="Group 40"/>
          <p:cNvGrpSpPr>
            <a:grpSpLocks/>
          </p:cNvGrpSpPr>
          <p:nvPr/>
        </p:nvGrpSpPr>
        <p:grpSpPr bwMode="auto">
          <a:xfrm>
            <a:off x="6313488" y="5665788"/>
            <a:ext cx="1352550" cy="481012"/>
            <a:chOff x="3977" y="3841"/>
            <a:chExt cx="852" cy="303"/>
          </a:xfrm>
        </p:grpSpPr>
        <p:sp>
          <p:nvSpPr>
            <p:cNvPr id="16448" name="Can 39"/>
            <p:cNvSpPr>
              <a:spLocks noChangeArrowheads="1"/>
            </p:cNvSpPr>
            <p:nvPr/>
          </p:nvSpPr>
          <p:spPr bwMode="auto">
            <a:xfrm rot="16200000" flipH="1">
              <a:off x="4223" y="3595"/>
              <a:ext cx="303" cy="795"/>
            </a:xfrm>
            <a:prstGeom prst="can">
              <a:avLst>
                <a:gd name="adj" fmla="val 27392"/>
              </a:avLst>
            </a:prstGeom>
            <a:solidFill>
              <a:srgbClr val="F2F2F2"/>
            </a:solidFill>
            <a:ln w="25400" algn="ctr">
              <a:solidFill>
                <a:srgbClr val="9694A9"/>
              </a:solidFill>
              <a:round/>
              <a:headEnd/>
              <a:tailEnd/>
            </a:ln>
          </p:spPr>
          <p:txBody>
            <a:bodyPr rot="10800000" lIns="18000" rIns="18000" anchor="ctr"/>
            <a:lstStyle/>
            <a:p>
              <a:pPr algn="ctr"/>
              <a:endParaRPr lang="en-GB" sz="1600">
                <a:latin typeface="Calibri" pitchFamily="34" charset="0"/>
                <a:cs typeface="Times New Roman" pitchFamily="18" charset="0"/>
              </a:endParaRPr>
            </a:p>
          </p:txBody>
        </p:sp>
        <p:sp>
          <p:nvSpPr>
            <p:cNvPr id="16449" name="Rectangle 42"/>
            <p:cNvSpPr>
              <a:spLocks noChangeArrowheads="1"/>
            </p:cNvSpPr>
            <p:nvPr/>
          </p:nvSpPr>
          <p:spPr bwMode="auto">
            <a:xfrm flipH="1">
              <a:off x="4021" y="3885"/>
              <a:ext cx="8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Transform.</a:t>
              </a:r>
              <a:endParaRPr lang="it-IT" sz="1400" b="1">
                <a:solidFill>
                  <a:srgbClr val="4D4D4D"/>
                </a:solidFill>
                <a:latin typeface="Verdana" pitchFamily="34" charset="0"/>
                <a:cs typeface="Times New Roman" pitchFamily="18" charset="0"/>
              </a:endParaRPr>
            </a:p>
          </p:txBody>
        </p:sp>
      </p:grpSp>
      <p:grpSp>
        <p:nvGrpSpPr>
          <p:cNvPr id="12" name="Group 43"/>
          <p:cNvGrpSpPr>
            <a:grpSpLocks/>
          </p:cNvGrpSpPr>
          <p:nvPr/>
        </p:nvGrpSpPr>
        <p:grpSpPr bwMode="auto">
          <a:xfrm>
            <a:off x="5421313" y="5653088"/>
            <a:ext cx="860425" cy="481012"/>
            <a:chOff x="3415" y="3833"/>
            <a:chExt cx="542" cy="303"/>
          </a:xfrm>
        </p:grpSpPr>
        <p:sp>
          <p:nvSpPr>
            <p:cNvPr id="16446" name="Can 63"/>
            <p:cNvSpPr>
              <a:spLocks noChangeArrowheads="1"/>
            </p:cNvSpPr>
            <p:nvPr/>
          </p:nvSpPr>
          <p:spPr bwMode="auto">
            <a:xfrm rot="16200000" flipH="1">
              <a:off x="3525" y="3723"/>
              <a:ext cx="303" cy="524"/>
            </a:xfrm>
            <a:prstGeom prst="can">
              <a:avLst>
                <a:gd name="adj" fmla="val 27390"/>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47" name="Rectangle 45"/>
            <p:cNvSpPr>
              <a:spLocks noChangeArrowheads="1"/>
            </p:cNvSpPr>
            <p:nvPr/>
          </p:nvSpPr>
          <p:spPr bwMode="auto">
            <a:xfrm flipH="1">
              <a:off x="3437" y="3885"/>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Valid.</a:t>
              </a:r>
              <a:endParaRPr lang="it-IT" sz="1400" b="1">
                <a:solidFill>
                  <a:srgbClr val="4D4D4D"/>
                </a:solidFill>
                <a:latin typeface="Verdana" pitchFamily="34" charset="0"/>
                <a:cs typeface="Times New Roman" pitchFamily="18" charset="0"/>
              </a:endParaRPr>
            </a:p>
          </p:txBody>
        </p:sp>
      </p:grpSp>
      <p:pic>
        <p:nvPicPr>
          <p:cNvPr id="135214"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8763" y="5138738"/>
            <a:ext cx="285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25" y="3665538"/>
            <a:ext cx="1039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48"/>
          <p:cNvGrpSpPr>
            <a:grpSpLocks/>
          </p:cNvGrpSpPr>
          <p:nvPr/>
        </p:nvGrpSpPr>
        <p:grpSpPr bwMode="auto">
          <a:xfrm rot="5400000" flipV="1">
            <a:off x="3359150" y="4527550"/>
            <a:ext cx="850900" cy="660400"/>
            <a:chOff x="3968" y="1480"/>
            <a:chExt cx="536" cy="616"/>
          </a:xfrm>
        </p:grpSpPr>
        <p:sp>
          <p:nvSpPr>
            <p:cNvPr id="16444" name="Line 49"/>
            <p:cNvSpPr>
              <a:spLocks noChangeShapeType="1"/>
            </p:cNvSpPr>
            <p:nvPr/>
          </p:nvSpPr>
          <p:spPr bwMode="auto">
            <a:xfrm>
              <a:off x="4488" y="1480"/>
              <a:ext cx="16" cy="616"/>
            </a:xfrm>
            <a:prstGeom prst="line">
              <a:avLst/>
            </a:prstGeom>
            <a:noFill/>
            <a:ln w="7620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6445" name="Line 50"/>
            <p:cNvSpPr>
              <a:spLocks noChangeShapeType="1"/>
            </p:cNvSpPr>
            <p:nvPr/>
          </p:nvSpPr>
          <p:spPr bwMode="auto">
            <a:xfrm rot="-5400000">
              <a:off x="4232" y="1240"/>
              <a:ext cx="0" cy="528"/>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grpSp>
      <p:sp>
        <p:nvSpPr>
          <p:cNvPr id="16418" name="TextBox 37"/>
          <p:cNvSpPr txBox="1">
            <a:spLocks noChangeArrowheads="1"/>
          </p:cNvSpPr>
          <p:nvPr/>
        </p:nvSpPr>
        <p:spPr bwMode="auto">
          <a:xfrm>
            <a:off x="2020888" y="3635375"/>
            <a:ext cx="209391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pPr>
            <a:r>
              <a:rPr lang="en-AU" sz="1600" b="1">
                <a:solidFill>
                  <a:srgbClr val="4D4D4D"/>
                </a:solidFill>
                <a:latin typeface="Verdana" pitchFamily="34" charset="0"/>
                <a:cs typeface="Times New Roman" pitchFamily="18" charset="0"/>
              </a:rPr>
              <a:t>Infrastructure Access point of the Receiver </a:t>
            </a:r>
            <a:endParaRPr lang="en-GB" sz="1600" b="1">
              <a:solidFill>
                <a:srgbClr val="4D4D4D"/>
              </a:solidFill>
              <a:latin typeface="Verdana" pitchFamily="34" charset="0"/>
              <a:cs typeface="Times New Roman" pitchFamily="18" charset="0"/>
            </a:endParaRPr>
          </a:p>
        </p:txBody>
      </p:sp>
      <p:grpSp>
        <p:nvGrpSpPr>
          <p:cNvPr id="14" name="Group 52"/>
          <p:cNvGrpSpPr>
            <a:grpSpLocks/>
          </p:cNvGrpSpPr>
          <p:nvPr/>
        </p:nvGrpSpPr>
        <p:grpSpPr bwMode="auto">
          <a:xfrm>
            <a:off x="1644650" y="2438400"/>
            <a:ext cx="4940300" cy="3543300"/>
            <a:chOff x="1036" y="1808"/>
            <a:chExt cx="3112" cy="2232"/>
          </a:xfrm>
        </p:grpSpPr>
        <p:sp>
          <p:nvSpPr>
            <p:cNvPr id="16438" name="Line 53"/>
            <p:cNvSpPr>
              <a:spLocks noChangeShapeType="1"/>
            </p:cNvSpPr>
            <p:nvPr/>
          </p:nvSpPr>
          <p:spPr bwMode="auto">
            <a:xfrm>
              <a:off x="4136" y="1808"/>
              <a:ext cx="0" cy="392"/>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6439" name="Line 54"/>
            <p:cNvSpPr>
              <a:spLocks noChangeShapeType="1"/>
            </p:cNvSpPr>
            <p:nvPr/>
          </p:nvSpPr>
          <p:spPr bwMode="auto">
            <a:xfrm rot="-5400000">
              <a:off x="4048" y="1744"/>
              <a:ext cx="0" cy="168"/>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grpSp>
          <p:nvGrpSpPr>
            <p:cNvPr id="16440" name="Group 55"/>
            <p:cNvGrpSpPr>
              <a:grpSpLocks/>
            </p:cNvGrpSpPr>
            <p:nvPr/>
          </p:nvGrpSpPr>
          <p:grpSpPr bwMode="auto">
            <a:xfrm>
              <a:off x="1036" y="2204"/>
              <a:ext cx="3112" cy="1836"/>
              <a:chOff x="812" y="2204"/>
              <a:chExt cx="3336" cy="1836"/>
            </a:xfrm>
          </p:grpSpPr>
          <p:sp>
            <p:nvSpPr>
              <p:cNvPr id="16441" name="Line 56"/>
              <p:cNvSpPr>
                <a:spLocks noChangeShapeType="1"/>
              </p:cNvSpPr>
              <p:nvPr/>
            </p:nvSpPr>
            <p:spPr bwMode="auto">
              <a:xfrm rot="-5400000">
                <a:off x="2480" y="536"/>
                <a:ext cx="0" cy="3336"/>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6442" name="Line 57"/>
              <p:cNvSpPr>
                <a:spLocks noChangeShapeType="1"/>
              </p:cNvSpPr>
              <p:nvPr/>
            </p:nvSpPr>
            <p:spPr bwMode="auto">
              <a:xfrm rot="-5400000">
                <a:off x="1728" y="3120"/>
                <a:ext cx="0" cy="1832"/>
              </a:xfrm>
              <a:prstGeom prst="line">
                <a:avLst/>
              </a:prstGeom>
              <a:noFill/>
              <a:ln w="7620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6443" name="Line 58"/>
              <p:cNvSpPr>
                <a:spLocks noChangeShapeType="1"/>
              </p:cNvSpPr>
              <p:nvPr/>
            </p:nvSpPr>
            <p:spPr bwMode="auto">
              <a:xfrm rot="10800000">
                <a:off x="832" y="2205"/>
                <a:ext cx="0" cy="1835"/>
              </a:xfrm>
              <a:prstGeom prst="line">
                <a:avLst/>
              </a:prstGeom>
              <a:noFill/>
              <a:ln w="76200">
                <a:solidFill>
                  <a:srgbClr val="969696"/>
                </a:solidFill>
                <a:round/>
                <a:headEnd/>
                <a:tailEnd/>
              </a:ln>
              <a:extLst>
                <a:ext uri="{909E8E84-426E-40DD-AFC4-6F175D3DCCD1}">
                  <a14:hiddenFill xmlns:a14="http://schemas.microsoft.com/office/drawing/2010/main">
                    <a:noFill/>
                  </a14:hiddenFill>
                </a:ext>
              </a:extLst>
            </p:spPr>
            <p:txBody>
              <a:bodyPr/>
              <a:lstStyle/>
              <a:p>
                <a:endParaRPr lang="it-IT"/>
              </a:p>
            </p:txBody>
          </p:sp>
        </p:grpSp>
      </p:grpSp>
      <p:grpSp>
        <p:nvGrpSpPr>
          <p:cNvPr id="16" name="Group 59"/>
          <p:cNvGrpSpPr>
            <a:grpSpLocks/>
          </p:cNvGrpSpPr>
          <p:nvPr/>
        </p:nvGrpSpPr>
        <p:grpSpPr bwMode="auto">
          <a:xfrm>
            <a:off x="4076700" y="4960938"/>
            <a:ext cx="1168400" cy="517525"/>
            <a:chOff x="2568" y="3397"/>
            <a:chExt cx="736" cy="326"/>
          </a:xfrm>
        </p:grpSpPr>
        <p:sp>
          <p:nvSpPr>
            <p:cNvPr id="16436" name="Can 66"/>
            <p:cNvSpPr>
              <a:spLocks noChangeArrowheads="1"/>
            </p:cNvSpPr>
            <p:nvPr/>
          </p:nvSpPr>
          <p:spPr bwMode="auto">
            <a:xfrm rot="-5400000">
              <a:off x="2795" y="3266"/>
              <a:ext cx="303" cy="603"/>
            </a:xfrm>
            <a:prstGeom prst="can">
              <a:avLst>
                <a:gd name="adj" fmla="val 23734"/>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37" name="Rectangle 61"/>
            <p:cNvSpPr>
              <a:spLocks noChangeArrowheads="1"/>
            </p:cNvSpPr>
            <p:nvPr/>
          </p:nvSpPr>
          <p:spPr bwMode="auto">
            <a:xfrm>
              <a:off x="2568" y="3397"/>
              <a:ext cx="7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START</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grpSp>
        <p:nvGrpSpPr>
          <p:cNvPr id="17" name="Group 62"/>
          <p:cNvGrpSpPr>
            <a:grpSpLocks/>
          </p:cNvGrpSpPr>
          <p:nvPr/>
        </p:nvGrpSpPr>
        <p:grpSpPr bwMode="auto">
          <a:xfrm>
            <a:off x="4127500" y="5722938"/>
            <a:ext cx="1143000" cy="517525"/>
            <a:chOff x="2600" y="3877"/>
            <a:chExt cx="720" cy="326"/>
          </a:xfrm>
        </p:grpSpPr>
        <p:sp>
          <p:nvSpPr>
            <p:cNvPr id="16434" name="Can 67"/>
            <p:cNvSpPr>
              <a:spLocks noChangeArrowheads="1"/>
            </p:cNvSpPr>
            <p:nvPr/>
          </p:nvSpPr>
          <p:spPr bwMode="auto">
            <a:xfrm rot="-5400000">
              <a:off x="2807" y="3745"/>
              <a:ext cx="303" cy="611"/>
            </a:xfrm>
            <a:prstGeom prst="can">
              <a:avLst>
                <a:gd name="adj" fmla="val 24049"/>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35" name="Rectangle 64"/>
            <p:cNvSpPr>
              <a:spLocks noChangeArrowheads="1"/>
            </p:cNvSpPr>
            <p:nvPr/>
          </p:nvSpPr>
          <p:spPr bwMode="auto">
            <a:xfrm>
              <a:off x="2600" y="3877"/>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AU" sz="1400" b="1">
                  <a:solidFill>
                    <a:srgbClr val="4D4D4D"/>
                  </a:solidFill>
                  <a:latin typeface="Verdana" pitchFamily="34" charset="0"/>
                  <a:cs typeface="Times New Roman" pitchFamily="18" charset="0"/>
                </a:rPr>
                <a:t>Other</a:t>
              </a:r>
            </a:p>
            <a:p>
              <a:pPr algn="ctr"/>
              <a:r>
                <a:rPr lang="en-AU" sz="1400" b="1">
                  <a:solidFill>
                    <a:srgbClr val="4D4D4D"/>
                  </a:solidFill>
                  <a:latin typeface="Verdana" pitchFamily="34" charset="0"/>
                  <a:cs typeface="Times New Roman" pitchFamily="18" charset="0"/>
                </a:rPr>
                <a:t>Interface</a:t>
              </a:r>
              <a:endParaRPr lang="it-IT" sz="1400" b="1">
                <a:solidFill>
                  <a:srgbClr val="4D4D4D"/>
                </a:solidFill>
                <a:latin typeface="Verdana" pitchFamily="34" charset="0"/>
                <a:cs typeface="Times New Roman" pitchFamily="18" charset="0"/>
              </a:endParaRPr>
            </a:p>
          </p:txBody>
        </p:sp>
      </p:grpSp>
      <p:grpSp>
        <p:nvGrpSpPr>
          <p:cNvPr id="18" name="Group 65"/>
          <p:cNvGrpSpPr>
            <a:grpSpLocks/>
          </p:cNvGrpSpPr>
          <p:nvPr/>
        </p:nvGrpSpPr>
        <p:grpSpPr bwMode="auto">
          <a:xfrm>
            <a:off x="22225" y="1408113"/>
            <a:ext cx="7569200" cy="4967287"/>
            <a:chOff x="14" y="1159"/>
            <a:chExt cx="4768" cy="3129"/>
          </a:xfrm>
        </p:grpSpPr>
        <p:sp>
          <p:nvSpPr>
            <p:cNvPr id="16429" name="Freeform 66"/>
            <p:cNvSpPr>
              <a:spLocks/>
            </p:cNvSpPr>
            <p:nvPr/>
          </p:nvSpPr>
          <p:spPr bwMode="auto">
            <a:xfrm>
              <a:off x="972" y="1159"/>
              <a:ext cx="3066" cy="897"/>
            </a:xfrm>
            <a:custGeom>
              <a:avLst/>
              <a:gdLst>
                <a:gd name="T0" fmla="*/ 0 w 2586"/>
                <a:gd name="T1" fmla="*/ 106 h 1089"/>
                <a:gd name="T2" fmla="*/ 19949 w 2586"/>
                <a:gd name="T3" fmla="*/ 106 h 1089"/>
                <a:gd name="T4" fmla="*/ 19949 w 2586"/>
                <a:gd name="T5" fmla="*/ 0 h 1089"/>
                <a:gd name="T6" fmla="*/ 10854 w 2586"/>
                <a:gd name="T7" fmla="*/ 0 h 1089"/>
                <a:gd name="T8" fmla="*/ 10854 w 2586"/>
                <a:gd name="T9" fmla="*/ 27 h 1089"/>
                <a:gd name="T10" fmla="*/ 0 w 2586"/>
                <a:gd name="T11" fmla="*/ 27 h 1089"/>
                <a:gd name="T12" fmla="*/ 0 w 2586"/>
                <a:gd name="T13" fmla="*/ 106 h 1089"/>
                <a:gd name="T14" fmla="*/ 0 60000 65536"/>
                <a:gd name="T15" fmla="*/ 0 60000 65536"/>
                <a:gd name="T16" fmla="*/ 0 60000 65536"/>
                <a:gd name="T17" fmla="*/ 0 60000 65536"/>
                <a:gd name="T18" fmla="*/ 0 60000 65536"/>
                <a:gd name="T19" fmla="*/ 0 60000 65536"/>
                <a:gd name="T20" fmla="*/ 0 60000 65536"/>
                <a:gd name="T21" fmla="*/ 0 w 2586"/>
                <a:gd name="T22" fmla="*/ 0 h 1089"/>
                <a:gd name="T23" fmla="*/ 2586 w 2586"/>
                <a:gd name="T24" fmla="*/ 1089 h 10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86" h="1089">
                  <a:moveTo>
                    <a:pt x="0" y="1089"/>
                  </a:moveTo>
                  <a:lnTo>
                    <a:pt x="2586" y="1089"/>
                  </a:lnTo>
                  <a:lnTo>
                    <a:pt x="2586" y="0"/>
                  </a:lnTo>
                  <a:lnTo>
                    <a:pt x="1407" y="0"/>
                  </a:lnTo>
                  <a:lnTo>
                    <a:pt x="1407" y="273"/>
                  </a:lnTo>
                  <a:lnTo>
                    <a:pt x="0" y="273"/>
                  </a:lnTo>
                  <a:lnTo>
                    <a:pt x="0" y="10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16430" name="Text Box 67"/>
            <p:cNvSpPr txBox="1">
              <a:spLocks noChangeArrowheads="1"/>
            </p:cNvSpPr>
            <p:nvPr/>
          </p:nvSpPr>
          <p:spPr bwMode="auto">
            <a:xfrm>
              <a:off x="14" y="2878"/>
              <a:ext cx="1054"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buClr>
                  <a:schemeClr val="bg1"/>
                </a:buClr>
                <a:buSzPct val="100000"/>
                <a:buFont typeface="Times" pitchFamily="18" charset="0"/>
                <a:buNone/>
              </a:pPr>
              <a:r>
                <a:rPr lang="en-US" sz="1600" b="1">
                  <a:solidFill>
                    <a:srgbClr val="5F5F5F"/>
                  </a:solidFill>
                  <a:latin typeface="Verdana" pitchFamily="34" charset="0"/>
                  <a:cs typeface="Times New Roman" pitchFamily="18" charset="0"/>
                </a:rPr>
                <a:t>PEPPOL Building Blocks scope </a:t>
              </a:r>
              <a:endParaRPr lang="it-IT" sz="1600" b="1">
                <a:solidFill>
                  <a:srgbClr val="5F5F5F"/>
                </a:solidFill>
                <a:latin typeface="Verdana" pitchFamily="34" charset="0"/>
                <a:cs typeface="Times New Roman" pitchFamily="18" charset="0"/>
              </a:endParaRPr>
            </a:p>
          </p:txBody>
        </p:sp>
        <p:sp>
          <p:nvSpPr>
            <p:cNvPr id="16431" name="Line 68"/>
            <p:cNvSpPr>
              <a:spLocks noChangeShapeType="1"/>
            </p:cNvSpPr>
            <p:nvPr/>
          </p:nvSpPr>
          <p:spPr bwMode="auto">
            <a:xfrm flipV="1">
              <a:off x="607" y="2085"/>
              <a:ext cx="413" cy="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6432" name="Line 69"/>
            <p:cNvSpPr>
              <a:spLocks noChangeShapeType="1"/>
            </p:cNvSpPr>
            <p:nvPr/>
          </p:nvSpPr>
          <p:spPr bwMode="auto">
            <a:xfrm>
              <a:off x="789" y="3433"/>
              <a:ext cx="1859" cy="3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6433" name="Freeform 70"/>
            <p:cNvSpPr>
              <a:spLocks/>
            </p:cNvSpPr>
            <p:nvPr/>
          </p:nvSpPr>
          <p:spPr bwMode="auto">
            <a:xfrm flipH="1">
              <a:off x="2604" y="3311"/>
              <a:ext cx="2178" cy="977"/>
            </a:xfrm>
            <a:custGeom>
              <a:avLst/>
              <a:gdLst>
                <a:gd name="T0" fmla="*/ 0 w 2586"/>
                <a:gd name="T1" fmla="*/ 297 h 1089"/>
                <a:gd name="T2" fmla="*/ 329 w 2586"/>
                <a:gd name="T3" fmla="*/ 297 h 1089"/>
                <a:gd name="T4" fmla="*/ 329 w 2586"/>
                <a:gd name="T5" fmla="*/ 0 h 1089"/>
                <a:gd name="T6" fmla="*/ 179 w 2586"/>
                <a:gd name="T7" fmla="*/ 0 h 1089"/>
                <a:gd name="T8" fmla="*/ 179 w 2586"/>
                <a:gd name="T9" fmla="*/ 74 h 1089"/>
                <a:gd name="T10" fmla="*/ 0 w 2586"/>
                <a:gd name="T11" fmla="*/ 74 h 1089"/>
                <a:gd name="T12" fmla="*/ 0 w 2586"/>
                <a:gd name="T13" fmla="*/ 297 h 1089"/>
                <a:gd name="T14" fmla="*/ 0 60000 65536"/>
                <a:gd name="T15" fmla="*/ 0 60000 65536"/>
                <a:gd name="T16" fmla="*/ 0 60000 65536"/>
                <a:gd name="T17" fmla="*/ 0 60000 65536"/>
                <a:gd name="T18" fmla="*/ 0 60000 65536"/>
                <a:gd name="T19" fmla="*/ 0 60000 65536"/>
                <a:gd name="T20" fmla="*/ 0 60000 65536"/>
                <a:gd name="T21" fmla="*/ 0 w 2586"/>
                <a:gd name="T22" fmla="*/ 0 h 1089"/>
                <a:gd name="T23" fmla="*/ 2586 w 2586"/>
                <a:gd name="T24" fmla="*/ 1089 h 10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86" h="1089">
                  <a:moveTo>
                    <a:pt x="0" y="1089"/>
                  </a:moveTo>
                  <a:lnTo>
                    <a:pt x="2586" y="1089"/>
                  </a:lnTo>
                  <a:lnTo>
                    <a:pt x="2586" y="0"/>
                  </a:lnTo>
                  <a:lnTo>
                    <a:pt x="1407" y="0"/>
                  </a:lnTo>
                  <a:lnTo>
                    <a:pt x="1407" y="273"/>
                  </a:lnTo>
                  <a:lnTo>
                    <a:pt x="0" y="273"/>
                  </a:lnTo>
                  <a:lnTo>
                    <a:pt x="0" y="10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grpSp>
      <p:grpSp>
        <p:nvGrpSpPr>
          <p:cNvPr id="19" name="Group 71"/>
          <p:cNvGrpSpPr>
            <a:grpSpLocks/>
          </p:cNvGrpSpPr>
          <p:nvPr/>
        </p:nvGrpSpPr>
        <p:grpSpPr bwMode="auto">
          <a:xfrm>
            <a:off x="3317875" y="2135188"/>
            <a:ext cx="1276350" cy="481012"/>
            <a:chOff x="2090" y="1617"/>
            <a:chExt cx="804" cy="303"/>
          </a:xfrm>
        </p:grpSpPr>
        <p:sp>
          <p:nvSpPr>
            <p:cNvPr id="16427" name="Can 63"/>
            <p:cNvSpPr>
              <a:spLocks noChangeArrowheads="1"/>
            </p:cNvSpPr>
            <p:nvPr/>
          </p:nvSpPr>
          <p:spPr bwMode="auto">
            <a:xfrm rot="-5400000">
              <a:off x="2340" y="1367"/>
              <a:ext cx="303" cy="804"/>
            </a:xfrm>
            <a:prstGeom prst="can">
              <a:avLst>
                <a:gd name="adj" fmla="val 31645"/>
              </a:avLst>
            </a:prstGeom>
            <a:solidFill>
              <a:srgbClr val="F2F2F2"/>
            </a:solidFill>
            <a:ln w="25400" algn="ctr">
              <a:solidFill>
                <a:srgbClr val="9694A9"/>
              </a:solidFill>
              <a:round/>
              <a:headEnd/>
              <a:tailEnd/>
            </a:ln>
          </p:spPr>
          <p:txBody>
            <a:bodyPr rot="10800000" anchor="ctr"/>
            <a:lstStyle/>
            <a:p>
              <a:pPr algn="ctr"/>
              <a:endParaRPr lang="en-GB" sz="1200">
                <a:latin typeface="Calibri" pitchFamily="34" charset="0"/>
                <a:cs typeface="Times New Roman" pitchFamily="18" charset="0"/>
              </a:endParaRPr>
            </a:p>
          </p:txBody>
        </p:sp>
        <p:sp>
          <p:nvSpPr>
            <p:cNvPr id="16428" name="Rectangle 73"/>
            <p:cNvSpPr>
              <a:spLocks noChangeArrowheads="1"/>
            </p:cNvSpPr>
            <p:nvPr/>
          </p:nvSpPr>
          <p:spPr bwMode="auto">
            <a:xfrm>
              <a:off x="2144" y="1677"/>
              <a:ext cx="7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r>
                <a:rPr lang="en-AU" sz="1400" b="1">
                  <a:solidFill>
                    <a:srgbClr val="4D4D4D"/>
                  </a:solidFill>
                  <a:latin typeface="Verdana" pitchFamily="34" charset="0"/>
                  <a:cs typeface="Times New Roman" pitchFamily="18" charset="0"/>
                </a:rPr>
                <a:t>Validation</a:t>
              </a:r>
              <a:endParaRPr lang="it-IT" sz="1400" b="1">
                <a:solidFill>
                  <a:srgbClr val="4D4D4D"/>
                </a:solidFill>
                <a:latin typeface="Verdana" pitchFamily="34" charset="0"/>
                <a:cs typeface="Times New Roman" pitchFamily="18" charset="0"/>
              </a:endParaRPr>
            </a:p>
          </p:txBody>
        </p:sp>
      </p:grpSp>
      <p:sp>
        <p:nvSpPr>
          <p:cNvPr id="16424" name="TextBox 37"/>
          <p:cNvSpPr txBox="1">
            <a:spLocks noChangeArrowheads="1"/>
          </p:cNvSpPr>
          <p:nvPr/>
        </p:nvSpPr>
        <p:spPr bwMode="auto">
          <a:xfrm>
            <a:off x="7037388" y="2187575"/>
            <a:ext cx="20939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AU" sz="1600" b="1">
                <a:solidFill>
                  <a:srgbClr val="4D4D4D"/>
                </a:solidFill>
                <a:latin typeface="Verdana" pitchFamily="34" charset="0"/>
                <a:cs typeface="Times New Roman" pitchFamily="18" charset="0"/>
              </a:rPr>
              <a:t>Infrastructure Access point of the Sender </a:t>
            </a:r>
            <a:endParaRPr lang="en-GB" sz="1600" b="1">
              <a:solidFill>
                <a:srgbClr val="4D4D4D"/>
              </a:solidFill>
              <a:latin typeface="Verdana" pitchFamily="34" charset="0"/>
              <a:cs typeface="Times New Roman" pitchFamily="18" charset="0"/>
            </a:endParaRPr>
          </a:p>
        </p:txBody>
      </p:sp>
      <p:sp>
        <p:nvSpPr>
          <p:cNvPr id="16425" name="TextBox 37"/>
          <p:cNvSpPr txBox="1">
            <a:spLocks noChangeArrowheads="1"/>
          </p:cNvSpPr>
          <p:nvPr/>
        </p:nvSpPr>
        <p:spPr bwMode="auto">
          <a:xfrm>
            <a:off x="2605088" y="1082675"/>
            <a:ext cx="2093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AU" sz="1600" b="1">
                <a:solidFill>
                  <a:srgbClr val="4D4D4D"/>
                </a:solidFill>
                <a:latin typeface="Verdana" pitchFamily="34" charset="0"/>
                <a:cs typeface="Times New Roman" pitchFamily="18" charset="0"/>
              </a:rPr>
              <a:t>Sender </a:t>
            </a:r>
            <a:endParaRPr lang="en-GB" sz="1600" b="1">
              <a:solidFill>
                <a:srgbClr val="4D4D4D"/>
              </a:solidFill>
              <a:latin typeface="Verdana" pitchFamily="34" charset="0"/>
              <a:cs typeface="Times New Roman" pitchFamily="18" charset="0"/>
            </a:endParaRPr>
          </a:p>
        </p:txBody>
      </p:sp>
      <p:sp>
        <p:nvSpPr>
          <p:cNvPr id="16426" name="TextBox 37"/>
          <p:cNvSpPr txBox="1">
            <a:spLocks noChangeArrowheads="1"/>
          </p:cNvSpPr>
          <p:nvPr/>
        </p:nvSpPr>
        <p:spPr bwMode="auto">
          <a:xfrm>
            <a:off x="6249988" y="4321175"/>
            <a:ext cx="20939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pPr>
            <a:r>
              <a:rPr lang="en-AU" sz="1600" b="1">
                <a:solidFill>
                  <a:srgbClr val="4D4D4D"/>
                </a:solidFill>
                <a:latin typeface="Verdana" pitchFamily="34" charset="0"/>
                <a:cs typeface="Times New Roman" pitchFamily="18" charset="0"/>
              </a:rPr>
              <a:t>Receiver </a:t>
            </a:r>
            <a:endParaRPr lang="en-GB" sz="1600" b="1">
              <a:solidFill>
                <a:srgbClr val="4D4D4D"/>
              </a:solidFill>
              <a:latin typeface="Verdan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135196"/>
                                        </p:tgtEl>
                                        <p:attrNameLst>
                                          <p:attrName>style.visibility</p:attrName>
                                        </p:attrNameLst>
                                      </p:cBhvr>
                                      <p:to>
                                        <p:strVal val="visible"/>
                                      </p:to>
                                    </p:set>
                                    <p:animEffect transition="in" filter="wipe(left)">
                                      <p:cBhvr>
                                        <p:cTn id="31" dur="500"/>
                                        <p:tgtEl>
                                          <p:spTgt spid="135196"/>
                                        </p:tgtEl>
                                      </p:cBhvr>
                                    </p:animEffec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6.38889E-6 4.07407E-6 L 0.07917 4.07407E-6 L 0.07778 0.21852 " pathEditMode="relative" ptsTypes="AAA">
                                      <p:cBhvr>
                                        <p:cTn id="43" dur="2000" fill="hold"/>
                                        <p:tgtEl>
                                          <p:spTgt spid="135178"/>
                                        </p:tgtEl>
                                        <p:attrNameLst>
                                          <p:attrName>ppt_x</p:attrName>
                                          <p:attrName>ppt_y</p:attrName>
                                        </p:attrNameLst>
                                      </p:cBhvr>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1.94444E-6 -0.01111 C -0.00382 -0.01018 -0.01736 -0.00995 -0.01736 -0.00254 L -0.34166 0.14815 " pathEditMode="relative" rAng="0" ptsTypes="fAA">
                                      <p:cBhvr>
                                        <p:cTn id="47" dur="2000" fill="hold"/>
                                        <p:tgtEl>
                                          <p:spTgt spid="135176"/>
                                        </p:tgtEl>
                                        <p:attrNameLst>
                                          <p:attrName>ppt_x</p:attrName>
                                          <p:attrName>ppt_y</p:attrName>
                                        </p:attrNameLst>
                                      </p:cBhvr>
                                      <p:rCtr x="-17100" y="8000"/>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35175"/>
                                        </p:tgtEl>
                                        <p:attrNameLst>
                                          <p:attrName>style.visibility</p:attrName>
                                        </p:attrNameLst>
                                      </p:cBhvr>
                                      <p:to>
                                        <p:strVal val="visible"/>
                                      </p:to>
                                    </p:set>
                                    <p:animEffect transition="in" filter="wipe(up)">
                                      <p:cBhvr>
                                        <p:cTn id="55" dur="500"/>
                                        <p:tgtEl>
                                          <p:spTgt spid="13517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nodeType="clickEffect">
                                  <p:stCondLst>
                                    <p:cond delay="0"/>
                                  </p:stCondLst>
                                  <p:childTnLst>
                                    <p:animMotion origin="layout" path="M -0.01112 -0.00371 L -0.05695 0.01111 L -0.05695 0.13518 L 0.02638 0.13333 " pathEditMode="relative" ptsTypes="AAAA">
                                      <p:cBhvr>
                                        <p:cTn id="59" dur="2000" fill="hold"/>
                                        <p:tgtEl>
                                          <p:spTgt spid="135172"/>
                                        </p:tgtEl>
                                        <p:attrNameLst>
                                          <p:attrName>ppt_x</p:attrName>
                                          <p:attrName>ppt_y</p:attrName>
                                        </p:attrNameLst>
                                      </p:cBhvr>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1000"/>
                                        <p:tgtEl>
                                          <p:spTgt spid="8"/>
                                        </p:tgtEl>
                                      </p:cBhvr>
                                    </p:animEffect>
                                  </p:childTnLst>
                                </p:cTn>
                              </p:par>
                              <p:par>
                                <p:cTn id="65" presetID="22" presetClass="entr" presetSubtype="8" fill="hold"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1000"/>
                                        <p:tgtEl>
                                          <p:spTgt spid="9"/>
                                        </p:tgtEl>
                                      </p:cBhvr>
                                    </p:animEffect>
                                  </p:childTnLst>
                                </p:cTn>
                              </p:par>
                              <p:par>
                                <p:cTn id="68" presetID="22" presetClass="entr" presetSubtype="8"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1000"/>
                                        <p:tgtEl>
                                          <p:spTgt spid="10"/>
                                        </p:tgtEl>
                                      </p:cBhvr>
                                    </p:animEffect>
                                  </p:childTnLst>
                                </p:cTn>
                              </p:par>
                              <p:par>
                                <p:cTn id="71" presetID="22" presetClass="entr" presetSubtype="8"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1000"/>
                                        <p:tgtEl>
                                          <p:spTgt spid="11"/>
                                        </p:tgtEl>
                                      </p:cBhvr>
                                    </p:animEffect>
                                  </p:childTnLst>
                                </p:cTn>
                              </p:par>
                              <p:par>
                                <p:cTn id="74" presetID="22" presetClass="entr" presetSubtype="8"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1000"/>
                                        <p:tgtEl>
                                          <p:spTgt spid="12"/>
                                        </p:tgtEl>
                                      </p:cBhvr>
                                    </p:animEffect>
                                  </p:childTnLst>
                                </p:cTn>
                              </p:par>
                              <p:par>
                                <p:cTn id="77" presetID="22" presetClass="entr" presetSubtype="8" fill="hold" nodeType="withEffect">
                                  <p:stCondLst>
                                    <p:cond delay="0"/>
                                  </p:stCondLst>
                                  <p:childTnLst>
                                    <p:set>
                                      <p:cBhvr>
                                        <p:cTn id="78" dur="1" fill="hold">
                                          <p:stCondLst>
                                            <p:cond delay="0"/>
                                          </p:stCondLst>
                                        </p:cTn>
                                        <p:tgtEl>
                                          <p:spTgt spid="135214"/>
                                        </p:tgtEl>
                                        <p:attrNameLst>
                                          <p:attrName>style.visibility</p:attrName>
                                        </p:attrNameLst>
                                      </p:cBhvr>
                                      <p:to>
                                        <p:strVal val="visible"/>
                                      </p:to>
                                    </p:set>
                                    <p:animEffect transition="in" filter="wipe(left)">
                                      <p:cBhvr>
                                        <p:cTn id="79" dur="1000"/>
                                        <p:tgtEl>
                                          <p:spTgt spid="135214"/>
                                        </p:tgtEl>
                                      </p:cBhvr>
                                    </p:animEffect>
                                  </p:childTnLst>
                                </p:cTn>
                              </p:par>
                              <p:par>
                                <p:cTn id="80" presetID="22" presetClass="entr" presetSubtype="8"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1000"/>
                                        <p:tgtEl>
                                          <p:spTgt spid="16"/>
                                        </p:tgtEl>
                                      </p:cBhvr>
                                    </p:animEffect>
                                  </p:childTnLst>
                                </p:cTn>
                              </p:par>
                              <p:par>
                                <p:cTn id="83" presetID="22" presetClass="entr" presetSubtype="8"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1000"/>
                                        <p:tgtEl>
                                          <p:spTgt spid="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up)">
                                      <p:cBhvr>
                                        <p:cTn id="90" dur="1000"/>
                                        <p:tgtEl>
                                          <p:spTgt spid="1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0.00017 2.59259E-6 L 0.04201 2.59259E-6 L 0.04201 0.09444 L -0.51216 0.08889 L -0.51216 0.51852 L -0.21077 0.51852 " pathEditMode="relative" ptsTypes="AAAAAA">
                                      <p:cBhvr>
                                        <p:cTn id="94" dur="5000" fill="hold"/>
                                        <p:tgtEl>
                                          <p:spTgt spid="135170"/>
                                        </p:tgtEl>
                                        <p:attrNameLst>
                                          <p:attrName>ppt_x</p:attrName>
                                          <p:attrName>ppt_y</p:attrName>
                                        </p:attrNameLst>
                                      </p:cBhvr>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left)">
                                      <p:cBhvr>
                                        <p:cTn id="9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47"/>
          <p:cNvSpPr/>
          <p:nvPr/>
        </p:nvSpPr>
        <p:spPr>
          <a:xfrm>
            <a:off x="6948488" y="1281658"/>
            <a:ext cx="1811337" cy="1715294"/>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pic>
        <p:nvPicPr>
          <p:cNvPr id="62771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550" y="4778375"/>
            <a:ext cx="11382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77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119" y="1484784"/>
            <a:ext cx="9366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47"/>
          <p:cNvSpPr/>
          <p:nvPr/>
        </p:nvSpPr>
        <p:spPr>
          <a:xfrm>
            <a:off x="755576" y="2276475"/>
            <a:ext cx="1619250" cy="1543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6" name="TextBox 145"/>
          <p:cNvSpPr txBox="1">
            <a:spLocks noChangeArrowheads="1"/>
          </p:cNvSpPr>
          <p:nvPr/>
        </p:nvSpPr>
        <p:spPr bwMode="auto">
          <a:xfrm>
            <a:off x="1075134" y="2268161"/>
            <a:ext cx="14081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(eCatalogue Components)</a:t>
            </a:r>
            <a:endParaRPr lang="en-GB" sz="1600" b="1" dirty="0">
              <a:latin typeface="Arial Narrow" pitchFamily="34" charset="0"/>
            </a:endParaRPr>
          </a:p>
        </p:txBody>
      </p:sp>
      <p:graphicFrame>
        <p:nvGraphicFramePr>
          <p:cNvPr id="627719" name="Group 7"/>
          <p:cNvGraphicFramePr>
            <a:graphicFrameLocks noGrp="1"/>
          </p:cNvGraphicFramePr>
          <p:nvPr>
            <p:extLst>
              <p:ext uri="{D42A27DB-BD31-4B8C-83A1-F6EECF244321}">
                <p14:modId xmlns:p14="http://schemas.microsoft.com/office/powerpoint/2010/main" val="4087387935"/>
              </p:ext>
            </p:extLst>
          </p:nvPr>
        </p:nvGraphicFramePr>
        <p:xfrm>
          <a:off x="971476" y="2924175"/>
          <a:ext cx="1273175" cy="762953"/>
        </p:xfrm>
        <a:graphic>
          <a:graphicData uri="http://schemas.openxmlformats.org/drawingml/2006/table">
            <a:tbl>
              <a:tblPr/>
              <a:tblGrid>
                <a:gridCol w="254000"/>
                <a:gridCol w="255587"/>
                <a:gridCol w="246063"/>
                <a:gridCol w="263525"/>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dirty="0" smtClean="0">
                          <a:ln>
                            <a:noFill/>
                          </a:ln>
                          <a:solidFill>
                            <a:srgbClr val="FFFFFF"/>
                          </a:solidFill>
                          <a:effectLst/>
                          <a:latin typeface="Arial" pitchFamily="34" charset="0"/>
                          <a:cs typeface="Arial" pitchFamily="34" charset="0"/>
                        </a:rPr>
                        <a:t>a</a:t>
                      </a:r>
                      <a:endParaRPr kumimoji="0" lang="en-GB" sz="800" b="1" i="0" u="none" strike="noStrike" cap="none" normalizeH="0" baseline="0" dirty="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49" name="Grafik 28" descr="logo_icon.jp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r="1070"/>
          <a:stretch>
            <a:fillRect/>
          </a:stretch>
        </p:blipFill>
        <p:spPr bwMode="auto">
          <a:xfrm>
            <a:off x="755576" y="2339975"/>
            <a:ext cx="338137" cy="3492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27746"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5395" y="3526780"/>
            <a:ext cx="874713"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7747" name="Slide Number Placeholder 3"/>
          <p:cNvSpPr txBox="1">
            <a:spLocks noGrp="1"/>
          </p:cNvSpPr>
          <p:nvPr/>
        </p:nvSpPr>
        <p:spPr bwMode="auto">
          <a:xfrm>
            <a:off x="460375" y="6556375"/>
            <a:ext cx="280988"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sz="700">
                <a:cs typeface="Arial" pitchFamily="34" charset="0"/>
              </a:rPr>
              <a:t>Page </a:t>
            </a:r>
            <a:fld id="{112F2D8A-6191-4DD4-ABE5-8B5BCBAA2A32}" type="slidenum">
              <a:rPr lang="de-DE" sz="700">
                <a:cs typeface="Arial" pitchFamily="34" charset="0"/>
              </a:rPr>
              <a:pPr/>
              <a:t>5</a:t>
            </a:fld>
            <a:endParaRPr lang="de-DE" sz="700">
              <a:cs typeface="Arial" pitchFamily="34" charset="0"/>
            </a:endParaRPr>
          </a:p>
        </p:txBody>
      </p:sp>
      <p:sp>
        <p:nvSpPr>
          <p:cNvPr id="627748" name="Rectangle 2"/>
          <p:cNvSpPr>
            <a:spLocks noGrp="1" noChangeArrowheads="1"/>
          </p:cNvSpPr>
          <p:nvPr>
            <p:ph type="title" idx="4294967295"/>
          </p:nvPr>
        </p:nvSpPr>
        <p:spPr>
          <a:xfrm>
            <a:off x="457200" y="238006"/>
            <a:ext cx="6248833" cy="800219"/>
          </a:xfrm>
        </p:spPr>
        <p:txBody>
          <a:bodyPr/>
          <a:lstStyle/>
          <a:p>
            <a:r>
              <a:rPr lang="en-US" dirty="0" smtClean="0"/>
              <a:t>The PEPPOL Pre-Award eCatalogue High Level Framework</a:t>
            </a:r>
          </a:p>
        </p:txBody>
      </p:sp>
      <p:sp>
        <p:nvSpPr>
          <p:cNvPr id="67591" name="Line 7"/>
          <p:cNvSpPr>
            <a:spLocks noChangeShapeType="1"/>
          </p:cNvSpPr>
          <p:nvPr/>
        </p:nvSpPr>
        <p:spPr bwMode="auto">
          <a:xfrm>
            <a:off x="2546350" y="2555164"/>
            <a:ext cx="397033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27750" name="Text Box 8"/>
          <p:cNvSpPr txBox="1">
            <a:spLocks noChangeArrowheads="1"/>
          </p:cNvSpPr>
          <p:nvPr/>
        </p:nvSpPr>
        <p:spPr bwMode="auto">
          <a:xfrm>
            <a:off x="6948488" y="1341438"/>
            <a:ext cx="1836737" cy="7207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b="1" dirty="0" smtClean="0">
                <a:solidFill>
                  <a:srgbClr val="FFCC66"/>
                </a:solidFill>
                <a:ea typeface="ＭＳ Ｐゴシック" pitchFamily="34" charset="-128"/>
                <a:cs typeface="Verdana" pitchFamily="34" charset="0"/>
              </a:rPr>
              <a:t>Catalogue Content </a:t>
            </a:r>
            <a:r>
              <a:rPr lang="en-GB" b="1" dirty="0">
                <a:solidFill>
                  <a:srgbClr val="FFCC66"/>
                </a:solidFill>
                <a:ea typeface="ＭＳ Ｐゴシック" pitchFamily="34" charset="-128"/>
                <a:cs typeface="Verdana" pitchFamily="34" charset="0"/>
              </a:rPr>
              <a:t>Server</a:t>
            </a:r>
            <a:endParaRPr lang="en-GB" dirty="0">
              <a:solidFill>
                <a:srgbClr val="FFCC66"/>
              </a:solidFill>
              <a:ea typeface="ＭＳ Ｐゴシック" pitchFamily="34" charset="-128"/>
              <a:cs typeface="Verdana" pitchFamily="34" charset="0"/>
            </a:endParaRPr>
          </a:p>
        </p:txBody>
      </p:sp>
      <p:sp>
        <p:nvSpPr>
          <p:cNvPr id="67593" name="Text Box 9"/>
          <p:cNvSpPr txBox="1">
            <a:spLocks noChangeArrowheads="1"/>
          </p:cNvSpPr>
          <p:nvPr/>
        </p:nvSpPr>
        <p:spPr bwMode="auto">
          <a:xfrm>
            <a:off x="2700338" y="2306408"/>
            <a:ext cx="3671887" cy="2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lnSpc>
                <a:spcPct val="90000"/>
              </a:lnSpc>
            </a:pPr>
            <a:r>
              <a:rPr lang="en-GB" sz="1600" b="1" dirty="0" smtClean="0">
                <a:ea typeface="ＭＳ Ｐゴシック" pitchFamily="34" charset="-128"/>
                <a:cs typeface="Verdana" pitchFamily="34" charset="0"/>
              </a:rPr>
              <a:t>Web service</a:t>
            </a:r>
            <a:endParaRPr lang="en-GB" sz="1600" dirty="0">
              <a:ea typeface="ＭＳ Ｐゴシック" pitchFamily="34" charset="-128"/>
              <a:cs typeface="Verdana" pitchFamily="34" charset="0"/>
            </a:endParaRPr>
          </a:p>
        </p:txBody>
      </p:sp>
      <p:sp>
        <p:nvSpPr>
          <p:cNvPr id="67594" name="Text Box 10"/>
          <p:cNvSpPr txBox="1">
            <a:spLocks noChangeArrowheads="1"/>
          </p:cNvSpPr>
          <p:nvPr/>
        </p:nvSpPr>
        <p:spPr bwMode="auto">
          <a:xfrm>
            <a:off x="815051" y="4341740"/>
            <a:ext cx="370321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dirty="0" smtClean="0">
                <a:ea typeface="ＭＳ Ｐゴシック" pitchFamily="34" charset="-128"/>
                <a:cs typeface="Verdana" pitchFamily="34" charset="0"/>
              </a:rPr>
              <a:t>eCatalogue Template publication</a:t>
            </a:r>
            <a:endParaRPr lang="en-GB" sz="1600" b="1" dirty="0">
              <a:ea typeface="ＭＳ Ｐゴシック" pitchFamily="34" charset="-128"/>
              <a:cs typeface="Verdana" pitchFamily="34" charset="0"/>
            </a:endParaRPr>
          </a:p>
        </p:txBody>
      </p:sp>
      <p:sp>
        <p:nvSpPr>
          <p:cNvPr id="67599" name="Line 15"/>
          <p:cNvSpPr>
            <a:spLocks noChangeShapeType="1"/>
          </p:cNvSpPr>
          <p:nvPr/>
        </p:nvSpPr>
        <p:spPr bwMode="auto">
          <a:xfrm>
            <a:off x="2109788" y="5332344"/>
            <a:ext cx="231854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7600" name="Text Box 16"/>
          <p:cNvSpPr txBox="1">
            <a:spLocks noChangeArrowheads="1"/>
          </p:cNvSpPr>
          <p:nvPr/>
        </p:nvSpPr>
        <p:spPr bwMode="auto">
          <a:xfrm>
            <a:off x="2114691" y="5084207"/>
            <a:ext cx="29527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GB" sz="1600" b="1" dirty="0" smtClean="0">
                <a:ea typeface="ＭＳ Ｐゴシック" pitchFamily="34" charset="-128"/>
                <a:cs typeface="Verdana" pitchFamily="34" charset="0"/>
              </a:rPr>
              <a:t>Download</a:t>
            </a:r>
            <a:endParaRPr lang="en-GB" sz="1600" dirty="0">
              <a:ea typeface="ＭＳ Ｐゴシック" pitchFamily="34" charset="-128"/>
              <a:cs typeface="Verdana" pitchFamily="34" charset="0"/>
            </a:endParaRPr>
          </a:p>
        </p:txBody>
      </p:sp>
      <p:sp>
        <p:nvSpPr>
          <p:cNvPr id="67601" name="Text Box 17"/>
          <p:cNvSpPr txBox="1">
            <a:spLocks noChangeArrowheads="1"/>
          </p:cNvSpPr>
          <p:nvPr/>
        </p:nvSpPr>
        <p:spPr bwMode="auto">
          <a:xfrm>
            <a:off x="2555875" y="3375026"/>
            <a:ext cx="2511566" cy="30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en-GB" sz="1600" b="1" dirty="0" smtClean="0">
                <a:ea typeface="ＭＳ Ｐゴシック" pitchFamily="34" charset="-128"/>
                <a:cs typeface="Verdana" pitchFamily="34" charset="0"/>
              </a:rPr>
              <a:t>eCatalogue offer submission (manual or via </a:t>
            </a:r>
            <a:r>
              <a:rPr lang="en-GB" sz="1600" b="1" dirty="0" err="1" smtClean="0">
                <a:ea typeface="ＭＳ Ｐゴシック" pitchFamily="34" charset="-128"/>
                <a:cs typeface="Verdana" pitchFamily="34" charset="0"/>
              </a:rPr>
              <a:t>eDelivery</a:t>
            </a:r>
            <a:r>
              <a:rPr lang="en-GB" sz="1600" b="1" dirty="0" smtClean="0">
                <a:ea typeface="ＭＳ Ｐゴシック" pitchFamily="34" charset="-128"/>
                <a:cs typeface="Verdana" pitchFamily="34" charset="0"/>
              </a:rPr>
              <a:t>)</a:t>
            </a:r>
            <a:endParaRPr lang="en-GB" sz="1600" dirty="0">
              <a:ea typeface="ＭＳ Ｐゴシック" pitchFamily="34" charset="-128"/>
              <a:cs typeface="Verdana" pitchFamily="34" charset="0"/>
            </a:endParaRPr>
          </a:p>
        </p:txBody>
      </p:sp>
      <p:sp>
        <p:nvSpPr>
          <p:cNvPr id="67743" name="Line 159"/>
          <p:cNvSpPr>
            <a:spLocks noChangeShapeType="1"/>
          </p:cNvSpPr>
          <p:nvPr/>
        </p:nvSpPr>
        <p:spPr bwMode="auto">
          <a:xfrm flipV="1">
            <a:off x="827584" y="3678535"/>
            <a:ext cx="0" cy="119062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it-IT"/>
          </a:p>
        </p:txBody>
      </p:sp>
      <p:sp>
        <p:nvSpPr>
          <p:cNvPr id="627761" name="Text Box 184"/>
          <p:cNvSpPr txBox="1">
            <a:spLocks noChangeArrowheads="1"/>
          </p:cNvSpPr>
          <p:nvPr/>
        </p:nvSpPr>
        <p:spPr bwMode="auto">
          <a:xfrm>
            <a:off x="134937" y="1435004"/>
            <a:ext cx="2320925" cy="5758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18000" tIns="10800" rIns="18000" bIns="108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b="1" dirty="0">
                <a:solidFill>
                  <a:srgbClr val="996600"/>
                </a:solidFill>
                <a:ea typeface="ＭＳ Ｐゴシック" pitchFamily="34" charset="-128"/>
                <a:cs typeface="Verdana" pitchFamily="34" charset="0"/>
              </a:rPr>
              <a:t>Contracting Authority</a:t>
            </a:r>
            <a:endParaRPr lang="en-GB" dirty="0">
              <a:ea typeface="ＭＳ Ｐゴシック" pitchFamily="34" charset="-128"/>
              <a:cs typeface="Verdana" pitchFamily="34" charset="0"/>
            </a:endParaRPr>
          </a:p>
        </p:txBody>
      </p:sp>
      <p:sp>
        <p:nvSpPr>
          <p:cNvPr id="67769" name="Line 185"/>
          <p:cNvSpPr>
            <a:spLocks noChangeShapeType="1"/>
          </p:cNvSpPr>
          <p:nvPr/>
        </p:nvSpPr>
        <p:spPr bwMode="auto">
          <a:xfrm flipH="1">
            <a:off x="2555875" y="3357563"/>
            <a:ext cx="3744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7778" name="Text Box 194"/>
          <p:cNvSpPr txBox="1">
            <a:spLocks noChangeArrowheads="1"/>
          </p:cNvSpPr>
          <p:nvPr/>
        </p:nvSpPr>
        <p:spPr bwMode="auto">
          <a:xfrm>
            <a:off x="6136236" y="5066300"/>
            <a:ext cx="279449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1600" b="1" dirty="0">
                <a:ea typeface="ＭＳ Ｐゴシック" pitchFamily="34" charset="-128"/>
                <a:cs typeface="Verdana" pitchFamily="34" charset="0"/>
              </a:rPr>
              <a:t>Mapping of </a:t>
            </a:r>
            <a:r>
              <a:rPr lang="en-US" sz="1600" b="1" dirty="0" smtClean="0">
                <a:ea typeface="ＭＳ Ｐゴシック" pitchFamily="34" charset="-128"/>
                <a:cs typeface="Verdana" pitchFamily="34" charset="0"/>
              </a:rPr>
              <a:t>existing Catalogues </a:t>
            </a:r>
            <a:r>
              <a:rPr lang="en-US" sz="1600" b="1" dirty="0">
                <a:ea typeface="ＭＳ Ｐゴシック" pitchFamily="34" charset="-128"/>
                <a:cs typeface="Verdana" pitchFamily="34" charset="0"/>
              </a:rPr>
              <a:t>to </a:t>
            </a:r>
            <a:r>
              <a:rPr lang="en-US" sz="1600" b="1" dirty="0" smtClean="0">
                <a:ea typeface="ＭＳ Ｐゴシック" pitchFamily="34" charset="-128"/>
                <a:cs typeface="Verdana" pitchFamily="34" charset="0"/>
              </a:rPr>
              <a:t>the Template </a:t>
            </a:r>
            <a:r>
              <a:rPr lang="en-US" sz="1600" b="1" dirty="0">
                <a:ea typeface="ＭＳ Ｐゴシック" pitchFamily="34" charset="-128"/>
                <a:cs typeface="Verdana" pitchFamily="34" charset="0"/>
              </a:rPr>
              <a:t>info </a:t>
            </a:r>
            <a:r>
              <a:rPr lang="en-US" sz="1600" dirty="0">
                <a:ea typeface="ＭＳ Ｐゴシック" pitchFamily="34" charset="-128"/>
                <a:cs typeface="Verdana" pitchFamily="34" charset="0"/>
              </a:rPr>
              <a:t>(</a:t>
            </a:r>
            <a:r>
              <a:rPr lang="en-US" sz="1600" dirty="0" smtClean="0">
                <a:ea typeface="ＭＳ Ｐゴシック" pitchFamily="34" charset="-128"/>
                <a:cs typeface="Verdana" pitchFamily="34" charset="0"/>
              </a:rPr>
              <a:t>including integration </a:t>
            </a:r>
            <a:r>
              <a:rPr lang="en-US" sz="1600" dirty="0">
                <a:ea typeface="ＭＳ Ｐゴシック" pitchFamily="34" charset="-128"/>
                <a:cs typeface="Verdana" pitchFamily="34" charset="0"/>
              </a:rPr>
              <a:t>linking </a:t>
            </a:r>
            <a:r>
              <a:rPr lang="en-US" sz="1600" dirty="0" smtClean="0">
                <a:ea typeface="ＭＳ Ｐゴシック" pitchFamily="34" charset="-128"/>
                <a:cs typeface="Verdana" pitchFamily="34" charset="0"/>
              </a:rPr>
              <a:t>to existing Dictionaries</a:t>
            </a:r>
            <a:r>
              <a:rPr lang="en-US" sz="1600" dirty="0">
                <a:ea typeface="ＭＳ Ｐゴシック" pitchFamily="34" charset="-128"/>
                <a:cs typeface="Verdana" pitchFamily="34" charset="0"/>
              </a:rPr>
              <a:t>)</a:t>
            </a:r>
            <a:endParaRPr lang="en-GB" sz="1400" dirty="0">
              <a:ea typeface="ＭＳ Ｐゴシック" pitchFamily="34" charset="-128"/>
              <a:cs typeface="Verdana" pitchFamily="34" charset="0"/>
            </a:endParaRPr>
          </a:p>
        </p:txBody>
      </p:sp>
      <p:sp>
        <p:nvSpPr>
          <p:cNvPr id="2" name="Rounded Rectangle 47"/>
          <p:cNvSpPr/>
          <p:nvPr/>
        </p:nvSpPr>
        <p:spPr>
          <a:xfrm>
            <a:off x="4447205" y="4602090"/>
            <a:ext cx="1619250" cy="1543050"/>
          </a:xfrm>
          <a:prstGeom prst="roundRect">
            <a:avLst/>
          </a:prstGeom>
          <a:solidFill>
            <a:schemeClr val="bg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TextBox 145"/>
          <p:cNvSpPr txBox="1">
            <a:spLocks noChangeArrowheads="1"/>
          </p:cNvSpPr>
          <p:nvPr/>
        </p:nvSpPr>
        <p:spPr bwMode="auto">
          <a:xfrm>
            <a:off x="4734542" y="4613202"/>
            <a:ext cx="1441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(eCatalogue Components; Demo tool</a:t>
            </a:r>
            <a:r>
              <a:rPr lang="en-AU" sz="1600" b="1" dirty="0">
                <a:latin typeface="Arial Narrow" pitchFamily="34" charset="0"/>
              </a:rPr>
              <a:t>)</a:t>
            </a:r>
            <a:endParaRPr lang="en-GB" sz="1600" b="1" dirty="0">
              <a:latin typeface="Arial Narrow" pitchFamily="34" charset="0"/>
            </a:endParaRPr>
          </a:p>
        </p:txBody>
      </p:sp>
      <p:graphicFrame>
        <p:nvGraphicFramePr>
          <p:cNvPr id="627854" name="Group 142"/>
          <p:cNvGraphicFramePr>
            <a:graphicFrameLocks noGrp="1"/>
          </p:cNvGraphicFramePr>
          <p:nvPr>
            <p:extLst>
              <p:ext uri="{D42A27DB-BD31-4B8C-83A1-F6EECF244321}">
                <p14:modId xmlns:p14="http://schemas.microsoft.com/office/powerpoint/2010/main" val="883749513"/>
              </p:ext>
            </p:extLst>
          </p:nvPr>
        </p:nvGraphicFramePr>
        <p:xfrm>
          <a:off x="4699617" y="5403777"/>
          <a:ext cx="1273493" cy="641033"/>
        </p:xfrm>
        <a:graphic>
          <a:graphicData uri="http://schemas.openxmlformats.org/drawingml/2006/table">
            <a:tbl>
              <a:tblPr/>
              <a:tblGrid>
                <a:gridCol w="254000"/>
                <a:gridCol w="255588"/>
                <a:gridCol w="301625"/>
                <a:gridCol w="208280"/>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5" name="Grafik 28" descr="logo_icon.jp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r="1070"/>
          <a:stretch>
            <a:fillRect/>
          </a:stretch>
        </p:blipFill>
        <p:spPr bwMode="auto">
          <a:xfrm>
            <a:off x="4469430" y="4665590"/>
            <a:ext cx="338137" cy="3492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27847" name="Picture 13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6033" y="1791117"/>
            <a:ext cx="833438"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7852" name="Text Box 140"/>
          <p:cNvSpPr txBox="1">
            <a:spLocks noChangeArrowheads="1"/>
          </p:cNvSpPr>
          <p:nvPr/>
        </p:nvSpPr>
        <p:spPr bwMode="auto">
          <a:xfrm>
            <a:off x="5220816" y="2963853"/>
            <a:ext cx="1295400" cy="1206500"/>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sz="600">
                <a:solidFill>
                  <a:schemeClr val="accent1"/>
                </a:solidFill>
              </a:rPr>
              <a:t>&lt;catalogue_header&gt;</a:t>
            </a:r>
          </a:p>
          <a:p>
            <a:r>
              <a:rPr lang="it-IT" sz="600">
                <a:solidFill>
                  <a:schemeClr val="accent1"/>
                </a:solidFill>
              </a:rPr>
              <a:t>      &lt;supplier_party.supplier&gt;</a:t>
            </a:r>
          </a:p>
          <a:p>
            <a:r>
              <a:rPr lang="it-IT" sz="600">
                <a:solidFill>
                  <a:schemeClr val="accent1"/>
                </a:solidFill>
              </a:rPr>
              <a:t>            &lt;name&gt;</a:t>
            </a:r>
          </a:p>
          <a:p>
            <a:r>
              <a:rPr lang="it-IT" sz="600">
                <a:solidFill>
                  <a:schemeClr val="accent1"/>
                </a:solidFill>
              </a:rPr>
              <a:t>                CompanyX</a:t>
            </a:r>
          </a:p>
          <a:p>
            <a:r>
              <a:rPr lang="it-IT" sz="600">
                <a:solidFill>
                  <a:schemeClr val="accent1"/>
                </a:solidFill>
              </a:rPr>
              <a:t>            &lt;name&gt;</a:t>
            </a:r>
          </a:p>
          <a:p>
            <a:r>
              <a:rPr lang="it-IT" sz="600">
                <a:solidFill>
                  <a:schemeClr val="accent1"/>
                </a:solidFill>
              </a:rPr>
              <a:t>            &lt;supplier_address&gt;</a:t>
            </a:r>
          </a:p>
          <a:p>
            <a:r>
              <a:rPr lang="it-IT" sz="600">
                <a:solidFill>
                  <a:schemeClr val="accent1"/>
                </a:solidFill>
              </a:rPr>
              <a:t>                  &lt;street_name&gt;</a:t>
            </a:r>
          </a:p>
          <a:p>
            <a:r>
              <a:rPr lang="it-IT" sz="600">
                <a:solidFill>
                  <a:schemeClr val="accent1"/>
                </a:solidFill>
              </a:rPr>
              <a:t>                       Via dell’olmo</a:t>
            </a:r>
          </a:p>
          <a:p>
            <a:r>
              <a:rPr lang="it-IT" sz="600">
                <a:solidFill>
                  <a:schemeClr val="accent1"/>
                </a:solidFill>
              </a:rPr>
              <a:t>                  &lt;street_name&gt;</a:t>
            </a:r>
          </a:p>
          <a:p>
            <a:r>
              <a:rPr lang="it-IT" sz="600">
                <a:solidFill>
                  <a:schemeClr val="accent1"/>
                </a:solidFill>
              </a:rPr>
              <a:t>                  &lt;street_number&gt;</a:t>
            </a:r>
          </a:p>
          <a:p>
            <a:r>
              <a:rPr lang="it-IT" sz="600">
                <a:solidFill>
                  <a:schemeClr val="accent1"/>
                </a:solidFill>
              </a:rPr>
              <a:t>                        12</a:t>
            </a:r>
          </a:p>
          <a:p>
            <a:r>
              <a:rPr lang="it-IT" sz="600">
                <a:solidFill>
                  <a:schemeClr val="accent1"/>
                </a:solidFill>
              </a:rPr>
              <a:t>                  &lt;street_number&gt;</a:t>
            </a:r>
          </a:p>
        </p:txBody>
      </p:sp>
      <p:sp>
        <p:nvSpPr>
          <p:cNvPr id="627763" name="Text Box 193"/>
          <p:cNvSpPr txBox="1">
            <a:spLocks noChangeArrowheads="1"/>
          </p:cNvSpPr>
          <p:nvPr/>
        </p:nvSpPr>
        <p:spPr bwMode="auto">
          <a:xfrm>
            <a:off x="6128510" y="4415763"/>
            <a:ext cx="1845902" cy="465009"/>
          </a:xfrm>
          <a:prstGeom prst="rect">
            <a:avLst/>
          </a:prstGeom>
          <a:noFill/>
          <a:ln w="9525">
            <a:noFill/>
            <a:miter lim="800000"/>
            <a:headEnd/>
            <a:tailEnd/>
          </a:ln>
        </p:spPr>
        <p:txBody>
          <a:bodyPr wrap="square" lIns="18000" tIns="10800" rIns="18000" bIns="108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80000"/>
              </a:lnSpc>
            </a:pPr>
            <a:r>
              <a:rPr lang="en-GB" b="1" dirty="0">
                <a:solidFill>
                  <a:srgbClr val="003399"/>
                </a:solidFill>
                <a:ea typeface="ＭＳ Ｐゴシック" pitchFamily="34" charset="-128"/>
                <a:cs typeface="Verdana" pitchFamily="34" charset="0"/>
              </a:rPr>
              <a:t>Economic operator</a:t>
            </a:r>
            <a:endParaRPr lang="en-GB" dirty="0">
              <a:solidFill>
                <a:srgbClr val="003399"/>
              </a:solidFill>
              <a:ea typeface="ＭＳ Ｐゴシック" pitchFamily="34" charset="-128"/>
              <a:cs typeface="Verdana" pitchFamily="34" charset="0"/>
            </a:endParaRPr>
          </a:p>
        </p:txBody>
      </p:sp>
      <p:pic>
        <p:nvPicPr>
          <p:cNvPr id="39" name="Grafik 28" descr="logo_icon.jp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r="1070"/>
          <a:stretch>
            <a:fillRect/>
          </a:stretch>
        </p:blipFill>
        <p:spPr bwMode="auto">
          <a:xfrm>
            <a:off x="6516216" y="1341438"/>
            <a:ext cx="379635" cy="3921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0" name="TextBox 145"/>
          <p:cNvSpPr txBox="1">
            <a:spLocks noChangeArrowheads="1"/>
          </p:cNvSpPr>
          <p:nvPr/>
        </p:nvSpPr>
        <p:spPr bwMode="auto">
          <a:xfrm>
            <a:off x="7511704" y="2132856"/>
            <a:ext cx="16688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(PPS specific’s, Standard dictionary)</a:t>
            </a:r>
            <a:endParaRPr lang="en-GB" sz="1600" b="1" dirty="0">
              <a:latin typeface="Arial Narrow" pitchFamily="34" charset="0"/>
            </a:endParaRPr>
          </a:p>
        </p:txBody>
      </p:sp>
      <p:sp>
        <p:nvSpPr>
          <p:cNvPr id="16" name="Figura a mano libera 15"/>
          <p:cNvSpPr/>
          <p:nvPr/>
        </p:nvSpPr>
        <p:spPr bwMode="auto">
          <a:xfrm>
            <a:off x="6066455" y="3048001"/>
            <a:ext cx="2507702" cy="1921850"/>
          </a:xfrm>
          <a:custGeom>
            <a:avLst/>
            <a:gdLst>
              <a:gd name="connsiteX0" fmla="*/ 0 w 2676940"/>
              <a:gd name="connsiteY0" fmla="*/ 3180522 h 3193774"/>
              <a:gd name="connsiteX1" fmla="*/ 2676940 w 2676940"/>
              <a:gd name="connsiteY1" fmla="*/ 3193774 h 3193774"/>
              <a:gd name="connsiteX2" fmla="*/ 2676940 w 2676940"/>
              <a:gd name="connsiteY2" fmla="*/ 0 h 3193774"/>
            </a:gdLst>
            <a:ahLst/>
            <a:cxnLst>
              <a:cxn ang="0">
                <a:pos x="connsiteX0" y="connsiteY0"/>
              </a:cxn>
              <a:cxn ang="0">
                <a:pos x="connsiteX1" y="connsiteY1"/>
              </a:cxn>
              <a:cxn ang="0">
                <a:pos x="connsiteX2" y="connsiteY2"/>
              </a:cxn>
            </a:cxnLst>
            <a:rect l="l" t="t" r="r" b="b"/>
            <a:pathLst>
              <a:path w="2676940" h="3193774">
                <a:moveTo>
                  <a:pt x="0" y="3180522"/>
                </a:moveTo>
                <a:lnTo>
                  <a:pt x="2676940" y="3193774"/>
                </a:lnTo>
                <a:lnTo>
                  <a:pt x="2676940" y="0"/>
                </a:lnTo>
              </a:path>
            </a:pathLst>
          </a:custGeom>
          <a:noFill/>
          <a:ln w="9525" cap="flat" cmpd="sng" algn="ctr">
            <a:solidFill>
              <a:schemeClr val="tx1"/>
            </a:solidFill>
            <a:prstDash val="dash"/>
            <a:round/>
            <a:headEnd type="none" w="med" len="med"/>
            <a:tailEnd type="arrow"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cs typeface="Arial" charset="0"/>
            </a:endParaRPr>
          </a:p>
        </p:txBody>
      </p:sp>
      <p:cxnSp>
        <p:nvCxnSpPr>
          <p:cNvPr id="18" name="Connettore 2 17"/>
          <p:cNvCxnSpPr/>
          <p:nvPr/>
        </p:nvCxnSpPr>
        <p:spPr bwMode="auto">
          <a:xfrm flipV="1">
            <a:off x="5645426" y="4273847"/>
            <a:ext cx="0" cy="328243"/>
          </a:xfrm>
          <a:prstGeom prst="straightConnector1">
            <a:avLst/>
          </a:prstGeom>
          <a:solidFill>
            <a:schemeClr val="bg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1171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500"/>
                                        <p:tgtEl>
                                          <p:spTgt spid="6759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93"/>
                                        </p:tgtEl>
                                        <p:attrNameLst>
                                          <p:attrName>style.visibility</p:attrName>
                                        </p:attrNameLst>
                                      </p:cBhvr>
                                      <p:to>
                                        <p:strVal val="visible"/>
                                      </p:to>
                                    </p:set>
                                    <p:animEffect transition="in" filter="wipe(left)">
                                      <p:cBhvr>
                                        <p:cTn id="10" dur="500"/>
                                        <p:tgtEl>
                                          <p:spTgt spid="6759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27719"/>
                                        </p:tgtEl>
                                        <p:attrNameLst>
                                          <p:attrName>style.visibility</p:attrName>
                                        </p:attrNameLst>
                                      </p:cBhvr>
                                      <p:to>
                                        <p:strVal val="visible"/>
                                      </p:to>
                                    </p:set>
                                    <p:animEffect transition="in" filter="dissolve">
                                      <p:cBhvr>
                                        <p:cTn id="26" dur="500"/>
                                        <p:tgtEl>
                                          <p:spTgt spid="62771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dissolve">
                                      <p:cBhvr>
                                        <p:cTn id="31" dur="500"/>
                                        <p:tgtEl>
                                          <p:spTgt spid="1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dissolve">
                                      <p:cBhvr>
                                        <p:cTn id="34" dur="500"/>
                                        <p:tgtEl>
                                          <p:spTgt spid="48"/>
                                        </p:tgtEl>
                                      </p:cBhvr>
                                    </p:animEffect>
                                  </p:childTnLst>
                                </p:cTn>
                              </p:par>
                              <p:par>
                                <p:cTn id="35" presetID="9"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7594"/>
                                        </p:tgtEl>
                                        <p:attrNameLst>
                                          <p:attrName>style.visibility</p:attrName>
                                        </p:attrNameLst>
                                      </p:cBhvr>
                                      <p:to>
                                        <p:strVal val="visible"/>
                                      </p:to>
                                    </p:set>
                                    <p:animEffect transition="in" filter="wipe(up)">
                                      <p:cBhvr>
                                        <p:cTn id="42" dur="500"/>
                                        <p:tgtEl>
                                          <p:spTgt spid="6759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67743"/>
                                        </p:tgtEl>
                                        <p:attrNameLst>
                                          <p:attrName>style.visibility</p:attrName>
                                        </p:attrNameLst>
                                      </p:cBhvr>
                                      <p:to>
                                        <p:strVal val="visible"/>
                                      </p:to>
                                    </p:set>
                                    <p:animEffect transition="in" filter="wipe(up)">
                                      <p:cBhvr>
                                        <p:cTn id="45" dur="500"/>
                                        <p:tgtEl>
                                          <p:spTgt spid="67743"/>
                                        </p:tgtEl>
                                      </p:cBhvr>
                                    </p:animEffect>
                                  </p:childTnLst>
                                </p:cTn>
                              </p:par>
                              <p:par>
                                <p:cTn id="46" presetID="22" presetClass="entr" presetSubtype="1" fill="hold" nodeType="withEffect">
                                  <p:stCondLst>
                                    <p:cond delay="0"/>
                                  </p:stCondLst>
                                  <p:childTnLst>
                                    <p:set>
                                      <p:cBhvr>
                                        <p:cTn id="47" dur="1" fill="hold">
                                          <p:stCondLst>
                                            <p:cond delay="0"/>
                                          </p:stCondLst>
                                        </p:cTn>
                                        <p:tgtEl>
                                          <p:spTgt spid="627714"/>
                                        </p:tgtEl>
                                        <p:attrNameLst>
                                          <p:attrName>style.visibility</p:attrName>
                                        </p:attrNameLst>
                                      </p:cBhvr>
                                      <p:to>
                                        <p:strVal val="visible"/>
                                      </p:to>
                                    </p:set>
                                    <p:animEffect transition="in" filter="wipe(up)">
                                      <p:cBhvr>
                                        <p:cTn id="48" dur="500"/>
                                        <p:tgtEl>
                                          <p:spTgt spid="62771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7599"/>
                                        </p:tgtEl>
                                        <p:attrNameLst>
                                          <p:attrName>style.visibility</p:attrName>
                                        </p:attrNameLst>
                                      </p:cBhvr>
                                      <p:to>
                                        <p:strVal val="visible"/>
                                      </p:to>
                                    </p:set>
                                    <p:animEffect transition="in" filter="wipe(left)">
                                      <p:cBhvr>
                                        <p:cTn id="51" dur="500"/>
                                        <p:tgtEl>
                                          <p:spTgt spid="6759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7600"/>
                                        </p:tgtEl>
                                        <p:attrNameLst>
                                          <p:attrName>style.visibility</p:attrName>
                                        </p:attrNameLst>
                                      </p:cBhvr>
                                      <p:to>
                                        <p:strVal val="visible"/>
                                      </p:to>
                                    </p:set>
                                    <p:animEffect transition="in" filter="wipe(left)">
                                      <p:cBhvr>
                                        <p:cTn id="54" dur="500"/>
                                        <p:tgtEl>
                                          <p:spTgt spid="676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7778"/>
                                        </p:tgtEl>
                                        <p:attrNameLst>
                                          <p:attrName>style.visibility</p:attrName>
                                        </p:attrNameLst>
                                      </p:cBhvr>
                                      <p:to>
                                        <p:strVal val="visible"/>
                                      </p:to>
                                    </p:set>
                                    <p:animEffect transition="in" filter="wipe(down)">
                                      <p:cBhvr>
                                        <p:cTn id="59" dur="500"/>
                                        <p:tgtEl>
                                          <p:spTgt spid="67778"/>
                                        </p:tgtEl>
                                      </p:cBhvr>
                                    </p:animEffect>
                                  </p:childTnLst>
                                </p:cTn>
                              </p:par>
                              <p:par>
                                <p:cTn id="60" presetID="9" presetClass="entr" presetSubtype="0" fill="hold" nodeType="withEffect">
                                  <p:stCondLst>
                                    <p:cond delay="0"/>
                                  </p:stCondLst>
                                  <p:childTnLst>
                                    <p:set>
                                      <p:cBhvr>
                                        <p:cTn id="61" dur="1" fill="hold">
                                          <p:stCondLst>
                                            <p:cond delay="0"/>
                                          </p:stCondLst>
                                        </p:cTn>
                                        <p:tgtEl>
                                          <p:spTgt spid="627854"/>
                                        </p:tgtEl>
                                        <p:attrNameLst>
                                          <p:attrName>style.visibility</p:attrName>
                                        </p:attrNameLst>
                                      </p:cBhvr>
                                      <p:to>
                                        <p:strVal val="visible"/>
                                      </p:to>
                                    </p:set>
                                    <p:animEffect transition="in" filter="dissolve">
                                      <p:cBhvr>
                                        <p:cTn id="62" dur="500"/>
                                        <p:tgtEl>
                                          <p:spTgt spid="62785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ssolve">
                                      <p:cBhvr>
                                        <p:cTn id="67" dur="500"/>
                                        <p:tgtEl>
                                          <p:spTgt spid="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dissolve">
                                      <p:cBhvr>
                                        <p:cTn id="70" dur="500"/>
                                        <p:tgtEl>
                                          <p:spTgt spid="2"/>
                                        </p:tgtEl>
                                      </p:cBhvr>
                                    </p:animEffect>
                                  </p:childTnLst>
                                </p:cTn>
                              </p:par>
                              <p:par>
                                <p:cTn id="71" presetID="9"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dissolve">
                                      <p:cBhvr>
                                        <p:cTn id="73" dur="500"/>
                                        <p:tgtEl>
                                          <p:spTgt spid="5"/>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627852"/>
                                        </p:tgtEl>
                                        <p:attrNameLst>
                                          <p:attrName>style.visibility</p:attrName>
                                        </p:attrNameLst>
                                      </p:cBhvr>
                                      <p:to>
                                        <p:strVal val="visible"/>
                                      </p:to>
                                    </p:set>
                                    <p:animEffect transition="in" filter="wipe(up)">
                                      <p:cBhvr>
                                        <p:cTn id="76" dur="500"/>
                                        <p:tgtEl>
                                          <p:spTgt spid="62785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0" nodeType="clickEffect">
                                  <p:stCondLst>
                                    <p:cond delay="0"/>
                                  </p:stCondLst>
                                  <p:childTnLst>
                                    <p:set>
                                      <p:cBhvr>
                                        <p:cTn id="80" dur="1" fill="hold">
                                          <p:stCondLst>
                                            <p:cond delay="0"/>
                                          </p:stCondLst>
                                        </p:cTn>
                                        <p:tgtEl>
                                          <p:spTgt spid="67601"/>
                                        </p:tgtEl>
                                        <p:attrNameLst>
                                          <p:attrName>style.visibility</p:attrName>
                                        </p:attrNameLst>
                                      </p:cBhvr>
                                      <p:to>
                                        <p:strVal val="visible"/>
                                      </p:to>
                                    </p:set>
                                    <p:animEffect transition="in" filter="wipe(right)">
                                      <p:cBhvr>
                                        <p:cTn id="81" dur="500"/>
                                        <p:tgtEl>
                                          <p:spTgt spid="67601"/>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67769"/>
                                        </p:tgtEl>
                                        <p:attrNameLst>
                                          <p:attrName>style.visibility</p:attrName>
                                        </p:attrNameLst>
                                      </p:cBhvr>
                                      <p:to>
                                        <p:strVal val="visible"/>
                                      </p:to>
                                    </p:set>
                                    <p:animEffect transition="in" filter="wipe(right)">
                                      <p:cBhvr>
                                        <p:cTn id="84" dur="500"/>
                                        <p:tgtEl>
                                          <p:spTgt spid="6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animBg="1"/>
      <p:bldP spid="146" grpId="0"/>
      <p:bldP spid="67591" grpId="0" animBg="1"/>
      <p:bldP spid="67593" grpId="0"/>
      <p:bldP spid="67594" grpId="0"/>
      <p:bldP spid="67599" grpId="0" animBg="1"/>
      <p:bldP spid="67600" grpId="0"/>
      <p:bldP spid="67601" grpId="0"/>
      <p:bldP spid="67743" grpId="0" animBg="1"/>
      <p:bldP spid="67769" grpId="0" animBg="1"/>
      <p:bldP spid="67778" grpId="0"/>
      <p:bldP spid="2" grpId="0" animBg="1"/>
      <p:bldP spid="4" grpId="0"/>
      <p:bldP spid="627852"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Plassholder for lysbildenummer 3"/>
          <p:cNvSpPr txBox="1">
            <a:spLocks noGrp="1"/>
          </p:cNvSpPr>
          <p:nvPr/>
        </p:nvSpPr>
        <p:spPr bwMode="auto">
          <a:xfrm>
            <a:off x="460375" y="6556375"/>
            <a:ext cx="41116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z="700"/>
              <a:t>Page </a:t>
            </a:r>
            <a:fld id="{911E3FE7-F355-45DE-8453-54D8CBE838E3}" type="slidenum">
              <a:rPr lang="de-DE" sz="700"/>
              <a:pPr eaLnBrk="1" hangingPunct="1"/>
              <a:t>6</a:t>
            </a:fld>
            <a:endParaRPr lang="de-DE" sz="700"/>
          </a:p>
        </p:txBody>
      </p:sp>
      <p:graphicFrame>
        <p:nvGraphicFramePr>
          <p:cNvPr id="27651" name="Rectangle 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66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2" name="Picture 6" descr="sackerl_powerpoint_RGB"/>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385763" y="1762125"/>
            <a:ext cx="38258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a:spLocks noGrp="1" noChangeArrowheads="1"/>
          </p:cNvSpPr>
          <p:nvPr>
            <p:ph type="body" idx="4294967295"/>
            <p:custDataLst>
              <p:tags r:id="rId4"/>
            </p:custDataLst>
          </p:nvPr>
        </p:nvSpPr>
        <p:spPr>
          <a:xfrm>
            <a:off x="3814763" y="1912535"/>
            <a:ext cx="4875212" cy="3077766"/>
          </a:xfrm>
        </p:spPr>
        <p:txBody>
          <a:bodyPr/>
          <a:lstStyle/>
          <a:p>
            <a:pPr>
              <a:buFontTx/>
              <a:buNone/>
            </a:pPr>
            <a:r>
              <a:rPr lang="en-US" sz="4000" b="1" dirty="0" smtClean="0"/>
              <a:t>How does the PEPPOL general framework look like for pre-award eCatalogues?</a:t>
            </a:r>
          </a:p>
        </p:txBody>
      </p:sp>
    </p:spTree>
    <p:extLst>
      <p:ext uri="{BB962C8B-B14F-4D97-AF65-F5344CB8AC3E}">
        <p14:creationId xmlns:p14="http://schemas.microsoft.com/office/powerpoint/2010/main" val="52010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47"/>
          <p:cNvSpPr/>
          <p:nvPr/>
        </p:nvSpPr>
        <p:spPr>
          <a:xfrm>
            <a:off x="6948488" y="1281658"/>
            <a:ext cx="1811337" cy="1715294"/>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pic>
        <p:nvPicPr>
          <p:cNvPr id="62771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550" y="4778375"/>
            <a:ext cx="11382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 descr="D:\MyDocuments\My Pictures\Microsoft Clip Organizer\j043263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4666902"/>
            <a:ext cx="7842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77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119" y="1484784"/>
            <a:ext cx="9366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47"/>
          <p:cNvSpPr/>
          <p:nvPr/>
        </p:nvSpPr>
        <p:spPr>
          <a:xfrm>
            <a:off x="755576" y="2276475"/>
            <a:ext cx="1619250" cy="1543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6" name="TextBox 145"/>
          <p:cNvSpPr txBox="1">
            <a:spLocks noChangeArrowheads="1"/>
          </p:cNvSpPr>
          <p:nvPr/>
        </p:nvSpPr>
        <p:spPr bwMode="auto">
          <a:xfrm>
            <a:off x="1075134" y="2268161"/>
            <a:ext cx="14081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(eCatalogue Components)</a:t>
            </a:r>
            <a:endParaRPr lang="en-GB" sz="1600" b="1" dirty="0">
              <a:latin typeface="Arial Narrow" pitchFamily="34" charset="0"/>
            </a:endParaRPr>
          </a:p>
        </p:txBody>
      </p:sp>
      <p:graphicFrame>
        <p:nvGraphicFramePr>
          <p:cNvPr id="627719" name="Group 7"/>
          <p:cNvGraphicFramePr>
            <a:graphicFrameLocks noGrp="1"/>
          </p:cNvGraphicFramePr>
          <p:nvPr>
            <p:extLst>
              <p:ext uri="{D42A27DB-BD31-4B8C-83A1-F6EECF244321}">
                <p14:modId xmlns:p14="http://schemas.microsoft.com/office/powerpoint/2010/main" val="1988903719"/>
              </p:ext>
            </p:extLst>
          </p:nvPr>
        </p:nvGraphicFramePr>
        <p:xfrm>
          <a:off x="971476" y="2924175"/>
          <a:ext cx="1273175" cy="762953"/>
        </p:xfrm>
        <a:graphic>
          <a:graphicData uri="http://schemas.openxmlformats.org/drawingml/2006/table">
            <a:tbl>
              <a:tblPr/>
              <a:tblGrid>
                <a:gridCol w="254000"/>
                <a:gridCol w="255587"/>
                <a:gridCol w="246063"/>
                <a:gridCol w="263525"/>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dirty="0" smtClean="0">
                          <a:ln>
                            <a:noFill/>
                          </a:ln>
                          <a:solidFill>
                            <a:srgbClr val="FFFFFF"/>
                          </a:solidFill>
                          <a:effectLst/>
                          <a:latin typeface="Arial" pitchFamily="34" charset="0"/>
                          <a:cs typeface="Arial" pitchFamily="34" charset="0"/>
                        </a:rPr>
                        <a:t>a</a:t>
                      </a:r>
                      <a:endParaRPr kumimoji="0" lang="en-GB" sz="800" b="1" i="0" u="none" strike="noStrike" cap="none" normalizeH="0" baseline="0" dirty="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49" name="Grafik 28" descr="logo_icon.jp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r="1070"/>
          <a:stretch>
            <a:fillRect/>
          </a:stretch>
        </p:blipFill>
        <p:spPr bwMode="auto">
          <a:xfrm>
            <a:off x="755576" y="2339975"/>
            <a:ext cx="338137" cy="3492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27746"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025" y="4346575"/>
            <a:ext cx="874713"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7747" name="Slide Number Placeholder 3"/>
          <p:cNvSpPr txBox="1">
            <a:spLocks noGrp="1"/>
          </p:cNvSpPr>
          <p:nvPr/>
        </p:nvSpPr>
        <p:spPr bwMode="auto">
          <a:xfrm>
            <a:off x="460375" y="6556375"/>
            <a:ext cx="280988"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sz="700">
                <a:cs typeface="Arial" pitchFamily="34" charset="0"/>
              </a:rPr>
              <a:t>Page </a:t>
            </a:r>
            <a:fld id="{112F2D8A-6191-4DD4-ABE5-8B5BCBAA2A32}" type="slidenum">
              <a:rPr lang="de-DE" sz="700">
                <a:cs typeface="Arial" pitchFamily="34" charset="0"/>
              </a:rPr>
              <a:pPr/>
              <a:t>7</a:t>
            </a:fld>
            <a:endParaRPr lang="de-DE" sz="700">
              <a:cs typeface="Arial" pitchFamily="34" charset="0"/>
            </a:endParaRPr>
          </a:p>
        </p:txBody>
      </p:sp>
      <p:sp>
        <p:nvSpPr>
          <p:cNvPr id="627748" name="Rectangle 2"/>
          <p:cNvSpPr>
            <a:spLocks noGrp="1" noChangeArrowheads="1"/>
          </p:cNvSpPr>
          <p:nvPr>
            <p:ph type="title" idx="4294967295"/>
          </p:nvPr>
        </p:nvSpPr>
        <p:spPr>
          <a:xfrm>
            <a:off x="457200" y="238006"/>
            <a:ext cx="6494463" cy="800219"/>
          </a:xfrm>
        </p:spPr>
        <p:txBody>
          <a:bodyPr/>
          <a:lstStyle/>
          <a:p>
            <a:r>
              <a:rPr lang="en-US" dirty="0" smtClean="0"/>
              <a:t>The PEPPOL eCatalogue ICT Architecture Framework</a:t>
            </a:r>
          </a:p>
        </p:txBody>
      </p:sp>
      <p:sp>
        <p:nvSpPr>
          <p:cNvPr id="67591" name="Line 7"/>
          <p:cNvSpPr>
            <a:spLocks noChangeShapeType="1"/>
          </p:cNvSpPr>
          <p:nvPr/>
        </p:nvSpPr>
        <p:spPr bwMode="auto">
          <a:xfrm>
            <a:off x="2546350" y="2276872"/>
            <a:ext cx="397033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27750" name="Text Box 8"/>
          <p:cNvSpPr txBox="1">
            <a:spLocks noChangeArrowheads="1"/>
          </p:cNvSpPr>
          <p:nvPr/>
        </p:nvSpPr>
        <p:spPr bwMode="auto">
          <a:xfrm>
            <a:off x="6948488" y="1341438"/>
            <a:ext cx="1836737" cy="7207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b="1" dirty="0">
                <a:solidFill>
                  <a:srgbClr val="FFCC66"/>
                </a:solidFill>
                <a:ea typeface="ＭＳ Ｐゴシック" pitchFamily="34" charset="-128"/>
                <a:cs typeface="Verdana" pitchFamily="34" charset="0"/>
              </a:rPr>
              <a:t>On line Product Property Server</a:t>
            </a:r>
            <a:endParaRPr lang="en-GB" dirty="0">
              <a:solidFill>
                <a:srgbClr val="FFCC66"/>
              </a:solidFill>
              <a:ea typeface="ＭＳ Ｐゴシック" pitchFamily="34" charset="-128"/>
              <a:cs typeface="Verdana" pitchFamily="34" charset="0"/>
            </a:endParaRPr>
          </a:p>
        </p:txBody>
      </p:sp>
      <p:sp>
        <p:nvSpPr>
          <p:cNvPr id="67593" name="Text Box 9"/>
          <p:cNvSpPr txBox="1">
            <a:spLocks noChangeArrowheads="1"/>
          </p:cNvSpPr>
          <p:nvPr/>
        </p:nvSpPr>
        <p:spPr bwMode="auto">
          <a:xfrm>
            <a:off x="2700338" y="1484784"/>
            <a:ext cx="36718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90000"/>
              </a:lnSpc>
            </a:pPr>
            <a:r>
              <a:rPr lang="en-GB" sz="1600" b="1" dirty="0">
                <a:ea typeface="ＭＳ Ｐゴシック" pitchFamily="34" charset="-128"/>
                <a:cs typeface="Verdana" pitchFamily="34" charset="0"/>
              </a:rPr>
              <a:t>(1) </a:t>
            </a:r>
            <a:r>
              <a:rPr lang="en-GB" sz="1600" b="1" dirty="0" smtClean="0">
                <a:ea typeface="ＭＳ Ｐゴシック" pitchFamily="34" charset="-128"/>
                <a:cs typeface="Verdana" pitchFamily="34" charset="0"/>
              </a:rPr>
              <a:t>The CA </a:t>
            </a:r>
            <a:r>
              <a:rPr lang="en-GB" sz="1600" b="1" dirty="0">
                <a:ea typeface="ＭＳ Ｐゴシック" pitchFamily="34" charset="-128"/>
                <a:cs typeface="Verdana" pitchFamily="34" charset="0"/>
              </a:rPr>
              <a:t>calls a web service from an on-line Dictionary to retrieve standardized product properties….</a:t>
            </a:r>
            <a:endParaRPr lang="en-GB" sz="1600" dirty="0">
              <a:ea typeface="ＭＳ Ｐゴシック" pitchFamily="34" charset="-128"/>
              <a:cs typeface="Verdana" pitchFamily="34" charset="0"/>
            </a:endParaRPr>
          </a:p>
        </p:txBody>
      </p:sp>
      <p:sp>
        <p:nvSpPr>
          <p:cNvPr id="67594" name="Text Box 10"/>
          <p:cNvSpPr txBox="1">
            <a:spLocks noChangeArrowheads="1"/>
          </p:cNvSpPr>
          <p:nvPr/>
        </p:nvSpPr>
        <p:spPr bwMode="auto">
          <a:xfrm>
            <a:off x="828303" y="4076700"/>
            <a:ext cx="30956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dirty="0">
                <a:ea typeface="ＭＳ Ｐゴシック" pitchFamily="34" charset="-128"/>
                <a:cs typeface="Verdana" pitchFamily="34" charset="0"/>
              </a:rPr>
              <a:t>(3) The CA </a:t>
            </a:r>
            <a:r>
              <a:rPr lang="en-GB" sz="1600" b="1" dirty="0" smtClean="0">
                <a:ea typeface="ＭＳ Ｐゴシック" pitchFamily="34" charset="-128"/>
                <a:cs typeface="Verdana" pitchFamily="34" charset="0"/>
              </a:rPr>
              <a:t>publishes </a:t>
            </a:r>
            <a:r>
              <a:rPr lang="en-GB" sz="1600" b="1" dirty="0">
                <a:ea typeface="ＭＳ Ｐゴシック" pitchFamily="34" charset="-128"/>
                <a:cs typeface="Verdana" pitchFamily="34" charset="0"/>
              </a:rPr>
              <a:t>the </a:t>
            </a:r>
            <a:r>
              <a:rPr lang="en-GB" sz="1600" b="1" dirty="0" err="1">
                <a:ea typeface="ＭＳ Ｐゴシック" pitchFamily="34" charset="-128"/>
                <a:cs typeface="Verdana" pitchFamily="34" charset="0"/>
              </a:rPr>
              <a:t>eCat</a:t>
            </a:r>
            <a:r>
              <a:rPr lang="en-GB" sz="1600" b="1" dirty="0">
                <a:ea typeface="ＭＳ Ｐゴシック" pitchFamily="34" charset="-128"/>
                <a:cs typeface="Verdana" pitchFamily="34" charset="0"/>
              </a:rPr>
              <a:t> Template on its tendering site </a:t>
            </a:r>
          </a:p>
        </p:txBody>
      </p:sp>
      <p:sp>
        <p:nvSpPr>
          <p:cNvPr id="67596" name="Line 12"/>
          <p:cNvSpPr>
            <a:spLocks noChangeShapeType="1"/>
          </p:cNvSpPr>
          <p:nvPr/>
        </p:nvSpPr>
        <p:spPr bwMode="auto">
          <a:xfrm rot="5400000" flipH="1">
            <a:off x="2412207" y="4941094"/>
            <a:ext cx="0" cy="8651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it-IT"/>
          </a:p>
        </p:txBody>
      </p:sp>
      <p:sp>
        <p:nvSpPr>
          <p:cNvPr id="67599" name="Line 15"/>
          <p:cNvSpPr>
            <a:spLocks noChangeShapeType="1"/>
          </p:cNvSpPr>
          <p:nvPr/>
        </p:nvSpPr>
        <p:spPr bwMode="auto">
          <a:xfrm>
            <a:off x="3016250" y="5372100"/>
            <a:ext cx="22034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7600" name="Text Box 16"/>
          <p:cNvSpPr txBox="1">
            <a:spLocks noChangeArrowheads="1"/>
          </p:cNvSpPr>
          <p:nvPr/>
        </p:nvSpPr>
        <p:spPr bwMode="auto">
          <a:xfrm>
            <a:off x="2339975" y="4792663"/>
            <a:ext cx="29527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a:ea typeface="ＭＳ Ｐゴシック" pitchFamily="34" charset="-128"/>
                <a:cs typeface="Verdana" pitchFamily="34" charset="0"/>
              </a:rPr>
              <a:t>(4) Ec. Operators download the eCat Template….</a:t>
            </a:r>
            <a:endParaRPr lang="en-GB" sz="1600">
              <a:ea typeface="ＭＳ Ｐゴシック" pitchFamily="34" charset="-128"/>
              <a:cs typeface="Verdana" pitchFamily="34" charset="0"/>
            </a:endParaRPr>
          </a:p>
        </p:txBody>
      </p:sp>
      <p:sp>
        <p:nvSpPr>
          <p:cNvPr id="67601" name="Text Box 17"/>
          <p:cNvSpPr txBox="1">
            <a:spLocks noChangeArrowheads="1"/>
          </p:cNvSpPr>
          <p:nvPr/>
        </p:nvSpPr>
        <p:spPr bwMode="auto">
          <a:xfrm>
            <a:off x="2843213" y="3375025"/>
            <a:ext cx="29527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a:ea typeface="ＭＳ Ｐゴシック" pitchFamily="34" charset="-128"/>
                <a:cs typeface="Verdana" pitchFamily="34" charset="0"/>
              </a:rPr>
              <a:t>…(7) and finally upload it (or send) to the CA platform</a:t>
            </a:r>
            <a:endParaRPr lang="en-GB" sz="1600">
              <a:ea typeface="ＭＳ Ｐゴシック" pitchFamily="34" charset="-128"/>
              <a:cs typeface="Verdana" pitchFamily="34" charset="0"/>
            </a:endParaRPr>
          </a:p>
        </p:txBody>
      </p:sp>
      <p:sp>
        <p:nvSpPr>
          <p:cNvPr id="67743" name="Line 159"/>
          <p:cNvSpPr>
            <a:spLocks noChangeShapeType="1"/>
          </p:cNvSpPr>
          <p:nvPr/>
        </p:nvSpPr>
        <p:spPr bwMode="auto">
          <a:xfrm flipV="1">
            <a:off x="827584" y="3678535"/>
            <a:ext cx="0" cy="119062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it-IT"/>
          </a:p>
        </p:txBody>
      </p:sp>
      <p:sp>
        <p:nvSpPr>
          <p:cNvPr id="627761" name="Text Box 184"/>
          <p:cNvSpPr txBox="1">
            <a:spLocks noChangeArrowheads="1"/>
          </p:cNvSpPr>
          <p:nvPr/>
        </p:nvSpPr>
        <p:spPr bwMode="auto">
          <a:xfrm>
            <a:off x="134937" y="1435004"/>
            <a:ext cx="2320925" cy="5758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18000" tIns="10800" rIns="18000" bIns="108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b="1" dirty="0">
                <a:solidFill>
                  <a:srgbClr val="996600"/>
                </a:solidFill>
                <a:ea typeface="ＭＳ Ｐゴシック" pitchFamily="34" charset="-128"/>
                <a:cs typeface="Verdana" pitchFamily="34" charset="0"/>
              </a:rPr>
              <a:t>Contracting Authority</a:t>
            </a:r>
            <a:endParaRPr lang="en-GB" dirty="0">
              <a:ea typeface="ＭＳ Ｐゴシック" pitchFamily="34" charset="-128"/>
              <a:cs typeface="Verdana" pitchFamily="34" charset="0"/>
            </a:endParaRPr>
          </a:p>
        </p:txBody>
      </p:sp>
      <p:sp>
        <p:nvSpPr>
          <p:cNvPr id="67769" name="Line 185"/>
          <p:cNvSpPr>
            <a:spLocks noChangeShapeType="1"/>
          </p:cNvSpPr>
          <p:nvPr/>
        </p:nvSpPr>
        <p:spPr bwMode="auto">
          <a:xfrm flipH="1">
            <a:off x="2555875" y="3357563"/>
            <a:ext cx="3744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7778" name="Text Box 194"/>
          <p:cNvSpPr txBox="1">
            <a:spLocks noChangeArrowheads="1"/>
          </p:cNvSpPr>
          <p:nvPr/>
        </p:nvSpPr>
        <p:spPr bwMode="auto">
          <a:xfrm>
            <a:off x="6877050" y="5445125"/>
            <a:ext cx="226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a:ea typeface="ＭＳ Ｐゴシック" pitchFamily="34" charset="-128"/>
                <a:cs typeface="Verdana" pitchFamily="34" charset="0"/>
              </a:rPr>
              <a:t>(5) Ec. Operators import and fill-in the template</a:t>
            </a:r>
            <a:endParaRPr lang="en-GB" sz="1400">
              <a:ea typeface="ＭＳ Ｐゴシック" pitchFamily="34" charset="-128"/>
              <a:cs typeface="Verdana" pitchFamily="34" charset="0"/>
            </a:endParaRPr>
          </a:p>
        </p:txBody>
      </p:sp>
      <p:sp>
        <p:nvSpPr>
          <p:cNvPr id="2" name="Rounded Rectangle 47"/>
          <p:cNvSpPr/>
          <p:nvPr/>
        </p:nvSpPr>
        <p:spPr>
          <a:xfrm>
            <a:off x="5148263" y="4652963"/>
            <a:ext cx="1619250" cy="1543050"/>
          </a:xfrm>
          <a:prstGeom prst="roundRect">
            <a:avLst/>
          </a:prstGeom>
          <a:solidFill>
            <a:schemeClr val="bg2">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TextBox 145"/>
          <p:cNvSpPr txBox="1">
            <a:spLocks noChangeArrowheads="1"/>
          </p:cNvSpPr>
          <p:nvPr/>
        </p:nvSpPr>
        <p:spPr bwMode="auto">
          <a:xfrm>
            <a:off x="5435600" y="4664075"/>
            <a:ext cx="1441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(eCatalogue Components; Demo tool</a:t>
            </a:r>
            <a:r>
              <a:rPr lang="en-AU" sz="1600" b="1" dirty="0">
                <a:latin typeface="Arial Narrow" pitchFamily="34" charset="0"/>
              </a:rPr>
              <a:t>)</a:t>
            </a:r>
            <a:endParaRPr lang="en-GB" sz="1600" b="1" dirty="0">
              <a:latin typeface="Arial Narrow" pitchFamily="34" charset="0"/>
            </a:endParaRPr>
          </a:p>
        </p:txBody>
      </p:sp>
      <p:graphicFrame>
        <p:nvGraphicFramePr>
          <p:cNvPr id="627854" name="Group 142"/>
          <p:cNvGraphicFramePr>
            <a:graphicFrameLocks noGrp="1"/>
          </p:cNvGraphicFramePr>
          <p:nvPr/>
        </p:nvGraphicFramePr>
        <p:xfrm>
          <a:off x="5400675" y="5454650"/>
          <a:ext cx="1273493" cy="641033"/>
        </p:xfrm>
        <a:graphic>
          <a:graphicData uri="http://schemas.openxmlformats.org/drawingml/2006/table">
            <a:tbl>
              <a:tblPr/>
              <a:tblGrid>
                <a:gridCol w="254000"/>
                <a:gridCol w="255588"/>
                <a:gridCol w="301625"/>
                <a:gridCol w="208280"/>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rgbClr val="FF0000"/>
                          </a:solidFill>
                          <a:effectLst/>
                          <a:latin typeface="Arial" pitchFamily="34" charset="0"/>
                          <a:cs typeface="Arial" pitchFamily="34"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5" name="Grafik 28" descr="logo_icon.jp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r="1070"/>
          <a:stretch>
            <a:fillRect/>
          </a:stretch>
        </p:blipFill>
        <p:spPr bwMode="auto">
          <a:xfrm>
            <a:off x="5170488" y="4716463"/>
            <a:ext cx="338137" cy="3492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27821" name="Group 109"/>
          <p:cNvGraphicFramePr>
            <a:graphicFrameLocks noGrp="1"/>
          </p:cNvGraphicFramePr>
          <p:nvPr/>
        </p:nvGraphicFramePr>
        <p:xfrm>
          <a:off x="2700338" y="5300663"/>
          <a:ext cx="1232217" cy="576263"/>
        </p:xfrm>
        <a:graphic>
          <a:graphicData uri="http://schemas.openxmlformats.org/drawingml/2006/table">
            <a:tbl>
              <a:tblPr/>
              <a:tblGrid>
                <a:gridCol w="244475"/>
                <a:gridCol w="246062"/>
                <a:gridCol w="288925"/>
                <a:gridCol w="208280"/>
                <a:gridCol w="244475"/>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500" b="1" i="0" u="none" strike="noStrike" cap="none" normalizeH="0" baseline="0" smtClean="0">
                          <a:ln>
                            <a:noFill/>
                          </a:ln>
                          <a:solidFill>
                            <a:srgbClr val="FFFFFF"/>
                          </a:solidFill>
                          <a:effectLst/>
                          <a:latin typeface="Arial" pitchFamily="34" charset="0"/>
                          <a:cs typeface="Arial" pitchFamily="34" charset="0"/>
                        </a:rPr>
                        <a:t>a</a:t>
                      </a:r>
                      <a:endParaRPr kumimoji="0" lang="en-GB" sz="5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500" b="1" i="0" u="none" strike="noStrike" cap="none" normalizeH="0" baseline="0" smtClean="0">
                          <a:ln>
                            <a:noFill/>
                          </a:ln>
                          <a:solidFill>
                            <a:srgbClr val="FFFFFF"/>
                          </a:solidFill>
                          <a:effectLst/>
                          <a:latin typeface="Arial" pitchFamily="34" charset="0"/>
                          <a:cs typeface="Arial" pitchFamily="34" charset="0"/>
                        </a:rPr>
                        <a:t>s</a:t>
                      </a:r>
                      <a:endParaRPr kumimoji="0" lang="en-GB" sz="5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500" b="1" i="0" u="none" strike="noStrike" cap="none" normalizeH="0" baseline="0" smtClean="0">
                          <a:ln>
                            <a:noFill/>
                          </a:ln>
                          <a:solidFill>
                            <a:srgbClr val="FFFFFF"/>
                          </a:solidFill>
                          <a:effectLst/>
                          <a:latin typeface="Arial" pitchFamily="34" charset="0"/>
                          <a:cs typeface="Arial" pitchFamily="34" charset="0"/>
                        </a:rPr>
                        <a:t>ss</a:t>
                      </a:r>
                      <a:endParaRPr kumimoji="0" lang="en-GB" sz="5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500" b="1" i="0" u="none" strike="noStrike" cap="none" normalizeH="0" baseline="0" smtClean="0">
                          <a:ln>
                            <a:noFill/>
                          </a:ln>
                          <a:solidFill>
                            <a:srgbClr val="FFFFFF"/>
                          </a:solidFill>
                          <a:effectLst/>
                          <a:latin typeface="Arial" pitchFamily="34" charset="0"/>
                          <a:cs typeface="Arial" pitchFamily="34" charset="0"/>
                        </a:rPr>
                        <a:t>a</a:t>
                      </a:r>
                      <a:endParaRPr kumimoji="0" lang="en-GB" sz="5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500" b="1" i="0" u="none" strike="noStrike" cap="none" normalizeH="0" baseline="0" smtClean="0">
                          <a:ln>
                            <a:noFill/>
                          </a:ln>
                          <a:solidFill>
                            <a:srgbClr val="FFFFFF"/>
                          </a:solidFill>
                          <a:effectLst/>
                          <a:latin typeface="Arial" pitchFamily="34" charset="0"/>
                          <a:cs typeface="Arial" pitchFamily="34" charset="0"/>
                        </a:rPr>
                        <a:t>s</a:t>
                      </a:r>
                      <a:endParaRPr kumimoji="0" lang="en-GB" sz="5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5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627847" name="Picture 13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06033" y="1791117"/>
            <a:ext cx="833438"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9"/>
          <p:cNvSpPr txBox="1">
            <a:spLocks noChangeArrowheads="1"/>
          </p:cNvSpPr>
          <p:nvPr/>
        </p:nvSpPr>
        <p:spPr bwMode="auto">
          <a:xfrm>
            <a:off x="2771775" y="2420938"/>
            <a:ext cx="39608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dirty="0">
                <a:ea typeface="ＭＳ Ｐゴシック" pitchFamily="34" charset="-128"/>
                <a:cs typeface="Verdana" pitchFamily="34" charset="0"/>
              </a:rPr>
              <a:t>… and (2) creates a Catalogue Template</a:t>
            </a:r>
            <a:r>
              <a:rPr lang="en-GB" sz="1400" dirty="0">
                <a:ea typeface="ＭＳ Ｐゴシック" pitchFamily="34" charset="-128"/>
                <a:cs typeface="Verdana" pitchFamily="34" charset="0"/>
              </a:rPr>
              <a:t> (i.e. a document with specified structure, and content: </a:t>
            </a:r>
            <a:r>
              <a:rPr lang="en-GB" sz="1400" dirty="0" err="1">
                <a:ea typeface="ＭＳ Ｐゴシック" pitchFamily="34" charset="-128"/>
                <a:cs typeface="Verdana" pitchFamily="34" charset="0"/>
              </a:rPr>
              <a:t>classification+properties</a:t>
            </a:r>
            <a:r>
              <a:rPr lang="en-GB" sz="1400" dirty="0">
                <a:ea typeface="ＭＳ Ｐゴシック" pitchFamily="34" charset="-128"/>
                <a:cs typeface="Verdana" pitchFamily="34" charset="0"/>
              </a:rPr>
              <a:t>)</a:t>
            </a:r>
          </a:p>
        </p:txBody>
      </p:sp>
      <p:sp>
        <p:nvSpPr>
          <p:cNvPr id="7" name="Text Box 194"/>
          <p:cNvSpPr txBox="1">
            <a:spLocks noChangeArrowheads="1"/>
          </p:cNvSpPr>
          <p:nvPr/>
        </p:nvSpPr>
        <p:spPr bwMode="auto">
          <a:xfrm>
            <a:off x="7667625" y="3068638"/>
            <a:ext cx="1512888" cy="879475"/>
          </a:xfrm>
          <a:prstGeom prst="rect">
            <a:avLst/>
          </a:prstGeom>
          <a:noFill/>
          <a:ln>
            <a:noFill/>
          </a:ln>
        </p:spPr>
        <p:txBody>
          <a:bodyPr lIns="18000" tIns="10800" rIns="18000" bIns="1080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GB" sz="1600" b="1" dirty="0">
                <a:ea typeface="ＭＳ Ｐゴシック" pitchFamily="34" charset="-128"/>
                <a:cs typeface="Verdana" pitchFamily="34" charset="0"/>
              </a:rPr>
              <a:t>… then (6) create  XML eCatalogue file, validate it (sign), ….</a:t>
            </a:r>
          </a:p>
        </p:txBody>
      </p:sp>
      <p:sp>
        <p:nvSpPr>
          <p:cNvPr id="627852" name="Text Box 140"/>
          <p:cNvSpPr txBox="1">
            <a:spLocks noChangeArrowheads="1"/>
          </p:cNvSpPr>
          <p:nvPr/>
        </p:nvSpPr>
        <p:spPr bwMode="auto">
          <a:xfrm>
            <a:off x="6156325" y="3141663"/>
            <a:ext cx="1295400" cy="1206500"/>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sz="600">
                <a:solidFill>
                  <a:schemeClr val="accent1"/>
                </a:solidFill>
              </a:rPr>
              <a:t>&lt;catalogue_header&gt;</a:t>
            </a:r>
          </a:p>
          <a:p>
            <a:r>
              <a:rPr lang="it-IT" sz="600">
                <a:solidFill>
                  <a:schemeClr val="accent1"/>
                </a:solidFill>
              </a:rPr>
              <a:t>      &lt;supplier_party.supplier&gt;</a:t>
            </a:r>
          </a:p>
          <a:p>
            <a:r>
              <a:rPr lang="it-IT" sz="600">
                <a:solidFill>
                  <a:schemeClr val="accent1"/>
                </a:solidFill>
              </a:rPr>
              <a:t>            &lt;name&gt;</a:t>
            </a:r>
          </a:p>
          <a:p>
            <a:r>
              <a:rPr lang="it-IT" sz="600">
                <a:solidFill>
                  <a:schemeClr val="accent1"/>
                </a:solidFill>
              </a:rPr>
              <a:t>                CompanyX</a:t>
            </a:r>
          </a:p>
          <a:p>
            <a:r>
              <a:rPr lang="it-IT" sz="600">
                <a:solidFill>
                  <a:schemeClr val="accent1"/>
                </a:solidFill>
              </a:rPr>
              <a:t>            &lt;name&gt;</a:t>
            </a:r>
          </a:p>
          <a:p>
            <a:r>
              <a:rPr lang="it-IT" sz="600">
                <a:solidFill>
                  <a:schemeClr val="accent1"/>
                </a:solidFill>
              </a:rPr>
              <a:t>            &lt;supplier_address&gt;</a:t>
            </a:r>
          </a:p>
          <a:p>
            <a:r>
              <a:rPr lang="it-IT" sz="600">
                <a:solidFill>
                  <a:schemeClr val="accent1"/>
                </a:solidFill>
              </a:rPr>
              <a:t>                  &lt;street_name&gt;</a:t>
            </a:r>
          </a:p>
          <a:p>
            <a:r>
              <a:rPr lang="it-IT" sz="600">
                <a:solidFill>
                  <a:schemeClr val="accent1"/>
                </a:solidFill>
              </a:rPr>
              <a:t>                       Via dell’olmo</a:t>
            </a:r>
          </a:p>
          <a:p>
            <a:r>
              <a:rPr lang="it-IT" sz="600">
                <a:solidFill>
                  <a:schemeClr val="accent1"/>
                </a:solidFill>
              </a:rPr>
              <a:t>                  &lt;street_name&gt;</a:t>
            </a:r>
          </a:p>
          <a:p>
            <a:r>
              <a:rPr lang="it-IT" sz="600">
                <a:solidFill>
                  <a:schemeClr val="accent1"/>
                </a:solidFill>
              </a:rPr>
              <a:t>                  &lt;street_number&gt;</a:t>
            </a:r>
          </a:p>
          <a:p>
            <a:r>
              <a:rPr lang="it-IT" sz="600">
                <a:solidFill>
                  <a:schemeClr val="accent1"/>
                </a:solidFill>
              </a:rPr>
              <a:t>                        12</a:t>
            </a:r>
          </a:p>
          <a:p>
            <a:r>
              <a:rPr lang="it-IT" sz="600">
                <a:solidFill>
                  <a:schemeClr val="accent1"/>
                </a:solidFill>
              </a:rPr>
              <a:t>                  &lt;street_number&gt;</a:t>
            </a:r>
          </a:p>
        </p:txBody>
      </p:sp>
      <p:sp>
        <p:nvSpPr>
          <p:cNvPr id="627763" name="Text Box 193"/>
          <p:cNvSpPr txBox="1">
            <a:spLocks noChangeArrowheads="1"/>
          </p:cNvSpPr>
          <p:nvPr/>
        </p:nvSpPr>
        <p:spPr bwMode="auto">
          <a:xfrm>
            <a:off x="7678738" y="4822889"/>
            <a:ext cx="1570037" cy="465009"/>
          </a:xfrm>
          <a:prstGeom prst="rect">
            <a:avLst/>
          </a:prstGeom>
          <a:noFill/>
          <a:ln w="9525">
            <a:noFill/>
            <a:miter lim="800000"/>
            <a:headEnd/>
            <a:tailEnd/>
          </a:ln>
        </p:spPr>
        <p:txBody>
          <a:bodyPr lIns="18000" tIns="10800" rIns="18000" bIns="108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lnSpc>
                <a:spcPct val="80000"/>
              </a:lnSpc>
            </a:pPr>
            <a:r>
              <a:rPr lang="en-GB" b="1" dirty="0">
                <a:solidFill>
                  <a:srgbClr val="003399"/>
                </a:solidFill>
                <a:ea typeface="ＭＳ Ｐゴシック" pitchFamily="34" charset="-128"/>
                <a:cs typeface="Verdana" pitchFamily="34" charset="0"/>
              </a:rPr>
              <a:t>Economic operator</a:t>
            </a:r>
            <a:endParaRPr lang="en-GB" dirty="0">
              <a:solidFill>
                <a:srgbClr val="003399"/>
              </a:solidFill>
              <a:ea typeface="ＭＳ Ｐゴシック" pitchFamily="34" charset="-128"/>
              <a:cs typeface="Verdana" pitchFamily="34" charset="0"/>
            </a:endParaRPr>
          </a:p>
        </p:txBody>
      </p:sp>
      <p:pic>
        <p:nvPicPr>
          <p:cNvPr id="39" name="Grafik 28" descr="logo_icon.jp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r="1070"/>
          <a:stretch>
            <a:fillRect/>
          </a:stretch>
        </p:blipFill>
        <p:spPr bwMode="auto">
          <a:xfrm>
            <a:off x="6516216" y="1341438"/>
            <a:ext cx="379635" cy="3921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0" name="TextBox 145"/>
          <p:cNvSpPr txBox="1">
            <a:spLocks noChangeArrowheads="1"/>
          </p:cNvSpPr>
          <p:nvPr/>
        </p:nvSpPr>
        <p:spPr bwMode="auto">
          <a:xfrm>
            <a:off x="7511704" y="2132856"/>
            <a:ext cx="16688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latin typeface="Arial Narrow" pitchFamily="34" charset="0"/>
              </a:rPr>
              <a:t>(PPS specific’s, Standard dictionary)</a:t>
            </a:r>
            <a:endParaRPr lang="en-GB" sz="1600" b="1" dirty="0">
              <a:latin typeface="Arial Narrow" pitchFamily="34" charset="0"/>
            </a:endParaRPr>
          </a:p>
        </p:txBody>
      </p:sp>
      <p:sp>
        <p:nvSpPr>
          <p:cNvPr id="41" name="Line 7"/>
          <p:cNvSpPr>
            <a:spLocks noChangeShapeType="1"/>
          </p:cNvSpPr>
          <p:nvPr/>
        </p:nvSpPr>
        <p:spPr bwMode="auto">
          <a:xfrm>
            <a:off x="2555776" y="2420888"/>
            <a:ext cx="397033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Tree>
    <p:extLst>
      <p:ext uri="{BB962C8B-B14F-4D97-AF65-F5344CB8AC3E}">
        <p14:creationId xmlns:p14="http://schemas.microsoft.com/office/powerpoint/2010/main" val="238517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500"/>
                                        <p:tgtEl>
                                          <p:spTgt spid="6759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93"/>
                                        </p:tgtEl>
                                        <p:attrNameLst>
                                          <p:attrName>style.visibility</p:attrName>
                                        </p:attrNameLst>
                                      </p:cBhvr>
                                      <p:to>
                                        <p:strVal val="visible"/>
                                      </p:to>
                                    </p:set>
                                    <p:animEffect transition="in" filter="wipe(left)">
                                      <p:cBhvr>
                                        <p:cTn id="10" dur="500"/>
                                        <p:tgtEl>
                                          <p:spTgt spid="6759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27719"/>
                                        </p:tgtEl>
                                        <p:attrNameLst>
                                          <p:attrName>style.visibility</p:attrName>
                                        </p:attrNameLst>
                                      </p:cBhvr>
                                      <p:to>
                                        <p:strVal val="visible"/>
                                      </p:to>
                                    </p:set>
                                    <p:animEffect transition="in" filter="dissolve">
                                      <p:cBhvr>
                                        <p:cTn id="34" dur="500"/>
                                        <p:tgtEl>
                                          <p:spTgt spid="62771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dissolve">
                                      <p:cBhvr>
                                        <p:cTn id="39" dur="500"/>
                                        <p:tgtEl>
                                          <p:spTgt spid="14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dissolve">
                                      <p:cBhvr>
                                        <p:cTn id="42" dur="500"/>
                                        <p:tgtEl>
                                          <p:spTgt spid="48"/>
                                        </p:tgtEl>
                                      </p:cBhvr>
                                    </p:animEffect>
                                  </p:childTnLst>
                                </p:cTn>
                              </p:par>
                              <p:par>
                                <p:cTn id="43" presetID="9"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dissolve">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594"/>
                                        </p:tgtEl>
                                        <p:attrNameLst>
                                          <p:attrName>style.visibility</p:attrName>
                                        </p:attrNameLst>
                                      </p:cBhvr>
                                      <p:to>
                                        <p:strVal val="visible"/>
                                      </p:to>
                                    </p:set>
                                    <p:animEffect transition="in" filter="wipe(up)">
                                      <p:cBhvr>
                                        <p:cTn id="50" dur="500"/>
                                        <p:tgtEl>
                                          <p:spTgt spid="67594"/>
                                        </p:tgtEl>
                                      </p:cBhvr>
                                    </p:animEffect>
                                  </p:childTnLst>
                                </p:cTn>
                              </p:par>
                              <p:par>
                                <p:cTn id="51" presetID="22" presetClass="entr" presetSubtype="1"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up)">
                                      <p:cBhvr>
                                        <p:cTn id="53" dur="500"/>
                                        <p:tgtEl>
                                          <p:spTgt spid="4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67743"/>
                                        </p:tgtEl>
                                        <p:attrNameLst>
                                          <p:attrName>style.visibility</p:attrName>
                                        </p:attrNameLst>
                                      </p:cBhvr>
                                      <p:to>
                                        <p:strVal val="visible"/>
                                      </p:to>
                                    </p:set>
                                    <p:animEffect transition="in" filter="wipe(up)">
                                      <p:cBhvr>
                                        <p:cTn id="56" dur="500"/>
                                        <p:tgtEl>
                                          <p:spTgt spid="67743"/>
                                        </p:tgtEl>
                                      </p:cBhvr>
                                    </p:animEffect>
                                  </p:childTnLst>
                                </p:cTn>
                              </p:par>
                              <p:par>
                                <p:cTn id="57" presetID="22" presetClass="entr" presetSubtype="1" fill="hold" nodeType="withEffect">
                                  <p:stCondLst>
                                    <p:cond delay="0"/>
                                  </p:stCondLst>
                                  <p:childTnLst>
                                    <p:set>
                                      <p:cBhvr>
                                        <p:cTn id="58" dur="1" fill="hold">
                                          <p:stCondLst>
                                            <p:cond delay="0"/>
                                          </p:stCondLst>
                                        </p:cTn>
                                        <p:tgtEl>
                                          <p:spTgt spid="627714"/>
                                        </p:tgtEl>
                                        <p:attrNameLst>
                                          <p:attrName>style.visibility</p:attrName>
                                        </p:attrNameLst>
                                      </p:cBhvr>
                                      <p:to>
                                        <p:strVal val="visible"/>
                                      </p:to>
                                    </p:set>
                                    <p:animEffect transition="in" filter="wipe(up)">
                                      <p:cBhvr>
                                        <p:cTn id="59" dur="500"/>
                                        <p:tgtEl>
                                          <p:spTgt spid="6277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7596"/>
                                        </p:tgtEl>
                                        <p:attrNameLst>
                                          <p:attrName>style.visibility</p:attrName>
                                        </p:attrNameLst>
                                      </p:cBhvr>
                                      <p:to>
                                        <p:strVal val="visible"/>
                                      </p:to>
                                    </p:set>
                                    <p:animEffect transition="in" filter="wipe(left)">
                                      <p:cBhvr>
                                        <p:cTn id="64" dur="500"/>
                                        <p:tgtEl>
                                          <p:spTgt spid="6759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7599"/>
                                        </p:tgtEl>
                                        <p:attrNameLst>
                                          <p:attrName>style.visibility</p:attrName>
                                        </p:attrNameLst>
                                      </p:cBhvr>
                                      <p:to>
                                        <p:strVal val="visible"/>
                                      </p:to>
                                    </p:set>
                                    <p:animEffect transition="in" filter="wipe(left)">
                                      <p:cBhvr>
                                        <p:cTn id="67" dur="500"/>
                                        <p:tgtEl>
                                          <p:spTgt spid="6759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67600"/>
                                        </p:tgtEl>
                                        <p:attrNameLst>
                                          <p:attrName>style.visibility</p:attrName>
                                        </p:attrNameLst>
                                      </p:cBhvr>
                                      <p:to>
                                        <p:strVal val="visible"/>
                                      </p:to>
                                    </p:set>
                                    <p:animEffect transition="in" filter="wipe(left)">
                                      <p:cBhvr>
                                        <p:cTn id="70" dur="500"/>
                                        <p:tgtEl>
                                          <p:spTgt spid="67600"/>
                                        </p:tgtEl>
                                      </p:cBhvr>
                                    </p:animEffect>
                                  </p:childTnLst>
                                </p:cTn>
                              </p:par>
                              <p:par>
                                <p:cTn id="71" presetID="9" presetClass="entr" presetSubtype="0" fill="hold" nodeType="withEffect">
                                  <p:stCondLst>
                                    <p:cond delay="0"/>
                                  </p:stCondLst>
                                  <p:childTnLst>
                                    <p:set>
                                      <p:cBhvr>
                                        <p:cTn id="72" dur="1" fill="hold">
                                          <p:stCondLst>
                                            <p:cond delay="0"/>
                                          </p:stCondLst>
                                        </p:cTn>
                                        <p:tgtEl>
                                          <p:spTgt spid="627821"/>
                                        </p:tgtEl>
                                        <p:attrNameLst>
                                          <p:attrName>style.visibility</p:attrName>
                                        </p:attrNameLst>
                                      </p:cBhvr>
                                      <p:to>
                                        <p:strVal val="visible"/>
                                      </p:to>
                                    </p:set>
                                    <p:animEffect transition="in" filter="dissolve">
                                      <p:cBhvr>
                                        <p:cTn id="73" dur="500"/>
                                        <p:tgtEl>
                                          <p:spTgt spid="6278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7778"/>
                                        </p:tgtEl>
                                        <p:attrNameLst>
                                          <p:attrName>style.visibility</p:attrName>
                                        </p:attrNameLst>
                                      </p:cBhvr>
                                      <p:to>
                                        <p:strVal val="visible"/>
                                      </p:to>
                                    </p:set>
                                    <p:animEffect transition="in" filter="wipe(down)">
                                      <p:cBhvr>
                                        <p:cTn id="78" dur="500"/>
                                        <p:tgtEl>
                                          <p:spTgt spid="67778"/>
                                        </p:tgtEl>
                                      </p:cBhvr>
                                    </p:animEffect>
                                  </p:childTnLst>
                                </p:cTn>
                              </p:par>
                              <p:par>
                                <p:cTn id="79" presetID="9" presetClass="entr" presetSubtype="0" fill="hold" nodeType="withEffect">
                                  <p:stCondLst>
                                    <p:cond delay="0"/>
                                  </p:stCondLst>
                                  <p:childTnLst>
                                    <p:set>
                                      <p:cBhvr>
                                        <p:cTn id="80" dur="1" fill="hold">
                                          <p:stCondLst>
                                            <p:cond delay="0"/>
                                          </p:stCondLst>
                                        </p:cTn>
                                        <p:tgtEl>
                                          <p:spTgt spid="627854"/>
                                        </p:tgtEl>
                                        <p:attrNameLst>
                                          <p:attrName>style.visibility</p:attrName>
                                        </p:attrNameLst>
                                      </p:cBhvr>
                                      <p:to>
                                        <p:strVal val="visible"/>
                                      </p:to>
                                    </p:set>
                                    <p:animEffect transition="in" filter="dissolve">
                                      <p:cBhvr>
                                        <p:cTn id="81" dur="500"/>
                                        <p:tgtEl>
                                          <p:spTgt spid="627854"/>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dissolve">
                                      <p:cBhvr>
                                        <p:cTn id="86" dur="500"/>
                                        <p:tgtEl>
                                          <p:spTgt spid="4"/>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dissolve">
                                      <p:cBhvr>
                                        <p:cTn id="89" dur="500"/>
                                        <p:tgtEl>
                                          <p:spTgt spid="2"/>
                                        </p:tgtEl>
                                      </p:cBhvr>
                                    </p:animEffect>
                                  </p:childTnLst>
                                </p:cTn>
                              </p:par>
                              <p:par>
                                <p:cTn id="90" presetID="9" presetClass="entr" presetSubtype="0" fill="hold" nodeType="with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dissolve">
                                      <p:cBhvr>
                                        <p:cTn id="92" dur="500"/>
                                        <p:tgtEl>
                                          <p:spTgt spid="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wipe(down)">
                                      <p:cBhvr>
                                        <p:cTn id="97" dur="500"/>
                                        <p:tgtEl>
                                          <p:spTgt spid="7"/>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627852"/>
                                        </p:tgtEl>
                                        <p:attrNameLst>
                                          <p:attrName>style.visibility</p:attrName>
                                        </p:attrNameLst>
                                      </p:cBhvr>
                                      <p:to>
                                        <p:strVal val="visible"/>
                                      </p:to>
                                    </p:set>
                                    <p:animEffect transition="in" filter="wipe(up)">
                                      <p:cBhvr>
                                        <p:cTn id="100" dur="500"/>
                                        <p:tgtEl>
                                          <p:spTgt spid="62785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67601"/>
                                        </p:tgtEl>
                                        <p:attrNameLst>
                                          <p:attrName>style.visibility</p:attrName>
                                        </p:attrNameLst>
                                      </p:cBhvr>
                                      <p:to>
                                        <p:strVal val="visible"/>
                                      </p:to>
                                    </p:set>
                                    <p:animEffect transition="in" filter="wipe(right)">
                                      <p:cBhvr>
                                        <p:cTn id="105" dur="500"/>
                                        <p:tgtEl>
                                          <p:spTgt spid="67601"/>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67769"/>
                                        </p:tgtEl>
                                        <p:attrNameLst>
                                          <p:attrName>style.visibility</p:attrName>
                                        </p:attrNameLst>
                                      </p:cBhvr>
                                      <p:to>
                                        <p:strVal val="visible"/>
                                      </p:to>
                                    </p:set>
                                    <p:animEffect transition="in" filter="wipe(right)">
                                      <p:cBhvr>
                                        <p:cTn id="108" dur="500"/>
                                        <p:tgtEl>
                                          <p:spTgt spid="6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animBg="1"/>
      <p:bldP spid="146" grpId="0"/>
      <p:bldP spid="67591" grpId="0" animBg="1"/>
      <p:bldP spid="67593" grpId="0"/>
      <p:bldP spid="67594" grpId="0"/>
      <p:bldP spid="67596" grpId="0" animBg="1"/>
      <p:bldP spid="67599" grpId="0" animBg="1"/>
      <p:bldP spid="67600" grpId="0"/>
      <p:bldP spid="67601" grpId="0"/>
      <p:bldP spid="67743" grpId="0" animBg="1"/>
      <p:bldP spid="67769" grpId="0" animBg="1"/>
      <p:bldP spid="67778" grpId="0"/>
      <p:bldP spid="2" grpId="0" animBg="1"/>
      <p:bldP spid="4" grpId="0"/>
      <p:bldP spid="6" grpId="0"/>
      <p:bldP spid="7" grpId="0"/>
      <p:bldP spid="627852" grpId="0" animBg="1"/>
      <p:bldP spid="40" grpId="0"/>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A19D2A86-4539-4448-9636-7ED49539FD0A}" type="slidenum">
              <a:rPr lang="de-DE" smtClean="0"/>
              <a:pPr eaLnBrk="1" hangingPunct="1"/>
              <a:t>8</a:t>
            </a:fld>
            <a:endParaRPr lang="de-DE" smtClean="0"/>
          </a:p>
        </p:txBody>
      </p:sp>
      <p:sp>
        <p:nvSpPr>
          <p:cNvPr id="18435" name="Rectangle 2"/>
          <p:cNvSpPr>
            <a:spLocks noGrp="1" noChangeArrowheads="1"/>
          </p:cNvSpPr>
          <p:nvPr>
            <p:ph type="title"/>
          </p:nvPr>
        </p:nvSpPr>
        <p:spPr>
          <a:xfrm>
            <a:off x="457200" y="641350"/>
            <a:ext cx="6151563" cy="396875"/>
          </a:xfrm>
        </p:spPr>
        <p:txBody>
          <a:bodyPr/>
          <a:lstStyle/>
          <a:p>
            <a:r>
              <a:rPr lang="en-US" dirty="0" smtClean="0"/>
              <a:t>ICT Architecture Description 1/8</a:t>
            </a:r>
          </a:p>
        </p:txBody>
      </p:sp>
      <p:sp>
        <p:nvSpPr>
          <p:cNvPr id="41987" name="Rectangle 3"/>
          <p:cNvSpPr>
            <a:spLocks noGrp="1" noChangeArrowheads="1"/>
          </p:cNvSpPr>
          <p:nvPr>
            <p:ph type="body" idx="1"/>
          </p:nvPr>
        </p:nvSpPr>
        <p:spPr>
          <a:xfrm>
            <a:off x="457200" y="1141832"/>
            <a:ext cx="8232775" cy="6032421"/>
          </a:xfrm>
        </p:spPr>
        <p:txBody>
          <a:bodyPr/>
          <a:lstStyle/>
          <a:p>
            <a:pPr lvl="1">
              <a:defRPr/>
            </a:pPr>
            <a:r>
              <a:rPr lang="en-GB" b="1" kern="1200" dirty="0" err="1" smtClean="0"/>
              <a:t>Step1</a:t>
            </a:r>
            <a:r>
              <a:rPr lang="en-GB" b="1" kern="1200" dirty="0" smtClean="0"/>
              <a:t> : </a:t>
            </a:r>
            <a:r>
              <a:rPr lang="en-US" b="1" kern="1200" dirty="0" smtClean="0"/>
              <a:t>The </a:t>
            </a:r>
            <a:r>
              <a:rPr lang="en-US" b="1" kern="1200" dirty="0"/>
              <a:t>CA calls a web service from an on-line Dictionary to retrieve standardized product properties</a:t>
            </a:r>
            <a:r>
              <a:rPr lang="en-GB" b="1" kern="1200" dirty="0" smtClean="0"/>
              <a:t>: </a:t>
            </a:r>
            <a:br>
              <a:rPr lang="en-GB" b="1" kern="1200" dirty="0" smtClean="0"/>
            </a:br>
            <a:r>
              <a:rPr lang="en-GB" b="1" kern="1200" dirty="0" smtClean="0"/>
              <a:t/>
            </a:r>
            <a:br>
              <a:rPr lang="en-GB" b="1" kern="1200" dirty="0" smtClean="0"/>
            </a:br>
            <a:r>
              <a:rPr lang="en-GB" dirty="0" smtClean="0"/>
              <a:t>The Contracting </a:t>
            </a:r>
            <a:r>
              <a:rPr lang="en-GB" dirty="0"/>
              <a:t>Authority </a:t>
            </a:r>
            <a:r>
              <a:rPr lang="en-GB" dirty="0" err="1"/>
              <a:t>eProcurement</a:t>
            </a:r>
            <a:r>
              <a:rPr lang="en-GB" dirty="0"/>
              <a:t> </a:t>
            </a:r>
            <a:r>
              <a:rPr lang="en-GB" dirty="0" smtClean="0"/>
              <a:t>platform (with </a:t>
            </a:r>
            <a:r>
              <a:rPr lang="en-GB" b="1" dirty="0" smtClean="0"/>
              <a:t>PEPPOL eCatalogue </a:t>
            </a:r>
            <a:r>
              <a:rPr lang="en-GB" b="1" dirty="0" err="1" smtClean="0"/>
              <a:t>PRAS</a:t>
            </a:r>
            <a:r>
              <a:rPr lang="en-GB" b="1" dirty="0" smtClean="0"/>
              <a:t> component</a:t>
            </a:r>
            <a:r>
              <a:rPr lang="en-GB" dirty="0" smtClean="0"/>
              <a:t>) c</a:t>
            </a:r>
            <a:r>
              <a:rPr lang="en-US" dirty="0" smtClean="0"/>
              <a:t>alls a web service from </a:t>
            </a:r>
            <a:r>
              <a:rPr lang="en-GB" dirty="0" smtClean="0"/>
              <a:t>a (PEPPOL) Property Server (PPS) </a:t>
            </a:r>
            <a:r>
              <a:rPr lang="en-US" dirty="0" smtClean="0"/>
              <a:t>(=on-line Dictionary of standardized properties) to retrieve standardized product properties based on a</a:t>
            </a:r>
            <a:r>
              <a:rPr lang="en-GB" dirty="0" smtClean="0"/>
              <a:t> standardized dictionary, and supports/leads the Contracting Authority Officer in identifying the properties that best suit his/her view of how the items to purchase should be described. </a:t>
            </a:r>
            <a:br>
              <a:rPr lang="en-GB" dirty="0" smtClean="0"/>
            </a:br>
            <a:r>
              <a:rPr lang="en-GB" dirty="0" smtClean="0"/>
              <a:t>The original description (=set of properties) of the item included in the classification system can be extended, adding properties coming from other products, and creating a new property, where needed.</a:t>
            </a:r>
          </a:p>
          <a:p>
            <a:pPr lvl="1">
              <a:buFontTx/>
              <a:buNone/>
              <a:defRPr/>
            </a:pPr>
            <a:r>
              <a:rPr lang="en-GB" dirty="0" smtClean="0"/>
              <a:t>    * Note: in the following, the functions described for the </a:t>
            </a:r>
            <a:r>
              <a:rPr lang="en-GB" dirty="0"/>
              <a:t>Contracting Authority </a:t>
            </a:r>
            <a:r>
              <a:rPr lang="en-GB" dirty="0" err="1"/>
              <a:t>eProcurement</a:t>
            </a:r>
            <a:r>
              <a:rPr lang="en-GB" dirty="0"/>
              <a:t> platform </a:t>
            </a:r>
            <a:r>
              <a:rPr lang="en-GB" dirty="0" smtClean="0"/>
              <a:t>could be performed by the PEPPOL Pre-award Demo tools.</a:t>
            </a:r>
            <a:r>
              <a:rPr lang="en-GB" sz="2800" dirty="0" smtClean="0"/>
              <a:t/>
            </a:r>
            <a:br>
              <a:rPr lang="en-GB" sz="2800" dirty="0" smtClean="0"/>
            </a:br>
            <a:endParaRPr lang="en-US" sz="2800" dirty="0" smtClean="0"/>
          </a:p>
          <a:p>
            <a:pPr lvl="1">
              <a:buFontTx/>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8E9A2364-3559-4B57-923A-E8926E22F765}" type="slidenum">
              <a:rPr lang="de-DE" smtClean="0"/>
              <a:pPr eaLnBrk="1" hangingPunct="1"/>
              <a:t>9</a:t>
            </a:fld>
            <a:endParaRPr lang="de-DE" smtClean="0"/>
          </a:p>
        </p:txBody>
      </p:sp>
      <p:sp>
        <p:nvSpPr>
          <p:cNvPr id="19459" name="Rectangle 2"/>
          <p:cNvSpPr>
            <a:spLocks noGrp="1" noChangeArrowheads="1"/>
          </p:cNvSpPr>
          <p:nvPr>
            <p:ph type="title"/>
          </p:nvPr>
        </p:nvSpPr>
        <p:spPr>
          <a:xfrm>
            <a:off x="457200" y="641350"/>
            <a:ext cx="6151563" cy="396875"/>
          </a:xfrm>
        </p:spPr>
        <p:txBody>
          <a:bodyPr/>
          <a:lstStyle/>
          <a:p>
            <a:r>
              <a:rPr lang="en-US" dirty="0" smtClean="0"/>
              <a:t>ICT Architecture Description  2/8</a:t>
            </a:r>
          </a:p>
        </p:txBody>
      </p:sp>
      <p:sp>
        <p:nvSpPr>
          <p:cNvPr id="19460" name="Rectangle 3"/>
          <p:cNvSpPr>
            <a:spLocks noGrp="1" noChangeArrowheads="1"/>
          </p:cNvSpPr>
          <p:nvPr>
            <p:ph type="body" idx="1"/>
          </p:nvPr>
        </p:nvSpPr>
        <p:spPr>
          <a:xfrm>
            <a:off x="457200" y="1512888"/>
            <a:ext cx="8232775" cy="4185761"/>
          </a:xfrm>
        </p:spPr>
        <p:txBody>
          <a:bodyPr/>
          <a:lstStyle/>
          <a:p>
            <a:pPr lvl="1">
              <a:buFontTx/>
              <a:buNone/>
            </a:pPr>
            <a:r>
              <a:rPr lang="en-GB" dirty="0" smtClean="0">
                <a:solidFill>
                  <a:srgbClr val="707173"/>
                </a:solidFill>
              </a:rPr>
              <a:t>	In the case of “bundled products” (products composed of a bundling of items) the starting point for the configuration  is the description (=set of properties) of the item as included in the classification system.</a:t>
            </a:r>
            <a:br>
              <a:rPr lang="en-GB" dirty="0" smtClean="0">
                <a:solidFill>
                  <a:srgbClr val="707173"/>
                </a:solidFill>
              </a:rPr>
            </a:br>
            <a:r>
              <a:rPr lang="en-US" dirty="0" smtClean="0">
                <a:solidFill>
                  <a:srgbClr val="707173"/>
                </a:solidFill>
              </a:rPr>
              <a:t>The description of an item generates an ‘item template’, that can be posted in the PPS for use by other Contracting Authorities.</a:t>
            </a:r>
            <a:br>
              <a:rPr lang="en-US" dirty="0" smtClean="0">
                <a:solidFill>
                  <a:srgbClr val="707173"/>
                </a:solidFill>
              </a:rPr>
            </a:br>
            <a:r>
              <a:rPr lang="en-US" dirty="0" smtClean="0">
                <a:solidFill>
                  <a:srgbClr val="707173"/>
                </a:solidFill>
              </a:rPr>
              <a:t>In addition, the server supports the Contracting Authority Officer in the creation of the “business rules” that are associated to the item template, such as: minimum/maximum values; compulsory/optional attributes; relationships between attributes; etc.</a:t>
            </a:r>
            <a:br>
              <a:rPr lang="en-US" dirty="0" smtClean="0">
                <a:solidFill>
                  <a:srgbClr val="707173"/>
                </a:solidFill>
              </a:rPr>
            </a:br>
            <a:r>
              <a:rPr lang="en-US" dirty="0" smtClean="0">
                <a:solidFill>
                  <a:srgbClr val="707173"/>
                </a:solidFill>
              </a:rPr>
              <a:t>When an item is described appropriately, the item templates can be ‘pasted’ in the eCatalogue Template  hosted in the </a:t>
            </a:r>
            <a:r>
              <a:rPr lang="en-US" dirty="0">
                <a:solidFill>
                  <a:srgbClr val="707173"/>
                </a:solidFill>
              </a:rPr>
              <a:t>Contracting Authority </a:t>
            </a:r>
            <a:r>
              <a:rPr lang="en-US" dirty="0" err="1">
                <a:solidFill>
                  <a:srgbClr val="707173"/>
                </a:solidFill>
              </a:rPr>
              <a:t>eProcurement</a:t>
            </a:r>
            <a:r>
              <a:rPr lang="en-US" dirty="0">
                <a:solidFill>
                  <a:srgbClr val="707173"/>
                </a:solidFill>
              </a:rPr>
              <a:t> platform.</a:t>
            </a:r>
            <a:endParaRPr lang="en-US" dirty="0" smtClean="0">
              <a:solidFill>
                <a:srgbClr val="707173"/>
              </a:solidFill>
            </a:endParaRPr>
          </a:p>
          <a:p>
            <a:pPr>
              <a:buFontTx/>
              <a:buNone/>
            </a:pPr>
            <a:endParaRPr lang="en-US"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Nd3GXkCREqGNndAPPsR1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ASALrlVRLE.z5xdUue20e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e1eHBieZj0iWqGvWRDSEI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ASALrlVRLE.z5xdUue20e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e1eHBieZj0iWqGvWRDSEI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57sxO_aDkqJkh57GdMaq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flkeVZzJgEGrkOtaf7Vi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JFAXRC27kKYYzSQ4Noq7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xIOMzida0Gz84rU8cApe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odqWKsTcUyIm58olKiJA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6CLLiHQ_ECcyaU8fDWfO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SpbcUVa1E25xfr3Fkwo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5qAtisWQEKKNy2WMaphG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3EJwpxFXUOP7E4XAyJ6e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3uoWqUGJEGaUbWvV4UCA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QXjheiXe0C2UbzjDxBtP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DuMIpqFCUyYrTfzXShvR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yn5TnH2yEWgAlmkm6Pj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u4divAljUmzaQJw4FiJA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mY612XYuEWHoYkQLD2G2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vGVf_UR5Uq8nCPCcXkHF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8fA7cdZo0C4tQV9AUUUT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ZwSr0FTz0CNVSqabVa3v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heme/theme1.xml><?xml version="1.0" encoding="utf-8"?>
<a:theme xmlns:a="http://schemas.openxmlformats.org/drawingml/2006/main" name="03_PEPPOL_Template_2010_V2">
  <a:themeElements>
    <a:clrScheme name="03_PEPPOL_Template_2010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fontScheme name="03_PEPPOL_Template_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03_PEPPOL_Template_2010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EPPPOL">
  <a:themeElements>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fontScheme name="1_PEPPPO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707173"/>
    </a:dk1>
    <a:lt1>
      <a:srgbClr val="FFFFFF"/>
    </a:lt1>
    <a:dk2>
      <a:srgbClr val="707173"/>
    </a:dk2>
    <a:lt2>
      <a:srgbClr val="DDDDDD"/>
    </a:lt2>
    <a:accent1>
      <a:srgbClr val="FFED00"/>
    </a:accent1>
    <a:accent2>
      <a:srgbClr val="004494"/>
    </a:accent2>
    <a:accent3>
      <a:srgbClr val="FFFFFF"/>
    </a:accent3>
    <a:accent4>
      <a:srgbClr val="5F5F61"/>
    </a:accent4>
    <a:accent5>
      <a:srgbClr val="FFF4AA"/>
    </a:accent5>
    <a:accent6>
      <a:srgbClr val="003D86"/>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03_PEPPOL_Template_2010_V2</Template>
  <TotalTime>393</TotalTime>
  <Words>979</Words>
  <Application>Microsoft Office PowerPoint</Application>
  <PresentationFormat>Presentazione su schermo (4:3)</PresentationFormat>
  <Paragraphs>227</Paragraphs>
  <Slides>25</Slides>
  <Notes>1</Notes>
  <HiddenSlides>0</HiddenSlides>
  <MMClips>0</MMClips>
  <ScaleCrop>false</ScaleCrop>
  <HeadingPairs>
    <vt:vector size="6" baseType="variant">
      <vt:variant>
        <vt:lpstr>Tema</vt:lpstr>
      </vt:variant>
      <vt:variant>
        <vt:i4>2</vt:i4>
      </vt:variant>
      <vt:variant>
        <vt:lpstr>Server OLE incorporati</vt:lpstr>
      </vt:variant>
      <vt:variant>
        <vt:i4>1</vt:i4>
      </vt:variant>
      <vt:variant>
        <vt:lpstr>Titoli diapositive</vt:lpstr>
      </vt:variant>
      <vt:variant>
        <vt:i4>25</vt:i4>
      </vt:variant>
    </vt:vector>
  </HeadingPairs>
  <TitlesOfParts>
    <vt:vector size="28" baseType="lpstr">
      <vt:lpstr>03_PEPPOL_Template_2010_V2</vt:lpstr>
      <vt:lpstr>1_PEPPPOL</vt:lpstr>
      <vt:lpstr>think-cell Slide</vt:lpstr>
      <vt:lpstr>Framework  ICT – PreAward-eCat- Pre_Award_eCatalogue_Architectural_Framework 1.01</vt:lpstr>
      <vt:lpstr>Statements</vt:lpstr>
      <vt:lpstr>Revision History</vt:lpstr>
      <vt:lpstr>General Architecture of PEPPOL Solutions</vt:lpstr>
      <vt:lpstr>The PEPPOL Pre-Award eCatalogue High Level Framework</vt:lpstr>
      <vt:lpstr>Presentazione standard di PowerPoint</vt:lpstr>
      <vt:lpstr>The PEPPOL eCatalogue ICT Architecture Framework</vt:lpstr>
      <vt:lpstr>ICT Architecture Description 1/8</vt:lpstr>
      <vt:lpstr>ICT Architecture Description  2/8</vt:lpstr>
      <vt:lpstr>ICT Architecture Description  3/8</vt:lpstr>
      <vt:lpstr>ICT Architecture Description 4/8</vt:lpstr>
      <vt:lpstr>ICT Architecture Description  5/8</vt:lpstr>
      <vt:lpstr>ICT Architecture Description  6/8</vt:lpstr>
      <vt:lpstr>ICT Architecture Description  7/8</vt:lpstr>
      <vt:lpstr>ICT Architecture Description  8/8 </vt:lpstr>
      <vt:lpstr>Presentazione standard di PowerPoint</vt:lpstr>
      <vt:lpstr>PEPPOL Property Service- PPS </vt:lpstr>
      <vt:lpstr>Contract Authority (CA) Tool</vt:lpstr>
      <vt:lpstr>Economic Operator (EcOp) Tool</vt:lpstr>
      <vt:lpstr>Validation Component</vt:lpstr>
      <vt:lpstr>Transformation Component - ODS</vt:lpstr>
      <vt:lpstr>Visualization Component</vt:lpstr>
      <vt:lpstr>Workflow Integration Component</vt:lpstr>
      <vt:lpstr>Transport Infrastructure Component</vt:lpstr>
      <vt:lpstr>Presentazione standard di PowerPoint</vt:lpstr>
    </vt:vector>
  </TitlesOfParts>
  <Company>difi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ICT – PreAward -  eCat  ICT_eCatalogue_Architecture_Framework 1.0.0</dc:title>
  <dc:creator>leonardo bertini Consip</dc:creator>
  <cp:lastModifiedBy>De Stefano Giancarlo</cp:lastModifiedBy>
  <cp:revision>45</cp:revision>
  <dcterms:created xsi:type="dcterms:W3CDTF">2010-09-18T13:26:56Z</dcterms:created>
  <dcterms:modified xsi:type="dcterms:W3CDTF">2012-08-10T13:50:33Z</dcterms:modified>
</cp:coreProperties>
</file>