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1E621E5-D338-49D2-A523-664ADC0F5054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B99D63D-F7C9-471E-94BF-BD6F7042FF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***Mention Client (Literacy Center, their website)</a:t>
            </a:r>
          </a:p>
          <a:p>
            <a:pPr>
              <a:spcBef>
                <a:spcPct val="0"/>
              </a:spcBef>
            </a:pPr>
            <a:r>
              <a:rPr lang="en-US" smtClean="0"/>
              <a:t>***Named after Stephen Hawking (why)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384508-C297-4766-8D4D-809D8594756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Serves as an interface between user input and the webpage seen on the screen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0AB870-21F2-48CE-B8BE-ED9A5E21CF4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3BF73D-0D03-41E8-816C-A817775A136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Demo: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r>
              <a:rPr lang="en-US" smtClean="0"/>
              <a:t>Literacy Center in Read by Myself Mode</a:t>
            </a:r>
          </a:p>
          <a:p>
            <a:pPr>
              <a:spcBef>
                <a:spcPct val="0"/>
              </a:spcBef>
            </a:pPr>
            <a:r>
              <a:rPr lang="en-US" smtClean="0"/>
              <a:t>Mention website design principles to maximize accessibility</a:t>
            </a:r>
          </a:p>
          <a:p>
            <a:pPr>
              <a:spcBef>
                <a:spcPct val="0"/>
              </a:spcBef>
            </a:pPr>
            <a:r>
              <a:rPr lang="en-US" smtClean="0"/>
              <a:t>Sites: DTH, bbc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03FCE7-7489-4203-9BCD-98812E3BEA4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Creating Extensions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-Easy to use interface for designing / installing extensions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-Direct Access to browser components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-Profile Manager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-Allows for rapid development, implementation of multiple user preference sets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-XUL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XML User Interface Language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-defines GUI layout of firefox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-Use Javascript and CSS to develop extensions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en-US" smtClean="0"/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19D438A-FAE2-4CB7-8569-C2898E50D29B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Mention Sub Toolbars In Demo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en-US" smtClean="0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EC86BD-9C41-452C-B000-7F0F46315E70}" type="slidenum">
              <a:rPr lang="en-US" sz="1200">
                <a:latin typeface="Calibri" pitchFamily="34" charset="0"/>
              </a:rPr>
              <a:pPr algn="r"/>
              <a:t>8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1ADDF59-7DDF-49C6-AC9D-7CB8F2B4257F}" type="slidenum">
              <a:rPr lang="en-US" sz="1200">
                <a:latin typeface="Calibri" pitchFamily="34" charset="0"/>
              </a:rPr>
              <a:pPr algn="r"/>
              <a:t>9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Creating Extensions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-Easy to use interface for designing / installing extensions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-Direct Access to browser components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-Profile Manager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-Allows for rapid development, implementation of multiple user preference sets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-XUL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XML User Interface Language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en-US" smtClean="0"/>
              <a:t>-defines GUI layout of firefox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smtClean="0"/>
              <a:t>-Use Javascript and CSS to develop extensions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en-US" smtClean="0"/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E19D3F2-4A1B-4019-B67D-3A67A82C0AF6}" type="slidenum">
              <a:rPr lang="en-US" sz="1200">
                <a:latin typeface="Calibri" pitchFamily="34" charset="0"/>
              </a:rPr>
              <a:pPr algn="r"/>
              <a:t>10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1ADDF59-7DDF-49C6-AC9D-7CB8F2B4257F}" type="slidenum">
              <a:rPr lang="en-US" sz="1200">
                <a:latin typeface="Calibri" pitchFamily="34" charset="0"/>
              </a:rPr>
              <a:pPr algn="r"/>
              <a:t>11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ECB08-026C-4E40-85F1-F00E944E626D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12F1E-F778-435D-B752-E0E56DC9E9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24C48-E183-457E-B835-DBDA16C34A2E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FC186-54BC-4F96-BC14-748B60EE10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4FF7-4664-4C94-8F43-8C7688990FE1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782A3-7E8F-4D4A-A87E-77EE241410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21483-578E-472A-B7DD-DC23A8D6CEE8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E0988-9BD9-4196-8056-FEF74DA999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B1EA0-09B5-4A1B-8FE8-3A4CD9C3210F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7061D-DB7A-4C5C-B0EC-CE9D16B3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5AC7E-A8F0-4F18-96A0-DF7644A6A9C4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D5E69-CEC4-40EB-B778-B4536727A6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7FF7E-0BB5-4202-904F-869E0FD0873E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4F2B9-9F6C-48EF-B555-4C6024C96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7C835-9E69-468C-8B93-DA8D64D432B4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F434E-2967-4E9B-AF69-7F8FF51A6B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295B0-6FCB-4C54-B5B7-D8C89256F489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8B8A-2102-424C-BFDB-858290265E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9C2E5-8051-45B0-859A-E3ADB0FAD691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FE5C3-91BE-4929-A192-5CFCC349BC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89062-0F27-45C2-AB9E-22A4E02EBFE2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D40DF-1B45-4277-BF82-F42E88E57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54CE13-7050-42B9-BB97-F2E3C1065EAC}" type="datetimeFigureOut">
              <a:rPr lang="en-US"/>
              <a:pPr>
                <a:defRPr/>
              </a:pPr>
              <a:t>5/3/2007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dirty="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614936-4EC9-4DFB-B1B4-2E4052D318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66" r:id="rId2"/>
    <p:sldLayoutId id="2147483673" r:id="rId3"/>
    <p:sldLayoutId id="2147483667" r:id="rId4"/>
    <p:sldLayoutId id="2147483674" r:id="rId5"/>
    <p:sldLayoutId id="2147483668" r:id="rId6"/>
    <p:sldLayoutId id="2147483669" r:id="rId7"/>
    <p:sldLayoutId id="2147483675" r:id="rId8"/>
    <p:sldLayoutId id="2147483676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fontAlgn="base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fontAlgn="base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://www.newsobserver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5" descr="haw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1750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mtClean="0"/>
              <a:t>The Firehawk Toolbar</a:t>
            </a:r>
            <a:br>
              <a:rPr smtClean="0"/>
            </a:br>
            <a:r>
              <a:rPr sz="2400" smtClean="0"/>
              <a:t>Final Presentation</a:t>
            </a:r>
            <a:br>
              <a:rPr sz="2400" smtClean="0"/>
            </a:br>
            <a:endParaRPr sz="240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r>
              <a:rPr lang="en-US" smtClean="0"/>
              <a:t>John Foushee</a:t>
            </a:r>
          </a:p>
          <a:p>
            <a:r>
              <a:rPr lang="en-US" smtClean="0"/>
              <a:t>Andrew Hulbert</a:t>
            </a:r>
          </a:p>
          <a:p>
            <a:r>
              <a:rPr lang="en-US" smtClean="0"/>
              <a:t>Brian Louden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 descr="hawk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</a:p>
        </p:txBody>
      </p:sp>
      <p:pic>
        <p:nvPicPr>
          <p:cNvPr id="33797" name="Picture 5" descr="fox2.png">
            <a:hlinkClick r:id="rId4"/>
          </p:cNvPr>
          <p:cNvPicPr>
            <a:picLocks noGrp="1" noChangeAspect="1"/>
          </p:cNvPicPr>
          <p:nvPr>
            <p:ph idx="4294967295"/>
          </p:nvPr>
        </p:nvPicPr>
        <p:blipFill>
          <a:blip r:embed="rId5"/>
          <a:srcRect/>
          <a:stretch>
            <a:fillRect/>
          </a:stretch>
        </p:blipFill>
        <p:spPr>
          <a:xfrm>
            <a:off x="3124200" y="2514600"/>
            <a:ext cx="2719388" cy="25749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 descr="hawk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>Reflections</a:t>
            </a:r>
            <a:endParaRPr lang="en-US" b="1" dirty="0" smtClean="0"/>
          </a:p>
        </p:txBody>
      </p:sp>
      <p:sp>
        <p:nvSpPr>
          <p:cNvPr id="3584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7848600" cy="5029200"/>
          </a:xfrm>
        </p:spPr>
        <p:txBody>
          <a:bodyPr/>
          <a:lstStyle/>
          <a:p>
            <a:r>
              <a:rPr lang="en-US" dirty="0" smtClean="0"/>
              <a:t>What was hard</a:t>
            </a:r>
            <a:endParaRPr lang="en-US" dirty="0" smtClean="0"/>
          </a:p>
          <a:p>
            <a:pPr lvl="1"/>
            <a:r>
              <a:rPr lang="en-US" dirty="0" smtClean="0"/>
              <a:t>Lack of Documentation</a:t>
            </a:r>
          </a:p>
          <a:p>
            <a:pPr lvl="1"/>
            <a:r>
              <a:rPr lang="en-US" dirty="0" smtClean="0"/>
              <a:t>Unknown functionality of Technologies</a:t>
            </a:r>
          </a:p>
          <a:p>
            <a:pPr lvl="1"/>
            <a:r>
              <a:rPr lang="en-US" dirty="0" smtClean="0"/>
              <a:t>Debugging in JavaScript</a:t>
            </a:r>
          </a:p>
          <a:p>
            <a:pPr lvl="2"/>
            <a:r>
              <a:rPr lang="en-US" dirty="0" smtClean="0"/>
              <a:t>What is causing errors</a:t>
            </a:r>
            <a:endParaRPr lang="en-US" dirty="0" smtClean="0"/>
          </a:p>
          <a:p>
            <a:r>
              <a:rPr lang="en-US" dirty="0" smtClean="0"/>
              <a:t>What was Easy</a:t>
            </a:r>
            <a:endParaRPr lang="en-US" dirty="0" smtClean="0"/>
          </a:p>
          <a:p>
            <a:pPr lvl="1"/>
            <a:r>
              <a:rPr lang="en-US" dirty="0" smtClean="0"/>
              <a:t>JavaScript</a:t>
            </a:r>
          </a:p>
          <a:p>
            <a:r>
              <a:rPr lang="en-US" dirty="0" smtClean="0"/>
              <a:t>What SHOULD we have done differently</a:t>
            </a:r>
          </a:p>
          <a:p>
            <a:pPr lvl="1"/>
            <a:r>
              <a:rPr lang="en-US" dirty="0" smtClean="0"/>
              <a:t>Document along th</a:t>
            </a:r>
            <a:r>
              <a:rPr lang="en-US" dirty="0" smtClean="0"/>
              <a:t>e way</a:t>
            </a:r>
          </a:p>
          <a:p>
            <a:pPr lvl="1"/>
            <a:r>
              <a:rPr lang="en-US" dirty="0" smtClean="0"/>
              <a:t>More communication with actual users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4" descr="hawk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Problem: Web Accessibility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53000"/>
          </a:xfrm>
        </p:spPr>
        <p:txBody>
          <a:bodyPr/>
          <a:lstStyle/>
          <a:p>
            <a:r>
              <a:rPr lang="en-US" smtClean="0"/>
              <a:t>Web Accessibility</a:t>
            </a:r>
          </a:p>
          <a:p>
            <a:pPr lvl="1"/>
            <a:r>
              <a:rPr lang="en-US" smtClean="0"/>
              <a:t>Traditional Methods of Navigating the Web</a:t>
            </a:r>
          </a:p>
          <a:p>
            <a:pPr lvl="2"/>
            <a:r>
              <a:rPr lang="en-US" smtClean="0"/>
              <a:t>Mouse clicks and hyperlinks</a:t>
            </a:r>
          </a:p>
          <a:p>
            <a:pPr lvl="1"/>
            <a:r>
              <a:rPr lang="en-US" smtClean="0"/>
              <a:t>What if you had no mouse?</a:t>
            </a:r>
          </a:p>
          <a:p>
            <a:pPr lvl="2"/>
            <a:r>
              <a:rPr lang="en-US" smtClean="0"/>
              <a:t>Disabled user input is often limited to speech or switch input </a:t>
            </a:r>
          </a:p>
          <a:p>
            <a:r>
              <a:rPr lang="en-US" smtClean="0"/>
              <a:t>Project Goal</a:t>
            </a:r>
          </a:p>
          <a:p>
            <a:pPr lvl="1"/>
            <a:r>
              <a:rPr lang="en-US" smtClean="0"/>
              <a:t>Allow Users to Access Web Content and Browser Functionality with non-traditional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 descr="hawk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Solution: </a:t>
            </a:r>
            <a:r>
              <a:rPr lang="en-US" b="1" dirty="0" err="1" smtClean="0"/>
              <a:t>FireHawk</a:t>
            </a:r>
            <a:r>
              <a:rPr lang="en-US" b="1" dirty="0" smtClean="0"/>
              <a:t> </a:t>
            </a:r>
            <a:r>
              <a:rPr lang="en-US" b="1" dirty="0" smtClean="0"/>
              <a:t>Toolbar</a:t>
            </a:r>
            <a:endParaRPr lang="en-US" dirty="0" smtClean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Allows disabled users to cycle through links on a webpage using only two input switches/keys</a:t>
            </a:r>
          </a:p>
          <a:p>
            <a:r>
              <a:rPr lang="en-US" smtClean="0"/>
              <a:t>Works on any computer platform (Mac, Windows, Linux) running Firefox browser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4"/>
          <a:srcRect l="871" t="5756"/>
          <a:stretch>
            <a:fillRect/>
          </a:stretch>
        </p:blipFill>
        <p:spPr bwMode="auto">
          <a:xfrm>
            <a:off x="228600" y="5105400"/>
            <a:ext cx="86677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3" descr="hawk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/>
              <a:t>How it Works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Two Basic Operations</a:t>
            </a:r>
          </a:p>
          <a:p>
            <a:pPr lvl="1"/>
            <a:r>
              <a:rPr lang="en-US" smtClean="0"/>
              <a:t>Move (between links or toolbar buttons)</a:t>
            </a:r>
          </a:p>
          <a:p>
            <a:pPr lvl="1"/>
            <a:r>
              <a:rPr lang="en-US" smtClean="0"/>
              <a:t>Engage (click links or toolbar buttons)</a:t>
            </a:r>
          </a:p>
          <a:p>
            <a:r>
              <a:rPr lang="en-US" smtClean="0"/>
              <a:t>Balance between function and simplicity</a:t>
            </a:r>
          </a:p>
          <a:p>
            <a:r>
              <a:rPr lang="en-US" smtClean="0"/>
              <a:t>Use for toolbar, extensions and links</a:t>
            </a:r>
          </a:p>
          <a:p>
            <a:pPr lvl="1"/>
            <a:r>
              <a:rPr lang="en-US" smtClean="0"/>
              <a:t>Scrolling</a:t>
            </a:r>
          </a:p>
          <a:p>
            <a:pPr lvl="1"/>
            <a:r>
              <a:rPr lang="en-US" smtClean="0"/>
              <a:t>Bookmarks</a:t>
            </a:r>
          </a:p>
          <a:p>
            <a:pPr lvl="1"/>
            <a:r>
              <a:rPr lang="en-US" smtClean="0"/>
              <a:t>Navigation (Forward, Backwards, Refresh)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5937250"/>
            <a:ext cx="52578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 descr="hawk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Hawking Extensions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extension implemented as a separate toolbar.</a:t>
            </a:r>
          </a:p>
          <a:p>
            <a:pPr lvl="1"/>
            <a:r>
              <a:rPr lang="en-US" smtClean="0"/>
              <a:t>Toolbars become visible when the user selects an extension on the main toolbar.</a:t>
            </a:r>
          </a:p>
          <a:p>
            <a:r>
              <a:rPr lang="en-US" smtClean="0"/>
              <a:t>Built to be extensible</a:t>
            </a:r>
          </a:p>
          <a:p>
            <a:pPr lvl="1"/>
            <a:r>
              <a:rPr lang="en-US" smtClean="0"/>
              <a:t>The Center for Literacy and Disability Studies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 descr="hawk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>Firefox Extensions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295400"/>
            <a:ext cx="8216079" cy="511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 descr="hawk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Navigation Mechanism</a:t>
            </a:r>
            <a:br>
              <a:rPr lang="en-US" b="1" dirty="0" smtClean="0"/>
            </a:br>
            <a:r>
              <a:rPr lang="en-US" sz="2700" b="1" dirty="0" smtClean="0"/>
              <a:t>Move and Engage</a:t>
            </a:r>
            <a:endParaRPr lang="en-US" sz="2700" b="1" dirty="0"/>
          </a:p>
        </p:txBody>
      </p:sp>
      <p:sp>
        <p:nvSpPr>
          <p:cNvPr id="3072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mtClean="0"/>
              <a:t>The Basic Input Operations</a:t>
            </a:r>
          </a:p>
          <a:p>
            <a:pPr lvl="1"/>
            <a:r>
              <a:rPr lang="en-US" smtClean="0"/>
              <a:t>Move</a:t>
            </a:r>
          </a:p>
          <a:p>
            <a:pPr lvl="1"/>
            <a:r>
              <a:rPr lang="en-US" smtClean="0"/>
              <a:t>Engage</a:t>
            </a:r>
          </a:p>
          <a:p>
            <a:r>
              <a:rPr lang="en-US" smtClean="0"/>
              <a:t>Goal: Be able to use and navigate the internet and browser functionality using the simple operations of move and engage.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 descr="hawk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Architecture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Sub-Toolbars and Modules</a:t>
            </a:r>
            <a:endParaRPr 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7924800" cy="4953000"/>
          </a:xfrm>
        </p:spPr>
        <p:txBody>
          <a:bodyPr>
            <a:normAutofit/>
          </a:bodyPr>
          <a:lstStyle/>
          <a:p>
            <a:r>
              <a:rPr lang="en-US" sz="2800" smtClean="0"/>
              <a:t>The Sub Toolbar Architecture</a:t>
            </a:r>
          </a:p>
          <a:p>
            <a:pPr lvl="1"/>
            <a:r>
              <a:rPr lang="en-US" sz="2400" smtClean="0"/>
              <a:t>Basic Menu Design – Using Move and Engage</a:t>
            </a:r>
          </a:p>
          <a:p>
            <a:pPr lvl="1"/>
            <a:r>
              <a:rPr lang="en-US" sz="2400" smtClean="0"/>
              <a:t>Meets Design Challenges</a:t>
            </a:r>
          </a:p>
          <a:p>
            <a:pPr lvl="1"/>
            <a:r>
              <a:rPr lang="en-US" sz="2400" smtClean="0"/>
              <a:t>Usability &amp; Intuitive Interface vs. Functionality</a:t>
            </a:r>
          </a:p>
          <a:p>
            <a:pPr lvl="2"/>
            <a:r>
              <a:rPr lang="en-US" sz="2200" smtClean="0"/>
              <a:t>Maximize both…Tradeoffs</a:t>
            </a:r>
          </a:p>
          <a:p>
            <a:r>
              <a:rPr lang="en-US" sz="2800" smtClean="0"/>
              <a:t>Context Manager Framework</a:t>
            </a:r>
          </a:p>
          <a:p>
            <a:pPr lvl="1"/>
            <a:r>
              <a:rPr lang="en-US" sz="2400" smtClean="0"/>
              <a:t>Abstraction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Framework </a:t>
            </a:r>
            <a:r>
              <a:rPr lang="en-US" sz="2400" smtClean="0">
                <a:sym typeface="Wingdings" pitchFamily="2" charset="2"/>
              </a:rPr>
              <a:t></a:t>
            </a:r>
            <a:r>
              <a:rPr lang="en-US" sz="2400" smtClean="0"/>
              <a:t> Extensibility</a:t>
            </a:r>
          </a:p>
          <a:p>
            <a:pPr lvl="1"/>
            <a:r>
              <a:rPr lang="en-US" sz="2400" smtClean="0"/>
              <a:t>Provides a Black-box for Additional Components</a:t>
            </a:r>
          </a:p>
          <a:p>
            <a:pPr lvl="1"/>
            <a:r>
              <a:rPr lang="en-US" sz="2400" smtClean="0"/>
              <a:t>Development Process = Development of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 descr="hawk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361950"/>
            <a:ext cx="63500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>Current Challenges</a:t>
            </a:r>
            <a:endParaRPr lang="en-US" b="1" dirty="0" smtClean="0"/>
          </a:p>
        </p:txBody>
      </p:sp>
      <p:sp>
        <p:nvSpPr>
          <p:cNvPr id="3584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7848600" cy="5029200"/>
          </a:xfrm>
        </p:spPr>
        <p:txBody>
          <a:bodyPr/>
          <a:lstStyle/>
          <a:p>
            <a:r>
              <a:rPr lang="en-US" dirty="0" smtClean="0"/>
              <a:t>Web Content</a:t>
            </a:r>
          </a:p>
          <a:p>
            <a:pPr lvl="1"/>
            <a:r>
              <a:rPr lang="en-US" dirty="0" smtClean="0"/>
              <a:t>Pop-ups</a:t>
            </a:r>
            <a:r>
              <a:rPr lang="en-US" dirty="0" smtClean="0"/>
              <a:t>, </a:t>
            </a:r>
            <a:r>
              <a:rPr lang="en-US" dirty="0" smtClean="0"/>
              <a:t>AJAX pages</a:t>
            </a:r>
            <a:endParaRPr lang="en-US" dirty="0" smtClean="0"/>
          </a:p>
          <a:p>
            <a:pPr lvl="1"/>
            <a:r>
              <a:rPr lang="en-US" dirty="0" smtClean="0"/>
              <a:t>Constant </a:t>
            </a:r>
            <a:r>
              <a:rPr lang="en-US" dirty="0" smtClean="0"/>
              <a:t>Change</a:t>
            </a:r>
          </a:p>
          <a:p>
            <a:r>
              <a:rPr lang="en-US" dirty="0" smtClean="0"/>
              <a:t>Usability</a:t>
            </a:r>
            <a:endParaRPr lang="en-US" dirty="0" smtClean="0"/>
          </a:p>
          <a:p>
            <a:pPr lvl="1"/>
            <a:r>
              <a:rPr lang="en-US" dirty="0" smtClean="0"/>
              <a:t>Simplicity versus Functionality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56</TotalTime>
  <Words>473</Words>
  <Application>Microsoft Office PowerPoint</Application>
  <PresentationFormat>On-screen Show (4:3)</PresentationFormat>
  <Paragraphs>99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The Firehawk Toolbar Final Presentation </vt:lpstr>
      <vt:lpstr>Problem: Web Accessibility</vt:lpstr>
      <vt:lpstr>Solution: FireHawk Toolbar</vt:lpstr>
      <vt:lpstr>How it Works</vt:lpstr>
      <vt:lpstr>Hawking Extensions</vt:lpstr>
      <vt:lpstr>Firefox Extensions</vt:lpstr>
      <vt:lpstr>Navigation Mechanism Move and Engage</vt:lpstr>
      <vt:lpstr>Basic Architecture Sub-Toolbars and Modules</vt:lpstr>
      <vt:lpstr>Current Challenges</vt:lpstr>
      <vt:lpstr>Demo</vt:lpstr>
      <vt:lpstr>Reflections</vt:lpstr>
    </vt:vector>
  </TitlesOfParts>
  <Company>The University of North Carolina at Chapel Hill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Firehawk Toolbar Final Presentation </dc:title>
  <dc:creator>UNC</dc:creator>
  <cp:lastModifiedBy>UNC</cp:lastModifiedBy>
  <cp:revision>7</cp:revision>
  <dcterms:created xsi:type="dcterms:W3CDTF">2007-05-03T19:19:33Z</dcterms:created>
  <dcterms:modified xsi:type="dcterms:W3CDTF">2007-05-03T20:40:28Z</dcterms:modified>
</cp:coreProperties>
</file>