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2" r:id="rId4"/>
    <p:sldId id="259" r:id="rId5"/>
    <p:sldId id="258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577" autoAdjust="0"/>
    <p:restoredTop sz="86455" autoAdjust="0"/>
  </p:normalViewPr>
  <p:slideViewPr>
    <p:cSldViewPr>
      <p:cViewPr varScale="1">
        <p:scale>
          <a:sx n="98" d="100"/>
          <a:sy n="98" d="100"/>
        </p:scale>
        <p:origin x="-4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7DE80-C729-4BE9-BDEC-EBA890D6ED37}" type="datetimeFigureOut">
              <a:rPr lang="en-US" smtClean="0"/>
              <a:pPr/>
              <a:t>3/6/2007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519B4-A123-40E2-BC43-75FC166965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--The</a:t>
            </a:r>
            <a:r>
              <a:rPr lang="en-US" baseline="0" dirty="0" smtClean="0"/>
              <a:t> Literacy Center has a Specialized Website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519B4-A123-40E2-BC43-75FC166965B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Creating</a:t>
            </a:r>
            <a:r>
              <a:rPr lang="en-US" baseline="0" dirty="0" smtClean="0"/>
              <a:t> Extensions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-Easy to use interface for designing / installing extensions</a:t>
            </a:r>
          </a:p>
          <a:p>
            <a:pPr lvl="1">
              <a:buFontTx/>
              <a:buChar char="-"/>
            </a:pPr>
            <a:r>
              <a:rPr lang="en-US" dirty="0" smtClean="0"/>
              <a:t>-Direct Access to browser components</a:t>
            </a:r>
          </a:p>
          <a:p>
            <a:pPr lvl="0">
              <a:buFontTx/>
              <a:buChar char="-"/>
            </a:pPr>
            <a:r>
              <a:rPr lang="en-US" dirty="0" smtClean="0"/>
              <a:t>-Profile Manager</a:t>
            </a:r>
          </a:p>
          <a:p>
            <a:pPr lvl="1">
              <a:buFontTx/>
              <a:buChar char="-"/>
            </a:pPr>
            <a:r>
              <a:rPr lang="en-US" dirty="0" smtClean="0"/>
              <a:t>-Allows</a:t>
            </a:r>
            <a:r>
              <a:rPr lang="en-US" baseline="0" dirty="0" smtClean="0"/>
              <a:t> for rapid development, implementation of multiple user preference sets</a:t>
            </a:r>
          </a:p>
          <a:p>
            <a:pPr lvl="0">
              <a:buFontTx/>
              <a:buChar char="-"/>
            </a:pPr>
            <a:r>
              <a:rPr lang="en-US" baseline="0" dirty="0" smtClean="0"/>
              <a:t>-XUL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XML User Interface Language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-defines GUI layout of </a:t>
            </a:r>
            <a:r>
              <a:rPr lang="en-US" baseline="0" dirty="0" err="1" smtClean="0"/>
              <a:t>firefox</a:t>
            </a:r>
            <a:endParaRPr lang="en-US" baseline="0" dirty="0" smtClean="0"/>
          </a:p>
          <a:p>
            <a:pPr lvl="0">
              <a:buFontTx/>
              <a:buChar char="-"/>
            </a:pPr>
            <a:r>
              <a:rPr lang="en-US" baseline="0" dirty="0" smtClean="0"/>
              <a:t>-Use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and CSS to develop extensions</a:t>
            </a:r>
          </a:p>
          <a:p>
            <a:pPr lvl="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519B4-A123-40E2-BC43-75FC166965B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mtClean="0"/>
              <a:t>Mention</a:t>
            </a:r>
            <a:r>
              <a:rPr lang="en-US" baseline="0" smtClean="0"/>
              <a:t> Sub Toolbars In Demo</a:t>
            </a:r>
          </a:p>
          <a:p>
            <a:pPr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519B4-A123-40E2-BC43-75FC166965B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519B4-A123-40E2-BC43-75FC166965B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3/6/2007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3/6/2007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3/6/2007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3/6/2007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3/6/2007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3/6/2007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3/6/2007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3/6/2007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3/6/2007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3/6/2007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637BB6B-EE1B-48FB-8575-0D55C373DE88}" type="datetimeFigureOut">
              <a:rPr lang="en-US" smtClean="0"/>
              <a:pPr/>
              <a:t>3/6/2007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637BB6B-EE1B-48FB-8575-0D55C373DE88}" type="datetimeFigureOut">
              <a:rPr lang="en-US" smtClean="0"/>
              <a:pPr/>
              <a:t>3/6/2007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code.google.com/p/hawking-toolbar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aw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74604" cy="30666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The Hawking Toolbar</a:t>
            </a:r>
            <a:br>
              <a:rPr smtClean="0"/>
            </a:br>
            <a:r>
              <a:rPr sz="2400" smtClean="0"/>
              <a:t>Midterm Presentation</a:t>
            </a:r>
            <a:br>
              <a:rPr sz="2400" smtClean="0"/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</a:t>
            </a:r>
            <a:r>
              <a:rPr lang="en-US" dirty="0" err="1" smtClean="0"/>
              <a:t>Foushee</a:t>
            </a:r>
            <a:endParaRPr lang="en-US" dirty="0" smtClean="0"/>
          </a:p>
          <a:p>
            <a:r>
              <a:rPr lang="en-US" dirty="0" smtClean="0"/>
              <a:t>Andrew Hulbert</a:t>
            </a:r>
          </a:p>
          <a:p>
            <a:r>
              <a:rPr lang="en-US" dirty="0" smtClean="0"/>
              <a:t>Brian </a:t>
            </a:r>
            <a:r>
              <a:rPr lang="en-US" dirty="0" err="1" smtClean="0"/>
              <a:t>Louden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awk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396" y="362333"/>
            <a:ext cx="6349207" cy="61333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the Hawking Toolbar?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Short Description</a:t>
            </a:r>
          </a:p>
          <a:p>
            <a:r>
              <a:rPr lang="en-US" dirty="0" smtClean="0"/>
              <a:t>Project Goal</a:t>
            </a:r>
          </a:p>
          <a:p>
            <a:pPr lvl="1"/>
            <a:r>
              <a:rPr lang="en-US" dirty="0" smtClean="0"/>
              <a:t>Allow Users to Access Web Content and Browser Functionality</a:t>
            </a:r>
          </a:p>
          <a:p>
            <a:r>
              <a:rPr lang="en-US" dirty="0" smtClean="0"/>
              <a:t>User input via Switches – mapped to events</a:t>
            </a:r>
          </a:p>
          <a:p>
            <a:pPr lvl="1"/>
            <a:r>
              <a:rPr lang="en-US" dirty="0" smtClean="0"/>
              <a:t>Types of Users</a:t>
            </a:r>
          </a:p>
          <a:p>
            <a:pPr lvl="2"/>
            <a:r>
              <a:rPr lang="en-US" dirty="0" smtClean="0"/>
              <a:t>General Hawking Toolbar Users</a:t>
            </a:r>
          </a:p>
          <a:p>
            <a:pPr lvl="2"/>
            <a:r>
              <a:rPr lang="en-US" dirty="0" smtClean="0"/>
              <a:t>Literacy Center Users – Specialty </a:t>
            </a:r>
            <a:r>
              <a:rPr lang="en-US" dirty="0" smtClean="0"/>
              <a:t>Case</a:t>
            </a:r>
          </a:p>
          <a:p>
            <a:pPr lvl="2"/>
            <a:r>
              <a:rPr lang="en-US" dirty="0" smtClean="0"/>
              <a:t>Administrator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awk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396" y="362333"/>
            <a:ext cx="6349207" cy="61333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Firefox Extensions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Extensions</a:t>
            </a:r>
          </a:p>
          <a:p>
            <a:r>
              <a:rPr lang="en-US" dirty="0" smtClean="0"/>
              <a:t>Firefox GUI</a:t>
            </a:r>
          </a:p>
          <a:p>
            <a:pPr lvl="1"/>
            <a:r>
              <a:rPr lang="en-US" dirty="0" smtClean="0"/>
              <a:t>XUL</a:t>
            </a:r>
            <a:endParaRPr lang="en-US" dirty="0" smtClean="0"/>
          </a:p>
          <a:p>
            <a:pPr lvl="2"/>
            <a:r>
              <a:rPr lang="en-US" dirty="0" smtClean="0"/>
              <a:t>XML User Interface Language</a:t>
            </a:r>
          </a:p>
          <a:p>
            <a:r>
              <a:rPr lang="en-US" dirty="0" smtClean="0"/>
              <a:t>JavaScript + </a:t>
            </a:r>
            <a:r>
              <a:rPr lang="en-US" dirty="0" smtClean="0"/>
              <a:t>CSS</a:t>
            </a:r>
          </a:p>
          <a:p>
            <a:r>
              <a:rPr lang="en-US" dirty="0" smtClean="0"/>
              <a:t>Profile </a:t>
            </a:r>
            <a:r>
              <a:rPr lang="en-US" dirty="0" smtClean="0"/>
              <a:t>Manager</a:t>
            </a:r>
          </a:p>
          <a:p>
            <a:pPr lvl="1"/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Multiple Users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awk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396" y="362333"/>
            <a:ext cx="6349207" cy="61333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Navigation Mechanism</a:t>
            </a:r>
            <a:br>
              <a:rPr lang="en-US" b="1" dirty="0" smtClean="0"/>
            </a:br>
            <a:r>
              <a:rPr lang="en-US" sz="2700" b="1" dirty="0" smtClean="0"/>
              <a:t>Move and Engage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Input Operations</a:t>
            </a:r>
          </a:p>
          <a:p>
            <a:pPr lvl="1"/>
            <a:r>
              <a:rPr lang="en-US" dirty="0" smtClean="0"/>
              <a:t>Move</a:t>
            </a:r>
          </a:p>
          <a:p>
            <a:pPr lvl="1"/>
            <a:r>
              <a:rPr lang="en-US" dirty="0" smtClean="0"/>
              <a:t>Engage</a:t>
            </a:r>
          </a:p>
          <a:p>
            <a:r>
              <a:rPr lang="en-US" dirty="0" smtClean="0"/>
              <a:t>Goal: Be able to use and navigate the internet and browser functionality using the simple operations of move and engage.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awk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396" y="362333"/>
            <a:ext cx="6349207" cy="61333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Architecture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Sub-Toolbars and Modules</a:t>
            </a:r>
            <a:endParaRPr lang="en-US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953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Sub Toolbar Architecture</a:t>
            </a:r>
          </a:p>
          <a:p>
            <a:pPr lvl="1"/>
            <a:r>
              <a:rPr lang="en-US" dirty="0" smtClean="0"/>
              <a:t>Basic Menu Design – Using Move and Engage</a:t>
            </a:r>
          </a:p>
          <a:p>
            <a:pPr lvl="1"/>
            <a:r>
              <a:rPr lang="en-US" dirty="0" smtClean="0"/>
              <a:t>Meets Design Challenges</a:t>
            </a:r>
          </a:p>
          <a:p>
            <a:pPr lvl="1"/>
            <a:r>
              <a:rPr lang="en-US" dirty="0" smtClean="0"/>
              <a:t>Usability &amp; Intuitive Interface vs. Functionality</a:t>
            </a:r>
          </a:p>
          <a:p>
            <a:pPr lvl="2"/>
            <a:r>
              <a:rPr lang="en-US" dirty="0" smtClean="0"/>
              <a:t>Maximize both…Tradeoffs</a:t>
            </a:r>
          </a:p>
          <a:p>
            <a:r>
              <a:rPr lang="en-US" dirty="0" smtClean="0"/>
              <a:t>Context Manager Framework</a:t>
            </a:r>
          </a:p>
          <a:p>
            <a:pPr lvl="1"/>
            <a:r>
              <a:rPr lang="en-US" dirty="0" smtClean="0"/>
              <a:t>Abstraction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Framework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Extensibility</a:t>
            </a:r>
          </a:p>
          <a:p>
            <a:pPr lvl="1"/>
            <a:r>
              <a:rPr lang="en-US" dirty="0" smtClean="0"/>
              <a:t>Provides a Black-box for Additional Components</a:t>
            </a:r>
          </a:p>
          <a:p>
            <a:pPr lvl="1"/>
            <a:r>
              <a:rPr lang="en-US" dirty="0" smtClean="0"/>
              <a:t>Development Process = Development of Modules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6" name="Picture 5" descr="fox2.png">
            <a:hlinkClick r:id="rId4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53400" y="5867400"/>
            <a:ext cx="864162" cy="817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awk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396" y="362333"/>
            <a:ext cx="6349207" cy="61333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5029200"/>
          </a:xfrm>
        </p:spPr>
        <p:txBody>
          <a:bodyPr/>
          <a:lstStyle/>
          <a:p>
            <a:r>
              <a:rPr lang="en-US" dirty="0" smtClean="0"/>
              <a:t>Web Content</a:t>
            </a:r>
          </a:p>
          <a:p>
            <a:pPr lvl="1"/>
            <a:r>
              <a:rPr lang="en-US" dirty="0" smtClean="0"/>
              <a:t>Detecting Visibility</a:t>
            </a:r>
          </a:p>
          <a:p>
            <a:pPr lvl="1"/>
            <a:r>
              <a:rPr lang="en-US" dirty="0" smtClean="0"/>
              <a:t>Pop-ups, Frames, JavaScript generated frames (i.e. G-Mail), etc.</a:t>
            </a:r>
          </a:p>
          <a:p>
            <a:pPr lvl="1"/>
            <a:r>
              <a:rPr lang="en-US" dirty="0" smtClean="0"/>
              <a:t>New Trends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Constant Change</a:t>
            </a:r>
          </a:p>
          <a:p>
            <a:pPr lvl="2"/>
            <a:r>
              <a:rPr lang="en-US" dirty="0" smtClean="0"/>
              <a:t>AJAX, dynamically generated pages (on the browser side)</a:t>
            </a:r>
          </a:p>
          <a:p>
            <a:r>
              <a:rPr lang="en-US" dirty="0" smtClean="0"/>
              <a:t>Usability</a:t>
            </a:r>
          </a:p>
          <a:p>
            <a:pPr lvl="1"/>
            <a:r>
              <a:rPr lang="en-US" dirty="0" smtClean="0"/>
              <a:t>Balancing Functionality and Usability</a:t>
            </a:r>
          </a:p>
          <a:p>
            <a:pPr lvl="1"/>
            <a:r>
              <a:rPr lang="en-US" dirty="0" smtClean="0"/>
              <a:t>Keeping it Simple and Intuitive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awk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396" y="362333"/>
            <a:ext cx="6349207" cy="61333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What’s Ahead for the Hawks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Fine-Tuning the Basic Framework</a:t>
            </a:r>
          </a:p>
          <a:p>
            <a:r>
              <a:rPr lang="en-US" dirty="0" smtClean="0"/>
              <a:t>Development of Additional Modules</a:t>
            </a:r>
          </a:p>
          <a:p>
            <a:pPr lvl="1"/>
            <a:r>
              <a:rPr lang="en-US" dirty="0" smtClean="0"/>
              <a:t>Scrolling</a:t>
            </a:r>
          </a:p>
          <a:p>
            <a:pPr lvl="1"/>
            <a:r>
              <a:rPr lang="en-US" dirty="0" smtClean="0"/>
              <a:t>Bookmarks</a:t>
            </a:r>
          </a:p>
          <a:p>
            <a:pPr lvl="1"/>
            <a:r>
              <a:rPr lang="en-US" dirty="0" smtClean="0"/>
              <a:t>Navigation Bar</a:t>
            </a:r>
          </a:p>
          <a:p>
            <a:r>
              <a:rPr lang="en-US" dirty="0" smtClean="0"/>
              <a:t>Intelligent Content Identification</a:t>
            </a:r>
          </a:p>
          <a:p>
            <a:pPr lvl="1"/>
            <a:r>
              <a:rPr lang="en-US" dirty="0" smtClean="0"/>
              <a:t>Heuristics for Menus, Content, etc.</a:t>
            </a:r>
          </a:p>
          <a:p>
            <a:pPr lvl="1"/>
            <a:r>
              <a:rPr lang="en-US" dirty="0" smtClean="0"/>
              <a:t>Logical Ordering</a:t>
            </a:r>
          </a:p>
          <a:p>
            <a:r>
              <a:rPr lang="en-US" dirty="0" smtClean="0"/>
              <a:t>User Preferences / Skins</a:t>
            </a:r>
          </a:p>
          <a:p>
            <a:r>
              <a:rPr lang="en-US" dirty="0" smtClean="0"/>
              <a:t>Internet Explorer / Opera </a:t>
            </a:r>
            <a:r>
              <a:rPr lang="en-US" dirty="0" err="1" smtClean="0"/>
              <a:t>Plugins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254</TotalTime>
  <Words>300</Words>
  <Application>Microsoft Office PowerPoint</Application>
  <PresentationFormat>On-screen Show (4:3)</PresentationFormat>
  <Paragraphs>73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Technic</vt:lpstr>
      <vt:lpstr>The Hawking Toolbar Midterm Presentation </vt:lpstr>
      <vt:lpstr>What is the Hawking Toolbar?</vt:lpstr>
      <vt:lpstr>Firefox Extensions</vt:lpstr>
      <vt:lpstr>Navigation Mechanism Move and Engage</vt:lpstr>
      <vt:lpstr>Basic Architecture Sub-Toolbars and Modules</vt:lpstr>
      <vt:lpstr>Challenges</vt:lpstr>
      <vt:lpstr>What’s Ahead for the Hawks</vt:lpstr>
    </vt:vector>
  </TitlesOfParts>
  <Company>The University of North Carolina at Chapel Hill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Hawking Toolbar</dc:title>
  <dc:creator>UNC</dc:creator>
  <cp:lastModifiedBy>UNC</cp:lastModifiedBy>
  <cp:revision>36</cp:revision>
  <dcterms:created xsi:type="dcterms:W3CDTF">2007-03-06T01:39:36Z</dcterms:created>
  <dcterms:modified xsi:type="dcterms:W3CDTF">2007-03-06T18:30:39Z</dcterms:modified>
</cp:coreProperties>
</file>