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69"/>
  </p:notesMasterIdLst>
  <p:sldIdLst>
    <p:sldId id="802" r:id="rId2"/>
    <p:sldId id="791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4" r:id="rId12"/>
    <p:sldId id="805" r:id="rId13"/>
    <p:sldId id="803" r:id="rId14"/>
    <p:sldId id="806" r:id="rId15"/>
    <p:sldId id="808" r:id="rId16"/>
    <p:sldId id="807" r:id="rId17"/>
    <p:sldId id="810" r:id="rId18"/>
    <p:sldId id="811" r:id="rId19"/>
    <p:sldId id="812" r:id="rId20"/>
    <p:sldId id="813" r:id="rId21"/>
    <p:sldId id="814" r:id="rId22"/>
    <p:sldId id="850" r:id="rId23"/>
    <p:sldId id="851" r:id="rId24"/>
    <p:sldId id="852" r:id="rId25"/>
    <p:sldId id="853" r:id="rId26"/>
    <p:sldId id="862" r:id="rId27"/>
    <p:sldId id="864" r:id="rId28"/>
    <p:sldId id="865" r:id="rId29"/>
    <p:sldId id="866" r:id="rId30"/>
    <p:sldId id="867" r:id="rId31"/>
    <p:sldId id="868" r:id="rId32"/>
    <p:sldId id="869" r:id="rId33"/>
    <p:sldId id="870" r:id="rId34"/>
    <p:sldId id="871" r:id="rId35"/>
    <p:sldId id="848" r:id="rId36"/>
    <p:sldId id="849" r:id="rId37"/>
    <p:sldId id="845" r:id="rId38"/>
    <p:sldId id="846" r:id="rId39"/>
    <p:sldId id="817" r:id="rId40"/>
    <p:sldId id="818" r:id="rId41"/>
    <p:sldId id="820" r:id="rId42"/>
    <p:sldId id="825" r:id="rId43"/>
    <p:sldId id="824" r:id="rId44"/>
    <p:sldId id="826" r:id="rId45"/>
    <p:sldId id="827" r:id="rId46"/>
    <p:sldId id="828" r:id="rId47"/>
    <p:sldId id="830" r:id="rId48"/>
    <p:sldId id="832" r:id="rId49"/>
    <p:sldId id="833" r:id="rId50"/>
    <p:sldId id="834" r:id="rId51"/>
    <p:sldId id="835" r:id="rId52"/>
    <p:sldId id="847" r:id="rId53"/>
    <p:sldId id="837" r:id="rId54"/>
    <p:sldId id="841" r:id="rId55"/>
    <p:sldId id="838" r:id="rId56"/>
    <p:sldId id="839" r:id="rId57"/>
    <p:sldId id="840" r:id="rId58"/>
    <p:sldId id="842" r:id="rId59"/>
    <p:sldId id="843" r:id="rId60"/>
    <p:sldId id="890" r:id="rId61"/>
    <p:sldId id="891" r:id="rId62"/>
    <p:sldId id="892" r:id="rId63"/>
    <p:sldId id="893" r:id="rId64"/>
    <p:sldId id="894" r:id="rId65"/>
    <p:sldId id="895" r:id="rId66"/>
    <p:sldId id="872" r:id="rId67"/>
    <p:sldId id="679" r:id="rId6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791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4"/>
            <p14:sldId id="805"/>
            <p14:sldId id="803"/>
            <p14:sldId id="806"/>
            <p14:sldId id="808"/>
            <p14:sldId id="807"/>
            <p14:sldId id="810"/>
            <p14:sldId id="811"/>
            <p14:sldId id="812"/>
            <p14:sldId id="813"/>
            <p14:sldId id="814"/>
            <p14:sldId id="850"/>
            <p14:sldId id="851"/>
            <p14:sldId id="852"/>
            <p14:sldId id="853"/>
            <p14:sldId id="862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48"/>
            <p14:sldId id="849"/>
            <p14:sldId id="845"/>
            <p14:sldId id="846"/>
            <p14:sldId id="817"/>
            <p14:sldId id="818"/>
            <p14:sldId id="820"/>
            <p14:sldId id="825"/>
            <p14:sldId id="824"/>
            <p14:sldId id="826"/>
            <p14:sldId id="827"/>
            <p14:sldId id="828"/>
            <p14:sldId id="830"/>
            <p14:sldId id="832"/>
            <p14:sldId id="833"/>
            <p14:sldId id="834"/>
            <p14:sldId id="835"/>
            <p14:sldId id="847"/>
            <p14:sldId id="837"/>
            <p14:sldId id="841"/>
            <p14:sldId id="838"/>
            <p14:sldId id="839"/>
            <p14:sldId id="840"/>
            <p14:sldId id="842"/>
            <p14:sldId id="843"/>
            <p14:sldId id="890"/>
            <p14:sldId id="891"/>
            <p14:sldId id="892"/>
            <p14:sldId id="893"/>
            <p14:sldId id="894"/>
            <p14:sldId id="895"/>
            <p14:sldId id="872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4082" autoAdjust="0"/>
  </p:normalViewPr>
  <p:slideViewPr>
    <p:cSldViewPr>
      <p:cViewPr varScale="1">
        <p:scale>
          <a:sx n="70" d="100"/>
          <a:sy n="70" d="100"/>
        </p:scale>
        <p:origin x="72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  <pc:docChgLst>
    <pc:chgData name="이지형" userId="3d4594d6552e6340" providerId="LiveId" clId="{3ED4B751-ADA3-494C-A2E1-BE61749B8E39}"/>
  </pc:docChgLst>
  <pc:docChgLst>
    <pc:chgData name="이 지형" userId="3d4594d6552e6340" providerId="LiveId" clId="{812DA04B-57D2-DC44-B1E6-EEDEB6319A2F}"/>
    <pc:docChg chg="delSld modSection">
      <pc:chgData name="이 지형" userId="3d4594d6552e6340" providerId="LiveId" clId="{812DA04B-57D2-DC44-B1E6-EEDEB6319A2F}" dt="2019-08-31T00:03:57.670" v="8" actId="2696"/>
      <pc:docMkLst>
        <pc:docMk/>
      </pc:docMkLst>
      <pc:sldChg chg="del">
        <pc:chgData name="이 지형" userId="3d4594d6552e6340" providerId="LiveId" clId="{812DA04B-57D2-DC44-B1E6-EEDEB6319A2F}" dt="2019-08-31T00:03:55.653" v="0" actId="2696"/>
        <pc:sldMkLst>
          <pc:docMk/>
          <pc:sldMk cId="4187354727" sldId="874"/>
        </pc:sldMkLst>
      </pc:sldChg>
      <pc:sldChg chg="del">
        <pc:chgData name="이 지형" userId="3d4594d6552e6340" providerId="LiveId" clId="{812DA04B-57D2-DC44-B1E6-EEDEB6319A2F}" dt="2019-08-31T00:03:55.841" v="1" actId="2696"/>
        <pc:sldMkLst>
          <pc:docMk/>
          <pc:sldMk cId="1701868018" sldId="877"/>
        </pc:sldMkLst>
      </pc:sldChg>
      <pc:sldChg chg="del">
        <pc:chgData name="이 지형" userId="3d4594d6552e6340" providerId="LiveId" clId="{812DA04B-57D2-DC44-B1E6-EEDEB6319A2F}" dt="2019-08-31T00:03:55.954" v="2" actId="2696"/>
        <pc:sldMkLst>
          <pc:docMk/>
          <pc:sldMk cId="2808153013" sldId="880"/>
        </pc:sldMkLst>
      </pc:sldChg>
      <pc:sldChg chg="del">
        <pc:chgData name="이 지형" userId="3d4594d6552e6340" providerId="LiveId" clId="{812DA04B-57D2-DC44-B1E6-EEDEB6319A2F}" dt="2019-08-31T00:03:56.080" v="3" actId="2696"/>
        <pc:sldMkLst>
          <pc:docMk/>
          <pc:sldMk cId="3502084082" sldId="882"/>
        </pc:sldMkLst>
      </pc:sldChg>
      <pc:sldChg chg="del">
        <pc:chgData name="이 지형" userId="3d4594d6552e6340" providerId="LiveId" clId="{812DA04B-57D2-DC44-B1E6-EEDEB6319A2F}" dt="2019-08-31T00:03:57.670" v="8" actId="2696"/>
        <pc:sldMkLst>
          <pc:docMk/>
          <pc:sldMk cId="1728365998" sldId="883"/>
        </pc:sldMkLst>
      </pc:sldChg>
      <pc:sldChg chg="del">
        <pc:chgData name="이 지형" userId="3d4594d6552e6340" providerId="LiveId" clId="{812DA04B-57D2-DC44-B1E6-EEDEB6319A2F}" dt="2019-08-31T00:03:56.369" v="4" actId="2696"/>
        <pc:sldMkLst>
          <pc:docMk/>
          <pc:sldMk cId="411566991" sldId="884"/>
        </pc:sldMkLst>
      </pc:sldChg>
      <pc:sldChg chg="del">
        <pc:chgData name="이 지형" userId="3d4594d6552e6340" providerId="LiveId" clId="{812DA04B-57D2-DC44-B1E6-EEDEB6319A2F}" dt="2019-08-31T00:03:56.562" v="5" actId="2696"/>
        <pc:sldMkLst>
          <pc:docMk/>
          <pc:sldMk cId="2428573060" sldId="885"/>
        </pc:sldMkLst>
      </pc:sldChg>
      <pc:sldChg chg="del">
        <pc:chgData name="이 지형" userId="3d4594d6552e6340" providerId="LiveId" clId="{812DA04B-57D2-DC44-B1E6-EEDEB6319A2F}" dt="2019-08-31T00:03:56.917" v="6" actId="2696"/>
        <pc:sldMkLst>
          <pc:docMk/>
          <pc:sldMk cId="3198869640" sldId="886"/>
        </pc:sldMkLst>
      </pc:sldChg>
      <pc:sldChg chg="del">
        <pc:chgData name="이 지형" userId="3d4594d6552e6340" providerId="LiveId" clId="{812DA04B-57D2-DC44-B1E6-EEDEB6319A2F}" dt="2019-08-31T00:03:57.289" v="7" actId="2696"/>
        <pc:sldMkLst>
          <pc:docMk/>
          <pc:sldMk cId="3844354418" sldId="887"/>
        </pc:sldMkLst>
      </pc:sldChg>
    </pc:docChg>
  </pc:docChgLst>
  <pc:docChgLst>
    <pc:chgData name="이지형" userId="3d4594d6552e6340" providerId="LiveId" clId="{D6C321E9-BF70-46AD-9B1D-AB439B8AFAE3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0.png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7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1.png"/><Relationship Id="rId4" Type="http://schemas.openxmlformats.org/officeDocument/2006/relationships/image" Target="../media/image4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Basic Idea of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직선 연결선[R] 5"/>
          <p:cNvCxnSpPr/>
          <p:nvPr/>
        </p:nvCxnSpPr>
        <p:spPr>
          <a:xfrm>
            <a:off x="1691680" y="3933056"/>
            <a:ext cx="4175694" cy="0"/>
          </a:xfrm>
          <a:prstGeom prst="line">
            <a:avLst/>
          </a:prstGeom>
          <a:ln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990966" y="3754014"/>
            <a:ext cx="562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5.0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5.0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Some Issues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03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몇가지 </a:t>
            </a:r>
            <a:r>
              <a:rPr kumimoji="1" lang="en-US" altLang="ko-KR" dirty="0"/>
              <a:t>Issue</a:t>
            </a:r>
            <a:r>
              <a:rPr kumimoji="1" lang="ko-KR" altLang="en-US" dirty="0"/>
              <a:t>들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074889" y="1602495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함수모양을 찾아라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1898055" y="1422400"/>
            <a:ext cx="3559756" cy="1537567"/>
            <a:chOff x="1898055" y="1422400"/>
            <a:chExt cx="3559756" cy="1537567"/>
          </a:xfrm>
        </p:grpSpPr>
        <p:sp>
          <p:nvSpPr>
            <p:cNvPr id="25" name="타원 24"/>
            <p:cNvSpPr/>
            <p:nvPr/>
          </p:nvSpPr>
          <p:spPr>
            <a:xfrm>
              <a:off x="3426032" y="1422400"/>
              <a:ext cx="2031779" cy="8133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1898055" y="2590635"/>
              <a:ext cx="206905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이게 무슨 소리</a:t>
              </a:r>
              <a:r>
                <a:rPr kumimoji="1" lang="en-US" altLang="ko-KR" dirty="0"/>
                <a:t>?</a:t>
              </a:r>
              <a:endParaRPr kumimoji="1" lang="ko-KR" altLang="en-US" dirty="0"/>
            </a:p>
          </p:txBody>
        </p:sp>
        <p:cxnSp>
          <p:nvCxnSpPr>
            <p:cNvPr id="28" name="직선 화살표 연결선 27"/>
            <p:cNvCxnSpPr>
              <a:stCxn id="26" idx="3"/>
              <a:endCxn id="25" idx="4"/>
            </p:cNvCxnSpPr>
            <p:nvPr/>
          </p:nvCxnSpPr>
          <p:spPr>
            <a:xfrm flipV="1">
              <a:off x="3967108" y="2235769"/>
              <a:ext cx="474814" cy="539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텍스트 상자 34"/>
          <p:cNvSpPr txBox="1"/>
          <p:nvPr/>
        </p:nvSpPr>
        <p:spPr>
          <a:xfrm>
            <a:off x="5928591" y="2581011"/>
            <a:ext cx="125495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183545" y="1412776"/>
            <a:ext cx="1501121" cy="1352901"/>
            <a:chOff x="7183545" y="1412776"/>
            <a:chExt cx="1501121" cy="1352901"/>
          </a:xfrm>
        </p:grpSpPr>
        <p:sp>
          <p:nvSpPr>
            <p:cNvPr id="34" name="타원 33"/>
            <p:cNvSpPr/>
            <p:nvPr/>
          </p:nvSpPr>
          <p:spPr>
            <a:xfrm>
              <a:off x="7452320" y="1412776"/>
              <a:ext cx="1232346" cy="8133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6" name="직선 화살표 연결선 35"/>
            <p:cNvCxnSpPr>
              <a:stCxn id="35" idx="3"/>
              <a:endCxn id="34" idx="4"/>
            </p:cNvCxnSpPr>
            <p:nvPr/>
          </p:nvCxnSpPr>
          <p:spPr>
            <a:xfrm flipV="1">
              <a:off x="7183545" y="2226145"/>
              <a:ext cx="884948" cy="539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데이터를 가장 잘 설명하는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주어진 데이터와 오류를 최소하는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오류는 무엇인가</a:t>
            </a:r>
            <a:endParaRPr kumimoji="1" lang="en-US" altLang="ko-KR" dirty="0"/>
          </a:p>
        </p:txBody>
      </p:sp>
      <p:cxnSp>
        <p:nvCxnSpPr>
          <p:cNvPr id="9" name="직선 화살표 연결선 7"/>
          <p:cNvCxnSpPr>
            <a:cxnSpLocks noChangeShapeType="1"/>
          </p:cNvCxnSpPr>
          <p:nvPr/>
        </p:nvCxnSpPr>
        <p:spPr bwMode="auto">
          <a:xfrm>
            <a:off x="2162754" y="5674687"/>
            <a:ext cx="38163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8"/>
          <p:cNvCxnSpPr>
            <a:cxnSpLocks noChangeShapeType="1"/>
          </p:cNvCxnSpPr>
          <p:nvPr/>
        </p:nvCxnSpPr>
        <p:spPr bwMode="auto">
          <a:xfrm flipV="1">
            <a:off x="2307216" y="3442662"/>
            <a:ext cx="0" cy="2376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2688216" y="478886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2" name="타원 10"/>
          <p:cNvSpPr>
            <a:spLocks noChangeArrowheads="1"/>
          </p:cNvSpPr>
          <p:nvPr/>
        </p:nvSpPr>
        <p:spPr bwMode="auto">
          <a:xfrm>
            <a:off x="3459741" y="4979362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3" name="타원 11"/>
          <p:cNvSpPr>
            <a:spLocks noChangeArrowheads="1"/>
          </p:cNvSpPr>
          <p:nvPr/>
        </p:nvSpPr>
        <p:spPr bwMode="auto">
          <a:xfrm>
            <a:off x="2918404" y="4007812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4" name="타원 12"/>
          <p:cNvSpPr>
            <a:spLocks noChangeArrowheads="1"/>
          </p:cNvSpPr>
          <p:nvPr/>
        </p:nvSpPr>
        <p:spPr bwMode="auto">
          <a:xfrm>
            <a:off x="3680479" y="4385131"/>
            <a:ext cx="71438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5" name="타원 13"/>
          <p:cNvSpPr>
            <a:spLocks noChangeArrowheads="1"/>
          </p:cNvSpPr>
          <p:nvPr/>
        </p:nvSpPr>
        <p:spPr bwMode="auto">
          <a:xfrm>
            <a:off x="3855029" y="3599825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6" name="타원 14"/>
          <p:cNvSpPr>
            <a:spLocks noChangeArrowheads="1"/>
          </p:cNvSpPr>
          <p:nvPr/>
        </p:nvSpPr>
        <p:spPr bwMode="auto">
          <a:xfrm>
            <a:off x="4096329" y="5279400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7" name="타원 15"/>
          <p:cNvSpPr>
            <a:spLocks noChangeArrowheads="1"/>
          </p:cNvSpPr>
          <p:nvPr/>
        </p:nvSpPr>
        <p:spPr bwMode="auto">
          <a:xfrm>
            <a:off x="4691641" y="4882525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8" name="타원 16"/>
          <p:cNvSpPr>
            <a:spLocks noChangeArrowheads="1"/>
          </p:cNvSpPr>
          <p:nvPr/>
        </p:nvSpPr>
        <p:spPr bwMode="auto">
          <a:xfrm>
            <a:off x="5042479" y="4212600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9" name="타원 17"/>
          <p:cNvSpPr>
            <a:spLocks noChangeArrowheads="1"/>
          </p:cNvSpPr>
          <p:nvPr/>
        </p:nvSpPr>
        <p:spPr bwMode="auto">
          <a:xfrm>
            <a:off x="5402841" y="5274637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20" name="타원 18"/>
          <p:cNvSpPr>
            <a:spLocks noChangeArrowheads="1"/>
          </p:cNvSpPr>
          <p:nvPr/>
        </p:nvSpPr>
        <p:spPr bwMode="auto">
          <a:xfrm>
            <a:off x="5691766" y="3886860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22" name="자유형 20"/>
          <p:cNvSpPr>
            <a:spLocks/>
          </p:cNvSpPr>
          <p:nvPr/>
        </p:nvSpPr>
        <p:spPr bwMode="auto">
          <a:xfrm>
            <a:off x="2688216" y="3926181"/>
            <a:ext cx="3291030" cy="1388144"/>
          </a:xfrm>
          <a:custGeom>
            <a:avLst/>
            <a:gdLst>
              <a:gd name="T0" fmla="*/ 0 w 3291840"/>
              <a:gd name="T1" fmla="*/ 1388226 h 1388226"/>
              <a:gd name="T2" fmla="*/ 748145 w 3291840"/>
              <a:gd name="T3" fmla="*/ 781397 h 1388226"/>
              <a:gd name="T4" fmla="*/ 1862051 w 3291840"/>
              <a:gd name="T5" fmla="*/ 773084 h 1388226"/>
              <a:gd name="T6" fmla="*/ 2660072 w 3291840"/>
              <a:gd name="T7" fmla="*/ 523702 h 1388226"/>
              <a:gd name="T8" fmla="*/ 3291840 w 3291840"/>
              <a:gd name="T9" fmla="*/ 0 h 1388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91840"/>
              <a:gd name="T16" fmla="*/ 0 h 1388226"/>
              <a:gd name="T17" fmla="*/ 3291840 w 3291840"/>
              <a:gd name="T18" fmla="*/ 1388226 h 1388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91840" h="1388226">
                <a:moveTo>
                  <a:pt x="0" y="1388226"/>
                </a:moveTo>
                <a:cubicBezTo>
                  <a:pt x="218901" y="1136073"/>
                  <a:pt x="437803" y="883921"/>
                  <a:pt x="748145" y="781397"/>
                </a:cubicBezTo>
                <a:cubicBezTo>
                  <a:pt x="1058487" y="678873"/>
                  <a:pt x="1543396" y="816033"/>
                  <a:pt x="1862051" y="773084"/>
                </a:cubicBezTo>
                <a:cubicBezTo>
                  <a:pt x="2180706" y="730135"/>
                  <a:pt x="2421775" y="652549"/>
                  <a:pt x="2660073" y="523702"/>
                </a:cubicBezTo>
                <a:cubicBezTo>
                  <a:pt x="2898371" y="394855"/>
                  <a:pt x="3095105" y="197427"/>
                  <a:pt x="329184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725274" y="3671263"/>
            <a:ext cx="3002211" cy="1618599"/>
            <a:chOff x="2686248" y="3009752"/>
            <a:chExt cx="3002211" cy="1618599"/>
          </a:xfrm>
        </p:grpSpPr>
        <p:cxnSp>
          <p:nvCxnSpPr>
            <p:cNvPr id="2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928860" y="3437708"/>
              <a:ext cx="0" cy="884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26"/>
            <p:cNvCxnSpPr>
              <a:cxnSpLocks noChangeShapeType="1"/>
            </p:cNvCxnSpPr>
            <p:nvPr/>
          </p:nvCxnSpPr>
          <p:spPr bwMode="auto">
            <a:xfrm flipV="1">
              <a:off x="3851721" y="3009752"/>
              <a:ext cx="0" cy="9596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27"/>
            <p:cNvCxnSpPr>
              <a:cxnSpLocks noChangeShapeType="1"/>
            </p:cNvCxnSpPr>
            <p:nvPr/>
          </p:nvCxnSpPr>
          <p:spPr bwMode="auto">
            <a:xfrm flipV="1">
              <a:off x="5400327" y="3767162"/>
              <a:ext cx="1" cy="827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093983" y="4044454"/>
              <a:ext cx="1899" cy="5838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039965" y="3649736"/>
              <a:ext cx="0" cy="2300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686248" y="4212408"/>
              <a:ext cx="0" cy="369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4675822" y="4035057"/>
              <a:ext cx="1168" cy="21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676251" y="3800260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452596" y="4063633"/>
              <a:ext cx="736" cy="260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688459" y="3306563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1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데이터와 오류를 최소화하는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𝐸𝑟𝑟𝑜𝑟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>
            <a:off x="2162754" y="5674687"/>
            <a:ext cx="38163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화살표 연결선 8"/>
          <p:cNvCxnSpPr>
            <a:cxnSpLocks noChangeShapeType="1"/>
          </p:cNvCxnSpPr>
          <p:nvPr/>
        </p:nvCxnSpPr>
        <p:spPr bwMode="auto">
          <a:xfrm flipV="1">
            <a:off x="2307216" y="3442662"/>
            <a:ext cx="0" cy="2376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타원 9"/>
          <p:cNvSpPr>
            <a:spLocks noChangeArrowheads="1"/>
          </p:cNvSpPr>
          <p:nvPr/>
        </p:nvSpPr>
        <p:spPr bwMode="auto">
          <a:xfrm>
            <a:off x="2688216" y="4788862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7" name="타원 10"/>
          <p:cNvSpPr>
            <a:spLocks noChangeArrowheads="1"/>
          </p:cNvSpPr>
          <p:nvPr/>
        </p:nvSpPr>
        <p:spPr bwMode="auto">
          <a:xfrm>
            <a:off x="3459741" y="4979362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8" name="타원 11"/>
          <p:cNvSpPr>
            <a:spLocks noChangeArrowheads="1"/>
          </p:cNvSpPr>
          <p:nvPr/>
        </p:nvSpPr>
        <p:spPr bwMode="auto">
          <a:xfrm>
            <a:off x="2918404" y="4007812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39" name="타원 12"/>
          <p:cNvSpPr>
            <a:spLocks noChangeArrowheads="1"/>
          </p:cNvSpPr>
          <p:nvPr/>
        </p:nvSpPr>
        <p:spPr bwMode="auto">
          <a:xfrm>
            <a:off x="3680479" y="4385131"/>
            <a:ext cx="71438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0" name="타원 13"/>
          <p:cNvSpPr>
            <a:spLocks noChangeArrowheads="1"/>
          </p:cNvSpPr>
          <p:nvPr/>
        </p:nvSpPr>
        <p:spPr bwMode="auto">
          <a:xfrm>
            <a:off x="3855029" y="3599825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1" name="타원 14"/>
          <p:cNvSpPr>
            <a:spLocks noChangeArrowheads="1"/>
          </p:cNvSpPr>
          <p:nvPr/>
        </p:nvSpPr>
        <p:spPr bwMode="auto">
          <a:xfrm>
            <a:off x="4096329" y="5279400"/>
            <a:ext cx="71437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2" name="타원 15"/>
          <p:cNvSpPr>
            <a:spLocks noChangeArrowheads="1"/>
          </p:cNvSpPr>
          <p:nvPr/>
        </p:nvSpPr>
        <p:spPr bwMode="auto">
          <a:xfrm>
            <a:off x="4691641" y="4882525"/>
            <a:ext cx="71438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3" name="타원 16"/>
          <p:cNvSpPr>
            <a:spLocks noChangeArrowheads="1"/>
          </p:cNvSpPr>
          <p:nvPr/>
        </p:nvSpPr>
        <p:spPr bwMode="auto">
          <a:xfrm>
            <a:off x="5042479" y="4212600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4" name="타원 17"/>
          <p:cNvSpPr>
            <a:spLocks noChangeArrowheads="1"/>
          </p:cNvSpPr>
          <p:nvPr/>
        </p:nvSpPr>
        <p:spPr bwMode="auto">
          <a:xfrm>
            <a:off x="5402841" y="5274637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5" name="타원 18"/>
          <p:cNvSpPr>
            <a:spLocks noChangeArrowheads="1"/>
          </p:cNvSpPr>
          <p:nvPr/>
        </p:nvSpPr>
        <p:spPr bwMode="auto">
          <a:xfrm>
            <a:off x="5691766" y="3886860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46" name="자유형 20"/>
          <p:cNvSpPr>
            <a:spLocks/>
          </p:cNvSpPr>
          <p:nvPr/>
        </p:nvSpPr>
        <p:spPr bwMode="auto">
          <a:xfrm>
            <a:off x="2688216" y="3926181"/>
            <a:ext cx="3291030" cy="1388144"/>
          </a:xfrm>
          <a:custGeom>
            <a:avLst/>
            <a:gdLst>
              <a:gd name="T0" fmla="*/ 0 w 3291840"/>
              <a:gd name="T1" fmla="*/ 1388226 h 1388226"/>
              <a:gd name="T2" fmla="*/ 748145 w 3291840"/>
              <a:gd name="T3" fmla="*/ 781397 h 1388226"/>
              <a:gd name="T4" fmla="*/ 1862051 w 3291840"/>
              <a:gd name="T5" fmla="*/ 773084 h 1388226"/>
              <a:gd name="T6" fmla="*/ 2660072 w 3291840"/>
              <a:gd name="T7" fmla="*/ 523702 h 1388226"/>
              <a:gd name="T8" fmla="*/ 3291840 w 3291840"/>
              <a:gd name="T9" fmla="*/ 0 h 1388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91840"/>
              <a:gd name="T16" fmla="*/ 0 h 1388226"/>
              <a:gd name="T17" fmla="*/ 3291840 w 3291840"/>
              <a:gd name="T18" fmla="*/ 1388226 h 1388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91840" h="1388226">
                <a:moveTo>
                  <a:pt x="0" y="1388226"/>
                </a:moveTo>
                <a:cubicBezTo>
                  <a:pt x="218901" y="1136073"/>
                  <a:pt x="437803" y="883921"/>
                  <a:pt x="748145" y="781397"/>
                </a:cubicBezTo>
                <a:cubicBezTo>
                  <a:pt x="1058487" y="678873"/>
                  <a:pt x="1543396" y="816033"/>
                  <a:pt x="1862051" y="773084"/>
                </a:cubicBezTo>
                <a:cubicBezTo>
                  <a:pt x="2180706" y="730135"/>
                  <a:pt x="2421775" y="652549"/>
                  <a:pt x="2660073" y="523702"/>
                </a:cubicBezTo>
                <a:cubicBezTo>
                  <a:pt x="2898371" y="394855"/>
                  <a:pt x="3095105" y="197427"/>
                  <a:pt x="329184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61" y="3635543"/>
                <a:ext cx="233955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/>
          <p:cNvGrpSpPr/>
          <p:nvPr/>
        </p:nvGrpSpPr>
        <p:grpSpPr>
          <a:xfrm>
            <a:off x="2725274" y="3671263"/>
            <a:ext cx="3002211" cy="1618599"/>
            <a:chOff x="2686248" y="3009752"/>
            <a:chExt cx="3002211" cy="1618599"/>
          </a:xfrm>
        </p:grpSpPr>
        <p:cxnSp>
          <p:nvCxnSpPr>
            <p:cNvPr id="60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928860" y="3437708"/>
              <a:ext cx="0" cy="884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직선 화살표 연결선 26"/>
            <p:cNvCxnSpPr>
              <a:cxnSpLocks noChangeShapeType="1"/>
            </p:cNvCxnSpPr>
            <p:nvPr/>
          </p:nvCxnSpPr>
          <p:spPr bwMode="auto">
            <a:xfrm flipV="1">
              <a:off x="3851721" y="3009752"/>
              <a:ext cx="0" cy="9596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직선 화살표 연결선 27"/>
            <p:cNvCxnSpPr>
              <a:cxnSpLocks noChangeShapeType="1"/>
            </p:cNvCxnSpPr>
            <p:nvPr/>
          </p:nvCxnSpPr>
          <p:spPr bwMode="auto">
            <a:xfrm flipV="1">
              <a:off x="5400327" y="3767162"/>
              <a:ext cx="1" cy="827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093983" y="4044454"/>
              <a:ext cx="1899" cy="5838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039965" y="3649736"/>
              <a:ext cx="0" cy="2300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2686248" y="4212408"/>
              <a:ext cx="0" cy="369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4675822" y="4035057"/>
              <a:ext cx="1168" cy="21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676251" y="3800260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3452596" y="4063633"/>
              <a:ext cx="736" cy="260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직선 화살표 연결선 25"/>
            <p:cNvCxnSpPr>
              <a:cxnSpLocks noChangeShapeType="1"/>
            </p:cNvCxnSpPr>
            <p:nvPr/>
          </p:nvCxnSpPr>
          <p:spPr bwMode="auto">
            <a:xfrm flipV="1">
              <a:off x="5688459" y="3306563"/>
              <a:ext cx="0" cy="1830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73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주어진 데이터와 오류를 최소화하는 함수는 어떻게 찾지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함수모양은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가 결정하므로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다시 말하면</a:t>
                </a:r>
                <a:br>
                  <a:rPr kumimoji="1" lang="en-US" altLang="ko-KR" dirty="0"/>
                </a:b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519" t="-988" r="-1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926461" y="2117664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61" y="2117664"/>
                <a:ext cx="553036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827584" y="4293096"/>
                <a:ext cx="8010526" cy="94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400" dirty="0"/>
                  <a:t>Error</a:t>
                </a:r>
                <a:r>
                  <a:rPr kumimoji="1" lang="ko-KR" altLang="en-US" sz="2400" dirty="0"/>
                  <a:t>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찾으면</a:t>
                </a:r>
                <a:r>
                  <a:rPr kumimoji="1" lang="en-US" altLang="ko-KR" sz="2400" dirty="0"/>
                  <a:t>,</a:t>
                </a:r>
                <a:br>
                  <a:rPr kumimoji="1" lang="en-US" altLang="ko-KR" sz="2400" dirty="0"/>
                </a:br>
                <a:r>
                  <a:rPr kumimoji="1" lang="ko-KR" altLang="en-US" sz="2400" dirty="0"/>
                  <a:t>주어진 데이터와 오류를 최소화 하는 함수를 찾을 수 있다</a:t>
                </a:r>
                <a:r>
                  <a:rPr kumimoji="1" lang="en-US" altLang="ko-KR" sz="2400" dirty="0"/>
                  <a:t>.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93096"/>
                <a:ext cx="8010526" cy="940129"/>
              </a:xfrm>
              <a:prstGeom prst="rect">
                <a:avLst/>
              </a:prstGeom>
              <a:blipFill rotWithShape="0">
                <a:blip r:embed="rId5"/>
                <a:stretch>
                  <a:fillRect l="-1218" t="-1948" r="-152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주어진 데이터를 가장 잘 설명하는 함수를 찾아라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라는 문제는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문제로 변환될 수 있다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43608" y="2204864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4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아래 문제를 해결하면 기계학습 문제를 해결할 수 있다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ko-KR" altLang="en-US" dirty="0"/>
              <a:t>그런데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어떻게</a:t>
            </a:r>
            <a:r>
              <a:rPr kumimoji="1" lang="en-US" altLang="ko-KR" dirty="0"/>
              <a:t>??</a:t>
            </a:r>
          </a:p>
          <a:p>
            <a:pPr lvl="1"/>
            <a:r>
              <a:rPr kumimoji="1" lang="ko-KR" altLang="en-US" dirty="0"/>
              <a:t>수단과 방법을 가리지 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아무튼 찾아라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043608" y="2204864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84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Minimizing</a:t>
            </a:r>
            <a:r>
              <a:rPr lang="ko-KR" altLang="en-US" b="1" dirty="0"/>
              <a:t> </a:t>
            </a:r>
            <a:r>
              <a:rPr lang="en-US" altLang="ko-KR" b="1" dirty="0"/>
              <a:t>Error</a:t>
            </a:r>
            <a:r>
              <a:rPr lang="ko-KR" altLang="en-US" b="1" dirty="0"/>
              <a:t> </a:t>
            </a:r>
            <a:r>
              <a:rPr lang="en-US" altLang="ko-KR" b="1" dirty="0"/>
              <a:t>Functions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63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이런 류는 너무 어려울 수 있으니까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대신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 문제를 해결하시오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1835" t="-80682" b="-10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1" t="-2222" r="-17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043608" y="1772816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344" y="4653136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3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 of Machine Learning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074889" y="1780227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함수를 찾아라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1" y="3265544"/>
                <a:ext cx="166519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아래 문제를 해결하시오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흠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너무 쉽다</a:t>
                </a: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1. </a:t>
                </a:r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대해서 미분하고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2. </a:t>
                </a:r>
                <a:r>
                  <a:rPr kumimoji="1" lang="ko-KR" altLang="en-US" dirty="0"/>
                  <a:t>이것을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을 찾으면</a:t>
                </a:r>
                <a:endParaRPr kumimoji="1" lang="en-US" altLang="ko-KR" dirty="0"/>
              </a:p>
              <a:p>
                <a:pPr lvl="2">
                  <a:lnSpc>
                    <a:spcPct val="120000"/>
                  </a:lnSpc>
                </a:pP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3. </a:t>
                </a:r>
                <a:r>
                  <a:rPr kumimoji="1" lang="ko-KR" altLang="en-US" dirty="0"/>
                  <a:t>그게 답이지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835" t="-82759" b="-10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11" t="-2174" r="-176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02" r="-330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61" r="-52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007604" y="1811474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72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그러면 아래 문제라고 별 거 있겠어</a:t>
                </a:r>
                <a:r>
                  <a:rPr kumimoji="1" lang="en-US" altLang="ko-KR" dirty="0"/>
                  <a:t>??</a:t>
                </a:r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들에 대해서 편미분을 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이것을 모두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되겠네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1979712" y="52919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된다</a:t>
                </a:r>
                <a:r>
                  <a:rPr kumimoji="1" lang="en-US" altLang="ko-KR" dirty="0"/>
                  <a:t>..</a:t>
                </a:r>
              </a:p>
              <a:p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기계학습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끝</a:t>
                </a:r>
                <a:r>
                  <a:rPr kumimoji="1" lang="en-US" altLang="ko-KR" dirty="0"/>
                  <a:t>!!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blipFill>
                <a:blip r:embed="rId8"/>
                <a:stretch>
                  <a:fillRect l="-1061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중괄호[R] 20"/>
          <p:cNvSpPr/>
          <p:nvPr/>
        </p:nvSpPr>
        <p:spPr>
          <a:xfrm>
            <a:off x="2915816" y="4361302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7518" y="1754442"/>
            <a:ext cx="7128792" cy="1458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53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ko-KR" altLang="en-US" b="1" dirty="0"/>
              <a:t>그럼</a:t>
            </a:r>
            <a:r>
              <a:rPr lang="en-US" altLang="ko-KR" b="1" dirty="0"/>
              <a:t>, </a:t>
            </a:r>
            <a:r>
              <a:rPr lang="ko-KR" altLang="en-US" b="1" dirty="0"/>
              <a:t>한번 해 봅시다</a:t>
            </a:r>
          </a:p>
        </p:txBody>
      </p:sp>
    </p:spTree>
    <p:extLst>
      <p:ext uri="{BB962C8B-B14F-4D97-AF65-F5344CB8AC3E}">
        <p14:creationId xmlns:p14="http://schemas.microsoft.com/office/powerpoint/2010/main" val="134868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다음 데이터에 가장 부합하는 모델은</a:t>
            </a:r>
            <a:r>
              <a:rPr kumimoji="1"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</a:t>
            </a:r>
            <a:r>
              <a:rPr kumimoji="1" lang="en-US" altLang="ko-KR" dirty="0"/>
              <a:t>Approximator</a:t>
            </a:r>
            <a:r>
              <a:rPr kumimoji="1" lang="ko-KR" altLang="en-US" dirty="0"/>
              <a:t>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Approximator</a:t>
            </a:r>
            <a:r>
              <a:rPr kumimoji="1" lang="ko-KR" altLang="en-US" dirty="0"/>
              <a:t>로 직선을 선택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B16146-69B5-4560-B093-33FBCD522A20}"/>
              </a:ext>
            </a:extLst>
          </p:cNvPr>
          <p:cNvGrpSpPr/>
          <p:nvPr/>
        </p:nvGrpSpPr>
        <p:grpSpPr>
          <a:xfrm>
            <a:off x="612648" y="3851846"/>
            <a:ext cx="2962672" cy="2074690"/>
            <a:chOff x="3016811" y="3203990"/>
            <a:chExt cx="3435486" cy="2385457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450198" y="53098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4553116" y="338863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553116" y="430403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cxnSp>
          <p:nvCxnSpPr>
            <p:cNvPr id="9" name="직선 화살표 연결선 22"/>
            <p:cNvCxnSpPr>
              <a:cxnSpLocks noChangeShapeType="1"/>
            </p:cNvCxnSpPr>
            <p:nvPr/>
          </p:nvCxnSpPr>
          <p:spPr bwMode="auto">
            <a:xfrm>
              <a:off x="3526399" y="5420140"/>
              <a:ext cx="2528775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24"/>
            <p:cNvCxnSpPr>
              <a:cxnSpLocks noChangeShapeType="1"/>
            </p:cNvCxnSpPr>
            <p:nvPr/>
          </p:nvCxnSpPr>
          <p:spPr bwMode="auto">
            <a:xfrm flipV="1">
              <a:off x="3526399" y="3203990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6131375" y="5220115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x</a:t>
              </a:r>
              <a:endParaRPr lang="ko-KR" altLang="en-US" sz="1800"/>
            </a:p>
          </p:txBody>
        </p: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3016811" y="321669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y</a:t>
              </a:r>
              <a:endParaRPr lang="ko-KR" alt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/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1.0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,</m:t>
                      </m:r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  <a:blipFill>
                <a:blip r:embed="rId2"/>
                <a:stretch>
                  <a:fillRect r="-4967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3F1EB7-F598-4EBC-8BFE-04A550963044}"/>
              </a:ext>
            </a:extLst>
          </p:cNvPr>
          <p:cNvGrpSpPr/>
          <p:nvPr/>
        </p:nvGrpSpPr>
        <p:grpSpPr>
          <a:xfrm>
            <a:off x="4703427" y="3190791"/>
            <a:ext cx="3904345" cy="2588495"/>
            <a:chOff x="4703427" y="3190791"/>
            <a:chExt cx="3904345" cy="25884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4DFFA0-F1AA-4F4C-92F6-4BC4866B88E5}"/>
                </a:ext>
              </a:extLst>
            </p:cNvPr>
            <p:cNvSpPr/>
            <p:nvPr/>
          </p:nvSpPr>
          <p:spPr>
            <a:xfrm>
              <a:off x="4703427" y="3190791"/>
              <a:ext cx="3904340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/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/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/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6B343-F392-478F-9B1B-B41155DB9FE1}"/>
                </a:ext>
              </a:extLst>
            </p:cNvPr>
            <p:cNvSpPr txBox="1"/>
            <p:nvPr/>
          </p:nvSpPr>
          <p:spPr>
            <a:xfrm>
              <a:off x="4768259" y="5195221"/>
              <a:ext cx="3839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이렇게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317B19-6E9B-43DC-B2A7-7ABA7A725864}"/>
              </a:ext>
            </a:extLst>
          </p:cNvPr>
          <p:cNvSpPr/>
          <p:nvPr/>
        </p:nvSpPr>
        <p:spPr>
          <a:xfrm>
            <a:off x="4357143" y="3162296"/>
            <a:ext cx="4636513" cy="2588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1EA3E4-70E5-4D6A-AE17-AF9780200779}"/>
              </a:ext>
            </a:extLst>
          </p:cNvPr>
          <p:cNvGrpSpPr/>
          <p:nvPr/>
        </p:nvGrpSpPr>
        <p:grpSpPr>
          <a:xfrm>
            <a:off x="251515" y="3162297"/>
            <a:ext cx="3904340" cy="2588495"/>
            <a:chOff x="4703427" y="3190791"/>
            <a:chExt cx="3904340" cy="25884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0E0108-BD42-4E1B-A2FD-407EAA139867}"/>
                </a:ext>
              </a:extLst>
            </p:cNvPr>
            <p:cNvSpPr/>
            <p:nvPr/>
          </p:nvSpPr>
          <p:spPr>
            <a:xfrm>
              <a:off x="4703427" y="3190791"/>
              <a:ext cx="3904340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566006E-C389-47D9-A0DA-8E1FBABC33E4}"/>
                    </a:ext>
                  </a:extLst>
                </p:cNvPr>
                <p:cNvSpPr/>
                <p:nvPr/>
              </p:nvSpPr>
              <p:spPr>
                <a:xfrm>
                  <a:off x="4877201" y="3328626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566006E-C389-47D9-A0DA-8E1FBABC3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01" y="3328626"/>
                  <a:ext cx="369735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043B46C-0EEF-4481-BDD7-74A8D30D1F45}"/>
                    </a:ext>
                  </a:extLst>
                </p:cNvPr>
                <p:cNvSpPr/>
                <p:nvPr/>
              </p:nvSpPr>
              <p:spPr>
                <a:xfrm>
                  <a:off x="4877201" y="3938117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043B46C-0EEF-4481-BDD7-74A8D30D1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01" y="3938117"/>
                  <a:ext cx="369735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3A9B065-20DA-453C-A382-C1ACA79ED0CB}"/>
                    </a:ext>
                  </a:extLst>
                </p:cNvPr>
                <p:cNvSpPr/>
                <p:nvPr/>
              </p:nvSpPr>
              <p:spPr>
                <a:xfrm>
                  <a:off x="4902152" y="4502939"/>
                  <a:ext cx="3697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mr-IN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3A9B065-20DA-453C-A382-C1ACA79ED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52" y="4502939"/>
                  <a:ext cx="369735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68A7B3-6F3B-481E-8FF8-6977E6E54BB6}"/>
                </a:ext>
              </a:extLst>
            </p:cNvPr>
            <p:cNvSpPr txBox="1"/>
            <p:nvPr/>
          </p:nvSpPr>
          <p:spPr>
            <a:xfrm>
              <a:off x="5466561" y="5119743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의 합이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endParaRPr lang="en-US" altLang="ko-KR" dirty="0"/>
            </a:p>
            <a:p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12">
                <a:extLst>
                  <a:ext uri="{FF2B5EF4-FFF2-40B4-BE49-F238E27FC236}">
                    <a16:creationId xmlns:a16="http://schemas.microsoft.com/office/drawing/2014/main" id="{DA02EFC8-62A1-40D4-AB72-3E7D1258E4E8}"/>
                  </a:ext>
                </a:extLst>
              </p:cNvPr>
              <p:cNvSpPr txBox="1"/>
              <p:nvPr/>
            </p:nvSpPr>
            <p:spPr>
              <a:xfrm>
                <a:off x="4427984" y="3516310"/>
                <a:ext cx="4565673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6" name="텍스트 상자 12">
                <a:extLst>
                  <a:ext uri="{FF2B5EF4-FFF2-40B4-BE49-F238E27FC236}">
                    <a16:creationId xmlns:a16="http://schemas.microsoft.com/office/drawing/2014/main" id="{DA02EFC8-62A1-40D4-AB72-3E7D1258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16310"/>
                <a:ext cx="4565673" cy="786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ED0AF44-3544-4C4D-8F8B-708449F2CA42}"/>
              </a:ext>
            </a:extLst>
          </p:cNvPr>
          <p:cNvSpPr txBox="1"/>
          <p:nvPr/>
        </p:nvSpPr>
        <p:spPr>
          <a:xfrm>
            <a:off x="4661190" y="478786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최소가</a:t>
            </a:r>
            <a:r>
              <a:rPr lang="en-US" altLang="ko-KR" dirty="0"/>
              <a:t> </a:t>
            </a:r>
            <a:r>
              <a:rPr lang="ko-KR" altLang="en-US" dirty="0"/>
              <a:t>되도록 </a:t>
            </a:r>
            <a:r>
              <a:rPr lang="en-US" altLang="ko-KR" dirty="0"/>
              <a:t>w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ko-KR" altLang="en-US" dirty="0"/>
              <a:t>을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6F5506-1D58-42EC-8C4B-81592FA92B83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6F5506-1D58-42EC-8C4B-81592FA92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F2B227-1049-4913-BF1D-A720D2A10D63}"/>
              </a:ext>
            </a:extLst>
          </p:cNvPr>
          <p:cNvGrpSpPr/>
          <p:nvPr/>
        </p:nvGrpSpPr>
        <p:grpSpPr>
          <a:xfrm>
            <a:off x="2051720" y="3544996"/>
            <a:ext cx="4636514" cy="2588495"/>
            <a:chOff x="4357143" y="3162296"/>
            <a:chExt cx="4636514" cy="258849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4357143" y="3162296"/>
              <a:ext cx="4636513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BE0CE0-1ED7-48F2-8405-716179C99920}"/>
                </a:ext>
              </a:extLst>
            </p:cNvPr>
            <p:cNvSpPr txBox="1"/>
            <p:nvPr/>
          </p:nvSpPr>
          <p:spPr>
            <a:xfrm>
              <a:off x="4661190" y="478786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6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8A711-9C81-467D-83B5-F5C03C649412}"/>
              </a:ext>
            </a:extLst>
          </p:cNvPr>
          <p:cNvGrpSpPr/>
          <p:nvPr/>
        </p:nvGrpSpPr>
        <p:grpSpPr>
          <a:xfrm>
            <a:off x="1943708" y="2132856"/>
            <a:ext cx="5256584" cy="1468838"/>
            <a:chOff x="1043608" y="1960163"/>
            <a:chExt cx="5256584" cy="14688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1043608" y="1960163"/>
              <a:ext cx="5256584" cy="1468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AA708-7393-4A31-9808-55FA1A946B7F}"/>
                </a:ext>
              </a:extLst>
            </p:cNvPr>
            <p:cNvSpPr/>
            <p:nvPr/>
          </p:nvSpPr>
          <p:spPr>
            <a:xfrm>
              <a:off x="1603248" y="2956436"/>
              <a:ext cx="4057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/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  <a:blipFill>
                <a:blip r:embed="rId3"/>
                <a:stretch>
                  <a:fillRect l="-90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/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/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ko-KR" b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charset="0"/>
                </a:endParaRPr>
              </a:p>
              <a:p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.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kumimoji="1" lang="en-US" altLang="ko-KR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ko-KR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blipFill>
                <a:blip r:embed="rId5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/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blipFill>
                <a:blip r:embed="rId6"/>
                <a:stretch>
                  <a:fillRect l="-175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모델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Neural Network, Deep Learning, Decision Tree, </a:t>
            </a:r>
            <a:br>
              <a:rPr kumimoji="1" lang="en-US" altLang="ko-KR" dirty="0"/>
            </a:br>
            <a:r>
              <a:rPr kumimoji="1" lang="en-US" altLang="ko-KR" dirty="0"/>
              <a:t>Random Forest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62815" y="2564904"/>
                <a:ext cx="4818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5" y="2564904"/>
                <a:ext cx="481837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7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4E61EB-9817-442A-B17E-85DF2DC54353}"/>
              </a:ext>
            </a:extLst>
          </p:cNvPr>
          <p:cNvSpPr/>
          <p:nvPr/>
        </p:nvSpPr>
        <p:spPr>
          <a:xfrm>
            <a:off x="3347863" y="4358490"/>
            <a:ext cx="2376265" cy="1014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EEE70-8C37-4C6C-9B64-74E3FC728A9B}"/>
              </a:ext>
            </a:extLst>
          </p:cNvPr>
          <p:cNvSpPr/>
          <p:nvPr/>
        </p:nvSpPr>
        <p:spPr>
          <a:xfrm>
            <a:off x="1099511" y="2132856"/>
            <a:ext cx="7288913" cy="1468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6AA708-7393-4A31-9808-55FA1A946B7F}"/>
              </a:ext>
            </a:extLst>
          </p:cNvPr>
          <p:cNvSpPr/>
          <p:nvPr/>
        </p:nvSpPr>
        <p:spPr>
          <a:xfrm>
            <a:off x="2503348" y="312912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최소가</a:t>
            </a:r>
            <a:r>
              <a:rPr lang="en-US" altLang="ko-KR" dirty="0"/>
              <a:t> </a:t>
            </a:r>
            <a:r>
              <a:rPr lang="ko-KR" altLang="en-US" dirty="0"/>
              <a:t>되도록 </a:t>
            </a:r>
            <a:r>
              <a:rPr lang="en-US" altLang="ko-KR" dirty="0"/>
              <a:t>w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ko-KR" altLang="en-US" dirty="0"/>
              <a:t>을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/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/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/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/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blipFill>
                <a:blip r:embed="rId5"/>
                <a:stretch>
                  <a:fillRect l="-2174" r="-186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/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blipFill>
                <a:blip r:embed="rId6"/>
                <a:stretch>
                  <a:fillRect l="-2167" r="-1858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E073F0-8836-4738-BBC6-6295077CA059}"/>
              </a:ext>
            </a:extLst>
          </p:cNvPr>
          <p:cNvSpPr/>
          <p:nvPr/>
        </p:nvSpPr>
        <p:spPr>
          <a:xfrm>
            <a:off x="3436322" y="5475326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의 해가 바로 우리가 </a:t>
            </a:r>
            <a:endParaRPr lang="en-US" altLang="ko-KR" dirty="0"/>
          </a:p>
          <a:p>
            <a:r>
              <a:rPr lang="ko-KR" altLang="en-US" dirty="0"/>
              <a:t>찾는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/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blipFill>
                <a:blip r:embed="rId7"/>
                <a:stretch>
                  <a:fillRect l="-2597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/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blipFill>
                <a:blip r:embed="rId8"/>
                <a:stretch>
                  <a:fillRect l="-3268" r="-5229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0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직선은 바로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+0.0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486E6B-D620-4366-AF58-26E387BA246E}"/>
              </a:ext>
            </a:extLst>
          </p:cNvPr>
          <p:cNvCxnSpPr>
            <a:cxnSpLocks/>
          </p:cNvCxnSpPr>
          <p:nvPr/>
        </p:nvCxnSpPr>
        <p:spPr>
          <a:xfrm flipV="1">
            <a:off x="3156634" y="2852936"/>
            <a:ext cx="2279462" cy="305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9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1236-671D-45DE-B43E-548A566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D94CF6-9E6B-4205-A579-6395970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FFCFC-17CB-4250-BA7C-CB11FD5A3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모델을 찾아라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기본 모델로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함수를 사용하자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</a:t>
            </a:r>
            <a:r>
              <a:rPr kumimoji="1" lang="en-US" altLang="ko-KR" baseline="-25000" dirty="0"/>
              <a:t>0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2</a:t>
            </a:r>
            <a:r>
              <a:rPr kumimoji="1" lang="ko-KR" altLang="en-US" dirty="0"/>
              <a:t>를 결정하라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/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C26E73C-9D20-444A-B0A0-507EE6CB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16832"/>
            <a:ext cx="4870263" cy="22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0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숙제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우리가 풀어야할 문제는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/>
              <p:nvPr/>
            </p:nvSpPr>
            <p:spPr>
              <a:xfrm>
                <a:off x="1834135" y="4230832"/>
                <a:ext cx="5475730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4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35" y="4230832"/>
                <a:ext cx="5475730" cy="94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3BE0CE0-1ED7-48F2-8405-716179C99920}"/>
              </a:ext>
            </a:extLst>
          </p:cNvPr>
          <p:cNvSpPr txBox="1"/>
          <p:nvPr/>
        </p:nvSpPr>
        <p:spPr>
          <a:xfrm>
            <a:off x="1192292" y="3372532"/>
            <a:ext cx="688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 때 아래 함수가 최소가</a:t>
            </a:r>
            <a:r>
              <a:rPr lang="en-US" altLang="ko-KR" sz="2000" dirty="0"/>
              <a:t> </a:t>
            </a:r>
            <a:r>
              <a:rPr lang="ko-KR" altLang="en-US" sz="2000" dirty="0"/>
              <a:t>되도록 하는 </a:t>
            </a:r>
            <a:r>
              <a:rPr lang="en-US" altLang="ko-KR" sz="2000" dirty="0"/>
              <a:t>w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w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w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를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1094401" y="1880636"/>
                <a:ext cx="75923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01" y="1880636"/>
                <a:ext cx="7592399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/>
              <p:nvPr/>
            </p:nvSpPr>
            <p:spPr>
              <a:xfrm>
                <a:off x="1628331" y="2450118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31" y="2450118"/>
                <a:ext cx="58074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9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8737"/>
            <a:ext cx="8229600" cy="990600"/>
          </a:xfrm>
        </p:spPr>
        <p:txBody>
          <a:bodyPr/>
          <a:lstStyle/>
          <a:p>
            <a:r>
              <a:rPr kumimoji="1" lang="en-US" altLang="ko-KR" dirty="0"/>
              <a:t>Machine Learning </a:t>
            </a:r>
            <a:r>
              <a:rPr kumimoji="1" lang="ko-KR" altLang="en-US" dirty="0"/>
              <a:t>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01187" y="1258963"/>
            <a:ext cx="8229600" cy="4937760"/>
          </a:xfrm>
        </p:spPr>
        <p:txBody>
          <a:bodyPr/>
          <a:lstStyle/>
          <a:p>
            <a:r>
              <a:rPr kumimoji="1" lang="ko-KR" altLang="en-US" dirty="0"/>
              <a:t>아래의 문제를 해결하는 것이다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/>
              <p:nvPr/>
            </p:nvSpPr>
            <p:spPr>
              <a:xfrm>
                <a:off x="827584" y="3349248"/>
                <a:ext cx="4914935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i="1" smtClean="0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40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400" i="1" smtClean="0">
                                      <a:solidFill>
                                        <a:srgbClr val="00B0F0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  <m:r>
                                        <a:rPr kumimoji="1" lang="en-US" altLang="ko-KR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텍스트 상자 12">
                <a:extLst>
                  <a:ext uri="{FF2B5EF4-FFF2-40B4-BE49-F238E27FC236}">
                    <a16:creationId xmlns:a16="http://schemas.microsoft.com/office/drawing/2014/main" id="{E37C9EA6-44B6-476B-9B12-CE4E7B8A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49248"/>
                <a:ext cx="4914935" cy="94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730021" y="2000068"/>
                <a:ext cx="6074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40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40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21" y="2000068"/>
                <a:ext cx="607422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/>
              <p:nvPr/>
            </p:nvSpPr>
            <p:spPr>
              <a:xfrm>
                <a:off x="2886428" y="2678972"/>
                <a:ext cx="14295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lang="en-US" altLang="ko-KR" sz="28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ko-KR" altLang="en-US" sz="28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81311F3-98CE-4796-B6BA-F00934B4C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28" y="2678972"/>
                <a:ext cx="1429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39A11D-FE04-4D04-A72D-A42A149F0F0B}"/>
              </a:ext>
            </a:extLst>
          </p:cNvPr>
          <p:cNvSpPr txBox="1"/>
          <p:nvPr/>
        </p:nvSpPr>
        <p:spPr>
          <a:xfrm>
            <a:off x="803893" y="2767720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</a:t>
            </a:r>
            <a:endParaRPr lang="ko-KR" altLang="en-US" sz="24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4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Learning with</a:t>
            </a:r>
            <a:br>
              <a:rPr lang="en-US" altLang="ko-KR" b="1" dirty="0"/>
            </a:br>
            <a:r>
              <a:rPr lang="en-US" altLang="ko-KR" b="1" dirty="0"/>
              <a:t>Gradient Descent Method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9413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97518" y="1754442"/>
            <a:ext cx="7128792" cy="1458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그러면 아래 문제라고 별 거 있겠어</a:t>
                </a:r>
                <a:r>
                  <a:rPr kumimoji="1" lang="en-US" altLang="ko-KR" dirty="0"/>
                  <a:t>??</a:t>
                </a:r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들에 대해서 편미분을 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이것을 모두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되겠네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1979712" y="52919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된다</a:t>
                </a:r>
                <a:r>
                  <a:rPr kumimoji="1" lang="en-US" altLang="ko-KR" dirty="0"/>
                  <a:t>..</a:t>
                </a:r>
              </a:p>
              <a:p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쉽다</a:t>
                </a:r>
                <a:r>
                  <a:rPr kumimoji="1" lang="en-US" altLang="ko-KR" dirty="0"/>
                  <a:t>??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061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중괄호[R] 20"/>
          <p:cNvSpPr/>
          <p:nvPr/>
        </p:nvSpPr>
        <p:spPr>
          <a:xfrm>
            <a:off x="2915816" y="4361302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59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좀 심란하다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답은 항상 존재하나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존재하지 않으면 어떻게 하지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내가 어떤 모델을 선택해도 항상 풀 수 있나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풀 수 없으면 어떻게 하지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2987824" y="2794096"/>
                <a:ext cx="459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찾아라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94096"/>
                <a:ext cx="45922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62" t="-9836" r="-3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[R] 5"/>
          <p:cNvSpPr/>
          <p:nvPr/>
        </p:nvSpPr>
        <p:spPr>
          <a:xfrm>
            <a:off x="2627784" y="2214834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686819" y="1928826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9" y="1928826"/>
                <a:ext cx="892039" cy="572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681693" y="2640897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93" y="2640897"/>
                <a:ext cx="897362" cy="572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675216" y="3575590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16" y="3575590"/>
                <a:ext cx="952568" cy="573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텍스트 상자 9"/>
          <p:cNvSpPr txBox="1"/>
          <p:nvPr/>
        </p:nvSpPr>
        <p:spPr>
          <a:xfrm>
            <a:off x="1686819" y="31448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4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좀 심란하다</a:t>
            </a:r>
            <a:r>
              <a:rPr kumimoji="1" lang="en-US" altLang="ko-KR" dirty="0"/>
              <a:t>..</a:t>
            </a:r>
          </a:p>
          <a:p>
            <a:pPr lvl="1"/>
            <a:r>
              <a:rPr kumimoji="1" lang="ko-KR" altLang="en-US" dirty="0"/>
              <a:t>이런 문제에 답은 항상 존재하나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네</a:t>
            </a:r>
            <a:r>
              <a:rPr kumimoji="1" lang="en-US" altLang="ko-KR" dirty="0"/>
              <a:t>.. </a:t>
            </a:r>
            <a:r>
              <a:rPr kumimoji="1" lang="ko-KR" altLang="en-US" dirty="0"/>
              <a:t>문제가 아래처럼 제곱의 형태이기 때문에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내가 어떤 모델을 선택해도 항상 풀 수 있나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해결하지 못 할 수도 있습니다</a:t>
            </a:r>
            <a:endParaRPr kumimoji="1" lang="en-US" altLang="ko-KR" dirty="0"/>
          </a:p>
          <a:p>
            <a:pPr lvl="2"/>
            <a:endParaRPr kumimoji="1" lang="ko-KR" altLang="en-US" dirty="0"/>
          </a:p>
          <a:p>
            <a:pPr lvl="1"/>
            <a:r>
              <a:rPr kumimoji="1" lang="ko-KR" altLang="en-US" dirty="0"/>
              <a:t>풀 수 없으면 어떻게 하지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답을 구하는 다른 방법을 인간은 알고 있지 않습니다 ㅠㅠ</a:t>
            </a:r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1796735" y="2649106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649106"/>
                <a:ext cx="553036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3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71562" y="4253796"/>
            <a:ext cx="8241606" cy="176749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1848120"/>
            <a:ext cx="7128792" cy="151216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우리의 원래 문제 대신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아래 문제를 해결합니다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202751" y="2483875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51" y="2483875"/>
                <a:ext cx="32425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2231607" y="1898053"/>
            <a:ext cx="5073825" cy="49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최소화하는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1403648" y="4505078"/>
            <a:ext cx="66177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</a:t>
            </a:r>
            <a:r>
              <a:rPr kumimoji="1" lang="en-US" altLang="ko-KR" sz="2400" dirty="0"/>
              <a:t>minimum</a:t>
            </a:r>
            <a:r>
              <a:rPr kumimoji="1" lang="ko-KR" altLang="en-US" sz="2400" dirty="0"/>
              <a:t>스럽게 만드는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02271867-30D2-4834-9BEE-AC6E39F04772}"/>
                  </a:ext>
                </a:extLst>
              </p:cNvPr>
              <p:cNvSpPr txBox="1"/>
              <p:nvPr/>
            </p:nvSpPr>
            <p:spPr>
              <a:xfrm>
                <a:off x="3091225" y="5116809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02271867-30D2-4834-9BEE-AC6E39F0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25" y="5116809"/>
                <a:ext cx="32425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794578" y="4126445"/>
            <a:ext cx="4994564" cy="825730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825730">
                <a:moveTo>
                  <a:pt x="0" y="825730"/>
                </a:moveTo>
                <a:cubicBezTo>
                  <a:pt x="148590" y="517120"/>
                  <a:pt x="802871" y="261620"/>
                  <a:pt x="1321724" y="167640"/>
                </a:cubicBezTo>
                <a:cubicBezTo>
                  <a:pt x="1840577" y="73660"/>
                  <a:pt x="2654301" y="249036"/>
                  <a:pt x="3113117" y="261851"/>
                </a:cubicBezTo>
                <a:cubicBezTo>
                  <a:pt x="3571933" y="274666"/>
                  <a:pt x="3654830" y="237373"/>
                  <a:pt x="4074623" y="244532"/>
                </a:cubicBezTo>
                <a:cubicBezTo>
                  <a:pt x="4508271" y="237835"/>
                  <a:pt x="4682144" y="63500"/>
                  <a:pt x="4994564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;1.0,1.0,1.0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43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5321" y="1805524"/>
            <a:ext cx="8241606" cy="176749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그런데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무슨 뜻인가요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5" name="직선 화살표 연결선 5"/>
          <p:cNvCxnSpPr>
            <a:cxnSpLocks noChangeShapeType="1"/>
          </p:cNvCxnSpPr>
          <p:nvPr/>
        </p:nvCxnSpPr>
        <p:spPr bwMode="auto">
          <a:xfrm>
            <a:off x="2338859" y="5949280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화살표 연결선 7"/>
          <p:cNvCxnSpPr>
            <a:cxnSpLocks noChangeShapeType="1"/>
          </p:cNvCxnSpPr>
          <p:nvPr/>
        </p:nvCxnSpPr>
        <p:spPr bwMode="auto">
          <a:xfrm flipV="1">
            <a:off x="2338859" y="3933155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자유형 8"/>
          <p:cNvSpPr>
            <a:spLocks/>
          </p:cNvSpPr>
          <p:nvPr/>
        </p:nvSpPr>
        <p:spPr bwMode="auto">
          <a:xfrm>
            <a:off x="2469034" y="4112572"/>
            <a:ext cx="4633912" cy="1652978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  <a:gd name="connsiteX0" fmla="*/ 0 w 4619625"/>
              <a:gd name="connsiteY0" fmla="*/ 628650 h 1638721"/>
              <a:gd name="connsiteX1" fmla="*/ 371475 w 4619625"/>
              <a:gd name="connsiteY1" fmla="*/ 361950 h 1638721"/>
              <a:gd name="connsiteX2" fmla="*/ 857250 w 4619625"/>
              <a:gd name="connsiteY2" fmla="*/ 190500 h 1638721"/>
              <a:gd name="connsiteX3" fmla="*/ 1414463 w 4619625"/>
              <a:gd name="connsiteY3" fmla="*/ 1038225 h 1638721"/>
              <a:gd name="connsiteX4" fmla="*/ 2047875 w 4619625"/>
              <a:gd name="connsiteY4" fmla="*/ 952500 h 1638721"/>
              <a:gd name="connsiteX5" fmla="*/ 2476500 w 4619625"/>
              <a:gd name="connsiteY5" fmla="*/ 1409700 h 1638721"/>
              <a:gd name="connsiteX6" fmla="*/ 3038475 w 4619625"/>
              <a:gd name="connsiteY6" fmla="*/ 1628775 h 1638721"/>
              <a:gd name="connsiteX7" fmla="*/ 3457575 w 4619625"/>
              <a:gd name="connsiteY7" fmla="*/ 1543050 h 1638721"/>
              <a:gd name="connsiteX8" fmla="*/ 3619500 w 4619625"/>
              <a:gd name="connsiteY8" fmla="*/ 1038225 h 1638721"/>
              <a:gd name="connsiteX9" fmla="*/ 4229100 w 4619625"/>
              <a:gd name="connsiteY9" fmla="*/ 733425 h 1638721"/>
              <a:gd name="connsiteX10" fmla="*/ 4619625 w 4619625"/>
              <a:gd name="connsiteY10" fmla="*/ 0 h 1638721"/>
              <a:gd name="connsiteX0" fmla="*/ 0 w 4633912"/>
              <a:gd name="connsiteY0" fmla="*/ 14257 h 1652978"/>
              <a:gd name="connsiteX1" fmla="*/ 385762 w 4633912"/>
              <a:gd name="connsiteY1" fmla="*/ 376207 h 1652978"/>
              <a:gd name="connsiteX2" fmla="*/ 871537 w 4633912"/>
              <a:gd name="connsiteY2" fmla="*/ 204757 h 1652978"/>
              <a:gd name="connsiteX3" fmla="*/ 1428750 w 4633912"/>
              <a:gd name="connsiteY3" fmla="*/ 1052482 h 1652978"/>
              <a:gd name="connsiteX4" fmla="*/ 2062162 w 4633912"/>
              <a:gd name="connsiteY4" fmla="*/ 966757 h 1652978"/>
              <a:gd name="connsiteX5" fmla="*/ 2490787 w 4633912"/>
              <a:gd name="connsiteY5" fmla="*/ 1423957 h 1652978"/>
              <a:gd name="connsiteX6" fmla="*/ 3052762 w 4633912"/>
              <a:gd name="connsiteY6" fmla="*/ 1643032 h 1652978"/>
              <a:gd name="connsiteX7" fmla="*/ 3471862 w 4633912"/>
              <a:gd name="connsiteY7" fmla="*/ 1557307 h 1652978"/>
              <a:gd name="connsiteX8" fmla="*/ 3633787 w 4633912"/>
              <a:gd name="connsiteY8" fmla="*/ 1052482 h 1652978"/>
              <a:gd name="connsiteX9" fmla="*/ 4243387 w 4633912"/>
              <a:gd name="connsiteY9" fmla="*/ 747682 h 1652978"/>
              <a:gd name="connsiteX10" fmla="*/ 4633912 w 4633912"/>
              <a:gd name="connsiteY10" fmla="*/ 14257 h 1652978"/>
              <a:gd name="connsiteX0" fmla="*/ 0 w 4633912"/>
              <a:gd name="connsiteY0" fmla="*/ 14257 h 1652978"/>
              <a:gd name="connsiteX1" fmla="*/ 385762 w 4633912"/>
              <a:gd name="connsiteY1" fmla="*/ 376207 h 1652978"/>
              <a:gd name="connsiteX2" fmla="*/ 871537 w 4633912"/>
              <a:gd name="connsiteY2" fmla="*/ 204757 h 1652978"/>
              <a:gd name="connsiteX3" fmla="*/ 1428750 w 4633912"/>
              <a:gd name="connsiteY3" fmla="*/ 1052482 h 1652978"/>
              <a:gd name="connsiteX4" fmla="*/ 2062162 w 4633912"/>
              <a:gd name="connsiteY4" fmla="*/ 966757 h 1652978"/>
              <a:gd name="connsiteX5" fmla="*/ 2490787 w 4633912"/>
              <a:gd name="connsiteY5" fmla="*/ 1423957 h 1652978"/>
              <a:gd name="connsiteX6" fmla="*/ 3052762 w 4633912"/>
              <a:gd name="connsiteY6" fmla="*/ 1643032 h 1652978"/>
              <a:gd name="connsiteX7" fmla="*/ 3471862 w 4633912"/>
              <a:gd name="connsiteY7" fmla="*/ 1557307 h 1652978"/>
              <a:gd name="connsiteX8" fmla="*/ 3633787 w 4633912"/>
              <a:gd name="connsiteY8" fmla="*/ 1052482 h 1652978"/>
              <a:gd name="connsiteX9" fmla="*/ 4371974 w 4633912"/>
              <a:gd name="connsiteY9" fmla="*/ 1076295 h 1652978"/>
              <a:gd name="connsiteX10" fmla="*/ 4633912 w 4633912"/>
              <a:gd name="connsiteY10" fmla="*/ 14257 h 16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3912" h="1652978">
                <a:moveTo>
                  <a:pt x="0" y="14257"/>
                </a:moveTo>
                <a:cubicBezTo>
                  <a:pt x="114300" y="-82581"/>
                  <a:pt x="240506" y="344457"/>
                  <a:pt x="385762" y="376207"/>
                </a:cubicBezTo>
                <a:cubicBezTo>
                  <a:pt x="531018" y="407957"/>
                  <a:pt x="697706" y="92045"/>
                  <a:pt x="871537" y="204757"/>
                </a:cubicBezTo>
                <a:cubicBezTo>
                  <a:pt x="1045368" y="317469"/>
                  <a:pt x="1230313" y="925482"/>
                  <a:pt x="1428750" y="1052482"/>
                </a:cubicBezTo>
                <a:cubicBezTo>
                  <a:pt x="1627187" y="1179482"/>
                  <a:pt x="1885156" y="904845"/>
                  <a:pt x="2062162" y="966757"/>
                </a:cubicBezTo>
                <a:cubicBezTo>
                  <a:pt x="2239168" y="1028669"/>
                  <a:pt x="2325687" y="1311244"/>
                  <a:pt x="2490787" y="1423957"/>
                </a:cubicBezTo>
                <a:cubicBezTo>
                  <a:pt x="2655887" y="1536670"/>
                  <a:pt x="2889250" y="1620807"/>
                  <a:pt x="3052762" y="1643032"/>
                </a:cubicBezTo>
                <a:cubicBezTo>
                  <a:pt x="3216274" y="1665257"/>
                  <a:pt x="3375025" y="1655732"/>
                  <a:pt x="3471862" y="1557307"/>
                </a:cubicBezTo>
                <a:cubicBezTo>
                  <a:pt x="3568699" y="1458882"/>
                  <a:pt x="3483768" y="1132651"/>
                  <a:pt x="3633787" y="1052482"/>
                </a:cubicBezTo>
                <a:cubicBezTo>
                  <a:pt x="3783806" y="972313"/>
                  <a:pt x="4205287" y="1249332"/>
                  <a:pt x="4371974" y="1076295"/>
                </a:cubicBezTo>
                <a:cubicBezTo>
                  <a:pt x="4538661" y="903258"/>
                  <a:pt x="4521993" y="294451"/>
                  <a:pt x="4633912" y="1425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613714" y="4112572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14" y="4112572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216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496AA224-396F-4CB2-945E-2628B3AE950A}"/>
                  </a:ext>
                </a:extLst>
              </p:cNvPr>
              <p:cNvSpPr txBox="1"/>
              <p:nvPr/>
            </p:nvSpPr>
            <p:spPr>
              <a:xfrm>
                <a:off x="2950723" y="2639659"/>
                <a:ext cx="324255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496AA224-396F-4CB2-945E-2628B3A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23" y="2639659"/>
                <a:ext cx="32425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텍스트 상자 7">
            <a:extLst>
              <a:ext uri="{FF2B5EF4-FFF2-40B4-BE49-F238E27FC236}">
                <a16:creationId xmlns:a16="http://schemas.microsoft.com/office/drawing/2014/main" id="{D76649A7-3CF0-4425-8EF8-3D95774D821D}"/>
              </a:ext>
            </a:extLst>
          </p:cNvPr>
          <p:cNvSpPr txBox="1"/>
          <p:nvPr/>
        </p:nvSpPr>
        <p:spPr>
          <a:xfrm>
            <a:off x="1403648" y="2063366"/>
            <a:ext cx="66177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/>
              <a:t>아래 함수를 </a:t>
            </a:r>
            <a:r>
              <a:rPr kumimoji="1" lang="en-US" altLang="ko-KR" sz="2400" dirty="0"/>
              <a:t>minimum</a:t>
            </a:r>
            <a:r>
              <a:rPr kumimoji="1" lang="ko-KR" altLang="en-US" sz="2400" dirty="0"/>
              <a:t>스럽게 만드는 </a:t>
            </a:r>
            <a:r>
              <a:rPr kumimoji="1" lang="en-US" altLang="ko-KR" sz="2400" b="1" dirty="0"/>
              <a:t>w</a:t>
            </a:r>
            <a:r>
              <a:rPr kumimoji="1" lang="ko-KR" altLang="en-US" sz="2400" dirty="0"/>
              <a:t>를 찾아라</a:t>
            </a:r>
          </a:p>
        </p:txBody>
      </p:sp>
    </p:spTree>
    <p:extLst>
      <p:ext uri="{BB962C8B-B14F-4D97-AF65-F5344CB8AC3E}">
        <p14:creationId xmlns:p14="http://schemas.microsoft.com/office/powerpoint/2010/main" val="5583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그래서 우리는 바꿉니다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이 문제는 생각보다 풀기 쉽습니다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3009713" y="1916832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/>
              <a:t>경사면 따라 내려가기</a:t>
            </a:r>
          </a:p>
        </p:txBody>
      </p:sp>
      <p:cxnSp>
        <p:nvCxnSpPr>
          <p:cNvPr id="31" name="직선 화살표 연결선 30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텍스트 상자 40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텍스트 상자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55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임의의 시작점을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하게 잡기</a:t>
            </a:r>
            <a:endParaRPr kumimoji="1" lang="en-US" altLang="ko-KR" dirty="0"/>
          </a:p>
        </p:txBody>
      </p:sp>
      <p:cxnSp>
        <p:nvCxnSpPr>
          <p:cNvPr id="6" name="직선 화살표 연결선 5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9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10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12" name="타원 11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현재의 위치에서 경사를 구하기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미분은 가능하기 때문에 현재 위치에서의 경사는 구할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우리는 내려가기 때문에 기울기의 반대 방향이 필요함</a:t>
            </a:r>
            <a:endParaRPr kumimoji="1" lang="en-US" altLang="ko-KR" dirty="0"/>
          </a:p>
        </p:txBody>
      </p:sp>
      <p:cxnSp>
        <p:nvCxnSpPr>
          <p:cNvPr id="33" name="직선 화살표 연결선 32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36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37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텍스트 상자 39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텍스트 상자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/>
          <p:cNvGrpSpPr/>
          <p:nvPr/>
        </p:nvGrpSpPr>
        <p:grpSpPr>
          <a:xfrm>
            <a:off x="3242276" y="3054104"/>
            <a:ext cx="1164293" cy="1018134"/>
            <a:chOff x="3160503" y="3159125"/>
            <a:chExt cx="1164293" cy="1018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텍스트 상자 42"/>
                <p:cNvSpPr txBox="1"/>
                <p:nvPr/>
              </p:nvSpPr>
              <p:spPr>
                <a:xfrm>
                  <a:off x="3160503" y="3159125"/>
                  <a:ext cx="1164293" cy="653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hr-H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mr-IN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kumimoji="1" lang="mr-IN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43" name="텍스트 상자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503" y="3159125"/>
                  <a:ext cx="1164293" cy="6537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15"/>
            <p:cNvCxnSpPr>
              <a:cxnSpLocks noChangeShapeType="1"/>
            </p:cNvCxnSpPr>
            <p:nvPr/>
          </p:nvCxnSpPr>
          <p:spPr bwMode="auto">
            <a:xfrm>
              <a:off x="3304381" y="3777209"/>
              <a:ext cx="404812" cy="4000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5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그 방향으로 매우 조금 이동하기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크게 점프하면 건너 편으로 갈 수도 있음</a:t>
            </a:r>
          </a:p>
          <a:p>
            <a:endParaRPr kumimoji="1" lang="en-US" altLang="ko-KR" dirty="0"/>
          </a:p>
        </p:txBody>
      </p:sp>
      <p:cxnSp>
        <p:nvCxnSpPr>
          <p:cNvPr id="33" name="직선 화살표 연결선 32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36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37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텍스트 상자 39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텍스트 상자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3298156" y="2127687"/>
                <a:ext cx="2210349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56" y="2127687"/>
                <a:ext cx="2210349" cy="653705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39"/>
          <p:cNvGrpSpPr>
            <a:grpSpLocks/>
          </p:cNvGrpSpPr>
          <p:nvPr/>
        </p:nvGrpSpPr>
        <p:grpSpPr bwMode="auto">
          <a:xfrm>
            <a:off x="3419475" y="3500090"/>
            <a:ext cx="646113" cy="2089150"/>
            <a:chOff x="3419872" y="3068960"/>
            <a:chExt cx="646278" cy="2088056"/>
          </a:xfrm>
        </p:grpSpPr>
        <p:cxnSp>
          <p:nvCxnSpPr>
            <p:cNvPr id="18" name="직선 연결선 16"/>
            <p:cNvCxnSpPr>
              <a:cxnSpLocks noChangeShapeType="1"/>
            </p:cNvCxnSpPr>
            <p:nvPr/>
          </p:nvCxnSpPr>
          <p:spPr bwMode="auto">
            <a:xfrm>
              <a:off x="382781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3630193" y="4757082"/>
              <a:ext cx="435957" cy="39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>
                  <a:latin typeface="Comic Sans MS" charset="0"/>
                  <a:ea typeface="굴림" charset="-127"/>
                </a:rPr>
                <a:t>1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  <p:sp>
          <p:nvSpPr>
            <p:cNvPr id="20" name="타원 28"/>
            <p:cNvSpPr>
              <a:spLocks noChangeArrowheads="1"/>
            </p:cNvSpPr>
            <p:nvPr/>
          </p:nvSpPr>
          <p:spPr bwMode="auto">
            <a:xfrm>
              <a:off x="3798962" y="3654549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1" name="자유형 35"/>
            <p:cNvSpPr>
              <a:spLocks/>
            </p:cNvSpPr>
            <p:nvPr/>
          </p:nvSpPr>
          <p:spPr bwMode="auto">
            <a:xfrm>
              <a:off x="3419872" y="3068960"/>
              <a:ext cx="360040" cy="460375"/>
            </a:xfrm>
            <a:custGeom>
              <a:avLst/>
              <a:gdLst>
                <a:gd name="T0" fmla="*/ 0 w 476250"/>
                <a:gd name="T1" fmla="*/ 155575 h 460375"/>
                <a:gd name="T2" fmla="*/ 6024 w 476250"/>
                <a:gd name="T3" fmla="*/ 50800 h 460375"/>
                <a:gd name="T4" fmla="*/ 6883 w 476250"/>
                <a:gd name="T5" fmla="*/ 460375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27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경사면 따라 내려가기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기울기가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곳에 도달할 때까지 계속하기</a:t>
            </a:r>
          </a:p>
        </p:txBody>
      </p:sp>
      <p:cxnSp>
        <p:nvCxnSpPr>
          <p:cNvPr id="5" name="직선 화살표 연결선 4"/>
          <p:cNvCxnSpPr>
            <a:cxnSpLocks noChangeShapeType="1"/>
          </p:cNvCxnSpPr>
          <p:nvPr/>
        </p:nvCxnSpPr>
        <p:spPr bwMode="auto">
          <a:xfrm>
            <a:off x="2195290" y="5197053"/>
            <a:ext cx="4897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화살표 연결선 7"/>
          <p:cNvCxnSpPr>
            <a:cxnSpLocks noChangeShapeType="1"/>
          </p:cNvCxnSpPr>
          <p:nvPr/>
        </p:nvCxnSpPr>
        <p:spPr bwMode="auto">
          <a:xfrm flipV="1">
            <a:off x="2195290" y="3180928"/>
            <a:ext cx="0" cy="2016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자유형 8"/>
          <p:cNvSpPr>
            <a:spLocks/>
          </p:cNvSpPr>
          <p:nvPr/>
        </p:nvSpPr>
        <p:spPr bwMode="auto">
          <a:xfrm>
            <a:off x="2339752" y="3374603"/>
            <a:ext cx="4619625" cy="1651000"/>
          </a:xfrm>
          <a:custGeom>
            <a:avLst/>
            <a:gdLst>
              <a:gd name="T0" fmla="*/ 0 w 4619625"/>
              <a:gd name="T1" fmla="*/ 628650 h 1651000"/>
              <a:gd name="T2" fmla="*/ 371475 w 4619625"/>
              <a:gd name="T3" fmla="*/ 361950 h 1651000"/>
              <a:gd name="T4" fmla="*/ 857250 w 4619625"/>
              <a:gd name="T5" fmla="*/ 190500 h 1651000"/>
              <a:gd name="T6" fmla="*/ 1428750 w 4619625"/>
              <a:gd name="T7" fmla="*/ 666750 h 1651000"/>
              <a:gd name="T8" fmla="*/ 2047875 w 4619625"/>
              <a:gd name="T9" fmla="*/ 952500 h 1651000"/>
              <a:gd name="T10" fmla="*/ 2476500 w 4619625"/>
              <a:gd name="T11" fmla="*/ 1409700 h 1651000"/>
              <a:gd name="T12" fmla="*/ 3038474 w 4619625"/>
              <a:gd name="T13" fmla="*/ 1628775 h 1651000"/>
              <a:gd name="T14" fmla="*/ 3457574 w 4619625"/>
              <a:gd name="T15" fmla="*/ 1543050 h 1651000"/>
              <a:gd name="T16" fmla="*/ 3619500 w 4619625"/>
              <a:gd name="T17" fmla="*/ 1038225 h 1651000"/>
              <a:gd name="T18" fmla="*/ 4229101 w 4619625"/>
              <a:gd name="T19" fmla="*/ 733425 h 1651000"/>
              <a:gd name="T20" fmla="*/ 4619625 w 4619625"/>
              <a:gd name="T21" fmla="*/ 0 h 1651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19625"/>
              <a:gd name="T34" fmla="*/ 0 h 1651000"/>
              <a:gd name="T35" fmla="*/ 4619625 w 4619625"/>
              <a:gd name="T36" fmla="*/ 1651000 h 1651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19625" h="1651000">
                <a:moveTo>
                  <a:pt x="0" y="628650"/>
                </a:moveTo>
                <a:cubicBezTo>
                  <a:pt x="114300" y="531812"/>
                  <a:pt x="228600" y="434975"/>
                  <a:pt x="371475" y="361950"/>
                </a:cubicBezTo>
                <a:cubicBezTo>
                  <a:pt x="514350" y="288925"/>
                  <a:pt x="681038" y="139700"/>
                  <a:pt x="857250" y="190500"/>
                </a:cubicBezTo>
                <a:cubicBezTo>
                  <a:pt x="1033462" y="241300"/>
                  <a:pt x="1230313" y="539750"/>
                  <a:pt x="1428750" y="666750"/>
                </a:cubicBezTo>
                <a:cubicBezTo>
                  <a:pt x="1627187" y="793750"/>
                  <a:pt x="1873250" y="828675"/>
                  <a:pt x="2047875" y="952500"/>
                </a:cubicBezTo>
                <a:cubicBezTo>
                  <a:pt x="2222500" y="1076325"/>
                  <a:pt x="2311400" y="1296987"/>
                  <a:pt x="2476500" y="1409700"/>
                </a:cubicBezTo>
                <a:cubicBezTo>
                  <a:pt x="2641600" y="1522413"/>
                  <a:pt x="2874963" y="1606550"/>
                  <a:pt x="3038475" y="1628775"/>
                </a:cubicBezTo>
                <a:cubicBezTo>
                  <a:pt x="3201987" y="1651000"/>
                  <a:pt x="3360738" y="1641475"/>
                  <a:pt x="3457575" y="1543050"/>
                </a:cubicBezTo>
                <a:cubicBezTo>
                  <a:pt x="3554412" y="1444625"/>
                  <a:pt x="3490913" y="1173163"/>
                  <a:pt x="3619500" y="1038225"/>
                </a:cubicBezTo>
                <a:cubicBezTo>
                  <a:pt x="3748088" y="903288"/>
                  <a:pt x="4062413" y="906462"/>
                  <a:pt x="4229100" y="733425"/>
                </a:cubicBezTo>
                <a:cubicBezTo>
                  <a:pt x="4395787" y="560388"/>
                  <a:pt x="4507706" y="280194"/>
                  <a:pt x="4619625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" name="그룹 18"/>
          <p:cNvGrpSpPr>
            <a:grpSpLocks/>
          </p:cNvGrpSpPr>
          <p:nvPr/>
        </p:nvGrpSpPr>
        <p:grpSpPr bwMode="auto">
          <a:xfrm>
            <a:off x="3191139" y="3612728"/>
            <a:ext cx="359394" cy="1944668"/>
            <a:chOff x="3897204" y="3068960"/>
            <a:chExt cx="358040" cy="1944099"/>
          </a:xfrm>
        </p:grpSpPr>
        <p:cxnSp>
          <p:nvCxnSpPr>
            <p:cNvPr id="9" name="직선 연결선 12"/>
            <p:cNvCxnSpPr>
              <a:cxnSpLocks noChangeShapeType="1"/>
            </p:cNvCxnSpPr>
            <p:nvPr/>
          </p:nvCxnSpPr>
          <p:spPr bwMode="auto">
            <a:xfrm>
              <a:off x="4055861" y="3068960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897204" y="4613066"/>
              <a:ext cx="358040" cy="3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</p:grp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3325590" y="3612728"/>
            <a:ext cx="71437" cy="714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8" y="3181053"/>
                <a:ext cx="5949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14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298156" y="2127687"/>
                <a:ext cx="2395784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56" y="2127687"/>
                <a:ext cx="2395784" cy="653705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39"/>
          <p:cNvGrpSpPr>
            <a:grpSpLocks/>
          </p:cNvGrpSpPr>
          <p:nvPr/>
        </p:nvGrpSpPr>
        <p:grpSpPr bwMode="auto">
          <a:xfrm>
            <a:off x="3419475" y="3500090"/>
            <a:ext cx="646113" cy="2089150"/>
            <a:chOff x="3419872" y="3068960"/>
            <a:chExt cx="646278" cy="2088056"/>
          </a:xfrm>
        </p:grpSpPr>
        <p:cxnSp>
          <p:nvCxnSpPr>
            <p:cNvPr id="15" name="직선 연결선 16"/>
            <p:cNvCxnSpPr>
              <a:cxnSpLocks noChangeShapeType="1"/>
            </p:cNvCxnSpPr>
            <p:nvPr/>
          </p:nvCxnSpPr>
          <p:spPr bwMode="auto">
            <a:xfrm>
              <a:off x="382781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3630193" y="4757082"/>
              <a:ext cx="435957" cy="39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>
                  <a:latin typeface="Comic Sans MS" charset="0"/>
                  <a:ea typeface="굴림" charset="-127"/>
                </a:rPr>
                <a:t>1</a:t>
              </a:r>
              <a:endParaRPr lang="ko-KR" altLang="en-US" sz="2000" b="0" i="1" baseline="30000" dirty="0">
                <a:latin typeface="Comic Sans MS" charset="0"/>
                <a:ea typeface="굴림" charset="-127"/>
              </a:endParaRPr>
            </a:p>
          </p:txBody>
        </p:sp>
        <p:sp>
          <p:nvSpPr>
            <p:cNvPr id="17" name="타원 28"/>
            <p:cNvSpPr>
              <a:spLocks noChangeArrowheads="1"/>
            </p:cNvSpPr>
            <p:nvPr/>
          </p:nvSpPr>
          <p:spPr bwMode="auto">
            <a:xfrm>
              <a:off x="3798962" y="3654549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8" name="자유형 35"/>
            <p:cNvSpPr>
              <a:spLocks/>
            </p:cNvSpPr>
            <p:nvPr/>
          </p:nvSpPr>
          <p:spPr bwMode="auto">
            <a:xfrm>
              <a:off x="3419872" y="3068960"/>
              <a:ext cx="360040" cy="460375"/>
            </a:xfrm>
            <a:custGeom>
              <a:avLst/>
              <a:gdLst>
                <a:gd name="T0" fmla="*/ 0 w 476250"/>
                <a:gd name="T1" fmla="*/ 155575 h 460375"/>
                <a:gd name="T2" fmla="*/ 6024 w 476250"/>
                <a:gd name="T3" fmla="*/ 50800 h 460375"/>
                <a:gd name="T4" fmla="*/ 6883 w 476250"/>
                <a:gd name="T5" fmla="*/ 460375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19" name="그룹 40"/>
          <p:cNvGrpSpPr>
            <a:grpSpLocks/>
          </p:cNvGrpSpPr>
          <p:nvPr/>
        </p:nvGrpSpPr>
        <p:grpSpPr bwMode="auto">
          <a:xfrm>
            <a:off x="3924300" y="3644552"/>
            <a:ext cx="515938" cy="1944688"/>
            <a:chOff x="3923928" y="3212976"/>
            <a:chExt cx="516456" cy="1944119"/>
          </a:xfrm>
        </p:grpSpPr>
        <p:cxnSp>
          <p:nvCxnSpPr>
            <p:cNvPr id="20" name="직선 연결선 20"/>
            <p:cNvCxnSpPr>
              <a:cxnSpLocks noChangeShapeType="1"/>
            </p:cNvCxnSpPr>
            <p:nvPr/>
          </p:nvCxnSpPr>
          <p:spPr bwMode="auto">
            <a:xfrm>
              <a:off x="4187854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3976042" y="4757082"/>
              <a:ext cx="464342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2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22" name="타원 29"/>
            <p:cNvSpPr>
              <a:spLocks noChangeArrowheads="1"/>
            </p:cNvSpPr>
            <p:nvPr/>
          </p:nvSpPr>
          <p:spPr bwMode="auto">
            <a:xfrm>
              <a:off x="4168527" y="3797424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3" name="자유형 36"/>
            <p:cNvSpPr>
              <a:spLocks/>
            </p:cNvSpPr>
            <p:nvPr/>
          </p:nvSpPr>
          <p:spPr bwMode="auto">
            <a:xfrm>
              <a:off x="3923928" y="3356992"/>
              <a:ext cx="288032" cy="388367"/>
            </a:xfrm>
            <a:custGeom>
              <a:avLst/>
              <a:gdLst>
                <a:gd name="T0" fmla="*/ 0 w 476250"/>
                <a:gd name="T1" fmla="*/ 12131 h 460375"/>
                <a:gd name="T2" fmla="*/ 212 w 476250"/>
                <a:gd name="T3" fmla="*/ 3961 h 460375"/>
                <a:gd name="T4" fmla="*/ 24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4" name="그룹 41"/>
          <p:cNvGrpSpPr>
            <a:grpSpLocks/>
          </p:cNvGrpSpPr>
          <p:nvPr/>
        </p:nvGrpSpPr>
        <p:grpSpPr bwMode="auto">
          <a:xfrm>
            <a:off x="4356100" y="3644552"/>
            <a:ext cx="515938" cy="1944688"/>
            <a:chOff x="4355976" y="3212976"/>
            <a:chExt cx="516456" cy="1944119"/>
          </a:xfrm>
        </p:grpSpPr>
        <p:cxnSp>
          <p:nvCxnSpPr>
            <p:cNvPr id="25" name="직선 연결선 23"/>
            <p:cNvCxnSpPr>
              <a:cxnSpLocks noChangeShapeType="1"/>
            </p:cNvCxnSpPr>
            <p:nvPr/>
          </p:nvCxnSpPr>
          <p:spPr bwMode="auto">
            <a:xfrm>
              <a:off x="4619902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4408090" y="4757082"/>
              <a:ext cx="464342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3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27" name="타원 30"/>
            <p:cNvSpPr>
              <a:spLocks noChangeArrowheads="1"/>
            </p:cNvSpPr>
            <p:nvPr/>
          </p:nvSpPr>
          <p:spPr bwMode="auto">
            <a:xfrm>
              <a:off x="4591050" y="4149080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28" name="자유형 37"/>
            <p:cNvSpPr>
              <a:spLocks/>
            </p:cNvSpPr>
            <p:nvPr/>
          </p:nvSpPr>
          <p:spPr bwMode="auto">
            <a:xfrm>
              <a:off x="4355976" y="3645024"/>
              <a:ext cx="288032" cy="388367"/>
            </a:xfrm>
            <a:custGeom>
              <a:avLst/>
              <a:gdLst>
                <a:gd name="T0" fmla="*/ 0 w 476250"/>
                <a:gd name="T1" fmla="*/ 12131 h 460375"/>
                <a:gd name="T2" fmla="*/ 212 w 476250"/>
                <a:gd name="T3" fmla="*/ 3961 h 460375"/>
                <a:gd name="T4" fmla="*/ 24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9" name="그룹 42"/>
          <p:cNvGrpSpPr>
            <a:grpSpLocks/>
          </p:cNvGrpSpPr>
          <p:nvPr/>
        </p:nvGrpSpPr>
        <p:grpSpPr bwMode="auto">
          <a:xfrm>
            <a:off x="4716463" y="3644552"/>
            <a:ext cx="731837" cy="1944688"/>
            <a:chOff x="4716016" y="3212976"/>
            <a:chExt cx="732406" cy="1944119"/>
          </a:xfrm>
        </p:grpSpPr>
        <p:cxnSp>
          <p:nvCxnSpPr>
            <p:cNvPr id="30" name="직선 연결선 26"/>
            <p:cNvCxnSpPr>
              <a:cxnSpLocks noChangeShapeType="1"/>
            </p:cNvCxnSpPr>
            <p:nvPr/>
          </p:nvCxnSpPr>
          <p:spPr bwMode="auto">
            <a:xfrm>
              <a:off x="5195966" y="3212976"/>
              <a:ext cx="0" cy="1584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27"/>
            <p:cNvSpPr txBox="1">
              <a:spLocks noChangeArrowheads="1"/>
            </p:cNvSpPr>
            <p:nvPr/>
          </p:nvSpPr>
          <p:spPr bwMode="auto">
            <a:xfrm>
              <a:off x="4984226" y="4757082"/>
              <a:ext cx="464196" cy="4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4</a:t>
              </a:r>
              <a:endParaRPr lang="ko-KR" altLang="en-US" sz="2000" b="0" i="1" baseline="30000">
                <a:latin typeface="Comic Sans MS" charset="0"/>
                <a:ea typeface="굴림" charset="-127"/>
              </a:endParaRPr>
            </a:p>
          </p:txBody>
        </p:sp>
        <p:sp>
          <p:nvSpPr>
            <p:cNvPr id="32" name="타원 31"/>
            <p:cNvSpPr>
              <a:spLocks noChangeArrowheads="1"/>
            </p:cNvSpPr>
            <p:nvPr/>
          </p:nvSpPr>
          <p:spPr bwMode="auto">
            <a:xfrm>
              <a:off x="5176639" y="4518645"/>
              <a:ext cx="72008" cy="720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33" name="자유형 38"/>
            <p:cNvSpPr>
              <a:spLocks/>
            </p:cNvSpPr>
            <p:nvPr/>
          </p:nvSpPr>
          <p:spPr bwMode="auto">
            <a:xfrm>
              <a:off x="4716016" y="4005064"/>
              <a:ext cx="432048" cy="388367"/>
            </a:xfrm>
            <a:custGeom>
              <a:avLst/>
              <a:gdLst>
                <a:gd name="T0" fmla="*/ 0 w 476250"/>
                <a:gd name="T1" fmla="*/ 12131 h 460375"/>
                <a:gd name="T2" fmla="*/ 92805 w 476250"/>
                <a:gd name="T3" fmla="*/ 3961 h 460375"/>
                <a:gd name="T4" fmla="*/ 106062 w 476250"/>
                <a:gd name="T5" fmla="*/ 35898 h 460375"/>
                <a:gd name="T6" fmla="*/ 0 60000 65536"/>
                <a:gd name="T7" fmla="*/ 0 60000 65536"/>
                <a:gd name="T8" fmla="*/ 0 60000 65536"/>
                <a:gd name="T9" fmla="*/ 0 w 476250"/>
                <a:gd name="T10" fmla="*/ 0 h 460375"/>
                <a:gd name="T11" fmla="*/ 476250 w 476250"/>
                <a:gd name="T12" fmla="*/ 460375 h 460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250" h="460375">
                  <a:moveTo>
                    <a:pt x="0" y="155575"/>
                  </a:moveTo>
                  <a:cubicBezTo>
                    <a:pt x="161925" y="77787"/>
                    <a:pt x="323850" y="0"/>
                    <a:pt x="400050" y="50800"/>
                  </a:cubicBezTo>
                  <a:cubicBezTo>
                    <a:pt x="476250" y="101600"/>
                    <a:pt x="466725" y="280987"/>
                    <a:pt x="457200" y="460375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3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 Descent Method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04075" y="63817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998F4-C0CC-6544-AB17-8F0801AB3325}" type="slidenum">
              <a:rPr lang="en-US" altLang="ko-KR" sz="1400" b="0">
                <a:latin typeface="굴림" charset="-127"/>
                <a:ea typeface="굴림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ko-KR" sz="1400" b="0">
              <a:latin typeface="굴림" charset="-127"/>
              <a:ea typeface="굴림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619250" y="2073275"/>
            <a:ext cx="5976938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Randomly choose an initial solution, </a:t>
            </a:r>
            <a:endParaRPr lang="en-US" altLang="ko-KR" sz="2000" i="1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Repeat</a:t>
            </a: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Until stopping condition is satisfied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14152" y="1361439"/>
            <a:ext cx="1895475" cy="2103440"/>
            <a:chOff x="3516" y="2877"/>
            <a:chExt cx="1194" cy="1325"/>
          </a:xfrm>
        </p:grpSpPr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3516" y="3975"/>
              <a:ext cx="227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V="1">
              <a:off x="3689" y="3108"/>
              <a:ext cx="317" cy="8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756" y="2877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learning rate</a:t>
              </a:r>
            </a:p>
          </p:txBody>
        </p:sp>
      </p:grpSp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5902325" y="1989138"/>
          <a:ext cx="501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3" imgW="203024" imgH="203024" progId="Equation.3">
                  <p:embed/>
                </p:oleObj>
              </mc:Choice>
              <mc:Fallback>
                <p:oleObj name="수식" r:id="rId3" imgW="203024" imgH="203024" progId="Equation.3">
                  <p:embed/>
                  <p:pic>
                    <p:nvPicPr>
                      <p:cNvPr id="102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989138"/>
                        <a:ext cx="5016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38"/>
          <p:cNvGrpSpPr>
            <a:grpSpLocks/>
          </p:cNvGrpSpPr>
          <p:nvPr/>
        </p:nvGrpSpPr>
        <p:grpSpPr bwMode="auto">
          <a:xfrm>
            <a:off x="2268538" y="3933825"/>
            <a:ext cx="5151437" cy="2024063"/>
            <a:chOff x="2699792" y="3212976"/>
            <a:chExt cx="5151262" cy="2023722"/>
          </a:xfrm>
        </p:grpSpPr>
        <p:sp>
          <p:nvSpPr>
            <p:cNvPr id="10250" name="타원 33"/>
            <p:cNvSpPr>
              <a:spLocks noChangeArrowheads="1"/>
            </p:cNvSpPr>
            <p:nvPr/>
          </p:nvSpPr>
          <p:spPr bwMode="auto">
            <a:xfrm>
              <a:off x="2699792" y="3212976"/>
              <a:ext cx="2304256" cy="432048"/>
            </a:xfrm>
            <a:prstGeom prst="ellipse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4283968" y="4221088"/>
              <a:ext cx="3567086" cy="10156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 |</a:t>
              </a:r>
              <a:r>
                <a:rPr lang="en-US" altLang="ko-KR" sz="2000" b="0" i="1" dirty="0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>
                  <a:latin typeface="Comic Sans MS" charset="0"/>
                  <a:ea typeface="굴림" charset="-127"/>
                </a:rPr>
                <a:t>t+1</a:t>
              </a:r>
              <a:r>
                <a:rPr lang="en-US" altLang="ko-KR" sz="2000" b="0" dirty="0">
                  <a:latin typeface="Comic Sans MS" charset="0"/>
                  <a:ea typeface="굴림" charset="-127"/>
                </a:rPr>
                <a:t> - </a:t>
              </a:r>
              <a:r>
                <a:rPr lang="en-US" altLang="ko-KR" sz="2000" b="0" i="1" dirty="0" err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 dirty="0" err="1">
                  <a:latin typeface="Comic Sans MS" charset="0"/>
                  <a:ea typeface="굴림" charset="-127"/>
                </a:rPr>
                <a:t>t</a:t>
              </a:r>
              <a:r>
                <a:rPr lang="en-US" altLang="ko-KR" sz="2000" b="0" dirty="0" err="1">
                  <a:latin typeface="Comic Sans MS" charset="0"/>
                  <a:ea typeface="굴림" charset="-127"/>
                </a:rPr>
                <a:t>|is</a:t>
              </a:r>
              <a:r>
                <a:rPr lang="en-US" altLang="ko-KR" sz="2000" b="0" dirty="0">
                  <a:latin typeface="Comic Sans MS" charset="0"/>
                  <a:ea typeface="굴림" charset="-127"/>
                </a:rPr>
                <a:t> very small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 f(w) little moves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 fixed number of iterations</a:t>
              </a:r>
            </a:p>
          </p:txBody>
        </p:sp>
        <p:cxnSp>
          <p:nvCxnSpPr>
            <p:cNvPr id="10252" name="직선 화살표 연결선 36"/>
            <p:cNvCxnSpPr>
              <a:cxnSpLocks noChangeShapeType="1"/>
              <a:stCxn id="10250" idx="4"/>
              <a:endCxn id="10251" idx="1"/>
            </p:cNvCxnSpPr>
            <p:nvPr/>
          </p:nvCxnSpPr>
          <p:spPr bwMode="auto">
            <a:xfrm>
              <a:off x="3851920" y="3645024"/>
              <a:ext cx="432047" cy="10838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lang="en-US" altLang="ko-KR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 Descent Method</a:t>
            </a:r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04075" y="63817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998F4-C0CC-6544-AB17-8F0801AB3325}" type="slidenum">
              <a:rPr lang="en-US" altLang="ko-KR" sz="1400" b="0">
                <a:latin typeface="굴림" charset="-127"/>
                <a:ea typeface="굴림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ko-KR" sz="1400" b="0">
              <a:latin typeface="굴림" charset="-127"/>
              <a:ea typeface="굴림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22435E-1D1F-474C-8D52-696DC6546239}"/>
              </a:ext>
            </a:extLst>
          </p:cNvPr>
          <p:cNvGrpSpPr/>
          <p:nvPr/>
        </p:nvGrpSpPr>
        <p:grpSpPr>
          <a:xfrm>
            <a:off x="1619250" y="1340768"/>
            <a:ext cx="5976938" cy="3698064"/>
            <a:chOff x="1619250" y="2073275"/>
            <a:chExt cx="5976938" cy="36980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619250" y="2073275"/>
                  <a:ext cx="5976938" cy="369806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ts val="1200"/>
                    </a:spcBef>
                    <a:defRPr/>
                  </a:pPr>
                  <a:r>
                    <a:rPr lang="en-US" altLang="ko-KR" sz="2000" dirty="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Randomly choose an initial solution,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ko-KR" altLang="en-US" sz="2000" i="1" dirty="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bSup>
                    </m:oMath>
                  </a14:m>
                  <a:endParaRPr lang="en-US" altLang="ko-KR" sz="2000" i="1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r>
                    <a:rPr lang="en-US" altLang="ko-KR" sz="2000" dirty="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Repeat</a:t>
                  </a: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endPara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endPara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endPara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endPara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endPara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  <a:p>
                  <a:pPr eaLnBrk="1" latinLnBrk="1" hangingPunct="1">
                    <a:spcBef>
                      <a:spcPts val="1200"/>
                    </a:spcBef>
                    <a:defRPr/>
                  </a:pPr>
                  <a:r>
                    <a:rPr lang="en-US" altLang="ko-KR" sz="2000" dirty="0">
                      <a:latin typeface="Comic Sans MS" panose="030F0702030302020204" pitchFamily="66" charset="0"/>
                      <a:ea typeface="굴림" panose="020B0600000101010101" pitchFamily="50" charset="-127"/>
                    </a:rPr>
                    <a:t>Until stopping condition is satisfied</a:t>
                  </a:r>
                </a:p>
              </p:txBody>
            </p:sp>
          </mc:Choice>
          <mc:Fallback>
            <p:sp>
              <p:nvSpPr>
                <p:cNvPr id="26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250" y="2073275"/>
                  <a:ext cx="5976938" cy="3698064"/>
                </a:xfrm>
                <a:prstGeom prst="rect">
                  <a:avLst/>
                </a:prstGeom>
                <a:blipFill>
                  <a:blip r:embed="rId2"/>
                  <a:stretch>
                    <a:fillRect l="-1122" t="-824" b="-32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텍스트 상자 15"/>
                <p:cNvSpPr txBox="1"/>
                <p:nvPr/>
              </p:nvSpPr>
              <p:spPr>
                <a:xfrm>
                  <a:off x="2578129" y="2753904"/>
                  <a:ext cx="4234621" cy="9269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hr-H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ko-KR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𝜂</m:t>
                                </m:r>
                                <m:f>
                                  <m:fPr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mr-IN" altLang="ko-K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sz="2400" i="1">
                                        <a:latin typeface="Cambria Math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kumimoji="1" lang="mr-IN" altLang="ko-K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kumimoji="1"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kumimoji="1" lang="ko-KR" altLang="en-US" sz="2400" dirty="0"/>
                </a:p>
              </p:txBody>
            </p:sp>
          </mc:Choice>
          <mc:Fallback>
            <p:sp>
              <p:nvSpPr>
                <p:cNvPr id="16" name="텍스트 상자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129" y="2753904"/>
                  <a:ext cx="4234621" cy="926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텍스트 상자 16"/>
                <p:cNvSpPr txBox="1"/>
                <p:nvPr/>
              </p:nvSpPr>
              <p:spPr>
                <a:xfrm>
                  <a:off x="2639387" y="4096883"/>
                  <a:ext cx="4227504" cy="9269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hr-H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ko-KR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𝜂</m:t>
                                </m:r>
                                <m:f>
                                  <m:fPr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mr-IN" altLang="ko-K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sz="2400" i="1">
                                        <a:latin typeface="Cambria Math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kumimoji="1" lang="mr-IN" altLang="ko-K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kumimoji="1"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kumimoji="1" lang="ko-KR" altLang="en-US" sz="2400" dirty="0"/>
                </a:p>
              </p:txBody>
            </p:sp>
          </mc:Choice>
          <mc:Fallback>
            <p:sp>
              <p:nvSpPr>
                <p:cNvPr id="17" name="텍스트 상자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387" y="4096883"/>
                  <a:ext cx="4227504" cy="9269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타원 33">
            <a:extLst>
              <a:ext uri="{FF2B5EF4-FFF2-40B4-BE49-F238E27FC236}">
                <a16:creationId xmlns:a16="http://schemas.microsoft.com/office/drawing/2014/main" id="{520B3C02-ABDC-4776-B260-8ED0D0F2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420" y="4560041"/>
            <a:ext cx="2304334" cy="432121"/>
          </a:xfrm>
          <a:prstGeom prst="ellipse">
            <a:avLst/>
          </a:prstGeom>
          <a:solidFill>
            <a:srgbClr val="FFC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charset="0"/>
              <a:ea typeface="굴림" charset="-127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1B65F68-4715-45C4-8BA4-FCFF74A51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5149641"/>
            <a:ext cx="3711272" cy="10156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2000" b="0" dirty="0">
                <a:latin typeface="Comic Sans MS" charset="0"/>
                <a:ea typeface="굴림" charset="-127"/>
              </a:rPr>
              <a:t>1) |</a:t>
            </a:r>
            <a:r>
              <a:rPr lang="en-US" altLang="ko-KR" sz="2000" b="0" i="1" dirty="0">
                <a:latin typeface="Comic Sans MS" charset="0"/>
                <a:ea typeface="굴림" charset="-127"/>
              </a:rPr>
              <a:t>w</a:t>
            </a:r>
            <a:r>
              <a:rPr lang="en-US" altLang="ko-KR" sz="2000" b="0" i="1" baseline="30000" dirty="0">
                <a:latin typeface="Comic Sans MS" charset="0"/>
                <a:ea typeface="굴림" charset="-127"/>
              </a:rPr>
              <a:t>t+1</a:t>
            </a:r>
            <a:r>
              <a:rPr lang="en-US" altLang="ko-KR" sz="2000" b="0" dirty="0">
                <a:latin typeface="Comic Sans MS" charset="0"/>
                <a:ea typeface="굴림" charset="-127"/>
              </a:rPr>
              <a:t> - </a:t>
            </a:r>
            <a:r>
              <a:rPr lang="en-US" altLang="ko-KR" sz="2000" b="0" i="1" dirty="0" err="1">
                <a:latin typeface="Comic Sans MS" charset="0"/>
                <a:ea typeface="굴림" charset="-127"/>
              </a:rPr>
              <a:t>w</a:t>
            </a:r>
            <a:r>
              <a:rPr lang="en-US" altLang="ko-KR" sz="2000" b="0" i="1" baseline="30000" dirty="0" err="1">
                <a:latin typeface="Comic Sans MS" charset="0"/>
                <a:ea typeface="굴림" charset="-127"/>
              </a:rPr>
              <a:t>t</a:t>
            </a:r>
            <a:r>
              <a:rPr lang="en-US" altLang="ko-KR" sz="2000" b="0" dirty="0" err="1">
                <a:latin typeface="Comic Sans MS" charset="0"/>
                <a:ea typeface="굴림" charset="-127"/>
              </a:rPr>
              <a:t>|is</a:t>
            </a:r>
            <a:r>
              <a:rPr lang="en-US" altLang="ko-KR" sz="2000" b="0" dirty="0">
                <a:latin typeface="Comic Sans MS" charset="0"/>
                <a:ea typeface="굴림" charset="-127"/>
              </a:rPr>
              <a:t> very small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2000" b="0" dirty="0">
                <a:latin typeface="Comic Sans MS" charset="0"/>
                <a:ea typeface="굴림" charset="-127"/>
              </a:rPr>
              <a:t>2) f(w) little moves 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2000" b="0" dirty="0">
                <a:latin typeface="Comic Sans MS" charset="0"/>
                <a:ea typeface="굴림" charset="-127"/>
              </a:rPr>
              <a:t>3) fixed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74369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지금까지 말한 것을 합하면</a:t>
            </a:r>
          </a:p>
        </p:txBody>
      </p:sp>
    </p:spTree>
    <p:extLst>
      <p:ext uri="{BB962C8B-B14F-4D97-AF65-F5344CB8AC3E}">
        <p14:creationId xmlns:p14="http://schemas.microsoft.com/office/powerpoint/2010/main" val="657976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 of Machine Learning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다음 데이터를 가장 잘 설명하는 함수를 찾아라</a:t>
            </a:r>
            <a:endParaRPr kumimoji="1" lang="en-US" altLang="ko-KR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(1.0,</m:t>
                      </m:r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2.0)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744266" y="3841326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04107" y="308135"/>
                  <a:pt x="822960" y="214155"/>
                </a:cubicBezTo>
                <a:cubicBezTo>
                  <a:pt x="1341813" y="120175"/>
                  <a:pt x="2550391" y="551859"/>
                  <a:pt x="3113117" y="516184"/>
                </a:cubicBezTo>
                <a:cubicBezTo>
                  <a:pt x="3675843" y="480509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20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</a:t>
            </a:r>
            <a:r>
              <a:rPr kumimoji="1" lang="ko-KR" altLang="en-US" dirty="0"/>
              <a:t> 여러 종류의 </a:t>
            </a:r>
            <a:r>
              <a:rPr kumimoji="1" lang="en-US" altLang="ko-KR" dirty="0" err="1"/>
              <a:t>Approximator</a:t>
            </a:r>
            <a:r>
              <a:rPr kumimoji="1" lang="ko-KR" altLang="en-US" dirty="0"/>
              <a:t> 중에서 하나를 선택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Approximator</a:t>
            </a:r>
            <a:r>
              <a:rPr kumimoji="1" lang="ko-KR" altLang="en-US" dirty="0"/>
              <a:t>로 직선을 선택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89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0A9837-7075-47C2-B2C8-F16B343BFD31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0A9837-7075-47C2-B2C8-F16B343BF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8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82237-B339-4B4F-B214-5F0DF787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FADB90-4371-47C4-BACD-1E8016AA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EA15D-6B39-4C5C-A00C-7ED54FFF4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</a:t>
            </a:r>
            <a:r>
              <a:rPr kumimoji="1" lang="ko-KR" altLang="en-US" dirty="0" err="1"/>
              <a:t>부합도록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를 정의한다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주어지 데이터와 함수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에 대입한다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잘 정리한다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12">
                <a:extLst>
                  <a:ext uri="{FF2B5EF4-FFF2-40B4-BE49-F238E27FC236}">
                    <a16:creationId xmlns:a16="http://schemas.microsoft.com/office/drawing/2014/main" id="{F1ED7194-A06A-4168-905F-4EB9552A1BBD}"/>
                  </a:ext>
                </a:extLst>
              </p:cNvPr>
              <p:cNvSpPr txBox="1"/>
              <p:nvPr/>
            </p:nvSpPr>
            <p:spPr>
              <a:xfrm>
                <a:off x="3419872" y="1901708"/>
                <a:ext cx="4565673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텍스트 상자 12">
                <a:extLst>
                  <a:ext uri="{FF2B5EF4-FFF2-40B4-BE49-F238E27FC236}">
                    <a16:creationId xmlns:a16="http://schemas.microsoft.com/office/drawing/2014/main" id="{F1ED7194-A06A-4168-905F-4EB9552A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901708"/>
                <a:ext cx="4565673" cy="786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13">
                <a:extLst>
                  <a:ext uri="{FF2B5EF4-FFF2-40B4-BE49-F238E27FC236}">
                    <a16:creationId xmlns:a16="http://schemas.microsoft.com/office/drawing/2014/main" id="{17E14D7C-3DED-4B82-9FC0-5FB26A3E2336}"/>
                  </a:ext>
                </a:extLst>
              </p:cNvPr>
              <p:cNvSpPr txBox="1"/>
              <p:nvPr/>
            </p:nvSpPr>
            <p:spPr>
              <a:xfrm>
                <a:off x="1200433" y="4293096"/>
                <a:ext cx="642579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ko-KR" b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charset="0"/>
                </a:endParaRPr>
              </a:p>
              <a:p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.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kumimoji="1" lang="en-US" altLang="ko-KR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ko-KR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13">
                <a:extLst>
                  <a:ext uri="{FF2B5EF4-FFF2-40B4-BE49-F238E27FC236}">
                    <a16:creationId xmlns:a16="http://schemas.microsoft.com/office/drawing/2014/main" id="{17E14D7C-3DED-4B82-9FC0-5FB26A3E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4293096"/>
                <a:ext cx="6425798" cy="734688"/>
              </a:xfrm>
              <a:prstGeom prst="rect">
                <a:avLst/>
              </a:prstGeom>
              <a:blipFill>
                <a:blip r:embed="rId3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6">
                <a:extLst>
                  <a:ext uri="{FF2B5EF4-FFF2-40B4-BE49-F238E27FC236}">
                    <a16:creationId xmlns:a16="http://schemas.microsoft.com/office/drawing/2014/main" id="{47B9D63F-6992-4F06-9FE4-9D16B32E1B15}"/>
                  </a:ext>
                </a:extLst>
              </p:cNvPr>
              <p:cNvSpPr txBox="1"/>
              <p:nvPr/>
            </p:nvSpPr>
            <p:spPr>
              <a:xfrm>
                <a:off x="1200433" y="5012018"/>
                <a:ext cx="6944978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16">
                <a:extLst>
                  <a:ext uri="{FF2B5EF4-FFF2-40B4-BE49-F238E27FC236}">
                    <a16:creationId xmlns:a16="http://schemas.microsoft.com/office/drawing/2014/main" id="{47B9D63F-6992-4F06-9FE4-9D16B32E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5012018"/>
                <a:ext cx="6944978" cy="367345"/>
              </a:xfrm>
              <a:prstGeom prst="rect">
                <a:avLst/>
              </a:prstGeom>
              <a:blipFill>
                <a:blip r:embed="rId4"/>
                <a:stretch>
                  <a:fillRect l="-26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29D8F6AE-587D-4AC0-99E0-73763AC7F9B3}"/>
              </a:ext>
            </a:extLst>
          </p:cNvPr>
          <p:cNvSpPr/>
          <p:nvPr/>
        </p:nvSpPr>
        <p:spPr>
          <a:xfrm>
            <a:off x="1047692" y="3212976"/>
            <a:ext cx="7556756" cy="594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4BF85-2B92-4686-9E1A-5F2967D4D4EB}"/>
              </a:ext>
            </a:extLst>
          </p:cNvPr>
          <p:cNvSpPr/>
          <p:nvPr/>
        </p:nvSpPr>
        <p:spPr>
          <a:xfrm>
            <a:off x="1047692" y="5643234"/>
            <a:ext cx="7556756" cy="594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F907EE-DB08-4997-BD2C-25A7D88BDCD7}"/>
                  </a:ext>
                </a:extLst>
              </p:cNvPr>
              <p:cNvSpPr/>
              <p:nvPr/>
            </p:nvSpPr>
            <p:spPr>
              <a:xfrm>
                <a:off x="5421397" y="3256747"/>
                <a:ext cx="3183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F907EE-DB08-4997-BD2C-25A7D88BD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97" y="3256747"/>
                <a:ext cx="3183051" cy="461665"/>
              </a:xfrm>
              <a:prstGeom prst="rect">
                <a:avLst/>
              </a:prstGeom>
              <a:blipFill>
                <a:blip r:embed="rId5"/>
                <a:stretch>
                  <a:fillRect l="-153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A714F1A-15C5-498A-971D-D734A5B6114C}"/>
                  </a:ext>
                </a:extLst>
              </p:cNvPr>
              <p:cNvSpPr/>
              <p:nvPr/>
            </p:nvSpPr>
            <p:spPr>
              <a:xfrm>
                <a:off x="1191708" y="3286364"/>
                <a:ext cx="39272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,</m:t>
                      </m:r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A714F1A-15C5-498A-971D-D734A5B61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08" y="3286364"/>
                <a:ext cx="3927229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7">
                <a:extLst>
                  <a:ext uri="{FF2B5EF4-FFF2-40B4-BE49-F238E27FC236}">
                    <a16:creationId xmlns:a16="http://schemas.microsoft.com/office/drawing/2014/main" id="{DE7DF4EF-5637-478F-937A-B60D350EBD3E}"/>
                  </a:ext>
                </a:extLst>
              </p:cNvPr>
              <p:cNvSpPr txBox="1"/>
              <p:nvPr/>
            </p:nvSpPr>
            <p:spPr>
              <a:xfrm>
                <a:off x="1200433" y="5701391"/>
                <a:ext cx="7045647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7" name="텍스트 상자 17">
                <a:extLst>
                  <a:ext uri="{FF2B5EF4-FFF2-40B4-BE49-F238E27FC236}">
                    <a16:creationId xmlns:a16="http://schemas.microsoft.com/office/drawing/2014/main" id="{DE7DF4EF-5637-478F-937A-B60D350E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33" y="5701391"/>
                <a:ext cx="7045647" cy="3939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34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의 일반식을 구한다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23"/>
              <p:cNvSpPr txBox="1"/>
              <p:nvPr/>
            </p:nvSpPr>
            <p:spPr>
              <a:xfrm>
                <a:off x="3083322" y="4721264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 상자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2" y="4721264"/>
                <a:ext cx="2239074" cy="573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1924576" y="3140968"/>
                <a:ext cx="5294847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76" y="3140968"/>
                <a:ext cx="5294847" cy="295466"/>
              </a:xfrm>
              <a:prstGeom prst="rect">
                <a:avLst/>
              </a:prstGeom>
              <a:blipFill>
                <a:blip r:embed="rId3"/>
                <a:stretch>
                  <a:fillRect l="-576" t="-2041" r="-576" b="-16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3093965" y="3861048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65" y="3861048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49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의 일반식을 </a:t>
            </a:r>
            <a:r>
              <a:rPr kumimoji="1" lang="en-US" altLang="ko-KR" dirty="0"/>
              <a:t>GDM</a:t>
            </a:r>
            <a:r>
              <a:rPr kumimoji="1" lang="ko-KR" altLang="en-US" dirty="0"/>
              <a:t>에 대입한다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27" y="2480103"/>
            <a:ext cx="4353533" cy="488400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84387" y="3769650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67247" y="4523851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92893" y="3779997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5254" y="4779615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00425" y="3171591"/>
            <a:ext cx="3700463" cy="714609"/>
          </a:xfrm>
          <a:custGeom>
            <a:avLst/>
            <a:gdLst>
              <a:gd name="connsiteX0" fmla="*/ 0 w 3700463"/>
              <a:gd name="connsiteY0" fmla="*/ 714609 h 714609"/>
              <a:gd name="connsiteX1" fmla="*/ 1728788 w 3700463"/>
              <a:gd name="connsiteY1" fmla="*/ 234 h 714609"/>
              <a:gd name="connsiteX2" fmla="*/ 3700463 w 3700463"/>
              <a:gd name="connsiteY2" fmla="*/ 628884 h 71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463" h="714609">
                <a:moveTo>
                  <a:pt x="0" y="714609"/>
                </a:moveTo>
                <a:cubicBezTo>
                  <a:pt x="556022" y="364565"/>
                  <a:pt x="1112044" y="14521"/>
                  <a:pt x="1728788" y="234"/>
                </a:cubicBezTo>
                <a:cubicBezTo>
                  <a:pt x="2345532" y="-14053"/>
                  <a:pt x="3700463" y="628884"/>
                  <a:pt x="3700463" y="628884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자유형 13"/>
          <p:cNvSpPr/>
          <p:nvPr/>
        </p:nvSpPr>
        <p:spPr>
          <a:xfrm rot="225272" flipV="1">
            <a:off x="3247801" y="5349591"/>
            <a:ext cx="3700463" cy="714609"/>
          </a:xfrm>
          <a:custGeom>
            <a:avLst/>
            <a:gdLst>
              <a:gd name="connsiteX0" fmla="*/ 0 w 3700463"/>
              <a:gd name="connsiteY0" fmla="*/ 714609 h 714609"/>
              <a:gd name="connsiteX1" fmla="*/ 1728788 w 3700463"/>
              <a:gd name="connsiteY1" fmla="*/ 234 h 714609"/>
              <a:gd name="connsiteX2" fmla="*/ 3700463 w 3700463"/>
              <a:gd name="connsiteY2" fmla="*/ 628884 h 71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463" h="714609">
                <a:moveTo>
                  <a:pt x="0" y="714609"/>
                </a:moveTo>
                <a:cubicBezTo>
                  <a:pt x="556022" y="364565"/>
                  <a:pt x="1112044" y="14521"/>
                  <a:pt x="1728788" y="234"/>
                </a:cubicBezTo>
                <a:cubicBezTo>
                  <a:pt x="2345532" y="-14053"/>
                  <a:pt x="3700463" y="628884"/>
                  <a:pt x="3700463" y="628884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23">
                <a:extLst>
                  <a:ext uri="{FF2B5EF4-FFF2-40B4-BE49-F238E27FC236}">
                    <a16:creationId xmlns:a16="http://schemas.microsoft.com/office/drawing/2014/main" id="{C1362506-C353-4B5C-9993-61B7197EABE6}"/>
                  </a:ext>
                </a:extLst>
              </p:cNvPr>
              <p:cNvSpPr txBox="1"/>
              <p:nvPr/>
            </p:nvSpPr>
            <p:spPr>
              <a:xfrm>
                <a:off x="1349484" y="4655453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23">
                <a:extLst>
                  <a:ext uri="{FF2B5EF4-FFF2-40B4-BE49-F238E27FC236}">
                    <a16:creationId xmlns:a16="http://schemas.microsoft.com/office/drawing/2014/main" id="{C1362506-C353-4B5C-9993-61B7197E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84" y="4655453"/>
                <a:ext cx="2239074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25">
                <a:extLst>
                  <a:ext uri="{FF2B5EF4-FFF2-40B4-BE49-F238E27FC236}">
                    <a16:creationId xmlns:a16="http://schemas.microsoft.com/office/drawing/2014/main" id="{92D5312A-3694-4812-9631-00EB37CEE90B}"/>
                  </a:ext>
                </a:extLst>
              </p:cNvPr>
              <p:cNvSpPr txBox="1"/>
              <p:nvPr/>
            </p:nvSpPr>
            <p:spPr>
              <a:xfrm>
                <a:off x="1338196" y="3916354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25">
                <a:extLst>
                  <a:ext uri="{FF2B5EF4-FFF2-40B4-BE49-F238E27FC236}">
                    <a16:creationId xmlns:a16="http://schemas.microsoft.com/office/drawing/2014/main" id="{92D5312A-3694-4812-9631-00EB37CE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96" y="3916354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18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blipFill rotWithShape="0">
                <a:blip r:embed="rId3"/>
                <a:stretch>
                  <a:fillRect l="-1144" t="-1355" b="-379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blipFill>
                <a:blip r:embed="rId4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blipFill>
                <a:blip r:embed="rId5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61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56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kumimoji="1" lang="ko-KR" altLang="en-US" dirty="0"/>
                  <a:t> 를 작은 값으로 선택한다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=0.1</m:t>
                    </m:r>
                  </m:oMath>
                </a14:m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Random</a:t>
                </a:r>
                <a:r>
                  <a:rPr kumimoji="1" lang="ko-KR" altLang="en-US" dirty="0"/>
                  <a:t>하게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ko-KR" altLang="en-US" dirty="0"/>
                  <a:t> 를 선택한다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</a:rPr>
                      <m:t>=1</m:t>
                    </m:r>
                  </m:oMath>
                </a14:m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B00F1D9D-AC15-447C-9857-E6F191EB9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B00F1D9D-AC15-447C-9857-E6F191EB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429000"/>
                <a:ext cx="5328592" cy="2254720"/>
              </a:xfrm>
              <a:prstGeom prst="rect">
                <a:avLst/>
              </a:prstGeom>
              <a:blipFill>
                <a:blip r:embed="rId3"/>
                <a:stretch>
                  <a:fillRect l="-1144" t="-1355" b="-379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E5CA6FE0-92D7-42B0-BDDC-4CFDF6DA9986}"/>
                  </a:ext>
                </a:extLst>
              </p:cNvPr>
              <p:cNvSpPr txBox="1"/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E5CA6FE0-92D7-42B0-BDDC-4CFDF6DA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291270"/>
                <a:ext cx="4271169" cy="377796"/>
              </a:xfrm>
              <a:prstGeom prst="rect">
                <a:avLst/>
              </a:prstGeom>
              <a:blipFill>
                <a:blip r:embed="rId4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13">
                <a:extLst>
                  <a:ext uri="{FF2B5EF4-FFF2-40B4-BE49-F238E27FC236}">
                    <a16:creationId xmlns:a16="http://schemas.microsoft.com/office/drawing/2014/main" id="{3ABFC34A-8B97-417E-A900-F90A4587A3BE}"/>
                  </a:ext>
                </a:extLst>
              </p:cNvPr>
              <p:cNvSpPr txBox="1"/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4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400" i="1">
                          <a:latin typeface="Cambria Math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lang="mr-IN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13">
                <a:extLst>
                  <a:ext uri="{FF2B5EF4-FFF2-40B4-BE49-F238E27FC236}">
                    <a16:creationId xmlns:a16="http://schemas.microsoft.com/office/drawing/2014/main" id="{3ABFC34A-8B97-417E-A900-F90A458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73" y="4787128"/>
                <a:ext cx="4271169" cy="377796"/>
              </a:xfrm>
              <a:prstGeom prst="rect">
                <a:avLst/>
              </a:prstGeom>
              <a:blipFill>
                <a:blip r:embed="rId5"/>
                <a:stretch>
                  <a:fillRect l="-285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045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57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ko-KR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루프</m:t>
                    </m:r>
                    <m:r>
                      <a:rPr kumimoji="1" lang="ko-KR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를 </m:t>
                    </m:r>
                  </m:oMath>
                </a14:m>
                <a:r>
                  <a:rPr kumimoji="1" lang="ko-KR" altLang="en-US" dirty="0"/>
                  <a:t>반복한다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01159" y="2919665"/>
                <a:ext cx="979306" cy="658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altLang="ko-KR" b="1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9" y="2919665"/>
                <a:ext cx="979306" cy="658385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67545" y="3677745"/>
                <a:ext cx="4142736" cy="653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𝟔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677745"/>
                <a:ext cx="4142736" cy="653833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67544" y="4449444"/>
                <a:ext cx="4953856" cy="653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𝟔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𝟓𝟒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𝟖𝟒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49444"/>
                <a:ext cx="4953856" cy="653833"/>
              </a:xfrm>
              <a:prstGeom prst="rect">
                <a:avLst/>
              </a:prstGeom>
              <a:blipFill>
                <a:blip r:embed="rId5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67544" y="5251441"/>
                <a:ext cx="5510226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𝟓𝟒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𝟒𝟖𝟎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𝟖𝟒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𝟖𝟖𝟖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51441"/>
                <a:ext cx="5510226" cy="654988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44523D-C65C-404E-A76F-2CDA752FB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549" y="2544716"/>
            <a:ext cx="4076210" cy="17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5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58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2: f</a:t>
                </a:r>
                <a:r>
                  <a:rPr kumimoji="1" lang="ko-KR" altLang="en-US" dirty="0"/>
                  <a:t>가 주어진 데이터에 가장 잘 부합도록 </a:t>
                </a:r>
                <a:r>
                  <a:rPr kumimoji="1" lang="en-US" altLang="ko-KR" dirty="0"/>
                  <a:t>w</a:t>
                </a:r>
                <a:r>
                  <a:rPr kumimoji="1" lang="ko-KR" altLang="en-US" dirty="0"/>
                  <a:t>를 잘 조정한다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Gradient Descent Method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를 최소하는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찾는다</a:t>
                </a:r>
                <a:endParaRPr kumimoji="1" lang="en-US" altLang="ko-KR" dirty="0"/>
              </a:p>
              <a:p>
                <a:pPr lvl="2"/>
                <a:r>
                  <a:rPr kumimoji="1" lang="ko-KR" altLang="en-US"/>
                  <a:t>루프를 정해진 </a:t>
                </a:r>
                <a:r>
                  <a:rPr kumimoji="1" lang="ko-KR" altLang="en-US" dirty="0"/>
                  <a:t>횟수만큼 수행한 후 마지막 값을 사용한다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475656" y="3789040"/>
                <a:ext cx="6076086" cy="652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𝟒𝟖𝟎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𝟖𝟖𝟖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𝟒𝟖𝟎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𝟒𝟑𝟔𝟖</m:t>
                      </m:r>
                    </m:oMath>
                  </m:oMathPara>
                </a14:m>
                <a:endParaRPr lang="ko-KR" altLang="en-US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𝟖𝟖𝟖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𝟖𝟖𝟖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𝟒𝟖𝟎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𝟗𝟒𝟎𝟖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89040"/>
                <a:ext cx="6076086" cy="652679"/>
              </a:xfrm>
              <a:prstGeom prst="rect">
                <a:avLst/>
              </a:prstGeom>
              <a:blipFill>
                <a:blip r:embed="rId3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475656" y="5206367"/>
                <a:ext cx="2344936" cy="658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100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𝟎𝟎𝟎𝟎𝟕𝟕𝟏𝟑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charset="0"/>
                            </a:rPr>
                            <m:t>100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𝟒𝟗𝟗𝟖𝟗𝟏𝟕𝟏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06367"/>
                <a:ext cx="2344936" cy="658385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1708230" y="4643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EC8394-6585-4C3F-9945-3B7955CCEDF6}"/>
                  </a:ext>
                </a:extLst>
              </p:cNvPr>
              <p:cNvSpPr/>
              <p:nvPr/>
            </p:nvSpPr>
            <p:spPr>
              <a:xfrm>
                <a:off x="1475656" y="3057852"/>
                <a:ext cx="5510226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𝟓𝟒</m:t>
                      </m:r>
                      <m:r>
                        <a:rPr lang="en-US" altLang="ko-KR" i="1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+6×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𝟒𝟖𝟎</m:t>
                      </m:r>
                    </m:oMath>
                  </m:oMathPara>
                </a14:m>
                <a:endParaRPr lang="en-US" altLang="ko-KR" b="1" i="1" dirty="0">
                  <a:solidFill>
                    <a:srgbClr val="7030A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𝟖𝟒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−0.1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𝟖𝟒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𝟓𝟒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𝟖𝟖𝟖</m:t>
                      </m:r>
                    </m:oMath>
                  </m:oMathPara>
                </a14:m>
                <a:endParaRPr lang="en-US" altLang="ko-KR" b="1" i="1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EC8394-6585-4C3F-9945-3B7955CCE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57852"/>
                <a:ext cx="5510226" cy="654988"/>
              </a:xfrm>
              <a:prstGeom prst="rect">
                <a:avLst/>
              </a:prstGeom>
              <a:blipFill>
                <a:blip r:embed="rId5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50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Final Results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최종 결과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77365" y="2059516"/>
                <a:ext cx="5456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1.49989171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+0.00007713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65" y="2059516"/>
                <a:ext cx="5456302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3334311" y="2996952"/>
            <a:ext cx="2101785" cy="262321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4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670447" y="3755630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2572790 w 4994564"/>
              <a:gd name="connsiteY2" fmla="*/ 1001093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94162" y="227317"/>
                  <a:pt x="822960" y="214155"/>
                </a:cubicBezTo>
                <a:cubicBezTo>
                  <a:pt x="1251758" y="200993"/>
                  <a:pt x="2010064" y="1036768"/>
                  <a:pt x="2572790" y="1001093"/>
                </a:cubicBezTo>
                <a:cubicBezTo>
                  <a:pt x="3135516" y="965418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;1.5,−1.0,1.5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64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7B49-C6C4-4DDF-923A-90C6EF8E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B5C56-A5CA-4ED4-86B8-154AD56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99854A-6827-46DB-B403-650A088C36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실제로 구현하는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9">
                <a:extLst>
                  <a:ext uri="{FF2B5EF4-FFF2-40B4-BE49-F238E27FC236}">
                    <a16:creationId xmlns:a16="http://schemas.microsoft.com/office/drawing/2014/main" id="{5E1988CA-D70F-4006-A481-8EEC5DAE92F4}"/>
                  </a:ext>
                </a:extLst>
              </p:cNvPr>
              <p:cNvSpPr txBox="1"/>
              <p:nvPr/>
            </p:nvSpPr>
            <p:spPr>
              <a:xfrm>
                <a:off x="1690475" y="1787255"/>
                <a:ext cx="4111382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9">
                <a:extLst>
                  <a:ext uri="{FF2B5EF4-FFF2-40B4-BE49-F238E27FC236}">
                    <a16:creationId xmlns:a16="http://schemas.microsoft.com/office/drawing/2014/main" id="{5E1988CA-D70F-4006-A481-8EEC5DAE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75" y="1787255"/>
                <a:ext cx="4111382" cy="707886"/>
              </a:xfrm>
              <a:prstGeom prst="rect">
                <a:avLst/>
              </a:prstGeom>
              <a:blipFill>
                <a:blip r:embed="rId2"/>
                <a:stretch>
                  <a:fillRect l="-308" t="-139286" b="-18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9">
                <a:extLst>
                  <a:ext uri="{FF2B5EF4-FFF2-40B4-BE49-F238E27FC236}">
                    <a16:creationId xmlns:a16="http://schemas.microsoft.com/office/drawing/2014/main" id="{9EEFD616-EB0D-4180-A906-AB336879D034}"/>
                  </a:ext>
                </a:extLst>
              </p:cNvPr>
              <p:cNvSpPr txBox="1"/>
              <p:nvPr/>
            </p:nvSpPr>
            <p:spPr>
              <a:xfrm>
                <a:off x="1978507" y="3697559"/>
                <a:ext cx="4581767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ko-KR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mr-IN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9">
                <a:extLst>
                  <a:ext uri="{FF2B5EF4-FFF2-40B4-BE49-F238E27FC236}">
                    <a16:creationId xmlns:a16="http://schemas.microsoft.com/office/drawing/2014/main" id="{9EEFD616-EB0D-4180-A906-AB336879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07" y="3697559"/>
                <a:ext cx="4581767" cy="367345"/>
              </a:xfrm>
              <a:prstGeom prst="rect">
                <a:avLst/>
              </a:prstGeom>
              <a:blipFill>
                <a:blip r:embed="rId3"/>
                <a:stretch>
                  <a:fillRect l="-3324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>
                <a:extLst>
                  <a:ext uri="{FF2B5EF4-FFF2-40B4-BE49-F238E27FC236}">
                    <a16:creationId xmlns:a16="http://schemas.microsoft.com/office/drawing/2014/main" id="{1310F992-40EF-407A-B306-91B4E6DC460C}"/>
                  </a:ext>
                </a:extLst>
              </p:cNvPr>
              <p:cNvSpPr txBox="1"/>
              <p:nvPr/>
            </p:nvSpPr>
            <p:spPr>
              <a:xfrm>
                <a:off x="2699792" y="2628743"/>
                <a:ext cx="2827441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>
                <a:extLst>
                  <a:ext uri="{FF2B5EF4-FFF2-40B4-BE49-F238E27FC236}">
                    <a16:creationId xmlns:a16="http://schemas.microsoft.com/office/drawing/2014/main" id="{1310F992-40EF-407A-B306-91B4E6DC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628743"/>
                <a:ext cx="2827441" cy="707886"/>
              </a:xfrm>
              <a:prstGeom prst="rect">
                <a:avLst/>
              </a:prstGeom>
              <a:blipFill>
                <a:blip r:embed="rId4"/>
                <a:stretch>
                  <a:fillRect l="-10314" t="-136842" b="-182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9">
                <a:extLst>
                  <a:ext uri="{FF2B5EF4-FFF2-40B4-BE49-F238E27FC236}">
                    <a16:creationId xmlns:a16="http://schemas.microsoft.com/office/drawing/2014/main" id="{1D95FD20-2283-43FA-90DE-D7795A86ED80}"/>
                  </a:ext>
                </a:extLst>
              </p:cNvPr>
              <p:cNvSpPr txBox="1"/>
              <p:nvPr/>
            </p:nvSpPr>
            <p:spPr>
              <a:xfrm>
                <a:off x="1834491" y="4667575"/>
                <a:ext cx="4673074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9">
                <a:extLst>
                  <a:ext uri="{FF2B5EF4-FFF2-40B4-BE49-F238E27FC236}">
                    <a16:creationId xmlns:a16="http://schemas.microsoft.com/office/drawing/2014/main" id="{1D95FD20-2283-43FA-90DE-D7795A86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1" y="4667575"/>
                <a:ext cx="4673074" cy="707886"/>
              </a:xfrm>
              <a:prstGeom prst="rect">
                <a:avLst/>
              </a:prstGeom>
              <a:blipFill>
                <a:blip r:embed="rId5"/>
                <a:stretch>
                  <a:fillRect l="-543" t="-139286" b="-1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9">
                <a:extLst>
                  <a:ext uri="{FF2B5EF4-FFF2-40B4-BE49-F238E27FC236}">
                    <a16:creationId xmlns:a16="http://schemas.microsoft.com/office/drawing/2014/main" id="{738D7E0F-5370-4EC5-A6AC-D65B0154B1BB}"/>
                  </a:ext>
                </a:extLst>
              </p:cNvPr>
              <p:cNvSpPr txBox="1"/>
              <p:nvPr/>
            </p:nvSpPr>
            <p:spPr>
              <a:xfrm>
                <a:off x="3275856" y="5445224"/>
                <a:ext cx="3235566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9">
                <a:extLst>
                  <a:ext uri="{FF2B5EF4-FFF2-40B4-BE49-F238E27FC236}">
                    <a16:creationId xmlns:a16="http://schemas.microsoft.com/office/drawing/2014/main" id="{738D7E0F-5370-4EC5-A6AC-D65B0154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3235566" cy="707886"/>
              </a:xfrm>
              <a:prstGeom prst="rect">
                <a:avLst/>
              </a:prstGeom>
              <a:blipFill>
                <a:blip r:embed="rId6"/>
                <a:stretch>
                  <a:fillRect l="-8984" t="-139286" b="-18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9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08635" y="1543112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495" y="2297313"/>
            <a:ext cx="1651509" cy="79208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339843"/>
                <a:ext cx="6279433" cy="363971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</a:p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339843"/>
                <a:ext cx="6279433" cy="3639714"/>
              </a:xfrm>
              <a:prstGeom prst="rect">
                <a:avLst/>
              </a:prstGeom>
              <a:blipFill>
                <a:blip r:embed="rId2"/>
                <a:stretch>
                  <a:fillRect l="-1010" t="-347" b="-2083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2506544" y="2020472"/>
                <a:ext cx="4234621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44" y="2020472"/>
                <a:ext cx="4234621" cy="926920"/>
              </a:xfrm>
              <a:prstGeom prst="rect">
                <a:avLst/>
              </a:prstGeom>
              <a:blipFill>
                <a:blip r:embed="rId3"/>
                <a:stretch>
                  <a:fillRect t="-198649" b="-278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2522263" y="3424832"/>
                <a:ext cx="4227503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kumimoji="1" lang="en-US" altLang="ko-KR" sz="24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mr-IN" altLang="ko-K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4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63" y="3424832"/>
                <a:ext cx="4227503" cy="926920"/>
              </a:xfrm>
              <a:prstGeom prst="rect">
                <a:avLst/>
              </a:prstGeom>
              <a:blipFill>
                <a:blip r:embed="rId4"/>
                <a:stretch>
                  <a:fillRect l="-300" t="-200000" b="-278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CFF7E69C-D905-42D3-9C16-20FD1BB3A71D}"/>
              </a:ext>
            </a:extLst>
          </p:cNvPr>
          <p:cNvSpPr/>
          <p:nvPr/>
        </p:nvSpPr>
        <p:spPr>
          <a:xfrm>
            <a:off x="4489889" y="1916833"/>
            <a:ext cx="2251276" cy="105839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896193E-D124-4E2F-B0E3-65787062F0DC}"/>
              </a:ext>
            </a:extLst>
          </p:cNvPr>
          <p:cNvSpPr/>
          <p:nvPr/>
        </p:nvSpPr>
        <p:spPr>
          <a:xfrm>
            <a:off x="4485841" y="3360769"/>
            <a:ext cx="2251276" cy="105839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336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62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8064896" cy="41013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2000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sz="2000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sz="20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8064896" cy="4101379"/>
              </a:xfrm>
              <a:prstGeom prst="rect">
                <a:avLst/>
              </a:prstGeom>
              <a:blipFill>
                <a:blip r:embed="rId2"/>
                <a:stretch>
                  <a:fillRect l="-628" t="-309" b="-1543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498432" y="1949389"/>
                <a:ext cx="6545060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b="1">
                                      <a:latin typeface="Cambria Math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)∈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𝐷𝑎𝑡𝑎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32" y="1949389"/>
                <a:ext cx="6545060" cy="885948"/>
              </a:xfrm>
              <a:prstGeom prst="rect">
                <a:avLst/>
              </a:prstGeom>
              <a:blipFill>
                <a:blip r:embed="rId3"/>
                <a:stretch>
                  <a:fillRect t="-201408" r="-581" b="-280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1" y="3353749"/>
                <a:ext cx="6539098" cy="8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b="1">
                                      <a:latin typeface="Cambria Math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7"/>
                                    </m:rPr>
                                    <a:rPr kumimoji="1" lang="en-US" altLang="ko-KR" sz="20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)∈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𝐷𝑎𝑡𝑎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sz="2000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1" y="3353749"/>
                <a:ext cx="6539098" cy="885948"/>
              </a:xfrm>
              <a:prstGeom prst="rect">
                <a:avLst/>
              </a:prstGeom>
              <a:blipFill>
                <a:blip r:embed="rId4"/>
                <a:stretch>
                  <a:fillRect t="-205714" r="-581" b="-28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A8970144-180E-3B4A-8FA4-0C3058FA01AB}"/>
              </a:ext>
            </a:extLst>
          </p:cNvPr>
          <p:cNvSpPr/>
          <p:nvPr/>
        </p:nvSpPr>
        <p:spPr>
          <a:xfrm>
            <a:off x="3203848" y="1772816"/>
            <a:ext cx="5112568" cy="115212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16C2B7-B5DF-104F-AB6A-5E41AB1FF7D8}"/>
              </a:ext>
            </a:extLst>
          </p:cNvPr>
          <p:cNvSpPr/>
          <p:nvPr/>
        </p:nvSpPr>
        <p:spPr>
          <a:xfrm>
            <a:off x="3203848" y="3261116"/>
            <a:ext cx="5112568" cy="1152128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606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63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blipFill>
                <a:blip r:embed="rId2"/>
                <a:stretch>
                  <a:fillRect l="-471" b="-1190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blipFill>
                <a:blip r:embed="rId3"/>
                <a:stretch>
                  <a:fillRect l="-641" r="-641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/>
              <p:nvPr/>
            </p:nvSpPr>
            <p:spPr>
              <a:xfrm>
                <a:off x="1331640" y="1772816"/>
                <a:ext cx="5240089" cy="814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5240089" cy="814710"/>
              </a:xfrm>
              <a:prstGeom prst="rect">
                <a:avLst/>
              </a:prstGeom>
              <a:blipFill>
                <a:blip r:embed="rId5"/>
                <a:stretch>
                  <a:fillRect t="-163077" b="-2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/>
              <p:nvPr/>
            </p:nvSpPr>
            <p:spPr>
              <a:xfrm>
                <a:off x="1369181" y="2672390"/>
                <a:ext cx="5229445" cy="814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81" y="2672390"/>
                <a:ext cx="5229445" cy="814710"/>
              </a:xfrm>
              <a:prstGeom prst="rect">
                <a:avLst/>
              </a:prstGeom>
              <a:blipFill>
                <a:blip r:embed="rId6"/>
                <a:stretch>
                  <a:fillRect t="-160606" b="-2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39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7B49-C6C4-4DDF-923A-90C6EF8E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B5C56-A5CA-4ED4-86B8-154AD56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64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E5F9D8-D8DB-4C6E-BE79-F9715D30BB8B}"/>
                  </a:ext>
                </a:extLst>
              </p:cNvPr>
              <p:cNvSpPr/>
              <p:nvPr/>
            </p:nvSpPr>
            <p:spPr>
              <a:xfrm>
                <a:off x="1555980" y="2170587"/>
                <a:ext cx="4333942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1600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E5F9D8-D8DB-4C6E-BE79-F9715D30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80" y="2170587"/>
                <a:ext cx="4333942" cy="602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44D8A10-9EE7-4A95-90D6-DDD2479A5819}"/>
                  </a:ext>
                </a:extLst>
              </p:cNvPr>
              <p:cNvSpPr/>
              <p:nvPr/>
            </p:nvSpPr>
            <p:spPr>
              <a:xfrm>
                <a:off x="3335600" y="2691374"/>
                <a:ext cx="3844450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1" lang="en-US" altLang="ko-KR" sz="1600" dirty="0"/>
                        <m:t> 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44D8A10-9EE7-4A95-90D6-DDD2479A5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00" y="2691374"/>
                <a:ext cx="3844450" cy="602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4A0FA7F-0486-4E37-B059-DFA7CD453653}"/>
                  </a:ext>
                </a:extLst>
              </p:cNvPr>
              <p:cNvSpPr/>
              <p:nvPr/>
            </p:nvSpPr>
            <p:spPr>
              <a:xfrm>
                <a:off x="5819416" y="1562930"/>
                <a:ext cx="266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4A0FA7F-0486-4E37-B059-DFA7CD45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16" y="1562930"/>
                <a:ext cx="266521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383CCF4-1042-4877-AC38-3A5C23291EAB}"/>
                  </a:ext>
                </a:extLst>
              </p:cNvPr>
              <p:cNvSpPr/>
              <p:nvPr/>
            </p:nvSpPr>
            <p:spPr>
              <a:xfrm>
                <a:off x="3312320" y="4625336"/>
                <a:ext cx="3839704" cy="60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1" lang="en-US" altLang="ko-KR" sz="1600" dirty="0"/>
                        <m:t> 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383CCF4-1042-4877-AC38-3A5C23291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20" y="4625336"/>
                <a:ext cx="3839704" cy="60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AFA8E7-0DB1-44F3-95AF-19E301E59E80}"/>
                  </a:ext>
                </a:extLst>
              </p:cNvPr>
              <p:cNvSpPr/>
              <p:nvPr/>
            </p:nvSpPr>
            <p:spPr>
              <a:xfrm>
                <a:off x="1535400" y="4121280"/>
                <a:ext cx="4324454" cy="60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b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1600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AFA8E7-0DB1-44F3-95AF-19E301E59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00" y="4121280"/>
                <a:ext cx="4324454" cy="60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18A336-17EC-4606-890C-3BB72D163175}"/>
                  </a:ext>
                </a:extLst>
              </p:cNvPr>
              <p:cNvSpPr/>
              <p:nvPr/>
            </p:nvSpPr>
            <p:spPr>
              <a:xfrm>
                <a:off x="3282545" y="5273408"/>
                <a:ext cx="242931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18A336-17EC-4606-890C-3BB72D16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545" y="5273408"/>
                <a:ext cx="2429319" cy="370294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8897CD8-6492-46D1-A699-C7398A139D05}"/>
                  </a:ext>
                </a:extLst>
              </p:cNvPr>
              <p:cNvSpPr/>
              <p:nvPr/>
            </p:nvSpPr>
            <p:spPr>
              <a:xfrm>
                <a:off x="3335600" y="3339446"/>
                <a:ext cx="2314095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ko-KR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600" b="1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8897CD8-6492-46D1-A699-C7398A139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00" y="3339446"/>
                <a:ext cx="2314095" cy="370294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19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65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Randomly choose an initial solution,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i="1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ko-KR" i="1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Repeat</a:t>
                </a: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endParaRPr lang="en-US" altLang="ko-KR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pPr eaLnBrk="1" latinLnBrk="1" hangingPunct="1">
                  <a:spcBef>
                    <a:spcPts val="1200"/>
                  </a:spcBef>
                  <a:defRPr/>
                </a:pPr>
                <a:r>
                  <a:rPr lang="en-US" altLang="ko-KR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Until stopping condition is satisfied</a:t>
                </a: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54F49BA-0FC4-4230-B355-FF14479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96752"/>
                <a:ext cx="8064896" cy="4254498"/>
              </a:xfrm>
              <a:prstGeom prst="rect">
                <a:avLst/>
              </a:prstGeom>
              <a:blipFill>
                <a:blip r:embed="rId2"/>
                <a:stretch>
                  <a:fillRect l="-471" b="-1190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/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8" name="텍스트 상자 15">
                <a:extLst>
                  <a:ext uri="{FF2B5EF4-FFF2-40B4-BE49-F238E27FC236}">
                    <a16:creationId xmlns:a16="http://schemas.microsoft.com/office/drawing/2014/main" id="{6F1817A2-4657-4DBA-A6EA-290C8B32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86" y="3789040"/>
                <a:ext cx="1971502" cy="314830"/>
              </a:xfrm>
              <a:prstGeom prst="rect">
                <a:avLst/>
              </a:prstGeom>
              <a:blipFill>
                <a:blip r:embed="rId3"/>
                <a:stretch>
                  <a:fillRect l="-641" r="-641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/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>
                          <a:latin typeface="Cambria Math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sSubSup>
                        <m:sSub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16">
                <a:extLst>
                  <a:ext uri="{FF2B5EF4-FFF2-40B4-BE49-F238E27FC236}">
                    <a16:creationId xmlns:a16="http://schemas.microsoft.com/office/drawing/2014/main" id="{13A88CCE-73C4-4254-86C7-E80B89B4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50" y="4296507"/>
                <a:ext cx="1965538" cy="312265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/>
              <p:nvPr/>
            </p:nvSpPr>
            <p:spPr>
              <a:xfrm>
                <a:off x="1331640" y="1772816"/>
                <a:ext cx="537313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ko-KR" b="1">
                                              <a:latin typeface="Cambria Math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7B84CDA-B981-462C-8780-892CE2FC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5373138" cy="800219"/>
              </a:xfrm>
              <a:prstGeom prst="rect">
                <a:avLst/>
              </a:prstGeom>
              <a:blipFill>
                <a:blip r:embed="rId5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/>
              <p:nvPr/>
            </p:nvSpPr>
            <p:spPr>
              <a:xfrm>
                <a:off x="1369181" y="2672390"/>
                <a:ext cx="5498236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kumimoji="1" lang="mr-IN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ko-KR" b="1">
                                              <a:latin typeface="Cambria Math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FEF3EA8-F5BF-48EF-A254-ABE3D6247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81" y="2672390"/>
                <a:ext cx="5498236" cy="800219"/>
              </a:xfrm>
              <a:prstGeom prst="rect">
                <a:avLst/>
              </a:prstGeom>
              <a:blipFill>
                <a:blip r:embed="rId6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615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1236-671D-45DE-B43E-548A566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D94CF6-9E6B-4205-A579-6395970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FFCFC-17CB-4250-BA7C-CB11FD5A3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모델을 찾아라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기본 모델로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함수를 사용하자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</a:t>
            </a:r>
            <a:r>
              <a:rPr kumimoji="1" lang="en-US" altLang="ko-KR" baseline="-25000" dirty="0"/>
              <a:t>0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2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GDM</a:t>
            </a:r>
            <a:r>
              <a:rPr kumimoji="1" lang="ko-KR" altLang="en-US" dirty="0"/>
              <a:t>으로 결정하라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/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5A02B0-BB6A-44D9-8968-5BB1BF24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91" y="4797152"/>
                <a:ext cx="58074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1237654-8FDD-42DE-B26F-38B2E040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16832"/>
            <a:ext cx="4870263" cy="22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3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6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91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3: </a:t>
            </a:r>
            <a:r>
              <a:rPr kumimoji="1" lang="ko-KR" altLang="en-US" dirty="0"/>
              <a:t>결정된 </a:t>
            </a:r>
            <a:r>
              <a:rPr kumimoji="1" lang="en-US" altLang="ko-KR" dirty="0"/>
              <a:t>f</a:t>
            </a:r>
            <a:r>
              <a:rPr kumimoji="1" lang="ko-KR" altLang="en-US" dirty="0"/>
              <a:t>를 이용하여 값을 예측한다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9175</TotalTime>
  <Words>2282</Words>
  <Application>Microsoft Office PowerPoint</Application>
  <PresentationFormat>화면 슬라이드 쇼(4:3)</PresentationFormat>
  <Paragraphs>580</Paragraphs>
  <Slides>67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9" baseType="lpstr">
      <vt:lpstr>굴림</vt:lpstr>
      <vt:lpstr>맑은 고딕</vt:lpstr>
      <vt:lpstr>Bookman Old Style</vt:lpstr>
      <vt:lpstr>Cambria Math</vt:lpstr>
      <vt:lpstr>Comic Sans MS</vt:lpstr>
      <vt:lpstr>Gill Sans MT</vt:lpstr>
      <vt:lpstr>Symbol</vt:lpstr>
      <vt:lpstr>Times New Roman</vt:lpstr>
      <vt:lpstr>Wingdings</vt:lpstr>
      <vt:lpstr>Wingdings 3</vt:lpstr>
      <vt:lpstr>원본</vt:lpstr>
      <vt:lpstr>수식</vt:lpstr>
      <vt:lpstr>Basic Idea of Learning</vt:lpstr>
      <vt:lpstr>Goal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Some Issues</vt:lpstr>
      <vt:lpstr>몇가지 Issue들</vt:lpstr>
      <vt:lpstr>가장 잘 설명하는</vt:lpstr>
      <vt:lpstr>가장 잘 설명하는</vt:lpstr>
      <vt:lpstr>가장 잘 설명하는 함수를 찾아라</vt:lpstr>
      <vt:lpstr>가장 잘 설명하는 함수를 찾아라</vt:lpstr>
      <vt:lpstr>가장 잘 설명하는 함수를 찾아라</vt:lpstr>
      <vt:lpstr>Minimizing Error Functions</vt:lpstr>
      <vt:lpstr>고등학교 때의 기억을</vt:lpstr>
      <vt:lpstr>고등학교 때의 기억을</vt:lpstr>
      <vt:lpstr>고등학교 때의 기억을</vt:lpstr>
      <vt:lpstr>그럼, 한번 해 봅시다</vt:lpstr>
      <vt:lpstr>다음 데이터에 가장 부합하는 모델은?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숙제 1</vt:lpstr>
      <vt:lpstr>숙제 1</vt:lpstr>
      <vt:lpstr>Machine Learning 이란</vt:lpstr>
      <vt:lpstr>Learning with Gradient Descent Method</vt:lpstr>
      <vt:lpstr>고등학교 때의 기억을</vt:lpstr>
      <vt:lpstr>고등학교 때의 기억을</vt:lpstr>
      <vt:lpstr>고등학교 때의 기억을</vt:lpstr>
      <vt:lpstr>그래서 우리는 바꿉니다</vt:lpstr>
      <vt:lpstr>그래서 우리는 바꿉니다</vt:lpstr>
      <vt:lpstr>그래서 우리는 바꿉니다</vt:lpstr>
      <vt:lpstr>경사면 따라 내려가기</vt:lpstr>
      <vt:lpstr>경사면 따라 내려가기</vt:lpstr>
      <vt:lpstr>경사면 따라 내려가기</vt:lpstr>
      <vt:lpstr>경사면 따라 내려가기</vt:lpstr>
      <vt:lpstr>Gradient Descent Method</vt:lpstr>
      <vt:lpstr>Gradient Descent Method</vt:lpstr>
      <vt:lpstr>지금까지 말한 것을 합하면</vt:lpstr>
      <vt:lpstr>Goal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Final Results</vt:lpstr>
      <vt:lpstr>그러나</vt:lpstr>
      <vt:lpstr>그러나</vt:lpstr>
      <vt:lpstr>그러나</vt:lpstr>
      <vt:lpstr>그러나</vt:lpstr>
      <vt:lpstr>그러나</vt:lpstr>
      <vt:lpstr>그러나</vt:lpstr>
      <vt:lpstr>숙제 2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Registered User</cp:lastModifiedBy>
  <cp:revision>507</cp:revision>
  <cp:lastPrinted>2016-04-26T02:43:10Z</cp:lastPrinted>
  <dcterms:created xsi:type="dcterms:W3CDTF">2012-05-24T05:20:38Z</dcterms:created>
  <dcterms:modified xsi:type="dcterms:W3CDTF">2019-09-01T11:56:27Z</dcterms:modified>
</cp:coreProperties>
</file>