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7" r:id="rId3"/>
    <p:sldId id="270" r:id="rId4"/>
    <p:sldId id="258" r:id="rId5"/>
    <p:sldId id="271" r:id="rId6"/>
    <p:sldId id="257" r:id="rId7"/>
    <p:sldId id="259" r:id="rId8"/>
    <p:sldId id="260" r:id="rId9"/>
    <p:sldId id="261" r:id="rId10"/>
    <p:sldId id="264" r:id="rId11"/>
    <p:sldId id="262" r:id="rId12"/>
    <p:sldId id="265" r:id="rId13"/>
    <p:sldId id="263" r:id="rId14"/>
    <p:sldId id="266" r:id="rId15"/>
    <p:sldId id="269" r:id="rId16"/>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9"/>
    <p:restoredTop sz="94678"/>
  </p:normalViewPr>
  <p:slideViewPr>
    <p:cSldViewPr snapToGrid="0">
      <p:cViewPr varScale="1">
        <p:scale>
          <a:sx n="134" d="100"/>
          <a:sy n="134" d="100"/>
        </p:scale>
        <p:origin x="2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4A482-DF50-4EEC-B0A4-6D3F511C30A8}"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A202DABB-017E-4F32-89DD-CF2DF2825FC0}">
      <dgm:prSet/>
      <dgm:spPr/>
      <dgm:t>
        <a:bodyPr/>
        <a:lstStyle/>
        <a:p>
          <a:r>
            <a:rPr lang="en-US"/>
            <a:t>La calificación crediticia es el proceso de evaluar la solvencia de un cliente, respondiendo básicamente a la pregunta:</a:t>
          </a:r>
        </a:p>
      </dgm:t>
    </dgm:pt>
    <dgm:pt modelId="{A79D64A8-9DC6-4561-A0A5-76EEFFCC726F}" type="parTrans" cxnId="{12277D49-E592-4648-B1D9-217211FC7426}">
      <dgm:prSet/>
      <dgm:spPr/>
      <dgm:t>
        <a:bodyPr/>
        <a:lstStyle/>
        <a:p>
          <a:endParaRPr lang="en-US"/>
        </a:p>
      </dgm:t>
    </dgm:pt>
    <dgm:pt modelId="{D2282090-E8FE-41D5-B524-44286E9829F9}" type="sibTrans" cxnId="{12277D49-E592-4648-B1D9-217211FC7426}">
      <dgm:prSet/>
      <dgm:spPr/>
      <dgm:t>
        <a:bodyPr/>
        <a:lstStyle/>
        <a:p>
          <a:endParaRPr lang="en-US"/>
        </a:p>
      </dgm:t>
    </dgm:pt>
    <dgm:pt modelId="{CD1BE9D6-99C7-449F-887B-585368F69783}">
      <dgm:prSet/>
      <dgm:spPr/>
      <dgm:t>
        <a:bodyPr/>
        <a:lstStyle/>
        <a:p>
          <a:r>
            <a:rPr lang="en-US"/>
            <a:t>"¿Qué probabilidad hay de que esta persona pague un préstamo o crédito a tiempo?"</a:t>
          </a:r>
        </a:p>
      </dgm:t>
    </dgm:pt>
    <dgm:pt modelId="{AC40B8A9-1F9A-40F6-9E14-7985D47C1765}" type="parTrans" cxnId="{E7E0DD37-5CFB-47F0-8575-DE33AEE87930}">
      <dgm:prSet/>
      <dgm:spPr/>
      <dgm:t>
        <a:bodyPr/>
        <a:lstStyle/>
        <a:p>
          <a:endParaRPr lang="en-US"/>
        </a:p>
      </dgm:t>
    </dgm:pt>
    <dgm:pt modelId="{D22B7881-BC42-4964-8DD1-B63AA6A03B3F}" type="sibTrans" cxnId="{E7E0DD37-5CFB-47F0-8575-DE33AEE87930}">
      <dgm:prSet/>
      <dgm:spPr/>
      <dgm:t>
        <a:bodyPr/>
        <a:lstStyle/>
        <a:p>
          <a:endParaRPr lang="en-US"/>
        </a:p>
      </dgm:t>
    </dgm:pt>
    <dgm:pt modelId="{4965C55A-92A0-4716-B1EB-A31125E99EEF}">
      <dgm:prSet/>
      <dgm:spPr/>
      <dgm:t>
        <a:bodyPr/>
        <a:lstStyle/>
        <a:p>
          <a:r>
            <a:rPr lang="en-US"/>
            <a:t>Para respaldar esto, las organizaciones recurren cada vez más a modelos predictivos que analizan los datos de los clientes y les asignan una puntuación o nivel de riesgo.</a:t>
          </a:r>
        </a:p>
      </dgm:t>
    </dgm:pt>
    <dgm:pt modelId="{295EC55B-833D-49C6-9F41-2D6A796101F3}" type="parTrans" cxnId="{AEFEF771-0883-4F66-822A-C55B96D6E460}">
      <dgm:prSet/>
      <dgm:spPr/>
      <dgm:t>
        <a:bodyPr/>
        <a:lstStyle/>
        <a:p>
          <a:endParaRPr lang="en-US"/>
        </a:p>
      </dgm:t>
    </dgm:pt>
    <dgm:pt modelId="{1C810DEA-B406-44AC-8B90-B27C1D61B8A2}" type="sibTrans" cxnId="{AEFEF771-0883-4F66-822A-C55B96D6E460}">
      <dgm:prSet/>
      <dgm:spPr/>
      <dgm:t>
        <a:bodyPr/>
        <a:lstStyle/>
        <a:p>
          <a:endParaRPr lang="en-US"/>
        </a:p>
      </dgm:t>
    </dgm:pt>
    <dgm:pt modelId="{3DF3BE2C-D814-C34F-B0FA-9A7A01107347}" type="pres">
      <dgm:prSet presAssocID="{A3B4A482-DF50-4EEC-B0A4-6D3F511C30A8}" presName="outerComposite" presStyleCnt="0">
        <dgm:presLayoutVars>
          <dgm:chMax val="5"/>
          <dgm:dir/>
          <dgm:resizeHandles val="exact"/>
        </dgm:presLayoutVars>
      </dgm:prSet>
      <dgm:spPr/>
    </dgm:pt>
    <dgm:pt modelId="{BB4755FB-DD6F-2C49-8912-E4DC369771BF}" type="pres">
      <dgm:prSet presAssocID="{A3B4A482-DF50-4EEC-B0A4-6D3F511C30A8}" presName="dummyMaxCanvas" presStyleCnt="0">
        <dgm:presLayoutVars/>
      </dgm:prSet>
      <dgm:spPr/>
    </dgm:pt>
    <dgm:pt modelId="{0CD9F407-32A0-E44F-B2F7-19E307EA84EF}" type="pres">
      <dgm:prSet presAssocID="{A3B4A482-DF50-4EEC-B0A4-6D3F511C30A8}" presName="ThreeNodes_1" presStyleLbl="node1" presStyleIdx="0" presStyleCnt="3">
        <dgm:presLayoutVars>
          <dgm:bulletEnabled val="1"/>
        </dgm:presLayoutVars>
      </dgm:prSet>
      <dgm:spPr/>
    </dgm:pt>
    <dgm:pt modelId="{A9AFEF0F-D4A3-5741-9F50-0B9BDBCC0F10}" type="pres">
      <dgm:prSet presAssocID="{A3B4A482-DF50-4EEC-B0A4-6D3F511C30A8}" presName="ThreeNodes_2" presStyleLbl="node1" presStyleIdx="1" presStyleCnt="3">
        <dgm:presLayoutVars>
          <dgm:bulletEnabled val="1"/>
        </dgm:presLayoutVars>
      </dgm:prSet>
      <dgm:spPr/>
    </dgm:pt>
    <dgm:pt modelId="{B8DCCB74-6907-1C43-8D8B-E54F682225C6}" type="pres">
      <dgm:prSet presAssocID="{A3B4A482-DF50-4EEC-B0A4-6D3F511C30A8}" presName="ThreeNodes_3" presStyleLbl="node1" presStyleIdx="2" presStyleCnt="3">
        <dgm:presLayoutVars>
          <dgm:bulletEnabled val="1"/>
        </dgm:presLayoutVars>
      </dgm:prSet>
      <dgm:spPr/>
    </dgm:pt>
    <dgm:pt modelId="{10783EC3-4AA3-1B44-961C-706E606FA184}" type="pres">
      <dgm:prSet presAssocID="{A3B4A482-DF50-4EEC-B0A4-6D3F511C30A8}" presName="ThreeConn_1-2" presStyleLbl="fgAccFollowNode1" presStyleIdx="0" presStyleCnt="2">
        <dgm:presLayoutVars>
          <dgm:bulletEnabled val="1"/>
        </dgm:presLayoutVars>
      </dgm:prSet>
      <dgm:spPr/>
    </dgm:pt>
    <dgm:pt modelId="{716E4C5F-1DE8-4D43-BB97-364C859DE8C4}" type="pres">
      <dgm:prSet presAssocID="{A3B4A482-DF50-4EEC-B0A4-6D3F511C30A8}" presName="ThreeConn_2-3" presStyleLbl="fgAccFollowNode1" presStyleIdx="1" presStyleCnt="2">
        <dgm:presLayoutVars>
          <dgm:bulletEnabled val="1"/>
        </dgm:presLayoutVars>
      </dgm:prSet>
      <dgm:spPr/>
    </dgm:pt>
    <dgm:pt modelId="{B68B3150-2B00-1F4F-8B16-69A918D73EF4}" type="pres">
      <dgm:prSet presAssocID="{A3B4A482-DF50-4EEC-B0A4-6D3F511C30A8}" presName="ThreeNodes_1_text" presStyleLbl="node1" presStyleIdx="2" presStyleCnt="3">
        <dgm:presLayoutVars>
          <dgm:bulletEnabled val="1"/>
        </dgm:presLayoutVars>
      </dgm:prSet>
      <dgm:spPr/>
    </dgm:pt>
    <dgm:pt modelId="{CA5C1041-C167-0A49-8643-B66F1616F4EB}" type="pres">
      <dgm:prSet presAssocID="{A3B4A482-DF50-4EEC-B0A4-6D3F511C30A8}" presName="ThreeNodes_2_text" presStyleLbl="node1" presStyleIdx="2" presStyleCnt="3">
        <dgm:presLayoutVars>
          <dgm:bulletEnabled val="1"/>
        </dgm:presLayoutVars>
      </dgm:prSet>
      <dgm:spPr/>
    </dgm:pt>
    <dgm:pt modelId="{A42503A9-B369-034C-A558-0BED1047E308}" type="pres">
      <dgm:prSet presAssocID="{A3B4A482-DF50-4EEC-B0A4-6D3F511C30A8}" presName="ThreeNodes_3_text" presStyleLbl="node1" presStyleIdx="2" presStyleCnt="3">
        <dgm:presLayoutVars>
          <dgm:bulletEnabled val="1"/>
        </dgm:presLayoutVars>
      </dgm:prSet>
      <dgm:spPr/>
    </dgm:pt>
  </dgm:ptLst>
  <dgm:cxnLst>
    <dgm:cxn modelId="{E085F517-25FF-3145-A733-2805D86E8833}" type="presOf" srcId="{A202DABB-017E-4F32-89DD-CF2DF2825FC0}" destId="{B68B3150-2B00-1F4F-8B16-69A918D73EF4}" srcOrd="1" destOrd="0" presId="urn:microsoft.com/office/officeart/2005/8/layout/vProcess5"/>
    <dgm:cxn modelId="{E7E0DD37-5CFB-47F0-8575-DE33AEE87930}" srcId="{A3B4A482-DF50-4EEC-B0A4-6D3F511C30A8}" destId="{CD1BE9D6-99C7-449F-887B-585368F69783}" srcOrd="1" destOrd="0" parTransId="{AC40B8A9-1F9A-40F6-9E14-7985D47C1765}" sibTransId="{D22B7881-BC42-4964-8DD1-B63AA6A03B3F}"/>
    <dgm:cxn modelId="{0B7B5B44-9F45-6447-A813-F4208592A498}" type="presOf" srcId="{D22B7881-BC42-4964-8DD1-B63AA6A03B3F}" destId="{716E4C5F-1DE8-4D43-BB97-364C859DE8C4}" srcOrd="0" destOrd="0" presId="urn:microsoft.com/office/officeart/2005/8/layout/vProcess5"/>
    <dgm:cxn modelId="{12277D49-E592-4648-B1D9-217211FC7426}" srcId="{A3B4A482-DF50-4EEC-B0A4-6D3F511C30A8}" destId="{A202DABB-017E-4F32-89DD-CF2DF2825FC0}" srcOrd="0" destOrd="0" parTransId="{A79D64A8-9DC6-4561-A0A5-76EEFFCC726F}" sibTransId="{D2282090-E8FE-41D5-B524-44286E9829F9}"/>
    <dgm:cxn modelId="{E8D8784D-D0DA-CF4B-AE01-7EE5DD601214}" type="presOf" srcId="{A202DABB-017E-4F32-89DD-CF2DF2825FC0}" destId="{0CD9F407-32A0-E44F-B2F7-19E307EA84EF}" srcOrd="0" destOrd="0" presId="urn:microsoft.com/office/officeart/2005/8/layout/vProcess5"/>
    <dgm:cxn modelId="{8E14A067-438A-2B4F-AE9D-E6F0FB4F182A}" type="presOf" srcId="{4965C55A-92A0-4716-B1EB-A31125E99EEF}" destId="{B8DCCB74-6907-1C43-8D8B-E54F682225C6}" srcOrd="0" destOrd="0" presId="urn:microsoft.com/office/officeart/2005/8/layout/vProcess5"/>
    <dgm:cxn modelId="{DC1DFE6D-1680-694F-B47A-489BDBA03F59}" type="presOf" srcId="{4965C55A-92A0-4716-B1EB-A31125E99EEF}" destId="{A42503A9-B369-034C-A558-0BED1047E308}" srcOrd="1" destOrd="0" presId="urn:microsoft.com/office/officeart/2005/8/layout/vProcess5"/>
    <dgm:cxn modelId="{AEFEF771-0883-4F66-822A-C55B96D6E460}" srcId="{A3B4A482-DF50-4EEC-B0A4-6D3F511C30A8}" destId="{4965C55A-92A0-4716-B1EB-A31125E99EEF}" srcOrd="2" destOrd="0" parTransId="{295EC55B-833D-49C6-9F41-2D6A796101F3}" sibTransId="{1C810DEA-B406-44AC-8B90-B27C1D61B8A2}"/>
    <dgm:cxn modelId="{BE573F7C-9537-2847-B8B0-913D10961127}" type="presOf" srcId="{D2282090-E8FE-41D5-B524-44286E9829F9}" destId="{10783EC3-4AA3-1B44-961C-706E606FA184}" srcOrd="0" destOrd="0" presId="urn:microsoft.com/office/officeart/2005/8/layout/vProcess5"/>
    <dgm:cxn modelId="{F798B588-F70B-5549-B458-C3565C847D9D}" type="presOf" srcId="{CD1BE9D6-99C7-449F-887B-585368F69783}" destId="{A9AFEF0F-D4A3-5741-9F50-0B9BDBCC0F10}" srcOrd="0" destOrd="0" presId="urn:microsoft.com/office/officeart/2005/8/layout/vProcess5"/>
    <dgm:cxn modelId="{6C1797B8-E8C0-A646-9732-08E7B1264032}" type="presOf" srcId="{A3B4A482-DF50-4EEC-B0A4-6D3F511C30A8}" destId="{3DF3BE2C-D814-C34F-B0FA-9A7A01107347}" srcOrd="0" destOrd="0" presId="urn:microsoft.com/office/officeart/2005/8/layout/vProcess5"/>
    <dgm:cxn modelId="{B9CA4AEA-C88C-734F-9B73-3CF5BE21B81C}" type="presOf" srcId="{CD1BE9D6-99C7-449F-887B-585368F69783}" destId="{CA5C1041-C167-0A49-8643-B66F1616F4EB}" srcOrd="1" destOrd="0" presId="urn:microsoft.com/office/officeart/2005/8/layout/vProcess5"/>
    <dgm:cxn modelId="{5E7E91ED-031F-B84E-8033-C7DDD2DC2018}" type="presParOf" srcId="{3DF3BE2C-D814-C34F-B0FA-9A7A01107347}" destId="{BB4755FB-DD6F-2C49-8912-E4DC369771BF}" srcOrd="0" destOrd="0" presId="urn:microsoft.com/office/officeart/2005/8/layout/vProcess5"/>
    <dgm:cxn modelId="{6426747D-6905-0C4D-969F-7BC4B937A2AC}" type="presParOf" srcId="{3DF3BE2C-D814-C34F-B0FA-9A7A01107347}" destId="{0CD9F407-32A0-E44F-B2F7-19E307EA84EF}" srcOrd="1" destOrd="0" presId="urn:microsoft.com/office/officeart/2005/8/layout/vProcess5"/>
    <dgm:cxn modelId="{F5DD050C-4B47-104A-8C3A-772FF0CAF5ED}" type="presParOf" srcId="{3DF3BE2C-D814-C34F-B0FA-9A7A01107347}" destId="{A9AFEF0F-D4A3-5741-9F50-0B9BDBCC0F10}" srcOrd="2" destOrd="0" presId="urn:microsoft.com/office/officeart/2005/8/layout/vProcess5"/>
    <dgm:cxn modelId="{81A3C13A-26BA-784E-9140-C05F4CC3835D}" type="presParOf" srcId="{3DF3BE2C-D814-C34F-B0FA-9A7A01107347}" destId="{B8DCCB74-6907-1C43-8D8B-E54F682225C6}" srcOrd="3" destOrd="0" presId="urn:microsoft.com/office/officeart/2005/8/layout/vProcess5"/>
    <dgm:cxn modelId="{71D4D374-A27F-EE4A-A888-40B4C69A2D2F}" type="presParOf" srcId="{3DF3BE2C-D814-C34F-B0FA-9A7A01107347}" destId="{10783EC3-4AA3-1B44-961C-706E606FA184}" srcOrd="4" destOrd="0" presId="urn:microsoft.com/office/officeart/2005/8/layout/vProcess5"/>
    <dgm:cxn modelId="{1C12835B-261F-C64C-A0B1-FB9E28CC7F17}" type="presParOf" srcId="{3DF3BE2C-D814-C34F-B0FA-9A7A01107347}" destId="{716E4C5F-1DE8-4D43-BB97-364C859DE8C4}" srcOrd="5" destOrd="0" presId="urn:microsoft.com/office/officeart/2005/8/layout/vProcess5"/>
    <dgm:cxn modelId="{B81DEC5D-6F61-234D-96F7-77AA351415D1}" type="presParOf" srcId="{3DF3BE2C-D814-C34F-B0FA-9A7A01107347}" destId="{B68B3150-2B00-1F4F-8B16-69A918D73EF4}" srcOrd="6" destOrd="0" presId="urn:microsoft.com/office/officeart/2005/8/layout/vProcess5"/>
    <dgm:cxn modelId="{2097F623-675B-6A49-907A-F250FAC3369B}" type="presParOf" srcId="{3DF3BE2C-D814-C34F-B0FA-9A7A01107347}" destId="{CA5C1041-C167-0A49-8643-B66F1616F4EB}" srcOrd="7" destOrd="0" presId="urn:microsoft.com/office/officeart/2005/8/layout/vProcess5"/>
    <dgm:cxn modelId="{AE35789E-58E3-E84E-B443-7C261ABED08D}" type="presParOf" srcId="{3DF3BE2C-D814-C34F-B0FA-9A7A01107347}" destId="{A42503A9-B369-034C-A558-0BED1047E308}"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F8CFD5-61AE-4E2D-B304-F87DF466DC8C}"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028DDC9A-6373-4AC1-B389-A6EF0F6F292F}">
      <dgm:prSet/>
      <dgm:spPr/>
      <dgm:t>
        <a:bodyPr/>
        <a:lstStyle/>
        <a:p>
          <a:r>
            <a:rPr lang="en-US"/>
            <a:t>Se desarrolló y evaluó una serie de modelos de clasificación y regresión para respaldar la calificación crediticia, con el objetivo de predecir el comportamiento de pago de los clientes e identificar segmentos de riesgo. Se analizaron indicadores clave de rendimiento (KPI), como los coeficientes del modelo, las puntuaciones ROC AUC y la importancia de las características, para evaluar su eficacia.</a:t>
          </a:r>
        </a:p>
      </dgm:t>
    </dgm:pt>
    <dgm:pt modelId="{14C73473-8BF4-49B2-8A34-ACBBFA6E708C}" type="parTrans" cxnId="{64EA0BB7-D269-45FF-ACD8-D6A6B967CCAB}">
      <dgm:prSet/>
      <dgm:spPr/>
      <dgm:t>
        <a:bodyPr/>
        <a:lstStyle/>
        <a:p>
          <a:endParaRPr lang="en-US"/>
        </a:p>
      </dgm:t>
    </dgm:pt>
    <dgm:pt modelId="{23408C90-4C64-4560-865D-79DEDD8376AF}" type="sibTrans" cxnId="{64EA0BB7-D269-45FF-ACD8-D6A6B967CCAB}">
      <dgm:prSet/>
      <dgm:spPr/>
      <dgm:t>
        <a:bodyPr/>
        <a:lstStyle/>
        <a:p>
          <a:endParaRPr lang="en-US"/>
        </a:p>
      </dgm:t>
    </dgm:pt>
    <dgm:pt modelId="{1B5F70B5-0DBE-4A2E-A8FA-7100E0F8F316}">
      <dgm:prSet/>
      <dgm:spPr/>
      <dgm:t>
        <a:bodyPr/>
        <a:lstStyle/>
        <a:p>
          <a:r>
            <a:rPr lang="en-US"/>
            <a:t>El aprovechamiento de los modelos de clasificación y regresión en la calificación crediticia permite a las organizaciones tomar decisiones crediticias más inteligentes, rápidas y precisas, al tiempo que gestionan de forma proactiva el riesgo de la cartera y mejoran la rentabilidad.</a:t>
          </a:r>
        </a:p>
      </dgm:t>
    </dgm:pt>
    <dgm:pt modelId="{56D4B9CB-5ECD-4D67-97B5-33115D0FC097}" type="parTrans" cxnId="{B5BB527D-A231-4724-B530-BE07834D9622}">
      <dgm:prSet/>
      <dgm:spPr/>
      <dgm:t>
        <a:bodyPr/>
        <a:lstStyle/>
        <a:p>
          <a:endParaRPr lang="en-US"/>
        </a:p>
      </dgm:t>
    </dgm:pt>
    <dgm:pt modelId="{B9CFF99E-DF78-417F-A30F-DC868EFCF8AF}" type="sibTrans" cxnId="{B5BB527D-A231-4724-B530-BE07834D9622}">
      <dgm:prSet/>
      <dgm:spPr/>
      <dgm:t>
        <a:bodyPr/>
        <a:lstStyle/>
        <a:p>
          <a:endParaRPr lang="en-US"/>
        </a:p>
      </dgm:t>
    </dgm:pt>
    <dgm:pt modelId="{6AF28B83-68A8-B14F-BE18-FD6F47026F10}" type="pres">
      <dgm:prSet presAssocID="{8FF8CFD5-61AE-4E2D-B304-F87DF466DC8C}" presName="hierChild1" presStyleCnt="0">
        <dgm:presLayoutVars>
          <dgm:chPref val="1"/>
          <dgm:dir/>
          <dgm:animOne val="branch"/>
          <dgm:animLvl val="lvl"/>
          <dgm:resizeHandles/>
        </dgm:presLayoutVars>
      </dgm:prSet>
      <dgm:spPr/>
    </dgm:pt>
    <dgm:pt modelId="{0C6A418B-B82C-5B44-9BBB-87C92E1BF37A}" type="pres">
      <dgm:prSet presAssocID="{028DDC9A-6373-4AC1-B389-A6EF0F6F292F}" presName="hierRoot1" presStyleCnt="0"/>
      <dgm:spPr/>
    </dgm:pt>
    <dgm:pt modelId="{C963D2CC-1D4A-F041-9488-38E7E92C9CA1}" type="pres">
      <dgm:prSet presAssocID="{028DDC9A-6373-4AC1-B389-A6EF0F6F292F}" presName="composite" presStyleCnt="0"/>
      <dgm:spPr/>
    </dgm:pt>
    <dgm:pt modelId="{D284CDD5-430D-C647-AF97-BFEAA8A6EE73}" type="pres">
      <dgm:prSet presAssocID="{028DDC9A-6373-4AC1-B389-A6EF0F6F292F}" presName="background" presStyleLbl="node0" presStyleIdx="0" presStyleCnt="2"/>
      <dgm:spPr/>
    </dgm:pt>
    <dgm:pt modelId="{03E14A83-5176-AE44-8E39-5673CDF4201C}" type="pres">
      <dgm:prSet presAssocID="{028DDC9A-6373-4AC1-B389-A6EF0F6F292F}" presName="text" presStyleLbl="fgAcc0" presStyleIdx="0" presStyleCnt="2">
        <dgm:presLayoutVars>
          <dgm:chPref val="3"/>
        </dgm:presLayoutVars>
      </dgm:prSet>
      <dgm:spPr/>
    </dgm:pt>
    <dgm:pt modelId="{455CEBFB-DE89-A74E-85BF-FB14ABA159CE}" type="pres">
      <dgm:prSet presAssocID="{028DDC9A-6373-4AC1-B389-A6EF0F6F292F}" presName="hierChild2" presStyleCnt="0"/>
      <dgm:spPr/>
    </dgm:pt>
    <dgm:pt modelId="{A19AA675-27FC-344B-BD45-10BE4B08FCAA}" type="pres">
      <dgm:prSet presAssocID="{1B5F70B5-0DBE-4A2E-A8FA-7100E0F8F316}" presName="hierRoot1" presStyleCnt="0"/>
      <dgm:spPr/>
    </dgm:pt>
    <dgm:pt modelId="{861F6227-8DCC-6D42-8394-08A28391D0C9}" type="pres">
      <dgm:prSet presAssocID="{1B5F70B5-0DBE-4A2E-A8FA-7100E0F8F316}" presName="composite" presStyleCnt="0"/>
      <dgm:spPr/>
    </dgm:pt>
    <dgm:pt modelId="{A5014C66-02D6-4544-90B9-4C359807410E}" type="pres">
      <dgm:prSet presAssocID="{1B5F70B5-0DBE-4A2E-A8FA-7100E0F8F316}" presName="background" presStyleLbl="node0" presStyleIdx="1" presStyleCnt="2"/>
      <dgm:spPr/>
    </dgm:pt>
    <dgm:pt modelId="{0600CE44-89C2-3C4A-9256-64DB275E59F5}" type="pres">
      <dgm:prSet presAssocID="{1B5F70B5-0DBE-4A2E-A8FA-7100E0F8F316}" presName="text" presStyleLbl="fgAcc0" presStyleIdx="1" presStyleCnt="2">
        <dgm:presLayoutVars>
          <dgm:chPref val="3"/>
        </dgm:presLayoutVars>
      </dgm:prSet>
      <dgm:spPr/>
    </dgm:pt>
    <dgm:pt modelId="{FA3DC6CE-8ACC-6745-9AA0-599901797BCC}" type="pres">
      <dgm:prSet presAssocID="{1B5F70B5-0DBE-4A2E-A8FA-7100E0F8F316}" presName="hierChild2" presStyleCnt="0"/>
      <dgm:spPr/>
    </dgm:pt>
  </dgm:ptLst>
  <dgm:cxnLst>
    <dgm:cxn modelId="{CB4D2545-B5DD-DE4A-ABCC-ABA7FE3DA772}" type="presOf" srcId="{1B5F70B5-0DBE-4A2E-A8FA-7100E0F8F316}" destId="{0600CE44-89C2-3C4A-9256-64DB275E59F5}" srcOrd="0" destOrd="0" presId="urn:microsoft.com/office/officeart/2005/8/layout/hierarchy1"/>
    <dgm:cxn modelId="{B5BB527D-A231-4724-B530-BE07834D9622}" srcId="{8FF8CFD5-61AE-4E2D-B304-F87DF466DC8C}" destId="{1B5F70B5-0DBE-4A2E-A8FA-7100E0F8F316}" srcOrd="1" destOrd="0" parTransId="{56D4B9CB-5ECD-4D67-97B5-33115D0FC097}" sibTransId="{B9CFF99E-DF78-417F-A30F-DC868EFCF8AF}"/>
    <dgm:cxn modelId="{766ADEB2-1F90-7445-8F44-27A4E54ED36F}" type="presOf" srcId="{028DDC9A-6373-4AC1-B389-A6EF0F6F292F}" destId="{03E14A83-5176-AE44-8E39-5673CDF4201C}" srcOrd="0" destOrd="0" presId="urn:microsoft.com/office/officeart/2005/8/layout/hierarchy1"/>
    <dgm:cxn modelId="{64EA0BB7-D269-45FF-ACD8-D6A6B967CCAB}" srcId="{8FF8CFD5-61AE-4E2D-B304-F87DF466DC8C}" destId="{028DDC9A-6373-4AC1-B389-A6EF0F6F292F}" srcOrd="0" destOrd="0" parTransId="{14C73473-8BF4-49B2-8A34-ACBBFA6E708C}" sibTransId="{23408C90-4C64-4560-865D-79DEDD8376AF}"/>
    <dgm:cxn modelId="{E30B66D8-D833-404B-994A-BDF4DFD02E74}" type="presOf" srcId="{8FF8CFD5-61AE-4E2D-B304-F87DF466DC8C}" destId="{6AF28B83-68A8-B14F-BE18-FD6F47026F10}" srcOrd="0" destOrd="0" presId="urn:microsoft.com/office/officeart/2005/8/layout/hierarchy1"/>
    <dgm:cxn modelId="{02FD2D6E-C2D4-754A-9E3D-619684284B3A}" type="presParOf" srcId="{6AF28B83-68A8-B14F-BE18-FD6F47026F10}" destId="{0C6A418B-B82C-5B44-9BBB-87C92E1BF37A}" srcOrd="0" destOrd="0" presId="urn:microsoft.com/office/officeart/2005/8/layout/hierarchy1"/>
    <dgm:cxn modelId="{CEC3F860-3836-084C-A227-CA881801BFE7}" type="presParOf" srcId="{0C6A418B-B82C-5B44-9BBB-87C92E1BF37A}" destId="{C963D2CC-1D4A-F041-9488-38E7E92C9CA1}" srcOrd="0" destOrd="0" presId="urn:microsoft.com/office/officeart/2005/8/layout/hierarchy1"/>
    <dgm:cxn modelId="{D2DD0FBC-483B-794C-8BFE-9C3E23F3698A}" type="presParOf" srcId="{C963D2CC-1D4A-F041-9488-38E7E92C9CA1}" destId="{D284CDD5-430D-C647-AF97-BFEAA8A6EE73}" srcOrd="0" destOrd="0" presId="urn:microsoft.com/office/officeart/2005/8/layout/hierarchy1"/>
    <dgm:cxn modelId="{029CE022-987D-0844-A81E-B2AF052EF38C}" type="presParOf" srcId="{C963D2CC-1D4A-F041-9488-38E7E92C9CA1}" destId="{03E14A83-5176-AE44-8E39-5673CDF4201C}" srcOrd="1" destOrd="0" presId="urn:microsoft.com/office/officeart/2005/8/layout/hierarchy1"/>
    <dgm:cxn modelId="{9A3A6556-8323-A649-A577-7B9DA0C6984B}" type="presParOf" srcId="{0C6A418B-B82C-5B44-9BBB-87C92E1BF37A}" destId="{455CEBFB-DE89-A74E-85BF-FB14ABA159CE}" srcOrd="1" destOrd="0" presId="urn:microsoft.com/office/officeart/2005/8/layout/hierarchy1"/>
    <dgm:cxn modelId="{14B77D4B-25CE-3147-BA60-BEC05A2FBC37}" type="presParOf" srcId="{6AF28B83-68A8-B14F-BE18-FD6F47026F10}" destId="{A19AA675-27FC-344B-BD45-10BE4B08FCAA}" srcOrd="1" destOrd="0" presId="urn:microsoft.com/office/officeart/2005/8/layout/hierarchy1"/>
    <dgm:cxn modelId="{7B4433E3-29F9-F74D-B1A7-027266F2F19A}" type="presParOf" srcId="{A19AA675-27FC-344B-BD45-10BE4B08FCAA}" destId="{861F6227-8DCC-6D42-8394-08A28391D0C9}" srcOrd="0" destOrd="0" presId="urn:microsoft.com/office/officeart/2005/8/layout/hierarchy1"/>
    <dgm:cxn modelId="{55B531FE-8414-EE46-AF89-DBE7A4553BC6}" type="presParOf" srcId="{861F6227-8DCC-6D42-8394-08A28391D0C9}" destId="{A5014C66-02D6-4544-90B9-4C359807410E}" srcOrd="0" destOrd="0" presId="urn:microsoft.com/office/officeart/2005/8/layout/hierarchy1"/>
    <dgm:cxn modelId="{E325E47A-5435-E446-9F62-37946636A863}" type="presParOf" srcId="{861F6227-8DCC-6D42-8394-08A28391D0C9}" destId="{0600CE44-89C2-3C4A-9256-64DB275E59F5}" srcOrd="1" destOrd="0" presId="urn:microsoft.com/office/officeart/2005/8/layout/hierarchy1"/>
    <dgm:cxn modelId="{BACAEAA3-2058-4B45-A363-5F19C75A2D1A}" type="presParOf" srcId="{A19AA675-27FC-344B-BD45-10BE4B08FCAA}" destId="{FA3DC6CE-8ACC-6745-9AA0-599901797BC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9F407-32A0-E44F-B2F7-19E307EA84EF}">
      <dsp:nvSpPr>
        <dsp:cNvPr id="0" name=""/>
        <dsp:cNvSpPr/>
      </dsp:nvSpPr>
      <dsp:spPr>
        <a:xfrm>
          <a:off x="0" y="0"/>
          <a:ext cx="8938260" cy="130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La calificación crediticia es el proceso de evaluar la solvencia de un cliente, respondiendo básicamente a la pregunta:</a:t>
          </a:r>
        </a:p>
      </dsp:txBody>
      <dsp:txXfrm>
        <a:off x="38234" y="38234"/>
        <a:ext cx="7529629" cy="1228933"/>
      </dsp:txXfrm>
    </dsp:sp>
    <dsp:sp modelId="{A9AFEF0F-D4A3-5741-9F50-0B9BDBCC0F10}">
      <dsp:nvSpPr>
        <dsp:cNvPr id="0" name=""/>
        <dsp:cNvSpPr/>
      </dsp:nvSpPr>
      <dsp:spPr>
        <a:xfrm>
          <a:off x="788670" y="1522968"/>
          <a:ext cx="8938260" cy="130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"¿Qué probabilidad hay de que esta persona pague un préstamo o crédito a tiempo?"</a:t>
          </a:r>
        </a:p>
      </dsp:txBody>
      <dsp:txXfrm>
        <a:off x="826904" y="1561202"/>
        <a:ext cx="7224611" cy="1228933"/>
      </dsp:txXfrm>
    </dsp:sp>
    <dsp:sp modelId="{B8DCCB74-6907-1C43-8D8B-E54F682225C6}">
      <dsp:nvSpPr>
        <dsp:cNvPr id="0" name=""/>
        <dsp:cNvSpPr/>
      </dsp:nvSpPr>
      <dsp:spPr>
        <a:xfrm>
          <a:off x="1577340" y="3045936"/>
          <a:ext cx="8938260" cy="130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Para respaldar esto, las organizaciones recurren cada vez más a modelos predictivos que analizan los datos de los clientes y les asignan una puntuación o nivel de riesgo.</a:t>
          </a:r>
        </a:p>
      </dsp:txBody>
      <dsp:txXfrm>
        <a:off x="1615574" y="3084170"/>
        <a:ext cx="7224611" cy="1228933"/>
      </dsp:txXfrm>
    </dsp:sp>
    <dsp:sp modelId="{10783EC3-4AA3-1B44-961C-706E606FA184}">
      <dsp:nvSpPr>
        <dsp:cNvPr id="0" name=""/>
        <dsp:cNvSpPr/>
      </dsp:nvSpPr>
      <dsp:spPr>
        <a:xfrm>
          <a:off x="808974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716E4C5F-1DE8-4D43-BB97-364C859DE8C4}">
      <dsp:nvSpPr>
        <dsp:cNvPr id="0" name=""/>
        <dsp:cNvSpPr/>
      </dsp:nvSpPr>
      <dsp:spPr>
        <a:xfrm>
          <a:off x="887841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4CDD5-430D-C647-AF97-BFEAA8A6EE73}">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E14A83-5176-AE44-8E39-5673CDF4201C}">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 desarrolló y evaluó una serie de modelos de clasificación y regresión para respaldar la calificación crediticia, con el objetivo de predecir el comportamiento de pago de los clientes e identificar segmentos de riesgo. Se analizaron indicadores clave de rendimiento (KPI), como los coeficientes del modelo, las puntuaciones ROC AUC y la importancia de las características, para evaluar su eficacia.</a:t>
          </a:r>
        </a:p>
      </dsp:txBody>
      <dsp:txXfrm>
        <a:off x="608661" y="692298"/>
        <a:ext cx="4508047" cy="2799040"/>
      </dsp:txXfrm>
    </dsp:sp>
    <dsp:sp modelId="{A5014C66-02D6-4544-90B9-4C359807410E}">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0CE44-89C2-3C4A-9256-64DB275E59F5}">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El aprovechamiento de los modelos de clasificación y regresión en la calificación crediticia permite a las organizaciones tomar decisiones crediticias más inteligentes, rápidas y precisas, al tiempo que gestionan de forma proactiva el riesgo de la cartera y mejoran la rentabilidad.</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F3546-F26D-8A44-A76A-0BA2B55356ED}" type="datetimeFigureOut">
              <a:rPr lang="en-MX" smtClean="0"/>
              <a:t>25/05/25</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4DA68-31C1-D343-9EFC-445DDA17587A}" type="slidenum">
              <a:rPr lang="en-MX" smtClean="0"/>
              <a:t>‹#›</a:t>
            </a:fld>
            <a:endParaRPr lang="en-MX"/>
          </a:p>
        </p:txBody>
      </p:sp>
    </p:spTree>
    <p:extLst>
      <p:ext uri="{BB962C8B-B14F-4D97-AF65-F5344CB8AC3E}">
        <p14:creationId xmlns:p14="http://schemas.microsoft.com/office/powerpoint/2010/main" val="130750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7904DA68-31C1-D343-9EFC-445DDA17587A}" type="slidenum">
              <a:rPr lang="en-MX" smtClean="0"/>
              <a:t>9</a:t>
            </a:fld>
            <a:endParaRPr lang="en-MX"/>
          </a:p>
        </p:txBody>
      </p:sp>
    </p:spTree>
    <p:extLst>
      <p:ext uri="{BB962C8B-B14F-4D97-AF65-F5344CB8AC3E}">
        <p14:creationId xmlns:p14="http://schemas.microsoft.com/office/powerpoint/2010/main" val="91593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7904DA68-31C1-D343-9EFC-445DDA17587A}" type="slidenum">
              <a:rPr lang="en-MX" smtClean="0"/>
              <a:t>10</a:t>
            </a:fld>
            <a:endParaRPr lang="en-MX"/>
          </a:p>
        </p:txBody>
      </p:sp>
    </p:spTree>
    <p:extLst>
      <p:ext uri="{BB962C8B-B14F-4D97-AF65-F5344CB8AC3E}">
        <p14:creationId xmlns:p14="http://schemas.microsoft.com/office/powerpoint/2010/main" val="768644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7904DA68-31C1-D343-9EFC-445DDA17587A}" type="slidenum">
              <a:rPr lang="en-MX" smtClean="0"/>
              <a:t>13</a:t>
            </a:fld>
            <a:endParaRPr lang="en-MX"/>
          </a:p>
        </p:txBody>
      </p:sp>
    </p:spTree>
    <p:extLst>
      <p:ext uri="{BB962C8B-B14F-4D97-AF65-F5344CB8AC3E}">
        <p14:creationId xmlns:p14="http://schemas.microsoft.com/office/powerpoint/2010/main" val="257350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A32E-0877-8EFC-7ECC-23CD8531C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6EE86B00-3CB1-0F59-21DE-E52CB1ECD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240AEC41-D647-BAED-513D-9481A17F6D95}"/>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5" name="Footer Placeholder 4">
            <a:extLst>
              <a:ext uri="{FF2B5EF4-FFF2-40B4-BE49-F238E27FC236}">
                <a16:creationId xmlns:a16="http://schemas.microsoft.com/office/drawing/2014/main" id="{58744501-85A4-2AE2-BFAD-B868E6CCFCE7}"/>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CAD19335-D8D4-F36B-74DA-9E88409C6A85}"/>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68217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A373-D71C-3E8D-EBB0-308FDFEE9D10}"/>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F5B02894-5980-BB8D-E49E-8697B50933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5B10E994-982D-1F51-E484-D8EDB51CDA2B}"/>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5" name="Footer Placeholder 4">
            <a:extLst>
              <a:ext uri="{FF2B5EF4-FFF2-40B4-BE49-F238E27FC236}">
                <a16:creationId xmlns:a16="http://schemas.microsoft.com/office/drawing/2014/main" id="{249D9F22-68D8-7E5D-E08F-E876528D8D75}"/>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8D8BD23A-1EC8-9488-5B43-F329E58B4737}"/>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302927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48A17-9079-8796-398B-83A0DCA488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5B65E4CE-A652-8959-5FCD-E83AF8C865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268D501A-AFB8-F6C6-266A-0A28E20FD0AE}"/>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5" name="Footer Placeholder 4">
            <a:extLst>
              <a:ext uri="{FF2B5EF4-FFF2-40B4-BE49-F238E27FC236}">
                <a16:creationId xmlns:a16="http://schemas.microsoft.com/office/drawing/2014/main" id="{1BE4A898-2DF9-BCD2-2DBC-D11B2AE6433E}"/>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C81691E-A6FA-EDA1-F46F-4AF9EFCB2DE6}"/>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26692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B72C-9DB2-C741-B6A7-6BD9A441768F}"/>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77A2A58-87CD-619B-6967-57D89194C9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76B96F22-8253-AEBD-B82A-B3BF4A7DB0A4}"/>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5" name="Footer Placeholder 4">
            <a:extLst>
              <a:ext uri="{FF2B5EF4-FFF2-40B4-BE49-F238E27FC236}">
                <a16:creationId xmlns:a16="http://schemas.microsoft.com/office/drawing/2014/main" id="{D2960589-2F70-658E-77A2-EBF80F3F02D4}"/>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9138F32E-C28F-1451-8028-FA7668210F0E}"/>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7639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EF3D-9301-9546-1518-A103A7AFF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7C8ECD32-6071-A0A8-8E02-5ABF14A0ED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3A27B4-0B8B-E594-9B18-3291FBBC8906}"/>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5" name="Footer Placeholder 4">
            <a:extLst>
              <a:ext uri="{FF2B5EF4-FFF2-40B4-BE49-F238E27FC236}">
                <a16:creationId xmlns:a16="http://schemas.microsoft.com/office/drawing/2014/main" id="{C599F581-4E0D-0B96-9E4C-029E721EC0D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D5666EB-FC12-23C1-6BA4-07C28D76B538}"/>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107005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26F6-8DDC-46BA-D076-B734E3D0246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BB0CAFB8-7C2E-C72F-9962-00ECE942A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5218C719-7A4D-F0A6-02AF-AADE8AA22C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94282B9E-AE14-9057-D563-DBF986D4A40C}"/>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6" name="Footer Placeholder 5">
            <a:extLst>
              <a:ext uri="{FF2B5EF4-FFF2-40B4-BE49-F238E27FC236}">
                <a16:creationId xmlns:a16="http://schemas.microsoft.com/office/drawing/2014/main" id="{059224BD-C5A6-6140-88C3-8DAD4311F1DD}"/>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79A87431-2141-A277-8658-11CA2F1A864E}"/>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321085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58A5-1DDA-A26C-E836-68342E140460}"/>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26CB9D9B-1321-731A-A235-A74FF6307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75B1-449B-C384-0BDC-B8DC597E02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52076BB7-A419-560F-7FCC-28CC64410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6DF823-3AAA-0DF3-99D9-541C9DE1E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79375F63-8D7B-BC19-03D7-D0DD17E77655}"/>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8" name="Footer Placeholder 7">
            <a:extLst>
              <a:ext uri="{FF2B5EF4-FFF2-40B4-BE49-F238E27FC236}">
                <a16:creationId xmlns:a16="http://schemas.microsoft.com/office/drawing/2014/main" id="{7BC723E6-954C-FCCB-3CA6-2D2136D926BA}"/>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308C4ECA-A02E-B06A-9AF7-AA86006D3710}"/>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272482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85F1-19C9-03C8-C242-8F58BF282B7E}"/>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8ED5E495-DD0D-834D-F4C8-7C3567C87CCA}"/>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4" name="Footer Placeholder 3">
            <a:extLst>
              <a:ext uri="{FF2B5EF4-FFF2-40B4-BE49-F238E27FC236}">
                <a16:creationId xmlns:a16="http://schemas.microsoft.com/office/drawing/2014/main" id="{FDFD5923-E072-FA3D-62D7-FF7B901947AD}"/>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64A9FB5B-74A6-A392-E4F1-094C2547A78A}"/>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21983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9CF58D-14D4-5366-99F9-4A0FDB34BF3B}"/>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3" name="Footer Placeholder 2">
            <a:extLst>
              <a:ext uri="{FF2B5EF4-FFF2-40B4-BE49-F238E27FC236}">
                <a16:creationId xmlns:a16="http://schemas.microsoft.com/office/drawing/2014/main" id="{E5985706-C838-5F37-9993-5FC2CF9E0460}"/>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50C541C6-6105-6166-479B-E8B1692EC5CC}"/>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88410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D1ED-A1F8-00D1-6D1E-BA023FADD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9C56F39F-9AE0-38F9-2710-C32ACE2B7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B76AC163-59FA-6454-9367-E2F609323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22F48-B47B-D851-90CB-9891370DCFE3}"/>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6" name="Footer Placeholder 5">
            <a:extLst>
              <a:ext uri="{FF2B5EF4-FFF2-40B4-BE49-F238E27FC236}">
                <a16:creationId xmlns:a16="http://schemas.microsoft.com/office/drawing/2014/main" id="{73AB2FF8-E339-4E44-83DA-2233CD894A9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EC24F27E-88CA-DB0B-E80A-143CDB4B5492}"/>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171199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FF5C-812E-D57D-57D5-B303F6820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997F9B18-30A0-BC0C-514C-795FD5D62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C9370045-1379-233C-60A9-0EB06836A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FA585-E928-926D-EA6D-5AEEE2B146A7}"/>
              </a:ext>
            </a:extLst>
          </p:cNvPr>
          <p:cNvSpPr>
            <a:spLocks noGrp="1"/>
          </p:cNvSpPr>
          <p:nvPr>
            <p:ph type="dt" sz="half" idx="10"/>
          </p:nvPr>
        </p:nvSpPr>
        <p:spPr/>
        <p:txBody>
          <a:bodyPr/>
          <a:lstStyle/>
          <a:p>
            <a:fld id="{E8E5D81F-7BA1-2946-A3C0-8B111FA27FCC}" type="datetimeFigureOut">
              <a:rPr lang="en-MX" smtClean="0"/>
              <a:t>25/05/25</a:t>
            </a:fld>
            <a:endParaRPr lang="en-MX"/>
          </a:p>
        </p:txBody>
      </p:sp>
      <p:sp>
        <p:nvSpPr>
          <p:cNvPr id="6" name="Footer Placeholder 5">
            <a:extLst>
              <a:ext uri="{FF2B5EF4-FFF2-40B4-BE49-F238E27FC236}">
                <a16:creationId xmlns:a16="http://schemas.microsoft.com/office/drawing/2014/main" id="{CABA737E-01C2-5E92-390F-5E542149084A}"/>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8FE35483-4837-C916-9AEE-85B9158B1F4D}"/>
              </a:ext>
            </a:extLst>
          </p:cNvPr>
          <p:cNvSpPr>
            <a:spLocks noGrp="1"/>
          </p:cNvSpPr>
          <p:nvPr>
            <p:ph type="sldNum" sz="quarter" idx="12"/>
          </p:nvPr>
        </p:nvSpPr>
        <p:spPr/>
        <p:txBody>
          <a:bodyPr/>
          <a:lstStyle/>
          <a:p>
            <a:fld id="{82EAD001-48CD-834C-9B91-C9D47045A284}" type="slidenum">
              <a:rPr lang="en-MX" smtClean="0"/>
              <a:t>‹#›</a:t>
            </a:fld>
            <a:endParaRPr lang="en-MX"/>
          </a:p>
        </p:txBody>
      </p:sp>
    </p:spTree>
    <p:extLst>
      <p:ext uri="{BB962C8B-B14F-4D97-AF65-F5344CB8AC3E}">
        <p14:creationId xmlns:p14="http://schemas.microsoft.com/office/powerpoint/2010/main" val="241284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683EB-1E53-F64D-5588-1786B9208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AA3FA99A-126B-2415-4235-2B2A58C52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BF131681-62E3-03B2-CEFE-EC0DD4BA5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E5D81F-7BA1-2946-A3C0-8B111FA27FCC}" type="datetimeFigureOut">
              <a:rPr lang="en-MX" smtClean="0"/>
              <a:t>25/05/25</a:t>
            </a:fld>
            <a:endParaRPr lang="en-MX"/>
          </a:p>
        </p:txBody>
      </p:sp>
      <p:sp>
        <p:nvSpPr>
          <p:cNvPr id="5" name="Footer Placeholder 4">
            <a:extLst>
              <a:ext uri="{FF2B5EF4-FFF2-40B4-BE49-F238E27FC236}">
                <a16:creationId xmlns:a16="http://schemas.microsoft.com/office/drawing/2014/main" id="{2F1BE19C-D8C3-68DD-92F2-A7343C89A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X"/>
          </a:p>
        </p:txBody>
      </p:sp>
      <p:sp>
        <p:nvSpPr>
          <p:cNvPr id="6" name="Slide Number Placeholder 5">
            <a:extLst>
              <a:ext uri="{FF2B5EF4-FFF2-40B4-BE49-F238E27FC236}">
                <a16:creationId xmlns:a16="http://schemas.microsoft.com/office/drawing/2014/main" id="{AD2F0592-9348-A0E3-406C-DCACD5FAA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EAD001-48CD-834C-9B91-C9D47045A284}" type="slidenum">
              <a:rPr lang="en-MX" smtClean="0"/>
              <a:t>‹#›</a:t>
            </a:fld>
            <a:endParaRPr lang="en-MX"/>
          </a:p>
        </p:txBody>
      </p:sp>
    </p:spTree>
    <p:extLst>
      <p:ext uri="{BB962C8B-B14F-4D97-AF65-F5344CB8AC3E}">
        <p14:creationId xmlns:p14="http://schemas.microsoft.com/office/powerpoint/2010/main" val="232712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25849DC-E8CD-88EA-3F97-04F7F8A35E79}"/>
              </a:ext>
            </a:extLst>
          </p:cNvPr>
          <p:cNvSpPr>
            <a:spLocks noGrp="1"/>
          </p:cNvSpPr>
          <p:nvPr>
            <p:ph type="ctrTitle"/>
          </p:nvPr>
        </p:nvSpPr>
        <p:spPr>
          <a:xfrm>
            <a:off x="1314824" y="735106"/>
            <a:ext cx="10053763" cy="2928470"/>
          </a:xfrm>
        </p:spPr>
        <p:txBody>
          <a:bodyPr anchor="b">
            <a:normAutofit/>
          </a:bodyPr>
          <a:lstStyle/>
          <a:p>
            <a:pPr algn="l"/>
            <a:r>
              <a:rPr lang="en-MX" sz="4800">
                <a:solidFill>
                  <a:srgbClr val="FFFFFF"/>
                </a:solidFill>
              </a:rPr>
              <a:t>Dimplomado en Ciencia de Datos</a:t>
            </a:r>
          </a:p>
        </p:txBody>
      </p:sp>
      <p:sp>
        <p:nvSpPr>
          <p:cNvPr id="3" name="Subtitle 2">
            <a:extLst>
              <a:ext uri="{FF2B5EF4-FFF2-40B4-BE49-F238E27FC236}">
                <a16:creationId xmlns:a16="http://schemas.microsoft.com/office/drawing/2014/main" id="{794CF044-60E1-7859-B04D-7F6D69E1153D}"/>
              </a:ext>
            </a:extLst>
          </p:cNvPr>
          <p:cNvSpPr>
            <a:spLocks noGrp="1"/>
          </p:cNvSpPr>
          <p:nvPr>
            <p:ph type="subTitle" idx="1"/>
          </p:nvPr>
        </p:nvSpPr>
        <p:spPr>
          <a:xfrm>
            <a:off x="1350682" y="4870824"/>
            <a:ext cx="10005951" cy="1458258"/>
          </a:xfrm>
        </p:spPr>
        <p:txBody>
          <a:bodyPr anchor="ctr">
            <a:normAutofit/>
          </a:bodyPr>
          <a:lstStyle/>
          <a:p>
            <a:pPr algn="l"/>
            <a:r>
              <a:rPr lang="en-MX" dirty="0"/>
              <a:t>Modulo II - Modelación Supervisada.</a:t>
            </a:r>
          </a:p>
          <a:p>
            <a:pPr algn="l"/>
            <a:r>
              <a:rPr lang="en-MX" dirty="0"/>
              <a:t>Examen 1</a:t>
            </a:r>
          </a:p>
          <a:p>
            <a:pPr algn="l"/>
            <a:r>
              <a:rPr lang="en-MX" dirty="0"/>
              <a:t>Gustavo Blas Duran</a:t>
            </a:r>
          </a:p>
        </p:txBody>
      </p:sp>
    </p:spTree>
    <p:extLst>
      <p:ext uri="{BB962C8B-B14F-4D97-AF65-F5344CB8AC3E}">
        <p14:creationId xmlns:p14="http://schemas.microsoft.com/office/powerpoint/2010/main" val="196660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86F4E-ED55-0793-A40C-2B9D68CDBA52}"/>
              </a:ext>
            </a:extLst>
          </p:cNvPr>
          <p:cNvSpPr>
            <a:spLocks noGrp="1"/>
          </p:cNvSpPr>
          <p:nvPr>
            <p:ph type="title"/>
          </p:nvPr>
        </p:nvSpPr>
        <p:spPr>
          <a:xfrm>
            <a:off x="838200" y="365125"/>
            <a:ext cx="10515600" cy="1306443"/>
          </a:xfrm>
        </p:spPr>
        <p:txBody>
          <a:bodyPr>
            <a:normAutofit/>
          </a:bodyPr>
          <a:lstStyle/>
          <a:p>
            <a:r>
              <a:rPr lang="en-MX" sz="4000" b="1" dirty="0"/>
              <a:t>DefaultPayment</a:t>
            </a:r>
          </a:p>
        </p:txBody>
      </p:sp>
      <p:sp>
        <p:nvSpPr>
          <p:cNvPr id="16" name="Content Placeholder 7">
            <a:extLst>
              <a:ext uri="{FF2B5EF4-FFF2-40B4-BE49-F238E27FC236}">
                <a16:creationId xmlns:a16="http://schemas.microsoft.com/office/drawing/2014/main" id="{C5A40A96-F372-7C8B-E9D0-D508630CCFA9}"/>
              </a:ext>
            </a:extLst>
          </p:cNvPr>
          <p:cNvSpPr>
            <a:spLocks noGrp="1"/>
          </p:cNvSpPr>
          <p:nvPr>
            <p:ph idx="1"/>
          </p:nvPr>
        </p:nvSpPr>
        <p:spPr>
          <a:xfrm>
            <a:off x="838200" y="1825625"/>
            <a:ext cx="3819525" cy="4303464"/>
          </a:xfrm>
        </p:spPr>
        <p:txBody>
          <a:bodyPr>
            <a:normAutofit/>
          </a:bodyPr>
          <a:lstStyle/>
          <a:p>
            <a:pPr marL="0" indent="0" algn="ctr">
              <a:buNone/>
            </a:pPr>
            <a:r>
              <a:rPr lang="en-US" sz="2000" dirty="0"/>
              <a:t>El </a:t>
            </a:r>
            <a:r>
              <a:rPr lang="en-US" sz="2000" dirty="0" err="1"/>
              <a:t>modelo</a:t>
            </a:r>
            <a:r>
              <a:rPr lang="en-US" sz="2000" dirty="0"/>
              <a:t> </a:t>
            </a:r>
            <a:r>
              <a:rPr lang="en-US" sz="2000" dirty="0" err="1"/>
              <a:t>puede</a:t>
            </a:r>
            <a:r>
              <a:rPr lang="en-US" sz="2000" dirty="0"/>
              <a:t> </a:t>
            </a:r>
            <a:r>
              <a:rPr lang="en-US" sz="2000" dirty="0" err="1"/>
              <a:t>diferenciar</a:t>
            </a:r>
            <a:r>
              <a:rPr lang="en-US" sz="2000" dirty="0"/>
              <a:t> </a:t>
            </a:r>
            <a:r>
              <a:rPr lang="en-US" sz="2000" dirty="0" err="1"/>
              <a:t>correctamente</a:t>
            </a:r>
            <a:r>
              <a:rPr lang="en-US" sz="2000" dirty="0"/>
              <a:t> entre </a:t>
            </a:r>
            <a:r>
              <a:rPr lang="en-US" sz="2000" dirty="0" err="1"/>
              <a:t>clientes</a:t>
            </a:r>
            <a:r>
              <a:rPr lang="en-US" sz="2000" dirty="0"/>
              <a:t> de alto y bajo </a:t>
            </a:r>
            <a:r>
              <a:rPr lang="en-US" sz="2000" dirty="0" err="1"/>
              <a:t>riesgo</a:t>
            </a:r>
            <a:r>
              <a:rPr lang="en-US" sz="2000" dirty="0"/>
              <a:t> </a:t>
            </a:r>
            <a:r>
              <a:rPr lang="en-US" sz="2000" dirty="0" err="1"/>
              <a:t>aproximadamente</a:t>
            </a:r>
            <a:r>
              <a:rPr lang="en-US" sz="2000" dirty="0"/>
              <a:t> </a:t>
            </a:r>
            <a:r>
              <a:rPr lang="en-US" sz="2000" dirty="0" err="1"/>
              <a:t>el</a:t>
            </a:r>
            <a:r>
              <a:rPr lang="en-US" sz="2000" dirty="0"/>
              <a:t> 75 % del </a:t>
            </a:r>
            <a:r>
              <a:rPr lang="en-US" sz="2000" dirty="0" err="1"/>
              <a:t>tiempo</a:t>
            </a:r>
            <a:r>
              <a:rPr lang="en-US" sz="2000" dirty="0"/>
              <a:t>.</a:t>
            </a:r>
          </a:p>
          <a:p>
            <a:pPr marL="0" indent="0" algn="ctr">
              <a:buNone/>
            </a:pPr>
            <a:endParaRPr lang="en-US" sz="2000" dirty="0"/>
          </a:p>
          <a:p>
            <a:pPr marL="0" indent="0" algn="ctr">
              <a:buNone/>
            </a:pPr>
            <a:r>
              <a:rPr lang="en-US" sz="2000" dirty="0"/>
              <a:t>Este </a:t>
            </a:r>
            <a:r>
              <a:rPr lang="en-US" sz="2000" dirty="0" err="1"/>
              <a:t>nivel</a:t>
            </a:r>
            <a:r>
              <a:rPr lang="en-US" sz="2000" dirty="0"/>
              <a:t> de </a:t>
            </a:r>
            <a:r>
              <a:rPr lang="en-US" sz="2000" dirty="0" err="1"/>
              <a:t>precisión</a:t>
            </a:r>
            <a:r>
              <a:rPr lang="en-US" sz="2000" dirty="0"/>
              <a:t> </a:t>
            </a:r>
            <a:r>
              <a:rPr lang="en-US" sz="2000" dirty="0" err="1"/>
              <a:t>proporciona</a:t>
            </a:r>
            <a:r>
              <a:rPr lang="en-US" sz="2000" dirty="0"/>
              <a:t> </a:t>
            </a:r>
            <a:r>
              <a:rPr lang="en-US" sz="2000" dirty="0" err="1"/>
              <a:t>una</a:t>
            </a:r>
            <a:r>
              <a:rPr lang="en-US" sz="2000" dirty="0"/>
              <a:t> base </a:t>
            </a:r>
            <a:r>
              <a:rPr lang="en-US" sz="2000" dirty="0" err="1"/>
              <a:t>sólida</a:t>
            </a:r>
            <a:r>
              <a:rPr lang="en-US" sz="2000" dirty="0"/>
              <a:t> para la </a:t>
            </a:r>
            <a:r>
              <a:rPr lang="en-US" sz="2000" dirty="0" err="1"/>
              <a:t>toma</a:t>
            </a:r>
            <a:r>
              <a:rPr lang="en-US" sz="2000" dirty="0"/>
              <a:t> de </a:t>
            </a:r>
            <a:r>
              <a:rPr lang="en-US" sz="2000" dirty="0" err="1"/>
              <a:t>decisiones</a:t>
            </a:r>
            <a:r>
              <a:rPr lang="en-US" sz="2000" dirty="0"/>
              <a:t> </a:t>
            </a:r>
            <a:r>
              <a:rPr lang="en-US" sz="2000" dirty="0" err="1"/>
              <a:t>basada</a:t>
            </a:r>
            <a:r>
              <a:rPr lang="en-US" sz="2000" dirty="0"/>
              <a:t> </a:t>
            </a:r>
            <a:r>
              <a:rPr lang="en-US" sz="2000" dirty="0" err="1"/>
              <a:t>en</a:t>
            </a:r>
            <a:r>
              <a:rPr lang="en-US" sz="2000" dirty="0"/>
              <a:t> </a:t>
            </a:r>
            <a:r>
              <a:rPr lang="en-US" sz="2000" dirty="0" err="1"/>
              <a:t>el</a:t>
            </a:r>
            <a:r>
              <a:rPr lang="en-US" sz="2000" dirty="0"/>
              <a:t> </a:t>
            </a:r>
            <a:r>
              <a:rPr lang="en-US" sz="2000" dirty="0" err="1"/>
              <a:t>riesgo</a:t>
            </a:r>
            <a:r>
              <a:rPr lang="en-US" sz="2000" dirty="0"/>
              <a:t>, </a:t>
            </a:r>
            <a:r>
              <a:rPr lang="en-US" sz="2000" dirty="0" err="1"/>
              <a:t>como</a:t>
            </a:r>
            <a:r>
              <a:rPr lang="en-US" sz="2000" dirty="0"/>
              <a:t> la </a:t>
            </a:r>
            <a:r>
              <a:rPr lang="en-US" sz="2000" dirty="0" err="1"/>
              <a:t>aprobación</a:t>
            </a:r>
            <a:r>
              <a:rPr lang="en-US" sz="2000" dirty="0"/>
              <a:t> de </a:t>
            </a:r>
            <a:r>
              <a:rPr lang="en-US" sz="2000" dirty="0" err="1"/>
              <a:t>créditos</a:t>
            </a:r>
            <a:r>
              <a:rPr lang="en-US" sz="2000" dirty="0"/>
              <a:t>, la </a:t>
            </a:r>
            <a:r>
              <a:rPr lang="en-US" sz="2000" dirty="0" err="1"/>
              <a:t>segmentación</a:t>
            </a:r>
            <a:r>
              <a:rPr lang="en-US" sz="2000" dirty="0"/>
              <a:t> de </a:t>
            </a:r>
            <a:r>
              <a:rPr lang="en-US" sz="2000" dirty="0" err="1"/>
              <a:t>clientes</a:t>
            </a:r>
            <a:r>
              <a:rPr lang="en-US" sz="2000" dirty="0"/>
              <a:t> o las </a:t>
            </a:r>
            <a:r>
              <a:rPr lang="en-US" sz="2000" dirty="0" err="1"/>
              <a:t>estrategias</a:t>
            </a:r>
            <a:r>
              <a:rPr lang="en-US" sz="2000" dirty="0"/>
              <a:t> de </a:t>
            </a:r>
            <a:r>
              <a:rPr lang="en-US" sz="2000" dirty="0" err="1"/>
              <a:t>intervención</a:t>
            </a:r>
            <a:r>
              <a:rPr lang="en-US" sz="2000" dirty="0"/>
              <a:t>.</a:t>
            </a:r>
          </a:p>
        </p:txBody>
      </p:sp>
      <p:pic>
        <p:nvPicPr>
          <p:cNvPr id="4" name="Content Placeholder 3">
            <a:extLst>
              <a:ext uri="{FF2B5EF4-FFF2-40B4-BE49-F238E27FC236}">
                <a16:creationId xmlns:a16="http://schemas.microsoft.com/office/drawing/2014/main" id="{A4E8CD91-14E4-0F02-24C8-3FBEA0495B59}"/>
              </a:ext>
            </a:extLst>
          </p:cNvPr>
          <p:cNvPicPr>
            <a:picLocks noChangeAspect="1"/>
          </p:cNvPicPr>
          <p:nvPr/>
        </p:nvPicPr>
        <p:blipFill>
          <a:blip r:embed="rId3"/>
          <a:srcRect t="-18" r="2" b="2"/>
          <a:stretch>
            <a:fillRect/>
          </a:stretch>
        </p:blipFill>
        <p:spPr>
          <a:xfrm>
            <a:off x="5932550" y="696965"/>
            <a:ext cx="4981575" cy="3948607"/>
          </a:xfrm>
          <a:prstGeom prst="rect">
            <a:avLst/>
          </a:prstGeom>
        </p:spPr>
      </p:pic>
      <p:pic>
        <p:nvPicPr>
          <p:cNvPr id="5" name="Picture 4">
            <a:extLst>
              <a:ext uri="{FF2B5EF4-FFF2-40B4-BE49-F238E27FC236}">
                <a16:creationId xmlns:a16="http://schemas.microsoft.com/office/drawing/2014/main" id="{C30EB3A4-2235-8B04-A21A-EBC5B8C173DC}"/>
              </a:ext>
            </a:extLst>
          </p:cNvPr>
          <p:cNvPicPr>
            <a:picLocks noChangeAspect="1"/>
          </p:cNvPicPr>
          <p:nvPr/>
        </p:nvPicPr>
        <p:blipFill>
          <a:blip r:embed="rId4"/>
          <a:stretch>
            <a:fillRect/>
          </a:stretch>
        </p:blipFill>
        <p:spPr>
          <a:xfrm>
            <a:off x="5495926" y="4867275"/>
            <a:ext cx="5956300" cy="762000"/>
          </a:xfrm>
          <a:prstGeom prst="rect">
            <a:avLst/>
          </a:prstGeom>
        </p:spPr>
      </p:pic>
    </p:spTree>
    <p:extLst>
      <p:ext uri="{BB962C8B-B14F-4D97-AF65-F5344CB8AC3E}">
        <p14:creationId xmlns:p14="http://schemas.microsoft.com/office/powerpoint/2010/main" val="403278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8BF93-FFFA-1B17-4035-BA0EB939F25A}"/>
              </a:ext>
            </a:extLst>
          </p:cNvPr>
          <p:cNvSpPr>
            <a:spLocks noGrp="1"/>
          </p:cNvSpPr>
          <p:nvPr>
            <p:ph type="title"/>
          </p:nvPr>
        </p:nvSpPr>
        <p:spPr>
          <a:xfrm>
            <a:off x="838200" y="365125"/>
            <a:ext cx="10515600" cy="1306443"/>
          </a:xfrm>
        </p:spPr>
        <p:txBody>
          <a:bodyPr>
            <a:normAutofit/>
          </a:bodyPr>
          <a:lstStyle/>
          <a:p>
            <a:r>
              <a:rPr lang="en-MX" sz="4000" b="1" dirty="0"/>
              <a:t>CreditScoring</a:t>
            </a:r>
          </a:p>
        </p:txBody>
      </p:sp>
      <p:sp>
        <p:nvSpPr>
          <p:cNvPr id="8" name="Content Placeholder 7">
            <a:extLst>
              <a:ext uri="{FF2B5EF4-FFF2-40B4-BE49-F238E27FC236}">
                <a16:creationId xmlns:a16="http://schemas.microsoft.com/office/drawing/2014/main" id="{E574D9F2-E92D-D45F-9088-628E9441A0DB}"/>
              </a:ext>
            </a:extLst>
          </p:cNvPr>
          <p:cNvSpPr>
            <a:spLocks noGrp="1"/>
          </p:cNvSpPr>
          <p:nvPr>
            <p:ph idx="1"/>
          </p:nvPr>
        </p:nvSpPr>
        <p:spPr>
          <a:xfrm>
            <a:off x="838199" y="1483632"/>
            <a:ext cx="10296525" cy="1261088"/>
          </a:xfrm>
        </p:spPr>
        <p:txBody>
          <a:bodyPr>
            <a:normAutofit/>
          </a:bodyPr>
          <a:lstStyle/>
          <a:p>
            <a:r>
              <a:rPr lang="en-US" sz="1400" dirty="0"/>
              <a:t>Este </a:t>
            </a:r>
            <a:r>
              <a:rPr lang="en-US" sz="1400" dirty="0" err="1"/>
              <a:t>modelo</a:t>
            </a:r>
            <a:r>
              <a:rPr lang="en-US" sz="1400" dirty="0"/>
              <a:t> </a:t>
            </a:r>
            <a:r>
              <a:rPr lang="en-US" sz="1400" dirty="0" err="1"/>
              <a:t>enfatiza</a:t>
            </a:r>
            <a:r>
              <a:rPr lang="en-US" sz="1400" dirty="0"/>
              <a:t> </a:t>
            </a:r>
            <a:r>
              <a:rPr lang="en-US" sz="1400" dirty="0" err="1"/>
              <a:t>el</a:t>
            </a:r>
            <a:r>
              <a:rPr lang="en-US" sz="1400" dirty="0"/>
              <a:t> </a:t>
            </a:r>
            <a:r>
              <a:rPr lang="en-US" sz="1400" dirty="0" err="1"/>
              <a:t>comportamiento</a:t>
            </a:r>
            <a:r>
              <a:rPr lang="en-US" sz="1400" dirty="0"/>
              <a:t> de </a:t>
            </a:r>
            <a:r>
              <a:rPr lang="en-US" sz="1400" dirty="0" err="1"/>
              <a:t>pago</a:t>
            </a:r>
            <a:r>
              <a:rPr lang="en-US" sz="1400" dirty="0"/>
              <a:t> </a:t>
            </a:r>
            <a:r>
              <a:rPr lang="en-US" sz="1400" dirty="0" err="1"/>
              <a:t>reciente</a:t>
            </a:r>
            <a:r>
              <a:rPr lang="en-US" sz="1400" dirty="0"/>
              <a:t>, la </a:t>
            </a:r>
            <a:r>
              <a:rPr lang="en-US" sz="1400" dirty="0" err="1"/>
              <a:t>edad</a:t>
            </a:r>
            <a:r>
              <a:rPr lang="en-US" sz="1400" dirty="0"/>
              <a:t>, </a:t>
            </a:r>
            <a:r>
              <a:rPr lang="en-US" sz="1400" dirty="0" err="1"/>
              <a:t>el</a:t>
            </a:r>
            <a:r>
              <a:rPr lang="en-US" sz="1400" dirty="0"/>
              <a:t> </a:t>
            </a:r>
            <a:r>
              <a:rPr lang="en-US" sz="1400" dirty="0" err="1"/>
              <a:t>uso</a:t>
            </a:r>
            <a:r>
              <a:rPr lang="en-US" sz="1400" dirty="0"/>
              <a:t> del </a:t>
            </a:r>
            <a:r>
              <a:rPr lang="en-US" sz="1400" dirty="0" err="1"/>
              <a:t>crédito</a:t>
            </a:r>
            <a:r>
              <a:rPr lang="en-US" sz="1400" dirty="0"/>
              <a:t> y la </a:t>
            </a:r>
            <a:r>
              <a:rPr lang="en-US" sz="1400" dirty="0" err="1"/>
              <a:t>educación</a:t>
            </a:r>
            <a:r>
              <a:rPr lang="en-US" sz="1400" dirty="0"/>
              <a:t> </a:t>
            </a:r>
            <a:r>
              <a:rPr lang="en-US" sz="1400" dirty="0" err="1"/>
              <a:t>como</a:t>
            </a:r>
            <a:r>
              <a:rPr lang="en-US" sz="1400" dirty="0"/>
              <a:t> </a:t>
            </a:r>
            <a:r>
              <a:rPr lang="en-US" sz="1400" dirty="0" err="1"/>
              <a:t>factores</a:t>
            </a:r>
            <a:r>
              <a:rPr lang="en-US" sz="1400" dirty="0"/>
              <a:t> clave.</a:t>
            </a:r>
          </a:p>
          <a:p>
            <a:r>
              <a:rPr lang="en-US" sz="1400" dirty="0"/>
              <a:t>Ser mayor, </a:t>
            </a:r>
            <a:r>
              <a:rPr lang="en-US" sz="1400" dirty="0" err="1"/>
              <a:t>tener</a:t>
            </a:r>
            <a:r>
              <a:rPr lang="en-US" sz="1400" dirty="0"/>
              <a:t> </a:t>
            </a:r>
            <a:r>
              <a:rPr lang="en-US" sz="1400" dirty="0" err="1"/>
              <a:t>educación</a:t>
            </a:r>
            <a:r>
              <a:rPr lang="en-US" sz="1400" dirty="0"/>
              <a:t> y </a:t>
            </a:r>
            <a:r>
              <a:rPr lang="en-US" sz="1400" dirty="0" err="1"/>
              <a:t>mantener</a:t>
            </a:r>
            <a:r>
              <a:rPr lang="en-US" sz="1400" dirty="0"/>
              <a:t> un bajo </a:t>
            </a:r>
            <a:r>
              <a:rPr lang="en-US" sz="1400" dirty="0" err="1"/>
              <a:t>uso</a:t>
            </a:r>
            <a:r>
              <a:rPr lang="en-US" sz="1400" dirty="0"/>
              <a:t> del </a:t>
            </a:r>
            <a:r>
              <a:rPr lang="en-US" sz="1400" dirty="0" err="1"/>
              <a:t>crédito</a:t>
            </a:r>
            <a:r>
              <a:rPr lang="en-US" sz="1400" dirty="0"/>
              <a:t> con </a:t>
            </a:r>
            <a:r>
              <a:rPr lang="en-US" sz="1400" dirty="0" err="1"/>
              <a:t>pagos</a:t>
            </a:r>
            <a:r>
              <a:rPr lang="en-US" sz="1400" dirty="0"/>
              <a:t> </a:t>
            </a:r>
            <a:r>
              <a:rPr lang="en-US" sz="1400" dirty="0" err="1"/>
              <a:t>constantes</a:t>
            </a:r>
            <a:r>
              <a:rPr lang="en-US" sz="1400" dirty="0"/>
              <a:t> reduce </a:t>
            </a:r>
            <a:r>
              <a:rPr lang="en-US" sz="1400" dirty="0" err="1"/>
              <a:t>el</a:t>
            </a:r>
            <a:r>
              <a:rPr lang="en-US" sz="1400" dirty="0"/>
              <a:t> </a:t>
            </a:r>
            <a:r>
              <a:rPr lang="en-US" sz="1400" dirty="0" err="1"/>
              <a:t>riesgo</a:t>
            </a:r>
            <a:r>
              <a:rPr lang="en-US" sz="1400" dirty="0"/>
              <a:t> </a:t>
            </a:r>
            <a:r>
              <a:rPr lang="en-US" sz="1400" dirty="0" err="1"/>
              <a:t>previsto</a:t>
            </a:r>
            <a:r>
              <a:rPr lang="en-US" sz="1400" dirty="0"/>
              <a:t>.</a:t>
            </a:r>
          </a:p>
          <a:p>
            <a:r>
              <a:rPr lang="en-US" sz="1400" dirty="0"/>
              <a:t>Por </a:t>
            </a:r>
            <a:r>
              <a:rPr lang="en-US" sz="1400" dirty="0" err="1"/>
              <a:t>el</a:t>
            </a:r>
            <a:r>
              <a:rPr lang="en-US" sz="1400" dirty="0"/>
              <a:t> </a:t>
            </a:r>
            <a:r>
              <a:rPr lang="en-US" sz="1400" dirty="0" err="1"/>
              <a:t>contrario</a:t>
            </a:r>
            <a:r>
              <a:rPr lang="en-US" sz="1400" dirty="0"/>
              <a:t>, un alto </a:t>
            </a:r>
            <a:r>
              <a:rPr lang="en-US" sz="1400" dirty="0" err="1"/>
              <a:t>nivel</a:t>
            </a:r>
            <a:r>
              <a:rPr lang="en-US" sz="1400" dirty="0"/>
              <a:t> de </a:t>
            </a:r>
            <a:r>
              <a:rPr lang="en-US" sz="1400" dirty="0" err="1"/>
              <a:t>deuda</a:t>
            </a:r>
            <a:r>
              <a:rPr lang="en-US" sz="1400" dirty="0"/>
              <a:t> </a:t>
            </a:r>
            <a:r>
              <a:rPr lang="en-US" sz="1400" dirty="0" err="1"/>
              <a:t>pasada</a:t>
            </a:r>
            <a:r>
              <a:rPr lang="en-US" sz="1400" dirty="0"/>
              <a:t> o </a:t>
            </a:r>
            <a:r>
              <a:rPr lang="en-US" sz="1400" dirty="0" err="1"/>
              <a:t>pagos</a:t>
            </a:r>
            <a:r>
              <a:rPr lang="en-US" sz="1400" dirty="0"/>
              <a:t> </a:t>
            </a:r>
            <a:r>
              <a:rPr lang="en-US" sz="1400" dirty="0" err="1"/>
              <a:t>bajos</a:t>
            </a:r>
            <a:r>
              <a:rPr lang="en-US" sz="1400" dirty="0"/>
              <a:t> </a:t>
            </a:r>
            <a:r>
              <a:rPr lang="en-US" sz="1400" dirty="0" err="1"/>
              <a:t>recientes</a:t>
            </a:r>
            <a:r>
              <a:rPr lang="en-US" sz="1400" dirty="0"/>
              <a:t> </a:t>
            </a:r>
            <a:r>
              <a:rPr lang="en-US" sz="1400" dirty="0" err="1"/>
              <a:t>aumentan</a:t>
            </a:r>
            <a:r>
              <a:rPr lang="en-US" sz="1400" dirty="0"/>
              <a:t> la </a:t>
            </a:r>
            <a:r>
              <a:rPr lang="en-US" sz="1400" dirty="0" err="1"/>
              <a:t>predicción</a:t>
            </a:r>
            <a:r>
              <a:rPr lang="en-US" sz="1400" dirty="0"/>
              <a:t> del </a:t>
            </a:r>
            <a:r>
              <a:rPr lang="en-US" sz="1400" dirty="0" err="1"/>
              <a:t>riesgo</a:t>
            </a:r>
            <a:r>
              <a:rPr lang="en-US" sz="1400" dirty="0"/>
              <a:t>.</a:t>
            </a:r>
          </a:p>
        </p:txBody>
      </p:sp>
      <p:pic>
        <p:nvPicPr>
          <p:cNvPr id="4" name="Content Placeholder 3">
            <a:extLst>
              <a:ext uri="{FF2B5EF4-FFF2-40B4-BE49-F238E27FC236}">
                <a16:creationId xmlns:a16="http://schemas.microsoft.com/office/drawing/2014/main" id="{F838E46A-FC3F-1BA2-1026-BAA2AF205D52}"/>
              </a:ext>
            </a:extLst>
          </p:cNvPr>
          <p:cNvPicPr>
            <a:picLocks noChangeAspect="1"/>
          </p:cNvPicPr>
          <p:nvPr/>
        </p:nvPicPr>
        <p:blipFill>
          <a:blip r:embed="rId2"/>
          <a:srcRect l="686" r="266"/>
          <a:stretch>
            <a:fillRect/>
          </a:stretch>
        </p:blipFill>
        <p:spPr>
          <a:xfrm>
            <a:off x="1874805" y="2526072"/>
            <a:ext cx="8223312" cy="4078542"/>
          </a:xfrm>
          <a:prstGeom prst="rect">
            <a:avLst/>
          </a:prstGeom>
        </p:spPr>
      </p:pic>
    </p:spTree>
    <p:extLst>
      <p:ext uri="{BB962C8B-B14F-4D97-AF65-F5344CB8AC3E}">
        <p14:creationId xmlns:p14="http://schemas.microsoft.com/office/powerpoint/2010/main" val="410287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90200-B6C8-BDAE-2F42-D19A4469FCBA}"/>
              </a:ext>
            </a:extLst>
          </p:cNvPr>
          <p:cNvSpPr>
            <a:spLocks noGrp="1"/>
          </p:cNvSpPr>
          <p:nvPr>
            <p:ph type="title"/>
          </p:nvPr>
        </p:nvSpPr>
        <p:spPr>
          <a:xfrm>
            <a:off x="838199" y="370319"/>
            <a:ext cx="4164401" cy="1851885"/>
          </a:xfrm>
        </p:spPr>
        <p:txBody>
          <a:bodyPr>
            <a:normAutofit/>
          </a:bodyPr>
          <a:lstStyle/>
          <a:p>
            <a:r>
              <a:rPr lang="en-MX" sz="4000" b="1" dirty="0"/>
              <a:t>CreditScoring</a:t>
            </a:r>
          </a:p>
        </p:txBody>
      </p:sp>
      <p:sp>
        <p:nvSpPr>
          <p:cNvPr id="15" name="Content Placeholder 14">
            <a:extLst>
              <a:ext uri="{FF2B5EF4-FFF2-40B4-BE49-F238E27FC236}">
                <a16:creationId xmlns:a16="http://schemas.microsoft.com/office/drawing/2014/main" id="{5356770E-2749-4A53-45F9-39DDE5502C80}"/>
              </a:ext>
            </a:extLst>
          </p:cNvPr>
          <p:cNvSpPr>
            <a:spLocks noGrp="1"/>
          </p:cNvSpPr>
          <p:nvPr>
            <p:ph idx="1"/>
          </p:nvPr>
        </p:nvSpPr>
        <p:spPr>
          <a:xfrm>
            <a:off x="6094475" y="891143"/>
            <a:ext cx="5277612" cy="1564979"/>
          </a:xfrm>
        </p:spPr>
        <p:txBody>
          <a:bodyPr anchor="ctr">
            <a:normAutofit/>
          </a:bodyPr>
          <a:lstStyle/>
          <a:p>
            <a:r>
              <a:rPr lang="en-US" sz="1600" dirty="0"/>
              <a:t>Un AUC de 0.762 </a:t>
            </a:r>
            <a:r>
              <a:rPr lang="en-US" sz="1600" dirty="0" err="1"/>
              <a:t>implica</a:t>
            </a:r>
            <a:r>
              <a:rPr lang="en-US" sz="1600" dirty="0"/>
              <a:t> que </a:t>
            </a:r>
            <a:r>
              <a:rPr lang="en-US" sz="1600" dirty="0" err="1"/>
              <a:t>existe</a:t>
            </a:r>
            <a:r>
              <a:rPr lang="en-US" sz="1600" dirty="0"/>
              <a:t> un 76.2% de </a:t>
            </a:r>
            <a:r>
              <a:rPr lang="en-US" sz="1600" dirty="0" err="1"/>
              <a:t>probabilidad</a:t>
            </a:r>
            <a:r>
              <a:rPr lang="en-US" sz="1600" dirty="0"/>
              <a:t> de que </a:t>
            </a:r>
            <a:r>
              <a:rPr lang="en-US" sz="1600" dirty="0" err="1"/>
              <a:t>el</a:t>
            </a:r>
            <a:r>
              <a:rPr lang="en-US" sz="1600" dirty="0"/>
              <a:t> </a:t>
            </a:r>
            <a:r>
              <a:rPr lang="en-US" sz="1600" dirty="0" err="1"/>
              <a:t>modelo</a:t>
            </a:r>
            <a:r>
              <a:rPr lang="en-US" sz="1600" dirty="0"/>
              <a:t> </a:t>
            </a:r>
            <a:r>
              <a:rPr lang="en-US" sz="1600" dirty="0" err="1"/>
              <a:t>asigne</a:t>
            </a:r>
            <a:r>
              <a:rPr lang="en-US" sz="1600" dirty="0"/>
              <a:t> </a:t>
            </a:r>
            <a:r>
              <a:rPr lang="en-US" sz="1600" dirty="0" err="1"/>
              <a:t>una</a:t>
            </a:r>
            <a:r>
              <a:rPr lang="en-US" sz="1600" dirty="0"/>
              <a:t> </a:t>
            </a:r>
            <a:r>
              <a:rPr lang="en-US" sz="1600" dirty="0" err="1"/>
              <a:t>puntuación</a:t>
            </a:r>
            <a:r>
              <a:rPr lang="en-US" sz="1600" dirty="0"/>
              <a:t> de </a:t>
            </a:r>
            <a:r>
              <a:rPr lang="en-US" sz="1600" dirty="0" err="1"/>
              <a:t>riesgo</a:t>
            </a:r>
            <a:r>
              <a:rPr lang="en-US" sz="1600" dirty="0"/>
              <a:t> </a:t>
            </a:r>
            <a:r>
              <a:rPr lang="en-US" sz="1600" dirty="0" err="1"/>
              <a:t>más</a:t>
            </a:r>
            <a:r>
              <a:rPr lang="en-US" sz="1600" dirty="0"/>
              <a:t> </a:t>
            </a:r>
            <a:r>
              <a:rPr lang="en-US" sz="1600" dirty="0" err="1"/>
              <a:t>alta</a:t>
            </a:r>
            <a:r>
              <a:rPr lang="en-US" sz="1600" dirty="0"/>
              <a:t> a un </a:t>
            </a:r>
            <a:r>
              <a:rPr lang="en-US" sz="1600" dirty="0" err="1"/>
              <a:t>cliente</a:t>
            </a:r>
            <a:r>
              <a:rPr lang="en-US" sz="1600" dirty="0"/>
              <a:t> que </a:t>
            </a:r>
            <a:r>
              <a:rPr lang="en-US" sz="1600" dirty="0" err="1"/>
              <a:t>incumplirá</a:t>
            </a:r>
            <a:r>
              <a:rPr lang="en-US" sz="1600" dirty="0"/>
              <a:t> sus </a:t>
            </a:r>
            <a:r>
              <a:rPr lang="en-US" sz="1600" dirty="0" err="1"/>
              <a:t>pagos</a:t>
            </a:r>
            <a:r>
              <a:rPr lang="en-US" sz="1600" dirty="0"/>
              <a:t> </a:t>
            </a:r>
            <a:r>
              <a:rPr lang="en-US" sz="1600" dirty="0" err="1"/>
              <a:t>en</a:t>
            </a:r>
            <a:r>
              <a:rPr lang="en-US" sz="1600" dirty="0"/>
              <a:t> </a:t>
            </a:r>
            <a:r>
              <a:rPr lang="en-US" sz="1600" dirty="0" err="1"/>
              <a:t>comparación</a:t>
            </a:r>
            <a:r>
              <a:rPr lang="en-US" sz="1600" dirty="0"/>
              <a:t> con uno que no lo </a:t>
            </a:r>
            <a:r>
              <a:rPr lang="en-US" sz="1600" dirty="0" err="1"/>
              <a:t>hará</a:t>
            </a:r>
            <a:r>
              <a:rPr lang="en-US" sz="1600" dirty="0"/>
              <a:t>. Este </a:t>
            </a:r>
            <a:r>
              <a:rPr lang="en-US" sz="1600" dirty="0" err="1"/>
              <a:t>nivel</a:t>
            </a:r>
            <a:r>
              <a:rPr lang="en-US" sz="1600" dirty="0"/>
              <a:t> de </a:t>
            </a:r>
            <a:r>
              <a:rPr lang="en-US" sz="1600" dirty="0" err="1"/>
              <a:t>desempeño</a:t>
            </a:r>
            <a:r>
              <a:rPr lang="en-US" sz="1600" dirty="0"/>
              <a:t> </a:t>
            </a:r>
            <a:r>
              <a:rPr lang="en-US" sz="1600" dirty="0" err="1"/>
              <a:t>sugiere</a:t>
            </a:r>
            <a:r>
              <a:rPr lang="en-US" sz="1600" dirty="0"/>
              <a:t> que </a:t>
            </a:r>
            <a:r>
              <a:rPr lang="en-US" sz="1600" dirty="0" err="1"/>
              <a:t>el</a:t>
            </a:r>
            <a:r>
              <a:rPr lang="en-US" sz="1600" dirty="0"/>
              <a:t> </a:t>
            </a:r>
            <a:r>
              <a:rPr lang="en-US" sz="1600" dirty="0" err="1"/>
              <a:t>modelo</a:t>
            </a:r>
            <a:r>
              <a:rPr lang="en-US" sz="1600" dirty="0"/>
              <a:t> es </a:t>
            </a:r>
            <a:r>
              <a:rPr lang="en-US" sz="1600" dirty="0" err="1"/>
              <a:t>fiable</a:t>
            </a:r>
            <a:r>
              <a:rPr lang="en-US" sz="1600" dirty="0"/>
              <a:t> para </a:t>
            </a:r>
            <a:r>
              <a:rPr lang="en-US" sz="1600" dirty="0" err="1"/>
              <a:t>apoyar</a:t>
            </a:r>
            <a:r>
              <a:rPr lang="en-US" sz="1600" dirty="0"/>
              <a:t> </a:t>
            </a:r>
            <a:r>
              <a:rPr lang="en-US" sz="1600" dirty="0" err="1"/>
              <a:t>decisiones</a:t>
            </a:r>
            <a:r>
              <a:rPr lang="en-US" sz="1600" dirty="0"/>
              <a:t> </a:t>
            </a:r>
            <a:r>
              <a:rPr lang="en-US" sz="1600" dirty="0" err="1"/>
              <a:t>crediticias</a:t>
            </a:r>
            <a:endParaRPr lang="en-US" sz="1600" dirty="0"/>
          </a:p>
        </p:txBody>
      </p:sp>
      <p:pic>
        <p:nvPicPr>
          <p:cNvPr id="4" name="Content Placeholder 3">
            <a:extLst>
              <a:ext uri="{FF2B5EF4-FFF2-40B4-BE49-F238E27FC236}">
                <a16:creationId xmlns:a16="http://schemas.microsoft.com/office/drawing/2014/main" id="{CB1B409D-6260-B83E-6D0D-AF12BA21BF79}"/>
              </a:ext>
            </a:extLst>
          </p:cNvPr>
          <p:cNvPicPr>
            <a:picLocks noChangeAspect="1"/>
          </p:cNvPicPr>
          <p:nvPr/>
        </p:nvPicPr>
        <p:blipFill>
          <a:blip r:embed="rId2"/>
          <a:srcRect l="-1" t="1506" r="-3" b="393"/>
          <a:stretch>
            <a:fillRect/>
          </a:stretch>
        </p:blipFill>
        <p:spPr>
          <a:xfrm>
            <a:off x="6790181" y="2456122"/>
            <a:ext cx="3620644" cy="2814795"/>
          </a:xfrm>
          <a:prstGeom prst="rect">
            <a:avLst/>
          </a:prstGeom>
        </p:spPr>
      </p:pic>
      <p:pic>
        <p:nvPicPr>
          <p:cNvPr id="7" name="Picture 6">
            <a:extLst>
              <a:ext uri="{FF2B5EF4-FFF2-40B4-BE49-F238E27FC236}">
                <a16:creationId xmlns:a16="http://schemas.microsoft.com/office/drawing/2014/main" id="{B7A8EA8D-27C3-877D-F392-71B5E62BBACE}"/>
              </a:ext>
            </a:extLst>
          </p:cNvPr>
          <p:cNvPicPr>
            <a:picLocks noChangeAspect="1"/>
          </p:cNvPicPr>
          <p:nvPr/>
        </p:nvPicPr>
        <p:blipFill>
          <a:blip r:embed="rId3"/>
          <a:stretch>
            <a:fillRect/>
          </a:stretch>
        </p:blipFill>
        <p:spPr>
          <a:xfrm>
            <a:off x="460867" y="2827219"/>
            <a:ext cx="4816744" cy="3306802"/>
          </a:xfrm>
          <a:prstGeom prst="rect">
            <a:avLst/>
          </a:prstGeom>
        </p:spPr>
      </p:pic>
      <p:pic>
        <p:nvPicPr>
          <p:cNvPr id="9" name="Picture 8">
            <a:extLst>
              <a:ext uri="{FF2B5EF4-FFF2-40B4-BE49-F238E27FC236}">
                <a16:creationId xmlns:a16="http://schemas.microsoft.com/office/drawing/2014/main" id="{9FC57165-9733-7D9B-8E7A-342C3CADF607}"/>
              </a:ext>
            </a:extLst>
          </p:cNvPr>
          <p:cNvPicPr>
            <a:picLocks noChangeAspect="1"/>
          </p:cNvPicPr>
          <p:nvPr/>
        </p:nvPicPr>
        <p:blipFill>
          <a:blip r:embed="rId4"/>
          <a:stretch>
            <a:fillRect/>
          </a:stretch>
        </p:blipFill>
        <p:spPr>
          <a:xfrm>
            <a:off x="5774833" y="5683458"/>
            <a:ext cx="5956300" cy="762000"/>
          </a:xfrm>
          <a:prstGeom prst="rect">
            <a:avLst/>
          </a:prstGeom>
        </p:spPr>
      </p:pic>
    </p:spTree>
    <p:extLst>
      <p:ext uri="{BB962C8B-B14F-4D97-AF65-F5344CB8AC3E}">
        <p14:creationId xmlns:p14="http://schemas.microsoft.com/office/powerpoint/2010/main" val="385701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41565-8D7C-84F8-BD98-52CAE5652014}"/>
              </a:ext>
            </a:extLst>
          </p:cNvPr>
          <p:cNvSpPr>
            <a:spLocks noGrp="1"/>
          </p:cNvSpPr>
          <p:nvPr>
            <p:ph type="title"/>
          </p:nvPr>
        </p:nvSpPr>
        <p:spPr>
          <a:xfrm>
            <a:off x="838200" y="365125"/>
            <a:ext cx="10515600" cy="1306443"/>
          </a:xfrm>
        </p:spPr>
        <p:txBody>
          <a:bodyPr>
            <a:normAutofit/>
          </a:bodyPr>
          <a:lstStyle/>
          <a:p>
            <a:r>
              <a:rPr lang="en-MX" sz="4000" b="1" dirty="0"/>
              <a:t>CreditScoringPP</a:t>
            </a:r>
          </a:p>
        </p:txBody>
      </p:sp>
      <p:sp>
        <p:nvSpPr>
          <p:cNvPr id="8" name="Content Placeholder 7">
            <a:extLst>
              <a:ext uri="{FF2B5EF4-FFF2-40B4-BE49-F238E27FC236}">
                <a16:creationId xmlns:a16="http://schemas.microsoft.com/office/drawing/2014/main" id="{8D8B10D7-CBFA-C2F2-BC67-B0BCAB845684}"/>
              </a:ext>
            </a:extLst>
          </p:cNvPr>
          <p:cNvSpPr>
            <a:spLocks noGrp="1"/>
          </p:cNvSpPr>
          <p:nvPr>
            <p:ph idx="1"/>
          </p:nvPr>
        </p:nvSpPr>
        <p:spPr>
          <a:xfrm>
            <a:off x="617600" y="1400175"/>
            <a:ext cx="10953750" cy="1509464"/>
          </a:xfrm>
        </p:spPr>
        <p:txBody>
          <a:bodyPr>
            <a:normAutofit/>
          </a:bodyPr>
          <a:lstStyle/>
          <a:p>
            <a:r>
              <a:rPr lang="en-US" sz="1600" dirty="0"/>
              <a:t>El </a:t>
            </a:r>
            <a:r>
              <a:rPr lang="en-US" sz="1600" dirty="0" err="1"/>
              <a:t>modelo</a:t>
            </a:r>
            <a:r>
              <a:rPr lang="en-US" sz="1600" dirty="0"/>
              <a:t> </a:t>
            </a:r>
            <a:r>
              <a:rPr lang="en-US" sz="1600" dirty="0" err="1"/>
              <a:t>prioriza</a:t>
            </a:r>
            <a:r>
              <a:rPr lang="en-US" sz="1600" dirty="0"/>
              <a:t> </a:t>
            </a:r>
            <a:r>
              <a:rPr lang="en-US" sz="1600" dirty="0" err="1"/>
              <a:t>el</a:t>
            </a:r>
            <a:r>
              <a:rPr lang="en-US" sz="1600" dirty="0"/>
              <a:t> </a:t>
            </a:r>
            <a:r>
              <a:rPr lang="en-US" sz="1600" dirty="0" err="1"/>
              <a:t>historial</a:t>
            </a:r>
            <a:r>
              <a:rPr lang="en-US" sz="1600" dirty="0"/>
              <a:t> de </a:t>
            </a:r>
            <a:r>
              <a:rPr lang="en-US" sz="1600" dirty="0" err="1"/>
              <a:t>pagos</a:t>
            </a:r>
            <a:r>
              <a:rPr lang="en-US" sz="1600" dirty="0"/>
              <a:t> </a:t>
            </a:r>
            <a:r>
              <a:rPr lang="en-US" sz="1600" dirty="0" err="1"/>
              <a:t>reciente</a:t>
            </a:r>
            <a:r>
              <a:rPr lang="en-US" sz="1600" dirty="0"/>
              <a:t> y </a:t>
            </a:r>
            <a:r>
              <a:rPr lang="en-US" sz="1600" dirty="0" err="1"/>
              <a:t>el</a:t>
            </a:r>
            <a:r>
              <a:rPr lang="en-US" sz="1600" dirty="0"/>
              <a:t> </a:t>
            </a:r>
            <a:r>
              <a:rPr lang="en-US" sz="1600" dirty="0" err="1"/>
              <a:t>uso</a:t>
            </a:r>
            <a:r>
              <a:rPr lang="en-US" sz="1600" dirty="0"/>
              <a:t> </a:t>
            </a:r>
            <a:r>
              <a:rPr lang="en-US" sz="1600" dirty="0" err="1"/>
              <a:t>responsable</a:t>
            </a:r>
            <a:r>
              <a:rPr lang="en-US" sz="1600" dirty="0"/>
              <a:t> del </a:t>
            </a:r>
            <a:r>
              <a:rPr lang="en-US" sz="1600" dirty="0" err="1"/>
              <a:t>crédito</a:t>
            </a:r>
            <a:r>
              <a:rPr lang="en-US" sz="1600" dirty="0"/>
              <a:t>.</a:t>
            </a:r>
          </a:p>
          <a:p>
            <a:r>
              <a:rPr lang="en-US" sz="1600" dirty="0"/>
              <a:t>Pagar a </a:t>
            </a:r>
            <a:r>
              <a:rPr lang="en-US" sz="1600" dirty="0" err="1"/>
              <a:t>tiempo</a:t>
            </a:r>
            <a:r>
              <a:rPr lang="en-US" sz="1600" dirty="0"/>
              <a:t>, </a:t>
            </a:r>
            <a:r>
              <a:rPr lang="en-US" sz="1600" dirty="0" err="1"/>
              <a:t>mantener</a:t>
            </a:r>
            <a:r>
              <a:rPr lang="en-US" sz="1600" dirty="0"/>
              <a:t> </a:t>
            </a:r>
            <a:r>
              <a:rPr lang="en-US" sz="1600" dirty="0" err="1"/>
              <a:t>saldos</a:t>
            </a:r>
            <a:r>
              <a:rPr lang="en-US" sz="1600" dirty="0"/>
              <a:t> </a:t>
            </a:r>
            <a:r>
              <a:rPr lang="en-US" sz="1600" dirty="0" err="1"/>
              <a:t>bajos</a:t>
            </a:r>
            <a:r>
              <a:rPr lang="en-US" sz="1600" dirty="0"/>
              <a:t> y usar </a:t>
            </a:r>
            <a:r>
              <a:rPr lang="en-US" sz="1600" dirty="0" err="1"/>
              <a:t>el</a:t>
            </a:r>
            <a:r>
              <a:rPr lang="en-US" sz="1600" dirty="0"/>
              <a:t> </a:t>
            </a:r>
            <a:r>
              <a:rPr lang="en-US" sz="1600" dirty="0" err="1"/>
              <a:t>crédito</a:t>
            </a:r>
            <a:r>
              <a:rPr lang="en-US" sz="1600" dirty="0"/>
              <a:t> con </a:t>
            </a:r>
            <a:r>
              <a:rPr lang="en-US" sz="1600" dirty="0" err="1"/>
              <a:t>prudencia</a:t>
            </a:r>
            <a:r>
              <a:rPr lang="en-US" sz="1600" dirty="0"/>
              <a:t> reduce </a:t>
            </a:r>
            <a:r>
              <a:rPr lang="en-US" sz="1600" dirty="0" err="1"/>
              <a:t>el</a:t>
            </a:r>
            <a:r>
              <a:rPr lang="en-US" sz="1600" dirty="0"/>
              <a:t> </a:t>
            </a:r>
            <a:r>
              <a:rPr lang="en-US" sz="1600" dirty="0" err="1"/>
              <a:t>riesgo</a:t>
            </a:r>
            <a:r>
              <a:rPr lang="en-US" sz="1600" dirty="0"/>
              <a:t> </a:t>
            </a:r>
            <a:r>
              <a:rPr lang="en-US" sz="1600" dirty="0" err="1"/>
              <a:t>previsto</a:t>
            </a:r>
            <a:r>
              <a:rPr lang="en-US" sz="1600" dirty="0"/>
              <a:t>.</a:t>
            </a:r>
          </a:p>
          <a:p>
            <a:r>
              <a:rPr lang="en-US" sz="1600" dirty="0" err="1"/>
              <a:t>Otros</a:t>
            </a:r>
            <a:r>
              <a:rPr lang="en-US" sz="1600" dirty="0"/>
              <a:t> </a:t>
            </a:r>
            <a:r>
              <a:rPr lang="en-US" sz="1600" dirty="0" err="1"/>
              <a:t>elementos</a:t>
            </a:r>
            <a:r>
              <a:rPr lang="en-US" sz="1600" dirty="0"/>
              <a:t>, </a:t>
            </a:r>
            <a:r>
              <a:rPr lang="en-US" sz="1600" dirty="0" err="1"/>
              <a:t>como</a:t>
            </a:r>
            <a:r>
              <a:rPr lang="en-US" sz="1600" dirty="0"/>
              <a:t> la </a:t>
            </a:r>
            <a:r>
              <a:rPr lang="en-US" sz="1600" dirty="0" err="1"/>
              <a:t>edad</a:t>
            </a:r>
            <a:r>
              <a:rPr lang="en-US" sz="1600" dirty="0"/>
              <a:t>, la </a:t>
            </a:r>
            <a:r>
              <a:rPr lang="en-US" sz="1600" dirty="0" err="1"/>
              <a:t>educación</a:t>
            </a:r>
            <a:r>
              <a:rPr lang="en-US" sz="1600" dirty="0"/>
              <a:t> y </a:t>
            </a:r>
            <a:r>
              <a:rPr lang="en-US" sz="1600" dirty="0" err="1"/>
              <a:t>los</a:t>
            </a:r>
            <a:r>
              <a:rPr lang="en-US" sz="1600" dirty="0"/>
              <a:t> </a:t>
            </a:r>
            <a:r>
              <a:rPr lang="en-US" sz="1600" dirty="0" err="1"/>
              <a:t>patrones</a:t>
            </a:r>
            <a:r>
              <a:rPr lang="en-US" sz="1600" dirty="0"/>
              <a:t> de </a:t>
            </a:r>
            <a:r>
              <a:rPr lang="en-US" sz="1600" dirty="0" err="1"/>
              <a:t>pago</a:t>
            </a:r>
            <a:r>
              <a:rPr lang="en-US" sz="1600" dirty="0"/>
              <a:t> </a:t>
            </a:r>
            <a:r>
              <a:rPr lang="en-US" sz="1600" dirty="0" err="1"/>
              <a:t>más</a:t>
            </a:r>
            <a:r>
              <a:rPr lang="en-US" sz="1600" dirty="0"/>
              <a:t> </a:t>
            </a:r>
            <a:r>
              <a:rPr lang="en-US" sz="1600" dirty="0" err="1"/>
              <a:t>antiguos</a:t>
            </a:r>
            <a:r>
              <a:rPr lang="en-US" sz="1600" dirty="0"/>
              <a:t>, </a:t>
            </a:r>
            <a:r>
              <a:rPr lang="en-US" sz="1600" dirty="0" err="1"/>
              <a:t>influyen</a:t>
            </a:r>
            <a:r>
              <a:rPr lang="en-US" sz="1600" dirty="0"/>
              <a:t> </a:t>
            </a:r>
            <a:r>
              <a:rPr lang="en-US" sz="1600" dirty="0" err="1"/>
              <a:t>en</a:t>
            </a:r>
            <a:r>
              <a:rPr lang="en-US" sz="1600" dirty="0"/>
              <a:t> </a:t>
            </a:r>
            <a:r>
              <a:rPr lang="en-US" sz="1600" dirty="0" err="1"/>
              <a:t>cierta</a:t>
            </a:r>
            <a:r>
              <a:rPr lang="en-US" sz="1600" dirty="0"/>
              <a:t> </a:t>
            </a:r>
            <a:r>
              <a:rPr lang="en-US" sz="1600" dirty="0" err="1"/>
              <a:t>medida</a:t>
            </a:r>
            <a:r>
              <a:rPr lang="en-US" sz="1600" dirty="0"/>
              <a:t>, </a:t>
            </a:r>
            <a:r>
              <a:rPr lang="en-US" sz="1600" dirty="0" err="1"/>
              <a:t>pero</a:t>
            </a:r>
            <a:r>
              <a:rPr lang="en-US" sz="1600" dirty="0"/>
              <a:t> no tanto.</a:t>
            </a:r>
          </a:p>
        </p:txBody>
      </p:sp>
      <p:pic>
        <p:nvPicPr>
          <p:cNvPr id="4" name="Content Placeholder 3">
            <a:extLst>
              <a:ext uri="{FF2B5EF4-FFF2-40B4-BE49-F238E27FC236}">
                <a16:creationId xmlns:a16="http://schemas.microsoft.com/office/drawing/2014/main" id="{552C70CA-BE83-24E6-0159-577C00008143}"/>
              </a:ext>
            </a:extLst>
          </p:cNvPr>
          <p:cNvPicPr>
            <a:picLocks noChangeAspect="1"/>
          </p:cNvPicPr>
          <p:nvPr/>
        </p:nvPicPr>
        <p:blipFill>
          <a:blip r:embed="rId3"/>
          <a:srcRect l="-84" r="-2"/>
          <a:stretch>
            <a:fillRect/>
          </a:stretch>
        </p:blipFill>
        <p:spPr>
          <a:xfrm>
            <a:off x="1562160" y="2524125"/>
            <a:ext cx="8612084" cy="4216399"/>
          </a:xfrm>
          <a:prstGeom prst="rect">
            <a:avLst/>
          </a:prstGeom>
        </p:spPr>
      </p:pic>
    </p:spTree>
    <p:extLst>
      <p:ext uri="{BB962C8B-B14F-4D97-AF65-F5344CB8AC3E}">
        <p14:creationId xmlns:p14="http://schemas.microsoft.com/office/powerpoint/2010/main" val="161730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1353E-A0D7-68FA-F463-24026B1B9027}"/>
              </a:ext>
            </a:extLst>
          </p:cNvPr>
          <p:cNvSpPr>
            <a:spLocks noGrp="1"/>
          </p:cNvSpPr>
          <p:nvPr>
            <p:ph type="title"/>
          </p:nvPr>
        </p:nvSpPr>
        <p:spPr>
          <a:xfrm>
            <a:off x="838200" y="365125"/>
            <a:ext cx="10515600" cy="1306443"/>
          </a:xfrm>
        </p:spPr>
        <p:txBody>
          <a:bodyPr>
            <a:normAutofit/>
          </a:bodyPr>
          <a:lstStyle/>
          <a:p>
            <a:r>
              <a:rPr lang="en-MX" sz="4000" b="1" dirty="0"/>
              <a:t>CreditScoringPP</a:t>
            </a:r>
          </a:p>
        </p:txBody>
      </p:sp>
      <p:pic>
        <p:nvPicPr>
          <p:cNvPr id="5" name="Content Placeholder 4">
            <a:extLst>
              <a:ext uri="{FF2B5EF4-FFF2-40B4-BE49-F238E27FC236}">
                <a16:creationId xmlns:a16="http://schemas.microsoft.com/office/drawing/2014/main" id="{5DAB1626-4C3A-8686-801B-BB0956CFBA09}"/>
              </a:ext>
            </a:extLst>
          </p:cNvPr>
          <p:cNvPicPr>
            <a:picLocks noGrp="1" noChangeAspect="1"/>
          </p:cNvPicPr>
          <p:nvPr>
            <p:ph idx="1"/>
          </p:nvPr>
        </p:nvPicPr>
        <p:blipFill>
          <a:blip r:embed="rId2"/>
          <a:stretch>
            <a:fillRect/>
          </a:stretch>
        </p:blipFill>
        <p:spPr>
          <a:xfrm>
            <a:off x="5513147" y="365125"/>
            <a:ext cx="6051570" cy="4864558"/>
          </a:xfrm>
          <a:prstGeom prst="rect">
            <a:avLst/>
          </a:prstGeom>
        </p:spPr>
      </p:pic>
      <p:pic>
        <p:nvPicPr>
          <p:cNvPr id="4" name="Content Placeholder 3">
            <a:extLst>
              <a:ext uri="{FF2B5EF4-FFF2-40B4-BE49-F238E27FC236}">
                <a16:creationId xmlns:a16="http://schemas.microsoft.com/office/drawing/2014/main" id="{CD6360E9-60CD-B9F2-B308-C1FFC8419036}"/>
              </a:ext>
            </a:extLst>
          </p:cNvPr>
          <p:cNvPicPr>
            <a:picLocks noChangeAspect="1"/>
          </p:cNvPicPr>
          <p:nvPr/>
        </p:nvPicPr>
        <p:blipFill>
          <a:blip r:embed="rId3"/>
          <a:srcRect t="1586" r="2" b="-102"/>
          <a:stretch>
            <a:fillRect/>
          </a:stretch>
        </p:blipFill>
        <p:spPr>
          <a:xfrm>
            <a:off x="1384416" y="3765709"/>
            <a:ext cx="3016133" cy="2354867"/>
          </a:xfrm>
          <a:prstGeom prst="rect">
            <a:avLst/>
          </a:prstGeom>
        </p:spPr>
      </p:pic>
      <p:sp>
        <p:nvSpPr>
          <p:cNvPr id="6" name="TextBox 5">
            <a:extLst>
              <a:ext uri="{FF2B5EF4-FFF2-40B4-BE49-F238E27FC236}">
                <a16:creationId xmlns:a16="http://schemas.microsoft.com/office/drawing/2014/main" id="{25E4DC66-ECB6-22D8-90D0-2A220633903F}"/>
              </a:ext>
            </a:extLst>
          </p:cNvPr>
          <p:cNvSpPr txBox="1"/>
          <p:nvPr/>
        </p:nvSpPr>
        <p:spPr>
          <a:xfrm>
            <a:off x="826066" y="1788266"/>
            <a:ext cx="4158117" cy="1754326"/>
          </a:xfrm>
          <a:prstGeom prst="rect">
            <a:avLst/>
          </a:prstGeom>
          <a:noFill/>
        </p:spPr>
        <p:txBody>
          <a:bodyPr wrap="square" rtlCol="0">
            <a:spAutoFit/>
          </a:bodyPr>
          <a:lstStyle/>
          <a:p>
            <a:pPr algn="ctr"/>
            <a:r>
              <a:rPr lang="en-US" dirty="0"/>
              <a:t>Esta </a:t>
            </a:r>
            <a:r>
              <a:rPr lang="en-US" dirty="0" err="1"/>
              <a:t>distribución</a:t>
            </a:r>
            <a:r>
              <a:rPr lang="en-US" dirty="0"/>
              <a:t> </a:t>
            </a:r>
            <a:r>
              <a:rPr lang="en-US" dirty="0" err="1"/>
              <a:t>sugiere</a:t>
            </a:r>
            <a:r>
              <a:rPr lang="en-US" dirty="0"/>
              <a:t> que </a:t>
            </a:r>
            <a:r>
              <a:rPr lang="en-US" dirty="0" err="1"/>
              <a:t>el</a:t>
            </a:r>
            <a:r>
              <a:rPr lang="en-US" dirty="0"/>
              <a:t> </a:t>
            </a:r>
            <a:r>
              <a:rPr lang="en-US" dirty="0" err="1"/>
              <a:t>modelo</a:t>
            </a:r>
            <a:r>
              <a:rPr lang="en-US" dirty="0"/>
              <a:t> de </a:t>
            </a:r>
            <a:r>
              <a:rPr lang="en-US" dirty="0" err="1"/>
              <a:t>clasificación</a:t>
            </a:r>
            <a:r>
              <a:rPr lang="en-US" dirty="0"/>
              <a:t> </a:t>
            </a:r>
            <a:r>
              <a:rPr lang="en-US" dirty="0" err="1"/>
              <a:t>está</a:t>
            </a:r>
            <a:r>
              <a:rPr lang="en-US" dirty="0"/>
              <a:t> </a:t>
            </a:r>
            <a:r>
              <a:rPr lang="en-US" dirty="0" err="1"/>
              <a:t>funcionando</a:t>
            </a:r>
            <a:r>
              <a:rPr lang="en-US" dirty="0"/>
              <a:t> </a:t>
            </a:r>
            <a:r>
              <a:rPr lang="en-US" dirty="0" err="1"/>
              <a:t>correctamente</a:t>
            </a:r>
            <a:r>
              <a:rPr lang="en-US" dirty="0"/>
              <a:t> al </a:t>
            </a:r>
            <a:r>
              <a:rPr lang="en-US" dirty="0" err="1"/>
              <a:t>asignar</a:t>
            </a:r>
            <a:r>
              <a:rPr lang="en-US" dirty="0"/>
              <a:t> </a:t>
            </a:r>
            <a:r>
              <a:rPr lang="en-US" dirty="0" err="1"/>
              <a:t>mayores</a:t>
            </a:r>
            <a:r>
              <a:rPr lang="en-US" dirty="0"/>
              <a:t> </a:t>
            </a:r>
            <a:r>
              <a:rPr lang="en-US" dirty="0" err="1"/>
              <a:t>puntajes</a:t>
            </a:r>
            <a:r>
              <a:rPr lang="en-US" dirty="0"/>
              <a:t> a </a:t>
            </a:r>
            <a:r>
              <a:rPr lang="en-US" dirty="0" err="1"/>
              <a:t>perfiles</a:t>
            </a:r>
            <a:r>
              <a:rPr lang="en-US" dirty="0"/>
              <a:t> con </a:t>
            </a:r>
            <a:r>
              <a:rPr lang="en-US" dirty="0" err="1"/>
              <a:t>menor</a:t>
            </a:r>
            <a:r>
              <a:rPr lang="en-US" dirty="0"/>
              <a:t> </a:t>
            </a:r>
            <a:r>
              <a:rPr lang="en-US" dirty="0" err="1"/>
              <a:t>riesgo</a:t>
            </a:r>
            <a:r>
              <a:rPr lang="en-US" dirty="0"/>
              <a:t> </a:t>
            </a:r>
            <a:r>
              <a:rPr lang="en-US" dirty="0" err="1"/>
              <a:t>crediticio</a:t>
            </a:r>
            <a:r>
              <a:rPr lang="en-US" dirty="0"/>
              <a:t> (TB) y </a:t>
            </a:r>
            <a:r>
              <a:rPr lang="en-US" dirty="0" err="1"/>
              <a:t>menores</a:t>
            </a:r>
            <a:r>
              <a:rPr lang="en-US" dirty="0"/>
              <a:t> </a:t>
            </a:r>
            <a:r>
              <a:rPr lang="en-US" dirty="0" err="1"/>
              <a:t>puntajes</a:t>
            </a:r>
            <a:r>
              <a:rPr lang="en-US" dirty="0"/>
              <a:t> a </a:t>
            </a:r>
            <a:r>
              <a:rPr lang="en-US" dirty="0" err="1"/>
              <a:t>perfiles</a:t>
            </a:r>
            <a:r>
              <a:rPr lang="en-US" dirty="0"/>
              <a:t> con mayor </a:t>
            </a:r>
            <a:r>
              <a:rPr lang="en-US" dirty="0" err="1"/>
              <a:t>riesgo</a:t>
            </a:r>
            <a:r>
              <a:rPr lang="en-US" dirty="0"/>
              <a:t> (TM).</a:t>
            </a:r>
            <a:endParaRPr lang="en-MX" dirty="0"/>
          </a:p>
        </p:txBody>
      </p:sp>
      <p:pic>
        <p:nvPicPr>
          <p:cNvPr id="7" name="Picture 6">
            <a:extLst>
              <a:ext uri="{FF2B5EF4-FFF2-40B4-BE49-F238E27FC236}">
                <a16:creationId xmlns:a16="http://schemas.microsoft.com/office/drawing/2014/main" id="{EEAAC54C-5C92-9C25-6B18-102E95190E1F}"/>
              </a:ext>
            </a:extLst>
          </p:cNvPr>
          <p:cNvPicPr>
            <a:picLocks noChangeAspect="1"/>
          </p:cNvPicPr>
          <p:nvPr/>
        </p:nvPicPr>
        <p:blipFill>
          <a:blip r:embed="rId4"/>
          <a:stretch>
            <a:fillRect/>
          </a:stretch>
        </p:blipFill>
        <p:spPr>
          <a:xfrm>
            <a:off x="5608417" y="5577651"/>
            <a:ext cx="5956300" cy="762000"/>
          </a:xfrm>
          <a:prstGeom prst="rect">
            <a:avLst/>
          </a:prstGeom>
        </p:spPr>
      </p:pic>
    </p:spTree>
    <p:extLst>
      <p:ext uri="{BB962C8B-B14F-4D97-AF65-F5344CB8AC3E}">
        <p14:creationId xmlns:p14="http://schemas.microsoft.com/office/powerpoint/2010/main" val="269179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211BB0-D6DE-4FED-7544-486D35E87C1B}"/>
              </a:ext>
            </a:extLst>
          </p:cNvPr>
          <p:cNvSpPr>
            <a:spLocks noGrp="1"/>
          </p:cNvSpPr>
          <p:nvPr>
            <p:ph type="title"/>
          </p:nvPr>
        </p:nvSpPr>
        <p:spPr>
          <a:xfrm>
            <a:off x="1383564" y="348865"/>
            <a:ext cx="9718111" cy="1576446"/>
          </a:xfrm>
        </p:spPr>
        <p:txBody>
          <a:bodyPr anchor="ctr">
            <a:normAutofit/>
          </a:bodyPr>
          <a:lstStyle/>
          <a:p>
            <a:r>
              <a:rPr lang="en-MX" sz="4000">
                <a:solidFill>
                  <a:srgbClr val="FFFFFF"/>
                </a:solidFill>
              </a:rPr>
              <a:t>Conclusiones</a:t>
            </a:r>
          </a:p>
        </p:txBody>
      </p:sp>
      <p:graphicFrame>
        <p:nvGraphicFramePr>
          <p:cNvPr id="7" name="Content Placeholder 2">
            <a:extLst>
              <a:ext uri="{FF2B5EF4-FFF2-40B4-BE49-F238E27FC236}">
                <a16:creationId xmlns:a16="http://schemas.microsoft.com/office/drawing/2014/main" id="{12FE2FEB-BD6F-902E-0920-32CD22B7187A}"/>
              </a:ext>
            </a:extLst>
          </p:cNvPr>
          <p:cNvGraphicFramePr>
            <a:graphicFrameLocks noGrp="1"/>
          </p:cNvGraphicFramePr>
          <p:nvPr>
            <p:ph idx="1"/>
            <p:extLst>
              <p:ext uri="{D42A27DB-BD31-4B8C-83A1-F6EECF244321}">
                <p14:modId xmlns:p14="http://schemas.microsoft.com/office/powerpoint/2010/main" val="233731502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67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BD6C75D-9DCF-F9F4-878E-38B000B9A6F7}"/>
              </a:ext>
            </a:extLst>
          </p:cNvPr>
          <p:cNvGraphicFramePr>
            <a:graphicFrameLocks noGrp="1"/>
          </p:cNvGraphicFramePr>
          <p:nvPr>
            <p:ph idx="1"/>
            <p:extLst>
              <p:ext uri="{D42A27DB-BD31-4B8C-83A1-F6EECF244321}">
                <p14:modId xmlns:p14="http://schemas.microsoft.com/office/powerpoint/2010/main" val="970320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65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Rectangle 5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FBBC8B-BAF7-A5B8-47EE-174FF5D7A3B1}"/>
              </a:ext>
            </a:extLst>
          </p:cNvPr>
          <p:cNvSpPr>
            <a:spLocks noGrp="1"/>
          </p:cNvSpPr>
          <p:nvPr>
            <p:ph idx="1"/>
          </p:nvPr>
        </p:nvSpPr>
        <p:spPr>
          <a:xfrm>
            <a:off x="4810259" y="649480"/>
            <a:ext cx="6555347" cy="5546047"/>
          </a:xfrm>
        </p:spPr>
        <p:txBody>
          <a:bodyPr anchor="ctr">
            <a:normAutofit/>
          </a:bodyPr>
          <a:lstStyle/>
          <a:p>
            <a:pPr marL="0" indent="0">
              <a:buNone/>
            </a:pPr>
            <a:r>
              <a:rPr lang="en-US" sz="2000"/>
              <a:t>A continuación se presenta el desarrollo </a:t>
            </a:r>
            <a:r>
              <a:rPr lang="en-US" sz="2000" dirty="0"/>
              <a:t>y </a:t>
            </a:r>
            <a:r>
              <a:rPr lang="en-US" sz="2000"/>
              <a:t>la evaluación de modelos de calificación crediticia mediante técnicas de clasificación y regresión. Mediante el análisis de datos de los clientes, como su historial de pagos, la utilización del crédito y su comportamiento financiero, los modelos predicen con precisión la probabilidad de impago y estiman el comportamiento de pago. Se identificaron las características </a:t>
            </a:r>
            <a:r>
              <a:rPr lang="en-US" sz="2000" dirty="0"/>
              <a:t>clave </a:t>
            </a:r>
            <a:r>
              <a:rPr lang="en-US" sz="2000"/>
              <a:t>que contribuyen al riesgo, </a:t>
            </a:r>
            <a:r>
              <a:rPr lang="en-US" sz="2000" dirty="0"/>
              <a:t>lo </a:t>
            </a:r>
            <a:r>
              <a:rPr lang="en-US" sz="2000"/>
              <a:t>que permitió tomar decisiones crediticias más informadas.</a:t>
            </a:r>
            <a:endParaRPr lang="en-MX" sz="2000" dirty="0"/>
          </a:p>
        </p:txBody>
      </p:sp>
    </p:spTree>
    <p:extLst>
      <p:ext uri="{BB962C8B-B14F-4D97-AF65-F5344CB8AC3E}">
        <p14:creationId xmlns:p14="http://schemas.microsoft.com/office/powerpoint/2010/main" val="111590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00A03-08E7-6820-C3CE-74A6B5B86A55}"/>
              </a:ext>
            </a:extLst>
          </p:cNvPr>
          <p:cNvSpPr>
            <a:spLocks noGrp="1"/>
          </p:cNvSpPr>
          <p:nvPr>
            <p:ph type="title"/>
          </p:nvPr>
        </p:nvSpPr>
        <p:spPr>
          <a:xfrm>
            <a:off x="1371599" y="5510253"/>
            <a:ext cx="9895951" cy="1033669"/>
          </a:xfrm>
          <a:prstGeom prst="ellipse">
            <a:avLst/>
          </a:prstGeom>
        </p:spPr>
        <p:txBody>
          <a:bodyPr vert="horz" lIns="91440" tIns="45720" rIns="91440" bIns="45720" rtlCol="0" anchor="ctr">
            <a:normAutofit/>
          </a:bodyPr>
          <a:lstStyle/>
          <a:p>
            <a:r>
              <a:rPr lang="en-US" sz="4000" kern="1200">
                <a:solidFill>
                  <a:srgbClr val="FFFFFF"/>
                </a:solidFill>
                <a:latin typeface="+mj-lt"/>
                <a:ea typeface="+mj-ea"/>
                <a:cs typeface="+mj-cs"/>
              </a:rPr>
              <a:t>Conjunto de Datos</a:t>
            </a:r>
          </a:p>
        </p:txBody>
      </p:sp>
      <p:pic>
        <p:nvPicPr>
          <p:cNvPr id="7" name="Content Placeholder 6">
            <a:extLst>
              <a:ext uri="{FF2B5EF4-FFF2-40B4-BE49-F238E27FC236}">
                <a16:creationId xmlns:a16="http://schemas.microsoft.com/office/drawing/2014/main" id="{75DDDBFE-4921-DCAC-6886-FCD05D000005}"/>
              </a:ext>
            </a:extLst>
          </p:cNvPr>
          <p:cNvPicPr>
            <a:picLocks noGrp="1" noChangeAspect="1"/>
          </p:cNvPicPr>
          <p:nvPr>
            <p:ph idx="1"/>
          </p:nvPr>
        </p:nvPicPr>
        <p:blipFill>
          <a:blip r:embed="rId2"/>
          <a:stretch>
            <a:fillRect/>
          </a:stretch>
        </p:blipFill>
        <p:spPr>
          <a:xfrm>
            <a:off x="3105048" y="402570"/>
            <a:ext cx="5981902" cy="3215273"/>
          </a:xfrm>
          <a:prstGeom prst="rect">
            <a:avLst/>
          </a:prstGeom>
        </p:spPr>
      </p:pic>
      <p:sp>
        <p:nvSpPr>
          <p:cNvPr id="10" name="TextBox 9">
            <a:extLst>
              <a:ext uri="{FF2B5EF4-FFF2-40B4-BE49-F238E27FC236}">
                <a16:creationId xmlns:a16="http://schemas.microsoft.com/office/drawing/2014/main" id="{EF4A648A-372D-4B7F-0784-3821522956C1}"/>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El conjunto de datos original cuenta con 25 variables, a partir de las cuales se crearon 18 variables nuevas, no todas son usadas en los modelos. Pues se se han seleccionado de acuerdo al al modelo, dependiendo  que cuales nos proporionaron un mejor ajuste del modelo implementado.</a:t>
            </a:r>
          </a:p>
        </p:txBody>
      </p:sp>
    </p:spTree>
    <p:extLst>
      <p:ext uri="{BB962C8B-B14F-4D97-AF65-F5344CB8AC3E}">
        <p14:creationId xmlns:p14="http://schemas.microsoft.com/office/powerpoint/2010/main" val="153671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6F26E-CC2B-62A0-398D-8D42032E24E4}"/>
              </a:ext>
            </a:extLst>
          </p:cNvPr>
          <p:cNvSpPr>
            <a:spLocks noGrp="1"/>
          </p:cNvSpPr>
          <p:nvPr>
            <p:ph type="title"/>
          </p:nvPr>
        </p:nvSpPr>
        <p:spPr>
          <a:xfrm>
            <a:off x="466722" y="586855"/>
            <a:ext cx="3201366" cy="3387497"/>
          </a:xfrm>
        </p:spPr>
        <p:txBody>
          <a:bodyPr anchor="b">
            <a:normAutofit/>
          </a:bodyPr>
          <a:lstStyle/>
          <a:p>
            <a:pPr algn="r"/>
            <a:r>
              <a:rPr lang="en-MX" sz="4000">
                <a:solidFill>
                  <a:srgbClr val="FFFFFF"/>
                </a:solidFill>
              </a:rPr>
              <a:t>Regresión</a:t>
            </a:r>
          </a:p>
        </p:txBody>
      </p:sp>
      <p:sp>
        <p:nvSpPr>
          <p:cNvPr id="3" name="Content Placeholder 2">
            <a:extLst>
              <a:ext uri="{FF2B5EF4-FFF2-40B4-BE49-F238E27FC236}">
                <a16:creationId xmlns:a16="http://schemas.microsoft.com/office/drawing/2014/main" id="{9A2C8FE7-A03B-0ED0-9A13-DCD8202C821A}"/>
              </a:ext>
            </a:extLst>
          </p:cNvPr>
          <p:cNvSpPr>
            <a:spLocks noGrp="1"/>
          </p:cNvSpPr>
          <p:nvPr>
            <p:ph idx="1"/>
          </p:nvPr>
        </p:nvSpPr>
        <p:spPr>
          <a:xfrm>
            <a:off x="4810259" y="649480"/>
            <a:ext cx="6555347" cy="5546047"/>
          </a:xfrm>
        </p:spPr>
        <p:txBody>
          <a:bodyPr anchor="ctr">
            <a:normAutofit/>
          </a:bodyPr>
          <a:lstStyle/>
          <a:p>
            <a:r>
              <a:rPr lang="en-MX" sz="2000" dirty="0"/>
              <a:t>A continuacion se presentan 3 modelos regresión en los cuales el obetivo es estimar el valor de las variables PAY_AMT1, APY_AMT2 y PAY_AMT3.</a:t>
            </a:r>
          </a:p>
          <a:p>
            <a:r>
              <a:rPr lang="en-MX" sz="2000" dirty="0"/>
              <a:t>Se realiza el ajuste y la validación de cada uno de los modelos utilizando la metrica de “r2”, el cual es un numero que nos dice que tan bien un modelo explica los resultados.</a:t>
            </a:r>
          </a:p>
        </p:txBody>
      </p:sp>
    </p:spTree>
    <p:extLst>
      <p:ext uri="{BB962C8B-B14F-4D97-AF65-F5344CB8AC3E}">
        <p14:creationId xmlns:p14="http://schemas.microsoft.com/office/powerpoint/2010/main" val="240991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2EEA2-53D7-009D-4D87-78DC0B3D5D12}"/>
              </a:ext>
            </a:extLst>
          </p:cNvPr>
          <p:cNvSpPr>
            <a:spLocks noGrp="1"/>
          </p:cNvSpPr>
          <p:nvPr>
            <p:ph type="title"/>
          </p:nvPr>
        </p:nvSpPr>
        <p:spPr>
          <a:xfrm>
            <a:off x="838200" y="365125"/>
            <a:ext cx="10515600" cy="1306443"/>
          </a:xfrm>
        </p:spPr>
        <p:txBody>
          <a:bodyPr vert="horz" lIns="91440" tIns="45720" rIns="91440" bIns="45720" rtlCol="0">
            <a:normAutofit/>
          </a:bodyPr>
          <a:lstStyle/>
          <a:p>
            <a:r>
              <a:rPr lang="en-US" sz="4000" b="1" kern="1200" dirty="0">
                <a:latin typeface="+mj-lt"/>
                <a:ea typeface="+mj-ea"/>
                <a:cs typeface="+mj-cs"/>
              </a:rPr>
              <a:t>PAY_AMT1</a:t>
            </a:r>
          </a:p>
        </p:txBody>
      </p:sp>
      <p:sp>
        <p:nvSpPr>
          <p:cNvPr id="13" name="Content Placeholder 12">
            <a:extLst>
              <a:ext uri="{FF2B5EF4-FFF2-40B4-BE49-F238E27FC236}">
                <a16:creationId xmlns:a16="http://schemas.microsoft.com/office/drawing/2014/main" id="{328C19D2-A3DC-8346-80C0-B5E870A74AC3}"/>
              </a:ext>
            </a:extLst>
          </p:cNvPr>
          <p:cNvSpPr>
            <a:spLocks noGrp="1"/>
          </p:cNvSpPr>
          <p:nvPr>
            <p:ph idx="1"/>
          </p:nvPr>
        </p:nvSpPr>
        <p:spPr>
          <a:xfrm>
            <a:off x="838200" y="1825625"/>
            <a:ext cx="4152774" cy="4303464"/>
          </a:xfrm>
        </p:spPr>
        <p:txBody>
          <a:bodyPr>
            <a:normAutofit/>
          </a:bodyPr>
          <a:lstStyle/>
          <a:p>
            <a:r>
              <a:rPr lang="en-US" sz="1400" dirty="0"/>
              <a:t>Cada barra </a:t>
            </a:r>
            <a:r>
              <a:rPr lang="en-US" sz="1400" dirty="0" err="1"/>
              <a:t>muestra</a:t>
            </a:r>
            <a:r>
              <a:rPr lang="en-US" sz="1400" dirty="0"/>
              <a:t> las </a:t>
            </a:r>
            <a:r>
              <a:rPr lang="en-US" sz="1400" dirty="0" err="1"/>
              <a:t>caracteristicas</a:t>
            </a:r>
            <a:r>
              <a:rPr lang="en-US" sz="1400" dirty="0"/>
              <a:t> que se </a:t>
            </a:r>
            <a:r>
              <a:rPr lang="en-US" sz="1400" dirty="0" err="1"/>
              <a:t>consideran</a:t>
            </a:r>
            <a:r>
              <a:rPr lang="en-US" sz="1400" dirty="0"/>
              <a:t> </a:t>
            </a:r>
            <a:r>
              <a:rPr lang="en-US" sz="1400" dirty="0" err="1"/>
              <a:t>en</a:t>
            </a:r>
            <a:r>
              <a:rPr lang="en-US" sz="1400" dirty="0"/>
              <a:t> </a:t>
            </a:r>
            <a:r>
              <a:rPr lang="en-US" sz="1400" dirty="0" err="1"/>
              <a:t>el</a:t>
            </a:r>
            <a:r>
              <a:rPr lang="en-US" sz="1400" dirty="0"/>
              <a:t> </a:t>
            </a:r>
            <a:r>
              <a:rPr lang="en-US" sz="1400" dirty="0" err="1"/>
              <a:t>modelo</a:t>
            </a:r>
            <a:r>
              <a:rPr lang="en-US" sz="1400" dirty="0"/>
              <a:t>, </a:t>
            </a:r>
            <a:r>
              <a:rPr lang="en-US" sz="1400" dirty="0" err="1"/>
              <a:t>su</a:t>
            </a:r>
            <a:r>
              <a:rPr lang="en-US" sz="1400" dirty="0"/>
              <a:t> longitude </a:t>
            </a:r>
            <a:r>
              <a:rPr lang="en-US" sz="1400" dirty="0" err="1"/>
              <a:t>muestra</a:t>
            </a:r>
            <a:r>
              <a:rPr lang="en-US" sz="1400" dirty="0"/>
              <a:t> que tan </a:t>
            </a:r>
            <a:r>
              <a:rPr lang="en-US" sz="1400" dirty="0" err="1"/>
              <a:t>fuertemente</a:t>
            </a:r>
            <a:r>
              <a:rPr lang="en-US" sz="1400" dirty="0"/>
              <a:t> </a:t>
            </a:r>
            <a:r>
              <a:rPr lang="en-US" sz="1400" dirty="0" err="1"/>
              <a:t>afecta</a:t>
            </a:r>
            <a:r>
              <a:rPr lang="en-US" sz="1400" dirty="0"/>
              <a:t> </a:t>
            </a:r>
            <a:r>
              <a:rPr lang="en-US" sz="1400" dirty="0" err="1"/>
              <a:t>en</a:t>
            </a:r>
            <a:r>
              <a:rPr lang="en-US" sz="1400" dirty="0"/>
              <a:t> la </a:t>
            </a:r>
            <a:r>
              <a:rPr lang="en-US" sz="1400" dirty="0" err="1"/>
              <a:t>predicción</a:t>
            </a:r>
            <a:r>
              <a:rPr lang="en-US" sz="1400" dirty="0"/>
              <a:t>.</a:t>
            </a:r>
          </a:p>
          <a:p>
            <a:r>
              <a:rPr lang="en-US" sz="1400" dirty="0"/>
              <a:t>Las </a:t>
            </a:r>
            <a:r>
              <a:rPr lang="en-US" sz="1400" dirty="0" err="1"/>
              <a:t>caracteristicas</a:t>
            </a:r>
            <a:r>
              <a:rPr lang="en-US" sz="1400" dirty="0"/>
              <a:t> con mayor </a:t>
            </a:r>
            <a:r>
              <a:rPr lang="en-US" sz="1400" dirty="0" err="1"/>
              <a:t>impacto</a:t>
            </a:r>
            <a:r>
              <a:rPr lang="en-US" sz="1400" dirty="0"/>
              <a:t> son PAY_2 y PAY_2, </a:t>
            </a:r>
            <a:r>
              <a:rPr lang="en-US" sz="1400" dirty="0" err="1"/>
              <a:t>los</a:t>
            </a:r>
            <a:r>
              <a:rPr lang="en-US" sz="1400" dirty="0"/>
              <a:t> </a:t>
            </a:r>
            <a:r>
              <a:rPr lang="en-US" sz="1400" dirty="0" err="1"/>
              <a:t>cuales</a:t>
            </a:r>
            <a:r>
              <a:rPr lang="en-US" sz="1400" dirty="0"/>
              <a:t> </a:t>
            </a:r>
            <a:r>
              <a:rPr lang="en-US" sz="1400" dirty="0" err="1"/>
              <a:t>corresponden</a:t>
            </a:r>
            <a:r>
              <a:rPr lang="en-US" sz="1400" dirty="0"/>
              <a:t> al status de </a:t>
            </a:r>
            <a:r>
              <a:rPr lang="en-US" sz="1400" dirty="0" err="1"/>
              <a:t>pago</a:t>
            </a:r>
            <a:r>
              <a:rPr lang="en-US" sz="1400" dirty="0"/>
              <a:t> del </a:t>
            </a:r>
            <a:r>
              <a:rPr lang="en-US" sz="1400" dirty="0" err="1"/>
              <a:t>mes</a:t>
            </a:r>
            <a:r>
              <a:rPr lang="en-US" sz="1400" dirty="0"/>
              <a:t> anterior (Agosto).</a:t>
            </a:r>
          </a:p>
          <a:p>
            <a:r>
              <a:rPr lang="en-US" sz="1400" dirty="0"/>
              <a:t>La variable EDUCATION_1, Tambien </a:t>
            </a:r>
            <a:r>
              <a:rPr lang="en-US" sz="1400" dirty="0" err="1"/>
              <a:t>tiene</a:t>
            </a:r>
            <a:r>
              <a:rPr lang="en-US" sz="1400" dirty="0"/>
              <a:t> un </a:t>
            </a:r>
            <a:r>
              <a:rPr lang="en-US" sz="1400" dirty="0" err="1"/>
              <a:t>impacto</a:t>
            </a:r>
            <a:r>
              <a:rPr lang="en-US" sz="1400" dirty="0"/>
              <a:t> </a:t>
            </a:r>
            <a:r>
              <a:rPr lang="en-US" sz="1400" dirty="0" err="1"/>
              <a:t>en</a:t>
            </a:r>
            <a:r>
              <a:rPr lang="en-US" sz="1400" dirty="0"/>
              <a:t> </a:t>
            </a:r>
            <a:r>
              <a:rPr lang="en-US" sz="1400" dirty="0" err="1"/>
              <a:t>el</a:t>
            </a:r>
            <a:r>
              <a:rPr lang="en-US" sz="1400" dirty="0"/>
              <a:t> </a:t>
            </a:r>
            <a:r>
              <a:rPr lang="en-US" sz="1400" dirty="0" err="1"/>
              <a:t>modelo</a:t>
            </a:r>
            <a:r>
              <a:rPr lang="en-US" sz="1400" dirty="0"/>
              <a:t>, (_1) </a:t>
            </a:r>
            <a:r>
              <a:rPr lang="en-US" sz="1400" dirty="0" err="1"/>
              <a:t>corresponde</a:t>
            </a:r>
            <a:r>
              <a:rPr lang="en-US" sz="1400" dirty="0"/>
              <a:t> a un </a:t>
            </a:r>
            <a:r>
              <a:rPr lang="en-US" sz="1400" dirty="0" err="1"/>
              <a:t>nivel</a:t>
            </a:r>
            <a:r>
              <a:rPr lang="en-US" sz="1400" dirty="0"/>
              <a:t> de </a:t>
            </a:r>
            <a:r>
              <a:rPr lang="en-US" sz="1400" dirty="0" err="1"/>
              <a:t>Educación</a:t>
            </a:r>
            <a:r>
              <a:rPr lang="en-US" sz="1400" dirty="0"/>
              <a:t> Universidad (Se </a:t>
            </a:r>
            <a:r>
              <a:rPr lang="en-US" sz="1400" dirty="0" err="1"/>
              <a:t>cambio</a:t>
            </a:r>
            <a:r>
              <a:rPr lang="en-US" sz="1400" dirty="0"/>
              <a:t> </a:t>
            </a:r>
            <a:r>
              <a:rPr lang="en-US" sz="1400" dirty="0" err="1"/>
              <a:t>durante</a:t>
            </a:r>
            <a:r>
              <a:rPr lang="en-US" sz="1400" dirty="0"/>
              <a:t> </a:t>
            </a:r>
            <a:r>
              <a:rPr lang="en-US" sz="1400" dirty="0" err="1"/>
              <a:t>el</a:t>
            </a:r>
            <a:r>
              <a:rPr lang="en-US" sz="1400" dirty="0"/>
              <a:t> </a:t>
            </a:r>
            <a:r>
              <a:rPr lang="en-US" sz="1400" dirty="0" err="1"/>
              <a:t>procesamiento</a:t>
            </a:r>
            <a:r>
              <a:rPr lang="en-US" sz="1400" dirty="0"/>
              <a:t>).</a:t>
            </a:r>
          </a:p>
          <a:p>
            <a:r>
              <a:rPr lang="en-US" sz="1400" dirty="0"/>
              <a:t>En general, </a:t>
            </a:r>
            <a:r>
              <a:rPr lang="en-US" sz="1400" dirty="0" err="1"/>
              <a:t>el</a:t>
            </a:r>
            <a:r>
              <a:rPr lang="en-US" sz="1400" dirty="0"/>
              <a:t> status de </a:t>
            </a:r>
            <a:r>
              <a:rPr lang="en-US" sz="1400" dirty="0" err="1"/>
              <a:t>los</a:t>
            </a:r>
            <a:r>
              <a:rPr lang="en-US" sz="1400" dirty="0"/>
              <a:t> </a:t>
            </a:r>
            <a:r>
              <a:rPr lang="en-US" sz="1400" dirty="0" err="1"/>
              <a:t>pagos</a:t>
            </a:r>
            <a:r>
              <a:rPr lang="en-US" sz="1400" dirty="0"/>
              <a:t> del </a:t>
            </a:r>
            <a:r>
              <a:rPr lang="en-US" sz="1400" dirty="0" err="1"/>
              <a:t>mes</a:t>
            </a:r>
            <a:r>
              <a:rPr lang="en-US" sz="1400" dirty="0"/>
              <a:t> anterior, </a:t>
            </a:r>
            <a:r>
              <a:rPr lang="en-US" sz="1400" dirty="0" err="1"/>
              <a:t>tienen</a:t>
            </a:r>
            <a:r>
              <a:rPr lang="en-US" sz="1400" dirty="0"/>
              <a:t> un mayor </a:t>
            </a:r>
            <a:r>
              <a:rPr lang="en-US" sz="1400" dirty="0" err="1"/>
              <a:t>impacto</a:t>
            </a:r>
            <a:r>
              <a:rPr lang="en-US" sz="1400" dirty="0"/>
              <a:t> </a:t>
            </a:r>
            <a:r>
              <a:rPr lang="en-US" sz="1400" dirty="0" err="1"/>
              <a:t>en</a:t>
            </a:r>
            <a:r>
              <a:rPr lang="en-US" sz="1400" dirty="0"/>
              <a:t> la </a:t>
            </a:r>
            <a:r>
              <a:rPr lang="en-US" sz="1400" dirty="0" err="1"/>
              <a:t>predicción</a:t>
            </a:r>
            <a:r>
              <a:rPr lang="en-US" sz="1400" dirty="0"/>
              <a:t>.</a:t>
            </a:r>
          </a:p>
        </p:txBody>
      </p:sp>
      <p:pic>
        <p:nvPicPr>
          <p:cNvPr id="4" name="Content Placeholder 3" descr="A graph with numbers and a bar graph&#10;&#10;AI-generated content may be incorrect.">
            <a:extLst>
              <a:ext uri="{FF2B5EF4-FFF2-40B4-BE49-F238E27FC236}">
                <a16:creationId xmlns:a16="http://schemas.microsoft.com/office/drawing/2014/main" id="{461A9ED4-6517-5D7A-245C-136A18601285}"/>
              </a:ext>
            </a:extLst>
          </p:cNvPr>
          <p:cNvPicPr>
            <a:picLocks noChangeAspect="1"/>
          </p:cNvPicPr>
          <p:nvPr/>
        </p:nvPicPr>
        <p:blipFill>
          <a:blip r:embed="rId2"/>
          <a:srcRect l="2" r="-947"/>
          <a:stretch>
            <a:fillRect/>
          </a:stretch>
        </p:blipFill>
        <p:spPr>
          <a:xfrm>
            <a:off x="4766972" y="881327"/>
            <a:ext cx="7128588" cy="4078211"/>
          </a:xfrm>
          <a:prstGeom prst="rect">
            <a:avLst/>
          </a:prstGeom>
        </p:spPr>
      </p:pic>
      <p:sp>
        <p:nvSpPr>
          <p:cNvPr id="5" name="TextBox 4">
            <a:extLst>
              <a:ext uri="{FF2B5EF4-FFF2-40B4-BE49-F238E27FC236}">
                <a16:creationId xmlns:a16="http://schemas.microsoft.com/office/drawing/2014/main" id="{353C019C-8CE7-55D4-E7E6-5CB510AF6A75}"/>
              </a:ext>
            </a:extLst>
          </p:cNvPr>
          <p:cNvSpPr txBox="1"/>
          <p:nvPr/>
        </p:nvSpPr>
        <p:spPr>
          <a:xfrm>
            <a:off x="571374" y="5273035"/>
            <a:ext cx="4419600" cy="1169551"/>
          </a:xfrm>
          <a:prstGeom prst="rect">
            <a:avLst/>
          </a:prstGeom>
          <a:noFill/>
        </p:spPr>
        <p:txBody>
          <a:bodyPr wrap="square" rtlCol="0">
            <a:spAutoFit/>
          </a:bodyPr>
          <a:lstStyle/>
          <a:p>
            <a:r>
              <a:rPr lang="en-US" sz="1400" dirty="0"/>
              <a:t>El </a:t>
            </a:r>
            <a:r>
              <a:rPr lang="en-US" sz="1400" dirty="0" err="1"/>
              <a:t>modelo</a:t>
            </a:r>
            <a:r>
              <a:rPr lang="en-US" sz="1400" dirty="0"/>
              <a:t> </a:t>
            </a:r>
            <a:r>
              <a:rPr lang="en-US" sz="1400" dirty="0" err="1"/>
              <a:t>tiene</a:t>
            </a:r>
            <a:r>
              <a:rPr lang="en-US" sz="1400" dirty="0"/>
              <a:t> un </a:t>
            </a:r>
            <a:r>
              <a:rPr lang="en-US" sz="1400" dirty="0" err="1"/>
              <a:t>poder</a:t>
            </a:r>
            <a:r>
              <a:rPr lang="en-US" sz="1400" dirty="0"/>
              <a:t> </a:t>
            </a:r>
            <a:r>
              <a:rPr lang="en-US" sz="1400" dirty="0" err="1"/>
              <a:t>predictivo</a:t>
            </a:r>
            <a:r>
              <a:rPr lang="en-US" sz="1400" dirty="0"/>
              <a:t> </a:t>
            </a:r>
            <a:r>
              <a:rPr lang="en-US" sz="1400" dirty="0" err="1"/>
              <a:t>moderado</a:t>
            </a:r>
            <a:r>
              <a:rPr lang="en-US" sz="1400" dirty="0"/>
              <a:t> y </a:t>
            </a:r>
            <a:r>
              <a:rPr lang="en-US" sz="1400" dirty="0" err="1"/>
              <a:t>puede</a:t>
            </a:r>
            <a:r>
              <a:rPr lang="en-US" sz="1400" dirty="0"/>
              <a:t> ser </a:t>
            </a:r>
            <a:r>
              <a:rPr lang="en-US" sz="1400" dirty="0" err="1"/>
              <a:t>útil</a:t>
            </a:r>
            <a:r>
              <a:rPr lang="en-US" sz="1400" dirty="0"/>
              <a:t> para la </a:t>
            </a:r>
            <a:r>
              <a:rPr lang="en-US" sz="1400" dirty="0" err="1"/>
              <a:t>estimación</a:t>
            </a:r>
            <a:r>
              <a:rPr lang="en-US" sz="1400" dirty="0"/>
              <a:t> general, </a:t>
            </a:r>
            <a:r>
              <a:rPr lang="en-US" sz="1400" dirty="0" err="1"/>
              <a:t>pero</a:t>
            </a:r>
            <a:r>
              <a:rPr lang="en-US" sz="1400" dirty="0"/>
              <a:t> </a:t>
            </a:r>
            <a:r>
              <a:rPr lang="en-US" sz="1400" dirty="0" err="1"/>
              <a:t>tiene</a:t>
            </a:r>
            <a:r>
              <a:rPr lang="en-US" sz="1400" dirty="0"/>
              <a:t> </a:t>
            </a:r>
            <a:r>
              <a:rPr lang="en-US" sz="1400" dirty="0" err="1"/>
              <a:t>margen</a:t>
            </a:r>
            <a:r>
              <a:rPr lang="en-US" sz="1400" dirty="0"/>
              <a:t> de </a:t>
            </a:r>
            <a:r>
              <a:rPr lang="en-US" sz="1400" dirty="0" err="1"/>
              <a:t>mejora</a:t>
            </a:r>
            <a:r>
              <a:rPr lang="en-US" sz="1400" dirty="0"/>
              <a:t>. </a:t>
            </a:r>
            <a:r>
              <a:rPr lang="en-US" sz="1400" dirty="0" err="1"/>
              <a:t>Aún</a:t>
            </a:r>
            <a:r>
              <a:rPr lang="en-US" sz="1400" dirty="0"/>
              <a:t> </a:t>
            </a:r>
            <a:r>
              <a:rPr lang="en-US" sz="1400" dirty="0" err="1"/>
              <a:t>puede</a:t>
            </a:r>
            <a:r>
              <a:rPr lang="en-US" sz="1400" dirty="0"/>
              <a:t> </a:t>
            </a:r>
            <a:r>
              <a:rPr lang="en-US" sz="1400" dirty="0" err="1"/>
              <a:t>facilitar</a:t>
            </a:r>
            <a:r>
              <a:rPr lang="en-US" sz="1400" dirty="0"/>
              <a:t> la </a:t>
            </a:r>
            <a:r>
              <a:rPr lang="en-US" sz="1400" dirty="0" err="1"/>
              <a:t>toma</a:t>
            </a:r>
            <a:r>
              <a:rPr lang="en-US" sz="1400" dirty="0"/>
              <a:t> de </a:t>
            </a:r>
            <a:r>
              <a:rPr lang="en-US" sz="1400" dirty="0" err="1"/>
              <a:t>decisiones</a:t>
            </a:r>
            <a:r>
              <a:rPr lang="en-US" sz="1400" dirty="0"/>
              <a:t>, </a:t>
            </a:r>
            <a:r>
              <a:rPr lang="en-US" sz="1400" dirty="0" err="1"/>
              <a:t>especialmente</a:t>
            </a:r>
            <a:r>
              <a:rPr lang="en-US" sz="1400" dirty="0"/>
              <a:t> al </a:t>
            </a:r>
            <a:r>
              <a:rPr lang="en-US" sz="1400" dirty="0" err="1"/>
              <a:t>combinarse</a:t>
            </a:r>
            <a:r>
              <a:rPr lang="en-US" sz="1400" dirty="0"/>
              <a:t> con </a:t>
            </a:r>
            <a:r>
              <a:rPr lang="en-US" sz="1400" dirty="0" err="1"/>
              <a:t>otras</a:t>
            </a:r>
            <a:r>
              <a:rPr lang="en-US" sz="1400" dirty="0"/>
              <a:t> </a:t>
            </a:r>
            <a:r>
              <a:rPr lang="en-US" sz="1400" dirty="0" err="1"/>
              <a:t>herramientas</a:t>
            </a:r>
            <a:r>
              <a:rPr lang="en-US" sz="1400" dirty="0"/>
              <a:t> o con </a:t>
            </a:r>
            <a:r>
              <a:rPr lang="en-US" sz="1400" dirty="0" err="1"/>
              <a:t>el</a:t>
            </a:r>
            <a:r>
              <a:rPr lang="en-US" sz="1400" dirty="0"/>
              <a:t> </a:t>
            </a:r>
            <a:r>
              <a:rPr lang="en-US" sz="1400" dirty="0" err="1"/>
              <a:t>criterio</a:t>
            </a:r>
            <a:r>
              <a:rPr lang="en-US" sz="1400" dirty="0"/>
              <a:t> de </a:t>
            </a:r>
            <a:r>
              <a:rPr lang="en-US" sz="1400" dirty="0" err="1"/>
              <a:t>expertos</a:t>
            </a:r>
            <a:r>
              <a:rPr lang="en-US" sz="1400" dirty="0"/>
              <a:t>.</a:t>
            </a:r>
            <a:endParaRPr lang="en-MX" sz="1400" dirty="0"/>
          </a:p>
        </p:txBody>
      </p:sp>
      <p:sp>
        <p:nvSpPr>
          <p:cNvPr id="7" name="TextBox 6">
            <a:extLst>
              <a:ext uri="{FF2B5EF4-FFF2-40B4-BE49-F238E27FC236}">
                <a16:creationId xmlns:a16="http://schemas.microsoft.com/office/drawing/2014/main" id="{58E0DB48-67AA-E245-DFAA-8B028328C648}"/>
              </a:ext>
            </a:extLst>
          </p:cNvPr>
          <p:cNvSpPr txBox="1"/>
          <p:nvPr/>
        </p:nvSpPr>
        <p:spPr>
          <a:xfrm>
            <a:off x="6293726" y="5319202"/>
            <a:ext cx="5281447" cy="1077218"/>
          </a:xfrm>
          <a:prstGeom prst="rect">
            <a:avLst/>
          </a:prstGeom>
          <a:noFill/>
        </p:spPr>
        <p:txBody>
          <a:bodyPr wrap="square">
            <a:spAutoFit/>
          </a:bodyPr>
          <a:lstStyle/>
          <a:p>
            <a:r>
              <a:rPr lang="en-US" sz="1600" b="0" i="0" dirty="0">
                <a:solidFill>
                  <a:srgbClr val="000000"/>
                </a:solidFill>
                <a:effectLst/>
                <a:latin typeface="Menlo" panose="020B0609030804020204" pitchFamily="49" charset="0"/>
              </a:rPr>
              <a:t>R-squared: 0.3630 </a:t>
            </a:r>
          </a:p>
          <a:p>
            <a:r>
              <a:rPr lang="en-US" sz="1600" b="0" i="0" dirty="0">
                <a:solidFill>
                  <a:srgbClr val="000000"/>
                </a:solidFill>
                <a:effectLst/>
                <a:latin typeface="Menlo" panose="020B0609030804020204" pitchFamily="49" charset="0"/>
              </a:rPr>
              <a:t>Mean squared error: 178446777.4620 </a:t>
            </a:r>
          </a:p>
          <a:p>
            <a:r>
              <a:rPr lang="en-US" sz="1600" b="0" i="0" dirty="0">
                <a:solidFill>
                  <a:srgbClr val="000000"/>
                </a:solidFill>
                <a:effectLst/>
                <a:latin typeface="Menlo" panose="020B0609030804020204" pitchFamily="49" charset="0"/>
              </a:rPr>
              <a:t>Root mean squared error: 13358.3973 </a:t>
            </a:r>
          </a:p>
          <a:p>
            <a:r>
              <a:rPr lang="en-US" sz="1600" b="0" i="0" dirty="0">
                <a:solidFill>
                  <a:srgbClr val="000000"/>
                </a:solidFill>
                <a:effectLst/>
                <a:latin typeface="Menlo" panose="020B0609030804020204" pitchFamily="49" charset="0"/>
              </a:rPr>
              <a:t>Mean Absolute Error: 5158.2651</a:t>
            </a:r>
            <a:endParaRPr lang="en-MX" sz="1600" dirty="0"/>
          </a:p>
        </p:txBody>
      </p:sp>
    </p:spTree>
    <p:extLst>
      <p:ext uri="{BB962C8B-B14F-4D97-AF65-F5344CB8AC3E}">
        <p14:creationId xmlns:p14="http://schemas.microsoft.com/office/powerpoint/2010/main" val="111934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52D56-CB46-C6C0-4E77-A22F492DA026}"/>
              </a:ext>
            </a:extLst>
          </p:cNvPr>
          <p:cNvSpPr>
            <a:spLocks noGrp="1"/>
          </p:cNvSpPr>
          <p:nvPr>
            <p:ph type="title"/>
          </p:nvPr>
        </p:nvSpPr>
        <p:spPr>
          <a:xfrm>
            <a:off x="838200" y="365125"/>
            <a:ext cx="10515600" cy="1306443"/>
          </a:xfrm>
        </p:spPr>
        <p:txBody>
          <a:bodyPr>
            <a:normAutofit/>
          </a:bodyPr>
          <a:lstStyle/>
          <a:p>
            <a:r>
              <a:rPr lang="en-MX" sz="4000" b="1" dirty="0"/>
              <a:t>PAY_AMT2</a:t>
            </a:r>
          </a:p>
        </p:txBody>
      </p:sp>
      <p:sp>
        <p:nvSpPr>
          <p:cNvPr id="8" name="Content Placeholder 7">
            <a:extLst>
              <a:ext uri="{FF2B5EF4-FFF2-40B4-BE49-F238E27FC236}">
                <a16:creationId xmlns:a16="http://schemas.microsoft.com/office/drawing/2014/main" id="{28C01F0B-8EAD-41A3-B0FE-C68AFB621812}"/>
              </a:ext>
            </a:extLst>
          </p:cNvPr>
          <p:cNvSpPr>
            <a:spLocks noGrp="1"/>
          </p:cNvSpPr>
          <p:nvPr>
            <p:ph idx="1"/>
          </p:nvPr>
        </p:nvSpPr>
        <p:spPr>
          <a:xfrm>
            <a:off x="838200" y="1752599"/>
            <a:ext cx="3333750" cy="3023939"/>
          </a:xfrm>
        </p:spPr>
        <p:txBody>
          <a:bodyPr>
            <a:normAutofit/>
          </a:bodyPr>
          <a:lstStyle/>
          <a:p>
            <a:pPr marL="0" indent="0" algn="ctr">
              <a:buNone/>
            </a:pPr>
            <a:r>
              <a:rPr lang="en-US" sz="1600" dirty="0"/>
              <a:t>Los </a:t>
            </a:r>
            <a:r>
              <a:rPr lang="en-US" sz="1600" dirty="0" err="1"/>
              <a:t>factores</a:t>
            </a:r>
            <a:r>
              <a:rPr lang="en-US" sz="1600" dirty="0"/>
              <a:t> </a:t>
            </a:r>
            <a:r>
              <a:rPr lang="en-US" sz="1600" dirty="0" err="1"/>
              <a:t>más</a:t>
            </a:r>
            <a:r>
              <a:rPr lang="en-US" sz="1600" dirty="0"/>
              <a:t> </a:t>
            </a:r>
            <a:r>
              <a:rPr lang="en-US" sz="1600" dirty="0" err="1"/>
              <a:t>importantes</a:t>
            </a:r>
            <a:r>
              <a:rPr lang="en-US" sz="1600" dirty="0"/>
              <a:t> son </a:t>
            </a:r>
            <a:r>
              <a:rPr lang="en-US" sz="1600" dirty="0" err="1"/>
              <a:t>el</a:t>
            </a:r>
            <a:r>
              <a:rPr lang="en-US" sz="1600" dirty="0"/>
              <a:t> </a:t>
            </a:r>
            <a:r>
              <a:rPr lang="en-US" sz="1600" dirty="0" err="1"/>
              <a:t>historial</a:t>
            </a:r>
            <a:r>
              <a:rPr lang="en-US" sz="1600" dirty="0"/>
              <a:t> de </a:t>
            </a:r>
            <a:r>
              <a:rPr lang="en-US" sz="1600" dirty="0" err="1"/>
              <a:t>pagos</a:t>
            </a:r>
            <a:r>
              <a:rPr lang="en-US" sz="1600" dirty="0"/>
              <a:t> de </a:t>
            </a:r>
            <a:r>
              <a:rPr lang="en-US" sz="1600" dirty="0" err="1"/>
              <a:t>una</a:t>
            </a:r>
            <a:r>
              <a:rPr lang="en-US" sz="1600" dirty="0"/>
              <a:t> persona </a:t>
            </a:r>
            <a:r>
              <a:rPr lang="en-US" sz="1600" dirty="0" err="1"/>
              <a:t>en</a:t>
            </a:r>
            <a:r>
              <a:rPr lang="en-US" sz="1600" dirty="0"/>
              <a:t> meses </a:t>
            </a:r>
            <a:r>
              <a:rPr lang="en-US" sz="1600" dirty="0" err="1"/>
              <a:t>específicos</a:t>
            </a:r>
            <a:r>
              <a:rPr lang="en-US" sz="1600" dirty="0"/>
              <a:t> (</a:t>
            </a:r>
            <a:r>
              <a:rPr lang="en-US" sz="1600" dirty="0" err="1"/>
              <a:t>especialmente</a:t>
            </a:r>
            <a:r>
              <a:rPr lang="en-US" sz="1600" dirty="0"/>
              <a:t> </a:t>
            </a:r>
            <a:r>
              <a:rPr lang="en-US" sz="1600" dirty="0" err="1"/>
              <a:t>los</a:t>
            </a:r>
            <a:r>
              <a:rPr lang="en-US" sz="1600" dirty="0"/>
              <a:t> meses 3 y 4). </a:t>
            </a:r>
            <a:r>
              <a:rPr lang="en-US" sz="1600" dirty="0" err="1"/>
              <a:t>Factores</a:t>
            </a:r>
            <a:r>
              <a:rPr lang="en-US" sz="1600" dirty="0"/>
              <a:t> </a:t>
            </a:r>
            <a:r>
              <a:rPr lang="en-US" sz="1600" dirty="0" err="1"/>
              <a:t>como</a:t>
            </a:r>
            <a:r>
              <a:rPr lang="en-US" sz="1600" dirty="0"/>
              <a:t> </a:t>
            </a:r>
            <a:r>
              <a:rPr lang="en-US" sz="1600" dirty="0" err="1"/>
              <a:t>el</a:t>
            </a:r>
            <a:r>
              <a:rPr lang="en-US" sz="1600" dirty="0"/>
              <a:t> </a:t>
            </a:r>
            <a:r>
              <a:rPr lang="en-US" sz="1600" dirty="0" err="1"/>
              <a:t>límite</a:t>
            </a:r>
            <a:r>
              <a:rPr lang="en-US" sz="1600" dirty="0"/>
              <a:t> de </a:t>
            </a:r>
            <a:r>
              <a:rPr lang="en-US" sz="1600" dirty="0" err="1"/>
              <a:t>crédito</a:t>
            </a:r>
            <a:r>
              <a:rPr lang="en-US" sz="1600" dirty="0"/>
              <a:t> o </a:t>
            </a:r>
            <a:r>
              <a:rPr lang="en-US" sz="1600" dirty="0" err="1"/>
              <a:t>el</a:t>
            </a:r>
            <a:r>
              <a:rPr lang="en-US" sz="1600" dirty="0"/>
              <a:t> </a:t>
            </a:r>
            <a:r>
              <a:rPr lang="en-US" sz="1600" dirty="0" err="1"/>
              <a:t>importe</a:t>
            </a:r>
            <a:r>
              <a:rPr lang="en-US" sz="1600" dirty="0"/>
              <a:t> de las facturas </a:t>
            </a:r>
            <a:r>
              <a:rPr lang="en-US" sz="1600" dirty="0" err="1"/>
              <a:t>tienen</a:t>
            </a:r>
            <a:r>
              <a:rPr lang="en-US" sz="1600" dirty="0"/>
              <a:t> un </a:t>
            </a:r>
            <a:r>
              <a:rPr lang="en-US" sz="1600" dirty="0" err="1"/>
              <a:t>efecto</a:t>
            </a:r>
            <a:r>
              <a:rPr lang="en-US" sz="1600" dirty="0"/>
              <a:t> </a:t>
            </a:r>
            <a:r>
              <a:rPr lang="en-US" sz="1600" dirty="0" err="1"/>
              <a:t>mínimo</a:t>
            </a:r>
            <a:r>
              <a:rPr lang="en-US" sz="1600" dirty="0"/>
              <a:t>, </a:t>
            </a:r>
            <a:r>
              <a:rPr lang="en-US" sz="1600" dirty="0" err="1"/>
              <a:t>mientras</a:t>
            </a:r>
            <a:r>
              <a:rPr lang="en-US" sz="1600" dirty="0"/>
              <a:t> que </a:t>
            </a:r>
            <a:r>
              <a:rPr lang="en-US" sz="1600" dirty="0" err="1"/>
              <a:t>algunos</a:t>
            </a:r>
            <a:r>
              <a:rPr lang="en-US" sz="1600" dirty="0"/>
              <a:t> </a:t>
            </a:r>
            <a:r>
              <a:rPr lang="en-US" sz="1600" dirty="0" err="1"/>
              <a:t>niveles</a:t>
            </a:r>
            <a:r>
              <a:rPr lang="en-US" sz="1600" dirty="0"/>
              <a:t> </a:t>
            </a:r>
            <a:r>
              <a:rPr lang="en-US" sz="1600" dirty="0" err="1"/>
              <a:t>educativos</a:t>
            </a:r>
            <a:r>
              <a:rPr lang="en-US" sz="1600" dirty="0"/>
              <a:t> y </a:t>
            </a:r>
            <a:r>
              <a:rPr lang="en-US" sz="1600" dirty="0" err="1"/>
              <a:t>el</a:t>
            </a:r>
            <a:r>
              <a:rPr lang="en-US" sz="1600" dirty="0"/>
              <a:t> </a:t>
            </a:r>
            <a:r>
              <a:rPr lang="en-US" sz="1600" dirty="0" err="1"/>
              <a:t>pago</a:t>
            </a:r>
            <a:r>
              <a:rPr lang="en-US" sz="1600" dirty="0"/>
              <a:t> </a:t>
            </a:r>
            <a:r>
              <a:rPr lang="en-US" sz="1600" dirty="0" err="1"/>
              <a:t>mensual</a:t>
            </a:r>
            <a:r>
              <a:rPr lang="en-US" sz="1600" dirty="0"/>
              <a:t> </a:t>
            </a:r>
            <a:r>
              <a:rPr lang="en-US" sz="1600" dirty="0" err="1"/>
              <a:t>tienen</a:t>
            </a:r>
            <a:r>
              <a:rPr lang="en-US" sz="1600" dirty="0"/>
              <a:t> </a:t>
            </a:r>
            <a:r>
              <a:rPr lang="en-US" sz="1600" dirty="0" err="1"/>
              <a:t>una</a:t>
            </a:r>
            <a:r>
              <a:rPr lang="en-US" sz="1600" dirty="0"/>
              <a:t> </a:t>
            </a:r>
            <a:r>
              <a:rPr lang="en-US" sz="1600" dirty="0" err="1"/>
              <a:t>influencia</a:t>
            </a:r>
            <a:r>
              <a:rPr lang="en-US" sz="1600" dirty="0"/>
              <a:t> </a:t>
            </a:r>
            <a:r>
              <a:rPr lang="en-US" sz="1600" dirty="0" err="1"/>
              <a:t>moderada</a:t>
            </a:r>
            <a:r>
              <a:rPr lang="en-US" sz="1600" dirty="0"/>
              <a:t>.</a:t>
            </a:r>
          </a:p>
        </p:txBody>
      </p:sp>
      <p:pic>
        <p:nvPicPr>
          <p:cNvPr id="4" name="Content Placeholder 3">
            <a:extLst>
              <a:ext uri="{FF2B5EF4-FFF2-40B4-BE49-F238E27FC236}">
                <a16:creationId xmlns:a16="http://schemas.microsoft.com/office/drawing/2014/main" id="{9E57543D-8878-4031-6533-8569F55869C0}"/>
              </a:ext>
            </a:extLst>
          </p:cNvPr>
          <p:cNvPicPr>
            <a:picLocks noChangeAspect="1"/>
          </p:cNvPicPr>
          <p:nvPr/>
        </p:nvPicPr>
        <p:blipFill>
          <a:blip r:embed="rId2"/>
          <a:srcRect r="-436"/>
          <a:stretch>
            <a:fillRect/>
          </a:stretch>
        </p:blipFill>
        <p:spPr>
          <a:xfrm>
            <a:off x="4346296" y="551730"/>
            <a:ext cx="7347512" cy="4224808"/>
          </a:xfrm>
          <a:prstGeom prst="rect">
            <a:avLst/>
          </a:prstGeom>
        </p:spPr>
      </p:pic>
      <p:sp>
        <p:nvSpPr>
          <p:cNvPr id="6" name="TextBox 5">
            <a:extLst>
              <a:ext uri="{FF2B5EF4-FFF2-40B4-BE49-F238E27FC236}">
                <a16:creationId xmlns:a16="http://schemas.microsoft.com/office/drawing/2014/main" id="{235E3713-3BEE-D155-C73F-6DBC22FECA08}"/>
              </a:ext>
            </a:extLst>
          </p:cNvPr>
          <p:cNvSpPr txBox="1"/>
          <p:nvPr/>
        </p:nvSpPr>
        <p:spPr>
          <a:xfrm>
            <a:off x="6438900" y="5229052"/>
            <a:ext cx="4914900" cy="1077218"/>
          </a:xfrm>
          <a:prstGeom prst="rect">
            <a:avLst/>
          </a:prstGeom>
          <a:noFill/>
        </p:spPr>
        <p:txBody>
          <a:bodyPr wrap="square">
            <a:spAutoFit/>
          </a:bodyPr>
          <a:lstStyle/>
          <a:p>
            <a:r>
              <a:rPr lang="en-US" sz="1600" b="0" i="0" dirty="0">
                <a:solidFill>
                  <a:srgbClr val="000000"/>
                </a:solidFill>
                <a:effectLst/>
                <a:latin typeface="Menlo" panose="020B0609030804020204" pitchFamily="49" charset="0"/>
              </a:rPr>
              <a:t>R-squared: 0.3958 </a:t>
            </a:r>
          </a:p>
          <a:p>
            <a:r>
              <a:rPr lang="en-US" sz="1600" b="0" i="0" dirty="0">
                <a:solidFill>
                  <a:srgbClr val="000000"/>
                </a:solidFill>
                <a:effectLst/>
                <a:latin typeface="Menlo" panose="020B0609030804020204" pitchFamily="49" charset="0"/>
              </a:rPr>
              <a:t>Mean squared error: 115516212.4118 </a:t>
            </a:r>
          </a:p>
          <a:p>
            <a:r>
              <a:rPr lang="en-US" sz="1600" b="0" i="0" dirty="0">
                <a:solidFill>
                  <a:srgbClr val="000000"/>
                </a:solidFill>
                <a:effectLst/>
                <a:latin typeface="Menlo" panose="020B0609030804020204" pitchFamily="49" charset="0"/>
              </a:rPr>
              <a:t>Root mean squared error: 10747.8469 </a:t>
            </a:r>
          </a:p>
          <a:p>
            <a:r>
              <a:rPr lang="en-US" sz="1600" b="0" i="0" dirty="0">
                <a:solidFill>
                  <a:srgbClr val="000000"/>
                </a:solidFill>
                <a:effectLst/>
                <a:latin typeface="Menlo" panose="020B0609030804020204" pitchFamily="49" charset="0"/>
              </a:rPr>
              <a:t>Mean Absolute Error: 4862.3659</a:t>
            </a:r>
            <a:endParaRPr lang="en-MX" sz="1600" dirty="0"/>
          </a:p>
        </p:txBody>
      </p:sp>
    </p:spTree>
    <p:extLst>
      <p:ext uri="{BB962C8B-B14F-4D97-AF65-F5344CB8AC3E}">
        <p14:creationId xmlns:p14="http://schemas.microsoft.com/office/powerpoint/2010/main" val="198809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DE275-6CA3-67A1-F69A-B2E8C6BD8DFA}"/>
              </a:ext>
            </a:extLst>
          </p:cNvPr>
          <p:cNvSpPr>
            <a:spLocks noGrp="1"/>
          </p:cNvSpPr>
          <p:nvPr>
            <p:ph type="title"/>
          </p:nvPr>
        </p:nvSpPr>
        <p:spPr>
          <a:xfrm>
            <a:off x="838200" y="365125"/>
            <a:ext cx="10515600" cy="1306443"/>
          </a:xfrm>
        </p:spPr>
        <p:txBody>
          <a:bodyPr>
            <a:normAutofit/>
          </a:bodyPr>
          <a:lstStyle/>
          <a:p>
            <a:r>
              <a:rPr lang="en-MX" sz="4000" b="1" dirty="0"/>
              <a:t>PAY_AMT3</a:t>
            </a:r>
          </a:p>
        </p:txBody>
      </p:sp>
      <p:sp>
        <p:nvSpPr>
          <p:cNvPr id="8" name="Content Placeholder 7">
            <a:extLst>
              <a:ext uri="{FF2B5EF4-FFF2-40B4-BE49-F238E27FC236}">
                <a16:creationId xmlns:a16="http://schemas.microsoft.com/office/drawing/2014/main" id="{A2BEBD5B-C7E8-BC66-2002-4B58CA8A0E93}"/>
              </a:ext>
            </a:extLst>
          </p:cNvPr>
          <p:cNvSpPr>
            <a:spLocks noGrp="1"/>
          </p:cNvSpPr>
          <p:nvPr>
            <p:ph idx="1"/>
          </p:nvPr>
        </p:nvSpPr>
        <p:spPr>
          <a:xfrm>
            <a:off x="580029" y="1376394"/>
            <a:ext cx="3633220" cy="4224809"/>
          </a:xfrm>
        </p:spPr>
        <p:txBody>
          <a:bodyPr>
            <a:normAutofit/>
          </a:bodyPr>
          <a:lstStyle/>
          <a:p>
            <a:endParaRPr lang="en-US" sz="2000" dirty="0"/>
          </a:p>
          <a:p>
            <a:pPr marL="0" indent="0" algn="ctr">
              <a:buNone/>
            </a:pPr>
            <a:r>
              <a:rPr lang="en-US" sz="1800" dirty="0"/>
              <a:t>El </a:t>
            </a:r>
            <a:r>
              <a:rPr lang="en-US" sz="1800" dirty="0" err="1"/>
              <a:t>modelo</a:t>
            </a:r>
            <a:r>
              <a:rPr lang="en-US" sz="1800" dirty="0"/>
              <a:t> </a:t>
            </a:r>
            <a:r>
              <a:rPr lang="en-US" sz="1800" dirty="0" err="1"/>
              <a:t>prioriza</a:t>
            </a:r>
            <a:r>
              <a:rPr lang="en-US" sz="1800" dirty="0"/>
              <a:t> </a:t>
            </a:r>
            <a:r>
              <a:rPr lang="en-US" sz="1800" dirty="0" err="1"/>
              <a:t>el</a:t>
            </a:r>
            <a:r>
              <a:rPr lang="en-US" sz="1800" dirty="0"/>
              <a:t> </a:t>
            </a:r>
            <a:r>
              <a:rPr lang="en-US" sz="1800" dirty="0" err="1"/>
              <a:t>nivel</a:t>
            </a:r>
            <a:r>
              <a:rPr lang="en-US" sz="1800" dirty="0"/>
              <a:t> </a:t>
            </a:r>
            <a:r>
              <a:rPr lang="en-US" sz="1800" dirty="0" err="1"/>
              <a:t>educativo</a:t>
            </a:r>
            <a:r>
              <a:rPr lang="en-US" sz="1800" dirty="0"/>
              <a:t> y </a:t>
            </a:r>
            <a:r>
              <a:rPr lang="en-US" sz="1800" dirty="0" err="1"/>
              <a:t>el</a:t>
            </a:r>
            <a:r>
              <a:rPr lang="en-US" sz="1800" dirty="0"/>
              <a:t> </a:t>
            </a:r>
            <a:r>
              <a:rPr lang="en-US" sz="1800" dirty="0" err="1"/>
              <a:t>comportamiento</a:t>
            </a:r>
            <a:r>
              <a:rPr lang="en-US" sz="1800" dirty="0"/>
              <a:t> de </a:t>
            </a:r>
            <a:r>
              <a:rPr lang="en-US" sz="1800" dirty="0" err="1"/>
              <a:t>pago</a:t>
            </a:r>
            <a:r>
              <a:rPr lang="en-US" sz="1800" dirty="0"/>
              <a:t> </a:t>
            </a:r>
            <a:r>
              <a:rPr lang="en-US" sz="1800" dirty="0" err="1"/>
              <a:t>en</a:t>
            </a:r>
            <a:r>
              <a:rPr lang="en-US" sz="1800" dirty="0"/>
              <a:t> meses </a:t>
            </a:r>
            <a:r>
              <a:rPr lang="en-US" sz="1800" dirty="0" err="1"/>
              <a:t>específicos</a:t>
            </a:r>
            <a:r>
              <a:rPr lang="en-US" sz="1800" dirty="0"/>
              <a:t>, </a:t>
            </a:r>
            <a:r>
              <a:rPr lang="en-US" sz="1800" dirty="0" err="1"/>
              <a:t>especialmente</a:t>
            </a:r>
            <a:r>
              <a:rPr lang="en-US" sz="1800" dirty="0"/>
              <a:t> </a:t>
            </a:r>
            <a:r>
              <a:rPr lang="en-US" sz="1800" dirty="0" err="1"/>
              <a:t>los</a:t>
            </a:r>
            <a:r>
              <a:rPr lang="en-US" sz="1800" dirty="0"/>
              <a:t> meses 4 y 5.</a:t>
            </a:r>
          </a:p>
          <a:p>
            <a:pPr marL="0" indent="0" algn="ctr">
              <a:buNone/>
            </a:pPr>
            <a:endParaRPr lang="en-US" sz="1800" dirty="0"/>
          </a:p>
          <a:p>
            <a:pPr marL="0" indent="0" algn="ctr">
              <a:buNone/>
            </a:pPr>
            <a:r>
              <a:rPr lang="en-US" sz="1800" dirty="0"/>
              <a:t>Las personas con </a:t>
            </a:r>
            <a:r>
              <a:rPr lang="en-US" sz="1800" dirty="0" err="1"/>
              <a:t>pagos</a:t>
            </a:r>
            <a:r>
              <a:rPr lang="en-US" sz="1800" dirty="0"/>
              <a:t> </a:t>
            </a:r>
            <a:r>
              <a:rPr lang="en-US" sz="1800" dirty="0" err="1"/>
              <a:t>atrasados</a:t>
            </a:r>
            <a:r>
              <a:rPr lang="en-US" sz="1800" dirty="0"/>
              <a:t> ​​o con </a:t>
            </a:r>
            <a:r>
              <a:rPr lang="en-US" sz="1800" dirty="0" err="1"/>
              <a:t>niveles</a:t>
            </a:r>
            <a:r>
              <a:rPr lang="en-US" sz="1800" dirty="0"/>
              <a:t> </a:t>
            </a:r>
            <a:r>
              <a:rPr lang="en-US" sz="1800" dirty="0" err="1"/>
              <a:t>educativos</a:t>
            </a:r>
            <a:r>
              <a:rPr lang="en-US" sz="1800" dirty="0"/>
              <a:t> </a:t>
            </a:r>
            <a:r>
              <a:rPr lang="en-US" sz="1800" dirty="0" err="1"/>
              <a:t>menos</a:t>
            </a:r>
            <a:r>
              <a:rPr lang="en-US" sz="1800" dirty="0"/>
              <a:t> </a:t>
            </a:r>
            <a:r>
              <a:rPr lang="en-US" sz="1800" dirty="0" err="1"/>
              <a:t>favorables</a:t>
            </a:r>
            <a:r>
              <a:rPr lang="en-US" sz="1800" dirty="0"/>
              <a:t> </a:t>
            </a:r>
            <a:r>
              <a:rPr lang="en-US" sz="1800" dirty="0" err="1"/>
              <a:t>experimentan</a:t>
            </a:r>
            <a:r>
              <a:rPr lang="en-US" sz="1800" dirty="0"/>
              <a:t> un </a:t>
            </a:r>
            <a:r>
              <a:rPr lang="en-US" sz="1800" dirty="0" err="1"/>
              <a:t>fuerte</a:t>
            </a:r>
            <a:r>
              <a:rPr lang="en-US" sz="1800" dirty="0"/>
              <a:t> </a:t>
            </a:r>
            <a:r>
              <a:rPr lang="en-US" sz="1800" dirty="0" err="1"/>
              <a:t>impacto</a:t>
            </a:r>
            <a:r>
              <a:rPr lang="en-US" sz="1800" dirty="0"/>
              <a:t> </a:t>
            </a:r>
            <a:r>
              <a:rPr lang="en-US" sz="1800" dirty="0" err="1"/>
              <a:t>negativo</a:t>
            </a:r>
            <a:r>
              <a:rPr lang="en-US" sz="1800" dirty="0"/>
              <a:t>, </a:t>
            </a:r>
            <a:r>
              <a:rPr lang="en-US" sz="1800" dirty="0" err="1"/>
              <a:t>mientras</a:t>
            </a:r>
            <a:r>
              <a:rPr lang="en-US" sz="1800" dirty="0"/>
              <a:t> que </a:t>
            </a:r>
            <a:r>
              <a:rPr lang="en-US" sz="1800" dirty="0" err="1"/>
              <a:t>los</a:t>
            </a:r>
            <a:r>
              <a:rPr lang="en-US" sz="1800" dirty="0"/>
              <a:t> </a:t>
            </a:r>
            <a:r>
              <a:rPr lang="en-US" sz="1800" dirty="0" err="1"/>
              <a:t>pagos</a:t>
            </a:r>
            <a:r>
              <a:rPr lang="en-US" sz="1800" dirty="0"/>
              <a:t> </a:t>
            </a:r>
            <a:r>
              <a:rPr lang="en-US" sz="1800" dirty="0" err="1"/>
              <a:t>puntuales</a:t>
            </a:r>
            <a:r>
              <a:rPr lang="en-US" sz="1800" dirty="0"/>
              <a:t> </a:t>
            </a:r>
            <a:r>
              <a:rPr lang="en-US" sz="1800" dirty="0" err="1"/>
              <a:t>pueden</a:t>
            </a:r>
            <a:r>
              <a:rPr lang="en-US" sz="1800" dirty="0"/>
              <a:t> </a:t>
            </a:r>
            <a:r>
              <a:rPr lang="en-US" sz="1800" dirty="0" err="1"/>
              <a:t>mejorar</a:t>
            </a:r>
            <a:r>
              <a:rPr lang="en-US" sz="1800" dirty="0"/>
              <a:t> </a:t>
            </a:r>
            <a:r>
              <a:rPr lang="en-US" sz="1800" dirty="0" err="1"/>
              <a:t>significativamente</a:t>
            </a:r>
            <a:r>
              <a:rPr lang="en-US" sz="1800" dirty="0"/>
              <a:t> </a:t>
            </a:r>
            <a:r>
              <a:rPr lang="en-US" sz="1800" dirty="0" err="1"/>
              <a:t>el</a:t>
            </a:r>
            <a:r>
              <a:rPr lang="en-US" sz="1800" dirty="0"/>
              <a:t> </a:t>
            </a:r>
            <a:r>
              <a:rPr lang="en-US" sz="1800" dirty="0" err="1"/>
              <a:t>resultado</a:t>
            </a:r>
            <a:r>
              <a:rPr lang="en-US" sz="1800" dirty="0"/>
              <a:t>.</a:t>
            </a:r>
          </a:p>
        </p:txBody>
      </p:sp>
      <p:pic>
        <p:nvPicPr>
          <p:cNvPr id="4" name="Content Placeholder 3">
            <a:extLst>
              <a:ext uri="{FF2B5EF4-FFF2-40B4-BE49-F238E27FC236}">
                <a16:creationId xmlns:a16="http://schemas.microsoft.com/office/drawing/2014/main" id="{D82CB098-A7C3-23FC-EE54-8245DA927AC6}"/>
              </a:ext>
            </a:extLst>
          </p:cNvPr>
          <p:cNvPicPr>
            <a:picLocks noChangeAspect="1"/>
          </p:cNvPicPr>
          <p:nvPr/>
        </p:nvPicPr>
        <p:blipFill>
          <a:blip r:embed="rId2"/>
          <a:srcRect l="1" r="-308"/>
          <a:stretch>
            <a:fillRect/>
          </a:stretch>
        </p:blipFill>
        <p:spPr>
          <a:xfrm>
            <a:off x="4213249" y="728593"/>
            <a:ext cx="7674078" cy="4418193"/>
          </a:xfrm>
          <a:prstGeom prst="rect">
            <a:avLst/>
          </a:prstGeom>
        </p:spPr>
      </p:pic>
      <p:sp>
        <p:nvSpPr>
          <p:cNvPr id="6" name="TextBox 5">
            <a:extLst>
              <a:ext uri="{FF2B5EF4-FFF2-40B4-BE49-F238E27FC236}">
                <a16:creationId xmlns:a16="http://schemas.microsoft.com/office/drawing/2014/main" id="{EAF96F30-6014-71D7-6DA1-60A97849B7D5}"/>
              </a:ext>
            </a:extLst>
          </p:cNvPr>
          <p:cNvSpPr txBox="1"/>
          <p:nvPr/>
        </p:nvSpPr>
        <p:spPr>
          <a:xfrm>
            <a:off x="5694954" y="5463784"/>
            <a:ext cx="6096000" cy="1077218"/>
          </a:xfrm>
          <a:prstGeom prst="rect">
            <a:avLst/>
          </a:prstGeom>
          <a:noFill/>
        </p:spPr>
        <p:txBody>
          <a:bodyPr wrap="square">
            <a:spAutoFit/>
          </a:bodyPr>
          <a:lstStyle/>
          <a:p>
            <a:r>
              <a:rPr lang="en-US" sz="1600" b="0" i="0" dirty="0">
                <a:solidFill>
                  <a:srgbClr val="000000"/>
                </a:solidFill>
                <a:effectLst/>
                <a:latin typeface="Menlo" panose="020B0609030804020204" pitchFamily="49" charset="0"/>
              </a:rPr>
              <a:t>R-squared: 0.3995 </a:t>
            </a:r>
          </a:p>
          <a:p>
            <a:r>
              <a:rPr lang="en-US" sz="1600" b="0" i="0" dirty="0">
                <a:solidFill>
                  <a:srgbClr val="000000"/>
                </a:solidFill>
                <a:effectLst/>
                <a:latin typeface="Menlo" panose="020B0609030804020204" pitchFamily="49" charset="0"/>
              </a:rPr>
              <a:t>Mean squared error: 190039186.5633 </a:t>
            </a:r>
          </a:p>
          <a:p>
            <a:r>
              <a:rPr lang="en-US" sz="1600" b="0" i="0" dirty="0">
                <a:solidFill>
                  <a:srgbClr val="000000"/>
                </a:solidFill>
                <a:effectLst/>
                <a:latin typeface="Menlo" panose="020B0609030804020204" pitchFamily="49" charset="0"/>
              </a:rPr>
              <a:t>Root mean squared error: 13785.4701 </a:t>
            </a:r>
          </a:p>
          <a:p>
            <a:r>
              <a:rPr lang="en-US" sz="1600" b="0" i="0" dirty="0">
                <a:solidFill>
                  <a:srgbClr val="000000"/>
                </a:solidFill>
                <a:effectLst/>
                <a:latin typeface="Menlo" panose="020B0609030804020204" pitchFamily="49" charset="0"/>
              </a:rPr>
              <a:t>Mean Absolute Error: 5617.8604</a:t>
            </a:r>
            <a:endParaRPr lang="en-MX" sz="1600" dirty="0"/>
          </a:p>
        </p:txBody>
      </p:sp>
    </p:spTree>
    <p:extLst>
      <p:ext uri="{BB962C8B-B14F-4D97-AF65-F5344CB8AC3E}">
        <p14:creationId xmlns:p14="http://schemas.microsoft.com/office/powerpoint/2010/main" val="129619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ED185-8998-3279-627F-7511538AD76F}"/>
              </a:ext>
            </a:extLst>
          </p:cNvPr>
          <p:cNvSpPr>
            <a:spLocks noGrp="1"/>
          </p:cNvSpPr>
          <p:nvPr>
            <p:ph type="title"/>
          </p:nvPr>
        </p:nvSpPr>
        <p:spPr>
          <a:xfrm>
            <a:off x="838200" y="365125"/>
            <a:ext cx="10515600" cy="1306443"/>
          </a:xfrm>
        </p:spPr>
        <p:txBody>
          <a:bodyPr>
            <a:normAutofit/>
          </a:bodyPr>
          <a:lstStyle/>
          <a:p>
            <a:r>
              <a:rPr lang="en-MX" sz="4000" b="1" dirty="0"/>
              <a:t>DefaultPayment</a:t>
            </a:r>
          </a:p>
        </p:txBody>
      </p:sp>
      <p:sp>
        <p:nvSpPr>
          <p:cNvPr id="50" name="Content Placeholder 7">
            <a:extLst>
              <a:ext uri="{FF2B5EF4-FFF2-40B4-BE49-F238E27FC236}">
                <a16:creationId xmlns:a16="http://schemas.microsoft.com/office/drawing/2014/main" id="{E0377DAA-34BE-0652-D91A-5036066F3947}"/>
              </a:ext>
            </a:extLst>
          </p:cNvPr>
          <p:cNvSpPr>
            <a:spLocks noGrp="1"/>
          </p:cNvSpPr>
          <p:nvPr>
            <p:ph idx="1"/>
          </p:nvPr>
        </p:nvSpPr>
        <p:spPr>
          <a:xfrm>
            <a:off x="838200" y="1671568"/>
            <a:ext cx="3374898" cy="4457521"/>
          </a:xfrm>
        </p:spPr>
        <p:txBody>
          <a:bodyPr>
            <a:normAutofit lnSpcReduction="10000"/>
          </a:bodyPr>
          <a:lstStyle/>
          <a:p>
            <a:pPr marL="0" indent="0" algn="ctr">
              <a:buNone/>
            </a:pPr>
            <a:r>
              <a:rPr lang="en-US" sz="1800" dirty="0"/>
              <a:t>El </a:t>
            </a:r>
            <a:r>
              <a:rPr lang="en-US" sz="1800" dirty="0" err="1"/>
              <a:t>modelo</a:t>
            </a:r>
            <a:r>
              <a:rPr lang="en-US" sz="1800" dirty="0"/>
              <a:t> se centra </a:t>
            </a:r>
            <a:r>
              <a:rPr lang="en-US" sz="1800" dirty="0" err="1"/>
              <a:t>principalmente</a:t>
            </a:r>
            <a:r>
              <a:rPr lang="en-US" sz="1800" dirty="0"/>
              <a:t> </a:t>
            </a:r>
            <a:r>
              <a:rPr lang="en-US" sz="1800" dirty="0" err="1"/>
              <a:t>en</a:t>
            </a:r>
            <a:r>
              <a:rPr lang="en-US" sz="1800" dirty="0"/>
              <a:t> </a:t>
            </a:r>
            <a:r>
              <a:rPr lang="en-US" sz="1800" dirty="0" err="1"/>
              <a:t>el</a:t>
            </a:r>
            <a:r>
              <a:rPr lang="en-US" sz="1800" dirty="0"/>
              <a:t> </a:t>
            </a:r>
            <a:r>
              <a:rPr lang="en-US" sz="1800" dirty="0" err="1"/>
              <a:t>comportamiento</a:t>
            </a:r>
            <a:r>
              <a:rPr lang="en-US" sz="1800" dirty="0"/>
              <a:t> de </a:t>
            </a:r>
            <a:r>
              <a:rPr lang="en-US" sz="1800" dirty="0" err="1"/>
              <a:t>pago</a:t>
            </a:r>
            <a:r>
              <a:rPr lang="en-US" sz="1800" dirty="0"/>
              <a:t> </a:t>
            </a:r>
            <a:r>
              <a:rPr lang="en-US" sz="1800" dirty="0" err="1"/>
              <a:t>reciente</a:t>
            </a:r>
            <a:r>
              <a:rPr lang="en-US" sz="1800" dirty="0"/>
              <a:t>, </a:t>
            </a:r>
            <a:r>
              <a:rPr lang="en-US" sz="1800" dirty="0" err="1"/>
              <a:t>especialmente</a:t>
            </a:r>
            <a:r>
              <a:rPr lang="en-US" sz="1800" dirty="0"/>
              <a:t> PAY_0 (</a:t>
            </a:r>
            <a:r>
              <a:rPr lang="en-US" sz="1800" dirty="0" err="1"/>
              <a:t>estado</a:t>
            </a:r>
            <a:r>
              <a:rPr lang="en-US" sz="1800" dirty="0"/>
              <a:t> del </a:t>
            </a:r>
            <a:r>
              <a:rPr lang="en-US" sz="1800" dirty="0" err="1"/>
              <a:t>mes</a:t>
            </a:r>
            <a:r>
              <a:rPr lang="en-US" sz="1800" dirty="0"/>
              <a:t> </a:t>
            </a:r>
            <a:r>
              <a:rPr lang="en-US" sz="1800" dirty="0" err="1"/>
              <a:t>pasado</a:t>
            </a:r>
            <a:r>
              <a:rPr lang="en-US" sz="1800" dirty="0"/>
              <a:t>), y </a:t>
            </a:r>
            <a:r>
              <a:rPr lang="en-US" sz="1800" dirty="0" err="1"/>
              <a:t>en</a:t>
            </a:r>
            <a:r>
              <a:rPr lang="en-US" sz="1800" dirty="0"/>
              <a:t> </a:t>
            </a:r>
            <a:r>
              <a:rPr lang="en-US" sz="1800" dirty="0" err="1"/>
              <a:t>los</a:t>
            </a:r>
            <a:r>
              <a:rPr lang="en-US" sz="1800" dirty="0"/>
              <a:t> </a:t>
            </a:r>
            <a:r>
              <a:rPr lang="en-US" sz="1800" dirty="0" err="1"/>
              <a:t>patrones</a:t>
            </a:r>
            <a:r>
              <a:rPr lang="en-US" sz="1800" dirty="0"/>
              <a:t> </a:t>
            </a:r>
            <a:r>
              <a:rPr lang="en-US" sz="1800" dirty="0" err="1"/>
              <a:t>generales</a:t>
            </a:r>
            <a:r>
              <a:rPr lang="en-US" sz="1800" dirty="0"/>
              <a:t> de </a:t>
            </a:r>
            <a:r>
              <a:rPr lang="en-US" sz="1800" dirty="0" err="1"/>
              <a:t>retraso</a:t>
            </a:r>
            <a:r>
              <a:rPr lang="en-US" sz="1800" dirty="0"/>
              <a:t>.</a:t>
            </a:r>
          </a:p>
          <a:p>
            <a:pPr marL="0" indent="0" algn="ctr">
              <a:buNone/>
            </a:pPr>
            <a:r>
              <a:rPr lang="en-US" sz="1800" dirty="0"/>
              <a:t>Los </a:t>
            </a:r>
            <a:r>
              <a:rPr lang="en-US" sz="1800" dirty="0" err="1"/>
              <a:t>retrasos</a:t>
            </a:r>
            <a:r>
              <a:rPr lang="en-US" sz="1800" dirty="0"/>
              <a:t> </a:t>
            </a:r>
            <a:r>
              <a:rPr lang="en-US" sz="1800" dirty="0" err="1"/>
              <a:t>más</a:t>
            </a:r>
            <a:r>
              <a:rPr lang="en-US" sz="1800" dirty="0"/>
              <a:t> </a:t>
            </a:r>
            <a:r>
              <a:rPr lang="en-US" sz="1800" dirty="0" err="1"/>
              <a:t>recientes</a:t>
            </a:r>
            <a:r>
              <a:rPr lang="en-US" sz="1800" dirty="0"/>
              <a:t> o </a:t>
            </a:r>
            <a:r>
              <a:rPr lang="en-US" sz="1800" dirty="0" err="1"/>
              <a:t>frecuentes</a:t>
            </a:r>
            <a:r>
              <a:rPr lang="en-US" sz="1800" dirty="0"/>
              <a:t> </a:t>
            </a:r>
            <a:r>
              <a:rPr lang="en-US" sz="1800" dirty="0" err="1"/>
              <a:t>aumentan</a:t>
            </a:r>
            <a:r>
              <a:rPr lang="en-US" sz="1800" dirty="0"/>
              <a:t> </a:t>
            </a:r>
            <a:r>
              <a:rPr lang="en-US" sz="1800" dirty="0" err="1"/>
              <a:t>el</a:t>
            </a:r>
            <a:r>
              <a:rPr lang="en-US" sz="1800" dirty="0"/>
              <a:t> </a:t>
            </a:r>
            <a:r>
              <a:rPr lang="en-US" sz="1800" dirty="0" err="1"/>
              <a:t>riesgo</a:t>
            </a:r>
            <a:r>
              <a:rPr lang="en-US" sz="1800" dirty="0"/>
              <a:t> (</a:t>
            </a:r>
            <a:r>
              <a:rPr lang="en-US" sz="1800" dirty="0" err="1"/>
              <a:t>Num_Meses_Con_Retraso</a:t>
            </a:r>
            <a:r>
              <a:rPr lang="en-US" sz="1800" dirty="0"/>
              <a:t>, </a:t>
            </a:r>
            <a:r>
              <a:rPr lang="en-US" sz="1800" dirty="0" err="1"/>
              <a:t>Max_Meses_Con_Retraso</a:t>
            </a:r>
            <a:r>
              <a:rPr lang="en-US" sz="1800" dirty="0"/>
              <a:t>).</a:t>
            </a:r>
          </a:p>
          <a:p>
            <a:pPr marL="0" indent="0" algn="ctr">
              <a:buNone/>
            </a:pPr>
            <a:r>
              <a:rPr lang="en-US" sz="1800" dirty="0" err="1"/>
              <a:t>Sorprendentemente</a:t>
            </a:r>
            <a:r>
              <a:rPr lang="en-US" sz="1800" dirty="0"/>
              <a:t>, </a:t>
            </a:r>
            <a:r>
              <a:rPr lang="en-US" sz="1800" dirty="0" err="1"/>
              <a:t>el</a:t>
            </a:r>
            <a:r>
              <a:rPr lang="en-US" sz="1800" dirty="0"/>
              <a:t> </a:t>
            </a:r>
            <a:r>
              <a:rPr lang="en-US" sz="1800" dirty="0" err="1"/>
              <a:t>límite</a:t>
            </a:r>
            <a:r>
              <a:rPr lang="en-US" sz="1800" dirty="0"/>
              <a:t> de </a:t>
            </a:r>
            <a:r>
              <a:rPr lang="en-US" sz="1800" dirty="0" err="1"/>
              <a:t>crédito</a:t>
            </a:r>
            <a:r>
              <a:rPr lang="en-US" sz="1800" dirty="0"/>
              <a:t> </a:t>
            </a:r>
            <a:r>
              <a:rPr lang="en-US" sz="1800" dirty="0" err="1"/>
              <a:t>prácticamente</a:t>
            </a:r>
            <a:r>
              <a:rPr lang="en-US" sz="1800" dirty="0"/>
              <a:t> un ligero </a:t>
            </a:r>
            <a:r>
              <a:rPr lang="en-US" sz="1800" dirty="0" err="1"/>
              <a:t>impacto</a:t>
            </a:r>
            <a:r>
              <a:rPr lang="en-US" sz="1800" dirty="0"/>
              <a:t>, y </a:t>
            </a:r>
            <a:r>
              <a:rPr lang="en-US" sz="1800" dirty="0" err="1"/>
              <a:t>algunos</a:t>
            </a:r>
            <a:r>
              <a:rPr lang="en-US" sz="1800" dirty="0"/>
              <a:t> </a:t>
            </a:r>
            <a:r>
              <a:rPr lang="en-US" sz="1800" dirty="0" err="1"/>
              <a:t>retrasos</a:t>
            </a:r>
            <a:r>
              <a:rPr lang="en-US" sz="1800" dirty="0"/>
              <a:t> </a:t>
            </a:r>
            <a:r>
              <a:rPr lang="en-US" sz="1800" dirty="0" err="1"/>
              <a:t>en</a:t>
            </a:r>
            <a:r>
              <a:rPr lang="en-US" sz="1800" dirty="0"/>
              <a:t> meses </a:t>
            </a:r>
            <a:r>
              <a:rPr lang="en-US" sz="1800" dirty="0" err="1"/>
              <a:t>anteriores</a:t>
            </a:r>
            <a:r>
              <a:rPr lang="en-US" sz="1800" dirty="0"/>
              <a:t> (</a:t>
            </a:r>
            <a:r>
              <a:rPr lang="en-US" sz="1800" dirty="0" err="1"/>
              <a:t>como</a:t>
            </a:r>
            <a:r>
              <a:rPr lang="en-US" sz="1800" dirty="0"/>
              <a:t> PAY_2) </a:t>
            </a:r>
            <a:r>
              <a:rPr lang="en-US" sz="1800" dirty="0" err="1"/>
              <a:t>podrían</a:t>
            </a:r>
            <a:r>
              <a:rPr lang="en-US" sz="1800" dirty="0"/>
              <a:t> </a:t>
            </a:r>
            <a:r>
              <a:rPr lang="en-US" sz="1800" dirty="0" err="1"/>
              <a:t>interpretarse</a:t>
            </a:r>
            <a:r>
              <a:rPr lang="en-US" sz="1800" dirty="0"/>
              <a:t> de forma </a:t>
            </a:r>
            <a:r>
              <a:rPr lang="en-US" sz="1800" dirty="0" err="1"/>
              <a:t>más</a:t>
            </a:r>
            <a:r>
              <a:rPr lang="en-US" sz="1800" dirty="0"/>
              <a:t> </a:t>
            </a:r>
            <a:r>
              <a:rPr lang="en-US" sz="1800" dirty="0" err="1"/>
              <a:t>positiva</a:t>
            </a:r>
            <a:r>
              <a:rPr lang="en-US" sz="1800" dirty="0"/>
              <a:t>, lo que </a:t>
            </a:r>
            <a:r>
              <a:rPr lang="en-US" sz="1800" dirty="0" err="1"/>
              <a:t>podría</a:t>
            </a:r>
            <a:r>
              <a:rPr lang="en-US" sz="1800" dirty="0"/>
              <a:t> </a:t>
            </a:r>
            <a:r>
              <a:rPr lang="en-US" sz="1800" dirty="0" err="1"/>
              <a:t>indicar</a:t>
            </a:r>
            <a:r>
              <a:rPr lang="en-US" sz="1800" dirty="0"/>
              <a:t> </a:t>
            </a:r>
            <a:r>
              <a:rPr lang="en-US" sz="1800" dirty="0" err="1"/>
              <a:t>una</a:t>
            </a:r>
            <a:r>
              <a:rPr lang="en-US" sz="1800" dirty="0"/>
              <a:t> </a:t>
            </a:r>
            <a:r>
              <a:rPr lang="en-US" sz="1800" dirty="0" err="1"/>
              <a:t>recuperación</a:t>
            </a:r>
            <a:r>
              <a:rPr lang="en-US" sz="1800" dirty="0"/>
              <a:t>.</a:t>
            </a:r>
          </a:p>
        </p:txBody>
      </p:sp>
      <p:pic>
        <p:nvPicPr>
          <p:cNvPr id="4" name="Content Placeholder 3">
            <a:extLst>
              <a:ext uri="{FF2B5EF4-FFF2-40B4-BE49-F238E27FC236}">
                <a16:creationId xmlns:a16="http://schemas.microsoft.com/office/drawing/2014/main" id="{B342790F-A443-0D7E-32A8-A699DE6B8E0D}"/>
              </a:ext>
            </a:extLst>
          </p:cNvPr>
          <p:cNvPicPr>
            <a:picLocks noChangeAspect="1"/>
          </p:cNvPicPr>
          <p:nvPr/>
        </p:nvPicPr>
        <p:blipFill>
          <a:blip r:embed="rId3"/>
          <a:srcRect t="282" b="282"/>
          <a:stretch/>
        </p:blipFill>
        <p:spPr>
          <a:xfrm>
            <a:off x="4768531" y="950081"/>
            <a:ext cx="6864987" cy="5314194"/>
          </a:xfrm>
          <a:prstGeom prst="rect">
            <a:avLst/>
          </a:prstGeom>
        </p:spPr>
      </p:pic>
    </p:spTree>
    <p:extLst>
      <p:ext uri="{BB962C8B-B14F-4D97-AF65-F5344CB8AC3E}">
        <p14:creationId xmlns:p14="http://schemas.microsoft.com/office/powerpoint/2010/main" val="1243118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TotalTime>
  <Words>1077</Words>
  <Application>Microsoft Macintosh PowerPoint</Application>
  <PresentationFormat>Widescreen</PresentationFormat>
  <Paragraphs>64</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Menlo</vt:lpstr>
      <vt:lpstr>Office Theme</vt:lpstr>
      <vt:lpstr>Dimplomado en Ciencia de Datos</vt:lpstr>
      <vt:lpstr>PowerPoint Presentation</vt:lpstr>
      <vt:lpstr>PowerPoint Presentation</vt:lpstr>
      <vt:lpstr>Conjunto de Datos</vt:lpstr>
      <vt:lpstr>Regresión</vt:lpstr>
      <vt:lpstr>PAY_AMT1</vt:lpstr>
      <vt:lpstr>PAY_AMT2</vt:lpstr>
      <vt:lpstr>PAY_AMT3</vt:lpstr>
      <vt:lpstr>DefaultPayment</vt:lpstr>
      <vt:lpstr>DefaultPayment</vt:lpstr>
      <vt:lpstr>CreditScoring</vt:lpstr>
      <vt:lpstr>CreditScoring</vt:lpstr>
      <vt:lpstr>CreditScoringPP</vt:lpstr>
      <vt:lpstr>CreditScoringPP</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Gustavo Blas Duran</dc:creator>
  <cp:lastModifiedBy>Gustavo Blas Duran</cp:lastModifiedBy>
  <cp:revision>7</cp:revision>
  <dcterms:created xsi:type="dcterms:W3CDTF">2025-05-26T00:29:09Z</dcterms:created>
  <dcterms:modified xsi:type="dcterms:W3CDTF">2025-05-26T03:13:14Z</dcterms:modified>
</cp:coreProperties>
</file>