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75" r:id="rId12"/>
    <p:sldId id="268" r:id="rId13"/>
    <p:sldId id="269" r:id="rId14"/>
    <p:sldId id="271" r:id="rId15"/>
    <p:sldId id="274" r:id="rId16"/>
    <p:sldId id="272" r:id="rId17"/>
    <p:sldId id="273" r:id="rId18"/>
  </p:sldIdLst>
  <p:sldSz cx="12192000" cy="6858000"/>
  <p:notesSz cx="6858000" cy="9144000"/>
  <p:embeddedFontLs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mSPNC8rUtSIrhox8NcwRCOGGm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25E2EC-03C8-48C1-8402-51D78E48D5A4}">
  <a:tblStyle styleId="{0525E2EC-03C8-48C1-8402-51D78E48D5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0AE98A5-483A-481C-B1F7-28D66E1AA95F}"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464"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0" name="Google Shape;1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5183188" y="987425"/>
            <a:ext cx="6172200" cy="4873625"/>
          </a:xfrm>
          <a:prstGeom prst="rect">
            <a:avLst/>
          </a:prstGeom>
          <a:noFill/>
          <a:ln>
            <a:noFill/>
          </a:ln>
        </p:spPr>
      </p:sp>
      <p:sp>
        <p:nvSpPr>
          <p:cNvPr id="68" name="Google Shape;68;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ichaelmeshach4545@gmail.com" TargetMode="External"/><Relationship Id="rId5" Type="http://schemas.openxmlformats.org/officeDocument/2006/relationships/hyperlink" Target="mailto:aaronemmanuel054@gmail.com" TargetMode="External"/><Relationship Id="rId4" Type="http://schemas.openxmlformats.org/officeDocument/2006/relationships/hyperlink" Target="mailto:isaiahterhide@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t="3838" b="6754"/>
          <a:stretch/>
        </p:blipFill>
        <p:spPr>
          <a:xfrm>
            <a:off x="4559968" y="10"/>
            <a:ext cx="7632032" cy="6857990"/>
          </a:xfrm>
          <a:prstGeom prst="rect">
            <a:avLst/>
          </a:prstGeom>
          <a:noFill/>
          <a:ln>
            <a:noFill/>
          </a:ln>
        </p:spPr>
      </p:pic>
      <p:sp>
        <p:nvSpPr>
          <p:cNvPr id="90" name="Google Shape;90;p1"/>
          <p:cNvSpPr txBox="1">
            <a:spLocks noGrp="1"/>
          </p:cNvSpPr>
          <p:nvPr>
            <p:ph type="ctrTitle"/>
          </p:nvPr>
        </p:nvSpPr>
        <p:spPr>
          <a:xfrm>
            <a:off x="474800" y="662400"/>
            <a:ext cx="3699300" cy="1492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400"/>
              <a:buFont typeface="Calibri"/>
              <a:buNone/>
            </a:pPr>
            <a:r>
              <a:rPr lang="en-US" sz="3400" b="1"/>
              <a:t>SMART WEATHER STATION</a:t>
            </a:r>
            <a:br>
              <a:rPr lang="en-US" sz="3400" b="1"/>
            </a:br>
            <a:endParaRPr sz="3400" b="1"/>
          </a:p>
        </p:txBody>
      </p:sp>
      <p:sp>
        <p:nvSpPr>
          <p:cNvPr id="91" name="Google Shape;91;p1"/>
          <p:cNvSpPr txBox="1">
            <a:spLocks noGrp="1"/>
          </p:cNvSpPr>
          <p:nvPr>
            <p:ph type="subTitle" idx="1"/>
          </p:nvPr>
        </p:nvSpPr>
        <p:spPr>
          <a:xfrm>
            <a:off x="379334" y="2154532"/>
            <a:ext cx="3409200" cy="38448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sz="2000" b="1">
                <a:solidFill>
                  <a:schemeClr val="dk1"/>
                </a:solidFill>
              </a:rPr>
              <a:t>   </a:t>
            </a:r>
            <a:r>
              <a:rPr lang="en-US" sz="2800" b="1">
                <a:solidFill>
                  <a:schemeClr val="dk1"/>
                </a:solidFill>
              </a:rPr>
              <a:t>TEAM AI4AFRICA</a:t>
            </a:r>
            <a:endParaRPr/>
          </a:p>
          <a:p>
            <a:pPr marL="0" lvl="0" indent="0" algn="l" rtl="0">
              <a:lnSpc>
                <a:spcPct val="90000"/>
              </a:lnSpc>
              <a:spcBef>
                <a:spcPts val="1000"/>
              </a:spcBef>
              <a:spcAft>
                <a:spcPts val="0"/>
              </a:spcAft>
              <a:buClr>
                <a:schemeClr val="dk1"/>
              </a:buClr>
              <a:buSzPct val="100000"/>
              <a:buNone/>
            </a:pPr>
            <a:r>
              <a:rPr lang="en-US" sz="2800" b="1">
                <a:solidFill>
                  <a:schemeClr val="dk1"/>
                </a:solidFill>
              </a:rPr>
              <a:t>	(Nigeria)</a:t>
            </a:r>
            <a:endParaRPr/>
          </a:p>
          <a:p>
            <a:pPr marL="0" lvl="0" indent="0" algn="l" rtl="0">
              <a:lnSpc>
                <a:spcPct val="90000"/>
              </a:lnSpc>
              <a:spcBef>
                <a:spcPts val="1000"/>
              </a:spcBef>
              <a:spcAft>
                <a:spcPts val="0"/>
              </a:spcAft>
              <a:buClr>
                <a:schemeClr val="dk1"/>
              </a:buClr>
              <a:buSzPct val="100000"/>
              <a:buFont typeface="Arial"/>
              <a:buChar char="•"/>
            </a:pPr>
            <a:r>
              <a:rPr lang="en-US" sz="2000" b="1">
                <a:solidFill>
                  <a:schemeClr val="dk1"/>
                </a:solidFill>
              </a:rPr>
              <a:t>Isaiah Terhide Barnabas </a:t>
            </a:r>
            <a:r>
              <a:rPr lang="en-US" sz="2000" b="1" u="sng">
                <a:solidFill>
                  <a:schemeClr val="dk1"/>
                </a:solidFill>
                <a:hlinkClick r:id="rId4">
                  <a:extLst>
                    <a:ext uri="{A12FA001-AC4F-418D-AE19-62706E023703}">
                      <ahyp:hlinkClr xmlns:ahyp="http://schemas.microsoft.com/office/drawing/2018/hyperlinkcolor" xmlns="" val="tx"/>
                    </a:ext>
                  </a:extLst>
                </a:hlinkClick>
              </a:rPr>
              <a:t>isaiahterhide@gmail.com</a:t>
            </a:r>
            <a:endParaRPr sz="2000" b="1">
              <a:solidFill>
                <a:schemeClr val="dk1"/>
              </a:solidFill>
            </a:endParaRPr>
          </a:p>
          <a:p>
            <a:pPr marL="0" lvl="0" indent="0" algn="l" rtl="0">
              <a:lnSpc>
                <a:spcPct val="90000"/>
              </a:lnSpc>
              <a:spcBef>
                <a:spcPts val="1000"/>
              </a:spcBef>
              <a:spcAft>
                <a:spcPts val="0"/>
              </a:spcAft>
              <a:buClr>
                <a:schemeClr val="dk1"/>
              </a:buClr>
              <a:buSzPct val="100000"/>
              <a:buFont typeface="Arial"/>
              <a:buChar char="•"/>
            </a:pPr>
            <a:r>
              <a:rPr lang="en-US" sz="2000" b="1">
                <a:solidFill>
                  <a:schemeClr val="dk1"/>
                </a:solidFill>
              </a:rPr>
              <a:t>Aaron Emmanuel             </a:t>
            </a:r>
            <a:r>
              <a:rPr lang="en-US" sz="2000" b="1" u="sng">
                <a:solidFill>
                  <a:schemeClr val="dk1"/>
                </a:solidFill>
                <a:hlinkClick r:id="rId5">
                  <a:extLst>
                    <a:ext uri="{A12FA001-AC4F-418D-AE19-62706E023703}">
                      <ahyp:hlinkClr xmlns:ahyp="http://schemas.microsoft.com/office/drawing/2018/hyperlinkcolor" xmlns="" val="tx"/>
                    </a:ext>
                  </a:extLst>
                </a:hlinkClick>
              </a:rPr>
              <a:t>aaronemmanuel054@gmail.com</a:t>
            </a:r>
            <a:endParaRPr sz="2000" b="1">
              <a:solidFill>
                <a:schemeClr val="dk1"/>
              </a:solidFill>
            </a:endParaRPr>
          </a:p>
          <a:p>
            <a:pPr marL="0" lvl="0" indent="0" algn="l" rtl="0">
              <a:lnSpc>
                <a:spcPct val="90000"/>
              </a:lnSpc>
              <a:spcBef>
                <a:spcPts val="1000"/>
              </a:spcBef>
              <a:spcAft>
                <a:spcPts val="0"/>
              </a:spcAft>
              <a:buClr>
                <a:schemeClr val="dk1"/>
              </a:buClr>
              <a:buSzPct val="100000"/>
              <a:buFont typeface="Arial"/>
              <a:buChar char="•"/>
            </a:pPr>
            <a:r>
              <a:rPr lang="en-US" sz="2000" b="1">
                <a:solidFill>
                  <a:schemeClr val="dk1"/>
                </a:solidFill>
              </a:rPr>
              <a:t>Michael Selnan Meshach </a:t>
            </a:r>
            <a:r>
              <a:rPr lang="en-US" sz="2000" b="1" u="sng">
                <a:solidFill>
                  <a:schemeClr val="dk1"/>
                </a:solidFill>
                <a:hlinkClick r:id="rId6">
                  <a:extLst>
                    <a:ext uri="{A12FA001-AC4F-418D-AE19-62706E023703}">
                      <ahyp:hlinkClr xmlns:ahyp="http://schemas.microsoft.com/office/drawing/2018/hyperlinkcolor" xmlns="" val="tx"/>
                    </a:ext>
                  </a:extLst>
                </a:hlinkClick>
              </a:rPr>
              <a:t>michaelmeshach4545@gmail.com</a:t>
            </a:r>
            <a:endParaRPr sz="2000" b="1">
              <a:solidFill>
                <a:schemeClr val="dk1"/>
              </a:solidFill>
            </a:endParaRPr>
          </a:p>
          <a:p>
            <a:pPr marL="0" lvl="0" indent="0" algn="l" rtl="0">
              <a:lnSpc>
                <a:spcPct val="90000"/>
              </a:lnSpc>
              <a:spcBef>
                <a:spcPts val="1000"/>
              </a:spcBef>
              <a:spcAft>
                <a:spcPts val="0"/>
              </a:spcAft>
              <a:buClr>
                <a:schemeClr val="dk1"/>
              </a:buClr>
              <a:buSzPct val="100000"/>
              <a:buFont typeface="Arial"/>
              <a:buChar char="•"/>
            </a:pPr>
            <a:r>
              <a:rPr lang="en-US" sz="2000" b="1">
                <a:solidFill>
                  <a:schemeClr val="dk1"/>
                </a:solidFill>
              </a:rPr>
              <a:t>Guda Blessed (Mentor)</a:t>
            </a:r>
            <a:endParaRPr/>
          </a:p>
          <a:p>
            <a:pPr marL="0" lvl="0" indent="0" algn="l" rtl="0">
              <a:lnSpc>
                <a:spcPct val="90000"/>
              </a:lnSpc>
              <a:spcBef>
                <a:spcPts val="1000"/>
              </a:spcBef>
              <a:spcAft>
                <a:spcPts val="0"/>
              </a:spcAft>
              <a:buClr>
                <a:schemeClr val="dk1"/>
              </a:buClr>
              <a:buSzPct val="100000"/>
              <a:buNone/>
            </a:pPr>
            <a:r>
              <a:rPr lang="en-US" sz="2000" b="1">
                <a:solidFill>
                  <a:schemeClr val="dk1"/>
                </a:solidFill>
              </a:rPr>
              <a:t>gudablessed@gmail.com</a:t>
            </a:r>
            <a:endParaRPr/>
          </a:p>
          <a:p>
            <a:pPr marL="0" lvl="0" indent="117475" algn="l" rtl="0">
              <a:lnSpc>
                <a:spcPct val="90000"/>
              </a:lnSpc>
              <a:spcBef>
                <a:spcPts val="1000"/>
              </a:spcBef>
              <a:spcAft>
                <a:spcPts val="0"/>
              </a:spcAft>
              <a:buClr>
                <a:schemeClr val="dk1"/>
              </a:buClr>
              <a:buSzPct val="100000"/>
              <a:buFont typeface="Arial"/>
              <a:buNone/>
            </a:pPr>
            <a:endParaRPr sz="2000" b="1">
              <a:solidFill>
                <a:schemeClr val="dk1"/>
              </a:solidFill>
            </a:endParaRPr>
          </a:p>
          <a:p>
            <a:pPr marL="0" lvl="0" indent="117475" algn="l" rtl="0">
              <a:lnSpc>
                <a:spcPct val="90000"/>
              </a:lnSpc>
              <a:spcBef>
                <a:spcPts val="1000"/>
              </a:spcBef>
              <a:spcAft>
                <a:spcPts val="0"/>
              </a:spcAft>
              <a:buClr>
                <a:schemeClr val="dk1"/>
              </a:buClr>
              <a:buSzPct val="100000"/>
              <a:buFont typeface="Arial"/>
              <a:buNone/>
            </a:pPr>
            <a:endParaRPr sz="2000">
              <a:solidFill>
                <a:schemeClr val="dk1"/>
              </a:solidFill>
            </a:endParaRPr>
          </a:p>
        </p:txBody>
      </p:sp>
      <p:sp>
        <p:nvSpPr>
          <p:cNvPr id="92" name="Google Shape;9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0"/>
                                  </p:stCondLst>
                                  <p:childTnLst>
                                    <p:set>
                                      <p:cBhvr>
                                        <p:cTn id="6" dur="1" fill="hold">
                                          <p:stCondLst>
                                            <p:cond delay="0"/>
                                          </p:stCondLst>
                                        </p:cTn>
                                        <p:tgtEl>
                                          <p:spTgt spid="91">
                                            <p:txEl>
                                              <p:pRg st="0" end="0"/>
                                            </p:txEl>
                                          </p:spTgt>
                                        </p:tgtEl>
                                        <p:attrNameLst>
                                          <p:attrName>style.visibility</p:attrName>
                                        </p:attrNameLst>
                                      </p:cBhvr>
                                      <p:to>
                                        <p:strVal val="visible"/>
                                      </p:to>
                                    </p:set>
                                    <p:animEffect transition="in" filter="fade">
                                      <p:cBhvr>
                                        <p:cTn id="7" dur="400"/>
                                        <p:tgtEl>
                                          <p:spTgt spid="91">
                                            <p:txEl>
                                              <p:pRg st="0" end="0"/>
                                            </p:txEl>
                                          </p:spTgt>
                                        </p:tgtEl>
                                      </p:cBhvr>
                                    </p:animEffect>
                                  </p:childTnLst>
                                </p:cTn>
                              </p:par>
                              <p:par>
                                <p:cTn id="8" presetID="10" presetClass="entr" presetSubtype="0" fill="hold" nodeType="withEffect">
                                  <p:stCondLst>
                                    <p:cond delay="2000"/>
                                  </p:stCondLst>
                                  <p:childTnLst>
                                    <p:set>
                                      <p:cBhvr>
                                        <p:cTn id="9" dur="1" fill="hold">
                                          <p:stCondLst>
                                            <p:cond delay="0"/>
                                          </p:stCondLst>
                                        </p:cTn>
                                        <p:tgtEl>
                                          <p:spTgt spid="91">
                                            <p:txEl>
                                              <p:pRg st="1" end="1"/>
                                            </p:txEl>
                                          </p:spTgt>
                                        </p:tgtEl>
                                        <p:attrNameLst>
                                          <p:attrName>style.visibility</p:attrName>
                                        </p:attrNameLst>
                                      </p:cBhvr>
                                      <p:to>
                                        <p:strVal val="visible"/>
                                      </p:to>
                                    </p:set>
                                    <p:animEffect transition="in" filter="fade">
                                      <p:cBhvr>
                                        <p:cTn id="10" dur="400"/>
                                        <p:tgtEl>
                                          <p:spTgt spid="91">
                                            <p:txEl>
                                              <p:pRg st="1" end="1"/>
                                            </p:txEl>
                                          </p:spTgt>
                                        </p:tgtEl>
                                      </p:cBhvr>
                                    </p:animEffect>
                                  </p:childTnLst>
                                </p:cTn>
                              </p:par>
                              <p:par>
                                <p:cTn id="11" presetID="10" presetClass="entr" presetSubtype="0" fill="hold" nodeType="withEffect">
                                  <p:stCondLst>
                                    <p:cond delay="2000"/>
                                  </p:stCondLst>
                                  <p:childTnLst>
                                    <p:set>
                                      <p:cBhvr>
                                        <p:cTn id="12" dur="1" fill="hold">
                                          <p:stCondLst>
                                            <p:cond delay="0"/>
                                          </p:stCondLst>
                                        </p:cTn>
                                        <p:tgtEl>
                                          <p:spTgt spid="91">
                                            <p:txEl>
                                              <p:pRg st="2" end="2"/>
                                            </p:txEl>
                                          </p:spTgt>
                                        </p:tgtEl>
                                        <p:attrNameLst>
                                          <p:attrName>style.visibility</p:attrName>
                                        </p:attrNameLst>
                                      </p:cBhvr>
                                      <p:to>
                                        <p:strVal val="visible"/>
                                      </p:to>
                                    </p:set>
                                    <p:animEffect transition="in" filter="fade">
                                      <p:cBhvr>
                                        <p:cTn id="13" dur="400"/>
                                        <p:tgtEl>
                                          <p:spTgt spid="91">
                                            <p:txEl>
                                              <p:pRg st="2" end="2"/>
                                            </p:txEl>
                                          </p:spTgt>
                                        </p:tgtEl>
                                      </p:cBhvr>
                                    </p:animEffect>
                                  </p:childTnLst>
                                </p:cTn>
                              </p:par>
                              <p:par>
                                <p:cTn id="14" presetID="10" presetClass="entr" presetSubtype="0" fill="hold" nodeType="withEffect">
                                  <p:stCondLst>
                                    <p:cond delay="2000"/>
                                  </p:stCondLst>
                                  <p:childTnLst>
                                    <p:set>
                                      <p:cBhvr>
                                        <p:cTn id="15" dur="1" fill="hold">
                                          <p:stCondLst>
                                            <p:cond delay="0"/>
                                          </p:stCondLst>
                                        </p:cTn>
                                        <p:tgtEl>
                                          <p:spTgt spid="91">
                                            <p:txEl>
                                              <p:pRg st="3" end="3"/>
                                            </p:txEl>
                                          </p:spTgt>
                                        </p:tgtEl>
                                        <p:attrNameLst>
                                          <p:attrName>style.visibility</p:attrName>
                                        </p:attrNameLst>
                                      </p:cBhvr>
                                      <p:to>
                                        <p:strVal val="visible"/>
                                      </p:to>
                                    </p:set>
                                    <p:animEffect transition="in" filter="fade">
                                      <p:cBhvr>
                                        <p:cTn id="16" dur="400"/>
                                        <p:tgtEl>
                                          <p:spTgt spid="91">
                                            <p:txEl>
                                              <p:pRg st="3" end="3"/>
                                            </p:txEl>
                                          </p:spTgt>
                                        </p:tgtEl>
                                      </p:cBhvr>
                                    </p:animEffect>
                                  </p:childTnLst>
                                </p:cTn>
                              </p:par>
                              <p:par>
                                <p:cTn id="17" presetID="10" presetClass="entr" presetSubtype="0" fill="hold" nodeType="withEffect">
                                  <p:stCondLst>
                                    <p:cond delay="2000"/>
                                  </p:stCondLst>
                                  <p:childTnLst>
                                    <p:set>
                                      <p:cBhvr>
                                        <p:cTn id="18" dur="1" fill="hold">
                                          <p:stCondLst>
                                            <p:cond delay="0"/>
                                          </p:stCondLst>
                                        </p:cTn>
                                        <p:tgtEl>
                                          <p:spTgt spid="91">
                                            <p:txEl>
                                              <p:pRg st="4" end="4"/>
                                            </p:txEl>
                                          </p:spTgt>
                                        </p:tgtEl>
                                        <p:attrNameLst>
                                          <p:attrName>style.visibility</p:attrName>
                                        </p:attrNameLst>
                                      </p:cBhvr>
                                      <p:to>
                                        <p:strVal val="visible"/>
                                      </p:to>
                                    </p:set>
                                    <p:animEffect transition="in" filter="fade">
                                      <p:cBhvr>
                                        <p:cTn id="19" dur="400"/>
                                        <p:tgtEl>
                                          <p:spTgt spid="91">
                                            <p:txEl>
                                              <p:pRg st="4" end="4"/>
                                            </p:txEl>
                                          </p:spTgt>
                                        </p:tgtEl>
                                      </p:cBhvr>
                                    </p:animEffect>
                                  </p:childTnLst>
                                </p:cTn>
                              </p:par>
                              <p:par>
                                <p:cTn id="20" presetID="10" presetClass="entr" presetSubtype="0" fill="hold" nodeType="withEffect">
                                  <p:stCondLst>
                                    <p:cond delay="2000"/>
                                  </p:stCondLst>
                                  <p:childTnLst>
                                    <p:set>
                                      <p:cBhvr>
                                        <p:cTn id="21" dur="1" fill="hold">
                                          <p:stCondLst>
                                            <p:cond delay="0"/>
                                          </p:stCondLst>
                                        </p:cTn>
                                        <p:tgtEl>
                                          <p:spTgt spid="91">
                                            <p:txEl>
                                              <p:pRg st="5" end="5"/>
                                            </p:txEl>
                                          </p:spTgt>
                                        </p:tgtEl>
                                        <p:attrNameLst>
                                          <p:attrName>style.visibility</p:attrName>
                                        </p:attrNameLst>
                                      </p:cBhvr>
                                      <p:to>
                                        <p:strVal val="visible"/>
                                      </p:to>
                                    </p:set>
                                    <p:animEffect transition="in" filter="fade">
                                      <p:cBhvr>
                                        <p:cTn id="22" dur="400"/>
                                        <p:tgtEl>
                                          <p:spTgt spid="91">
                                            <p:txEl>
                                              <p:pRg st="5" end="5"/>
                                            </p:txEl>
                                          </p:spTgt>
                                        </p:tgtEl>
                                      </p:cBhvr>
                                    </p:animEffect>
                                  </p:childTnLst>
                                </p:cTn>
                              </p:par>
                              <p:par>
                                <p:cTn id="23" presetID="10" presetClass="entr" presetSubtype="0" fill="hold" nodeType="withEffect">
                                  <p:stCondLst>
                                    <p:cond delay="2000"/>
                                  </p:stCondLst>
                                  <p:childTnLst>
                                    <p:set>
                                      <p:cBhvr>
                                        <p:cTn id="24" dur="1" fill="hold">
                                          <p:stCondLst>
                                            <p:cond delay="0"/>
                                          </p:stCondLst>
                                        </p:cTn>
                                        <p:tgtEl>
                                          <p:spTgt spid="91">
                                            <p:txEl>
                                              <p:pRg st="6" end="6"/>
                                            </p:txEl>
                                          </p:spTgt>
                                        </p:tgtEl>
                                        <p:attrNameLst>
                                          <p:attrName>style.visibility</p:attrName>
                                        </p:attrNameLst>
                                      </p:cBhvr>
                                      <p:to>
                                        <p:strVal val="visible"/>
                                      </p:to>
                                    </p:set>
                                    <p:animEffect transition="in" filter="fade">
                                      <p:cBhvr>
                                        <p:cTn id="25" dur="400"/>
                                        <p:tgtEl>
                                          <p:spTgt spid="91">
                                            <p:txEl>
                                              <p:pRg st="6" end="6"/>
                                            </p:txEl>
                                          </p:spTgt>
                                        </p:tgtEl>
                                      </p:cBhvr>
                                    </p:animEffect>
                                  </p:childTnLst>
                                </p:cTn>
                              </p:par>
                              <p:par>
                                <p:cTn id="26" presetID="10" presetClass="entr" presetSubtype="0" fill="hold" nodeType="withEffect">
                                  <p:stCondLst>
                                    <p:cond delay="2000"/>
                                  </p:stCondLst>
                                  <p:childTnLst>
                                    <p:set>
                                      <p:cBhvr>
                                        <p:cTn id="27" dur="1" fill="hold">
                                          <p:stCondLst>
                                            <p:cond delay="0"/>
                                          </p:stCondLst>
                                        </p:cTn>
                                        <p:tgtEl>
                                          <p:spTgt spid="91">
                                            <p:txEl>
                                              <p:pRg st="7" end="7"/>
                                            </p:txEl>
                                          </p:spTgt>
                                        </p:tgtEl>
                                        <p:attrNameLst>
                                          <p:attrName>style.visibility</p:attrName>
                                        </p:attrNameLst>
                                      </p:cBhvr>
                                      <p:to>
                                        <p:strVal val="visible"/>
                                      </p:to>
                                    </p:set>
                                    <p:animEffect transition="in" filter="fade">
                                      <p:cBhvr>
                                        <p:cTn id="28" dur="400"/>
                                        <p:tgtEl>
                                          <p:spTgt spid="91">
                                            <p:txEl>
                                              <p:pRg st="7" end="7"/>
                                            </p:txEl>
                                          </p:spTgt>
                                        </p:tgtEl>
                                      </p:cBhvr>
                                    </p:animEffect>
                                  </p:childTnLst>
                                </p:cTn>
                              </p:par>
                              <p:par>
                                <p:cTn id="29" presetID="10" presetClass="entr" presetSubtype="0" fill="hold" nodeType="withEffect">
                                  <p:stCondLst>
                                    <p:cond delay="2000"/>
                                  </p:stCondLst>
                                  <p:childTnLst>
                                    <p:set>
                                      <p:cBhvr>
                                        <p:cTn id="30" dur="1" fill="hold">
                                          <p:stCondLst>
                                            <p:cond delay="0"/>
                                          </p:stCondLst>
                                        </p:cTn>
                                        <p:tgtEl>
                                          <p:spTgt spid="91">
                                            <p:txEl>
                                              <p:pRg st="8" end="8"/>
                                            </p:txEl>
                                          </p:spTgt>
                                        </p:tgtEl>
                                        <p:attrNameLst>
                                          <p:attrName>style.visibility</p:attrName>
                                        </p:attrNameLst>
                                      </p:cBhvr>
                                      <p:to>
                                        <p:strVal val="visible"/>
                                      </p:to>
                                    </p:set>
                                    <p:animEffect transition="in" filter="fade">
                                      <p:cBhvr>
                                        <p:cTn id="31" dur="400"/>
                                        <p:tgtEl>
                                          <p:spTgt spid="91">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100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4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RESULTS OBTAINED</a:t>
            </a:r>
            <a:endParaRPr/>
          </a:p>
        </p:txBody>
      </p:sp>
      <p:sp>
        <p:nvSpPr>
          <p:cNvPr id="176" name="Google Shape;176;p1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Mean Absolute Percentage Error:</a:t>
            </a:r>
            <a:endParaRPr/>
          </a:p>
          <a:p>
            <a:pPr marL="0" lvl="0" indent="0" algn="l" rtl="0">
              <a:lnSpc>
                <a:spcPct val="90000"/>
              </a:lnSpc>
              <a:spcBef>
                <a:spcPts val="1000"/>
              </a:spcBef>
              <a:spcAft>
                <a:spcPts val="0"/>
              </a:spcAft>
              <a:buClr>
                <a:schemeClr val="dk1"/>
              </a:buClr>
              <a:buSzPts val="2800"/>
              <a:buNone/>
            </a:pPr>
            <a:endParaRPr/>
          </a:p>
        </p:txBody>
      </p:sp>
      <p:graphicFrame>
        <p:nvGraphicFramePr>
          <p:cNvPr id="177" name="Google Shape;177;p10"/>
          <p:cNvGraphicFramePr/>
          <p:nvPr>
            <p:extLst>
              <p:ext uri="{D42A27DB-BD31-4B8C-83A1-F6EECF244321}">
                <p14:modId xmlns:p14="http://schemas.microsoft.com/office/powerpoint/2010/main" val="3169751806"/>
              </p:ext>
            </p:extLst>
          </p:nvPr>
        </p:nvGraphicFramePr>
        <p:xfrm>
          <a:off x="838198" y="2652891"/>
          <a:ext cx="5040088" cy="1744938"/>
        </p:xfrm>
        <a:graphic>
          <a:graphicData uri="http://schemas.openxmlformats.org/drawingml/2006/table">
            <a:tbl>
              <a:tblPr firstRow="1" bandRow="1">
                <a:noFill/>
                <a:tableStyleId>{D0AE98A5-483A-481C-B1F7-28D66E1AA95F}</a:tableStyleId>
              </a:tblPr>
              <a:tblGrid>
                <a:gridCol w="2520044">
                  <a:extLst>
                    <a:ext uri="{9D8B030D-6E8A-4147-A177-3AD203B41FA5}">
                      <a16:colId xmlns:a16="http://schemas.microsoft.com/office/drawing/2014/main" val="20000"/>
                    </a:ext>
                  </a:extLst>
                </a:gridCol>
                <a:gridCol w="2520044">
                  <a:extLst>
                    <a:ext uri="{9D8B030D-6E8A-4147-A177-3AD203B41FA5}">
                      <a16:colId xmlns:a16="http://schemas.microsoft.com/office/drawing/2014/main" val="20001"/>
                    </a:ext>
                  </a:extLst>
                </a:gridCol>
              </a:tblGrid>
              <a:tr h="581646">
                <a:tc>
                  <a:txBody>
                    <a:bodyPr/>
                    <a:lstStyle/>
                    <a:p>
                      <a:pPr marL="0" marR="0" lvl="0" indent="0" algn="ctr" rtl="0">
                        <a:spcBef>
                          <a:spcPts val="0"/>
                        </a:spcBef>
                        <a:spcAft>
                          <a:spcPts val="0"/>
                        </a:spcAft>
                        <a:buNone/>
                      </a:pPr>
                      <a:r>
                        <a:rPr lang="en-US" sz="1800" u="none" strike="noStrike" cap="none" dirty="0"/>
                        <a:t>MODEL </a:t>
                      </a:r>
                      <a:endParaRPr dirty="0"/>
                    </a:p>
                  </a:txBody>
                  <a:tcPr marL="91450" marR="91450" marT="45725" marB="45725"/>
                </a:tc>
                <a:tc>
                  <a:txBody>
                    <a:bodyPr/>
                    <a:lstStyle/>
                    <a:p>
                      <a:pPr marL="0" marR="0" lvl="0" indent="0" algn="ctr" rtl="0">
                        <a:spcBef>
                          <a:spcPts val="0"/>
                        </a:spcBef>
                        <a:spcAft>
                          <a:spcPts val="0"/>
                        </a:spcAft>
                        <a:buNone/>
                      </a:pPr>
                      <a:r>
                        <a:rPr lang="en-US" sz="1800" u="none" strike="noStrike" cap="none"/>
                        <a:t>MAPE (%)</a:t>
                      </a:r>
                      <a:endParaRPr/>
                    </a:p>
                  </a:txBody>
                  <a:tcPr marL="91450" marR="91450" marT="45725" marB="45725"/>
                </a:tc>
                <a:extLst>
                  <a:ext uri="{0D108BD9-81ED-4DB2-BD59-A6C34878D82A}">
                    <a16:rowId xmlns:a16="http://schemas.microsoft.com/office/drawing/2014/main" val="10000"/>
                  </a:ext>
                </a:extLst>
              </a:tr>
              <a:tr h="581646">
                <a:tc>
                  <a:txBody>
                    <a:bodyPr/>
                    <a:lstStyle/>
                    <a:p>
                      <a:pPr marL="0" marR="0" lvl="0" indent="0" algn="l" rtl="0">
                        <a:spcBef>
                          <a:spcPts val="0"/>
                        </a:spcBef>
                        <a:spcAft>
                          <a:spcPts val="0"/>
                        </a:spcAft>
                        <a:buNone/>
                      </a:pPr>
                      <a:r>
                        <a:rPr lang="en-US" sz="1800" u="none" strike="noStrike" cap="none" dirty="0"/>
                        <a:t>DNN</a:t>
                      </a:r>
                      <a:endParaRPr dirty="0"/>
                    </a:p>
                  </a:txBody>
                  <a:tcPr marL="91450" marR="91450" marT="45725" marB="45725"/>
                </a:tc>
                <a:tc>
                  <a:txBody>
                    <a:bodyPr/>
                    <a:lstStyle/>
                    <a:p>
                      <a:pPr marL="0" marR="0" lvl="0" indent="0" algn="l" rtl="0">
                        <a:spcBef>
                          <a:spcPts val="0"/>
                        </a:spcBef>
                        <a:spcAft>
                          <a:spcPts val="0"/>
                        </a:spcAft>
                        <a:buNone/>
                      </a:pPr>
                      <a:r>
                        <a:rPr lang="en-US" sz="1800" b="1" i="0" u="none" strike="noStrike">
                          <a:solidFill>
                            <a:schemeClr val="dk1"/>
                          </a:solidFill>
                          <a:latin typeface="Calibri"/>
                          <a:ea typeface="Calibri"/>
                          <a:cs typeface="Calibri"/>
                          <a:sym typeface="Calibri"/>
                        </a:rPr>
                        <a:t>44.47139413</a:t>
                      </a:r>
                      <a:endParaRPr sz="1800"/>
                    </a:p>
                  </a:txBody>
                  <a:tcPr marL="91450" marR="91450" marT="45725" marB="45725"/>
                </a:tc>
                <a:extLst>
                  <a:ext uri="{0D108BD9-81ED-4DB2-BD59-A6C34878D82A}">
                    <a16:rowId xmlns:a16="http://schemas.microsoft.com/office/drawing/2014/main" val="10001"/>
                  </a:ext>
                </a:extLst>
              </a:tr>
              <a:tr h="581646">
                <a:tc>
                  <a:txBody>
                    <a:bodyPr/>
                    <a:lstStyle/>
                    <a:p>
                      <a:pPr marL="0" marR="0" lvl="0" indent="0" algn="l" rtl="0">
                        <a:spcBef>
                          <a:spcPts val="0"/>
                        </a:spcBef>
                        <a:spcAft>
                          <a:spcPts val="0"/>
                        </a:spcAft>
                        <a:buNone/>
                      </a:pPr>
                      <a:r>
                        <a:rPr lang="en-US" sz="1800" dirty="0"/>
                        <a:t>SVR POLY</a:t>
                      </a:r>
                      <a:endParaRPr dirty="0"/>
                    </a:p>
                  </a:txBody>
                  <a:tcPr marL="91450" marR="91450" marT="45725" marB="45725"/>
                </a:tc>
                <a:tc>
                  <a:txBody>
                    <a:bodyPr/>
                    <a:lstStyle/>
                    <a:p>
                      <a:pPr marL="0" marR="0" lvl="0" indent="0" algn="l" rtl="0">
                        <a:spcBef>
                          <a:spcPts val="0"/>
                        </a:spcBef>
                        <a:spcAft>
                          <a:spcPts val="0"/>
                        </a:spcAft>
                        <a:buNone/>
                      </a:pPr>
                      <a:r>
                        <a:rPr lang="en-US" sz="1800" b="1" i="0" u="none" strike="noStrike" dirty="0" smtClean="0">
                          <a:solidFill>
                            <a:schemeClr val="dk1"/>
                          </a:solidFill>
                          <a:latin typeface="Calibri"/>
                          <a:ea typeface="Calibri"/>
                          <a:cs typeface="Calibri"/>
                          <a:sym typeface="Calibri"/>
                        </a:rPr>
                        <a:t>106.69729539722607</a:t>
                      </a:r>
                      <a:endParaRPr sz="1800" dirty="0"/>
                    </a:p>
                  </a:txBody>
                  <a:tcPr marL="91450" marR="91450" marT="45725" marB="45725"/>
                </a:tc>
                <a:extLst>
                  <a:ext uri="{0D108BD9-81ED-4DB2-BD59-A6C34878D82A}">
                    <a16:rowId xmlns:a16="http://schemas.microsoft.com/office/drawing/2014/main" val="10003"/>
                  </a:ext>
                </a:extLst>
              </a:tr>
            </a:tbl>
          </a:graphicData>
        </a:graphic>
      </p:graphicFrame>
      <p:pic>
        <p:nvPicPr>
          <p:cNvPr id="2" name="Picture 1"/>
          <p:cNvPicPr>
            <a:picLocks noChangeAspect="1"/>
          </p:cNvPicPr>
          <p:nvPr/>
        </p:nvPicPr>
        <p:blipFill>
          <a:blip r:embed="rId3"/>
          <a:stretch>
            <a:fillRect/>
          </a:stretch>
        </p:blipFill>
        <p:spPr>
          <a:xfrm>
            <a:off x="6096000" y="2128383"/>
            <a:ext cx="4714875" cy="3152775"/>
          </a:xfrm>
          <a:prstGeom prst="rect">
            <a:avLst/>
          </a:prstGeom>
        </p:spPr>
      </p:pic>
      <p:sp>
        <p:nvSpPr>
          <p:cNvPr id="3" name="TextBox 2"/>
          <p:cNvSpPr txBox="1"/>
          <p:nvPr/>
        </p:nvSpPr>
        <p:spPr>
          <a:xfrm>
            <a:off x="629678" y="4271372"/>
            <a:ext cx="5457127" cy="830997"/>
          </a:xfrm>
          <a:prstGeom prst="rect">
            <a:avLst/>
          </a:prstGeom>
          <a:noFill/>
        </p:spPr>
        <p:txBody>
          <a:bodyPr wrap="square" rtlCol="0">
            <a:spAutoFit/>
          </a:bodyPr>
          <a:lstStyle/>
          <a:p>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Table 3 : Mean Absolute Percentage Error </a:t>
            </a:r>
            <a:endParaRPr lang="en-US" sz="2400" dirty="0">
              <a:latin typeface="Calibri" panose="020F0502020204030204" pitchFamily="34" charset="0"/>
              <a:cs typeface="Calibri" panose="020F0502020204030204" pitchFamily="34" charset="0"/>
            </a:endParaRPr>
          </a:p>
        </p:txBody>
      </p:sp>
      <p:sp>
        <p:nvSpPr>
          <p:cNvPr id="5" name="TextBox 4"/>
          <p:cNvSpPr txBox="1"/>
          <p:nvPr/>
        </p:nvSpPr>
        <p:spPr>
          <a:xfrm>
            <a:off x="6186446" y="5267326"/>
            <a:ext cx="5051383" cy="461665"/>
          </a:xfrm>
          <a:prstGeom prst="rect">
            <a:avLst/>
          </a:prstGeom>
          <a:noFill/>
        </p:spPr>
        <p:txBody>
          <a:bodyPr wrap="none" rtlCol="0">
            <a:spAutoFit/>
          </a:bodyPr>
          <a:lstStyle/>
          <a:p>
            <a:r>
              <a:rPr lang="en-US" sz="2400" dirty="0" smtClean="0">
                <a:latin typeface="Calibri" panose="020F0502020204030204" pitchFamily="34" charset="0"/>
                <a:cs typeface="Calibri" panose="020F0502020204030204" pitchFamily="34" charset="0"/>
              </a:rPr>
              <a:t>Figure 3: Training and Validation MAPE</a:t>
            </a:r>
            <a:endParaRPr lang="en-US" sz="2400" dirty="0">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499" y="-9639"/>
            <a:ext cx="10515600" cy="1325563"/>
          </a:xfrm>
        </p:spPr>
        <p:txBody>
          <a:bodyPr/>
          <a:lstStyle/>
          <a:p>
            <a:r>
              <a:rPr lang="en-US" dirty="0" smtClean="0"/>
              <a:t>RESULTS OBTAINED</a:t>
            </a:r>
            <a:endParaRPr lang="en-US" dirty="0"/>
          </a:p>
        </p:txBody>
      </p:sp>
      <p:sp>
        <p:nvSpPr>
          <p:cNvPr id="3" name="Text Placeholder 2"/>
          <p:cNvSpPr>
            <a:spLocks noGrp="1"/>
          </p:cNvSpPr>
          <p:nvPr>
            <p:ph type="body" idx="1"/>
          </p:nvPr>
        </p:nvSpPr>
        <p:spPr>
          <a:xfrm>
            <a:off x="317499" y="1315924"/>
            <a:ext cx="11700329" cy="4861039"/>
          </a:xfrm>
        </p:spPr>
        <p:txBody>
          <a:bodyPr/>
          <a:lstStyle/>
          <a:p>
            <a:pPr marL="114300" indent="0">
              <a:buNone/>
            </a:pPr>
            <a:r>
              <a:rPr lang="en-US" dirty="0" smtClean="0"/>
              <a:t>.</a:t>
            </a:r>
            <a:endParaRPr lang="en-US" dirty="0"/>
          </a:p>
        </p:txBody>
      </p:sp>
      <p:graphicFrame>
        <p:nvGraphicFramePr>
          <p:cNvPr id="4" name="Google Shape;178;p10"/>
          <p:cNvGraphicFramePr/>
          <p:nvPr>
            <p:extLst>
              <p:ext uri="{D42A27DB-BD31-4B8C-83A1-F6EECF244321}">
                <p14:modId xmlns:p14="http://schemas.microsoft.com/office/powerpoint/2010/main" val="4272736135"/>
              </p:ext>
            </p:extLst>
          </p:nvPr>
        </p:nvGraphicFramePr>
        <p:xfrm>
          <a:off x="317499" y="1690688"/>
          <a:ext cx="6966860" cy="3279645"/>
        </p:xfrm>
        <a:graphic>
          <a:graphicData uri="http://schemas.openxmlformats.org/drawingml/2006/table">
            <a:tbl>
              <a:tblPr firstRow="1" bandRow="1">
                <a:noFill/>
                <a:tableStyleId>{D0AE98A5-483A-481C-B1F7-28D66E1AA95F}</a:tableStyleId>
              </a:tblPr>
              <a:tblGrid>
                <a:gridCol w="1265585">
                  <a:extLst>
                    <a:ext uri="{9D8B030D-6E8A-4147-A177-3AD203B41FA5}">
                      <a16:colId xmlns:a16="http://schemas.microsoft.com/office/drawing/2014/main" val="20000"/>
                    </a:ext>
                  </a:extLst>
                </a:gridCol>
                <a:gridCol w="2370506">
                  <a:extLst>
                    <a:ext uri="{9D8B030D-6E8A-4147-A177-3AD203B41FA5}">
                      <a16:colId xmlns:a16="http://schemas.microsoft.com/office/drawing/2014/main" val="20001"/>
                    </a:ext>
                  </a:extLst>
                </a:gridCol>
                <a:gridCol w="2123365">
                  <a:extLst>
                    <a:ext uri="{9D8B030D-6E8A-4147-A177-3AD203B41FA5}">
                      <a16:colId xmlns:a16="http://schemas.microsoft.com/office/drawing/2014/main" val="20002"/>
                    </a:ext>
                  </a:extLst>
                </a:gridCol>
                <a:gridCol w="1207404">
                  <a:extLst>
                    <a:ext uri="{9D8B030D-6E8A-4147-A177-3AD203B41FA5}">
                      <a16:colId xmlns:a16="http://schemas.microsoft.com/office/drawing/2014/main" val="20003"/>
                    </a:ext>
                  </a:extLst>
                </a:gridCol>
              </a:tblGrid>
              <a:tr h="740566">
                <a:tc>
                  <a:txBody>
                    <a:bodyPr/>
                    <a:lstStyle/>
                    <a:p>
                      <a:pPr marL="0" marR="0" lvl="0" indent="0" algn="l" rtl="0">
                        <a:spcBef>
                          <a:spcPts val="0"/>
                        </a:spcBef>
                        <a:spcAft>
                          <a:spcPts val="0"/>
                        </a:spcAft>
                        <a:buNone/>
                      </a:pPr>
                      <a:r>
                        <a:rPr lang="en-US" sz="1800" dirty="0"/>
                        <a:t>DNN MODEL</a:t>
                      </a:r>
                      <a:endParaRPr dirty="0"/>
                    </a:p>
                  </a:txBody>
                  <a:tcPr marL="91450" marR="91450" marT="45725" marB="45725"/>
                </a:tc>
                <a:tc>
                  <a:txBody>
                    <a:bodyPr/>
                    <a:lstStyle/>
                    <a:p>
                      <a:pPr marL="0" marR="0" lvl="0" indent="0" algn="l" rtl="0">
                        <a:spcBef>
                          <a:spcPts val="0"/>
                        </a:spcBef>
                        <a:spcAft>
                          <a:spcPts val="0"/>
                        </a:spcAft>
                        <a:buNone/>
                      </a:pPr>
                      <a:r>
                        <a:rPr lang="en-US" sz="1800" dirty="0"/>
                        <a:t>RMSE</a:t>
                      </a:r>
                      <a:endParaRPr dirty="0"/>
                    </a:p>
                  </a:txBody>
                  <a:tcPr marL="91450" marR="91450" marT="45725" marB="45725"/>
                </a:tc>
                <a:tc>
                  <a:txBody>
                    <a:bodyPr/>
                    <a:lstStyle/>
                    <a:p>
                      <a:pPr marL="0" marR="0" lvl="0" indent="0" algn="l" rtl="0">
                        <a:spcBef>
                          <a:spcPts val="0"/>
                        </a:spcBef>
                        <a:spcAft>
                          <a:spcPts val="0"/>
                        </a:spcAft>
                        <a:buNone/>
                      </a:pPr>
                      <a:r>
                        <a:rPr lang="en-US" sz="1800"/>
                        <a:t>INFERENCE TIME (Sec)</a:t>
                      </a:r>
                      <a:endParaRPr/>
                    </a:p>
                  </a:txBody>
                  <a:tcPr marL="91450" marR="91450" marT="45725" marB="45725"/>
                </a:tc>
                <a:tc>
                  <a:txBody>
                    <a:bodyPr/>
                    <a:lstStyle/>
                    <a:p>
                      <a:pPr marL="0" marR="0" lvl="0" indent="0" algn="l" rtl="0">
                        <a:spcBef>
                          <a:spcPts val="0"/>
                        </a:spcBef>
                        <a:spcAft>
                          <a:spcPts val="0"/>
                        </a:spcAft>
                        <a:buNone/>
                      </a:pPr>
                      <a:r>
                        <a:rPr lang="en-US" sz="1800" dirty="0"/>
                        <a:t>SIZE </a:t>
                      </a:r>
                      <a:endParaRPr lang="en-US" sz="1800" dirty="0" smtClean="0"/>
                    </a:p>
                    <a:p>
                      <a:pPr marL="0" marR="0" lvl="0" indent="0" algn="l" rtl="0">
                        <a:spcBef>
                          <a:spcPts val="0"/>
                        </a:spcBef>
                        <a:spcAft>
                          <a:spcPts val="0"/>
                        </a:spcAft>
                        <a:buNone/>
                      </a:pPr>
                      <a:r>
                        <a:rPr lang="en-US" sz="1800" dirty="0" smtClean="0"/>
                        <a:t>(</a:t>
                      </a:r>
                      <a:r>
                        <a:rPr lang="en-US" sz="1800" dirty="0"/>
                        <a:t>Bytes)</a:t>
                      </a:r>
                      <a:endParaRPr dirty="0"/>
                    </a:p>
                  </a:txBody>
                  <a:tcPr marL="91450" marR="91450" marT="45725" marB="45725"/>
                </a:tc>
                <a:extLst>
                  <a:ext uri="{0D108BD9-81ED-4DB2-BD59-A6C34878D82A}">
                    <a16:rowId xmlns:a16="http://schemas.microsoft.com/office/drawing/2014/main" val="10000"/>
                  </a:ext>
                </a:extLst>
              </a:tr>
              <a:tr h="740566">
                <a:tc>
                  <a:txBody>
                    <a:bodyPr/>
                    <a:lstStyle/>
                    <a:p>
                      <a:pPr marL="0" marR="0" lvl="0" indent="0" algn="l" rtl="0">
                        <a:spcBef>
                          <a:spcPts val="0"/>
                        </a:spcBef>
                        <a:spcAft>
                          <a:spcPts val="0"/>
                        </a:spcAft>
                        <a:buNone/>
                      </a:pPr>
                      <a:r>
                        <a:rPr lang="en-US" sz="1800"/>
                        <a:t>Base Model</a:t>
                      </a:r>
                      <a:endParaRPr/>
                    </a:p>
                  </a:txBody>
                  <a:tcPr marL="91450" marR="91450" marT="45725" marB="45725"/>
                </a:tc>
                <a:tc>
                  <a:txBody>
                    <a:bodyPr/>
                    <a:lstStyle/>
                    <a:p>
                      <a:pPr marL="0" marR="0" lvl="0" indent="0" algn="l" rtl="0">
                        <a:spcBef>
                          <a:spcPts val="0"/>
                        </a:spcBef>
                        <a:spcAft>
                          <a:spcPts val="0"/>
                        </a:spcAft>
                        <a:buNone/>
                      </a:pPr>
                      <a:r>
                        <a:rPr lang="en-US" sz="1800" b="1" i="0" u="none" strike="noStrike" dirty="0">
                          <a:solidFill>
                            <a:schemeClr val="dk1"/>
                          </a:solidFill>
                          <a:latin typeface="Calibri"/>
                          <a:ea typeface="Calibri"/>
                          <a:cs typeface="Calibri"/>
                          <a:sym typeface="Calibri"/>
                        </a:rPr>
                        <a:t>1.4090323070707165</a:t>
                      </a:r>
                      <a:endParaRPr sz="1800" dirty="0"/>
                    </a:p>
                  </a:txBody>
                  <a:tcPr marL="91450" marR="91450" marT="45725" marB="45725"/>
                </a:tc>
                <a:tc>
                  <a:txBody>
                    <a:bodyPr/>
                    <a:lstStyle/>
                    <a:p>
                      <a:pPr marL="0" marR="0" lvl="0" indent="0" algn="ctr"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b="1" i="0" u="none" strike="noStrike">
                          <a:solidFill>
                            <a:schemeClr val="dk1"/>
                          </a:solidFill>
                          <a:latin typeface="Calibri"/>
                          <a:ea typeface="Calibri"/>
                          <a:cs typeface="Calibri"/>
                          <a:sym typeface="Calibri"/>
                        </a:rPr>
                        <a:t>54224</a:t>
                      </a:r>
                      <a:endParaRPr sz="1800"/>
                    </a:p>
                  </a:txBody>
                  <a:tcPr marL="91450" marR="91450" marT="45725" marB="45725"/>
                </a:tc>
                <a:extLst>
                  <a:ext uri="{0D108BD9-81ED-4DB2-BD59-A6C34878D82A}">
                    <a16:rowId xmlns:a16="http://schemas.microsoft.com/office/drawing/2014/main" val="10001"/>
                  </a:ext>
                </a:extLst>
              </a:tr>
              <a:tr h="740566">
                <a:tc>
                  <a:txBody>
                    <a:bodyPr/>
                    <a:lstStyle/>
                    <a:p>
                      <a:pPr marL="0" marR="0" lvl="0" indent="0" algn="l" rtl="0">
                        <a:spcBef>
                          <a:spcPts val="0"/>
                        </a:spcBef>
                        <a:spcAft>
                          <a:spcPts val="0"/>
                        </a:spcAft>
                        <a:buNone/>
                      </a:pPr>
                      <a:r>
                        <a:rPr lang="en-US" sz="1800" dirty="0"/>
                        <a:t>Pruned Model</a:t>
                      </a:r>
                      <a:endParaRPr dirty="0"/>
                    </a:p>
                  </a:txBody>
                  <a:tcPr marL="91450" marR="91450" marT="45725" marB="45725"/>
                </a:tc>
                <a:tc>
                  <a:txBody>
                    <a:bodyPr/>
                    <a:lstStyle/>
                    <a:p>
                      <a:pPr marL="0" marR="0" lvl="0" indent="0" algn="l" rtl="0">
                        <a:spcBef>
                          <a:spcPts val="0"/>
                        </a:spcBef>
                        <a:spcAft>
                          <a:spcPts val="0"/>
                        </a:spcAft>
                        <a:buNone/>
                      </a:pPr>
                      <a:r>
                        <a:rPr lang="en-US" sz="1800" b="1" i="0" u="none" strike="noStrike" dirty="0">
                          <a:solidFill>
                            <a:schemeClr val="dk1"/>
                          </a:solidFill>
                          <a:latin typeface="Calibri"/>
                          <a:ea typeface="Calibri"/>
                          <a:cs typeface="Calibri"/>
                          <a:sym typeface="Calibri"/>
                        </a:rPr>
                        <a:t>1.3852217388396766</a:t>
                      </a:r>
                      <a:endParaRPr sz="1800" dirty="0"/>
                    </a:p>
                  </a:txBody>
                  <a:tcPr marL="91450" marR="91450" marT="45725" marB="45725"/>
                </a:tc>
                <a:tc>
                  <a:txBody>
                    <a:bodyPr/>
                    <a:lstStyle/>
                    <a:p>
                      <a:pPr marL="0" marR="0" lvl="0" indent="0" algn="l" rtl="0">
                        <a:spcBef>
                          <a:spcPts val="0"/>
                        </a:spcBef>
                        <a:spcAft>
                          <a:spcPts val="0"/>
                        </a:spcAft>
                        <a:buNone/>
                      </a:pPr>
                      <a:r>
                        <a:rPr lang="en-US" sz="1800" b="1" i="0" u="none" strike="noStrike" dirty="0">
                          <a:solidFill>
                            <a:schemeClr val="dk1"/>
                          </a:solidFill>
                          <a:latin typeface="Calibri"/>
                          <a:ea typeface="Calibri"/>
                          <a:cs typeface="Calibri"/>
                          <a:sym typeface="Calibri"/>
                        </a:rPr>
                        <a:t>5.32884669303894</a:t>
                      </a:r>
                      <a:endParaRPr sz="1800" dirty="0"/>
                    </a:p>
                  </a:txBody>
                  <a:tcPr marL="91450" marR="91450" marT="45725" marB="45725"/>
                </a:tc>
                <a:tc>
                  <a:txBody>
                    <a:bodyPr/>
                    <a:lstStyle/>
                    <a:p>
                      <a:pPr marL="0" marR="0" lvl="0" indent="0" algn="l" rtl="0">
                        <a:spcBef>
                          <a:spcPts val="0"/>
                        </a:spcBef>
                        <a:spcAft>
                          <a:spcPts val="0"/>
                        </a:spcAft>
                        <a:buNone/>
                      </a:pPr>
                      <a:r>
                        <a:rPr lang="en-US" sz="1800" b="1" i="0" u="none" strike="noStrike">
                          <a:solidFill>
                            <a:schemeClr val="dk1"/>
                          </a:solidFill>
                          <a:latin typeface="Calibri"/>
                          <a:ea typeface="Calibri"/>
                          <a:cs typeface="Calibri"/>
                          <a:sym typeface="Calibri"/>
                        </a:rPr>
                        <a:t>25184</a:t>
                      </a:r>
                      <a:endParaRPr sz="1800"/>
                    </a:p>
                  </a:txBody>
                  <a:tcPr marL="91450" marR="91450" marT="45725" marB="45725"/>
                </a:tc>
                <a:extLst>
                  <a:ext uri="{0D108BD9-81ED-4DB2-BD59-A6C34878D82A}">
                    <a16:rowId xmlns:a16="http://schemas.microsoft.com/office/drawing/2014/main" val="10002"/>
                  </a:ext>
                </a:extLst>
              </a:tr>
              <a:tr h="1057947">
                <a:tc>
                  <a:txBody>
                    <a:bodyPr/>
                    <a:lstStyle/>
                    <a:p>
                      <a:pPr marL="0" marR="0" lvl="0" indent="0" algn="l" rtl="0">
                        <a:spcBef>
                          <a:spcPts val="0"/>
                        </a:spcBef>
                        <a:spcAft>
                          <a:spcPts val="0"/>
                        </a:spcAft>
                        <a:buNone/>
                      </a:pPr>
                      <a:r>
                        <a:rPr lang="en-US" sz="1800" dirty="0"/>
                        <a:t>Quantized Model</a:t>
                      </a:r>
                      <a:endParaRPr dirty="0"/>
                    </a:p>
                  </a:txBody>
                  <a:tcPr marL="91450" marR="91450" marT="45725" marB="45725"/>
                </a:tc>
                <a:tc>
                  <a:txBody>
                    <a:bodyPr/>
                    <a:lstStyle/>
                    <a:p>
                      <a:pPr marL="0" marR="0" lvl="0" indent="0" algn="l" rtl="0">
                        <a:spcBef>
                          <a:spcPts val="0"/>
                        </a:spcBef>
                        <a:spcAft>
                          <a:spcPts val="0"/>
                        </a:spcAft>
                        <a:buNone/>
                      </a:pPr>
                      <a:r>
                        <a:rPr lang="en-US" sz="1800" b="1" i="0" u="none" strike="noStrike" dirty="0">
                          <a:solidFill>
                            <a:schemeClr val="dk1"/>
                          </a:solidFill>
                          <a:latin typeface="Calibri"/>
                          <a:ea typeface="Calibri"/>
                          <a:cs typeface="Calibri"/>
                          <a:sym typeface="Calibri"/>
                        </a:rPr>
                        <a:t>1.3849611998976226</a:t>
                      </a:r>
                      <a:endParaRPr sz="1800" b="0" dirty="0"/>
                    </a:p>
                    <a:p>
                      <a:pPr marL="0" marR="0" lvl="0" indent="0" algn="l" rtl="0">
                        <a:spcBef>
                          <a:spcPts val="0"/>
                        </a:spcBef>
                        <a:spcAft>
                          <a:spcPts val="0"/>
                        </a:spcAft>
                        <a:buNone/>
                      </a:pPr>
                      <a:r>
                        <a:rPr lang="en-US" sz="1800" dirty="0"/>
                        <a:t/>
                      </a:r>
                      <a:br>
                        <a:rPr lang="en-US" sz="1800" dirty="0"/>
                      </a:br>
                      <a:endParaRPr sz="1800" dirty="0"/>
                    </a:p>
                  </a:txBody>
                  <a:tcPr marL="91450" marR="91450" marT="45725" marB="45725"/>
                </a:tc>
                <a:tc>
                  <a:txBody>
                    <a:bodyPr/>
                    <a:lstStyle/>
                    <a:p>
                      <a:pPr marL="0" marR="0" lvl="0" indent="0" algn="l" rtl="0">
                        <a:spcBef>
                          <a:spcPts val="0"/>
                        </a:spcBef>
                        <a:spcAft>
                          <a:spcPts val="0"/>
                        </a:spcAft>
                        <a:buNone/>
                      </a:pPr>
                      <a:r>
                        <a:rPr lang="en-US" sz="1800" b="1" i="0" u="none" strike="noStrike" dirty="0">
                          <a:solidFill>
                            <a:schemeClr val="dk1"/>
                          </a:solidFill>
                          <a:latin typeface="Calibri"/>
                          <a:ea typeface="Calibri"/>
                          <a:cs typeface="Calibri"/>
                          <a:sym typeface="Calibri"/>
                        </a:rPr>
                        <a:t>5.355182886123657</a:t>
                      </a:r>
                      <a:endParaRPr sz="1800" dirty="0"/>
                    </a:p>
                  </a:txBody>
                  <a:tcPr marL="91450" marR="91450" marT="45725" marB="45725"/>
                </a:tc>
                <a:tc>
                  <a:txBody>
                    <a:bodyPr/>
                    <a:lstStyle/>
                    <a:p>
                      <a:pPr marL="0" marR="0" lvl="0" indent="0" algn="l" rtl="0">
                        <a:spcBef>
                          <a:spcPts val="0"/>
                        </a:spcBef>
                        <a:spcAft>
                          <a:spcPts val="0"/>
                        </a:spcAft>
                        <a:buNone/>
                      </a:pPr>
                      <a:r>
                        <a:rPr lang="en-US" sz="1800" b="1" i="0" u="none" strike="noStrike" dirty="0">
                          <a:solidFill>
                            <a:schemeClr val="dk1"/>
                          </a:solidFill>
                          <a:latin typeface="Calibri"/>
                          <a:ea typeface="Calibri"/>
                          <a:cs typeface="Calibri"/>
                          <a:sym typeface="Calibri"/>
                        </a:rPr>
                        <a:t>3832</a:t>
                      </a:r>
                      <a:endParaRPr sz="1800" dirty="0"/>
                    </a:p>
                  </a:txBody>
                  <a:tcPr marL="91450" marR="91450" marT="45725" marB="45725"/>
                </a:tc>
                <a:extLst>
                  <a:ext uri="{0D108BD9-81ED-4DB2-BD59-A6C34878D82A}">
                    <a16:rowId xmlns:a16="http://schemas.microsoft.com/office/drawing/2014/main" val="10003"/>
                  </a:ext>
                </a:extLst>
              </a:tr>
            </a:tbl>
          </a:graphicData>
        </a:graphic>
      </p:graphicFrame>
      <p:pic>
        <p:nvPicPr>
          <p:cNvPr id="5" name="Google Shape;192;p12"/>
          <p:cNvPicPr preferRelativeResize="0"/>
          <p:nvPr/>
        </p:nvPicPr>
        <p:blipFill rotWithShape="1">
          <a:blip r:embed="rId2">
            <a:alphaModFix/>
          </a:blip>
          <a:srcRect/>
          <a:stretch/>
        </p:blipFill>
        <p:spPr>
          <a:xfrm>
            <a:off x="7284359" y="1245721"/>
            <a:ext cx="4733469" cy="4211649"/>
          </a:xfrm>
          <a:prstGeom prst="rect">
            <a:avLst/>
          </a:prstGeom>
          <a:noFill/>
          <a:ln>
            <a:noFill/>
          </a:ln>
        </p:spPr>
      </p:pic>
      <p:sp>
        <p:nvSpPr>
          <p:cNvPr id="6" name="TextBox 5"/>
          <p:cNvSpPr txBox="1"/>
          <p:nvPr/>
        </p:nvSpPr>
        <p:spPr>
          <a:xfrm>
            <a:off x="7478378" y="5254980"/>
            <a:ext cx="4844596"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Figure 4: MAE plot of the DNN Model</a:t>
            </a:r>
          </a:p>
        </p:txBody>
      </p:sp>
      <p:sp>
        <p:nvSpPr>
          <p:cNvPr id="7" name="TextBox 6"/>
          <p:cNvSpPr txBox="1"/>
          <p:nvPr/>
        </p:nvSpPr>
        <p:spPr>
          <a:xfrm>
            <a:off x="2960914" y="5284530"/>
            <a:ext cx="184731" cy="307777"/>
          </a:xfrm>
          <a:prstGeom prst="rect">
            <a:avLst/>
          </a:prstGeom>
          <a:noFill/>
        </p:spPr>
        <p:txBody>
          <a:bodyPr wrap="none" rtlCol="0">
            <a:spAutoFit/>
          </a:bodyPr>
          <a:lstStyle/>
          <a:p>
            <a:endParaRPr lang="en-US" dirty="0"/>
          </a:p>
        </p:txBody>
      </p:sp>
      <p:sp>
        <p:nvSpPr>
          <p:cNvPr id="8" name="TextBox 7"/>
          <p:cNvSpPr txBox="1"/>
          <p:nvPr/>
        </p:nvSpPr>
        <p:spPr>
          <a:xfrm>
            <a:off x="123479" y="5052590"/>
            <a:ext cx="7354899" cy="461665"/>
          </a:xfrm>
          <a:prstGeom prst="rect">
            <a:avLst/>
          </a:prstGeom>
          <a:noFill/>
        </p:spPr>
        <p:txBody>
          <a:bodyPr wrap="none" rtlCol="0">
            <a:spAutoFit/>
          </a:bodyPr>
          <a:lstStyle/>
          <a:p>
            <a:r>
              <a:rPr lang="en-US" sz="2400" dirty="0" smtClean="0">
                <a:latin typeface="Calibri" panose="020F0502020204030204" pitchFamily="34" charset="0"/>
                <a:cs typeface="Calibri" panose="020F0502020204030204" pitchFamily="34" charset="0"/>
              </a:rPr>
              <a:t>Table 4: Properties of Base, Pruned and Quantized Model</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142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APPROACH TAKEN BY THE TEAM</a:t>
            </a:r>
            <a:endParaRPr/>
          </a:p>
        </p:txBody>
      </p:sp>
      <p:sp>
        <p:nvSpPr>
          <p:cNvPr id="198" name="Google Shape;198;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chemeClr val="dk1"/>
              </a:buClr>
              <a:buSzPct val="100000"/>
              <a:buNone/>
            </a:pPr>
            <a:r>
              <a:rPr lang="en-US" dirty="0"/>
              <a:t>Step 5: Pruning and quantization of the model</a:t>
            </a:r>
            <a:endParaRPr dirty="0"/>
          </a:p>
          <a:p>
            <a:pPr marL="228600" lvl="0" indent="-228600" algn="l" rtl="0">
              <a:lnSpc>
                <a:spcPct val="90000"/>
              </a:lnSpc>
              <a:spcBef>
                <a:spcPts val="1000"/>
              </a:spcBef>
              <a:spcAft>
                <a:spcPts val="0"/>
              </a:spcAft>
              <a:buClr>
                <a:srgbClr val="000000"/>
              </a:buClr>
              <a:buSzPct val="100000"/>
              <a:buChar char="•"/>
            </a:pPr>
            <a:r>
              <a:rPr lang="en-US" b="0" i="0" u="none" strike="noStrike" dirty="0">
                <a:solidFill>
                  <a:srgbClr val="000000"/>
                </a:solidFill>
              </a:rPr>
              <a:t>The </a:t>
            </a:r>
            <a:r>
              <a:rPr lang="en-US" b="0" i="0" u="none" strike="noStrike" dirty="0" err="1">
                <a:solidFill>
                  <a:srgbClr val="000000"/>
                </a:solidFill>
              </a:rPr>
              <a:t>prune_low_magnitude</a:t>
            </a:r>
            <a:r>
              <a:rPr lang="en-US" b="0" i="0" u="none" strike="noStrike" dirty="0">
                <a:solidFill>
                  <a:srgbClr val="000000"/>
                </a:solidFill>
              </a:rPr>
              <a:t> function </a:t>
            </a:r>
            <a:r>
              <a:rPr lang="en-US" b="0" i="0" u="none" strike="noStrike" dirty="0">
                <a:solidFill>
                  <a:srgbClr val="202124"/>
                </a:solidFill>
              </a:rPr>
              <a:t>wraps a </a:t>
            </a:r>
            <a:r>
              <a:rPr lang="en-US" b="0" i="0" u="none" strike="noStrike" dirty="0" err="1">
                <a:solidFill>
                  <a:srgbClr val="202124"/>
                </a:solidFill>
              </a:rPr>
              <a:t>tf.keras</a:t>
            </a:r>
            <a:r>
              <a:rPr lang="en-US" b="0" i="0" u="none" strike="noStrike" dirty="0">
                <a:solidFill>
                  <a:srgbClr val="202124"/>
                </a:solidFill>
              </a:rPr>
              <a:t> model or layer with pruning functionality which “</a:t>
            </a:r>
            <a:r>
              <a:rPr lang="en-US" b="0" i="0" u="none" strike="noStrike" dirty="0" err="1">
                <a:solidFill>
                  <a:srgbClr val="202124"/>
                </a:solidFill>
              </a:rPr>
              <a:t>sparsifies</a:t>
            </a:r>
            <a:r>
              <a:rPr lang="en-US" b="0" i="0" u="none" strike="noStrike" dirty="0">
                <a:solidFill>
                  <a:srgbClr val="202124"/>
                </a:solidFill>
              </a:rPr>
              <a:t>” the layer's weights during training</a:t>
            </a:r>
            <a:endParaRPr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r>
              <a:rPr lang="en-US" dirty="0"/>
              <a:t>			Figure 3: Pruning Process</a:t>
            </a:r>
            <a:endParaRPr dirty="0"/>
          </a:p>
        </p:txBody>
      </p:sp>
      <p:pic>
        <p:nvPicPr>
          <p:cNvPr id="199" name="Google Shape;199;p13"/>
          <p:cNvPicPr preferRelativeResize="0"/>
          <p:nvPr/>
        </p:nvPicPr>
        <p:blipFill rotWithShape="1">
          <a:blip r:embed="rId3">
            <a:alphaModFix/>
          </a:blip>
          <a:srcRect/>
          <a:stretch/>
        </p:blipFill>
        <p:spPr>
          <a:xfrm>
            <a:off x="1669311" y="3083442"/>
            <a:ext cx="7538484" cy="24561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cxnSp>
        <p:nvCxnSpPr>
          <p:cNvPr id="204" name="Google Shape;204;p14"/>
          <p:cNvCxnSpPr/>
          <p:nvPr/>
        </p:nvCxnSpPr>
        <p:spPr>
          <a:xfrm>
            <a:off x="0" y="272357"/>
            <a:ext cx="12188700" cy="0"/>
          </a:xfrm>
          <a:prstGeom prst="straightConnector1">
            <a:avLst/>
          </a:prstGeom>
          <a:noFill/>
          <a:ln w="50800" cap="flat" cmpd="sng">
            <a:solidFill>
              <a:srgbClr val="3F3F3F"/>
            </a:solidFill>
            <a:prstDash val="solid"/>
            <a:miter lim="800000"/>
            <a:headEnd type="none" w="sm" len="sm"/>
            <a:tailEnd type="none" w="sm" len="sm"/>
          </a:ln>
        </p:spPr>
      </p:cxnSp>
      <p:sp>
        <p:nvSpPr>
          <p:cNvPr id="205" name="Google Shape;205;p14"/>
          <p:cNvSpPr/>
          <p:nvPr/>
        </p:nvSpPr>
        <p:spPr>
          <a:xfrm>
            <a:off x="0" y="368596"/>
            <a:ext cx="12192000" cy="17355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14"/>
          <p:cNvSpPr txBox="1">
            <a:spLocks noGrp="1"/>
          </p:cNvSpPr>
          <p:nvPr>
            <p:ph type="title"/>
          </p:nvPr>
        </p:nvSpPr>
        <p:spPr>
          <a:xfrm>
            <a:off x="526073" y="489439"/>
            <a:ext cx="11139900" cy="930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5400"/>
              <a:buFont typeface="Calibri"/>
              <a:buNone/>
            </a:pPr>
            <a:r>
              <a:rPr lang="en-US" sz="5400" b="1">
                <a:solidFill>
                  <a:schemeClr val="lt1"/>
                </a:solidFill>
                <a:latin typeface="Calibri"/>
                <a:ea typeface="Calibri"/>
                <a:cs typeface="Calibri"/>
                <a:sym typeface="Calibri"/>
              </a:rPr>
              <a:t>UPDATES AFTER SUBMISSION</a:t>
            </a:r>
            <a:endParaRPr/>
          </a:p>
        </p:txBody>
      </p:sp>
      <p:cxnSp>
        <p:nvCxnSpPr>
          <p:cNvPr id="207" name="Google Shape;207;p14"/>
          <p:cNvCxnSpPr/>
          <p:nvPr/>
        </p:nvCxnSpPr>
        <p:spPr>
          <a:xfrm>
            <a:off x="4724400" y="1479733"/>
            <a:ext cx="2743200" cy="0"/>
          </a:xfrm>
          <a:prstGeom prst="straightConnector1">
            <a:avLst/>
          </a:prstGeom>
          <a:noFill/>
          <a:ln w="19050" cap="flat" cmpd="sng">
            <a:solidFill>
              <a:schemeClr val="lt1">
                <a:alpha val="74900"/>
              </a:schemeClr>
            </a:solidFill>
            <a:prstDash val="solid"/>
            <a:miter lim="800000"/>
            <a:headEnd type="none" w="sm" len="sm"/>
            <a:tailEnd type="none" w="sm" len="sm"/>
          </a:ln>
        </p:spPr>
      </p:cxnSp>
      <p:cxnSp>
        <p:nvCxnSpPr>
          <p:cNvPr id="208" name="Google Shape;208;p14"/>
          <p:cNvCxnSpPr/>
          <p:nvPr/>
        </p:nvCxnSpPr>
        <p:spPr>
          <a:xfrm>
            <a:off x="0" y="2201402"/>
            <a:ext cx="12188700" cy="0"/>
          </a:xfrm>
          <a:prstGeom prst="straightConnector1">
            <a:avLst/>
          </a:prstGeom>
          <a:noFill/>
          <a:ln w="50800" cap="flat" cmpd="sng">
            <a:solidFill>
              <a:srgbClr val="3F3F3F"/>
            </a:solidFill>
            <a:prstDash val="solid"/>
            <a:miter lim="800000"/>
            <a:headEnd type="none" w="sm" len="sm"/>
            <a:tailEnd type="none" w="sm" len="sm"/>
          </a:ln>
        </p:spPr>
      </p:cxnSp>
      <p:pic>
        <p:nvPicPr>
          <p:cNvPr id="209" name="Google Shape;209;p14"/>
          <p:cNvPicPr preferRelativeResize="0">
            <a:picLocks noGrp="1"/>
          </p:cNvPicPr>
          <p:nvPr>
            <p:ph type="body" idx="1"/>
          </p:nvPr>
        </p:nvPicPr>
        <p:blipFill rotWithShape="1">
          <a:blip r:embed="rId3">
            <a:alphaModFix/>
          </a:blip>
          <a:srcRect/>
          <a:stretch/>
        </p:blipFill>
        <p:spPr>
          <a:xfrm>
            <a:off x="169106" y="2306167"/>
            <a:ext cx="11496900" cy="2816700"/>
          </a:xfrm>
          <a:prstGeom prst="rect">
            <a:avLst/>
          </a:prstGeom>
          <a:noFill/>
          <a:ln>
            <a:noFill/>
          </a:ln>
        </p:spPr>
      </p:pic>
      <p:sp>
        <p:nvSpPr>
          <p:cNvPr id="210" name="Google Shape;210;p14"/>
          <p:cNvSpPr txBox="1"/>
          <p:nvPr/>
        </p:nvSpPr>
        <p:spPr>
          <a:xfrm>
            <a:off x="525994" y="5208872"/>
            <a:ext cx="8758176" cy="147728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ea typeface="Calibri"/>
                <a:cs typeface="Calibri"/>
                <a:sym typeface="Calibri"/>
              </a:rPr>
              <a:t>Extracted 21 MFCCS, discarded the first one because is just an offset is not informative </a:t>
            </a:r>
            <a:endParaRPr dirty="0"/>
          </a:p>
          <a:p>
            <a:pPr marL="285750" marR="0" lvl="0" indent="-285750" algn="l" rtl="0">
              <a:spcBef>
                <a:spcPts val="0"/>
              </a:spcBef>
              <a:spcAft>
                <a:spcPts val="0"/>
              </a:spcAft>
              <a:buFont typeface="Arial" panose="020B0604020202020204" pitchFamily="34" charset="0"/>
              <a:buChar char="•"/>
            </a:pPr>
            <a:r>
              <a:rPr lang="en-US" sz="1800" dirty="0">
                <a:solidFill>
                  <a:schemeClr val="dk1"/>
                </a:solidFill>
                <a:latin typeface="Calibri"/>
                <a:ea typeface="Calibri"/>
                <a:cs typeface="Calibri"/>
                <a:sym typeface="Calibri"/>
              </a:rPr>
              <a:t>Trained on the 5secs chunks  &lt;&lt; used all 1595 samples&gt;&gt; </a:t>
            </a:r>
          </a:p>
          <a:p>
            <a:pPr marL="285750" marR="0" lvl="0" indent="-285750" algn="l" rtl="0">
              <a:spcBef>
                <a:spcPts val="0"/>
              </a:spcBef>
              <a:spcAft>
                <a:spcPts val="0"/>
              </a:spcAft>
              <a:buFont typeface="Arial" panose="020B0604020202020204" pitchFamily="34" charset="0"/>
              <a:buChar char="•"/>
            </a:pPr>
            <a:r>
              <a:rPr lang="en-US" sz="1800" b="1" dirty="0">
                <a:solidFill>
                  <a:schemeClr val="dk1"/>
                </a:solidFill>
                <a:latin typeface="Calibri"/>
                <a:ea typeface="Calibri"/>
                <a:cs typeface="Calibri"/>
                <a:sym typeface="Calibri"/>
              </a:rPr>
              <a:t>MAPE is 35.20%  </a:t>
            </a:r>
          </a:p>
          <a:p>
            <a:pPr marL="285750" marR="0" lvl="0" indent="-285750" algn="l" rtl="0">
              <a:spcBef>
                <a:spcPts val="0"/>
              </a:spcBef>
              <a:spcAft>
                <a:spcPts val="0"/>
              </a:spcAft>
              <a:buFont typeface="Arial" panose="020B0604020202020204" pitchFamily="34" charset="0"/>
              <a:buChar char="•"/>
            </a:pPr>
            <a:r>
              <a:rPr lang="en-US" sz="1800" b="1" dirty="0">
                <a:solidFill>
                  <a:schemeClr val="dk1"/>
                </a:solidFill>
                <a:latin typeface="Calibri"/>
                <a:ea typeface="Calibri"/>
                <a:cs typeface="Calibri"/>
                <a:sym typeface="Calibri"/>
              </a:rPr>
              <a:t>Model size is  </a:t>
            </a:r>
            <a:r>
              <a:rPr lang="en-US" sz="1800" b="1" dirty="0" smtClean="0">
                <a:solidFill>
                  <a:schemeClr val="dk1"/>
                </a:solidFill>
                <a:latin typeface="Calibri"/>
                <a:ea typeface="Calibri"/>
                <a:cs typeface="Calibri"/>
                <a:sym typeface="Calibri"/>
              </a:rPr>
              <a:t>863.928Kb, </a:t>
            </a:r>
            <a:r>
              <a:rPr lang="en-US" sz="1800" b="1" dirty="0">
                <a:solidFill>
                  <a:schemeClr val="dk1"/>
                </a:solidFill>
                <a:latin typeface="Calibri"/>
                <a:ea typeface="Calibri"/>
                <a:cs typeface="Calibri"/>
                <a:sym typeface="Calibri"/>
              </a:rPr>
              <a:t>to </a:t>
            </a:r>
            <a:r>
              <a:rPr lang="en-US" sz="1800" b="1" dirty="0" smtClean="0">
                <a:solidFill>
                  <a:schemeClr val="dk1"/>
                </a:solidFill>
                <a:latin typeface="Calibri"/>
                <a:ea typeface="Calibri"/>
                <a:cs typeface="Calibri"/>
                <a:sym typeface="Calibri"/>
              </a:rPr>
              <a:t>300.336Kb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HARDWARE COMPONENTS</a:t>
            </a:r>
            <a:endParaRPr/>
          </a:p>
        </p:txBody>
      </p:sp>
      <p:sp>
        <p:nvSpPr>
          <p:cNvPr id="221" name="Google Shape;221;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hardware section consists of the following parts: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ESP32 Microcontroller Board</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INMP411 Board</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Lion 18650 Battery</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TP4056 Board</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LM2596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OF HARDWARE COMPONENT</a:t>
            </a:r>
            <a:endParaRPr lang="en-US" dirty="0"/>
          </a:p>
        </p:txBody>
      </p:sp>
      <p:pic>
        <p:nvPicPr>
          <p:cNvPr id="1030" name="Picture 6" descr="https://lh5.googleusercontent.com/08xFRUbqVCK0jkd_Sq4qAqOOM8oHmokTNQSerko5e7RWkiSdzfUXsslfk3oDbFuHTas8Ka1o3HV4BpfEt1xWhKqBDxT-EPfC151jvesgqq2N4WJGLOEVCYrhZ_ALDGhnH4Cr_U9Lzq68jZn-WJu__xpFiTSI6DyaHSkopY8o1d8kS4iyBSskCkfZj-aKPu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204" y="1690688"/>
            <a:ext cx="4412796" cy="305548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3.googleusercontent.com/TzZ0TCflFFH0NiXrLmgYZCqIcSfyrwfJcCktmla1rNPru6sZTlQj0THa0nySrw1AQvrpWlUy-SPT_VZ-B-jjgjBan2jhOUGd2SjdMbEH2FphzBQpJW1xUFXIFFAHD66C4C0ouavlvlv4LjGnbpA5C8a9RnpjF8h7K3Brm5R7lkMXa75bpqf3SbDcFj5ff0f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0457" y="1690688"/>
            <a:ext cx="4049031" cy="30554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52212" y="4998865"/>
            <a:ext cx="3874779" cy="307777"/>
          </a:xfrm>
          <a:prstGeom prst="rect">
            <a:avLst/>
          </a:prstGeom>
          <a:noFill/>
        </p:spPr>
        <p:txBody>
          <a:bodyPr wrap="none" rtlCol="0">
            <a:spAutoFit/>
          </a:bodyPr>
          <a:lstStyle/>
          <a:p>
            <a:r>
              <a:rPr lang="en-US" dirty="0" smtClean="0"/>
              <a:t>Figure : Snapshot of the Hardware Connection</a:t>
            </a:r>
            <a:endParaRPr lang="en-US" dirty="0"/>
          </a:p>
        </p:txBody>
      </p:sp>
      <p:sp>
        <p:nvSpPr>
          <p:cNvPr id="5" name="TextBox 4"/>
          <p:cNvSpPr txBox="1"/>
          <p:nvPr/>
        </p:nvSpPr>
        <p:spPr>
          <a:xfrm>
            <a:off x="6560457" y="5024918"/>
            <a:ext cx="4373313" cy="307777"/>
          </a:xfrm>
          <a:prstGeom prst="rect">
            <a:avLst/>
          </a:prstGeom>
          <a:noFill/>
        </p:spPr>
        <p:txBody>
          <a:bodyPr wrap="none" rtlCol="0">
            <a:spAutoFit/>
          </a:bodyPr>
          <a:lstStyle/>
          <a:p>
            <a:r>
              <a:rPr lang="en-US" dirty="0" smtClean="0"/>
              <a:t>Figure : Output of the Serial Plotter from Arduino IDE</a:t>
            </a:r>
            <a:endParaRPr lang="en-US" dirty="0"/>
          </a:p>
        </p:txBody>
      </p:sp>
    </p:spTree>
    <p:extLst>
      <p:ext uri="{BB962C8B-B14F-4D97-AF65-F5344CB8AC3E}">
        <p14:creationId xmlns:p14="http://schemas.microsoft.com/office/powerpoint/2010/main" val="4223981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FUTURE STEPS</a:t>
            </a:r>
            <a:endParaRPr/>
          </a:p>
        </p:txBody>
      </p:sp>
      <p:sp>
        <p:nvSpPr>
          <p:cNvPr id="227" name="Google Shape;227;p1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3200"/>
              <a:buChar char="•"/>
            </a:pPr>
            <a:r>
              <a:rPr lang="en-US" sz="3200" b="0" i="0" u="none" strike="noStrike">
                <a:solidFill>
                  <a:srgbClr val="000000"/>
                </a:solidFill>
                <a:latin typeface="Times New Roman"/>
                <a:ea typeface="Times New Roman"/>
                <a:cs typeface="Times New Roman"/>
                <a:sym typeface="Times New Roman"/>
              </a:rPr>
              <a:t>The deployment of the developed model on the device hardware.</a:t>
            </a:r>
            <a:endParaRPr/>
          </a:p>
          <a:p>
            <a:pPr marL="228600" lvl="0" indent="-228600" algn="l" rtl="0">
              <a:lnSpc>
                <a:spcPct val="90000"/>
              </a:lnSpc>
              <a:spcBef>
                <a:spcPts val="1000"/>
              </a:spcBef>
              <a:spcAft>
                <a:spcPts val="0"/>
              </a:spcAft>
              <a:buClr>
                <a:srgbClr val="000000"/>
              </a:buClr>
              <a:buSzPts val="3200"/>
              <a:buChar char="•"/>
            </a:pPr>
            <a:r>
              <a:rPr lang="en-US" sz="3200" b="0" i="0" u="none" strike="noStrike">
                <a:solidFill>
                  <a:srgbClr val="000000"/>
                </a:solidFill>
                <a:latin typeface="Times New Roman"/>
                <a:ea typeface="Times New Roman"/>
                <a:cs typeface="Times New Roman"/>
                <a:sym typeface="Times New Roman"/>
              </a:rPr>
              <a:t>Collection of more rain sound datasets in the next rainy season to improve the performance of the machine learning model. </a:t>
            </a:r>
            <a:endParaRPr/>
          </a:p>
          <a:p>
            <a:pPr marL="228600" lvl="0" indent="-228600" algn="just" rtl="0">
              <a:lnSpc>
                <a:spcPct val="90000"/>
              </a:lnSpc>
              <a:spcBef>
                <a:spcPts val="0"/>
              </a:spcBef>
              <a:spcAft>
                <a:spcPts val="0"/>
              </a:spcAft>
              <a:buClr>
                <a:srgbClr val="000000"/>
              </a:buClr>
              <a:buSzPts val="3200"/>
              <a:buFont typeface="Arial"/>
              <a:buChar char="•"/>
            </a:pPr>
            <a:r>
              <a:rPr lang="en-US" sz="3200" b="0" i="0" u="none" strike="noStrike">
                <a:solidFill>
                  <a:srgbClr val="000000"/>
                </a:solidFill>
                <a:latin typeface="Times New Roman"/>
                <a:ea typeface="Times New Roman"/>
                <a:cs typeface="Times New Roman"/>
                <a:sym typeface="Times New Roman"/>
              </a:rPr>
              <a:t>Field tests to compare performance of the device with actual rain gauge readings</a:t>
            </a:r>
            <a:endParaRPr/>
          </a:p>
          <a:p>
            <a:pPr marL="0" lvl="0" indent="0" algn="l" rtl="0">
              <a:lnSpc>
                <a:spcPct val="90000"/>
              </a:lnSpc>
              <a:spcBef>
                <a:spcPts val="1000"/>
              </a:spcBef>
              <a:spcAft>
                <a:spcPts val="0"/>
              </a:spcAft>
              <a:buClr>
                <a:schemeClr val="dk1"/>
              </a:buClr>
              <a:buSzPts val="2800"/>
              <a:buNone/>
            </a:pPr>
            <a:r>
              <a:rPr lang="en-US" b="0"/>
              <a:t/>
            </a:r>
            <a:br>
              <a:rPr lang="en-US" b="0"/>
            </a:b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REFERENCES </a:t>
            </a:r>
            <a:endParaRPr/>
          </a:p>
        </p:txBody>
      </p:sp>
      <p:sp>
        <p:nvSpPr>
          <p:cNvPr id="233" name="Google Shape;233;p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rgbClr val="222222"/>
              </a:buClr>
              <a:buSzPts val="1800"/>
              <a:buFont typeface="Calibri"/>
              <a:buAutoNum type="arabicPeriod"/>
            </a:pPr>
            <a:r>
              <a:rPr lang="en-US" sz="1800" b="0" i="0" u="none" strike="noStrike">
                <a:solidFill>
                  <a:srgbClr val="222222"/>
                </a:solidFill>
                <a:latin typeface="Arial"/>
                <a:ea typeface="Arial"/>
                <a:cs typeface="Arial"/>
                <a:sym typeface="Arial"/>
              </a:rPr>
              <a:t>Goedde, L., Ooko-Ombaka, A., &amp; Pais, G. (2019). Winning in Africa’s agricultural market. </a:t>
            </a:r>
            <a:r>
              <a:rPr lang="en-US" sz="1800" b="0" i="1" u="none" strike="noStrike">
                <a:solidFill>
                  <a:srgbClr val="000000"/>
                </a:solidFill>
                <a:latin typeface="Times New Roman"/>
                <a:ea typeface="Times New Roman"/>
                <a:cs typeface="Times New Roman"/>
                <a:sym typeface="Times New Roman"/>
              </a:rPr>
              <a:t>McKinsey &amp; Company</a:t>
            </a:r>
            <a:r>
              <a:rPr lang="en-US" sz="1800" b="0" i="0" u="none" strike="noStrike">
                <a:solidFill>
                  <a:srgbClr val="000000"/>
                </a:solidFill>
                <a:latin typeface="Times New Roman"/>
                <a:ea typeface="Times New Roman"/>
                <a:cs typeface="Times New Roman"/>
                <a:sym typeface="Times New Roman"/>
              </a:rPr>
              <a:t>.</a:t>
            </a:r>
            <a:endParaRPr/>
          </a:p>
          <a:p>
            <a:pPr marL="514350" lvl="0" indent="-514350" algn="l" rtl="0">
              <a:lnSpc>
                <a:spcPct val="90000"/>
              </a:lnSpc>
              <a:spcBef>
                <a:spcPts val="1000"/>
              </a:spcBef>
              <a:spcAft>
                <a:spcPts val="0"/>
              </a:spcAft>
              <a:buClr>
                <a:srgbClr val="222222"/>
              </a:buClr>
              <a:buSzPts val="1800"/>
              <a:buFont typeface="Calibri"/>
              <a:buAutoNum type="arabicPeriod"/>
            </a:pPr>
            <a:r>
              <a:rPr lang="en-US" sz="1800" b="0" i="0" u="none" strike="noStrike">
                <a:solidFill>
                  <a:srgbClr val="222222"/>
                </a:solidFill>
                <a:latin typeface="Arial"/>
                <a:ea typeface="Arial"/>
                <a:cs typeface="Arial"/>
                <a:sym typeface="Arial"/>
              </a:rPr>
              <a:t>Lukamba, M. T. (2010). Natural disasters in African countries: What can we learn about them?. </a:t>
            </a:r>
            <a:r>
              <a:rPr lang="en-US" sz="1800" b="0" i="1" u="none" strike="noStrike">
                <a:solidFill>
                  <a:srgbClr val="000000"/>
                </a:solidFill>
                <a:latin typeface="Times New Roman"/>
                <a:ea typeface="Times New Roman"/>
                <a:cs typeface="Times New Roman"/>
                <a:sym typeface="Times New Roman"/>
              </a:rPr>
              <a:t>TD: The Journal for Transdisciplinary Research in Southern Africa</a:t>
            </a:r>
            <a:r>
              <a:rPr lang="en-US" sz="1800" b="0" i="0" u="none" strike="noStrike">
                <a:solidFill>
                  <a:srgbClr val="000000"/>
                </a:solidFill>
                <a:latin typeface="Times New Roman"/>
                <a:ea typeface="Times New Roman"/>
                <a:cs typeface="Times New Roman"/>
                <a:sym typeface="Times New Roman"/>
              </a:rPr>
              <a:t>, </a:t>
            </a:r>
            <a:r>
              <a:rPr lang="en-US" sz="1800" b="0" i="1" u="none" strike="noStrike">
                <a:solidFill>
                  <a:srgbClr val="000000"/>
                </a:solidFill>
                <a:latin typeface="Times New Roman"/>
                <a:ea typeface="Times New Roman"/>
                <a:cs typeface="Times New Roman"/>
                <a:sym typeface="Times New Roman"/>
              </a:rPr>
              <a:t>6</a:t>
            </a:r>
            <a:r>
              <a:rPr lang="en-US" sz="1800" b="0" i="0" u="none" strike="noStrike">
                <a:solidFill>
                  <a:srgbClr val="000000"/>
                </a:solidFill>
                <a:latin typeface="Times New Roman"/>
                <a:ea typeface="Times New Roman"/>
                <a:cs typeface="Times New Roman"/>
                <a:sym typeface="Times New Roman"/>
              </a:rPr>
              <a:t>(2), 478-495.</a:t>
            </a:r>
            <a:endParaRPr/>
          </a:p>
          <a:p>
            <a:pPr marL="514350" lvl="0" indent="-514350" algn="l" rtl="0">
              <a:lnSpc>
                <a:spcPct val="90000"/>
              </a:lnSpc>
              <a:spcBef>
                <a:spcPts val="1000"/>
              </a:spcBef>
              <a:spcAft>
                <a:spcPts val="0"/>
              </a:spcAft>
              <a:buClr>
                <a:srgbClr val="222222"/>
              </a:buClr>
              <a:buSzPts val="1800"/>
              <a:buFont typeface="Calibri"/>
              <a:buAutoNum type="arabicPeriod"/>
            </a:pPr>
            <a:r>
              <a:rPr lang="en-US" sz="1800" b="0" i="0" u="none" strike="noStrike">
                <a:solidFill>
                  <a:srgbClr val="222222"/>
                </a:solidFill>
                <a:latin typeface="Arial"/>
                <a:ea typeface="Arial"/>
                <a:cs typeface="Arial"/>
                <a:sym typeface="Arial"/>
              </a:rPr>
              <a:t>Ferroudj, Meriem, et al. "Detection of rain in acoustic recordings of the environment." </a:t>
            </a:r>
            <a:r>
              <a:rPr lang="en-US" sz="1800" b="0" i="1" u="none" strike="noStrike">
                <a:solidFill>
                  <a:srgbClr val="222222"/>
                </a:solidFill>
                <a:latin typeface="Arial"/>
                <a:ea typeface="Arial"/>
                <a:cs typeface="Arial"/>
                <a:sym typeface="Arial"/>
              </a:rPr>
              <a:t>Pacific Rim International Conference on Artificial Intelligence</a:t>
            </a:r>
            <a:r>
              <a:rPr lang="en-US" sz="1800" b="0" i="0" u="none" strike="noStrike">
                <a:solidFill>
                  <a:srgbClr val="222222"/>
                </a:solidFill>
                <a:latin typeface="Arial"/>
                <a:ea typeface="Arial"/>
                <a:cs typeface="Arial"/>
                <a:sym typeface="Arial"/>
              </a:rPr>
              <a:t>. Springer, Cham, 2014.</a:t>
            </a:r>
            <a:endParaRPr sz="1800" b="0" i="0" u="none" strike="noStrike">
              <a:solidFill>
                <a:srgbClr val="00000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2"/>
          <p:cNvSpPr/>
          <p:nvPr/>
        </p:nvSpPr>
        <p:spPr>
          <a:xfrm>
            <a:off x="3049"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9" name="Google Shape;99;p2"/>
          <p:cNvPicPr preferRelativeResize="0"/>
          <p:nvPr/>
        </p:nvPicPr>
        <p:blipFill rotWithShape="1">
          <a:blip r:embed="rId3">
            <a:alphaModFix/>
          </a:blip>
          <a:srcRect t="9420" r="2" b="20012"/>
          <a:stretch/>
        </p:blipFill>
        <p:spPr>
          <a:xfrm>
            <a:off x="2522356" y="10"/>
            <a:ext cx="9669642" cy="6857990"/>
          </a:xfrm>
          <a:prstGeom prst="rect">
            <a:avLst/>
          </a:prstGeom>
          <a:noFill/>
          <a:ln>
            <a:noFill/>
          </a:ln>
        </p:spPr>
      </p:pic>
      <p:sp>
        <p:nvSpPr>
          <p:cNvPr id="100" name="Google Shape;100;p2"/>
          <p:cNvSpPr/>
          <p:nvPr/>
        </p:nvSpPr>
        <p:spPr>
          <a:xfrm>
            <a:off x="-1" y="0"/>
            <a:ext cx="7390263"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838200" y="1371600"/>
            <a:ext cx="3822189" cy="4805363"/>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2800" b="1" i="0" u="none" strike="noStrike" cap="none">
                <a:solidFill>
                  <a:schemeClr val="dk1"/>
                </a:solidFill>
                <a:latin typeface="Calibri"/>
                <a:ea typeface="Calibri"/>
                <a:cs typeface="Calibri"/>
                <a:sym typeface="Calibri"/>
              </a:rPr>
              <a:t>  TABLE OF CONTENTS</a:t>
            </a:r>
            <a:endParaRPr/>
          </a:p>
          <a:p>
            <a:pPr marL="0" marR="0" lvl="0" indent="127000" algn="l" rtl="0">
              <a:lnSpc>
                <a:spcPct val="90000"/>
              </a:lnSpc>
              <a:spcBef>
                <a:spcPts val="6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228600" algn="l" rtl="0">
              <a:lnSpc>
                <a:spcPct val="90000"/>
              </a:lnSpc>
              <a:spcBef>
                <a:spcPts val="6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Problem statement </a:t>
            </a:r>
            <a:endParaRPr sz="2800" b="1" i="0" u="none" strike="noStrike" cap="none">
              <a:solidFill>
                <a:schemeClr val="dk1"/>
              </a:solidFill>
              <a:latin typeface="Calibri"/>
              <a:ea typeface="Calibri"/>
              <a:cs typeface="Calibri"/>
              <a:sym typeface="Calibri"/>
            </a:endParaRPr>
          </a:p>
          <a:p>
            <a:pPr marL="342900" marR="0" lvl="0" indent="-228600" algn="l" rtl="0">
              <a:lnSpc>
                <a:spcPct val="90000"/>
              </a:lnSpc>
              <a:spcBef>
                <a:spcPts val="6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Approach taken by team</a:t>
            </a:r>
            <a:endParaRPr/>
          </a:p>
          <a:p>
            <a:pPr marL="342900" marR="0" lvl="0" indent="-228600" algn="l" rtl="0">
              <a:lnSpc>
                <a:spcPct val="90000"/>
              </a:lnSpc>
              <a:spcBef>
                <a:spcPts val="6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Result obtained</a:t>
            </a:r>
            <a:endParaRPr/>
          </a:p>
          <a:p>
            <a:pPr marL="342900" marR="0" lvl="0" indent="-228600" algn="l" rtl="0">
              <a:lnSpc>
                <a:spcPct val="90000"/>
              </a:lnSpc>
              <a:spcBef>
                <a:spcPts val="6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Hardware components</a:t>
            </a:r>
            <a:endParaRPr/>
          </a:p>
          <a:p>
            <a:pPr marL="342900" marR="0" lvl="0" indent="-228600" algn="l" rtl="0">
              <a:lnSpc>
                <a:spcPct val="90000"/>
              </a:lnSpc>
              <a:spcBef>
                <a:spcPts val="6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Future steps </a:t>
            </a:r>
            <a:endParaRPr/>
          </a:p>
          <a:p>
            <a:pPr marL="342900" marR="0" lvl="0" indent="-228600" algn="l" rtl="0">
              <a:lnSpc>
                <a:spcPct val="90000"/>
              </a:lnSpc>
              <a:spcBef>
                <a:spcPts val="60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References</a:t>
            </a:r>
            <a:r>
              <a:rPr lang="en-US" sz="2000" b="1" i="0" u="none" strike="noStrike" cap="none">
                <a:solidFill>
                  <a:srgbClr val="FF0000"/>
                </a:solidFill>
                <a:latin typeface="Calibri"/>
                <a:ea typeface="Calibri"/>
                <a:cs typeface="Calibri"/>
                <a:sym typeface="Calibri"/>
              </a:rPr>
              <a:t> </a:t>
            </a:r>
            <a:endParaRPr/>
          </a:p>
        </p:txBody>
      </p:sp>
      <p:sp>
        <p:nvSpPr>
          <p:cNvPr id="102" name="Google Shape;102;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solidFill>
                  <a:srgbClr val="FFFFFF"/>
                </a:solidFill>
                <a:latin typeface="Calibri"/>
                <a:ea typeface="Calibri"/>
                <a:cs typeface="Calibri"/>
                <a:sym typeface="Calibri"/>
              </a:rPr>
              <a:t>2</a:t>
            </a:fld>
            <a:endParaRPr>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6"/>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A81E7530-396C-45F0-92F4-A885648D16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Google Shape;109;p3"/>
          <p:cNvPicPr preferRelativeResize="0"/>
          <p:nvPr/>
        </p:nvPicPr>
        <p:blipFill rotWithShape="1">
          <a:blip r:embed="rId3"/>
          <a:srcRect r="6642" b="1"/>
          <a:stretch/>
        </p:blipFill>
        <p:spPr>
          <a:xfrm>
            <a:off x="603671" y="-1"/>
            <a:ext cx="11588329" cy="6857999"/>
          </a:xfrm>
          <a:prstGeom prst="rect">
            <a:avLst/>
          </a:prstGeom>
          <a:noFill/>
        </p:spPr>
      </p:pic>
      <p:sp>
        <p:nvSpPr>
          <p:cNvPr id="123" name="Rectangle 122">
            <a:extLst>
              <a:ext uri="{FF2B5EF4-FFF2-40B4-BE49-F238E27FC236}">
                <a16:creationId xmlns:a16="http://schemas.microsoft.com/office/drawing/2014/main" id="{7316481C-0A49-4796-812B-0D64F063B7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Google Shape;107;p3"/>
          <p:cNvSpPr txBox="1">
            <a:spLocks noGrp="1"/>
          </p:cNvSpPr>
          <p:nvPr>
            <p:ph type="title"/>
          </p:nvPr>
        </p:nvSpPr>
        <p:spPr>
          <a:xfrm>
            <a:off x="1166649" y="721805"/>
            <a:ext cx="3874686" cy="214752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b="1" dirty="0">
                <a:solidFill>
                  <a:schemeClr val="bg1"/>
                </a:solidFill>
              </a:rPr>
              <a:t>MOTIVATION</a:t>
            </a:r>
            <a:br>
              <a:rPr lang="en-US" b="1" dirty="0">
                <a:solidFill>
                  <a:schemeClr val="bg1"/>
                </a:solidFill>
              </a:rPr>
            </a:br>
            <a:r>
              <a:rPr lang="en-US" b="1" dirty="0">
                <a:solidFill>
                  <a:schemeClr val="bg1"/>
                </a:solidFill>
              </a:rPr>
              <a:t> (Kogi Ng, 2022)</a:t>
            </a:r>
            <a:endParaRPr lang="en-US" dirty="0">
              <a:solidFill>
                <a:schemeClr val="bg1"/>
              </a:solidFill>
            </a:endParaRPr>
          </a:p>
        </p:txBody>
      </p:sp>
      <p:sp>
        <p:nvSpPr>
          <p:cNvPr id="125" name="Rectangle 124">
            <a:extLst>
              <a:ext uri="{FF2B5EF4-FFF2-40B4-BE49-F238E27FC236}">
                <a16:creationId xmlns:a16="http://schemas.microsoft.com/office/drawing/2014/main" id="{A5271697-90F1-4A23-8EF2-0179F2EAFA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a:extLst>
              <a:ext uri="{FF2B5EF4-FFF2-40B4-BE49-F238E27FC236}">
                <a16:creationId xmlns:a16="http://schemas.microsoft.com/office/drawing/2014/main" id="{81DE8B58-F373-409E-A253-4380A66091D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128"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9" name="Rectangle 148">
            <a:extLst>
              <a:ext uri="{FF2B5EF4-FFF2-40B4-BE49-F238E27FC236}">
                <a16:creationId xmlns:a16="http://schemas.microsoft.com/office/drawing/2014/main" id="{D9F5512A-48E1-4C07-B75E-3CCC517B68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108;p3"/>
          <p:cNvSpPr txBox="1">
            <a:spLocks noGrp="1"/>
          </p:cNvSpPr>
          <p:nvPr>
            <p:ph type="body" idx="1"/>
          </p:nvPr>
        </p:nvSpPr>
        <p:spPr>
          <a:xfrm>
            <a:off x="1166649" y="3379979"/>
            <a:ext cx="3874685" cy="3186359"/>
          </a:xfrm>
          <a:prstGeom prst="rect">
            <a:avLst/>
          </a:prstGeom>
        </p:spPr>
        <p:txBody>
          <a:bodyPr spcFirstLastPara="1" lIns="91425" tIns="45700" rIns="91425" bIns="45700" anchor="ctr" anchorCtr="0">
            <a:normAutofit fontScale="92500" lnSpcReduction="20000"/>
          </a:bodyPr>
          <a:lstStyle/>
          <a:p>
            <a:pPr marL="114300" lvl="0" indent="0" rtl="0">
              <a:spcBef>
                <a:spcPts val="0"/>
              </a:spcBef>
              <a:spcAft>
                <a:spcPts val="0"/>
              </a:spcAft>
              <a:buClr>
                <a:srgbClr val="000000"/>
              </a:buClr>
              <a:buSzPts val="1800"/>
              <a:buNone/>
            </a:pPr>
            <a:endParaRPr lang="en-GB" sz="1500" dirty="0">
              <a:solidFill>
                <a:schemeClr val="bg1"/>
              </a:solidFill>
              <a:latin typeface="Times New Roman"/>
              <a:ea typeface="Times New Roman"/>
              <a:cs typeface="Times New Roman"/>
              <a:sym typeface="Times New Roman"/>
            </a:endParaRPr>
          </a:p>
          <a:p>
            <a:pPr marL="457200" lvl="0" indent="-342900" rtl="0">
              <a:spcBef>
                <a:spcPts val="0"/>
              </a:spcBef>
              <a:spcAft>
                <a:spcPts val="0"/>
              </a:spcAft>
              <a:buClr>
                <a:srgbClr val="000000"/>
              </a:buClr>
              <a:buSzPts val="1800"/>
              <a:buFont typeface="Times New Roman"/>
              <a:buChar char="•"/>
            </a:pPr>
            <a:r>
              <a:rPr lang="en-GB" sz="2000" dirty="0">
                <a:solidFill>
                  <a:schemeClr val="bg1"/>
                </a:solidFill>
                <a:latin typeface="Times New Roman"/>
                <a:ea typeface="Times New Roman"/>
                <a:cs typeface="Times New Roman"/>
                <a:sym typeface="Times New Roman"/>
              </a:rPr>
              <a:t>3 persons lost their lives, over 10,000 persons were affected, 1,110 buildings were affected reported by NEMA</a:t>
            </a:r>
          </a:p>
          <a:p>
            <a:pPr marL="457200" lvl="0" indent="-342900" rtl="0">
              <a:spcBef>
                <a:spcPts val="0"/>
              </a:spcBef>
              <a:spcAft>
                <a:spcPts val="0"/>
              </a:spcAft>
              <a:buClr>
                <a:srgbClr val="000000"/>
              </a:buClr>
              <a:buSzPts val="1800"/>
              <a:buFont typeface="Times New Roman"/>
              <a:buChar char="•"/>
            </a:pPr>
            <a:r>
              <a:rPr lang="en-GB" sz="2000" dirty="0">
                <a:solidFill>
                  <a:schemeClr val="bg1"/>
                </a:solidFill>
                <a:latin typeface="Times New Roman"/>
                <a:ea typeface="Times New Roman"/>
                <a:cs typeface="Times New Roman"/>
                <a:sym typeface="Times New Roman"/>
              </a:rPr>
              <a:t>SEMA revealed at least 1,380 schools and an estimated 5,550 children were affected by the flood incidence.  </a:t>
            </a:r>
          </a:p>
          <a:p>
            <a:pPr marL="228600" lvl="0" indent="-50800" rtl="0">
              <a:spcBef>
                <a:spcPts val="0"/>
              </a:spcBef>
              <a:spcAft>
                <a:spcPts val="0"/>
              </a:spcAft>
              <a:buClr>
                <a:schemeClr val="dk1"/>
              </a:buClr>
              <a:buSzPts val="2800"/>
              <a:buNone/>
            </a:pPr>
            <a:endParaRPr lang="en-GB" sz="1500" dirty="0">
              <a:solidFill>
                <a:schemeClr val="bg1"/>
              </a:solidFill>
              <a:latin typeface="Times New Roman"/>
              <a:ea typeface="Times New Roman"/>
              <a:cs typeface="Times New Roman"/>
              <a:sym typeface="Times New Roman"/>
            </a:endParaRPr>
          </a:p>
          <a:p>
            <a:pPr marL="228600" lvl="0" indent="-50800" rtl="0">
              <a:spcBef>
                <a:spcPts val="1000"/>
              </a:spcBef>
              <a:spcAft>
                <a:spcPts val="0"/>
              </a:spcAft>
              <a:buClr>
                <a:schemeClr val="dk1"/>
              </a:buClr>
              <a:buSzPts val="2800"/>
              <a:buNone/>
            </a:pPr>
            <a:endParaRPr lang="en-GB" sz="1500" b="1" dirty="0">
              <a:solidFill>
                <a:schemeClr val="bg1"/>
              </a:solidFill>
              <a:latin typeface="Times New Roman"/>
              <a:ea typeface="Times New Roman"/>
              <a:cs typeface="Times New Roman"/>
              <a:sym typeface="Times New Roman"/>
            </a:endParaRPr>
          </a:p>
          <a:p>
            <a:pPr marL="228600" lvl="0" indent="-50800" rtl="0">
              <a:spcBef>
                <a:spcPts val="1000"/>
              </a:spcBef>
              <a:spcAft>
                <a:spcPts val="0"/>
              </a:spcAft>
              <a:buClr>
                <a:schemeClr val="dk1"/>
              </a:buClr>
              <a:buSzPts val="2800"/>
              <a:buNone/>
            </a:pPr>
            <a:endParaRPr lang="en-GB" sz="1500" b="1" i="0" u="none" strike="noStrike" dirty="0">
              <a:solidFill>
                <a:schemeClr val="bg1"/>
              </a:solidFill>
              <a:latin typeface="Times New Roman"/>
              <a:ea typeface="Times New Roman"/>
              <a:cs typeface="Times New Roman"/>
              <a:sym typeface="Times New Roman"/>
            </a:endParaRPr>
          </a:p>
          <a:p>
            <a:pPr marL="0" lvl="0" indent="0" rtl="0">
              <a:spcBef>
                <a:spcPts val="1000"/>
              </a:spcBef>
              <a:spcAft>
                <a:spcPts val="0"/>
              </a:spcAft>
              <a:buClr>
                <a:schemeClr val="dk1"/>
              </a:buClr>
              <a:buSzPts val="2800"/>
              <a:buNone/>
            </a:pPr>
            <a:r>
              <a:rPr lang="en-GB" sz="1500" b="0" dirty="0">
                <a:solidFill>
                  <a:schemeClr val="bg1"/>
                </a:solidFill>
              </a:rPr>
              <a:t/>
            </a:r>
            <a:br>
              <a:rPr lang="en-GB" sz="1500" b="0" dirty="0">
                <a:solidFill>
                  <a:schemeClr val="bg1"/>
                </a:solidFill>
              </a:rPr>
            </a:br>
            <a:endParaRPr lang="en-GB" sz="15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pic>
        <p:nvPicPr>
          <p:cNvPr id="114" name="Google Shape;114;p4" descr="Background pattern&#10;&#10;Description automatically generated"/>
          <p:cNvPicPr preferRelativeResize="0"/>
          <p:nvPr/>
        </p:nvPicPr>
        <p:blipFill rotWithShape="1">
          <a:blip r:embed="rId3">
            <a:alphaModFix/>
          </a:blip>
          <a:srcRect b="6250"/>
          <a:stretch/>
        </p:blipFill>
        <p:spPr>
          <a:xfrm>
            <a:off x="20" y="10"/>
            <a:ext cx="12191980" cy="6857990"/>
          </a:xfrm>
          <a:prstGeom prst="rect">
            <a:avLst/>
          </a:prstGeom>
          <a:noFill/>
          <a:ln>
            <a:noFill/>
          </a:ln>
        </p:spPr>
      </p:pic>
      <p:sp>
        <p:nvSpPr>
          <p:cNvPr id="115" name="Google Shape;115;p4"/>
          <p:cNvSpPr/>
          <p:nvPr/>
        </p:nvSpPr>
        <p:spPr>
          <a:xfrm>
            <a:off x="0" y="0"/>
            <a:ext cx="12196802" cy="6858000"/>
          </a:xfrm>
          <a:prstGeom prst="rect">
            <a:avLst/>
          </a:prstGeom>
          <a:gradFill>
            <a:gsLst>
              <a:gs pos="0">
                <a:srgbClr val="E7E6E6">
                  <a:alpha val="83921"/>
                </a:srgbClr>
              </a:gs>
              <a:gs pos="28000">
                <a:srgbClr val="E7E6E6">
                  <a:alpha val="83921"/>
                </a:srgbClr>
              </a:gs>
              <a:gs pos="74000">
                <a:schemeClr val="lt1"/>
              </a:gs>
              <a:gs pos="100000">
                <a:schemeClr val="lt1"/>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6" name="Google Shape;116;p4"/>
          <p:cNvSpPr txBox="1">
            <a:spLocks noGrp="1"/>
          </p:cNvSpPr>
          <p:nvPr>
            <p:ph type="title"/>
          </p:nvPr>
        </p:nvSpPr>
        <p:spPr>
          <a:xfrm>
            <a:off x="962891" y="5989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PROBLEM STATEMENT </a:t>
            </a:r>
            <a:endParaRPr/>
          </a:p>
        </p:txBody>
      </p:sp>
      <p:grpSp>
        <p:nvGrpSpPr>
          <p:cNvPr id="117" name="Google Shape;117;p4"/>
          <p:cNvGrpSpPr/>
          <p:nvPr/>
        </p:nvGrpSpPr>
        <p:grpSpPr>
          <a:xfrm>
            <a:off x="1555283" y="1399670"/>
            <a:ext cx="9116032" cy="4774605"/>
            <a:chOff x="717083" y="14215"/>
            <a:chExt cx="9116032" cy="4774605"/>
          </a:xfrm>
        </p:grpSpPr>
        <p:sp>
          <p:nvSpPr>
            <p:cNvPr id="118" name="Google Shape;118;p4"/>
            <p:cNvSpPr/>
            <p:nvPr/>
          </p:nvSpPr>
          <p:spPr>
            <a:xfrm rot="5447196">
              <a:off x="679608" y="1925364"/>
              <a:ext cx="2561816" cy="237525"/>
            </a:xfrm>
            <a:prstGeom prst="rect">
              <a:avLst/>
            </a:prstGeom>
            <a:gradFill>
              <a:gsLst>
                <a:gs pos="0">
                  <a:srgbClr val="F08B54"/>
                </a:gs>
                <a:gs pos="50000">
                  <a:srgbClr val="F67A26"/>
                </a:gs>
                <a:gs pos="100000">
                  <a:srgbClr val="E36A1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717083" y="14215"/>
              <a:ext cx="4091530" cy="2284549"/>
            </a:xfrm>
            <a:prstGeom prst="roundRect">
              <a:avLst>
                <a:gd name="adj" fmla="val 10000"/>
              </a:avLst>
            </a:prstGeom>
            <a:gradFill>
              <a:gsLst>
                <a:gs pos="0">
                  <a:srgbClr val="F08B54"/>
                </a:gs>
                <a:gs pos="50000">
                  <a:srgbClr val="F67A26"/>
                </a:gs>
                <a:gs pos="100000">
                  <a:srgbClr val="E36A1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txBox="1"/>
            <p:nvPr/>
          </p:nvSpPr>
          <p:spPr>
            <a:xfrm>
              <a:off x="783995" y="81127"/>
              <a:ext cx="3957706" cy="2150725"/>
            </a:xfrm>
            <a:prstGeom prst="rect">
              <a:avLst/>
            </a:prstGeom>
            <a:noFill/>
            <a:ln>
              <a:noFill/>
            </a:ln>
          </p:spPr>
          <p:txBody>
            <a:bodyPr spcFirstLastPara="1" wrap="square" lIns="80000" tIns="80000" rIns="80000" bIns="80000" anchor="ctr" anchorCtr="0">
              <a:noAutofit/>
            </a:bodyPr>
            <a:lstStyle/>
            <a:p>
              <a:pPr marL="0" marR="0" lvl="0" indent="0" algn="ctr" rtl="0">
                <a:lnSpc>
                  <a:spcPct val="90000"/>
                </a:lnSpc>
                <a:spcBef>
                  <a:spcPts val="0"/>
                </a:spcBef>
                <a:spcAft>
                  <a:spcPts val="0"/>
                </a:spcAft>
                <a:buClr>
                  <a:schemeClr val="lt1"/>
                </a:buClr>
                <a:buSzPts val="2100"/>
                <a:buFont typeface="Calibri"/>
                <a:buNone/>
              </a:pPr>
              <a:r>
                <a:rPr lang="en-US" sz="2100" b="0" i="0" u="none" strike="noStrike" cap="none">
                  <a:solidFill>
                    <a:schemeClr val="lt1"/>
                  </a:solidFill>
                  <a:latin typeface="Calibri"/>
                  <a:ea typeface="Calibri"/>
                  <a:cs typeface="Calibri"/>
                  <a:sym typeface="Calibri"/>
                </a:rPr>
                <a:t>The measurement of weather parameters is informative in predicting future events and aid planning efforts.</a:t>
              </a:r>
              <a:endParaRPr sz="2100" b="0" i="0" u="none" strike="noStrike" cap="none">
                <a:solidFill>
                  <a:schemeClr val="lt1"/>
                </a:solidFill>
                <a:latin typeface="Calibri"/>
                <a:ea typeface="Calibri"/>
                <a:cs typeface="Calibri"/>
                <a:sym typeface="Calibri"/>
              </a:endParaRPr>
            </a:p>
          </p:txBody>
        </p:sp>
        <p:sp>
          <p:nvSpPr>
            <p:cNvPr id="121" name="Google Shape;121;p4"/>
            <p:cNvSpPr/>
            <p:nvPr/>
          </p:nvSpPr>
          <p:spPr>
            <a:xfrm rot="-15635">
              <a:off x="1952069" y="3202787"/>
              <a:ext cx="4991865" cy="237525"/>
            </a:xfrm>
            <a:prstGeom prst="rect">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48856" y="2683112"/>
              <a:ext cx="3758783" cy="2105708"/>
            </a:xfrm>
            <a:prstGeom prst="roundRect">
              <a:avLst>
                <a:gd name="adj" fmla="val 10000"/>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txBox="1"/>
            <p:nvPr/>
          </p:nvSpPr>
          <p:spPr>
            <a:xfrm>
              <a:off x="910530" y="2744786"/>
              <a:ext cx="3635435" cy="1982360"/>
            </a:xfrm>
            <a:prstGeom prst="rect">
              <a:avLst/>
            </a:prstGeom>
            <a:noFill/>
            <a:ln>
              <a:noFill/>
            </a:ln>
          </p:spPr>
          <p:txBody>
            <a:bodyPr spcFirstLastPara="1" wrap="square" lIns="80000" tIns="80000" rIns="80000" bIns="80000" anchor="ctr" anchorCtr="0">
              <a:noAutofit/>
            </a:bodyPr>
            <a:lstStyle/>
            <a:p>
              <a:pPr marL="0" marR="0" lvl="0" indent="0" algn="ctr" rtl="0">
                <a:lnSpc>
                  <a:spcPct val="90000"/>
                </a:lnSpc>
                <a:spcBef>
                  <a:spcPts val="0"/>
                </a:spcBef>
                <a:spcAft>
                  <a:spcPts val="0"/>
                </a:spcAft>
                <a:buClr>
                  <a:schemeClr val="lt1"/>
                </a:buClr>
                <a:buSzPts val="2100"/>
                <a:buFont typeface="Calibri"/>
                <a:buNone/>
              </a:pPr>
              <a:r>
                <a:rPr lang="en-US" sz="2100" b="0" i="0" u="none" strike="noStrike" cap="none">
                  <a:solidFill>
                    <a:schemeClr val="lt1"/>
                  </a:solidFill>
                  <a:latin typeface="Calibri"/>
                  <a:ea typeface="Calibri"/>
                  <a:cs typeface="Calibri"/>
                  <a:sym typeface="Calibri"/>
                </a:rPr>
                <a:t>These weather parameters vary spatially, which causes a need for a dense concentration of weather stations to guarantee accuracy. </a:t>
              </a:r>
              <a:endParaRPr sz="2100" b="0" i="0" u="none" strike="noStrike" cap="none">
                <a:solidFill>
                  <a:schemeClr val="lt1"/>
                </a:solidFill>
                <a:latin typeface="Calibri"/>
                <a:ea typeface="Calibri"/>
                <a:cs typeface="Calibri"/>
                <a:sym typeface="Calibri"/>
              </a:endParaRPr>
            </a:p>
          </p:txBody>
        </p:sp>
        <p:sp>
          <p:nvSpPr>
            <p:cNvPr id="124" name="Google Shape;124;p4"/>
            <p:cNvSpPr/>
            <p:nvPr/>
          </p:nvSpPr>
          <p:spPr>
            <a:xfrm rot="-5403039">
              <a:off x="5681095" y="1911274"/>
              <a:ext cx="2543646" cy="237525"/>
            </a:xfrm>
            <a:prstGeom prst="rect">
              <a:avLst/>
            </a:prstGeom>
            <a:gradFill>
              <a:gsLst>
                <a:gs pos="0">
                  <a:srgbClr val="FFC647"/>
                </a:gs>
                <a:gs pos="50000">
                  <a:srgbClr val="FFC600"/>
                </a:gs>
                <a:gs pos="100000">
                  <a:srgbClr val="E3B400"/>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762686" y="2637443"/>
              <a:ext cx="3952683" cy="2151376"/>
            </a:xfrm>
            <a:prstGeom prst="roundRect">
              <a:avLst>
                <a:gd name="adj" fmla="val 10000"/>
              </a:avLst>
            </a:prstGeom>
            <a:gradFill>
              <a:gsLst>
                <a:gs pos="0">
                  <a:srgbClr val="FFC647"/>
                </a:gs>
                <a:gs pos="50000">
                  <a:srgbClr val="FFC600"/>
                </a:gs>
                <a:gs pos="100000">
                  <a:srgbClr val="E3B400"/>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txBox="1"/>
            <p:nvPr/>
          </p:nvSpPr>
          <p:spPr>
            <a:xfrm>
              <a:off x="5825698" y="2700455"/>
              <a:ext cx="3826659" cy="2025352"/>
            </a:xfrm>
            <a:prstGeom prst="rect">
              <a:avLst/>
            </a:prstGeom>
            <a:noFill/>
            <a:ln>
              <a:noFill/>
            </a:ln>
          </p:spPr>
          <p:txBody>
            <a:bodyPr spcFirstLastPara="1" wrap="square" lIns="80000" tIns="80000" rIns="80000" bIns="80000" anchor="ctr" anchorCtr="0">
              <a:noAutofit/>
            </a:bodyPr>
            <a:lstStyle/>
            <a:p>
              <a:pPr marL="0" marR="0" lvl="0" indent="0" algn="ctr" rtl="0">
                <a:lnSpc>
                  <a:spcPct val="90000"/>
                </a:lnSpc>
                <a:spcBef>
                  <a:spcPts val="0"/>
                </a:spcBef>
                <a:spcAft>
                  <a:spcPts val="0"/>
                </a:spcAft>
                <a:buClr>
                  <a:schemeClr val="lt1"/>
                </a:buClr>
                <a:buSzPts val="2100"/>
                <a:buFont typeface="Calibri"/>
                <a:buNone/>
              </a:pPr>
              <a:r>
                <a:rPr lang="en-US" sz="2100" b="0" i="0" u="none" strike="noStrike" cap="none">
                  <a:solidFill>
                    <a:schemeClr val="lt1"/>
                  </a:solidFill>
                  <a:latin typeface="Calibri"/>
                  <a:ea typeface="Calibri"/>
                  <a:cs typeface="Calibri"/>
                  <a:sym typeface="Calibri"/>
                </a:rPr>
                <a:t>However, in developing countries like in Africa, these stations are very scarce due to their high cost and power requirements. </a:t>
              </a:r>
              <a:endParaRPr sz="2100" b="0" i="0" u="none" strike="noStrike" cap="none">
                <a:solidFill>
                  <a:schemeClr val="lt1"/>
                </a:solidFill>
                <a:latin typeface="Calibri"/>
                <a:ea typeface="Calibri"/>
                <a:cs typeface="Calibri"/>
                <a:sym typeface="Calibri"/>
              </a:endParaRPr>
            </a:p>
          </p:txBody>
        </p:sp>
        <p:sp>
          <p:nvSpPr>
            <p:cNvPr id="127" name="Google Shape;127;p4"/>
            <p:cNvSpPr/>
            <p:nvPr/>
          </p:nvSpPr>
          <p:spPr>
            <a:xfrm>
              <a:off x="5644939" y="71585"/>
              <a:ext cx="4188176" cy="2169982"/>
            </a:xfrm>
            <a:prstGeom prst="roundRect">
              <a:avLst>
                <a:gd name="adj" fmla="val 10000"/>
              </a:avLst>
            </a:prstGeom>
            <a:gradFill>
              <a:gsLst>
                <a:gs pos="0">
                  <a:srgbClr val="6EA5DA"/>
                </a:gs>
                <a:gs pos="50000">
                  <a:srgbClr val="529BDA"/>
                </a:gs>
                <a:gs pos="100000">
                  <a:srgbClr val="4188C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txBox="1"/>
            <p:nvPr/>
          </p:nvSpPr>
          <p:spPr>
            <a:xfrm>
              <a:off x="5708496" y="135142"/>
              <a:ext cx="4061062" cy="2042868"/>
            </a:xfrm>
            <a:prstGeom prst="rect">
              <a:avLst/>
            </a:prstGeom>
            <a:noFill/>
            <a:ln>
              <a:noFill/>
            </a:ln>
          </p:spPr>
          <p:txBody>
            <a:bodyPr spcFirstLastPara="1" wrap="square" lIns="80000" tIns="80000" rIns="80000" bIns="80000" anchor="ctr" anchorCtr="0">
              <a:noAutofit/>
            </a:bodyPr>
            <a:lstStyle/>
            <a:p>
              <a:pPr marL="0" marR="0" lvl="0" indent="0" algn="ctr" rtl="0">
                <a:lnSpc>
                  <a:spcPct val="90000"/>
                </a:lnSpc>
                <a:spcBef>
                  <a:spcPts val="0"/>
                </a:spcBef>
                <a:spcAft>
                  <a:spcPts val="0"/>
                </a:spcAft>
                <a:buClr>
                  <a:schemeClr val="lt1"/>
                </a:buClr>
                <a:buSzPts val="2100"/>
                <a:buFont typeface="Calibri"/>
                <a:buNone/>
              </a:pPr>
              <a:r>
                <a:rPr lang="en-US" sz="2100" b="0" i="0" u="none" strike="noStrike" cap="none">
                  <a:solidFill>
                    <a:schemeClr val="lt1"/>
                  </a:solidFill>
                  <a:latin typeface="Calibri"/>
                  <a:ea typeface="Calibri"/>
                  <a:cs typeface="Calibri"/>
                  <a:sym typeface="Calibri"/>
                </a:rPr>
                <a:t>Therefore, the goal of the project is to create a </a:t>
              </a:r>
              <a:r>
                <a:rPr lang="en-US" sz="2100" b="1" i="0" u="none" strike="noStrike" cap="none">
                  <a:solidFill>
                    <a:schemeClr val="lt1"/>
                  </a:solidFill>
                  <a:latin typeface="Calibri"/>
                  <a:ea typeface="Calibri"/>
                  <a:cs typeface="Calibri"/>
                  <a:sym typeface="Calibri"/>
                </a:rPr>
                <a:t>low-cost</a:t>
              </a:r>
              <a:r>
                <a:rPr lang="en-US" sz="2100" b="0" i="0" u="none" strike="noStrike" cap="none">
                  <a:solidFill>
                    <a:schemeClr val="lt1"/>
                  </a:solidFill>
                  <a:latin typeface="Calibri"/>
                  <a:ea typeface="Calibri"/>
                  <a:cs typeface="Calibri"/>
                  <a:sym typeface="Calibri"/>
                </a:rPr>
                <a:t>, </a:t>
              </a:r>
              <a:r>
                <a:rPr lang="en-US" sz="2100" b="1" i="0" u="none" strike="noStrike" cap="none">
                  <a:solidFill>
                    <a:schemeClr val="lt1"/>
                  </a:solidFill>
                  <a:latin typeface="Calibri"/>
                  <a:ea typeface="Calibri"/>
                  <a:cs typeface="Calibri"/>
                  <a:sym typeface="Calibri"/>
                </a:rPr>
                <a:t>low-power</a:t>
              </a:r>
              <a:r>
                <a:rPr lang="en-US" sz="2100" b="0" i="0" u="none" strike="noStrike" cap="none">
                  <a:solidFill>
                    <a:schemeClr val="lt1"/>
                  </a:solidFill>
                  <a:latin typeface="Calibri"/>
                  <a:ea typeface="Calibri"/>
                  <a:cs typeface="Calibri"/>
                  <a:sym typeface="Calibri"/>
                </a:rPr>
                <a:t>, </a:t>
              </a:r>
              <a:r>
                <a:rPr lang="en-US" sz="2100" b="1" i="0" u="none" strike="noStrike" cap="none">
                  <a:solidFill>
                    <a:schemeClr val="lt1"/>
                  </a:solidFill>
                  <a:latin typeface="Calibri"/>
                  <a:ea typeface="Calibri"/>
                  <a:cs typeface="Calibri"/>
                  <a:sym typeface="Calibri"/>
                </a:rPr>
                <a:t>reliable</a:t>
              </a:r>
              <a:r>
                <a:rPr lang="en-US" sz="2100" b="0" i="0" u="none" strike="noStrike" cap="none">
                  <a:solidFill>
                    <a:schemeClr val="lt1"/>
                  </a:solidFill>
                  <a:latin typeface="Calibri"/>
                  <a:ea typeface="Calibri"/>
                  <a:cs typeface="Calibri"/>
                  <a:sym typeface="Calibri"/>
                </a:rPr>
                <a:t>, </a:t>
              </a:r>
              <a:r>
                <a:rPr lang="en-US" sz="2100" b="1" i="0" u="none" strike="noStrike" cap="none">
                  <a:solidFill>
                    <a:schemeClr val="lt1"/>
                  </a:solidFill>
                  <a:latin typeface="Calibri"/>
                  <a:ea typeface="Calibri"/>
                  <a:cs typeface="Calibri"/>
                  <a:sym typeface="Calibri"/>
                </a:rPr>
                <a:t>accurate</a:t>
              </a:r>
              <a:r>
                <a:rPr lang="en-US" sz="2100" b="0" i="0" u="none" strike="noStrike" cap="none">
                  <a:solidFill>
                    <a:schemeClr val="lt1"/>
                  </a:solidFill>
                  <a:latin typeface="Calibri"/>
                  <a:ea typeface="Calibri"/>
                  <a:cs typeface="Calibri"/>
                  <a:sym typeface="Calibri"/>
                </a:rPr>
                <a:t>, </a:t>
              </a:r>
              <a:r>
                <a:rPr lang="en-US" sz="2100" b="1" i="0" u="none" strike="noStrike" cap="none">
                  <a:solidFill>
                    <a:schemeClr val="lt1"/>
                  </a:solidFill>
                  <a:latin typeface="Calibri"/>
                  <a:ea typeface="Calibri"/>
                  <a:cs typeface="Calibri"/>
                  <a:sym typeface="Calibri"/>
                </a:rPr>
                <a:t>easy to install </a:t>
              </a:r>
              <a:r>
                <a:rPr lang="en-US" sz="2100" b="0" i="0" u="none" strike="noStrike" cap="none">
                  <a:solidFill>
                    <a:schemeClr val="lt1"/>
                  </a:solidFill>
                  <a:latin typeface="Calibri"/>
                  <a:ea typeface="Calibri"/>
                  <a:cs typeface="Calibri"/>
                  <a:sym typeface="Calibri"/>
                </a:rPr>
                <a:t>and </a:t>
              </a:r>
              <a:r>
                <a:rPr lang="en-US" sz="2100" b="1" i="0" u="none" strike="noStrike" cap="none">
                  <a:solidFill>
                    <a:schemeClr val="lt1"/>
                  </a:solidFill>
                  <a:latin typeface="Calibri"/>
                  <a:ea typeface="Calibri"/>
                  <a:cs typeface="Calibri"/>
                  <a:sym typeface="Calibri"/>
                </a:rPr>
                <a:t>maintain</a:t>
              </a:r>
              <a:r>
                <a:rPr lang="en-US" sz="2100" b="0" i="0" u="none" strike="noStrike" cap="none">
                  <a:solidFill>
                    <a:schemeClr val="lt1"/>
                  </a:solidFill>
                  <a:latin typeface="Calibri"/>
                  <a:ea typeface="Calibri"/>
                  <a:cs typeface="Calibri"/>
                  <a:sym typeface="Calibri"/>
                </a:rPr>
                <a:t> weather station, with the focus on using acoustics of </a:t>
              </a:r>
              <a:r>
                <a:rPr lang="en-US" sz="2100" b="1" i="0" u="none" strike="noStrike" cap="none">
                  <a:solidFill>
                    <a:schemeClr val="lt1"/>
                  </a:solidFill>
                  <a:latin typeface="Calibri"/>
                  <a:ea typeface="Calibri"/>
                  <a:cs typeface="Calibri"/>
                  <a:sym typeface="Calibri"/>
                </a:rPr>
                <a:t>rain</a:t>
              </a:r>
              <a:r>
                <a:rPr lang="en-US" sz="2100" b="0" i="0" u="none" strike="noStrike" cap="none">
                  <a:solidFill>
                    <a:schemeClr val="lt1"/>
                  </a:solidFill>
                  <a:latin typeface="Calibri"/>
                  <a:ea typeface="Calibri"/>
                  <a:cs typeface="Calibri"/>
                  <a:sym typeface="Calibri"/>
                </a:rPr>
                <a:t> and </a:t>
              </a:r>
              <a:r>
                <a:rPr lang="en-US" sz="2100" b="1" i="0" u="none" strike="noStrike" cap="none">
                  <a:solidFill>
                    <a:schemeClr val="lt1"/>
                  </a:solidFill>
                  <a:latin typeface="Calibri"/>
                  <a:ea typeface="Calibri"/>
                  <a:cs typeface="Calibri"/>
                  <a:sym typeface="Calibri"/>
                </a:rPr>
                <a:t>wind</a:t>
              </a:r>
              <a:r>
                <a:rPr lang="en-US" sz="2100" b="0" i="0" u="none" strike="noStrike" cap="none">
                  <a:solidFill>
                    <a:schemeClr val="lt1"/>
                  </a:solidFill>
                  <a:latin typeface="Calibri"/>
                  <a:ea typeface="Calibri"/>
                  <a:cs typeface="Calibri"/>
                  <a:sym typeface="Calibri"/>
                </a:rPr>
                <a:t> intensities.</a:t>
              </a:r>
              <a:endParaRPr sz="21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p5"/>
          <p:cNvSpPr txBox="1">
            <a:spLocks noGrp="1"/>
          </p:cNvSpPr>
          <p:nvPr>
            <p:ph type="title"/>
          </p:nvPr>
        </p:nvSpPr>
        <p:spPr>
          <a:xfrm>
            <a:off x="648929" y="629266"/>
            <a:ext cx="3505500" cy="1622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700"/>
              <a:buFont typeface="Calibri"/>
              <a:buNone/>
            </a:pPr>
            <a:r>
              <a:rPr lang="en-US" sz="3500"/>
              <a:t>APPROACH TAKEN BY THE TEAM</a:t>
            </a:r>
            <a:endParaRPr sz="4200"/>
          </a:p>
        </p:txBody>
      </p:sp>
      <p:sp>
        <p:nvSpPr>
          <p:cNvPr id="134" name="Google Shape;134;p5"/>
          <p:cNvSpPr txBox="1">
            <a:spLocks noGrp="1"/>
          </p:cNvSpPr>
          <p:nvPr>
            <p:ph type="body" idx="1"/>
          </p:nvPr>
        </p:nvSpPr>
        <p:spPr>
          <a:xfrm>
            <a:off x="648931" y="2438400"/>
            <a:ext cx="3505500" cy="3785400"/>
          </a:xfrm>
          <a:prstGeom prst="rect">
            <a:avLst/>
          </a:prstGeom>
          <a:noFill/>
          <a:ln>
            <a:noFill/>
          </a:ln>
        </p:spPr>
        <p:txBody>
          <a:bodyPr spcFirstLastPara="1" wrap="square" lIns="91425" tIns="45700" rIns="91425" bIns="45700" anchor="t" anchorCtr="0">
            <a:normAutofit fontScale="55000" lnSpcReduction="20000"/>
          </a:bodyPr>
          <a:lstStyle/>
          <a:p>
            <a:pPr marL="228600" lvl="0" indent="-258669" algn="l" rtl="0">
              <a:lnSpc>
                <a:spcPct val="90000"/>
              </a:lnSpc>
              <a:spcBef>
                <a:spcPts val="0"/>
              </a:spcBef>
              <a:spcAft>
                <a:spcPts val="0"/>
              </a:spcAft>
              <a:buClr>
                <a:schemeClr val="dk1"/>
              </a:buClr>
              <a:buSzPct val="100000"/>
              <a:buChar char="•"/>
            </a:pPr>
            <a:r>
              <a:rPr lang="en-US" sz="4575"/>
              <a:t>The approach taken by the team are illustrated from step 1 to step 5</a:t>
            </a:r>
            <a:endParaRPr sz="5675"/>
          </a:p>
          <a:p>
            <a:pPr marL="0" lvl="0" indent="0" algn="l" rtl="0">
              <a:lnSpc>
                <a:spcPct val="90000"/>
              </a:lnSpc>
              <a:spcBef>
                <a:spcPts val="1000"/>
              </a:spcBef>
              <a:spcAft>
                <a:spcPts val="0"/>
              </a:spcAft>
              <a:buClr>
                <a:schemeClr val="dk1"/>
              </a:buClr>
              <a:buSzPct val="39298"/>
              <a:buNone/>
            </a:pPr>
            <a:r>
              <a:rPr lang="en-US" sz="4325"/>
              <a:t>Step 1: Literature Survey</a:t>
            </a:r>
            <a:endParaRPr sz="5425"/>
          </a:p>
          <a:p>
            <a:pPr marL="0" lvl="0" indent="0" algn="l" rtl="0">
              <a:lnSpc>
                <a:spcPct val="90000"/>
              </a:lnSpc>
              <a:spcBef>
                <a:spcPts val="1000"/>
              </a:spcBef>
              <a:spcAft>
                <a:spcPts val="0"/>
              </a:spcAft>
              <a:buClr>
                <a:schemeClr val="dk1"/>
              </a:buClr>
              <a:buSzPct val="39298"/>
              <a:buNone/>
            </a:pPr>
            <a:r>
              <a:rPr lang="en-US" sz="4325"/>
              <a:t>Step 2: Exploratory Data Analysis</a:t>
            </a:r>
            <a:endParaRPr sz="5425"/>
          </a:p>
          <a:p>
            <a:pPr marL="228600" lvl="0" indent="-120650" algn="l" rtl="0">
              <a:lnSpc>
                <a:spcPct val="90000"/>
              </a:lnSpc>
              <a:spcBef>
                <a:spcPts val="1000"/>
              </a:spcBef>
              <a:spcAft>
                <a:spcPts val="0"/>
              </a:spcAft>
              <a:buClr>
                <a:schemeClr val="dk1"/>
              </a:buClr>
              <a:buSzPct val="74752"/>
              <a:buNone/>
            </a:pPr>
            <a:endParaRPr sz="2274"/>
          </a:p>
          <a:p>
            <a:pPr marL="228600" lvl="0" indent="-120650" algn="l" rtl="0">
              <a:lnSpc>
                <a:spcPct val="90000"/>
              </a:lnSpc>
              <a:spcBef>
                <a:spcPts val="1000"/>
              </a:spcBef>
              <a:spcAft>
                <a:spcPts val="0"/>
              </a:spcAft>
              <a:buClr>
                <a:schemeClr val="dk1"/>
              </a:buClr>
              <a:buSzPct val="74752"/>
              <a:buNone/>
            </a:pPr>
            <a:endParaRPr sz="2274"/>
          </a:p>
          <a:p>
            <a:pPr marL="228600" lvl="0" indent="-120650" algn="l" rtl="0">
              <a:lnSpc>
                <a:spcPct val="90000"/>
              </a:lnSpc>
              <a:spcBef>
                <a:spcPts val="1000"/>
              </a:spcBef>
              <a:spcAft>
                <a:spcPts val="0"/>
              </a:spcAft>
              <a:buClr>
                <a:schemeClr val="dk1"/>
              </a:buClr>
              <a:buSzPct val="69218"/>
              <a:buNone/>
            </a:pPr>
            <a:endParaRPr sz="2455"/>
          </a:p>
          <a:p>
            <a:pPr marL="228600" lvl="0" indent="-120650" algn="l" rtl="0">
              <a:lnSpc>
                <a:spcPct val="90000"/>
              </a:lnSpc>
              <a:spcBef>
                <a:spcPts val="1000"/>
              </a:spcBef>
              <a:spcAft>
                <a:spcPts val="0"/>
              </a:spcAft>
              <a:buClr>
                <a:schemeClr val="dk1"/>
              </a:buClr>
              <a:buSzPct val="69218"/>
              <a:buNone/>
            </a:pPr>
            <a:endParaRPr sz="2455"/>
          </a:p>
          <a:p>
            <a:pPr marL="0" lvl="0" indent="0" algn="l" rtl="0">
              <a:lnSpc>
                <a:spcPct val="90000"/>
              </a:lnSpc>
              <a:spcBef>
                <a:spcPts val="1000"/>
              </a:spcBef>
              <a:spcAft>
                <a:spcPts val="0"/>
              </a:spcAft>
              <a:buClr>
                <a:schemeClr val="dk1"/>
              </a:buClr>
              <a:buSzPct val="100000"/>
              <a:buNone/>
            </a:pPr>
            <a:r>
              <a:rPr lang="en-US" sz="1700"/>
              <a:t>		</a:t>
            </a:r>
            <a:endParaRPr/>
          </a:p>
          <a:p>
            <a:pPr marL="0" lvl="0" indent="0" algn="l" rtl="0">
              <a:lnSpc>
                <a:spcPct val="90000"/>
              </a:lnSpc>
              <a:spcBef>
                <a:spcPts val="1000"/>
              </a:spcBef>
              <a:spcAft>
                <a:spcPts val="0"/>
              </a:spcAft>
              <a:buClr>
                <a:schemeClr val="dk1"/>
              </a:buClr>
              <a:buSzPct val="100000"/>
              <a:buNone/>
            </a:pPr>
            <a:endParaRPr sz="1700"/>
          </a:p>
          <a:p>
            <a:pPr marL="0" lvl="0" indent="0" algn="l" rtl="0">
              <a:lnSpc>
                <a:spcPct val="90000"/>
              </a:lnSpc>
              <a:spcBef>
                <a:spcPts val="1000"/>
              </a:spcBef>
              <a:spcAft>
                <a:spcPts val="0"/>
              </a:spcAft>
              <a:buClr>
                <a:schemeClr val="dk1"/>
              </a:buClr>
              <a:buSzPct val="100000"/>
              <a:buNone/>
            </a:pPr>
            <a:endParaRPr sz="1700"/>
          </a:p>
          <a:p>
            <a:pPr marL="0" lvl="0" indent="0" algn="l" rtl="0">
              <a:lnSpc>
                <a:spcPct val="90000"/>
              </a:lnSpc>
              <a:spcBef>
                <a:spcPts val="1000"/>
              </a:spcBef>
              <a:spcAft>
                <a:spcPts val="0"/>
              </a:spcAft>
              <a:buClr>
                <a:schemeClr val="dk1"/>
              </a:buClr>
              <a:buSzPct val="100000"/>
              <a:buNone/>
            </a:pPr>
            <a:endParaRPr sz="1700"/>
          </a:p>
          <a:p>
            <a:pPr marL="0" lvl="0" indent="0" algn="l" rtl="0">
              <a:lnSpc>
                <a:spcPct val="90000"/>
              </a:lnSpc>
              <a:spcBef>
                <a:spcPts val="1000"/>
              </a:spcBef>
              <a:spcAft>
                <a:spcPts val="0"/>
              </a:spcAft>
              <a:buClr>
                <a:schemeClr val="dk1"/>
              </a:buClr>
              <a:buSzPct val="100000"/>
              <a:buNone/>
            </a:pPr>
            <a:endParaRPr sz="1700"/>
          </a:p>
        </p:txBody>
      </p:sp>
      <p:sp>
        <p:nvSpPr>
          <p:cNvPr id="135" name="Google Shape;135;p5"/>
          <p:cNvSpPr/>
          <p:nvPr/>
        </p:nvSpPr>
        <p:spPr>
          <a:xfrm>
            <a:off x="4639056" y="0"/>
            <a:ext cx="7552800" cy="6858000"/>
          </a:xfrm>
          <a:prstGeom prst="rect">
            <a:avLst/>
          </a:prstGeom>
          <a:solidFill>
            <a:srgbClr val="C8CAC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 name="Google Shape;136;p5"/>
          <p:cNvSpPr/>
          <p:nvPr/>
        </p:nvSpPr>
        <p:spPr>
          <a:xfrm>
            <a:off x="5123688" y="557784"/>
            <a:ext cx="6584100" cy="5739300"/>
          </a:xfrm>
          <a:prstGeom prst="roundRect">
            <a:avLst>
              <a:gd name="adj" fmla="val 0"/>
            </a:avLst>
          </a:prstGeom>
          <a:solidFill>
            <a:srgbClr val="FFFFFF"/>
          </a:solidFill>
          <a:ln w="9525" cap="flat" cmpd="sng">
            <a:solidFill>
              <a:srgbClr val="C8CACA"/>
            </a:solidFill>
            <a:prstDash val="solid"/>
            <a:miter lim="800000"/>
            <a:headEnd type="none" w="sm" len="sm"/>
            <a:tailEnd type="none" w="sm" len="sm"/>
          </a:ln>
          <a:effectLst>
            <a:outerShdw blurRad="57150" dist="19050" dir="5400000" algn="t"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 name="Google Shape;137;p5"/>
          <p:cNvSpPr txBox="1"/>
          <p:nvPr/>
        </p:nvSpPr>
        <p:spPr>
          <a:xfrm>
            <a:off x="5367527" y="1170128"/>
            <a:ext cx="60960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High Level Flow Chart illustrating the various steps employed	</a:t>
            </a:r>
            <a:endParaRPr sz="1800">
              <a:solidFill>
                <a:schemeClr val="dk1"/>
              </a:solidFill>
              <a:latin typeface="Calibri"/>
              <a:ea typeface="Calibri"/>
              <a:cs typeface="Calibri"/>
              <a:sym typeface="Calibri"/>
            </a:endParaRPr>
          </a:p>
        </p:txBody>
      </p:sp>
      <p:pic>
        <p:nvPicPr>
          <p:cNvPr id="138" name="Google Shape;138;p5"/>
          <p:cNvPicPr preferRelativeResize="0"/>
          <p:nvPr/>
        </p:nvPicPr>
        <p:blipFill>
          <a:blip r:embed="rId3">
            <a:alphaModFix/>
          </a:blip>
          <a:stretch>
            <a:fillRect/>
          </a:stretch>
        </p:blipFill>
        <p:spPr>
          <a:xfrm>
            <a:off x="5215125" y="1601913"/>
            <a:ext cx="6400800" cy="429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p6"/>
          <p:cNvSpPr/>
          <p:nvPr/>
        </p:nvSpPr>
        <p:spPr>
          <a:xfrm>
            <a:off x="1524" y="0"/>
            <a:ext cx="12189000"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44" name="Google Shape;144;p6"/>
          <p:cNvPicPr preferRelativeResize="0"/>
          <p:nvPr/>
        </p:nvPicPr>
        <p:blipFill rotWithShape="1">
          <a:blip r:embed="rId3">
            <a:alphaModFix/>
          </a:blip>
          <a:srcRect/>
          <a:stretch/>
        </p:blipFill>
        <p:spPr>
          <a:xfrm>
            <a:off x="0" y="-1282"/>
            <a:ext cx="6096000" cy="6169853"/>
          </a:xfrm>
          <a:prstGeom prst="rect">
            <a:avLst/>
          </a:prstGeom>
          <a:noFill/>
          <a:ln>
            <a:noFill/>
          </a:ln>
        </p:spPr>
      </p:pic>
      <p:sp>
        <p:nvSpPr>
          <p:cNvPr id="145" name="Google Shape;145;p6"/>
          <p:cNvSpPr txBox="1"/>
          <p:nvPr/>
        </p:nvSpPr>
        <p:spPr>
          <a:xfrm>
            <a:off x="6528048" y="3242411"/>
            <a:ext cx="4015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FF0000"/>
              </a:solidFill>
              <a:latin typeface="Calibri"/>
              <a:ea typeface="Calibri"/>
              <a:cs typeface="Calibri"/>
              <a:sym typeface="Calibri"/>
            </a:endParaRPr>
          </a:p>
        </p:txBody>
      </p:sp>
      <p:graphicFrame>
        <p:nvGraphicFramePr>
          <p:cNvPr id="146" name="Google Shape;146;p6"/>
          <p:cNvGraphicFramePr/>
          <p:nvPr>
            <p:extLst>
              <p:ext uri="{D42A27DB-BD31-4B8C-83A1-F6EECF244321}">
                <p14:modId xmlns:p14="http://schemas.microsoft.com/office/powerpoint/2010/main" val="679379362"/>
              </p:ext>
            </p:extLst>
          </p:nvPr>
        </p:nvGraphicFramePr>
        <p:xfrm>
          <a:off x="6226375" y="-1"/>
          <a:ext cx="5834300" cy="6102830"/>
        </p:xfrm>
        <a:graphic>
          <a:graphicData uri="http://schemas.openxmlformats.org/drawingml/2006/table">
            <a:tbl>
              <a:tblPr>
                <a:noFill/>
                <a:tableStyleId>{0525E2EC-03C8-48C1-8402-51D78E48D5A4}</a:tableStyleId>
              </a:tblPr>
              <a:tblGrid>
                <a:gridCol w="2053975">
                  <a:extLst>
                    <a:ext uri="{9D8B030D-6E8A-4147-A177-3AD203B41FA5}">
                      <a16:colId xmlns:a16="http://schemas.microsoft.com/office/drawing/2014/main" val="20000"/>
                    </a:ext>
                  </a:extLst>
                </a:gridCol>
                <a:gridCol w="3780325">
                  <a:extLst>
                    <a:ext uri="{9D8B030D-6E8A-4147-A177-3AD203B41FA5}">
                      <a16:colId xmlns:a16="http://schemas.microsoft.com/office/drawing/2014/main" val="20001"/>
                    </a:ext>
                  </a:extLst>
                </a:gridCol>
              </a:tblGrid>
              <a:tr h="580120">
                <a:tc>
                  <a:txBody>
                    <a:bodyPr/>
                    <a:lstStyle/>
                    <a:p>
                      <a:pPr marL="0" lvl="0" indent="0" algn="l" rtl="0">
                        <a:spcBef>
                          <a:spcPts val="0"/>
                        </a:spcBef>
                        <a:spcAft>
                          <a:spcPts val="0"/>
                        </a:spcAft>
                        <a:buNone/>
                      </a:pPr>
                      <a:r>
                        <a:rPr lang="en-US" sz="1300"/>
                        <a:t>LOCATION</a:t>
                      </a:r>
                      <a:endParaRPr sz="1300"/>
                    </a:p>
                  </a:txBody>
                  <a:tcPr marL="91425" marR="91425" marT="91425" marB="91425"/>
                </a:tc>
                <a:tc>
                  <a:txBody>
                    <a:bodyPr/>
                    <a:lstStyle/>
                    <a:p>
                      <a:pPr marL="0" lvl="0" indent="0" algn="l" rtl="0">
                        <a:spcBef>
                          <a:spcPts val="0"/>
                        </a:spcBef>
                        <a:spcAft>
                          <a:spcPts val="0"/>
                        </a:spcAft>
                        <a:buNone/>
                      </a:pPr>
                      <a:r>
                        <a:rPr lang="en-US"/>
                        <a:t>KOGI STATE, NIGERIA (7.7337N, 6.6906E)</a:t>
                      </a:r>
                      <a:endParaRPr/>
                    </a:p>
                  </a:txBody>
                  <a:tcPr marL="91425" marR="91425" marT="91425" marB="91425"/>
                </a:tc>
                <a:extLst>
                  <a:ext uri="{0D108BD9-81ED-4DB2-BD59-A6C34878D82A}">
                    <a16:rowId xmlns:a16="http://schemas.microsoft.com/office/drawing/2014/main" val="10000"/>
                  </a:ext>
                </a:extLst>
              </a:tr>
              <a:tr h="783167">
                <a:tc>
                  <a:txBody>
                    <a:bodyPr/>
                    <a:lstStyle/>
                    <a:p>
                      <a:pPr marL="0" lvl="0" indent="0" algn="l" rtl="0">
                        <a:spcBef>
                          <a:spcPts val="0"/>
                        </a:spcBef>
                        <a:spcAft>
                          <a:spcPts val="0"/>
                        </a:spcAft>
                        <a:buNone/>
                      </a:pPr>
                      <a:r>
                        <a:rPr lang="en-US" sz="1300"/>
                        <a:t>MATERIAL FOR DATA COLLECTION</a:t>
                      </a:r>
                      <a:endParaRPr sz="1300"/>
                    </a:p>
                  </a:txBody>
                  <a:tcPr marL="91425" marR="91425" marT="91425" marB="91425"/>
                </a:tc>
                <a:tc>
                  <a:txBody>
                    <a:bodyPr/>
                    <a:lstStyle/>
                    <a:p>
                      <a:pPr marL="0" lvl="0" indent="0" algn="l" rtl="0">
                        <a:spcBef>
                          <a:spcPts val="0"/>
                        </a:spcBef>
                        <a:spcAft>
                          <a:spcPts val="0"/>
                        </a:spcAft>
                        <a:buNone/>
                      </a:pPr>
                      <a:r>
                        <a:rPr lang="en-US"/>
                        <a:t>Galvanized ZINC Sheet</a:t>
                      </a:r>
                      <a:endParaRPr/>
                    </a:p>
                  </a:txBody>
                  <a:tcPr marL="91425" marR="91425" marT="91425" marB="91425"/>
                </a:tc>
                <a:extLst>
                  <a:ext uri="{0D108BD9-81ED-4DB2-BD59-A6C34878D82A}">
                    <a16:rowId xmlns:a16="http://schemas.microsoft.com/office/drawing/2014/main" val="10001"/>
                  </a:ext>
                </a:extLst>
              </a:tr>
              <a:tr h="451179">
                <a:tc>
                  <a:txBody>
                    <a:bodyPr/>
                    <a:lstStyle/>
                    <a:p>
                      <a:pPr marL="0" lvl="0" indent="0" algn="l" rtl="0">
                        <a:spcBef>
                          <a:spcPts val="0"/>
                        </a:spcBef>
                        <a:spcAft>
                          <a:spcPts val="0"/>
                        </a:spcAft>
                        <a:buNone/>
                      </a:pPr>
                      <a:r>
                        <a:rPr lang="en-US" sz="1300"/>
                        <a:t>DURATION</a:t>
                      </a:r>
                      <a:endParaRPr sz="1300"/>
                    </a:p>
                  </a:txBody>
                  <a:tcPr marL="91425" marR="91425" marT="91425" marB="91425"/>
                </a:tc>
                <a:tc>
                  <a:txBody>
                    <a:bodyPr/>
                    <a:lstStyle/>
                    <a:p>
                      <a:pPr marL="0" lvl="0" indent="0" algn="l" rtl="0">
                        <a:spcBef>
                          <a:spcPts val="0"/>
                        </a:spcBef>
                        <a:spcAft>
                          <a:spcPts val="0"/>
                        </a:spcAft>
                        <a:buNone/>
                      </a:pPr>
                      <a:r>
                        <a:rPr lang="en-US">
                          <a:solidFill>
                            <a:schemeClr val="dk1"/>
                          </a:solidFill>
                        </a:rPr>
                        <a:t>7,800 secs</a:t>
                      </a:r>
                      <a:endParaRPr/>
                    </a:p>
                  </a:txBody>
                  <a:tcPr marL="91425" marR="91425" marT="91425" marB="91425"/>
                </a:tc>
                <a:extLst>
                  <a:ext uri="{0D108BD9-81ED-4DB2-BD59-A6C34878D82A}">
                    <a16:rowId xmlns:a16="http://schemas.microsoft.com/office/drawing/2014/main" val="10002"/>
                  </a:ext>
                </a:extLst>
              </a:tr>
              <a:tr h="451179">
                <a:tc>
                  <a:txBody>
                    <a:bodyPr/>
                    <a:lstStyle/>
                    <a:p>
                      <a:pPr marL="0" lvl="0" indent="0" algn="l" rtl="0">
                        <a:spcBef>
                          <a:spcPts val="0"/>
                        </a:spcBef>
                        <a:spcAft>
                          <a:spcPts val="0"/>
                        </a:spcAft>
                        <a:buNone/>
                      </a:pPr>
                      <a:r>
                        <a:rPr lang="en-US" sz="1300"/>
                        <a:t>DEVICE</a:t>
                      </a:r>
                      <a:endParaRPr sz="1300"/>
                    </a:p>
                  </a:txBody>
                  <a:tcPr marL="91425" marR="91425" marT="91425" marB="91425"/>
                </a:tc>
                <a:tc>
                  <a:txBody>
                    <a:bodyPr/>
                    <a:lstStyle/>
                    <a:p>
                      <a:pPr marL="0" lvl="0" indent="0" algn="l" rtl="0">
                        <a:spcBef>
                          <a:spcPts val="0"/>
                        </a:spcBef>
                        <a:spcAft>
                          <a:spcPts val="0"/>
                        </a:spcAft>
                        <a:buNone/>
                      </a:pPr>
                      <a:r>
                        <a:rPr lang="en-US">
                          <a:solidFill>
                            <a:schemeClr val="dk1"/>
                          </a:solidFill>
                        </a:rPr>
                        <a:t>TECHNO SPARK 7P MOBILE PHONE</a:t>
                      </a:r>
                      <a:endParaRPr/>
                    </a:p>
                  </a:txBody>
                  <a:tcPr marL="91425" marR="91425" marT="91425" marB="91425"/>
                </a:tc>
                <a:extLst>
                  <a:ext uri="{0D108BD9-81ED-4DB2-BD59-A6C34878D82A}">
                    <a16:rowId xmlns:a16="http://schemas.microsoft.com/office/drawing/2014/main" val="10003"/>
                  </a:ext>
                </a:extLst>
              </a:tr>
              <a:tr h="451179">
                <a:tc>
                  <a:txBody>
                    <a:bodyPr/>
                    <a:lstStyle/>
                    <a:p>
                      <a:pPr marL="0" lvl="0" indent="0" algn="l" rtl="0">
                        <a:spcBef>
                          <a:spcPts val="0"/>
                        </a:spcBef>
                        <a:spcAft>
                          <a:spcPts val="0"/>
                        </a:spcAft>
                        <a:buNone/>
                      </a:pPr>
                      <a:r>
                        <a:rPr lang="en-US" sz="1300"/>
                        <a:t>FORMAT </a:t>
                      </a:r>
                      <a:endParaRPr sz="1300"/>
                    </a:p>
                  </a:txBody>
                  <a:tcPr marL="91425" marR="91425" marT="91425" marB="91425"/>
                </a:tc>
                <a:tc>
                  <a:txBody>
                    <a:bodyPr/>
                    <a:lstStyle/>
                    <a:p>
                      <a:pPr marL="0" lvl="0" indent="0" algn="l" rtl="0">
                        <a:spcBef>
                          <a:spcPts val="0"/>
                        </a:spcBef>
                        <a:spcAft>
                          <a:spcPts val="0"/>
                        </a:spcAft>
                        <a:buNone/>
                      </a:pPr>
                      <a:r>
                        <a:rPr lang="en-US"/>
                        <a:t> .aac Format</a:t>
                      </a:r>
                      <a:endParaRPr/>
                    </a:p>
                  </a:txBody>
                  <a:tcPr marL="91425" marR="91425" marT="91425" marB="91425"/>
                </a:tc>
                <a:extLst>
                  <a:ext uri="{0D108BD9-81ED-4DB2-BD59-A6C34878D82A}">
                    <a16:rowId xmlns:a16="http://schemas.microsoft.com/office/drawing/2014/main" val="10004"/>
                  </a:ext>
                </a:extLst>
              </a:tr>
              <a:tr h="659432">
                <a:tc>
                  <a:txBody>
                    <a:bodyPr/>
                    <a:lstStyle/>
                    <a:p>
                      <a:pPr marL="0" lvl="0" indent="0" algn="l" rtl="0">
                        <a:spcBef>
                          <a:spcPts val="0"/>
                        </a:spcBef>
                        <a:spcAft>
                          <a:spcPts val="0"/>
                        </a:spcAft>
                        <a:buNone/>
                      </a:pPr>
                      <a:r>
                        <a:rPr lang="en-US" sz="1300" dirty="0"/>
                        <a:t>BITRATE SAMPLING RATE</a:t>
                      </a:r>
                      <a:endParaRPr sz="1300" dirty="0"/>
                    </a:p>
                  </a:txBody>
                  <a:tcPr marL="91425" marR="91425" marT="91425" marB="91425"/>
                </a:tc>
                <a:tc>
                  <a:txBody>
                    <a:bodyPr/>
                    <a:lstStyle/>
                    <a:p>
                      <a:pPr marL="0" lvl="0" indent="0" algn="l" rtl="0">
                        <a:spcBef>
                          <a:spcPts val="0"/>
                        </a:spcBef>
                        <a:spcAft>
                          <a:spcPts val="0"/>
                        </a:spcAft>
                        <a:buNone/>
                      </a:pPr>
                      <a:r>
                        <a:rPr lang="en-US"/>
                        <a:t>22050 Hz</a:t>
                      </a:r>
                      <a:endParaRPr/>
                    </a:p>
                  </a:txBody>
                  <a:tcPr marL="91425" marR="91425" marT="91425" marB="91425"/>
                </a:tc>
                <a:extLst>
                  <a:ext uri="{0D108BD9-81ED-4DB2-BD59-A6C34878D82A}">
                    <a16:rowId xmlns:a16="http://schemas.microsoft.com/office/drawing/2014/main" val="10005"/>
                  </a:ext>
                </a:extLst>
              </a:tr>
              <a:tr h="580120">
                <a:tc>
                  <a:txBody>
                    <a:bodyPr/>
                    <a:lstStyle/>
                    <a:p>
                      <a:pPr marL="0" lvl="0" indent="0" algn="l" rtl="0">
                        <a:spcBef>
                          <a:spcPts val="0"/>
                        </a:spcBef>
                        <a:spcAft>
                          <a:spcPts val="0"/>
                        </a:spcAft>
                        <a:buNone/>
                      </a:pPr>
                      <a:r>
                        <a:rPr lang="en-US" sz="1300"/>
                        <a:t>MONTH OF THE YEAR</a:t>
                      </a:r>
                      <a:endParaRPr sz="1300"/>
                    </a:p>
                  </a:txBody>
                  <a:tcPr marL="91425" marR="91425" marT="91425" marB="91425"/>
                </a:tc>
                <a:tc>
                  <a:txBody>
                    <a:bodyPr/>
                    <a:lstStyle/>
                    <a:p>
                      <a:pPr marL="0" lvl="0" indent="0" algn="l" rtl="0">
                        <a:spcBef>
                          <a:spcPts val="0"/>
                        </a:spcBef>
                        <a:spcAft>
                          <a:spcPts val="0"/>
                        </a:spcAft>
                        <a:buNone/>
                      </a:pPr>
                      <a:r>
                        <a:rPr lang="en-US"/>
                        <a:t>SEPTEMBER, 2022</a:t>
                      </a:r>
                      <a:endParaRPr/>
                    </a:p>
                  </a:txBody>
                  <a:tcPr marL="91425" marR="91425" marT="91425" marB="91425"/>
                </a:tc>
                <a:extLst>
                  <a:ext uri="{0D108BD9-81ED-4DB2-BD59-A6C34878D82A}">
                    <a16:rowId xmlns:a16="http://schemas.microsoft.com/office/drawing/2014/main" val="10006"/>
                  </a:ext>
                </a:extLst>
              </a:tr>
              <a:tr h="580120">
                <a:tc>
                  <a:txBody>
                    <a:bodyPr/>
                    <a:lstStyle/>
                    <a:p>
                      <a:pPr marL="0" lvl="0" indent="0" algn="l" rtl="0">
                        <a:spcBef>
                          <a:spcPts val="0"/>
                        </a:spcBef>
                        <a:spcAft>
                          <a:spcPts val="0"/>
                        </a:spcAft>
                        <a:buNone/>
                      </a:pPr>
                      <a:r>
                        <a:rPr lang="en-US" sz="1300"/>
                        <a:t>NUMBER OF DAYS</a:t>
                      </a:r>
                      <a:endParaRPr sz="1300"/>
                    </a:p>
                  </a:txBody>
                  <a:tcPr marL="91425" marR="91425" marT="91425" marB="91425"/>
                </a:tc>
                <a:tc>
                  <a:txBody>
                    <a:bodyPr/>
                    <a:lstStyle/>
                    <a:p>
                      <a:pPr marL="0" lvl="0" indent="0" algn="l" rtl="0">
                        <a:spcBef>
                          <a:spcPts val="0"/>
                        </a:spcBef>
                        <a:spcAft>
                          <a:spcPts val="0"/>
                        </a:spcAft>
                        <a:buNone/>
                      </a:pPr>
                      <a:r>
                        <a:rPr lang="en-US" dirty="0"/>
                        <a:t>12 days</a:t>
                      </a:r>
                      <a:endParaRPr dirty="0"/>
                    </a:p>
                  </a:txBody>
                  <a:tcPr marL="91425" marR="91425" marT="91425" marB="91425"/>
                </a:tc>
                <a:extLst>
                  <a:ext uri="{0D108BD9-81ED-4DB2-BD59-A6C34878D82A}">
                    <a16:rowId xmlns:a16="http://schemas.microsoft.com/office/drawing/2014/main" val="10007"/>
                  </a:ext>
                </a:extLst>
              </a:tr>
              <a:tr h="783167">
                <a:tc>
                  <a:txBody>
                    <a:bodyPr/>
                    <a:lstStyle/>
                    <a:p>
                      <a:pPr marL="0" lvl="0" indent="0" algn="l" rtl="0">
                        <a:spcBef>
                          <a:spcPts val="0"/>
                        </a:spcBef>
                        <a:spcAft>
                          <a:spcPts val="0"/>
                        </a:spcAft>
                        <a:buNone/>
                      </a:pPr>
                      <a:r>
                        <a:rPr lang="en-US" sz="1300"/>
                        <a:t>RANGE OF RAINFALL INTENSITIES</a:t>
                      </a:r>
                      <a:endParaRPr sz="1300"/>
                    </a:p>
                  </a:txBody>
                  <a:tcPr marL="91425" marR="91425" marT="91425" marB="91425"/>
                </a:tc>
                <a:tc>
                  <a:txBody>
                    <a:bodyPr/>
                    <a:lstStyle/>
                    <a:p>
                      <a:pPr marL="0" lvl="0" indent="0" algn="l" rtl="0">
                        <a:spcBef>
                          <a:spcPts val="0"/>
                        </a:spcBef>
                        <a:spcAft>
                          <a:spcPts val="0"/>
                        </a:spcAft>
                        <a:buNone/>
                      </a:pPr>
                      <a:r>
                        <a:rPr lang="en-US">
                          <a:solidFill>
                            <a:schemeClr val="dk1"/>
                          </a:solidFill>
                        </a:rPr>
                        <a:t>0.1-6.6mm/ 5mins</a:t>
                      </a:r>
                      <a:endParaRPr/>
                    </a:p>
                  </a:txBody>
                  <a:tcPr marL="91425" marR="91425" marT="91425" marB="91425"/>
                </a:tc>
                <a:extLst>
                  <a:ext uri="{0D108BD9-81ED-4DB2-BD59-A6C34878D82A}">
                    <a16:rowId xmlns:a16="http://schemas.microsoft.com/office/drawing/2014/main" val="10008"/>
                  </a:ext>
                </a:extLst>
              </a:tr>
              <a:tr h="783167">
                <a:tc>
                  <a:txBody>
                    <a:bodyPr/>
                    <a:lstStyle/>
                    <a:p>
                      <a:pPr marL="0" lvl="0" indent="0" algn="l" rtl="0">
                        <a:spcBef>
                          <a:spcPts val="0"/>
                        </a:spcBef>
                        <a:spcAft>
                          <a:spcPts val="0"/>
                        </a:spcAft>
                        <a:buNone/>
                      </a:pPr>
                      <a:r>
                        <a:rPr lang="en-US" sz="1300"/>
                        <a:t>NUMBER OF  SAMPLES COLLECTED</a:t>
                      </a:r>
                      <a:endParaRPr sz="1300"/>
                    </a:p>
                  </a:txBody>
                  <a:tcPr marL="91425" marR="91425" marT="91425" marB="91425"/>
                </a:tc>
                <a:tc>
                  <a:txBody>
                    <a:bodyPr/>
                    <a:lstStyle/>
                    <a:p>
                      <a:pPr marL="0" lvl="0" indent="0" algn="l" rtl="0">
                        <a:spcBef>
                          <a:spcPts val="0"/>
                        </a:spcBef>
                        <a:spcAft>
                          <a:spcPts val="0"/>
                        </a:spcAft>
                        <a:buNone/>
                      </a:pPr>
                      <a:r>
                        <a:rPr lang="en-US" dirty="0"/>
                        <a:t>25 (5 min per Sample)</a:t>
                      </a:r>
                      <a:endParaRPr dirty="0"/>
                    </a:p>
                  </a:txBody>
                  <a:tcPr marL="91425" marR="91425" marT="91425" marB="91425"/>
                </a:tc>
                <a:extLst>
                  <a:ext uri="{0D108BD9-81ED-4DB2-BD59-A6C34878D82A}">
                    <a16:rowId xmlns:a16="http://schemas.microsoft.com/office/drawing/2014/main" val="10009"/>
                  </a:ext>
                </a:extLst>
              </a:tr>
            </a:tbl>
          </a:graphicData>
        </a:graphic>
      </p:graphicFrame>
      <p:sp>
        <p:nvSpPr>
          <p:cNvPr id="2" name="TextBox 1"/>
          <p:cNvSpPr txBox="1"/>
          <p:nvPr/>
        </p:nvSpPr>
        <p:spPr>
          <a:xfrm>
            <a:off x="263423" y="6171020"/>
            <a:ext cx="5724644" cy="461665"/>
          </a:xfrm>
          <a:prstGeom prst="rect">
            <a:avLst/>
          </a:prstGeom>
          <a:noFill/>
        </p:spPr>
        <p:txBody>
          <a:bodyPr wrap="none" rtlCol="0">
            <a:spAutoFit/>
          </a:bodyPr>
          <a:lstStyle/>
          <a:p>
            <a:r>
              <a:rPr lang="en-US" sz="2400" dirty="0" smtClean="0">
                <a:latin typeface="Calibri" panose="020F0502020204030204" pitchFamily="34" charset="0"/>
                <a:cs typeface="Calibri" panose="020F0502020204030204" pitchFamily="34" charset="0"/>
              </a:rPr>
              <a:t>Figure 1: Image showing Data Collection Site</a:t>
            </a:r>
            <a:endParaRPr lang="en-US" sz="2400" dirty="0">
              <a:latin typeface="Calibri" panose="020F0502020204030204" pitchFamily="34" charset="0"/>
              <a:cs typeface="Calibri" panose="020F0502020204030204" pitchFamily="34" charset="0"/>
            </a:endParaRPr>
          </a:p>
        </p:txBody>
      </p:sp>
      <p:sp>
        <p:nvSpPr>
          <p:cNvPr id="3" name="TextBox 2"/>
          <p:cNvSpPr txBox="1"/>
          <p:nvPr/>
        </p:nvSpPr>
        <p:spPr>
          <a:xfrm>
            <a:off x="6894820" y="6133996"/>
            <a:ext cx="4761240" cy="461665"/>
          </a:xfrm>
          <a:prstGeom prst="rect">
            <a:avLst/>
          </a:prstGeom>
          <a:noFill/>
        </p:spPr>
        <p:txBody>
          <a:bodyPr wrap="none" rtlCol="0">
            <a:spAutoFit/>
          </a:bodyPr>
          <a:lstStyle/>
          <a:p>
            <a:r>
              <a:rPr lang="en-US" sz="2400" dirty="0" smtClean="0">
                <a:latin typeface="Calibri" panose="020F0502020204030204" pitchFamily="34" charset="0"/>
                <a:cs typeface="Calibri" panose="020F0502020204030204" pitchFamily="34" charset="0"/>
              </a:rPr>
              <a:t>Table 1: Properties of Collected Data</a:t>
            </a:r>
            <a:endParaRPr lang="en-US" sz="2400"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7"/>
          <p:cNvSpPr/>
          <p:nvPr/>
        </p:nvSpPr>
        <p:spPr>
          <a:xfrm rot="-5400000">
            <a:off x="5662750" y="-3745173"/>
            <a:ext cx="1355100" cy="10750200"/>
          </a:xfrm>
          <a:prstGeom prst="downArrow">
            <a:avLst>
              <a:gd name="adj1" fmla="val 100000"/>
              <a:gd name="adj2" fmla="val 22582"/>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53" name="Google Shape;153;p7"/>
          <p:cNvPicPr preferRelativeResize="0"/>
          <p:nvPr/>
        </p:nvPicPr>
        <p:blipFill rotWithShape="1">
          <a:blip r:embed="rId3">
            <a:alphaModFix/>
          </a:blip>
          <a:srcRect/>
          <a:stretch/>
        </p:blipFill>
        <p:spPr>
          <a:xfrm>
            <a:off x="5922497" y="3204176"/>
            <a:ext cx="3091395" cy="2964393"/>
          </a:xfrm>
          <a:prstGeom prst="rect">
            <a:avLst/>
          </a:prstGeom>
          <a:noFill/>
          <a:ln>
            <a:noFill/>
          </a:ln>
        </p:spPr>
      </p:pic>
      <p:pic>
        <p:nvPicPr>
          <p:cNvPr id="154" name="Google Shape;154;p7"/>
          <p:cNvPicPr preferRelativeResize="0"/>
          <p:nvPr/>
        </p:nvPicPr>
        <p:blipFill rotWithShape="1">
          <a:blip r:embed="rId4">
            <a:alphaModFix/>
          </a:blip>
          <a:srcRect/>
          <a:stretch/>
        </p:blipFill>
        <p:spPr>
          <a:xfrm>
            <a:off x="226571" y="3247550"/>
            <a:ext cx="3123053" cy="2921019"/>
          </a:xfrm>
          <a:prstGeom prst="rect">
            <a:avLst/>
          </a:prstGeom>
          <a:noFill/>
          <a:ln>
            <a:noFill/>
          </a:ln>
        </p:spPr>
      </p:pic>
      <p:pic>
        <p:nvPicPr>
          <p:cNvPr id="155" name="Google Shape;155;p7"/>
          <p:cNvPicPr preferRelativeResize="0"/>
          <p:nvPr/>
        </p:nvPicPr>
        <p:blipFill rotWithShape="1">
          <a:blip r:embed="rId5">
            <a:alphaModFix/>
          </a:blip>
          <a:srcRect/>
          <a:stretch/>
        </p:blipFill>
        <p:spPr>
          <a:xfrm>
            <a:off x="3349624" y="3204176"/>
            <a:ext cx="2441575" cy="2964393"/>
          </a:xfrm>
          <a:prstGeom prst="rect">
            <a:avLst/>
          </a:prstGeom>
          <a:noFill/>
          <a:ln>
            <a:noFill/>
          </a:ln>
        </p:spPr>
      </p:pic>
      <p:pic>
        <p:nvPicPr>
          <p:cNvPr id="156" name="Google Shape;156;p7"/>
          <p:cNvPicPr preferRelativeResize="0">
            <a:picLocks noGrp="1"/>
          </p:cNvPicPr>
          <p:nvPr>
            <p:ph type="body" idx="1"/>
          </p:nvPr>
        </p:nvPicPr>
        <p:blipFill rotWithShape="1">
          <a:blip r:embed="rId6">
            <a:alphaModFix/>
          </a:blip>
          <a:srcRect/>
          <a:stretch/>
        </p:blipFill>
        <p:spPr>
          <a:xfrm>
            <a:off x="9013894" y="3247547"/>
            <a:ext cx="2701500" cy="2921023"/>
          </a:xfrm>
          <a:prstGeom prst="rect">
            <a:avLst/>
          </a:prstGeom>
          <a:noFill/>
          <a:ln>
            <a:noFill/>
          </a:ln>
        </p:spPr>
      </p:pic>
      <p:sp>
        <p:nvSpPr>
          <p:cNvPr id="157" name="Google Shape;157;p7"/>
          <p:cNvSpPr txBox="1">
            <a:spLocks noGrp="1"/>
          </p:cNvSpPr>
          <p:nvPr>
            <p:ph type="title"/>
          </p:nvPr>
        </p:nvSpPr>
        <p:spPr>
          <a:xfrm>
            <a:off x="1286932" y="1204109"/>
            <a:ext cx="10023300" cy="85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b="1">
                <a:solidFill>
                  <a:srgbClr val="FFFFFF"/>
                </a:solidFill>
              </a:rPr>
              <a:t>EXPLORATORY DATA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8"/>
          <p:cNvSpPr/>
          <p:nvPr/>
        </p:nvSpPr>
        <p:spPr>
          <a:xfrm rot="-5400000">
            <a:off x="800223" y="1491369"/>
            <a:ext cx="3333600" cy="3499200"/>
          </a:xfrm>
          <a:prstGeom prst="downArrow">
            <a:avLst>
              <a:gd name="adj1" fmla="val 100000"/>
              <a:gd name="adj2" fmla="val 15788"/>
            </a:avLst>
          </a:prstGeom>
          <a:solidFill>
            <a:srgbClr val="4040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 name="Google Shape;163;p8"/>
          <p:cNvSpPr txBox="1">
            <a:spLocks noGrp="1"/>
          </p:cNvSpPr>
          <p:nvPr>
            <p:ph type="title"/>
          </p:nvPr>
        </p:nvSpPr>
        <p:spPr>
          <a:xfrm>
            <a:off x="1028700" y="1967266"/>
            <a:ext cx="2628900" cy="2547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2800"/>
              <a:buFont typeface="Calibri"/>
              <a:buNone/>
            </a:pPr>
            <a:r>
              <a:rPr lang="en-US" sz="2800" b="1">
                <a:solidFill>
                  <a:srgbClr val="FFFFFF"/>
                </a:solidFill>
                <a:latin typeface="Calibri"/>
                <a:ea typeface="Calibri"/>
                <a:cs typeface="Calibri"/>
                <a:sym typeface="Calibri"/>
              </a:rPr>
              <a:t>METHODOLOGY</a:t>
            </a:r>
            <a:endParaRPr/>
          </a:p>
        </p:txBody>
      </p:sp>
      <p:pic>
        <p:nvPicPr>
          <p:cNvPr id="164" name="Google Shape;164;p8"/>
          <p:cNvPicPr preferRelativeResize="0"/>
          <p:nvPr/>
        </p:nvPicPr>
        <p:blipFill rotWithShape="1">
          <a:blip r:embed="rId3">
            <a:alphaModFix/>
          </a:blip>
          <a:srcRect b="1835"/>
          <a:stretch/>
        </p:blipFill>
        <p:spPr>
          <a:xfrm>
            <a:off x="5418711" y="644630"/>
            <a:ext cx="5744589" cy="5175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MODEL DEVELOPMENT</a:t>
            </a:r>
            <a:endParaRPr lang="en-US"/>
          </a:p>
        </p:txBody>
      </p:sp>
      <p:sp>
        <p:nvSpPr>
          <p:cNvPr id="170" name="Google Shape;170;p9"/>
          <p:cNvSpPr txBox="1">
            <a:spLocks noGrp="1"/>
          </p:cNvSpPr>
          <p:nvPr>
            <p:ph type="body" idx="1"/>
          </p:nvPr>
        </p:nvSpPr>
        <p:spPr>
          <a:xfrm>
            <a:off x="838200" y="1409988"/>
            <a:ext cx="10515600" cy="4798500"/>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90000"/>
              </a:lnSpc>
              <a:spcBef>
                <a:spcPts val="0"/>
              </a:spcBef>
              <a:spcAft>
                <a:spcPts val="0"/>
              </a:spcAft>
              <a:buClr>
                <a:schemeClr val="dk1"/>
              </a:buClr>
              <a:buSzPct val="100000"/>
              <a:buNone/>
            </a:pPr>
            <a:r>
              <a:rPr lang="en-US" sz="5100" dirty="0"/>
              <a:t>Step 4: Model deployment and testing</a:t>
            </a:r>
            <a:endParaRPr sz="5100" dirty="0"/>
          </a:p>
          <a:p>
            <a:pPr marL="0" lvl="0" indent="0" algn="l" rtl="0">
              <a:lnSpc>
                <a:spcPct val="90000"/>
              </a:lnSpc>
              <a:spcBef>
                <a:spcPts val="1000"/>
              </a:spcBef>
              <a:spcAft>
                <a:spcPts val="0"/>
              </a:spcAft>
              <a:buClr>
                <a:schemeClr val="dk1"/>
              </a:buClr>
              <a:buSzPct val="100000"/>
              <a:buNone/>
            </a:pPr>
            <a:r>
              <a:rPr lang="en-US" sz="5100" dirty="0"/>
              <a:t> </a:t>
            </a:r>
            <a:r>
              <a:rPr lang="en-US" sz="5100" b="0" dirty="0"/>
              <a:t>The train/test ratio is 4:1</a:t>
            </a:r>
            <a:endParaRPr sz="5100" dirty="0"/>
          </a:p>
          <a:p>
            <a:pPr marL="457200" lvl="0" indent="-88265" algn="l" rtl="0">
              <a:lnSpc>
                <a:spcPct val="90000"/>
              </a:lnSpc>
              <a:spcBef>
                <a:spcPts val="0"/>
              </a:spcBef>
              <a:spcAft>
                <a:spcPts val="0"/>
              </a:spcAft>
              <a:buClr>
                <a:schemeClr val="dk1"/>
              </a:buClr>
              <a:buSzPct val="100000"/>
              <a:buNone/>
            </a:pPr>
            <a:endParaRPr sz="2600" b="0" i="0" u="none" strike="noStrike" dirty="0">
              <a:solidFill>
                <a:srgbClr val="000000"/>
              </a:solidFill>
            </a:endParaRPr>
          </a:p>
          <a:p>
            <a:pPr marL="457200" lvl="0" indent="-228600" algn="l" rtl="0">
              <a:lnSpc>
                <a:spcPct val="90000"/>
              </a:lnSpc>
              <a:spcBef>
                <a:spcPts val="0"/>
              </a:spcBef>
              <a:spcAft>
                <a:spcPts val="0"/>
              </a:spcAft>
              <a:buClr>
                <a:srgbClr val="000000"/>
              </a:buClr>
              <a:buSzPct val="100000"/>
              <a:buChar char="•"/>
            </a:pPr>
            <a:r>
              <a:rPr lang="en-US" sz="3800" b="0" i="0" u="none" strike="noStrike" dirty="0">
                <a:solidFill>
                  <a:srgbClr val="000000"/>
                </a:solidFill>
              </a:rPr>
              <a:t>The choice model was picked by comparing the performances of each of the SVR POLY, CNN and NN models, with the NN model being the best performing model because of its</a:t>
            </a:r>
            <a:r>
              <a:rPr lang="en-US" sz="3800" dirty="0"/>
              <a:t> </a:t>
            </a:r>
            <a:r>
              <a:rPr lang="en-US" sz="3800" b="0" i="0" u="none" strike="noStrike" dirty="0" smtClean="0">
                <a:solidFill>
                  <a:srgbClr val="000000"/>
                </a:solidFill>
              </a:rPr>
              <a:t>performance</a:t>
            </a:r>
          </a:p>
          <a:p>
            <a:pPr indent="-228600">
              <a:spcBef>
                <a:spcPts val="0"/>
              </a:spcBef>
              <a:buClr>
                <a:srgbClr val="000000"/>
              </a:buClr>
              <a:buSzPct val="100000"/>
            </a:pPr>
            <a:r>
              <a:rPr lang="en-US" sz="3800" dirty="0"/>
              <a:t>We split the audio into 5s, 15s, 30s, 1min, and 2mins chunks. The best chunk using SVR was selected. </a:t>
            </a:r>
          </a:p>
          <a:p>
            <a:pPr marL="457200" lvl="0" indent="-228600" algn="l" rtl="0">
              <a:lnSpc>
                <a:spcPct val="90000"/>
              </a:lnSpc>
              <a:spcBef>
                <a:spcPts val="0"/>
              </a:spcBef>
              <a:spcAft>
                <a:spcPts val="0"/>
              </a:spcAft>
              <a:buClr>
                <a:srgbClr val="000000"/>
              </a:buClr>
              <a:buSzPct val="100000"/>
              <a:buChar char="•"/>
            </a:pPr>
            <a:endParaRPr lang="en-US" sz="2600" b="0" i="0" u="none" strike="noStrike" dirty="0" smtClean="0">
              <a:solidFill>
                <a:srgbClr val="000000"/>
              </a:solidFill>
            </a:endParaRPr>
          </a:p>
          <a:p>
            <a:pPr marL="457200" lvl="0" indent="-228600" algn="l" rtl="0">
              <a:lnSpc>
                <a:spcPct val="90000"/>
              </a:lnSpc>
              <a:spcBef>
                <a:spcPts val="0"/>
              </a:spcBef>
              <a:spcAft>
                <a:spcPts val="0"/>
              </a:spcAft>
              <a:buClr>
                <a:srgbClr val="000000"/>
              </a:buClr>
              <a:buSzPct val="100000"/>
              <a:buChar char="•"/>
            </a:pPr>
            <a:endParaRPr dirty="0"/>
          </a:p>
          <a:p>
            <a:pPr marL="228600" lvl="0" indent="0" algn="l" rtl="0">
              <a:lnSpc>
                <a:spcPct val="90000"/>
              </a:lnSpc>
              <a:spcBef>
                <a:spcPts val="0"/>
              </a:spcBef>
              <a:spcAft>
                <a:spcPts val="0"/>
              </a:spcAft>
              <a:buClr>
                <a:schemeClr val="dk1"/>
              </a:buClr>
              <a:buSzPct val="100000"/>
              <a:buNone/>
            </a:pPr>
            <a:endParaRPr sz="2400" b="0" dirty="0"/>
          </a:p>
          <a:p>
            <a:pPr marL="457200" lvl="0" indent="-99059" algn="l" rtl="0">
              <a:lnSpc>
                <a:spcPct val="90000"/>
              </a:lnSpc>
              <a:spcBef>
                <a:spcPts val="0"/>
              </a:spcBef>
              <a:spcAft>
                <a:spcPts val="0"/>
              </a:spcAft>
              <a:buClr>
                <a:schemeClr val="dk1"/>
              </a:buClr>
              <a:buSzPct val="100000"/>
              <a:buNone/>
            </a:pPr>
            <a:endParaRPr sz="2400" b="0" dirty="0"/>
          </a:p>
          <a:p>
            <a:pPr marL="0" lvl="0" indent="0" algn="l" rtl="0">
              <a:lnSpc>
                <a:spcPct val="90000"/>
              </a:lnSpc>
              <a:spcBef>
                <a:spcPts val="1000"/>
              </a:spcBef>
              <a:spcAft>
                <a:spcPts val="0"/>
              </a:spcAft>
              <a:buClr>
                <a:schemeClr val="dk1"/>
              </a:buClr>
              <a:buSzPct val="100000"/>
              <a:buNone/>
            </a:pPr>
            <a:r>
              <a:rPr lang="en-US" dirty="0"/>
              <a:t/>
            </a:r>
            <a:br>
              <a:rPr lang="en-US" dirty="0"/>
            </a:br>
            <a:endParaRPr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endParaRPr dirty="0"/>
          </a:p>
          <a:p>
            <a:pPr marL="228600" lvl="0" indent="0" algn="ctr">
              <a:spcBef>
                <a:spcPts val="0"/>
              </a:spcBef>
              <a:buClr>
                <a:srgbClr val="000000"/>
              </a:buClr>
              <a:buNone/>
            </a:pPr>
            <a:r>
              <a:rPr lang="en-US" sz="4400" dirty="0">
                <a:latin typeface="Calibri" panose="020F0502020204030204" pitchFamily="34" charset="0"/>
                <a:cs typeface="Calibri" panose="020F0502020204030204" pitchFamily="34" charset="0"/>
              </a:rPr>
              <a:t>Table </a:t>
            </a:r>
            <a:r>
              <a:rPr lang="en-US" sz="4400" dirty="0" smtClean="0">
                <a:latin typeface="Calibri" panose="020F0502020204030204" pitchFamily="34" charset="0"/>
                <a:cs typeface="Calibri" panose="020F0502020204030204" pitchFamily="34" charset="0"/>
              </a:rPr>
              <a:t>2: </a:t>
            </a:r>
            <a:r>
              <a:rPr lang="en-US" sz="4400" dirty="0">
                <a:solidFill>
                  <a:srgbClr val="000000"/>
                </a:solidFill>
                <a:latin typeface="Calibri" panose="020F0502020204030204" pitchFamily="34" charset="0"/>
                <a:ea typeface="Times New Roman"/>
                <a:cs typeface="Calibri" panose="020F0502020204030204" pitchFamily="34" charset="0"/>
                <a:sym typeface="Times New Roman"/>
              </a:rPr>
              <a:t>Performance comparison of 5 secs and 2 </a:t>
            </a:r>
            <a:r>
              <a:rPr lang="en-US" sz="4400" dirty="0" err="1">
                <a:solidFill>
                  <a:srgbClr val="000000"/>
                </a:solidFill>
                <a:latin typeface="Calibri" panose="020F0502020204030204" pitchFamily="34" charset="0"/>
                <a:ea typeface="Times New Roman"/>
                <a:cs typeface="Calibri" panose="020F0502020204030204" pitchFamily="34" charset="0"/>
                <a:sym typeface="Times New Roman"/>
              </a:rPr>
              <a:t>mins</a:t>
            </a:r>
            <a:r>
              <a:rPr lang="en-US" sz="4400" dirty="0">
                <a:solidFill>
                  <a:srgbClr val="000000"/>
                </a:solidFill>
                <a:latin typeface="Calibri" panose="020F0502020204030204" pitchFamily="34" charset="0"/>
                <a:ea typeface="Times New Roman"/>
                <a:cs typeface="Calibri" panose="020F0502020204030204" pitchFamily="34" charset="0"/>
                <a:sym typeface="Times New Roman"/>
              </a:rPr>
              <a:t> chunks of audio samples</a:t>
            </a:r>
            <a:endParaRPr lang="en-US" sz="4400" dirty="0">
              <a:latin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ct val="100000"/>
              <a:buNone/>
            </a:pPr>
            <a:endParaRPr sz="4400" dirty="0">
              <a:latin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ct val="100000"/>
              <a:buNone/>
            </a:pPr>
            <a:endParaRPr sz="3300" dirty="0"/>
          </a:p>
          <a:p>
            <a:pPr marL="0" lvl="0" indent="0" algn="l" rtl="0">
              <a:lnSpc>
                <a:spcPct val="90000"/>
              </a:lnSpc>
              <a:spcBef>
                <a:spcPts val="1000"/>
              </a:spcBef>
              <a:spcAft>
                <a:spcPts val="0"/>
              </a:spcAft>
              <a:buClr>
                <a:schemeClr val="dk1"/>
              </a:buClr>
              <a:buSzPct val="100000"/>
              <a:buNone/>
            </a:pPr>
            <a:endParaRPr dirty="0"/>
          </a:p>
        </p:txBody>
      </p:sp>
      <p:pic>
        <p:nvPicPr>
          <p:cNvPr id="4" name="Google Shape;185;p11"/>
          <p:cNvPicPr preferRelativeResize="0"/>
          <p:nvPr/>
        </p:nvPicPr>
        <p:blipFill rotWithShape="1">
          <a:blip r:embed="rId3">
            <a:alphaModFix/>
          </a:blip>
          <a:srcRect/>
          <a:stretch/>
        </p:blipFill>
        <p:spPr>
          <a:xfrm>
            <a:off x="2647507" y="3454400"/>
            <a:ext cx="6645348" cy="198228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692</Words>
  <Application>Microsoft Office PowerPoint</Application>
  <PresentationFormat>Widescreen</PresentationFormat>
  <Paragraphs>152</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SMART WEATHER STATION </vt:lpstr>
      <vt:lpstr>PowerPoint Presentation</vt:lpstr>
      <vt:lpstr>MOTIVATION  (Kogi Ng, 2022)</vt:lpstr>
      <vt:lpstr>PROBLEM STATEMENT </vt:lpstr>
      <vt:lpstr>APPROACH TAKEN BY THE TEAM</vt:lpstr>
      <vt:lpstr>PowerPoint Presentation</vt:lpstr>
      <vt:lpstr>EXPLORATORY DATA ANALYSIS</vt:lpstr>
      <vt:lpstr>METHODOLOGY</vt:lpstr>
      <vt:lpstr>MODEL DEVELOPMENT</vt:lpstr>
      <vt:lpstr>RESULTS OBTAINED</vt:lpstr>
      <vt:lpstr>RESULTS OBTAINED</vt:lpstr>
      <vt:lpstr>APPROACH TAKEN BY THE TEAM</vt:lpstr>
      <vt:lpstr>UPDATES AFTER SUBMISSION</vt:lpstr>
      <vt:lpstr>HARDWARE COMPONENTS</vt:lpstr>
      <vt:lpstr>CONNECTION OF HARDWARE COMPONENT</vt:lpstr>
      <vt:lpstr>FUTURE STEPS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WEATHER STATION</dc:title>
  <dc:creator>SELNAN</dc:creator>
  <cp:lastModifiedBy>SELNAN</cp:lastModifiedBy>
  <cp:revision>11</cp:revision>
  <dcterms:created xsi:type="dcterms:W3CDTF">2022-12-10T08:19:45Z</dcterms:created>
  <dcterms:modified xsi:type="dcterms:W3CDTF">2022-12-13T12:54:29Z</dcterms:modified>
</cp:coreProperties>
</file>