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748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v>No lens</c:v>
          </c:tx>
          <c:xVal>
            <c:numRef>
              <c:f>Sheet1!$AY$494:$AY$499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xVal>
          <c:yVal>
            <c:numRef>
              <c:f>Sheet1!$AZ$494:$AZ$499</c:f>
              <c:numCache>
                <c:formatCode>General</c:formatCode>
                <c:ptCount val="6"/>
                <c:pt idx="0">
                  <c:v>8.1</c:v>
                </c:pt>
                <c:pt idx="1">
                  <c:v>6.9</c:v>
                </c:pt>
                <c:pt idx="2">
                  <c:v>5.7</c:v>
                </c:pt>
                <c:pt idx="3">
                  <c:v>4.7</c:v>
                </c:pt>
                <c:pt idx="4">
                  <c:v>4.0999999999999996</c:v>
                </c:pt>
                <c:pt idx="5">
                  <c:v>3.5</c:v>
                </c:pt>
              </c:numCache>
            </c:numRef>
          </c:yVal>
          <c:smooth val="1"/>
        </c:ser>
        <c:ser>
          <c:idx val="1"/>
          <c:order val="1"/>
          <c:tx>
            <c:v>Lens B</c:v>
          </c:tx>
          <c:xVal>
            <c:numRef>
              <c:f>Sheet1!$AY$494:$AY$499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xVal>
          <c:yVal>
            <c:numRef>
              <c:f>Sheet1!$BA$494:$BA$499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98</c:v>
                </c:pt>
                <c:pt idx="3">
                  <c:v>96</c:v>
                </c:pt>
                <c:pt idx="4">
                  <c:v>94</c:v>
                </c:pt>
                <c:pt idx="5">
                  <c:v>89</c:v>
                </c:pt>
              </c:numCache>
            </c:numRef>
          </c:yVal>
          <c:smooth val="1"/>
        </c:ser>
        <c:ser>
          <c:idx val="2"/>
          <c:order val="2"/>
          <c:tx>
            <c:v>Lens A</c:v>
          </c:tx>
          <c:xVal>
            <c:numRef>
              <c:f>Sheet1!$AY$494:$AY$499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xVal>
          <c:yVal>
            <c:numRef>
              <c:f>Sheet1!$BB$494:$BB$499</c:f>
              <c:numCache>
                <c:formatCode>General</c:formatCode>
                <c:ptCount val="6"/>
                <c:pt idx="0">
                  <c:v>30</c:v>
                </c:pt>
                <c:pt idx="1">
                  <c:v>24.9</c:v>
                </c:pt>
                <c:pt idx="2">
                  <c:v>18.399999999999999</c:v>
                </c:pt>
                <c:pt idx="3">
                  <c:v>15.6</c:v>
                </c:pt>
                <c:pt idx="4">
                  <c:v>13</c:v>
                </c:pt>
                <c:pt idx="5">
                  <c:v>12</c:v>
                </c:pt>
              </c:numCache>
            </c:numRef>
          </c:yVal>
          <c:smooth val="1"/>
        </c:ser>
        <c:axId val="86692608"/>
        <c:axId val="86694528"/>
      </c:scatterChart>
      <c:valAx>
        <c:axId val="86692608"/>
        <c:scaling>
          <c:orientation val="minMax"/>
          <c:max val="300"/>
          <c:min val="50"/>
        </c:scaling>
        <c:axPos val="b"/>
        <c:numFmt formatCode="General" sourceLinked="1"/>
        <c:tickLblPos val="nextTo"/>
        <c:crossAx val="86694528"/>
        <c:crosses val="autoZero"/>
        <c:crossBetween val="midCat"/>
      </c:valAx>
      <c:valAx>
        <c:axId val="86694528"/>
        <c:scaling>
          <c:orientation val="minMax"/>
          <c:max val="120"/>
          <c:min val="0"/>
        </c:scaling>
        <c:axPos val="l"/>
        <c:numFmt formatCode="General" sourceLinked="1"/>
        <c:tickLblPos val="nextTo"/>
        <c:crossAx val="8669260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v>Experiment</c:v>
          </c:tx>
          <c:xVal>
            <c:numRef>
              <c:f>Sheet1!$AU$488:$AU$501</c:f>
              <c:numCache>
                <c:formatCode>General</c:formatCode>
                <c:ptCount val="14"/>
                <c:pt idx="0">
                  <c:v>200</c:v>
                </c:pt>
                <c:pt idx="1">
                  <c:v>500</c:v>
                </c:pt>
                <c:pt idx="2">
                  <c:v>800</c:v>
                </c:pt>
                <c:pt idx="3">
                  <c:v>1000</c:v>
                </c:pt>
                <c:pt idx="4">
                  <c:v>1500</c:v>
                </c:pt>
                <c:pt idx="5">
                  <c:v>1800</c:v>
                </c:pt>
                <c:pt idx="6">
                  <c:v>2000</c:v>
                </c:pt>
                <c:pt idx="7">
                  <c:v>2500</c:v>
                </c:pt>
                <c:pt idx="8">
                  <c:v>3000</c:v>
                </c:pt>
                <c:pt idx="9">
                  <c:v>3500</c:v>
                </c:pt>
                <c:pt idx="10">
                  <c:v>4000</c:v>
                </c:pt>
                <c:pt idx="11">
                  <c:v>4500</c:v>
                </c:pt>
                <c:pt idx="12">
                  <c:v>5000</c:v>
                </c:pt>
                <c:pt idx="13">
                  <c:v>5500</c:v>
                </c:pt>
              </c:numCache>
            </c:numRef>
          </c:xVal>
          <c:yVal>
            <c:numRef>
              <c:f>Sheet1!$AV$488:$AV$501</c:f>
              <c:numCache>
                <c:formatCode>General</c:formatCode>
                <c:ptCount val="14"/>
                <c:pt idx="0">
                  <c:v>6</c:v>
                </c:pt>
                <c:pt idx="1">
                  <c:v>16</c:v>
                </c:pt>
                <c:pt idx="2">
                  <c:v>26</c:v>
                </c:pt>
                <c:pt idx="3">
                  <c:v>32</c:v>
                </c:pt>
                <c:pt idx="4">
                  <c:v>48</c:v>
                </c:pt>
                <c:pt idx="5">
                  <c:v>58</c:v>
                </c:pt>
                <c:pt idx="6">
                  <c:v>64</c:v>
                </c:pt>
                <c:pt idx="7">
                  <c:v>76</c:v>
                </c:pt>
                <c:pt idx="8">
                  <c:v>84</c:v>
                </c:pt>
              </c:numCache>
            </c:numRef>
          </c:yVal>
          <c:smooth val="1"/>
        </c:ser>
        <c:ser>
          <c:idx val="1"/>
          <c:order val="1"/>
          <c:tx>
            <c:v>Simion</c:v>
          </c:tx>
          <c:spPr>
            <a:ln w="19050"/>
          </c:spPr>
          <c:marker>
            <c:symbol val="square"/>
            <c:size val="3"/>
          </c:marker>
          <c:xVal>
            <c:numRef>
              <c:f>Sheet1!$AU$488:$AU$501</c:f>
              <c:numCache>
                <c:formatCode>General</c:formatCode>
                <c:ptCount val="14"/>
                <c:pt idx="0">
                  <c:v>200</c:v>
                </c:pt>
                <c:pt idx="1">
                  <c:v>500</c:v>
                </c:pt>
                <c:pt idx="2">
                  <c:v>800</c:v>
                </c:pt>
                <c:pt idx="3">
                  <c:v>1000</c:v>
                </c:pt>
                <c:pt idx="4">
                  <c:v>1500</c:v>
                </c:pt>
                <c:pt idx="5">
                  <c:v>1800</c:v>
                </c:pt>
                <c:pt idx="6">
                  <c:v>2000</c:v>
                </c:pt>
                <c:pt idx="7">
                  <c:v>2500</c:v>
                </c:pt>
                <c:pt idx="8">
                  <c:v>3000</c:v>
                </c:pt>
                <c:pt idx="9">
                  <c:v>3500</c:v>
                </c:pt>
                <c:pt idx="10">
                  <c:v>4000</c:v>
                </c:pt>
                <c:pt idx="11">
                  <c:v>4500</c:v>
                </c:pt>
                <c:pt idx="12">
                  <c:v>5000</c:v>
                </c:pt>
                <c:pt idx="13">
                  <c:v>5500</c:v>
                </c:pt>
              </c:numCache>
            </c:numRef>
          </c:xVal>
          <c:yVal>
            <c:numRef>
              <c:f>Sheet1!$AW$488:$AW$501</c:f>
              <c:numCache>
                <c:formatCode>General</c:formatCode>
                <c:ptCount val="14"/>
                <c:pt idx="0">
                  <c:v>5.8</c:v>
                </c:pt>
                <c:pt idx="1">
                  <c:v>15.8</c:v>
                </c:pt>
                <c:pt idx="2">
                  <c:v>27</c:v>
                </c:pt>
                <c:pt idx="3">
                  <c:v>33.799999999999997</c:v>
                </c:pt>
                <c:pt idx="4">
                  <c:v>49.8</c:v>
                </c:pt>
                <c:pt idx="5">
                  <c:v>57.8</c:v>
                </c:pt>
                <c:pt idx="6">
                  <c:v>63.6</c:v>
                </c:pt>
                <c:pt idx="7">
                  <c:v>76.599999999999994</c:v>
                </c:pt>
                <c:pt idx="8">
                  <c:v>85</c:v>
                </c:pt>
                <c:pt idx="9">
                  <c:v>90.8</c:v>
                </c:pt>
                <c:pt idx="10">
                  <c:v>95.6</c:v>
                </c:pt>
                <c:pt idx="11">
                  <c:v>97.8</c:v>
                </c:pt>
                <c:pt idx="12">
                  <c:v>98.8</c:v>
                </c:pt>
                <c:pt idx="13">
                  <c:v>99.2</c:v>
                </c:pt>
              </c:numCache>
            </c:numRef>
          </c:yVal>
          <c:smooth val="1"/>
        </c:ser>
        <c:axId val="54916224"/>
        <c:axId val="73854976"/>
      </c:scatterChart>
      <c:valAx>
        <c:axId val="54916224"/>
        <c:scaling>
          <c:orientation val="minMax"/>
        </c:scaling>
        <c:axPos val="b"/>
        <c:numFmt formatCode="General" sourceLinked="1"/>
        <c:tickLblPos val="nextTo"/>
        <c:crossAx val="73854976"/>
        <c:crosses val="autoZero"/>
        <c:crossBetween val="midCat"/>
      </c:valAx>
      <c:valAx>
        <c:axId val="73854976"/>
        <c:scaling>
          <c:orientation val="minMax"/>
          <c:max val="100"/>
        </c:scaling>
        <c:axPos val="l"/>
        <c:numFmt formatCode="General" sourceLinked="1"/>
        <c:tickLblPos val="nextTo"/>
        <c:crossAx val="549162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v>Diffusion Limit</c:v>
          </c:tx>
          <c:xVal>
            <c:numRef>
              <c:f>Sheet1!$AB$506:$AB$511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xVal>
          <c:yVal>
            <c:numRef>
              <c:f>Sheet1!$AC$506:$AC$511</c:f>
              <c:numCache>
                <c:formatCode>General</c:formatCode>
                <c:ptCount val="6"/>
                <c:pt idx="0">
                  <c:v>130</c:v>
                </c:pt>
                <c:pt idx="1">
                  <c:v>184</c:v>
                </c:pt>
                <c:pt idx="2">
                  <c:v>225</c:v>
                </c:pt>
                <c:pt idx="3">
                  <c:v>260</c:v>
                </c:pt>
                <c:pt idx="4">
                  <c:v>291</c:v>
                </c:pt>
                <c:pt idx="5">
                  <c:v>319</c:v>
                </c:pt>
              </c:numCache>
            </c:numRef>
          </c:yVal>
          <c:smooth val="1"/>
        </c:ser>
        <c:ser>
          <c:idx val="1"/>
          <c:order val="1"/>
          <c:tx>
            <c:v>Lens B</c:v>
          </c:tx>
          <c:marker>
            <c:symbol val="square"/>
            <c:size val="3"/>
          </c:marker>
          <c:xVal>
            <c:numRef>
              <c:f>Sheet1!$AB$506:$AB$511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xVal>
          <c:yVal>
            <c:numRef>
              <c:f>Sheet1!$AD$506:$AD$511</c:f>
              <c:numCache>
                <c:formatCode>General</c:formatCode>
                <c:ptCount val="6"/>
                <c:pt idx="0">
                  <c:v>98</c:v>
                </c:pt>
                <c:pt idx="1">
                  <c:v>148</c:v>
                </c:pt>
                <c:pt idx="2">
                  <c:v>183</c:v>
                </c:pt>
                <c:pt idx="3">
                  <c:v>217</c:v>
                </c:pt>
                <c:pt idx="4">
                  <c:v>262</c:v>
                </c:pt>
                <c:pt idx="5">
                  <c:v>294</c:v>
                </c:pt>
              </c:numCache>
            </c:numRef>
          </c:yVal>
          <c:smooth val="1"/>
        </c:ser>
        <c:ser>
          <c:idx val="2"/>
          <c:order val="2"/>
          <c:tx>
            <c:v>No Lens (Simion)</c:v>
          </c:tx>
          <c:marker>
            <c:symbol val="triangle"/>
            <c:size val="4"/>
          </c:marker>
          <c:xVal>
            <c:numRef>
              <c:f>Sheet1!$AB$506:$AB$511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</c:numCache>
            </c:numRef>
          </c:xVal>
          <c:yVal>
            <c:numRef>
              <c:f>Sheet1!$AE$506:$AE$511</c:f>
              <c:numCache>
                <c:formatCode>General</c:formatCode>
                <c:ptCount val="6"/>
                <c:pt idx="0">
                  <c:v>98</c:v>
                </c:pt>
                <c:pt idx="1">
                  <c:v>147</c:v>
                </c:pt>
                <c:pt idx="2">
                  <c:v>178</c:v>
                </c:pt>
                <c:pt idx="3">
                  <c:v>217</c:v>
                </c:pt>
                <c:pt idx="4">
                  <c:v>251</c:v>
                </c:pt>
                <c:pt idx="5">
                  <c:v>257</c:v>
                </c:pt>
              </c:numCache>
            </c:numRef>
          </c:yVal>
          <c:smooth val="1"/>
        </c:ser>
        <c:axId val="96662656"/>
        <c:axId val="96664192"/>
      </c:scatterChart>
      <c:valAx>
        <c:axId val="96662656"/>
        <c:scaling>
          <c:orientation val="minMax"/>
        </c:scaling>
        <c:axPos val="b"/>
        <c:numFmt formatCode="General" sourceLinked="1"/>
        <c:tickLblPos val="nextTo"/>
        <c:crossAx val="96664192"/>
        <c:crosses val="autoZero"/>
        <c:crossBetween val="midCat"/>
      </c:valAx>
      <c:valAx>
        <c:axId val="96664192"/>
        <c:scaling>
          <c:orientation val="minMax"/>
        </c:scaling>
        <c:axPos val="l"/>
        <c:majorGridlines/>
        <c:numFmt formatCode="General" sourceLinked="1"/>
        <c:tickLblPos val="nextTo"/>
        <c:crossAx val="96662656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3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5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60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915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09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86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522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89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35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84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6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298B-2017-4214-B4B9-5FE221387F4D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BC39-E2BA-4AE4-94B2-9CABAEC4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61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11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4624" y="971600"/>
            <a:ext cx="6706833" cy="3620145"/>
            <a:chOff x="44624" y="971600"/>
            <a:chExt cx="6706833" cy="3620145"/>
          </a:xfrm>
        </p:grpSpPr>
        <p:grpSp>
          <p:nvGrpSpPr>
            <p:cNvPr id="13" name="Group 12"/>
            <p:cNvGrpSpPr/>
            <p:nvPr/>
          </p:nvGrpSpPr>
          <p:grpSpPr>
            <a:xfrm>
              <a:off x="260648" y="971600"/>
              <a:ext cx="6490809" cy="3312879"/>
              <a:chOff x="260648" y="3822780"/>
              <a:chExt cx="6490809" cy="33128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0648" y="5220072"/>
                <a:ext cx="3656816" cy="1915587"/>
                <a:chOff x="1284352" y="3203848"/>
                <a:chExt cx="4853568" cy="2419643"/>
              </a:xfrm>
            </p:grpSpPr>
            <p:pic>
              <p:nvPicPr>
                <p:cNvPr id="5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51371" t="673" r="11885" b="231"/>
                <a:stretch/>
              </p:blipFill>
              <p:spPr bwMode="auto">
                <a:xfrm>
                  <a:off x="1284352" y="3832870"/>
                  <a:ext cx="272440" cy="10801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628800" y="3203848"/>
                  <a:ext cx="4509120" cy="24196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484784" y="3851920"/>
                  <a:ext cx="121144" cy="10369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4502490" y="3938891"/>
                <a:ext cx="2365078" cy="213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99717" y="5248650"/>
                <a:ext cx="504056" cy="1853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4437112" y="5258739"/>
                <a:ext cx="370750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850108" y="5968730"/>
                <a:ext cx="5870" cy="36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2636912" y="111561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24" y="28856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9894" y="259758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56078" y="42839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032" y="21237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8286" y="42839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93096" y="42839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7072" y="21237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37112" y="21237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13070" y="34918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528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816" y="1043608"/>
            <a:ext cx="337200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429000" y="4675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9040" y="48600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9200" y="33478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620688" y="539552"/>
          <a:ext cx="532859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3216" y="251520"/>
            <a:ext cx="308384" cy="164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9280" y="251520"/>
            <a:ext cx="27249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76872" y="4644008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Length (mm)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60451" y="2168763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Transmission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3216" y="19077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7272" y="19077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76672" y="611560"/>
            <a:ext cx="6192687" cy="4041740"/>
            <a:chOff x="188641" y="683568"/>
            <a:chExt cx="6192687" cy="4041740"/>
          </a:xfrm>
        </p:grpSpPr>
        <p:graphicFrame>
          <p:nvGraphicFramePr>
            <p:cNvPr id="8" name="Chart 7"/>
            <p:cNvGraphicFramePr/>
            <p:nvPr/>
          </p:nvGraphicFramePr>
          <p:xfrm>
            <a:off x="620688" y="683568"/>
            <a:ext cx="5760640" cy="3603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780928" y="4355976"/>
              <a:ext cx="647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432459" y="2024747"/>
              <a:ext cx="1611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 Transmission</a:t>
              </a:r>
              <a:endParaRPr lang="en-US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744" y="4860032"/>
            <a:ext cx="947192" cy="34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6777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9512"/>
            <a:ext cx="68580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79912"/>
            <a:ext cx="6858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706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764704" y="1115616"/>
          <a:ext cx="568863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2856" y="5004048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Length (mm)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3128" y="2673528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9552"/>
            <a:ext cx="68580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43242</TotalTime>
  <Words>31</Words>
  <Application>Microsoft Office PowerPoint</Application>
  <PresentationFormat>Letter Paper (8.5x11 in)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3069</cp:revision>
  <cp:lastPrinted>2010-07-30T08:22:25Z</cp:lastPrinted>
  <dcterms:created xsi:type="dcterms:W3CDTF">2010-07-23T01:36:03Z</dcterms:created>
  <dcterms:modified xsi:type="dcterms:W3CDTF">2015-09-17T06:24:31Z</dcterms:modified>
</cp:coreProperties>
</file>