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8" r:id="rId6"/>
    <p:sldId id="273" r:id="rId7"/>
    <p:sldId id="259" r:id="rId8"/>
    <p:sldId id="261" r:id="rId9"/>
    <p:sldId id="262" r:id="rId10"/>
    <p:sldId id="266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64" d="100"/>
          <a:sy n="64" d="100"/>
        </p:scale>
        <p:origin x="7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2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A86B-AE3D-453C-81A5-605404CC17D5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B3F9-58DE-49C9-A21A-EEA602DD5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HkWSeUyVY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youtube.com/watch?v=skA89GTcPI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1188826" y="554375"/>
            <a:ext cx="9752831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世界醫療典範人物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(1)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美國臨床醫學與醫學人文大師：威廉．奧斯勒（William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Osler,1849-1919)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(2)日本醫界人文大師：日野原重明（1911-2017）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（3）精神科出身的義大利指揮大師：席諾波里（Giuseppe Sinopoli,1946-2001)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(4)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精神醫學出身的存在主義大師：亞斯培（Karl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Jaspers,1883-1969)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(5)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美國現代大詩人：威廉．卡洛斯．威廉斯（William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Carlos Williams,1883-1963)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(6)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俄國文壇最重要的短篇小說家：安東．契訶夫（Anton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Chekhov,1860-1904）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（7）中國新文學運動旗手：魯迅（1881-1936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（8）領導20世紀外科革命的先知：法蘭西斯．摩爾（Francis D.Moore,1913-2001)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(9）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移植醫學的先驅者（首例肝臟移植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）：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湯瑪斯．史達策（Thomas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E.Starzl,1926-2016)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(10） 日本醫界拿破崙：德田虎雄（1938-）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契訶夫：俄國最重要的短篇小說家（</a:t>
            </a:r>
            <a:r>
              <a:rPr lang="en-US" altLang="zh-TW" dirty="0" smtClean="0"/>
              <a:t>Anton </a:t>
            </a:r>
            <a:r>
              <a:rPr lang="en-US" altLang="zh-TW" dirty="0" err="1" smtClean="0"/>
              <a:t>Pavlovich</a:t>
            </a:r>
            <a:r>
              <a:rPr lang="en-US" altLang="zh-TW" dirty="0" smtClean="0"/>
              <a:t> Chekhov</a:t>
            </a:r>
            <a:r>
              <a:rPr lang="en-US" dirty="0" smtClean="0"/>
              <a:t>, 1860-1904)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69" y="2158582"/>
            <a:ext cx="3225096" cy="4009869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471410" y="2335290"/>
            <a:ext cx="7135319" cy="4522710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zh-TW" altLang="en-US" sz="3000" b="1" dirty="0" smtClean="0">
                <a:latin typeface="+mj-lt"/>
              </a:rPr>
              <a:t>熱愛醫學又擁抱文學</a:t>
            </a:r>
            <a:r>
              <a:rPr lang="zh-TW" altLang="en-US" sz="3000" b="1" dirty="0">
                <a:latin typeface="+mj-lt"/>
              </a:rPr>
              <a:t> </a:t>
            </a:r>
            <a:endParaRPr lang="en-US" altLang="zh-TW" sz="3000" b="1" dirty="0" smtClean="0"/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2)</a:t>
            </a:r>
            <a:r>
              <a:rPr lang="zh-TW" altLang="en-US" sz="3000" b="1" dirty="0" smtClean="0">
                <a:latin typeface="+mj-lt"/>
              </a:rPr>
              <a:t>  </a:t>
            </a:r>
            <a:r>
              <a:rPr lang="zh-TW" altLang="en-US" sz="3000" b="1" dirty="0" smtClean="0"/>
              <a:t>作品中的社會縮影</a:t>
            </a:r>
            <a:r>
              <a:rPr lang="en-US" altLang="zh-TW" sz="3000" b="1" dirty="0" smtClean="0"/>
              <a:t>: 《</a:t>
            </a:r>
            <a:r>
              <a:rPr lang="zh-TW" altLang="en-US" sz="3000" b="1" dirty="0" smtClean="0"/>
              <a:t>六號病房</a:t>
            </a:r>
            <a:r>
              <a:rPr lang="en-US" altLang="zh-TW" sz="3000" b="1" dirty="0" smtClean="0"/>
              <a:t>》</a:t>
            </a:r>
            <a:endParaRPr lang="en-US" altLang="zh-TW" sz="3000" b="1" dirty="0"/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       《</a:t>
            </a:r>
            <a:r>
              <a:rPr lang="zh-TW" altLang="en-US" sz="3000" b="1" dirty="0" smtClean="0">
                <a:latin typeface="+mj-lt"/>
              </a:rPr>
              <a:t>醫生往診</a:t>
            </a:r>
            <a:r>
              <a:rPr lang="en-US" altLang="zh-TW" sz="3000" b="1" dirty="0" smtClean="0">
                <a:latin typeface="+mj-lt"/>
              </a:rPr>
              <a:t>》</a:t>
            </a:r>
            <a:r>
              <a:rPr lang="zh-TW" altLang="en-US" sz="3000" b="1" dirty="0" smtClean="0">
                <a:latin typeface="+mj-lt"/>
              </a:rPr>
              <a:t>、</a:t>
            </a:r>
            <a:r>
              <a:rPr lang="en-US" altLang="zh-TW" sz="3000" b="1" dirty="0" smtClean="0">
                <a:latin typeface="+mj-lt"/>
              </a:rPr>
              <a:t>《</a:t>
            </a:r>
            <a:r>
              <a:rPr lang="zh-TW" altLang="en-US" sz="3000" b="1" dirty="0" smtClean="0">
                <a:latin typeface="+mj-lt"/>
              </a:rPr>
              <a:t>伊凡諾夫</a:t>
            </a:r>
            <a:r>
              <a:rPr lang="en-US" altLang="zh-TW" sz="3000" b="1" dirty="0" smtClean="0">
                <a:latin typeface="+mj-lt"/>
              </a:rPr>
              <a:t>》…</a:t>
            </a: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3)</a:t>
            </a:r>
            <a:r>
              <a:rPr lang="zh-TW" altLang="en-US" sz="3000" b="1" dirty="0" smtClean="0">
                <a:latin typeface="+mj-lt"/>
              </a:rPr>
              <a:t>  戲</a:t>
            </a:r>
            <a:r>
              <a:rPr lang="zh-TW" altLang="en-US" sz="3000" b="1" dirty="0" smtClean="0"/>
              <a:t>劇大師</a:t>
            </a:r>
            <a:r>
              <a:rPr lang="en-US" altLang="zh-TW" sz="3000" b="1" dirty="0" smtClean="0"/>
              <a:t>: </a:t>
            </a:r>
            <a:r>
              <a:rPr lang="en-US" altLang="zh-TW" sz="3000" b="1" dirty="0" smtClean="0"/>
              <a:t>《</a:t>
            </a:r>
            <a:r>
              <a:rPr lang="zh-TW" altLang="en-US" sz="3000" b="1" dirty="0" smtClean="0"/>
              <a:t>海鷗</a:t>
            </a:r>
            <a:r>
              <a:rPr lang="en-US" altLang="zh-TW" sz="3000" b="1" dirty="0" smtClean="0"/>
              <a:t>》</a:t>
            </a:r>
            <a:r>
              <a:rPr lang="en-US" altLang="zh-TW" sz="3000" b="1" dirty="0" smtClean="0"/>
              <a:t>《</a:t>
            </a:r>
            <a:r>
              <a:rPr lang="zh-TW" altLang="en-US" sz="3000" b="1" dirty="0" smtClean="0"/>
              <a:t>三姐妹</a:t>
            </a:r>
            <a:r>
              <a:rPr lang="en-US" altLang="zh-TW" sz="3000" b="1" dirty="0" smtClean="0"/>
              <a:t>》</a:t>
            </a:r>
            <a:r>
              <a:rPr lang="en-US" altLang="zh-TW" sz="3000" b="1" dirty="0"/>
              <a:t/>
            </a:r>
            <a:br>
              <a:rPr lang="en-US" altLang="zh-TW" sz="3000" b="1" dirty="0"/>
            </a:br>
            <a:r>
              <a:rPr lang="en-US" altLang="zh-TW" sz="3000" b="1" dirty="0" smtClean="0"/>
              <a:t>《</a:t>
            </a:r>
            <a:r>
              <a:rPr lang="zh-TW" altLang="en-US" sz="3000" b="1" dirty="0" smtClean="0"/>
              <a:t>櫻桃園</a:t>
            </a:r>
            <a:r>
              <a:rPr lang="en-US" altLang="zh-TW" sz="3000" b="1" dirty="0" smtClean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4517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5344" y="2248116"/>
            <a:ext cx="47169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卡爾</a:t>
            </a:r>
            <a:r>
              <a:rPr lang="en-US" altLang="zh-TW" dirty="0"/>
              <a:t>‧</a:t>
            </a:r>
            <a:r>
              <a:rPr lang="zh-TW" altLang="en-US" dirty="0"/>
              <a:t>雅思培本來是精神科醫師，後來改行做心理學教授，最後卻以存在主義哲學大師留名青史，他對現代神學、精神醫學和哲學均產生重大的影響，他在醫學院畢業之後，接受精神醫學的訓練，而且也曾經做過精神科醫師，但是最後，他對哲學的探索產生濃厚的興趣，並且試圖去發現新的哲學體系而奉獻一切，雖然他被視為德國存在主義的重要代表性人物，可是他本人並不喜歡被人貼上存在主義的標籤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精神</a:t>
            </a:r>
            <a:r>
              <a:rPr lang="zh-TW" altLang="en-US" b="1" dirty="0"/>
              <a:t>醫學出身的存在主義大師─雅思培</a:t>
            </a:r>
            <a:r>
              <a:rPr lang="en-US" altLang="zh-TW" b="1" dirty="0"/>
              <a:t>(</a:t>
            </a:r>
            <a:r>
              <a:rPr lang="en-US" b="1" dirty="0"/>
              <a:t>Karl </a:t>
            </a:r>
            <a:r>
              <a:rPr lang="en-US" b="1" dirty="0" smtClean="0"/>
              <a:t>Jaspers</a:t>
            </a:r>
            <a:r>
              <a:rPr lang="zh-TW" altLang="en-US" b="1" dirty="0" smtClean="0"/>
              <a:t>，</a:t>
            </a:r>
            <a:r>
              <a:rPr lang="en-US" b="1" dirty="0" smtClean="0"/>
              <a:t>1883-1969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0543"/>
            <a:ext cx="5816515" cy="30665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199" y="5672672"/>
            <a:ext cx="109740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1600" b="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重要著作</a:t>
            </a:r>
            <a:r>
              <a:rPr lang="en-US" altLang="zh-TW" sz="1600" b="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1)</a:t>
            </a:r>
            <a:r>
              <a:rPr lang="zh-TW" altLang="en-US" sz="1600" dirty="0"/>
              <a:t>   存在主義</a:t>
            </a:r>
            <a:r>
              <a:rPr lang="zh-TW" altLang="en-US" sz="1600" dirty="0" smtClean="0"/>
              <a:t>哲學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2)</a:t>
            </a:r>
            <a:r>
              <a:rPr lang="zh-TW" altLang="en-US" sz="1600" dirty="0"/>
              <a:t>   理性與</a:t>
            </a:r>
            <a:r>
              <a:rPr lang="zh-TW" altLang="en-US" sz="1600" dirty="0" smtClean="0"/>
              <a:t>存在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3)</a:t>
            </a:r>
            <a:r>
              <a:rPr lang="zh-TW" altLang="en-US" sz="1600" dirty="0"/>
              <a:t>   智慧之</a:t>
            </a:r>
            <a:r>
              <a:rPr lang="zh-TW" altLang="en-US" sz="1600" dirty="0" smtClean="0"/>
              <a:t>路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4)</a:t>
            </a:r>
            <a:r>
              <a:rPr lang="zh-TW" altLang="en-US" sz="1600" dirty="0"/>
              <a:t>   人在現代</a:t>
            </a:r>
            <a:r>
              <a:rPr lang="zh-TW" altLang="en-US" sz="1600" dirty="0" smtClean="0"/>
              <a:t>社會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5)</a:t>
            </a:r>
            <a:r>
              <a:rPr lang="zh-TW" altLang="en-US" sz="1600" dirty="0"/>
              <a:t>   為每一個人所寫的</a:t>
            </a:r>
            <a:r>
              <a:rPr lang="zh-TW" altLang="en-US" sz="1600" dirty="0" smtClean="0"/>
              <a:t>哲學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6)</a:t>
            </a:r>
            <a:r>
              <a:rPr lang="zh-TW" altLang="en-US" sz="1600" dirty="0"/>
              <a:t>   史特林堡和梵谷以及史威登壁</a:t>
            </a:r>
            <a:r>
              <a:rPr lang="en-US" altLang="zh-TW" sz="1600" dirty="0"/>
              <a:t>(Swedenborg)</a:t>
            </a:r>
            <a:r>
              <a:rPr lang="zh-TW" altLang="en-US" sz="1600" dirty="0"/>
              <a:t>和賀德林</a:t>
            </a:r>
            <a:r>
              <a:rPr lang="en-US" altLang="zh-TW" sz="1600" dirty="0"/>
              <a:t>(</a:t>
            </a:r>
            <a:r>
              <a:rPr lang="en-US" altLang="zh-TW" sz="1600" dirty="0" err="1"/>
              <a:t>Holderlin</a:t>
            </a:r>
            <a:r>
              <a:rPr lang="en-US" altLang="zh-TW" sz="1600" dirty="0"/>
              <a:t>)</a:t>
            </a:r>
            <a:r>
              <a:rPr lang="zh-TW" altLang="en-US" sz="1600" dirty="0"/>
              <a:t>之間病態之分析。</a:t>
            </a:r>
          </a:p>
          <a:p>
            <a:pPr marL="571500" indent="-228600"/>
            <a:endParaRPr lang="zh-TW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8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901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958121" y="446511"/>
            <a:ext cx="10994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4700" b="1" dirty="0" smtClean="0"/>
              <a:t>美國現代大詩人─威廉</a:t>
            </a:r>
            <a:r>
              <a:rPr lang="en-US" altLang="zh-TW" sz="14700" b="1" dirty="0" smtClean="0"/>
              <a:t>‧</a:t>
            </a:r>
            <a:r>
              <a:rPr lang="zh-TW" altLang="en-US" sz="14700" b="1" dirty="0" smtClean="0"/>
              <a:t>卡洛</a:t>
            </a:r>
            <a:r>
              <a:rPr lang="en-US" altLang="zh-TW" sz="14700" b="1" dirty="0" smtClean="0"/>
              <a:t>‧</a:t>
            </a:r>
            <a:r>
              <a:rPr lang="zh-TW" altLang="en-US" sz="14700" b="1" dirty="0" smtClean="0"/>
              <a:t>威廉斯</a:t>
            </a:r>
            <a:r>
              <a:rPr lang="en-US" altLang="zh-TW" sz="14700" b="1" dirty="0" smtClean="0"/>
              <a:t/>
            </a:r>
            <a:br>
              <a:rPr lang="en-US" altLang="zh-TW" sz="14700" b="1" dirty="0" smtClean="0"/>
            </a:br>
            <a:r>
              <a:rPr lang="en-US" altLang="zh-TW" sz="14700" b="1" dirty="0" smtClean="0"/>
              <a:t/>
            </a:r>
            <a:br>
              <a:rPr lang="en-US" altLang="zh-TW" sz="14700" b="1" dirty="0" smtClean="0"/>
            </a:br>
            <a:r>
              <a:rPr lang="en-US" sz="14700" b="1" dirty="0" smtClean="0"/>
              <a:t>(William Carlo Williams,</a:t>
            </a:r>
            <a:r>
              <a:rPr lang="en-US" sz="14700" b="1" dirty="0" smtClean="0"/>
              <a:t>1883</a:t>
            </a:r>
            <a:r>
              <a:rPr lang="en-US" sz="14700" b="1" dirty="0" smtClean="0"/>
              <a:t>~1963)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455139" y="2477521"/>
            <a:ext cx="6716843" cy="45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+mj-lt"/>
              </a:rPr>
              <a:t>(</a:t>
            </a:r>
            <a:r>
              <a:rPr lang="en-US" altLang="zh-TW" sz="3200" b="1" dirty="0">
                <a:latin typeface="+mj-lt"/>
              </a:rPr>
              <a:t>1)</a:t>
            </a:r>
            <a:r>
              <a:rPr lang="zh-TW" altLang="en-US" sz="3200" b="1" dirty="0">
                <a:latin typeface="+mj-lt"/>
              </a:rPr>
              <a:t> </a:t>
            </a:r>
            <a:r>
              <a:rPr lang="zh-TW" altLang="en-US" sz="3200" b="1" dirty="0"/>
              <a:t> 早年身世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>
                <a:latin typeface="+mj-lt"/>
              </a:rPr>
              <a:t>(</a:t>
            </a:r>
            <a:r>
              <a:rPr lang="en-US" altLang="zh-TW" sz="3200" b="1" dirty="0">
                <a:latin typeface="+mj-lt"/>
              </a:rPr>
              <a:t>2)</a:t>
            </a:r>
            <a:r>
              <a:rPr lang="zh-TW" altLang="en-US" sz="3200" b="1" dirty="0" smtClean="0">
                <a:latin typeface="+mj-lt"/>
              </a:rPr>
              <a:t>  </a:t>
            </a:r>
            <a:r>
              <a:rPr lang="zh-TW" altLang="en-US" sz="3200" b="1" dirty="0"/>
              <a:t>展開在故鄉的開業生涯</a:t>
            </a:r>
            <a:endParaRPr lang="en-US" altLang="zh-TW" sz="3200" b="1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3200" b="1" dirty="0" smtClean="0">
                <a:latin typeface="+mj-lt"/>
              </a:rPr>
              <a:t>(</a:t>
            </a:r>
            <a:r>
              <a:rPr lang="en-US" altLang="zh-TW" sz="3200" b="1" dirty="0">
                <a:latin typeface="+mj-lt"/>
              </a:rPr>
              <a:t>3)</a:t>
            </a:r>
            <a:r>
              <a:rPr lang="zh-TW" altLang="en-US" sz="3200" b="1" dirty="0">
                <a:latin typeface="+mj-lt"/>
              </a:rPr>
              <a:t>  </a:t>
            </a:r>
            <a:r>
              <a:rPr lang="zh-TW" altLang="en-US" sz="3200" b="1" dirty="0"/>
              <a:t>文學生涯</a:t>
            </a:r>
            <a:endParaRPr lang="zh-TW" altLang="en-US" sz="3200" b="1" dirty="0">
              <a:latin typeface="+mj-lt"/>
            </a:endParaRPr>
          </a:p>
          <a:p>
            <a:pPr marL="0" indent="0">
              <a:buNone/>
            </a:pPr>
            <a:r>
              <a:rPr lang="en-US" altLang="zh-TW" sz="3200" b="1" dirty="0" smtClean="0">
                <a:latin typeface="+mj-lt"/>
              </a:rPr>
              <a:t>(</a:t>
            </a:r>
            <a:r>
              <a:rPr lang="en-US" altLang="zh-TW" sz="3200" b="1" dirty="0">
                <a:latin typeface="+mj-lt"/>
              </a:rPr>
              <a:t>4)</a:t>
            </a:r>
            <a:r>
              <a:rPr lang="zh-TW" altLang="en-US" sz="3200" b="1" dirty="0">
                <a:latin typeface="+mj-lt"/>
              </a:rPr>
              <a:t>  </a:t>
            </a:r>
            <a:r>
              <a:rPr lang="zh-TW" altLang="en-US" sz="3200" b="1" dirty="0" smtClean="0"/>
              <a:t>私生活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(5)  </a:t>
            </a:r>
            <a:r>
              <a:rPr lang="zh-TW" altLang="en-US" sz="3200" b="1" dirty="0" smtClean="0"/>
              <a:t>詩的特色</a:t>
            </a:r>
            <a:endParaRPr lang="zh-TW" altLang="en-US" sz="3200" b="1" dirty="0">
              <a:latin typeface="+mj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90" y="1772074"/>
            <a:ext cx="3585538" cy="44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魯迅：中國新文學運動旗手（</a:t>
            </a:r>
            <a:r>
              <a:rPr lang="en-US" dirty="0" smtClean="0"/>
              <a:t>1881-1936)</a:t>
            </a:r>
            <a:endParaRPr 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48400" y="2762334"/>
            <a:ext cx="3853720" cy="21844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1)</a:t>
            </a:r>
            <a:r>
              <a:rPr lang="zh-TW" altLang="en-US" sz="3000" b="1" dirty="0">
                <a:latin typeface="+mj-lt"/>
              </a:rPr>
              <a:t> </a:t>
            </a:r>
            <a:r>
              <a:rPr lang="zh-TW" altLang="en-US" sz="3000" dirty="0"/>
              <a:t> </a:t>
            </a:r>
            <a:r>
              <a:rPr lang="zh-TW" altLang="en-US" sz="3000" dirty="0" smtClean="0"/>
              <a:t>棄醫從文</a:t>
            </a:r>
            <a:endParaRPr lang="en-US" altLang="zh-TW" sz="3000" b="1" dirty="0" smtClean="0"/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2)</a:t>
            </a:r>
            <a:r>
              <a:rPr lang="zh-TW" altLang="en-US" sz="3000" b="1" dirty="0" smtClean="0">
                <a:latin typeface="+mj-lt"/>
              </a:rPr>
              <a:t>  </a:t>
            </a:r>
            <a:r>
              <a:rPr lang="zh-TW" altLang="en-US" sz="3000" dirty="0" smtClean="0"/>
              <a:t>厭惡傳統封建</a:t>
            </a:r>
            <a:endParaRPr lang="en-US" altLang="zh-TW" sz="3000" b="1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3)</a:t>
            </a:r>
            <a:r>
              <a:rPr lang="zh-TW" altLang="en-US" sz="3000" b="1" dirty="0">
                <a:latin typeface="+mj-lt"/>
              </a:rPr>
              <a:t>  </a:t>
            </a:r>
            <a:r>
              <a:rPr lang="zh-TW" altLang="en-US" sz="3000" dirty="0" smtClean="0"/>
              <a:t>以文藝運動改變思潮</a:t>
            </a:r>
            <a:endParaRPr lang="zh-TW" altLang="en-US" sz="3000" b="1" dirty="0">
              <a:latin typeface="+mj-lt"/>
            </a:endParaRP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4)</a:t>
            </a:r>
            <a:r>
              <a:rPr lang="zh-TW" altLang="en-US" sz="3000" b="1" dirty="0">
                <a:latin typeface="+mj-lt"/>
              </a:rPr>
              <a:t>  </a:t>
            </a:r>
            <a:r>
              <a:rPr lang="zh-TW" altLang="en-US" sz="3000" dirty="0" smtClean="0"/>
              <a:t>為中國社會發聲</a:t>
            </a:r>
            <a:r>
              <a:rPr lang="zh-TW" altLang="en-US" sz="3000" dirty="0" smtClean="0"/>
              <a:t/>
            </a:r>
            <a:br>
              <a:rPr lang="zh-TW" altLang="en-US" sz="3000" dirty="0" smtClean="0"/>
            </a:br>
            <a:r>
              <a:rPr lang="en-US" altLang="zh-TW" sz="3000" dirty="0" smtClean="0"/>
              <a:t> </a:t>
            </a:r>
            <a:endParaRPr lang="zh-TW" altLang="en-US" sz="3000" b="1" dirty="0">
              <a:latin typeface="+mj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12" y="1843088"/>
            <a:ext cx="2915852" cy="41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0574" y="1887215"/>
            <a:ext cx="6716843" cy="45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5500" dirty="0" smtClean="0"/>
          </a:p>
          <a:p>
            <a:pPr marL="0" indent="0">
              <a:buNone/>
            </a:pPr>
            <a:r>
              <a:rPr lang="en-US" altLang="zh-TW" sz="3300" b="1" dirty="0" smtClean="0">
                <a:latin typeface="+mj-lt"/>
              </a:rPr>
              <a:t>(</a:t>
            </a:r>
            <a:r>
              <a:rPr lang="en-US" altLang="zh-TW" sz="3300" b="1" dirty="0">
                <a:latin typeface="+mj-lt"/>
              </a:rPr>
              <a:t>1)</a:t>
            </a:r>
            <a:r>
              <a:rPr lang="zh-TW" altLang="en-US" sz="3300" b="1" dirty="0">
                <a:latin typeface="+mj-lt"/>
              </a:rPr>
              <a:t>   </a:t>
            </a:r>
            <a:r>
              <a:rPr lang="zh-TW" altLang="en-US" sz="3600" b="1" dirty="0"/>
              <a:t>早年的奧斯</a:t>
            </a:r>
            <a:r>
              <a:rPr lang="zh-TW" altLang="en-US" sz="3600" b="1" dirty="0" smtClean="0"/>
              <a:t>勒</a:t>
            </a:r>
            <a:endParaRPr lang="en-US" altLang="zh-TW" sz="3600" b="1" dirty="0" smtClean="0"/>
          </a:p>
          <a:p>
            <a:pPr marL="0" indent="0">
              <a:buNone/>
            </a:pPr>
            <a:r>
              <a:rPr lang="en-US" altLang="zh-TW" sz="3300" b="1" dirty="0" smtClean="0">
                <a:latin typeface="+mj-lt"/>
              </a:rPr>
              <a:t>(</a:t>
            </a:r>
            <a:r>
              <a:rPr lang="en-US" altLang="zh-TW" sz="3300" b="1" dirty="0">
                <a:latin typeface="+mj-lt"/>
              </a:rPr>
              <a:t>2)</a:t>
            </a:r>
            <a:r>
              <a:rPr lang="zh-TW" altLang="en-US" sz="3300" b="1" dirty="0" smtClean="0">
                <a:latin typeface="+mj-lt"/>
              </a:rPr>
              <a:t>   </a:t>
            </a:r>
            <a:r>
              <a:rPr lang="zh-TW" altLang="en-US" sz="3600" b="1" dirty="0"/>
              <a:t>充滿憐憫之心的奧斯勒</a:t>
            </a:r>
            <a:endParaRPr lang="en-US" altLang="zh-TW" sz="3300" b="1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3300" b="1" dirty="0" smtClean="0">
                <a:latin typeface="+mj-lt"/>
              </a:rPr>
              <a:t>(</a:t>
            </a:r>
            <a:r>
              <a:rPr lang="en-US" altLang="zh-TW" sz="3300" b="1" dirty="0">
                <a:latin typeface="+mj-lt"/>
              </a:rPr>
              <a:t>3)</a:t>
            </a:r>
            <a:r>
              <a:rPr lang="zh-TW" altLang="en-US" sz="3300" b="1" dirty="0">
                <a:latin typeface="+mj-lt"/>
              </a:rPr>
              <a:t>   </a:t>
            </a:r>
            <a:r>
              <a:rPr lang="zh-TW" altLang="en-US" sz="3600" b="1" dirty="0"/>
              <a:t>在約翰</a:t>
            </a:r>
            <a:r>
              <a:rPr lang="en-US" altLang="zh-TW" sz="3600" b="1" dirty="0"/>
              <a:t>‧</a:t>
            </a:r>
            <a:r>
              <a:rPr lang="zh-TW" altLang="en-US" sz="3600" b="1" dirty="0"/>
              <a:t>霍普金斯的黃金時代</a:t>
            </a:r>
            <a:endParaRPr lang="zh-TW" altLang="en-US" sz="3300" b="1" dirty="0">
              <a:latin typeface="+mj-lt"/>
            </a:endParaRPr>
          </a:p>
          <a:p>
            <a:pPr marL="0" indent="0">
              <a:buNone/>
            </a:pPr>
            <a:r>
              <a:rPr lang="en-US" altLang="zh-TW" sz="3300" b="1" dirty="0" smtClean="0">
                <a:latin typeface="+mj-lt"/>
              </a:rPr>
              <a:t>(</a:t>
            </a:r>
            <a:r>
              <a:rPr lang="en-US" altLang="zh-TW" sz="3300" b="1" dirty="0">
                <a:latin typeface="+mj-lt"/>
              </a:rPr>
              <a:t>4)</a:t>
            </a:r>
            <a:r>
              <a:rPr lang="zh-TW" altLang="en-US" sz="3300" b="1" dirty="0">
                <a:latin typeface="+mj-lt"/>
              </a:rPr>
              <a:t>   </a:t>
            </a:r>
            <a:r>
              <a:rPr lang="zh-TW" altLang="en-US" sz="3600" b="1" dirty="0"/>
              <a:t>晚年到牛津大學 任講座 教授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en-US" altLang="zh-TW" sz="3600" dirty="0" smtClean="0"/>
              <a:t>(5)  </a:t>
            </a:r>
            <a:r>
              <a:rPr lang="zh-TW" altLang="en-US" sz="3600" b="1" dirty="0" smtClean="0"/>
              <a:t>視</a:t>
            </a:r>
            <a:r>
              <a:rPr lang="zh-TW" altLang="en-US" sz="3600" b="1" dirty="0"/>
              <a:t>病如親的典範人物</a:t>
            </a:r>
            <a:endParaRPr lang="zh-TW" altLang="en-US" sz="3300" b="1" dirty="0">
              <a:latin typeface="+mj-lt"/>
            </a:endParaRPr>
          </a:p>
          <a:p>
            <a:pPr marL="0" indent="0">
              <a:buNone/>
            </a:pPr>
            <a:endParaRPr lang="en-US" altLang="zh-TW" sz="5500" dirty="0"/>
          </a:p>
          <a:p>
            <a:endParaRPr 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0" y="329784"/>
            <a:ext cx="12192000" cy="1559019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美國臨床醫學與醫學人文大師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：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威廉．奧斯勒（William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Osler,1849-1919)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5" y="1888803"/>
            <a:ext cx="3193804" cy="45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656402"/>
            <a:ext cx="10515600" cy="59992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TW" altLang="en-US" sz="5500" dirty="0" smtClean="0"/>
              <a:t> </a:t>
            </a:r>
            <a:endParaRPr lang="en-US" altLang="zh-TW" sz="5500" dirty="0" smtClean="0"/>
          </a:p>
          <a:p>
            <a:pPr marL="0" indent="0">
              <a:buNone/>
            </a:pPr>
            <a:r>
              <a:rPr lang="en-US" altLang="zh-TW" sz="7200" dirty="0" smtClean="0"/>
              <a:t>(</a:t>
            </a:r>
            <a:r>
              <a:rPr lang="en-US" altLang="zh-TW" sz="7200" dirty="0"/>
              <a:t>1)</a:t>
            </a:r>
            <a:r>
              <a:rPr lang="zh-TW" altLang="en-US" sz="7200" dirty="0"/>
              <a:t>   新舊約</a:t>
            </a:r>
            <a:r>
              <a:rPr lang="zh-TW" altLang="en-US" sz="7200" dirty="0" smtClean="0"/>
              <a:t>聖經</a:t>
            </a:r>
            <a:r>
              <a:rPr lang="en-US" altLang="zh-TW" sz="7200" dirty="0"/>
              <a:t/>
            </a:r>
            <a:br>
              <a:rPr lang="en-US" altLang="zh-TW" sz="7200" dirty="0"/>
            </a:br>
            <a:endParaRPr lang="en-US" altLang="zh-TW" sz="7200" dirty="0" smtClean="0"/>
          </a:p>
          <a:p>
            <a:pPr marL="0" indent="0">
              <a:buNone/>
            </a:pPr>
            <a:r>
              <a:rPr lang="en-US" altLang="zh-TW" sz="7200" dirty="0" smtClean="0"/>
              <a:t>(</a:t>
            </a:r>
            <a:r>
              <a:rPr lang="en-US" altLang="zh-TW" sz="7200" dirty="0"/>
              <a:t>2)</a:t>
            </a:r>
            <a:r>
              <a:rPr lang="zh-TW" altLang="en-US" sz="7200" dirty="0"/>
              <a:t>   莎士比亞的</a:t>
            </a:r>
            <a:r>
              <a:rPr lang="zh-TW" altLang="en-US" sz="7200" dirty="0" smtClean="0"/>
              <a:t>作品</a:t>
            </a:r>
            <a:endParaRPr lang="zh-TW" altLang="en-US" sz="7200" dirty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en-US" altLang="zh-TW" sz="7200" dirty="0" smtClean="0"/>
              <a:t>(</a:t>
            </a:r>
            <a:r>
              <a:rPr lang="en-US" altLang="zh-TW" sz="7200" dirty="0"/>
              <a:t>3)</a:t>
            </a:r>
            <a:r>
              <a:rPr lang="zh-TW" altLang="en-US" sz="7200" dirty="0"/>
              <a:t>   蒙田散文</a:t>
            </a:r>
            <a:r>
              <a:rPr lang="zh-TW" altLang="en-US" sz="7200" dirty="0" smtClean="0"/>
              <a:t>集</a:t>
            </a:r>
            <a:endParaRPr lang="zh-TW" altLang="en-US" sz="7200" dirty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en-US" altLang="zh-TW" sz="7200" dirty="0" smtClean="0"/>
              <a:t>(</a:t>
            </a:r>
            <a:r>
              <a:rPr lang="en-US" altLang="zh-TW" sz="7200" dirty="0"/>
              <a:t>4)</a:t>
            </a:r>
            <a:r>
              <a:rPr lang="zh-TW" altLang="en-US" sz="7200" dirty="0"/>
              <a:t>   普魯塔克的</a:t>
            </a:r>
            <a:r>
              <a:rPr lang="zh-TW" altLang="en-US" sz="7200" dirty="0" smtClean="0"/>
              <a:t>傳記</a:t>
            </a:r>
            <a:endParaRPr lang="zh-TW" altLang="en-US" sz="7200" dirty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en-US" altLang="zh-TW" sz="7200" dirty="0" smtClean="0"/>
              <a:t>(</a:t>
            </a:r>
            <a:r>
              <a:rPr lang="en-US" altLang="zh-TW" sz="7200" dirty="0"/>
              <a:t>5)</a:t>
            </a:r>
            <a:r>
              <a:rPr lang="zh-TW" altLang="en-US" sz="7200" dirty="0"/>
              <a:t>   羅馬皇帝馬古斯</a:t>
            </a:r>
            <a:r>
              <a:rPr lang="en-US" altLang="zh-TW" sz="7200" dirty="0"/>
              <a:t>‧</a:t>
            </a:r>
            <a:r>
              <a:rPr lang="zh-TW" altLang="en-US" sz="7200" dirty="0"/>
              <a:t>奧里略的</a:t>
            </a:r>
            <a:r>
              <a:rPr lang="zh-TW" altLang="en-US" sz="7200" dirty="0" smtClean="0"/>
              <a:t>回憶錄</a:t>
            </a:r>
            <a:endParaRPr lang="zh-TW" altLang="en-US" sz="7200" dirty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en-US" altLang="zh-TW" sz="7200" dirty="0" smtClean="0"/>
              <a:t>(</a:t>
            </a:r>
            <a:r>
              <a:rPr lang="en-US" altLang="zh-TW" sz="7200" dirty="0"/>
              <a:t>6)</a:t>
            </a:r>
            <a:r>
              <a:rPr lang="zh-TW" altLang="en-US" sz="7200" dirty="0"/>
              <a:t>   艾匹克泰特之作品</a:t>
            </a:r>
            <a:r>
              <a:rPr lang="en-US" altLang="zh-TW" sz="7200" dirty="0"/>
              <a:t>(Epictetus</a:t>
            </a:r>
            <a:r>
              <a:rPr lang="en-US" altLang="zh-TW" sz="7200" dirty="0" smtClean="0"/>
              <a:t>)</a:t>
            </a:r>
            <a:endParaRPr lang="zh-TW" altLang="en-US" sz="7200" dirty="0"/>
          </a:p>
          <a:p>
            <a:pPr marL="0" indent="0">
              <a:buNone/>
            </a:pPr>
            <a:r>
              <a:rPr lang="zh-TW" altLang="en-US" sz="7200" dirty="0" smtClean="0"/>
              <a:t/>
            </a:r>
            <a:br>
              <a:rPr lang="zh-TW" altLang="en-US" sz="7200" dirty="0" smtClean="0"/>
            </a:br>
            <a:r>
              <a:rPr lang="en-US" altLang="zh-TW" sz="7200" dirty="0"/>
              <a:t>(7)</a:t>
            </a:r>
            <a:r>
              <a:rPr lang="zh-TW" altLang="en-US" sz="7200" dirty="0"/>
              <a:t>   醫師的宗教</a:t>
            </a:r>
            <a:r>
              <a:rPr lang="en-US" altLang="zh-TW" sz="7200" dirty="0"/>
              <a:t>(</a:t>
            </a:r>
            <a:r>
              <a:rPr lang="en-US" altLang="zh-TW" sz="7200" dirty="0" err="1"/>
              <a:t>Religio</a:t>
            </a:r>
            <a:r>
              <a:rPr lang="en-US" altLang="zh-TW" sz="7200" dirty="0"/>
              <a:t> Medici</a:t>
            </a:r>
            <a:r>
              <a:rPr lang="en-US" altLang="zh-TW" sz="7200" dirty="0" smtClean="0"/>
              <a:t>)</a:t>
            </a:r>
            <a:endParaRPr lang="zh-TW" altLang="en-US" sz="7200" dirty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en-US" altLang="zh-TW" sz="7200" dirty="0" smtClean="0"/>
              <a:t>(</a:t>
            </a:r>
            <a:r>
              <a:rPr lang="en-US" altLang="zh-TW" sz="7200" dirty="0"/>
              <a:t>8)</a:t>
            </a:r>
            <a:r>
              <a:rPr lang="zh-TW" altLang="en-US" sz="7200" dirty="0"/>
              <a:t>   唐</a:t>
            </a:r>
            <a:r>
              <a:rPr lang="en-US" altLang="zh-TW" sz="7200" dirty="0"/>
              <a:t>‧</a:t>
            </a:r>
            <a:r>
              <a:rPr lang="zh-TW" altLang="en-US" sz="7200" dirty="0"/>
              <a:t>吉訶</a:t>
            </a:r>
            <a:r>
              <a:rPr lang="zh-TW" altLang="en-US" sz="7200" dirty="0" smtClean="0"/>
              <a:t>德</a:t>
            </a:r>
            <a:endParaRPr lang="zh-TW" altLang="en-US" sz="7200" dirty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en-US" altLang="zh-TW" sz="7200" dirty="0" smtClean="0"/>
              <a:t>(</a:t>
            </a:r>
            <a:r>
              <a:rPr lang="en-US" altLang="zh-TW" sz="7200" dirty="0"/>
              <a:t>9)</a:t>
            </a:r>
            <a:r>
              <a:rPr lang="zh-TW" altLang="en-US" sz="7200" dirty="0"/>
              <a:t>   愛默生的</a:t>
            </a:r>
            <a:r>
              <a:rPr lang="zh-TW" altLang="en-US" sz="7200" dirty="0" smtClean="0"/>
              <a:t>作品</a:t>
            </a:r>
            <a:endParaRPr lang="en-US" altLang="zh-TW" sz="7200" dirty="0" smtClean="0"/>
          </a:p>
          <a:p>
            <a:pPr marL="0" indent="0">
              <a:buNone/>
            </a:pPr>
            <a:r>
              <a:rPr lang="zh-TW" altLang="en-US" sz="7200" dirty="0" smtClean="0"/>
              <a:t/>
            </a:r>
            <a:br>
              <a:rPr lang="zh-TW" altLang="en-US" sz="7200" dirty="0" smtClean="0"/>
            </a:br>
            <a:r>
              <a:rPr lang="en-US" altLang="zh-TW" sz="7200" dirty="0"/>
              <a:t>(10)</a:t>
            </a:r>
            <a:r>
              <a:rPr lang="zh-TW" altLang="en-US" sz="7200" dirty="0"/>
              <a:t>   早餐桌上的篇章</a:t>
            </a:r>
            <a:r>
              <a:rPr lang="en-US" altLang="zh-TW" sz="7200" dirty="0"/>
              <a:t>(</a:t>
            </a:r>
            <a:r>
              <a:rPr lang="zh-TW" altLang="en-US" sz="7200" dirty="0"/>
              <a:t>奧利佛</a:t>
            </a:r>
            <a:r>
              <a:rPr lang="en-US" altLang="zh-TW" sz="7200" dirty="0"/>
              <a:t>‧</a:t>
            </a:r>
            <a:r>
              <a:rPr lang="zh-TW" altLang="en-US" sz="7200" dirty="0"/>
              <a:t>溫道爾</a:t>
            </a:r>
            <a:r>
              <a:rPr lang="en-US" altLang="zh-TW" sz="7200" dirty="0"/>
              <a:t>‧</a:t>
            </a:r>
            <a:r>
              <a:rPr lang="zh-TW" altLang="en-US" sz="7200" dirty="0"/>
              <a:t>霍姆斯醫生著</a:t>
            </a:r>
            <a:r>
              <a:rPr lang="en-US" altLang="zh-TW" sz="7200" dirty="0"/>
              <a:t>)(Breakfast-Table Series</a:t>
            </a:r>
            <a:r>
              <a:rPr lang="zh-TW" altLang="en-US" sz="7200" dirty="0"/>
              <a:t>：</a:t>
            </a:r>
            <a:r>
              <a:rPr lang="en-US" altLang="zh-TW" sz="7200" dirty="0"/>
              <a:t>Oliver Wendell </a:t>
            </a:r>
            <a:r>
              <a:rPr lang="en-US" altLang="zh-TW" sz="7200" dirty="0" smtClean="0"/>
              <a:t>Holmes)</a:t>
            </a:r>
            <a:endParaRPr lang="zh-TW" altLang="en-US" sz="7200" dirty="0"/>
          </a:p>
          <a:p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12528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醫學生的十部床頭書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33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067" y="485046"/>
            <a:ext cx="10994036" cy="1325563"/>
          </a:xfrm>
        </p:spPr>
        <p:txBody>
          <a:bodyPr>
            <a:normAutofit fontScale="90000"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日本醫界人文大師：日野原重明（1911-2017）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4" name="矩形 3">
            <a:hlinkClick r:id="rId2"/>
          </p:cNvPr>
          <p:cNvSpPr/>
          <p:nvPr/>
        </p:nvSpPr>
        <p:spPr>
          <a:xfrm>
            <a:off x="767067" y="5894484"/>
            <a:ext cx="504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https://www.youtube.com/watch?v=HkWSeUyVYkE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7" y="1588957"/>
            <a:ext cx="5148676" cy="3845616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915743" y="1316266"/>
            <a:ext cx="6821774" cy="3900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5500" dirty="0" smtClean="0"/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1)</a:t>
            </a:r>
            <a:r>
              <a:rPr lang="zh-TW" altLang="en-US" sz="3000" b="1" dirty="0">
                <a:latin typeface="+mj-lt"/>
              </a:rPr>
              <a:t>  </a:t>
            </a:r>
            <a:r>
              <a:rPr lang="zh-TW" altLang="en-US" sz="3000" b="1" dirty="0" smtClean="0">
                <a:latin typeface="+mj-lt"/>
              </a:rPr>
              <a:t>指導過兩位台灣護理界的元老</a:t>
            </a:r>
            <a:endParaRPr lang="en-US" altLang="zh-TW" sz="3000" b="1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2)</a:t>
            </a:r>
            <a:r>
              <a:rPr lang="zh-TW" altLang="en-US" sz="3000" b="1" dirty="0" smtClean="0">
                <a:latin typeface="+mj-lt"/>
              </a:rPr>
              <a:t>  年輕時受安永醫師和史懷哲影響</a:t>
            </a:r>
            <a:endParaRPr lang="en-US" altLang="zh-TW" sz="3000" b="1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3)</a:t>
            </a:r>
            <a:r>
              <a:rPr lang="zh-TW" altLang="en-US" sz="3000" b="1" dirty="0">
                <a:latin typeface="+mj-lt"/>
              </a:rPr>
              <a:t>  </a:t>
            </a:r>
            <a:r>
              <a:rPr lang="zh-TW" altLang="en-US" sz="3000" b="1" dirty="0" smtClean="0">
                <a:latin typeface="+mj-lt"/>
              </a:rPr>
              <a:t>追蹤精神偶像奧斯勒醫師</a:t>
            </a:r>
            <a:endParaRPr lang="zh-TW" altLang="en-US" sz="3000" b="1" dirty="0">
              <a:latin typeface="+mj-lt"/>
            </a:endParaRP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4)</a:t>
            </a:r>
            <a:r>
              <a:rPr lang="zh-TW" altLang="en-US" sz="3000" b="1" dirty="0">
                <a:latin typeface="+mj-lt"/>
              </a:rPr>
              <a:t>   </a:t>
            </a:r>
            <a:r>
              <a:rPr lang="zh-TW" altLang="en-US" sz="3000" b="1" dirty="0" smtClean="0">
                <a:latin typeface="+mj-lt"/>
              </a:rPr>
              <a:t>成為醫學人文大師的心路歷程</a:t>
            </a:r>
            <a:br>
              <a:rPr lang="zh-TW" altLang="en-US" sz="3000" b="1" dirty="0" smtClean="0">
                <a:latin typeface="+mj-lt"/>
              </a:rPr>
            </a:br>
            <a:r>
              <a:rPr lang="en-US" altLang="zh-TW" sz="3000" b="1" dirty="0" smtClean="0">
                <a:latin typeface="+mj-lt"/>
              </a:rPr>
              <a:t>(5)   </a:t>
            </a:r>
            <a:r>
              <a:rPr lang="zh-TW" altLang="en-US" sz="3000" b="1" dirty="0" smtClean="0">
                <a:latin typeface="+mj-lt"/>
              </a:rPr>
              <a:t>最終的人生目標</a:t>
            </a:r>
            <a:endParaRPr lang="zh-TW" altLang="en-US" sz="3000" b="1" dirty="0">
              <a:latin typeface="+mj-lt"/>
            </a:endParaRPr>
          </a:p>
          <a:p>
            <a:pPr marL="0" indent="0">
              <a:buNone/>
            </a:pPr>
            <a:endParaRPr lang="en-US" altLang="zh-TW" sz="5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5600949" y="1690688"/>
            <a:ext cx="6821774" cy="3900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sz="5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b="1" dirty="0" smtClean="0">
                <a:latin typeface="+mj-lt"/>
              </a:rPr>
              <a:t>(1)</a:t>
            </a:r>
            <a:r>
              <a:rPr lang="zh-TW" altLang="en-US" sz="3000" b="1" dirty="0" smtClean="0">
                <a:latin typeface="+mj-lt"/>
              </a:rPr>
              <a:t>  立志學醫</a:t>
            </a:r>
            <a:endParaRPr lang="en-US" altLang="zh-TW" sz="3000" b="1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b="1" dirty="0" smtClean="0">
                <a:latin typeface="+mj-lt"/>
              </a:rPr>
              <a:t>(2)</a:t>
            </a:r>
            <a:r>
              <a:rPr lang="zh-TW" altLang="en-US" sz="3000" b="1" dirty="0" smtClean="0">
                <a:latin typeface="+mj-lt"/>
              </a:rPr>
              <a:t>  設立目標，超越前進</a:t>
            </a:r>
            <a:endParaRPr lang="en-US" altLang="zh-TW" sz="3000" b="1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b="1" dirty="0" smtClean="0">
                <a:latin typeface="+mj-lt"/>
              </a:rPr>
              <a:t>(3)</a:t>
            </a:r>
            <a:r>
              <a:rPr lang="zh-TW" altLang="en-US" sz="3000" b="1" dirty="0" smtClean="0">
                <a:latin typeface="+mj-lt"/>
              </a:rPr>
              <a:t>  三十五歲成立第一家醫學院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b="1" dirty="0" smtClean="0">
                <a:latin typeface="+mj-lt"/>
              </a:rPr>
              <a:t>(4)</a:t>
            </a:r>
            <a:r>
              <a:rPr lang="zh-TW" altLang="en-US" sz="3000" b="1" dirty="0" smtClean="0">
                <a:latin typeface="+mj-lt"/>
              </a:rPr>
              <a:t>  成立德洲會，全球第二大醫療王國</a:t>
            </a:r>
            <a:br>
              <a:rPr lang="zh-TW" altLang="en-US" sz="3000" b="1" dirty="0" smtClean="0">
                <a:latin typeface="+mj-lt"/>
              </a:rPr>
            </a:br>
            <a:r>
              <a:rPr lang="en-US" altLang="zh-TW" sz="3000" b="1" dirty="0" smtClean="0">
                <a:latin typeface="+mj-lt"/>
              </a:rPr>
              <a:t>(5)  </a:t>
            </a:r>
            <a:r>
              <a:rPr lang="zh-TW" altLang="en-US" sz="3000" b="1" dirty="0" smtClean="0">
                <a:latin typeface="+mj-lt"/>
              </a:rPr>
              <a:t>他對台灣的特殊感情</a:t>
            </a:r>
            <a:endParaRPr lang="en-US" altLang="zh-TW" sz="3000" b="1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b="1" dirty="0" smtClean="0">
                <a:latin typeface="+mj-lt"/>
              </a:rPr>
              <a:t>(6)   </a:t>
            </a:r>
            <a:r>
              <a:rPr lang="zh-TW" altLang="en-US" sz="3000" b="1" dirty="0" smtClean="0">
                <a:latin typeface="+mj-lt"/>
              </a:rPr>
              <a:t>最後的理想：把德州會的理念推廣</a:t>
            </a:r>
            <a:r>
              <a:rPr lang="en-US" altLang="zh-TW" sz="3000" b="1" dirty="0" smtClean="0">
                <a:latin typeface="+mj-lt"/>
              </a:rPr>
              <a:t/>
            </a:r>
            <a:br>
              <a:rPr lang="en-US" altLang="zh-TW" sz="3000" b="1" dirty="0" smtClean="0">
                <a:latin typeface="+mj-lt"/>
              </a:rPr>
            </a:br>
            <a:r>
              <a:rPr lang="en-US" altLang="zh-TW" sz="3000" b="1" dirty="0" smtClean="0">
                <a:latin typeface="+mj-lt"/>
              </a:rPr>
              <a:t>        </a:t>
            </a:r>
            <a:r>
              <a:rPr lang="zh-TW" altLang="en-US" sz="3000" b="1" dirty="0" smtClean="0">
                <a:latin typeface="+mj-lt"/>
              </a:rPr>
              <a:t>廣到全球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5500" dirty="0" smtClean="0"/>
          </a:p>
          <a:p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67067" y="485046"/>
            <a:ext cx="10994036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日本醫界拿破崙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：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德田虎雄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（1938-）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69" y="1525797"/>
            <a:ext cx="3458972" cy="49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67067" y="485046"/>
            <a:ext cx="10994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日本醫界研究黃熱病的發現者～野口英世</a:t>
            </a:r>
            <a:r>
              <a:rPr lang="en-US" altLang="zh-TW" dirty="0"/>
              <a:t>(</a:t>
            </a:r>
            <a:r>
              <a:rPr lang="en-US" altLang="zh-TW" dirty="0" err="1"/>
              <a:t>Hideyo</a:t>
            </a:r>
            <a:r>
              <a:rPr lang="en-US" altLang="zh-TW" dirty="0"/>
              <a:t> Noguchi 1876-1928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5475157" y="1947175"/>
            <a:ext cx="6716843" cy="45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5500" dirty="0" smtClean="0"/>
          </a:p>
          <a:p>
            <a:pPr marL="0" indent="0">
              <a:buNone/>
            </a:pPr>
            <a:r>
              <a:rPr lang="en-US" altLang="zh-TW" sz="3300" b="1" dirty="0" smtClean="0">
                <a:latin typeface="+mj-lt"/>
              </a:rPr>
              <a:t>(</a:t>
            </a:r>
            <a:r>
              <a:rPr lang="en-US" altLang="zh-TW" sz="3300" b="1" dirty="0">
                <a:latin typeface="+mj-lt"/>
              </a:rPr>
              <a:t>1)</a:t>
            </a:r>
            <a:r>
              <a:rPr lang="zh-TW" altLang="en-US" sz="3300" b="1" dirty="0">
                <a:latin typeface="+mj-lt"/>
              </a:rPr>
              <a:t>   </a:t>
            </a:r>
            <a:r>
              <a:rPr lang="zh-TW" altLang="en-US" sz="3600" b="1" dirty="0"/>
              <a:t>東方最出色的細菌學家</a:t>
            </a:r>
            <a:endParaRPr lang="en-US" altLang="zh-TW" sz="3600" b="1" dirty="0" smtClean="0"/>
          </a:p>
          <a:p>
            <a:pPr marL="0" indent="0">
              <a:buNone/>
            </a:pPr>
            <a:r>
              <a:rPr lang="en-US" altLang="zh-TW" sz="3300" b="1" dirty="0" smtClean="0">
                <a:latin typeface="+mj-lt"/>
              </a:rPr>
              <a:t>(</a:t>
            </a:r>
            <a:r>
              <a:rPr lang="en-US" altLang="zh-TW" sz="3300" b="1" dirty="0">
                <a:latin typeface="+mj-lt"/>
              </a:rPr>
              <a:t>2)</a:t>
            </a:r>
            <a:r>
              <a:rPr lang="zh-TW" altLang="en-US" sz="3300" b="1" dirty="0" smtClean="0">
                <a:latin typeface="+mj-lt"/>
              </a:rPr>
              <a:t>   </a:t>
            </a:r>
            <a:r>
              <a:rPr lang="zh-TW" altLang="en-US" sz="3600" b="1" dirty="0"/>
              <a:t>貧寒出身，苦學成功</a:t>
            </a:r>
            <a:endParaRPr lang="en-US" altLang="zh-TW" sz="3300" b="1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3300" b="1" dirty="0" smtClean="0">
                <a:latin typeface="+mj-lt"/>
              </a:rPr>
              <a:t>(</a:t>
            </a:r>
            <a:r>
              <a:rPr lang="en-US" altLang="zh-TW" sz="3300" b="1" dirty="0">
                <a:latin typeface="+mj-lt"/>
              </a:rPr>
              <a:t>3)</a:t>
            </a:r>
            <a:r>
              <a:rPr lang="zh-TW" altLang="en-US" sz="3300" b="1" dirty="0">
                <a:latin typeface="+mj-lt"/>
              </a:rPr>
              <a:t>   </a:t>
            </a:r>
            <a:r>
              <a:rPr lang="zh-TW" altLang="en-US" sz="3600" b="1" dirty="0"/>
              <a:t>在美國發現梅毒螺旋菌</a:t>
            </a:r>
            <a:endParaRPr lang="zh-TW" altLang="en-US" sz="3300" b="1" dirty="0">
              <a:latin typeface="+mj-lt"/>
            </a:endParaRPr>
          </a:p>
          <a:p>
            <a:pPr marL="0" indent="0">
              <a:buNone/>
            </a:pPr>
            <a:r>
              <a:rPr lang="en-US" altLang="zh-TW" sz="3300" b="1" dirty="0" smtClean="0">
                <a:latin typeface="+mj-lt"/>
              </a:rPr>
              <a:t>(</a:t>
            </a:r>
            <a:r>
              <a:rPr lang="en-US" altLang="zh-TW" sz="3300" b="1" dirty="0">
                <a:latin typeface="+mj-lt"/>
              </a:rPr>
              <a:t>4)</a:t>
            </a:r>
            <a:r>
              <a:rPr lang="zh-TW" altLang="en-US" sz="3300" b="1" dirty="0">
                <a:latin typeface="+mj-lt"/>
              </a:rPr>
              <a:t>   </a:t>
            </a:r>
            <a:r>
              <a:rPr lang="zh-TW" altLang="en-US" sz="3600" b="1" dirty="0"/>
              <a:t>為研究黃熱病而死在非洲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endParaRPr lang="zh-TW" altLang="en-US" sz="3300" b="1" dirty="0">
              <a:latin typeface="+mj-lt"/>
            </a:endParaRPr>
          </a:p>
          <a:p>
            <a:pPr marL="0" indent="0">
              <a:buNone/>
            </a:pPr>
            <a:endParaRPr lang="en-US" altLang="zh-TW" sz="5500" dirty="0"/>
          </a:p>
          <a:p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74" y="2124778"/>
            <a:ext cx="2685582" cy="40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精神科出身的義大利指揮大師：席諾波里（</a:t>
            </a:r>
            <a:r>
              <a:rPr lang="en-US" dirty="0"/>
              <a:t>Giuseppe Sinopoli,1946-2001)</a:t>
            </a:r>
          </a:p>
        </p:txBody>
      </p:sp>
      <p:sp>
        <p:nvSpPr>
          <p:cNvPr id="4" name="矩形 3"/>
          <p:cNvSpPr/>
          <p:nvPr/>
        </p:nvSpPr>
        <p:spPr>
          <a:xfrm>
            <a:off x="422008" y="5202031"/>
            <a:ext cx="4791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https://www.youtube.com/watch?v=skA89GTcPII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875"/>
            <a:ext cx="4375056" cy="2460969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710004" y="2072787"/>
            <a:ext cx="6716843" cy="45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1)</a:t>
            </a:r>
            <a:r>
              <a:rPr lang="zh-TW" altLang="en-US" sz="3000" b="1" dirty="0">
                <a:latin typeface="+mj-lt"/>
              </a:rPr>
              <a:t> </a:t>
            </a:r>
            <a:r>
              <a:rPr lang="zh-TW" altLang="en-US" sz="3000" dirty="0"/>
              <a:t>指揮界的心理分析大師</a:t>
            </a:r>
            <a:r>
              <a:rPr lang="zh-TW" altLang="en-US" sz="3000" b="1" dirty="0">
                <a:latin typeface="+mj-lt"/>
              </a:rPr>
              <a:t>  </a:t>
            </a:r>
            <a:endParaRPr lang="en-US" altLang="zh-TW" sz="3000" b="1" dirty="0" smtClean="0"/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2)</a:t>
            </a:r>
            <a:r>
              <a:rPr lang="zh-TW" altLang="en-US" sz="3000" b="1" dirty="0" smtClean="0">
                <a:latin typeface="+mj-lt"/>
              </a:rPr>
              <a:t>  </a:t>
            </a:r>
            <a:r>
              <a:rPr lang="zh-TW" altLang="en-US" sz="3000" dirty="0" smtClean="0"/>
              <a:t>與</a:t>
            </a:r>
            <a:r>
              <a:rPr lang="zh-TW" altLang="en-US" sz="3000" dirty="0"/>
              <a:t>名師學作曲與指揮</a:t>
            </a:r>
            <a:endParaRPr lang="en-US" altLang="zh-TW" sz="3000" b="1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3)</a:t>
            </a:r>
            <a:r>
              <a:rPr lang="zh-TW" altLang="en-US" sz="3000" b="1" dirty="0">
                <a:latin typeface="+mj-lt"/>
              </a:rPr>
              <a:t>  </a:t>
            </a:r>
            <a:r>
              <a:rPr lang="zh-TW" altLang="en-US" sz="3000" dirty="0" smtClean="0"/>
              <a:t>成為</a:t>
            </a:r>
            <a:r>
              <a:rPr lang="zh-TW" altLang="en-US" sz="3000" dirty="0"/>
              <a:t>國際樂壇的名指揮</a:t>
            </a:r>
            <a:endParaRPr lang="zh-TW" altLang="en-US" sz="3000" b="1" dirty="0">
              <a:latin typeface="+mj-lt"/>
            </a:endParaRPr>
          </a:p>
          <a:p>
            <a:pPr marL="0" indent="0">
              <a:buNone/>
            </a:pPr>
            <a:r>
              <a:rPr lang="en-US" altLang="zh-TW" sz="3000" b="1" dirty="0" smtClean="0">
                <a:latin typeface="+mj-lt"/>
              </a:rPr>
              <a:t>(</a:t>
            </a:r>
            <a:r>
              <a:rPr lang="en-US" altLang="zh-TW" sz="3000" b="1" dirty="0">
                <a:latin typeface="+mj-lt"/>
              </a:rPr>
              <a:t>4)</a:t>
            </a:r>
            <a:r>
              <a:rPr lang="zh-TW" altLang="en-US" sz="3000" b="1" dirty="0">
                <a:latin typeface="+mj-lt"/>
              </a:rPr>
              <a:t>  </a:t>
            </a:r>
            <a:r>
              <a:rPr lang="zh-TW" altLang="en-US" sz="3000" dirty="0" smtClean="0"/>
              <a:t>曾</a:t>
            </a:r>
            <a:r>
              <a:rPr lang="zh-TW" altLang="en-US" sz="3000" dirty="0"/>
              <a:t>訪台演出</a:t>
            </a:r>
            <a:r>
              <a:rPr lang="en-US" altLang="zh-TW" sz="3000" dirty="0"/>
              <a:t>『</a:t>
            </a:r>
            <a:r>
              <a:rPr lang="zh-TW" altLang="en-US" sz="3000" dirty="0"/>
              <a:t>唐璜</a:t>
            </a:r>
            <a:r>
              <a:rPr lang="en-US" altLang="zh-TW" sz="3000" dirty="0"/>
              <a:t>』</a:t>
            </a:r>
            <a:r>
              <a:rPr lang="zh-TW" altLang="en-US" sz="3000" dirty="0"/>
              <a:t>和</a:t>
            </a:r>
            <a:r>
              <a:rPr lang="en-US" altLang="zh-TW" sz="3000" dirty="0"/>
              <a:t>『</a:t>
            </a:r>
            <a:r>
              <a:rPr lang="zh-TW" altLang="en-US" sz="3000" dirty="0"/>
              <a:t>貝多芬第九</a:t>
            </a:r>
            <a:r>
              <a:rPr lang="en-US" altLang="zh-TW" sz="3000" dirty="0"/>
              <a:t>』</a:t>
            </a:r>
            <a:r>
              <a:rPr lang="zh-TW" altLang="en-US" sz="3000" dirty="0" smtClean="0"/>
              <a:t/>
            </a:r>
            <a:br>
              <a:rPr lang="zh-TW" altLang="en-US" sz="3000" dirty="0" smtClean="0"/>
            </a:br>
            <a:r>
              <a:rPr lang="en-US" altLang="zh-TW" sz="3000" dirty="0" smtClean="0"/>
              <a:t>(5) </a:t>
            </a:r>
            <a:r>
              <a:rPr lang="zh-TW" altLang="en-US" sz="3000" dirty="0"/>
              <a:t>當代義大利四大指揮家之一</a:t>
            </a:r>
            <a:r>
              <a:rPr lang="zh-TW" altLang="en-US" sz="3000" dirty="0" smtClean="0"/>
              <a:t/>
            </a:r>
            <a:br>
              <a:rPr lang="zh-TW" altLang="en-US" sz="3000" dirty="0" smtClean="0"/>
            </a:br>
            <a:r>
              <a:rPr lang="en-US" altLang="zh-TW" sz="3000" dirty="0" smtClean="0"/>
              <a:t>(6)</a:t>
            </a:r>
            <a:r>
              <a:rPr lang="zh-TW" altLang="en-US" sz="3000" dirty="0"/>
              <a:t> 死在戰場的音樂界英雄</a:t>
            </a:r>
            <a:r>
              <a:rPr lang="en-US" altLang="zh-TW" sz="3000" dirty="0" smtClean="0"/>
              <a:t> </a:t>
            </a:r>
            <a:endParaRPr lang="zh-TW" altLang="en-US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30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6308" y="2456155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提出「悲傷五個階段」的理論</a:t>
            </a:r>
            <a:endParaRPr lang="zh-TW" alt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她把有關「協助面對生死」和「臨終關懷」的多年研究心得，在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1969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年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43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歲那一年出版了「論死亡和臨終關懷」一書，此書一推出，便轟動一時。有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29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種語言的翻譯本，立刻成為「生死學」方面的經典著作，在此書中她提出了現在已舉世聞名的伊莉莎白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</a:rPr>
              <a:t>‧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庫伯勒</a:t>
            </a:r>
            <a:r>
              <a:rPr lang="en-US" altLang="zh-TW" dirty="0">
                <a:solidFill>
                  <a:srgbClr val="000000"/>
                </a:solidFill>
                <a:latin typeface="新細明體" panose="02020500000000000000" pitchFamily="18" charset="-120"/>
              </a:rPr>
              <a:t>‧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羅斯的「悲傷五個階段」的理論，這五個階段是：一、否認的階段，二、憤怒的階段，三、討價還價階段，四、沮喪階段，五、接受階段。一般而言，臨終病人都會經驗這五個階段，這五個階段的理論已經被普遍採用做臨終病人家屬的參考，對醫療之工作者的評估、分辨病患與家屬情緒反應時，助益非凡。</a:t>
            </a:r>
            <a:endParaRPr lang="zh-TW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標題 8"/>
          <p:cNvSpPr>
            <a:spLocks noGrp="1"/>
          </p:cNvSpPr>
          <p:nvPr>
            <p:ph type="title"/>
          </p:nvPr>
        </p:nvSpPr>
        <p:spPr>
          <a:xfrm>
            <a:off x="0" y="580113"/>
            <a:ext cx="12192000" cy="155901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腳踏實地實現夢想的生死學大師─</a:t>
            </a:r>
            <a:r>
              <a:rPr lang="en-US" altLang="zh-TW" dirty="0" smtClean="0">
                <a:solidFill>
                  <a:srgbClr val="222222"/>
                </a:solidFill>
                <a:cs typeface="Arial" panose="020B0604020202020204" pitchFamily="34" charset="0"/>
              </a:rPr>
              <a:t/>
            </a:r>
            <a:br>
              <a:rPr lang="en-US" altLang="zh-TW" dirty="0" smtClean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zh-TW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伊莉莎白</a:t>
            </a:r>
            <a:r>
              <a:rPr lang="en-US" altLang="zh-TW" dirty="0" smtClean="0">
                <a:solidFill>
                  <a:srgbClr val="222222"/>
                </a:solidFill>
                <a:cs typeface="Arial" panose="020B0604020202020204" pitchFamily="34" charset="0"/>
              </a:rPr>
              <a:t>‧</a:t>
            </a:r>
            <a:r>
              <a:rPr lang="zh-TW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庫伯</a:t>
            </a:r>
            <a:r>
              <a:rPr lang="en-US" altLang="zh-TW" dirty="0" smtClean="0">
                <a:solidFill>
                  <a:srgbClr val="222222"/>
                </a:solidFill>
                <a:cs typeface="Arial" panose="020B0604020202020204" pitchFamily="34" charset="0"/>
              </a:rPr>
              <a:t>‧</a:t>
            </a:r>
            <a:r>
              <a:rPr lang="zh-TW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羅斯</a:t>
            </a:r>
            <a:r>
              <a:rPr lang="en-US" altLang="zh-TW" dirty="0" smtClean="0">
                <a:solidFill>
                  <a:srgbClr val="222222"/>
                </a:solidFill>
                <a:cs typeface="Arial" panose="020B0604020202020204" pitchFamily="34" charset="0"/>
              </a:rPr>
              <a:t/>
            </a:r>
            <a:br>
              <a:rPr lang="en-US" altLang="zh-TW" dirty="0" smtClean="0">
                <a:solidFill>
                  <a:srgbClr val="222222"/>
                </a:solidFill>
                <a:cs typeface="Arial" panose="020B0604020202020204" pitchFamily="34" charset="0"/>
              </a:rPr>
            </a:br>
            <a:r>
              <a:rPr lang="en-US" altLang="zh-TW" dirty="0" smtClean="0">
                <a:solidFill>
                  <a:srgbClr val="222222"/>
                </a:solidFill>
                <a:cs typeface="Arial" panose="020B0604020202020204" pitchFamily="34" charset="0"/>
              </a:rPr>
              <a:t>(</a:t>
            </a:r>
            <a:r>
              <a:rPr lang="en-US" b="1" dirty="0" smtClean="0"/>
              <a:t>Elisabeth </a:t>
            </a:r>
            <a:r>
              <a:rPr lang="en-US" b="1" dirty="0" err="1"/>
              <a:t>Kübler</a:t>
            </a:r>
            <a:r>
              <a:rPr lang="en-US" b="1" dirty="0"/>
              <a:t>-Ross 1926.7.8-2004.8.24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6" y="3043744"/>
            <a:ext cx="4237332" cy="21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3147" y="291672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羅斯語錄</a:t>
            </a:r>
            <a:endParaRPr lang="zh-TW" alt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228600"/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(1)</a:t>
            </a:r>
            <a:r>
              <a:rPr lang="zh-TW" altLang="en-US" sz="7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如果您生命中的每一天，您都活得很好，那麼您就無須恐懼死亡。</a:t>
            </a:r>
            <a:endParaRPr lang="zh-TW" alt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228600"/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(2)</a:t>
            </a:r>
            <a:r>
              <a:rPr lang="zh-TW" altLang="en-US" sz="7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學習與自己內在的沉默溝通，然後您就會發現我們這一生所發生的每件事，都是有目的的。</a:t>
            </a:r>
            <a:endParaRPr lang="zh-TW" alt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228600"/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(3)</a:t>
            </a:r>
            <a:r>
              <a:rPr lang="zh-TW" altLang="en-US" sz="7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只有當我們真正了解到在地球上的時間是有限的，而我們也無法預知何時我們必須出場，我們才會把握每一天的生命，認真地活出生命，彷彿今天是生命中的最後一天。</a:t>
            </a:r>
            <a:endParaRPr lang="zh-TW" alt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228600"/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(4)</a:t>
            </a:r>
            <a:r>
              <a:rPr lang="zh-TW" altLang="en-US" sz="7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我們大家必須學到的最後一課是：無條件的愛，這不但包括要愛別人，也包括要愛您自己。</a:t>
            </a:r>
            <a:endParaRPr lang="zh-TW" alt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228600"/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(5)</a:t>
            </a:r>
            <a:r>
              <a:rPr lang="zh-TW" altLang="en-US" sz="7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死亡並不可怕，它很可能是您一生中最美妙的經驗，最重要的是您這一生是怎麼活的。</a:t>
            </a:r>
            <a:endParaRPr lang="zh-TW" alt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228600"/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(6)</a:t>
            </a:r>
            <a:r>
              <a:rPr lang="zh-TW" altLang="en-US" sz="7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</a:t>
            </a:r>
            <a:r>
              <a:rPr lang="zh-TW" altLang="en-US" dirty="0">
                <a:solidFill>
                  <a:srgbClr val="000000"/>
                </a:solidFill>
                <a:latin typeface="新細明體" panose="02020500000000000000" pitchFamily="18" charset="-120"/>
              </a:rPr>
              <a:t>您不必到印度或是世界任何其他地方去尋求和平，事實上在您房間或花園或甚至您的浴室，都可以發現內心深處的和平。</a:t>
            </a:r>
            <a:endParaRPr lang="zh-TW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290</Words>
  <Application>Microsoft Office PowerPoint</Application>
  <PresentationFormat>寬螢幕</PresentationFormat>
  <Paragraphs>82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DFKai-SB</vt:lpstr>
      <vt:lpstr>PMingLiU</vt:lpstr>
      <vt:lpstr>Arial</vt:lpstr>
      <vt:lpstr>Arial</vt:lpstr>
      <vt:lpstr>Calibri</vt:lpstr>
      <vt:lpstr>Calibri Light</vt:lpstr>
      <vt:lpstr>Times New Roman</vt:lpstr>
      <vt:lpstr>Office 佈景主題</vt:lpstr>
      <vt:lpstr>PowerPoint 簡報</vt:lpstr>
      <vt:lpstr>美國臨床醫學與醫學人文大師： 威廉．奧斯勒（William Osler,1849-1919) </vt:lpstr>
      <vt:lpstr>醫學生的十部床頭書 </vt:lpstr>
      <vt:lpstr>日本醫界人文大師：日野原重明（1911-2017） </vt:lpstr>
      <vt:lpstr>日本醫界拿破崙：德田虎雄（1938-） </vt:lpstr>
      <vt:lpstr>PowerPoint 簡報</vt:lpstr>
      <vt:lpstr>精神科出身的義大利指揮大師：席諾波里（Giuseppe Sinopoli,1946-2001)</vt:lpstr>
      <vt:lpstr>腳踏實地實現夢想的生死學大師─ 伊莉莎白‧庫伯‧羅斯 (Elisabeth Kübler-Ross 1926.7.8-2004.8.24) </vt:lpstr>
      <vt:lpstr>PowerPoint 簡報</vt:lpstr>
      <vt:lpstr>契訶夫：俄國最重要的短篇小說家（Anton Pavlovich Chekhov, 1860-1904)</vt:lpstr>
      <vt:lpstr>精神醫學出身的存在主義大師─雅思培(Karl Jaspers，1883-1969)</vt:lpstr>
      <vt:lpstr>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gbliao</dc:creator>
  <cp:lastModifiedBy>gbliao</cp:lastModifiedBy>
  <cp:revision>33</cp:revision>
  <dcterms:created xsi:type="dcterms:W3CDTF">2018-05-27T12:22:19Z</dcterms:created>
  <dcterms:modified xsi:type="dcterms:W3CDTF">2018-05-27T15:10:35Z</dcterms:modified>
</cp:coreProperties>
</file>