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2/7/2019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2/7/2019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2/7/2019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default+of+credit+card+clients" TargetMode="External"/><Relationship Id="rId2" Type="http://schemas.openxmlformats.org/officeDocument/2006/relationships/hyperlink" Target="https://www.kaggle.com/uciml/default-of-credit-card-clients-dataset/home" TargetMode="External"/><Relationship Id="rId1" Type="http://schemas.openxmlformats.org/officeDocument/2006/relationships/slideLayout" Target="../slideLayouts/slideLayout2.xml"/><Relationship Id="rId4" Type="http://schemas.openxmlformats.org/officeDocument/2006/relationships/hyperlink" Target="https://bradzzz.gitbooks.io/ga-dsi-seattle/content/dsi/dsi_05_classification_databases/2.1-lesson/assets/datasets/DefaultCreditCardClients_yeh_2009.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EC35-0DA8-45BF-A32F-DDAC4345BF43}"/>
              </a:ext>
            </a:extLst>
          </p:cNvPr>
          <p:cNvSpPr>
            <a:spLocks noGrp="1"/>
          </p:cNvSpPr>
          <p:nvPr>
            <p:ph type="ctrTitle"/>
          </p:nvPr>
        </p:nvSpPr>
        <p:spPr/>
        <p:txBody>
          <a:bodyPr>
            <a:normAutofit fontScale="90000"/>
          </a:bodyPr>
          <a:lstStyle/>
          <a:p>
            <a:r>
              <a:rPr lang="en-CA" dirty="0"/>
              <a:t>Predicting Credit Card Default with </a:t>
            </a:r>
            <a:r>
              <a:rPr lang="en-CA" dirty="0" err="1"/>
              <a:t>scikit</a:t>
            </a:r>
            <a:r>
              <a:rPr lang="en-CA" dirty="0"/>
              <a:t>-learn</a:t>
            </a:r>
          </a:p>
        </p:txBody>
      </p:sp>
      <p:sp>
        <p:nvSpPr>
          <p:cNvPr id="3" name="Subtitle 2">
            <a:extLst>
              <a:ext uri="{FF2B5EF4-FFF2-40B4-BE49-F238E27FC236}">
                <a16:creationId xmlns:a16="http://schemas.microsoft.com/office/drawing/2014/main" id="{87C1C8C2-1B3B-4C74-977F-ED5B8E2A0373}"/>
              </a:ext>
            </a:extLst>
          </p:cNvPr>
          <p:cNvSpPr>
            <a:spLocks noGrp="1"/>
          </p:cNvSpPr>
          <p:nvPr>
            <p:ph type="subTitle" idx="1"/>
          </p:nvPr>
        </p:nvSpPr>
        <p:spPr/>
        <p:txBody>
          <a:bodyPr/>
          <a:lstStyle/>
          <a:p>
            <a:r>
              <a:rPr lang="en-CA" dirty="0"/>
              <a:t>By Gideon Blinick</a:t>
            </a:r>
          </a:p>
        </p:txBody>
      </p:sp>
    </p:spTree>
    <p:extLst>
      <p:ext uri="{BB962C8B-B14F-4D97-AF65-F5344CB8AC3E}">
        <p14:creationId xmlns:p14="http://schemas.microsoft.com/office/powerpoint/2010/main" val="277753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D201B58D-2588-49F3-8D14-977F8751B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4232A0-47B2-482E-96A4-B330D3253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26983-470C-4B99-A178-6BA93B2BFA47}"/>
              </a:ext>
            </a:extLst>
          </p:cNvPr>
          <p:cNvSpPr>
            <a:spLocks noGrp="1"/>
          </p:cNvSpPr>
          <p:nvPr>
            <p:ph type="title"/>
          </p:nvPr>
        </p:nvSpPr>
        <p:spPr>
          <a:xfrm>
            <a:off x="1121029" y="957221"/>
            <a:ext cx="5864018" cy="1049235"/>
          </a:xfrm>
        </p:spPr>
        <p:txBody>
          <a:bodyPr>
            <a:normAutofit/>
          </a:bodyPr>
          <a:lstStyle/>
          <a:p>
            <a:r>
              <a:rPr lang="en-CA" dirty="0"/>
              <a:t>Exploratory Analysis and Finding (continued)</a:t>
            </a:r>
          </a:p>
        </p:txBody>
      </p:sp>
      <p:pic>
        <p:nvPicPr>
          <p:cNvPr id="16" name="Picture 15">
            <a:extLst>
              <a:ext uri="{FF2B5EF4-FFF2-40B4-BE49-F238E27FC236}">
                <a16:creationId xmlns:a16="http://schemas.microsoft.com/office/drawing/2014/main" id="{F75FFF58-B9EC-4A30-8F41-BF96085CFC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3" name="Content Placeholder 2">
            <a:extLst>
              <a:ext uri="{FF2B5EF4-FFF2-40B4-BE49-F238E27FC236}">
                <a16:creationId xmlns:a16="http://schemas.microsoft.com/office/drawing/2014/main" id="{F5BCA3AD-2E12-4E08-B231-3D7008293676}"/>
              </a:ext>
            </a:extLst>
          </p:cNvPr>
          <p:cNvSpPr>
            <a:spLocks noGrp="1"/>
          </p:cNvSpPr>
          <p:nvPr>
            <p:ph idx="1"/>
          </p:nvPr>
        </p:nvSpPr>
        <p:spPr>
          <a:xfrm>
            <a:off x="1121029" y="2167151"/>
            <a:ext cx="5864018" cy="3299194"/>
          </a:xfrm>
        </p:spPr>
        <p:txBody>
          <a:bodyPr>
            <a:normAutofit/>
          </a:bodyPr>
          <a:lstStyle/>
          <a:p>
            <a:r>
              <a:rPr lang="en-CA" dirty="0"/>
              <a:t>We also found that people with only a high school education have higher rates of marriage than people with graduate school education.</a:t>
            </a:r>
          </a:p>
          <a:p>
            <a:endParaRPr lang="en-CA" dirty="0"/>
          </a:p>
        </p:txBody>
      </p:sp>
      <p:pic>
        <p:nvPicPr>
          <p:cNvPr id="5" name="Picture 4" descr="A screenshot of a cell phone&#10;&#10;Description automatically generated">
            <a:extLst>
              <a:ext uri="{FF2B5EF4-FFF2-40B4-BE49-F238E27FC236}">
                <a16:creationId xmlns:a16="http://schemas.microsoft.com/office/drawing/2014/main" id="{68B6386C-9277-4646-9C53-B4CE7F8834A9}"/>
              </a:ext>
            </a:extLst>
          </p:cNvPr>
          <p:cNvPicPr>
            <a:picLocks noChangeAspect="1"/>
          </p:cNvPicPr>
          <p:nvPr/>
        </p:nvPicPr>
        <p:blipFill>
          <a:blip r:embed="rId3"/>
          <a:stretch>
            <a:fillRect/>
          </a:stretch>
        </p:blipFill>
        <p:spPr>
          <a:xfrm>
            <a:off x="7568652" y="481109"/>
            <a:ext cx="3884720" cy="2491906"/>
          </a:xfrm>
          <a:prstGeom prst="rect">
            <a:avLst/>
          </a:prstGeom>
        </p:spPr>
      </p:pic>
      <p:pic>
        <p:nvPicPr>
          <p:cNvPr id="7" name="Picture 6" descr="A screenshot of a cell phone on a table&#10;&#10;Description automatically generated">
            <a:extLst>
              <a:ext uri="{FF2B5EF4-FFF2-40B4-BE49-F238E27FC236}">
                <a16:creationId xmlns:a16="http://schemas.microsoft.com/office/drawing/2014/main" id="{A5A59ABF-EE7B-4B24-9E9D-F9621DD2FEBC}"/>
              </a:ext>
            </a:extLst>
          </p:cNvPr>
          <p:cNvPicPr>
            <a:picLocks noChangeAspect="1"/>
          </p:cNvPicPr>
          <p:nvPr/>
        </p:nvPicPr>
        <p:blipFill>
          <a:blip r:embed="rId4"/>
          <a:stretch>
            <a:fillRect/>
          </a:stretch>
        </p:blipFill>
        <p:spPr>
          <a:xfrm>
            <a:off x="7473594" y="3466417"/>
            <a:ext cx="4074836" cy="1836044"/>
          </a:xfrm>
          <a:prstGeom prst="rect">
            <a:avLst/>
          </a:prstGeom>
        </p:spPr>
      </p:pic>
      <p:pic>
        <p:nvPicPr>
          <p:cNvPr id="18" name="Picture 17">
            <a:extLst>
              <a:ext uri="{FF2B5EF4-FFF2-40B4-BE49-F238E27FC236}">
                <a16:creationId xmlns:a16="http://schemas.microsoft.com/office/drawing/2014/main" id="{469DF0F2-2E13-4EBD-B1E6-F286C4C4B8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0" name="Straight Connector 19">
            <a:extLst>
              <a:ext uri="{FF2B5EF4-FFF2-40B4-BE49-F238E27FC236}">
                <a16:creationId xmlns:a16="http://schemas.microsoft.com/office/drawing/2014/main" id="{DD6B09B1-F6CD-4C72-B3E4-F31BB3E804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91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6855-D5CE-4454-B9F6-F3FB9859D850}"/>
              </a:ext>
            </a:extLst>
          </p:cNvPr>
          <p:cNvSpPr>
            <a:spLocks noGrp="1"/>
          </p:cNvSpPr>
          <p:nvPr>
            <p:ph type="title"/>
          </p:nvPr>
        </p:nvSpPr>
        <p:spPr>
          <a:xfrm>
            <a:off x="1130270" y="953324"/>
            <a:ext cx="9603275" cy="1049235"/>
          </a:xfrm>
        </p:spPr>
        <p:txBody>
          <a:bodyPr>
            <a:normAutofit/>
          </a:bodyPr>
          <a:lstStyle/>
          <a:p>
            <a:r>
              <a:rPr lang="en-CA" dirty="0"/>
              <a:t>Exploratory Analysis and Finding (continued)</a:t>
            </a:r>
          </a:p>
        </p:txBody>
      </p:sp>
      <p:sp>
        <p:nvSpPr>
          <p:cNvPr id="3" name="Content Placeholder 2">
            <a:extLst>
              <a:ext uri="{FF2B5EF4-FFF2-40B4-BE49-F238E27FC236}">
                <a16:creationId xmlns:a16="http://schemas.microsoft.com/office/drawing/2014/main" id="{C2E40054-275B-4C60-A355-B4ABBA1FB2AB}"/>
              </a:ext>
            </a:extLst>
          </p:cNvPr>
          <p:cNvSpPr>
            <a:spLocks noGrp="1"/>
          </p:cNvSpPr>
          <p:nvPr>
            <p:ph idx="1"/>
          </p:nvPr>
        </p:nvSpPr>
        <p:spPr>
          <a:xfrm>
            <a:off x="1130270" y="2158175"/>
            <a:ext cx="4345401" cy="3308172"/>
          </a:xfrm>
        </p:spPr>
        <p:txBody>
          <a:bodyPr>
            <a:normAutofit fontScale="92500" lnSpcReduction="20000"/>
          </a:bodyPr>
          <a:lstStyle/>
          <a:p>
            <a:pPr>
              <a:lnSpc>
                <a:spcPct val="110000"/>
              </a:lnSpc>
            </a:pPr>
            <a:r>
              <a:rPr lang="en-CA" dirty="0"/>
              <a:t>A third finding was that while age is certainly related to education with more educated individuals being younger in our dataset, it was not a significant factor in distinguishing between defaulters and non-defaulters.</a:t>
            </a:r>
          </a:p>
          <a:p>
            <a:pPr>
              <a:lnSpc>
                <a:spcPct val="110000"/>
              </a:lnSpc>
            </a:pPr>
            <a:r>
              <a:rPr lang="en-CA" dirty="0"/>
              <a:t>The table shows average age for individuals, broken down by education and whether they defaulted or not.</a:t>
            </a:r>
          </a:p>
          <a:p>
            <a:pPr marL="0" indent="0">
              <a:lnSpc>
                <a:spcPct val="110000"/>
              </a:lnSpc>
              <a:buNone/>
            </a:pPr>
            <a:endParaRPr lang="en-CA" dirty="0"/>
          </a:p>
        </p:txBody>
      </p:sp>
      <p:pic>
        <p:nvPicPr>
          <p:cNvPr id="5" name="Picture 4" descr="A screenshot of a cell phone&#10;&#10;Description automatically generated">
            <a:extLst>
              <a:ext uri="{FF2B5EF4-FFF2-40B4-BE49-F238E27FC236}">
                <a16:creationId xmlns:a16="http://schemas.microsoft.com/office/drawing/2014/main" id="{3DD2C96C-B1D2-4B18-B583-6EF9A017F2CE}"/>
              </a:ext>
            </a:extLst>
          </p:cNvPr>
          <p:cNvPicPr>
            <a:picLocks noChangeAspect="1"/>
          </p:cNvPicPr>
          <p:nvPr/>
        </p:nvPicPr>
        <p:blipFill>
          <a:blip r:embed="rId2"/>
          <a:stretch>
            <a:fillRect/>
          </a:stretch>
        </p:blipFill>
        <p:spPr>
          <a:xfrm>
            <a:off x="6253149" y="1774914"/>
            <a:ext cx="4178743" cy="3308172"/>
          </a:xfrm>
          <a:prstGeom prst="rect">
            <a:avLst/>
          </a:prstGeom>
        </p:spPr>
      </p:pic>
    </p:spTree>
    <p:extLst>
      <p:ext uri="{BB962C8B-B14F-4D97-AF65-F5344CB8AC3E}">
        <p14:creationId xmlns:p14="http://schemas.microsoft.com/office/powerpoint/2010/main" val="332179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FDA4-5C92-464C-8D03-AB7271AB1FE1}"/>
              </a:ext>
            </a:extLst>
          </p:cNvPr>
          <p:cNvSpPr>
            <a:spLocks noGrp="1"/>
          </p:cNvSpPr>
          <p:nvPr>
            <p:ph type="title"/>
          </p:nvPr>
        </p:nvSpPr>
        <p:spPr/>
        <p:txBody>
          <a:bodyPr/>
          <a:lstStyle/>
          <a:p>
            <a:r>
              <a:rPr lang="en-CA" dirty="0"/>
              <a:t>In-depth analysis (machine learning)</a:t>
            </a:r>
          </a:p>
        </p:txBody>
      </p:sp>
      <p:sp>
        <p:nvSpPr>
          <p:cNvPr id="3" name="Content Placeholder 2">
            <a:extLst>
              <a:ext uri="{FF2B5EF4-FFF2-40B4-BE49-F238E27FC236}">
                <a16:creationId xmlns:a16="http://schemas.microsoft.com/office/drawing/2014/main" id="{F23E9165-8B1A-4015-B00E-4F03CD4C5321}"/>
              </a:ext>
            </a:extLst>
          </p:cNvPr>
          <p:cNvSpPr>
            <a:spLocks noGrp="1"/>
          </p:cNvSpPr>
          <p:nvPr>
            <p:ph idx="1"/>
          </p:nvPr>
        </p:nvSpPr>
        <p:spPr/>
        <p:txBody>
          <a:bodyPr>
            <a:normAutofit fontScale="85000" lnSpcReduction="10000"/>
          </a:bodyPr>
          <a:lstStyle/>
          <a:p>
            <a:r>
              <a:rPr lang="en-CA" dirty="0"/>
              <a:t>6 models were used for classification: Logistic Regression, K-Nearest Neighbors (KNN), Support Vector Machine (SVM), Decision Tree, Random Forest, and Naïve Bayes.</a:t>
            </a:r>
          </a:p>
          <a:p>
            <a:r>
              <a:rPr lang="en-CA" dirty="0"/>
              <a:t>Preprocessing the data:</a:t>
            </a:r>
          </a:p>
          <a:p>
            <a:pPr lvl="1"/>
            <a:r>
              <a:rPr lang="en-CA" dirty="0"/>
              <a:t>Categorical features were preprocessed with </a:t>
            </a:r>
            <a:r>
              <a:rPr lang="en-CA" dirty="0" err="1"/>
              <a:t>sklearn’s</a:t>
            </a:r>
            <a:r>
              <a:rPr lang="en-CA" dirty="0"/>
              <a:t> </a:t>
            </a:r>
            <a:r>
              <a:rPr lang="en-CA" dirty="0" err="1"/>
              <a:t>OneHotEncoder</a:t>
            </a:r>
            <a:r>
              <a:rPr lang="en-CA" dirty="0"/>
              <a:t>()</a:t>
            </a:r>
          </a:p>
          <a:p>
            <a:pPr lvl="1"/>
            <a:r>
              <a:rPr lang="en-CA" dirty="0"/>
              <a:t>Numerical features were preprocessed with </a:t>
            </a:r>
            <a:r>
              <a:rPr lang="en-CA" dirty="0" err="1"/>
              <a:t>sklearn’s</a:t>
            </a:r>
            <a:r>
              <a:rPr lang="en-CA" dirty="0"/>
              <a:t> </a:t>
            </a:r>
            <a:r>
              <a:rPr lang="en-CA" dirty="0" err="1"/>
              <a:t>MinMaxScaler</a:t>
            </a:r>
            <a:r>
              <a:rPr lang="en-CA" dirty="0"/>
              <a:t>()</a:t>
            </a:r>
          </a:p>
          <a:p>
            <a:pPr lvl="1"/>
            <a:r>
              <a:rPr lang="en-CA" dirty="0"/>
              <a:t>Both wrapped in a </a:t>
            </a:r>
            <a:r>
              <a:rPr lang="en-CA" dirty="0" err="1"/>
              <a:t>ColumnTransformer</a:t>
            </a:r>
            <a:r>
              <a:rPr lang="en-CA" dirty="0"/>
              <a:t>() and put in a Pipeline() object</a:t>
            </a:r>
          </a:p>
          <a:p>
            <a:r>
              <a:rPr lang="en-CA" dirty="0"/>
              <a:t>Then we did </a:t>
            </a:r>
            <a:r>
              <a:rPr lang="en-CA" dirty="0" err="1"/>
              <a:t>train_test_split</a:t>
            </a:r>
            <a:r>
              <a:rPr lang="en-CA" dirty="0"/>
              <a:t>(), put our estimator (already in a pipeline) and hyperparameter space in a </a:t>
            </a:r>
            <a:r>
              <a:rPr lang="en-CA" dirty="0" err="1"/>
              <a:t>GridSearchCV</a:t>
            </a:r>
            <a:r>
              <a:rPr lang="en-CA" dirty="0"/>
              <a:t>() object, trained the model, and scored it.</a:t>
            </a:r>
          </a:p>
          <a:p>
            <a:endParaRPr lang="en-CA" dirty="0"/>
          </a:p>
        </p:txBody>
      </p:sp>
    </p:spTree>
    <p:extLst>
      <p:ext uri="{BB962C8B-B14F-4D97-AF65-F5344CB8AC3E}">
        <p14:creationId xmlns:p14="http://schemas.microsoft.com/office/powerpoint/2010/main" val="91102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ED67-9498-4969-B7F9-CA51E2935C9E}"/>
              </a:ext>
            </a:extLst>
          </p:cNvPr>
          <p:cNvSpPr>
            <a:spLocks noGrp="1"/>
          </p:cNvSpPr>
          <p:nvPr>
            <p:ph type="title"/>
          </p:nvPr>
        </p:nvSpPr>
        <p:spPr/>
        <p:txBody>
          <a:bodyPr/>
          <a:lstStyle/>
          <a:p>
            <a:r>
              <a:rPr lang="en-CA" dirty="0"/>
              <a:t>In-depth analysis (machine learning)</a:t>
            </a:r>
          </a:p>
        </p:txBody>
      </p:sp>
      <p:sp>
        <p:nvSpPr>
          <p:cNvPr id="3" name="Content Placeholder 2">
            <a:extLst>
              <a:ext uri="{FF2B5EF4-FFF2-40B4-BE49-F238E27FC236}">
                <a16:creationId xmlns:a16="http://schemas.microsoft.com/office/drawing/2014/main" id="{A65C88CF-311A-4EC8-B711-C82E1604A6C9}"/>
              </a:ext>
            </a:extLst>
          </p:cNvPr>
          <p:cNvSpPr>
            <a:spLocks noGrp="1"/>
          </p:cNvSpPr>
          <p:nvPr>
            <p:ph idx="1"/>
          </p:nvPr>
        </p:nvSpPr>
        <p:spPr/>
        <p:txBody>
          <a:bodyPr/>
          <a:lstStyle/>
          <a:p>
            <a:r>
              <a:rPr lang="en-CA" dirty="0"/>
              <a:t>For scoring the models, we could not just use accuracy, because there was a 78-22 imbalance between no-default labels and default labels.</a:t>
            </a:r>
          </a:p>
          <a:p>
            <a:r>
              <a:rPr lang="en-CA" dirty="0"/>
              <a:t>Also, in our problem, false negative (predicting no default when default occurs) is much worse than false positives (the opposite).</a:t>
            </a:r>
          </a:p>
          <a:p>
            <a:r>
              <a:rPr lang="en-CA" dirty="0"/>
              <a:t>Therefore, a better metric than accuracy for us is recall: the ratio of correctly predicted defaulters to the number of actual defaulters.</a:t>
            </a:r>
          </a:p>
          <a:p>
            <a:r>
              <a:rPr lang="en-CA" dirty="0"/>
              <a:t>It is this that we aimed to maximize.</a:t>
            </a:r>
          </a:p>
        </p:txBody>
      </p:sp>
    </p:spTree>
    <p:extLst>
      <p:ext uri="{BB962C8B-B14F-4D97-AF65-F5344CB8AC3E}">
        <p14:creationId xmlns:p14="http://schemas.microsoft.com/office/powerpoint/2010/main" val="97560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014BF94-4DFC-4A65-99BF-76277891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55C7B1-10DA-4D61-B560-5E1F081B3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9B874-6ED6-4E26-82D5-66AD4663DF89}"/>
              </a:ext>
            </a:extLst>
          </p:cNvPr>
          <p:cNvSpPr>
            <a:spLocks noGrp="1"/>
          </p:cNvSpPr>
          <p:nvPr>
            <p:ph type="title"/>
          </p:nvPr>
        </p:nvSpPr>
        <p:spPr>
          <a:xfrm>
            <a:off x="1121028" y="948706"/>
            <a:ext cx="4507707" cy="1049235"/>
          </a:xfrm>
        </p:spPr>
        <p:txBody>
          <a:bodyPr>
            <a:normAutofit/>
          </a:bodyPr>
          <a:lstStyle/>
          <a:p>
            <a:r>
              <a:rPr lang="en-CA" dirty="0"/>
              <a:t>Analysis Results</a:t>
            </a:r>
          </a:p>
        </p:txBody>
      </p:sp>
      <p:pic>
        <p:nvPicPr>
          <p:cNvPr id="16" name="Picture 15">
            <a:extLst>
              <a:ext uri="{FF2B5EF4-FFF2-40B4-BE49-F238E27FC236}">
                <a16:creationId xmlns:a16="http://schemas.microsoft.com/office/drawing/2014/main" id="{88C29B8B-A62C-43CE-92FF-12EAA1D01B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1125460" y="643464"/>
            <a:ext cx="4526280" cy="155448"/>
          </a:xfrm>
          <a:prstGeom prst="rect">
            <a:avLst/>
          </a:prstGeom>
          <a:noFill/>
          <a:ln>
            <a:noFill/>
          </a:ln>
        </p:spPr>
      </p:pic>
      <p:sp>
        <p:nvSpPr>
          <p:cNvPr id="3" name="Content Placeholder 2">
            <a:extLst>
              <a:ext uri="{FF2B5EF4-FFF2-40B4-BE49-F238E27FC236}">
                <a16:creationId xmlns:a16="http://schemas.microsoft.com/office/drawing/2014/main" id="{D2413477-F30E-4D72-B6E4-EBFBD5047C6B}"/>
              </a:ext>
            </a:extLst>
          </p:cNvPr>
          <p:cNvSpPr>
            <a:spLocks noGrp="1"/>
          </p:cNvSpPr>
          <p:nvPr>
            <p:ph idx="1"/>
          </p:nvPr>
        </p:nvSpPr>
        <p:spPr>
          <a:xfrm>
            <a:off x="1121030" y="2167151"/>
            <a:ext cx="4503066" cy="3299194"/>
          </a:xfrm>
        </p:spPr>
        <p:txBody>
          <a:bodyPr>
            <a:normAutofit fontScale="92500" lnSpcReduction="20000"/>
          </a:bodyPr>
          <a:lstStyle/>
          <a:p>
            <a:pPr>
              <a:lnSpc>
                <a:spcPct val="110000"/>
              </a:lnSpc>
            </a:pPr>
            <a:r>
              <a:rPr lang="en-CA" sz="1700" dirty="0"/>
              <a:t>All of our models performed better than the dumb model that always predicted no default.</a:t>
            </a:r>
          </a:p>
          <a:p>
            <a:pPr>
              <a:lnSpc>
                <a:spcPct val="110000"/>
              </a:lnSpc>
            </a:pPr>
            <a:r>
              <a:rPr lang="en-CA" sz="1700" dirty="0"/>
              <a:t>Also, by recall alone, Logistic Regression narrowly beat Random Forest.</a:t>
            </a:r>
          </a:p>
          <a:p>
            <a:pPr>
              <a:lnSpc>
                <a:spcPct val="110000"/>
              </a:lnSpc>
            </a:pPr>
            <a:r>
              <a:rPr lang="en-CA" sz="1700" dirty="0"/>
              <a:t>Not the whole story though, because the recall in the table is only the recall for one classification threshold: a threshold of 0.5.</a:t>
            </a:r>
          </a:p>
          <a:p>
            <a:pPr>
              <a:lnSpc>
                <a:spcPct val="110000"/>
              </a:lnSpc>
            </a:pPr>
            <a:r>
              <a:rPr lang="en-CA" sz="1700" dirty="0"/>
              <a:t>If we change the threshold, we will get different values of precision and recall.</a:t>
            </a:r>
          </a:p>
          <a:p>
            <a:pPr>
              <a:lnSpc>
                <a:spcPct val="110000"/>
              </a:lnSpc>
            </a:pPr>
            <a:r>
              <a:rPr lang="en-CA" sz="1700" dirty="0"/>
              <a:t>Can be seen in a precision-recall graph.</a:t>
            </a:r>
          </a:p>
        </p:txBody>
      </p:sp>
      <p:pic>
        <p:nvPicPr>
          <p:cNvPr id="7" name="Picture 6" descr="A picture containing wall, indoor&#10;&#10;Description automatically generated">
            <a:extLst>
              <a:ext uri="{FF2B5EF4-FFF2-40B4-BE49-F238E27FC236}">
                <a16:creationId xmlns:a16="http://schemas.microsoft.com/office/drawing/2014/main" id="{A015B1C9-28B5-418F-92D7-D59A504747B1}"/>
              </a:ext>
            </a:extLst>
          </p:cNvPr>
          <p:cNvPicPr>
            <a:picLocks noChangeAspect="1"/>
          </p:cNvPicPr>
          <p:nvPr/>
        </p:nvPicPr>
        <p:blipFill>
          <a:blip r:embed="rId3"/>
          <a:stretch>
            <a:fillRect/>
          </a:stretch>
        </p:blipFill>
        <p:spPr>
          <a:xfrm>
            <a:off x="5714592" y="2167150"/>
            <a:ext cx="5356378" cy="1818923"/>
          </a:xfrm>
          <a:prstGeom prst="rect">
            <a:avLst/>
          </a:prstGeom>
        </p:spPr>
      </p:pic>
      <p:pic>
        <p:nvPicPr>
          <p:cNvPr id="18" name="Picture 17">
            <a:extLst>
              <a:ext uri="{FF2B5EF4-FFF2-40B4-BE49-F238E27FC236}">
                <a16:creationId xmlns:a16="http://schemas.microsoft.com/office/drawing/2014/main" id="{F873EA42-E9E9-4806-A9F6-1718BE38B7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0" name="Straight Connector 19">
            <a:extLst>
              <a:ext uri="{FF2B5EF4-FFF2-40B4-BE49-F238E27FC236}">
                <a16:creationId xmlns:a16="http://schemas.microsoft.com/office/drawing/2014/main" id="{A99D5523-0BC8-4D5A-871C-69C0725E73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82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C2C3-2D8D-4772-94A3-1020E71DC699}"/>
              </a:ext>
            </a:extLst>
          </p:cNvPr>
          <p:cNvSpPr>
            <a:spLocks noGrp="1"/>
          </p:cNvSpPr>
          <p:nvPr>
            <p:ph type="title"/>
          </p:nvPr>
        </p:nvSpPr>
        <p:spPr>
          <a:xfrm>
            <a:off x="1130270" y="953324"/>
            <a:ext cx="9603275" cy="1049235"/>
          </a:xfrm>
        </p:spPr>
        <p:txBody>
          <a:bodyPr>
            <a:normAutofit/>
          </a:bodyPr>
          <a:lstStyle/>
          <a:p>
            <a:r>
              <a:rPr lang="en-CA" dirty="0"/>
              <a:t>Analysis Results (continued)	</a:t>
            </a:r>
          </a:p>
        </p:txBody>
      </p:sp>
      <p:sp>
        <p:nvSpPr>
          <p:cNvPr id="3" name="Content Placeholder 2">
            <a:extLst>
              <a:ext uri="{FF2B5EF4-FFF2-40B4-BE49-F238E27FC236}">
                <a16:creationId xmlns:a16="http://schemas.microsoft.com/office/drawing/2014/main" id="{7E82DAC9-744D-4571-89A6-508062CD6560}"/>
              </a:ext>
            </a:extLst>
          </p:cNvPr>
          <p:cNvSpPr>
            <a:spLocks noGrp="1"/>
          </p:cNvSpPr>
          <p:nvPr>
            <p:ph idx="1"/>
          </p:nvPr>
        </p:nvSpPr>
        <p:spPr>
          <a:xfrm>
            <a:off x="1130270" y="2158175"/>
            <a:ext cx="4158849" cy="3308172"/>
          </a:xfrm>
        </p:spPr>
        <p:txBody>
          <a:bodyPr>
            <a:normAutofit/>
          </a:bodyPr>
          <a:lstStyle/>
          <a:p>
            <a:pPr>
              <a:lnSpc>
                <a:spcPct val="110000"/>
              </a:lnSpc>
            </a:pPr>
            <a:r>
              <a:rPr lang="en-CA" sz="1400" dirty="0"/>
              <a:t>When we look at the Precision-recall curves for each of the models, we see that Random Forest is overall the best (except for a small area where Logistic Regression is better)</a:t>
            </a:r>
          </a:p>
          <a:p>
            <a:pPr>
              <a:lnSpc>
                <a:spcPct val="110000"/>
              </a:lnSpc>
            </a:pPr>
            <a:r>
              <a:rPr lang="en-CA" sz="1400" dirty="0"/>
              <a:t>Therefore, if we want to maximize recall, we should use a Random Forest</a:t>
            </a:r>
          </a:p>
          <a:p>
            <a:pPr>
              <a:lnSpc>
                <a:spcPct val="110000"/>
              </a:lnSpc>
            </a:pPr>
            <a:r>
              <a:rPr lang="en-CA" sz="1400" dirty="0"/>
              <a:t>When we do that and use a threshold of 0.25, we get much higher recall (60.6%) without sacrificing too much accuracy (78.6%) or precision (51.5%)</a:t>
            </a:r>
          </a:p>
        </p:txBody>
      </p:sp>
      <p:grpSp>
        <p:nvGrpSpPr>
          <p:cNvPr id="12" name="Group 11">
            <a:extLst>
              <a:ext uri="{FF2B5EF4-FFF2-40B4-BE49-F238E27FC236}">
                <a16:creationId xmlns:a16="http://schemas.microsoft.com/office/drawing/2014/main" id="{C0C75A5C-43F0-47CF-9403-0A7FD5500D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88514" y="2158175"/>
            <a:ext cx="4948659" cy="3308170"/>
            <a:chOff x="7807230" y="2012810"/>
            <a:chExt cx="3251252" cy="3459865"/>
          </a:xfrm>
        </p:grpSpPr>
        <p:sp>
          <p:nvSpPr>
            <p:cNvPr id="13" name="Rectangle 12">
              <a:extLst>
                <a:ext uri="{FF2B5EF4-FFF2-40B4-BE49-F238E27FC236}">
                  <a16:creationId xmlns:a16="http://schemas.microsoft.com/office/drawing/2014/main" id="{69579230-81E4-48A8-B3C0-E17F6458F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FFEE65-9133-4600-ADC0-BC2B3FB37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picture containing map, text&#10;&#10;Description automatically generated">
            <a:extLst>
              <a:ext uri="{FF2B5EF4-FFF2-40B4-BE49-F238E27FC236}">
                <a16:creationId xmlns:a16="http://schemas.microsoft.com/office/drawing/2014/main" id="{8D9B8EC5-FEB1-415D-8DF3-68C05D0DB01E}"/>
              </a:ext>
            </a:extLst>
          </p:cNvPr>
          <p:cNvPicPr>
            <a:picLocks noChangeAspect="1"/>
          </p:cNvPicPr>
          <p:nvPr/>
        </p:nvPicPr>
        <p:blipFill rotWithShape="1">
          <a:blip r:embed="rId2"/>
          <a:srcRect l="646" r="2" b="2"/>
          <a:stretch/>
        </p:blipFill>
        <p:spPr>
          <a:xfrm>
            <a:off x="5955948" y="2314897"/>
            <a:ext cx="4613872" cy="2983696"/>
          </a:xfrm>
          <a:prstGeom prst="rect">
            <a:avLst/>
          </a:prstGeom>
        </p:spPr>
      </p:pic>
    </p:spTree>
    <p:extLst>
      <p:ext uri="{BB962C8B-B14F-4D97-AF65-F5344CB8AC3E}">
        <p14:creationId xmlns:p14="http://schemas.microsoft.com/office/powerpoint/2010/main" val="134430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2A46-E183-49E6-B214-BBB0C0EB6F40}"/>
              </a:ext>
            </a:extLst>
          </p:cNvPr>
          <p:cNvSpPr>
            <a:spLocks noGrp="1"/>
          </p:cNvSpPr>
          <p:nvPr>
            <p:ph type="title"/>
          </p:nvPr>
        </p:nvSpPr>
        <p:spPr/>
        <p:txBody>
          <a:bodyPr/>
          <a:lstStyle/>
          <a:p>
            <a:r>
              <a:rPr lang="en-CA" dirty="0"/>
              <a:t>Recommendations for Client	</a:t>
            </a:r>
            <a:br>
              <a:rPr lang="en-CA" dirty="0"/>
            </a:br>
            <a:endParaRPr lang="en-CA" dirty="0"/>
          </a:p>
        </p:txBody>
      </p:sp>
      <p:sp>
        <p:nvSpPr>
          <p:cNvPr id="3" name="Content Placeholder 2">
            <a:extLst>
              <a:ext uri="{FF2B5EF4-FFF2-40B4-BE49-F238E27FC236}">
                <a16:creationId xmlns:a16="http://schemas.microsoft.com/office/drawing/2014/main" id="{BD6C7AA2-69A0-4F32-979D-91835473FE84}"/>
              </a:ext>
            </a:extLst>
          </p:cNvPr>
          <p:cNvSpPr>
            <a:spLocks noGrp="1"/>
          </p:cNvSpPr>
          <p:nvPr>
            <p:ph idx="1"/>
          </p:nvPr>
        </p:nvSpPr>
        <p:spPr/>
        <p:txBody>
          <a:bodyPr/>
          <a:lstStyle/>
          <a:p>
            <a:pPr marL="457200" indent="-457200">
              <a:buFont typeface="+mj-lt"/>
              <a:buAutoNum type="arabicPeriod"/>
            </a:pPr>
            <a:r>
              <a:rPr lang="en-CA" dirty="0"/>
              <a:t>If you use one model to predict default, use a Random Forest because it achieves the highest recall score, which is the metric that matters most.</a:t>
            </a:r>
          </a:p>
          <a:p>
            <a:pPr marL="457200" indent="-457200">
              <a:buFont typeface="+mj-lt"/>
              <a:buAutoNum type="arabicPeriod"/>
            </a:pPr>
            <a:r>
              <a:rPr lang="en-CA" dirty="0"/>
              <a:t>Because we saw in the Exploratory Analysis phase that the latest month’s data was most important for predicting default, greater effort should be made to ensure that this month’s data is accurate and if more data can be obtained about a client’s financial state in the month prior to possible default, predictions can be improved. </a:t>
            </a:r>
          </a:p>
        </p:txBody>
      </p:sp>
    </p:spTree>
    <p:extLst>
      <p:ext uri="{BB962C8B-B14F-4D97-AF65-F5344CB8AC3E}">
        <p14:creationId xmlns:p14="http://schemas.microsoft.com/office/powerpoint/2010/main" val="3604262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1893-CF5F-479F-A2DA-E6074F622A5B}"/>
              </a:ext>
            </a:extLst>
          </p:cNvPr>
          <p:cNvSpPr>
            <a:spLocks noGrp="1"/>
          </p:cNvSpPr>
          <p:nvPr>
            <p:ph type="title"/>
          </p:nvPr>
        </p:nvSpPr>
        <p:spPr/>
        <p:txBody>
          <a:bodyPr/>
          <a:lstStyle/>
          <a:p>
            <a:r>
              <a:rPr lang="en-CA" dirty="0"/>
              <a:t>Suggestions for Improvement</a:t>
            </a:r>
          </a:p>
        </p:txBody>
      </p:sp>
      <p:sp>
        <p:nvSpPr>
          <p:cNvPr id="3" name="Content Placeholder 2">
            <a:extLst>
              <a:ext uri="{FF2B5EF4-FFF2-40B4-BE49-F238E27FC236}">
                <a16:creationId xmlns:a16="http://schemas.microsoft.com/office/drawing/2014/main" id="{296CB75A-9372-432E-9B75-C82673D6370C}"/>
              </a:ext>
            </a:extLst>
          </p:cNvPr>
          <p:cNvSpPr>
            <a:spLocks noGrp="1"/>
          </p:cNvSpPr>
          <p:nvPr>
            <p:ph idx="1"/>
          </p:nvPr>
        </p:nvSpPr>
        <p:spPr/>
        <p:txBody>
          <a:bodyPr/>
          <a:lstStyle/>
          <a:p>
            <a:pPr marL="457200" indent="-457200">
              <a:buFont typeface="+mj-lt"/>
              <a:buAutoNum type="arabicPeriod"/>
            </a:pPr>
            <a:r>
              <a:rPr lang="en-CA" dirty="0"/>
              <a:t>Feature Engineering: consider interaction terms among the features.</a:t>
            </a:r>
          </a:p>
          <a:p>
            <a:pPr marL="457200" indent="-457200">
              <a:buFont typeface="+mj-lt"/>
              <a:buAutoNum type="arabicPeriod"/>
            </a:pPr>
            <a:r>
              <a:rPr lang="en-CA" dirty="0"/>
              <a:t>More EDA: perhaps use clustering for better intuition of customer base.</a:t>
            </a:r>
          </a:p>
          <a:p>
            <a:pPr marL="457200" indent="-457200">
              <a:buFont typeface="+mj-lt"/>
              <a:buAutoNum type="arabicPeriod"/>
            </a:pPr>
            <a:r>
              <a:rPr lang="en-CA" dirty="0"/>
              <a:t>Sampling techniques for class-imbalance: </a:t>
            </a:r>
            <a:r>
              <a:rPr lang="en-CA" dirty="0" err="1"/>
              <a:t>upsampling</a:t>
            </a:r>
            <a:r>
              <a:rPr lang="en-CA" dirty="0"/>
              <a:t>, </a:t>
            </a:r>
            <a:r>
              <a:rPr lang="en-CA" dirty="0" err="1"/>
              <a:t>downsampling</a:t>
            </a:r>
            <a:r>
              <a:rPr lang="en-CA" dirty="0"/>
              <a:t>, SMOTE.</a:t>
            </a:r>
          </a:p>
          <a:p>
            <a:pPr marL="457200" indent="-457200">
              <a:buFont typeface="+mj-lt"/>
              <a:buAutoNum type="arabicPeriod"/>
            </a:pPr>
            <a:r>
              <a:rPr lang="en-CA" dirty="0"/>
              <a:t>More Advanced Models: Neural Networks, Discriminant Analysis, Gradient Tree Boosting, Ada Boost.</a:t>
            </a:r>
          </a:p>
          <a:p>
            <a:pPr marL="457200" indent="-457200">
              <a:buFont typeface="+mj-lt"/>
              <a:buAutoNum type="arabicPeriod"/>
            </a:pPr>
            <a:r>
              <a:rPr lang="en-CA" dirty="0"/>
              <a:t>Unsupervised Learning: Dimensionality reduction for leaner models.</a:t>
            </a:r>
          </a:p>
        </p:txBody>
      </p:sp>
    </p:spTree>
    <p:extLst>
      <p:ext uri="{BB962C8B-B14F-4D97-AF65-F5344CB8AC3E}">
        <p14:creationId xmlns:p14="http://schemas.microsoft.com/office/powerpoint/2010/main" val="58909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9D1C-D52D-4B6D-AF56-28621D22B7A2}"/>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0F7B7C0D-378B-4BFD-8EBD-4BEC24FF9162}"/>
              </a:ext>
            </a:extLst>
          </p:cNvPr>
          <p:cNvSpPr>
            <a:spLocks noGrp="1"/>
          </p:cNvSpPr>
          <p:nvPr>
            <p:ph idx="1"/>
          </p:nvPr>
        </p:nvSpPr>
        <p:spPr/>
        <p:txBody>
          <a:bodyPr/>
          <a:lstStyle/>
          <a:p>
            <a:r>
              <a:rPr lang="en-CA" dirty="0"/>
              <a:t>Problem: </a:t>
            </a:r>
          </a:p>
          <a:p>
            <a:pPr lvl="1"/>
            <a:r>
              <a:rPr lang="en-CA" dirty="0"/>
              <a:t>Using information about a client including demographic information (age, sex, marital status) and financial information (credit limit, repayment statuses, monthly bills, and monthly repayments), are we able to build models that can predict if new customers will default? </a:t>
            </a:r>
          </a:p>
          <a:p>
            <a:pPr lvl="1"/>
            <a:r>
              <a:rPr lang="en-CA" dirty="0"/>
              <a:t>Will our new models perform better than simply predicting everyone won’t default, since that happens the majority of the time?</a:t>
            </a:r>
          </a:p>
          <a:p>
            <a:pPr lvl="1"/>
            <a:r>
              <a:rPr lang="en-CA" dirty="0"/>
              <a:t>Which model will perform best?</a:t>
            </a:r>
          </a:p>
        </p:txBody>
      </p:sp>
    </p:spTree>
    <p:extLst>
      <p:ext uri="{BB962C8B-B14F-4D97-AF65-F5344CB8AC3E}">
        <p14:creationId xmlns:p14="http://schemas.microsoft.com/office/powerpoint/2010/main" val="329344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54BF-52D0-417E-829C-0811F7D054DA}"/>
              </a:ext>
            </a:extLst>
          </p:cNvPr>
          <p:cNvSpPr>
            <a:spLocks noGrp="1"/>
          </p:cNvSpPr>
          <p:nvPr>
            <p:ph type="title"/>
          </p:nvPr>
        </p:nvSpPr>
        <p:spPr/>
        <p:txBody>
          <a:bodyPr/>
          <a:lstStyle/>
          <a:p>
            <a:r>
              <a:rPr lang="en-CA" dirty="0"/>
              <a:t>Overview (continued)</a:t>
            </a:r>
          </a:p>
        </p:txBody>
      </p:sp>
      <p:sp>
        <p:nvSpPr>
          <p:cNvPr id="3" name="Content Placeholder 2">
            <a:extLst>
              <a:ext uri="{FF2B5EF4-FFF2-40B4-BE49-F238E27FC236}">
                <a16:creationId xmlns:a16="http://schemas.microsoft.com/office/drawing/2014/main" id="{25E38DEF-CF67-4AB0-BE96-420BBA4DAA7C}"/>
              </a:ext>
            </a:extLst>
          </p:cNvPr>
          <p:cNvSpPr>
            <a:spLocks noGrp="1"/>
          </p:cNvSpPr>
          <p:nvPr>
            <p:ph idx="1"/>
          </p:nvPr>
        </p:nvSpPr>
        <p:spPr/>
        <p:txBody>
          <a:bodyPr/>
          <a:lstStyle/>
          <a:p>
            <a:r>
              <a:rPr lang="en-CA" dirty="0"/>
              <a:t>Client: Credit-card companies or any credit-lending institution more generally.</a:t>
            </a:r>
          </a:p>
          <a:p>
            <a:r>
              <a:rPr lang="en-CA" dirty="0"/>
              <a:t>Motivation: Credit-card companies lose money every time they extend credit to a customer who does not pay back (i.e. defaults). If credit-card companies can figure out which customers will not pay back, they can save a lot of money.</a:t>
            </a:r>
          </a:p>
        </p:txBody>
      </p:sp>
    </p:spTree>
    <p:extLst>
      <p:ext uri="{BB962C8B-B14F-4D97-AF65-F5344CB8AC3E}">
        <p14:creationId xmlns:p14="http://schemas.microsoft.com/office/powerpoint/2010/main" val="384964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52AF-C503-441D-AD64-4F20E2A3A873}"/>
              </a:ext>
            </a:extLst>
          </p:cNvPr>
          <p:cNvSpPr>
            <a:spLocks noGrp="1"/>
          </p:cNvSpPr>
          <p:nvPr>
            <p:ph type="title"/>
          </p:nvPr>
        </p:nvSpPr>
        <p:spPr/>
        <p:txBody>
          <a:bodyPr/>
          <a:lstStyle/>
          <a:p>
            <a:r>
              <a:rPr lang="en-CA" dirty="0"/>
              <a:t>Data-Science problem and Dataset Description</a:t>
            </a:r>
          </a:p>
        </p:txBody>
      </p:sp>
      <p:sp>
        <p:nvSpPr>
          <p:cNvPr id="3" name="Content Placeholder 2">
            <a:extLst>
              <a:ext uri="{FF2B5EF4-FFF2-40B4-BE49-F238E27FC236}">
                <a16:creationId xmlns:a16="http://schemas.microsoft.com/office/drawing/2014/main" id="{E172F365-7660-4524-BEAC-A3480E0653C7}"/>
              </a:ext>
            </a:extLst>
          </p:cNvPr>
          <p:cNvSpPr>
            <a:spLocks noGrp="1"/>
          </p:cNvSpPr>
          <p:nvPr>
            <p:ph idx="1"/>
          </p:nvPr>
        </p:nvSpPr>
        <p:spPr/>
        <p:txBody>
          <a:bodyPr>
            <a:normAutofit fontScale="85000" lnSpcReduction="10000"/>
          </a:bodyPr>
          <a:lstStyle/>
          <a:p>
            <a:r>
              <a:rPr lang="en-CA" dirty="0"/>
              <a:t>Formulation of the problem: This is a supervised-learning, classification problem. The labels to predict are 0 (no-default), and 1 (default).</a:t>
            </a:r>
          </a:p>
          <a:p>
            <a:r>
              <a:rPr lang="en-CA" dirty="0"/>
              <a:t>Dataset: </a:t>
            </a:r>
          </a:p>
          <a:p>
            <a:pPr lvl="1"/>
            <a:r>
              <a:rPr lang="en-CA" dirty="0"/>
              <a:t>On Kaggle: </a:t>
            </a:r>
            <a:r>
              <a:rPr lang="en-CA" u="sng" dirty="0">
                <a:hlinkClick r:id="rId2"/>
              </a:rPr>
              <a:t>https://www.kaggle.com/uciml/default-of-credit-card-clients-dataset/home</a:t>
            </a:r>
            <a:endParaRPr lang="en-CA" u="sng" dirty="0"/>
          </a:p>
          <a:p>
            <a:pPr lvl="1"/>
            <a:r>
              <a:rPr lang="en-CA" dirty="0"/>
              <a:t>And UCI Repository: </a:t>
            </a:r>
            <a:r>
              <a:rPr lang="en-CA" u="sng" dirty="0">
                <a:hlinkClick r:id="rId3"/>
              </a:rPr>
              <a:t>https://archive.ics.uci.edu/ml/datasets/default+of+credit+card+clients</a:t>
            </a:r>
            <a:endParaRPr lang="en-CA" u="sng" dirty="0"/>
          </a:p>
          <a:p>
            <a:pPr lvl="1"/>
            <a:r>
              <a:rPr lang="en-CA" dirty="0"/>
              <a:t>Paper about the dataset that provided motivation for the project: </a:t>
            </a:r>
            <a:r>
              <a:rPr lang="en-CA" u="sng" dirty="0">
                <a:hlinkClick r:id="rId4"/>
              </a:rPr>
              <a:t>https://bradzzz.gitbooks.io/ga-dsi-seattle/content/dsi/dsi_05_classification_databases/2.1-lesson/assets/datasets/DefaultCreditCardClients_yeh_2009.pdf</a:t>
            </a:r>
            <a:r>
              <a:rPr lang="en-CA" dirty="0"/>
              <a:t>:</a:t>
            </a:r>
          </a:p>
          <a:p>
            <a:pPr marL="457200" lvl="1" indent="0">
              <a:buNone/>
            </a:pPr>
            <a:endParaRPr lang="en-CA" dirty="0"/>
          </a:p>
          <a:p>
            <a:pPr lvl="1"/>
            <a:endParaRPr lang="en-CA" dirty="0"/>
          </a:p>
        </p:txBody>
      </p:sp>
    </p:spTree>
    <p:extLst>
      <p:ext uri="{BB962C8B-B14F-4D97-AF65-F5344CB8AC3E}">
        <p14:creationId xmlns:p14="http://schemas.microsoft.com/office/powerpoint/2010/main" val="232171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4ACF-518F-4B38-87AC-9EF30F52A81A}"/>
              </a:ext>
            </a:extLst>
          </p:cNvPr>
          <p:cNvSpPr>
            <a:spLocks noGrp="1"/>
          </p:cNvSpPr>
          <p:nvPr>
            <p:ph type="title"/>
          </p:nvPr>
        </p:nvSpPr>
        <p:spPr/>
        <p:txBody>
          <a:bodyPr/>
          <a:lstStyle/>
          <a:p>
            <a:r>
              <a:rPr lang="en-CA" dirty="0"/>
              <a:t>Dataset Description (continued)</a:t>
            </a:r>
          </a:p>
        </p:txBody>
      </p:sp>
      <p:sp>
        <p:nvSpPr>
          <p:cNvPr id="3" name="Content Placeholder 2">
            <a:extLst>
              <a:ext uri="{FF2B5EF4-FFF2-40B4-BE49-F238E27FC236}">
                <a16:creationId xmlns:a16="http://schemas.microsoft.com/office/drawing/2014/main" id="{BC66CFFE-2718-49B9-BA63-6668D94C6DE4}"/>
              </a:ext>
            </a:extLst>
          </p:cNvPr>
          <p:cNvSpPr>
            <a:spLocks noGrp="1"/>
          </p:cNvSpPr>
          <p:nvPr>
            <p:ph idx="1"/>
          </p:nvPr>
        </p:nvSpPr>
        <p:spPr>
          <a:xfrm>
            <a:off x="1130270" y="2171769"/>
            <a:ext cx="9603275" cy="3294576"/>
          </a:xfrm>
        </p:spPr>
        <p:txBody>
          <a:bodyPr>
            <a:normAutofit fontScale="70000" lnSpcReduction="20000"/>
          </a:bodyPr>
          <a:lstStyle/>
          <a:p>
            <a:r>
              <a:rPr lang="en-CA" dirty="0"/>
              <a:t>23 features:</a:t>
            </a:r>
          </a:p>
          <a:p>
            <a:pPr lvl="1"/>
            <a:r>
              <a:rPr lang="en-US" dirty="0"/>
              <a:t>LIMIT_BAL: Amount of given credit in NT dollars (includes individual and family/supplementary credit</a:t>
            </a:r>
          </a:p>
          <a:p>
            <a:pPr lvl="1"/>
            <a:r>
              <a:rPr lang="en-US" dirty="0"/>
              <a:t>SEX: Gender (1=male, 2=female)</a:t>
            </a:r>
          </a:p>
          <a:p>
            <a:pPr lvl="1"/>
            <a:r>
              <a:rPr lang="en-US" dirty="0"/>
              <a:t>EDUCATION: (1=graduate school, 2=university, 3=high school, 4=others, 5=unknown, 6=unknown)</a:t>
            </a:r>
          </a:p>
          <a:p>
            <a:pPr lvl="1"/>
            <a:r>
              <a:rPr lang="en-US" dirty="0"/>
              <a:t>MARRIAGE: Marital status (1=married, 2=single, 3=others)</a:t>
            </a:r>
          </a:p>
          <a:p>
            <a:pPr lvl="1"/>
            <a:r>
              <a:rPr lang="en-US" dirty="0"/>
              <a:t>AGE: Age in years</a:t>
            </a:r>
          </a:p>
          <a:p>
            <a:pPr lvl="1"/>
            <a:r>
              <a:rPr lang="en-US" dirty="0"/>
              <a:t>PAY_X: 6 variables (X goes from 1 to 6) representing how many months behind on payment a customer is in month X. </a:t>
            </a:r>
          </a:p>
          <a:p>
            <a:pPr lvl="1"/>
            <a:r>
              <a:rPr lang="en-US" dirty="0"/>
              <a:t>BILL_AMTX: 6 variables (X goes from 1 to 6) representing the amount of bill statement in month X.</a:t>
            </a:r>
          </a:p>
          <a:p>
            <a:pPr lvl="1"/>
            <a:r>
              <a:rPr lang="en-US" dirty="0"/>
              <a:t>PAY_AMTX: 6 variables (X goes from 1 to 6) representing the amount of previous payment in month X.</a:t>
            </a:r>
          </a:p>
          <a:p>
            <a:r>
              <a:rPr lang="en-US" dirty="0"/>
              <a:t>1 target variable:</a:t>
            </a:r>
          </a:p>
          <a:p>
            <a:pPr lvl="1"/>
            <a:r>
              <a:rPr lang="en-US" dirty="0" err="1"/>
              <a:t>default.payment.next.month</a:t>
            </a:r>
            <a:r>
              <a:rPr lang="en-US" dirty="0"/>
              <a:t>: Default payment (1=yes, 0=no)</a:t>
            </a:r>
          </a:p>
          <a:p>
            <a:pPr lvl="1"/>
            <a:endParaRPr lang="en-CA" dirty="0"/>
          </a:p>
        </p:txBody>
      </p:sp>
    </p:spTree>
    <p:extLst>
      <p:ext uri="{BB962C8B-B14F-4D97-AF65-F5344CB8AC3E}">
        <p14:creationId xmlns:p14="http://schemas.microsoft.com/office/powerpoint/2010/main" val="83897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4B2B-8B52-4239-A5D9-9B406458379A}"/>
              </a:ext>
            </a:extLst>
          </p:cNvPr>
          <p:cNvSpPr>
            <a:spLocks noGrp="1"/>
          </p:cNvSpPr>
          <p:nvPr>
            <p:ph type="title"/>
          </p:nvPr>
        </p:nvSpPr>
        <p:spPr/>
        <p:txBody>
          <a:bodyPr/>
          <a:lstStyle/>
          <a:p>
            <a:r>
              <a:rPr lang="en-CA" dirty="0"/>
              <a:t>Data Wrangling</a:t>
            </a:r>
          </a:p>
        </p:txBody>
      </p:sp>
      <p:sp>
        <p:nvSpPr>
          <p:cNvPr id="3" name="Content Placeholder 2">
            <a:extLst>
              <a:ext uri="{FF2B5EF4-FFF2-40B4-BE49-F238E27FC236}">
                <a16:creationId xmlns:a16="http://schemas.microsoft.com/office/drawing/2014/main" id="{321A206F-6CFD-453C-A058-F0C4E12575BE}"/>
              </a:ext>
            </a:extLst>
          </p:cNvPr>
          <p:cNvSpPr>
            <a:spLocks noGrp="1"/>
          </p:cNvSpPr>
          <p:nvPr>
            <p:ph idx="1"/>
          </p:nvPr>
        </p:nvSpPr>
        <p:spPr/>
        <p:txBody>
          <a:bodyPr/>
          <a:lstStyle/>
          <a:p>
            <a:r>
              <a:rPr lang="en-CA" dirty="0"/>
              <a:t>First, we checked for Null or missing values. Everything fine.</a:t>
            </a:r>
          </a:p>
          <a:p>
            <a:r>
              <a:rPr lang="en-CA" dirty="0"/>
              <a:t>Second, we checked for outliers. We did find statistical outliers (greater than Q3 + 1.5*(IQ range) or less than Q1 – 1.5*(IQ range)), but they made sense and did not look like errors.</a:t>
            </a:r>
          </a:p>
          <a:p>
            <a:r>
              <a:rPr lang="en-CA" dirty="0"/>
              <a:t>Third, we did find values that needed to be recoded, because they either violated the dataset description, or did not make sense. (continued on next slide)</a:t>
            </a:r>
          </a:p>
        </p:txBody>
      </p:sp>
    </p:spTree>
    <p:extLst>
      <p:ext uri="{BB962C8B-B14F-4D97-AF65-F5344CB8AC3E}">
        <p14:creationId xmlns:p14="http://schemas.microsoft.com/office/powerpoint/2010/main" val="150308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913A-D34C-40E3-9F53-05923586EE00}"/>
              </a:ext>
            </a:extLst>
          </p:cNvPr>
          <p:cNvSpPr>
            <a:spLocks noGrp="1"/>
          </p:cNvSpPr>
          <p:nvPr>
            <p:ph type="title"/>
          </p:nvPr>
        </p:nvSpPr>
        <p:spPr/>
        <p:txBody>
          <a:bodyPr/>
          <a:lstStyle/>
          <a:p>
            <a:r>
              <a:rPr lang="en-CA" dirty="0"/>
              <a:t>Data Wrangling (continued)</a:t>
            </a:r>
          </a:p>
        </p:txBody>
      </p:sp>
      <p:sp>
        <p:nvSpPr>
          <p:cNvPr id="3" name="Content Placeholder 2">
            <a:extLst>
              <a:ext uri="{FF2B5EF4-FFF2-40B4-BE49-F238E27FC236}">
                <a16:creationId xmlns:a16="http://schemas.microsoft.com/office/drawing/2014/main" id="{7052C4B5-C624-4EAC-B4AC-DA1D33A2CB45}"/>
              </a:ext>
            </a:extLst>
          </p:cNvPr>
          <p:cNvSpPr>
            <a:spLocks noGrp="1"/>
          </p:cNvSpPr>
          <p:nvPr>
            <p:ph idx="1"/>
          </p:nvPr>
        </p:nvSpPr>
        <p:spPr/>
        <p:txBody>
          <a:bodyPr>
            <a:normAutofit/>
          </a:bodyPr>
          <a:lstStyle/>
          <a:p>
            <a:r>
              <a:rPr lang="en-CA" dirty="0"/>
              <a:t>Re-coded values:</a:t>
            </a:r>
          </a:p>
          <a:p>
            <a:pPr lvl="1"/>
            <a:r>
              <a:rPr lang="en-CA" dirty="0"/>
              <a:t>PAY_X (repayment status) columns: contained values of-2, -1, and 0. By the description, should have only contained values of -1. However, all these values were set to 0 to represent 0 months behind payment (i.e. on time).</a:t>
            </a:r>
          </a:p>
          <a:p>
            <a:pPr lvl="1"/>
            <a:r>
              <a:rPr lang="en-CA" dirty="0"/>
              <a:t>MARRIAGE column: Contained a few values of 0 (not part of dataset description). Recoded to 3, representing “other” for marital status.</a:t>
            </a:r>
          </a:p>
          <a:p>
            <a:pPr lvl="1"/>
            <a:r>
              <a:rPr lang="en-CA" dirty="0"/>
              <a:t>EDUCATION column: Contained values of 0 (not part of dataset description). Furthermore, it contained 2 different </a:t>
            </a:r>
            <a:r>
              <a:rPr lang="en-CA" dirty="0" err="1"/>
              <a:t>codings</a:t>
            </a:r>
            <a:r>
              <a:rPr lang="en-CA" dirty="0"/>
              <a:t> for “unknown” and 1 coding for “other”. The choice was made to recode all these values to “other”. </a:t>
            </a:r>
          </a:p>
        </p:txBody>
      </p:sp>
    </p:spTree>
    <p:extLst>
      <p:ext uri="{BB962C8B-B14F-4D97-AF65-F5344CB8AC3E}">
        <p14:creationId xmlns:p14="http://schemas.microsoft.com/office/powerpoint/2010/main" val="324991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DA9A-5AC7-40EE-B002-864A4B136F79}"/>
              </a:ext>
            </a:extLst>
          </p:cNvPr>
          <p:cNvSpPr>
            <a:spLocks noGrp="1"/>
          </p:cNvSpPr>
          <p:nvPr>
            <p:ph type="title"/>
          </p:nvPr>
        </p:nvSpPr>
        <p:spPr/>
        <p:txBody>
          <a:bodyPr/>
          <a:lstStyle/>
          <a:p>
            <a:r>
              <a:rPr lang="en-CA" dirty="0"/>
              <a:t>Exploratory Analysis and Findings</a:t>
            </a:r>
          </a:p>
        </p:txBody>
      </p:sp>
      <p:sp>
        <p:nvSpPr>
          <p:cNvPr id="3" name="Content Placeholder 2">
            <a:extLst>
              <a:ext uri="{FF2B5EF4-FFF2-40B4-BE49-F238E27FC236}">
                <a16:creationId xmlns:a16="http://schemas.microsoft.com/office/drawing/2014/main" id="{89A93D5D-7317-4C47-92B7-6DCBC2B482FE}"/>
              </a:ext>
            </a:extLst>
          </p:cNvPr>
          <p:cNvSpPr>
            <a:spLocks noGrp="1"/>
          </p:cNvSpPr>
          <p:nvPr>
            <p:ph idx="1"/>
          </p:nvPr>
        </p:nvSpPr>
        <p:spPr/>
        <p:txBody>
          <a:bodyPr>
            <a:normAutofit fontScale="85000" lnSpcReduction="20000"/>
          </a:bodyPr>
          <a:lstStyle/>
          <a:p>
            <a:r>
              <a:rPr lang="en-CA" dirty="0"/>
              <a:t>The first thing done in the Exploratory Data Analysis phase was to examine correlations between our features and target variable.</a:t>
            </a:r>
          </a:p>
          <a:p>
            <a:r>
              <a:rPr lang="en-CA" dirty="0"/>
              <a:t>We discovered that default is only somewhat correlated (an absolute correlation greater value than an 0.1) with 2 variables: LIMIT_BAL (the amount of credit a customer has) and the PAY_X variables.</a:t>
            </a:r>
          </a:p>
          <a:p>
            <a:pPr lvl="1"/>
            <a:r>
              <a:rPr lang="en-CA" dirty="0"/>
              <a:t>Default was negatively correlated with credit (-0.15), meaning that individuals with more credit defaulted less. A reason for this could be that the credit-issuing agency would only extend credit to individuals they knew were less likely to default</a:t>
            </a:r>
          </a:p>
          <a:p>
            <a:pPr lvl="1"/>
            <a:r>
              <a:rPr lang="en-CA" dirty="0"/>
              <a:t>Default was positively correlated with repayment status, meaning individuals who were more behind on payments were more likely to default. Furthermore the correlation increased with time, meaning repayment status at later times mattered more for predicting default than at earlier times. The correlations ranged from 0.24 in the earliest month to 0.4 in the latest. </a:t>
            </a:r>
          </a:p>
          <a:p>
            <a:endParaRPr lang="en-CA" dirty="0"/>
          </a:p>
          <a:p>
            <a:endParaRPr lang="en-CA" dirty="0"/>
          </a:p>
        </p:txBody>
      </p:sp>
    </p:spTree>
    <p:extLst>
      <p:ext uri="{BB962C8B-B14F-4D97-AF65-F5344CB8AC3E}">
        <p14:creationId xmlns:p14="http://schemas.microsoft.com/office/powerpoint/2010/main" val="129104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112F-0C4C-4CA5-9343-3577A3D78435}"/>
              </a:ext>
            </a:extLst>
          </p:cNvPr>
          <p:cNvSpPr>
            <a:spLocks noGrp="1"/>
          </p:cNvSpPr>
          <p:nvPr>
            <p:ph type="title"/>
          </p:nvPr>
        </p:nvSpPr>
        <p:spPr>
          <a:xfrm>
            <a:off x="1130270" y="953324"/>
            <a:ext cx="9603275" cy="1049235"/>
          </a:xfrm>
        </p:spPr>
        <p:txBody>
          <a:bodyPr>
            <a:normAutofit/>
          </a:bodyPr>
          <a:lstStyle/>
          <a:p>
            <a:r>
              <a:rPr lang="en-CA" dirty="0"/>
              <a:t>Exploratory Analysis and Finding (continued)</a:t>
            </a:r>
          </a:p>
        </p:txBody>
      </p:sp>
      <p:sp>
        <p:nvSpPr>
          <p:cNvPr id="3" name="Content Placeholder 2">
            <a:extLst>
              <a:ext uri="{FF2B5EF4-FFF2-40B4-BE49-F238E27FC236}">
                <a16:creationId xmlns:a16="http://schemas.microsoft.com/office/drawing/2014/main" id="{33FD826C-E433-4C2A-89CD-4C5C76D870CB}"/>
              </a:ext>
            </a:extLst>
          </p:cNvPr>
          <p:cNvSpPr>
            <a:spLocks noGrp="1"/>
          </p:cNvSpPr>
          <p:nvPr>
            <p:ph idx="1"/>
          </p:nvPr>
        </p:nvSpPr>
        <p:spPr>
          <a:xfrm>
            <a:off x="1130270" y="2158175"/>
            <a:ext cx="4158849" cy="3308172"/>
          </a:xfrm>
        </p:spPr>
        <p:txBody>
          <a:bodyPr>
            <a:normAutofit lnSpcReduction="10000"/>
          </a:bodyPr>
          <a:lstStyle/>
          <a:p>
            <a:r>
              <a:rPr lang="en-CA" dirty="0"/>
              <a:t>In the second part of our exploratory stage, we examined connections among variables, not all of which will be covered in this presentation. </a:t>
            </a:r>
          </a:p>
          <a:p>
            <a:r>
              <a:rPr lang="en-CA" dirty="0"/>
              <a:t>The first notable finding was that men default at a higher rate than women.</a:t>
            </a:r>
          </a:p>
          <a:p>
            <a:endParaRPr lang="en-CA" dirty="0"/>
          </a:p>
          <a:p>
            <a:endParaRPr lang="en-CA" dirty="0"/>
          </a:p>
        </p:txBody>
      </p:sp>
      <p:grpSp>
        <p:nvGrpSpPr>
          <p:cNvPr id="10" name="Group 9">
            <a:extLst>
              <a:ext uri="{FF2B5EF4-FFF2-40B4-BE49-F238E27FC236}">
                <a16:creationId xmlns:a16="http://schemas.microsoft.com/office/drawing/2014/main" id="{C0C75A5C-43F0-47CF-9403-0A7FD5500D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88514" y="2158175"/>
            <a:ext cx="4948659" cy="3308170"/>
            <a:chOff x="7807230" y="2012810"/>
            <a:chExt cx="3251252" cy="3459865"/>
          </a:xfrm>
        </p:grpSpPr>
        <p:sp>
          <p:nvSpPr>
            <p:cNvPr id="11" name="Rectangle 10">
              <a:extLst>
                <a:ext uri="{FF2B5EF4-FFF2-40B4-BE49-F238E27FC236}">
                  <a16:creationId xmlns:a16="http://schemas.microsoft.com/office/drawing/2014/main" id="{69579230-81E4-48A8-B3C0-E17F6458F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FFEE65-9133-4600-ADC0-BC2B3FB37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screenshot of a cell phone&#10;&#10;Description automatically generated">
            <a:extLst>
              <a:ext uri="{FF2B5EF4-FFF2-40B4-BE49-F238E27FC236}">
                <a16:creationId xmlns:a16="http://schemas.microsoft.com/office/drawing/2014/main" id="{5782BFE9-ACA8-48A5-B058-2B57EB831E78}"/>
              </a:ext>
            </a:extLst>
          </p:cNvPr>
          <p:cNvPicPr>
            <a:picLocks noChangeAspect="1"/>
          </p:cNvPicPr>
          <p:nvPr/>
        </p:nvPicPr>
        <p:blipFill rotWithShape="1">
          <a:blip r:embed="rId2"/>
          <a:srcRect r="2336" b="1"/>
          <a:stretch/>
        </p:blipFill>
        <p:spPr>
          <a:xfrm>
            <a:off x="5955948" y="2314897"/>
            <a:ext cx="4613872" cy="2983696"/>
          </a:xfrm>
          <a:prstGeom prst="rect">
            <a:avLst/>
          </a:prstGeom>
        </p:spPr>
      </p:pic>
    </p:spTree>
    <p:extLst>
      <p:ext uri="{BB962C8B-B14F-4D97-AF65-F5344CB8AC3E}">
        <p14:creationId xmlns:p14="http://schemas.microsoft.com/office/powerpoint/2010/main" val="40426494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0</TotalTime>
  <Words>1511</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Gallery</vt:lpstr>
      <vt:lpstr>Predicting Credit Card Default with scikit-learn</vt:lpstr>
      <vt:lpstr>Overview</vt:lpstr>
      <vt:lpstr>Overview (continued)</vt:lpstr>
      <vt:lpstr>Data-Science problem and Dataset Description</vt:lpstr>
      <vt:lpstr>Dataset Description (continued)</vt:lpstr>
      <vt:lpstr>Data Wrangling</vt:lpstr>
      <vt:lpstr>Data Wrangling (continued)</vt:lpstr>
      <vt:lpstr>Exploratory Analysis and Findings</vt:lpstr>
      <vt:lpstr>Exploratory Analysis and Finding (continued)</vt:lpstr>
      <vt:lpstr>Exploratory Analysis and Finding (continued)</vt:lpstr>
      <vt:lpstr>Exploratory Analysis and Finding (continued)</vt:lpstr>
      <vt:lpstr>In-depth analysis (machine learning)</vt:lpstr>
      <vt:lpstr>In-depth analysis (machine learning)</vt:lpstr>
      <vt:lpstr>Analysis Results</vt:lpstr>
      <vt:lpstr>Analysis Results (continued) </vt:lpstr>
      <vt:lpstr>Recommendations for Client  </vt:lpstr>
      <vt:lpstr>Suggestions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 Card Default with scikit-learn</dc:title>
  <dc:creator>Gideon Blinick</dc:creator>
  <cp:lastModifiedBy>Gideon Blinick</cp:lastModifiedBy>
  <cp:revision>19</cp:revision>
  <dcterms:created xsi:type="dcterms:W3CDTF">2019-02-05T16:22:12Z</dcterms:created>
  <dcterms:modified xsi:type="dcterms:W3CDTF">2019-02-07T15:24:39Z</dcterms:modified>
</cp:coreProperties>
</file>