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37" r:id="rId2"/>
    <p:sldId id="622" r:id="rId3"/>
    <p:sldId id="623" r:id="rId4"/>
    <p:sldId id="624" r:id="rId5"/>
    <p:sldId id="637" r:id="rId6"/>
    <p:sldId id="636" r:id="rId7"/>
    <p:sldId id="625" r:id="rId8"/>
    <p:sldId id="626" r:id="rId9"/>
    <p:sldId id="627" r:id="rId10"/>
    <p:sldId id="628" r:id="rId11"/>
    <p:sldId id="630" r:id="rId12"/>
    <p:sldId id="635" r:id="rId13"/>
    <p:sldId id="629" r:id="rId14"/>
    <p:sldId id="631" r:id="rId15"/>
    <p:sldId id="640" r:id="rId16"/>
    <p:sldId id="632" r:id="rId17"/>
    <p:sldId id="641" r:id="rId18"/>
    <p:sldId id="633" r:id="rId19"/>
    <p:sldId id="639" r:id="rId20"/>
    <p:sldId id="6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3881" autoAdjust="0"/>
  </p:normalViewPr>
  <p:slideViewPr>
    <p:cSldViewPr snapToGrid="0">
      <p:cViewPr varScale="1">
        <p:scale>
          <a:sx n="63" d="100"/>
          <a:sy n="6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7CE37-5593-4C55-A30E-3CFAB2A56BA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5DC2-EFD8-4C9A-93C0-9661FC2B9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8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C64-35BE-44B2-9652-ED278C5D4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FC2F-803E-432B-BDA8-FF10F59A8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D84-0DD3-40EC-A4EB-8523EB9C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0CA7-93C5-439C-8E5D-08CEB53E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0C40-B0A3-4B3D-95B7-CE513DC5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6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3A7-23FB-466F-A1F0-777ABF10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13F1-7B70-4E52-B57C-1D2640F2D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64B6-A970-4491-A358-A033294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4B76-8822-4E07-814A-3EFC2F91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4B82-E4D3-40C8-87F3-9F5945F6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5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06BDE-6D45-46AF-9A00-AF852541F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9294B-C0BB-4370-90A7-BE9F3339C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0183-B58D-42A0-97DC-A6C4EFF9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568-505D-4E42-8761-CEE765BA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95E2-64AC-4883-B488-BFCB8A72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8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86619" y="652026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7A11AC84-21C4-4DB6-89AA-448F055C2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8016213" y="18748"/>
            <a:ext cx="4180304" cy="1033989"/>
            <a:chOff x="7338358" y="-1"/>
            <a:chExt cx="4485714" cy="1649805"/>
          </a:xfrm>
        </p:grpSpPr>
        <p:sp>
          <p:nvSpPr>
            <p:cNvPr id="4" name="이등변 삼각형 3"/>
            <p:cNvSpPr/>
            <p:nvPr/>
          </p:nvSpPr>
          <p:spPr>
            <a:xfrm rot="10800000">
              <a:off x="7338358" y="-1"/>
              <a:ext cx="1994991" cy="94192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8329810" y="-1"/>
              <a:ext cx="3494262" cy="1649805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27824" y="6021288"/>
            <a:ext cx="2853461" cy="778396"/>
            <a:chOff x="-612477" y="6021288"/>
            <a:chExt cx="2274967" cy="836712"/>
          </a:xfrm>
        </p:grpSpPr>
        <p:sp>
          <p:nvSpPr>
            <p:cNvPr id="7" name="이등변 삼각형 6"/>
            <p:cNvSpPr/>
            <p:nvPr/>
          </p:nvSpPr>
          <p:spPr>
            <a:xfrm>
              <a:off x="650714" y="6380293"/>
              <a:ext cx="1011776" cy="47770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-612477" y="6021288"/>
              <a:ext cx="1772144" cy="83671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6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</p:spTree>
    <p:extLst>
      <p:ext uri="{BB962C8B-B14F-4D97-AF65-F5344CB8AC3E}">
        <p14:creationId xmlns:p14="http://schemas.microsoft.com/office/powerpoint/2010/main" val="15861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86619" y="652026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7A11AC84-21C4-4DB6-89AA-448F055C2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622855" y="764704"/>
            <a:ext cx="10981512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9603" y="332656"/>
            <a:ext cx="10972800" cy="417560"/>
          </a:xfrm>
          <a:ln w="38100"/>
        </p:spPr>
        <p:txBody>
          <a:bodyPr>
            <a:noAutofit/>
          </a:bodyPr>
          <a:lstStyle>
            <a:lvl1pPr algn="l">
              <a:defRPr sz="1939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016213" y="18748"/>
            <a:ext cx="4180304" cy="1033989"/>
            <a:chOff x="7338358" y="-1"/>
            <a:chExt cx="4485714" cy="1649805"/>
          </a:xfrm>
        </p:grpSpPr>
        <p:sp>
          <p:nvSpPr>
            <p:cNvPr id="12" name="이등변 삼각형 11"/>
            <p:cNvSpPr/>
            <p:nvPr/>
          </p:nvSpPr>
          <p:spPr>
            <a:xfrm rot="10800000">
              <a:off x="7338358" y="-1"/>
              <a:ext cx="1994991" cy="94192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8329810" y="-1"/>
              <a:ext cx="3494262" cy="1649805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27824" y="6021288"/>
            <a:ext cx="2853461" cy="778396"/>
            <a:chOff x="-612477" y="6021288"/>
            <a:chExt cx="2274967" cy="836712"/>
          </a:xfrm>
        </p:grpSpPr>
        <p:sp>
          <p:nvSpPr>
            <p:cNvPr id="15" name="이등변 삼각형 14"/>
            <p:cNvSpPr/>
            <p:nvPr/>
          </p:nvSpPr>
          <p:spPr>
            <a:xfrm>
              <a:off x="650714" y="6380293"/>
              <a:ext cx="1011776" cy="47770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-612477" y="6021288"/>
              <a:ext cx="1772144" cy="83671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6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</p:spTree>
    <p:extLst>
      <p:ext uri="{BB962C8B-B14F-4D97-AF65-F5344CB8AC3E}">
        <p14:creationId xmlns:p14="http://schemas.microsoft.com/office/powerpoint/2010/main" val="9864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BB61-172A-4C97-AC32-EE2DEF35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93DB-4810-4B22-8CDC-E77C6D16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4226-ABDB-4B9C-B124-FF32D0A9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BCF0-6F7F-40DA-B160-FF1D15C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291E-2ABB-49C7-9B40-BA85B63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9FA4-A8E5-4A9E-9455-A7E0DD1D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34B9-29DD-438D-BDD8-6A2B8E2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B631-D1EF-4D75-B41D-FC80662A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4F7F-6EB0-4BC6-93E1-5FA31D2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9082-C059-47A8-94D4-2401ED5D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A274-0356-43FF-860F-B021CC72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BA83-92A7-4C4E-892E-A71593C35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A3F2-AA8A-4806-89C6-2EF7FB41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70A8-F6D0-411B-AA67-EC84E69B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38796-E499-4796-A4BD-EBE7B516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C2D4-DB86-4D4F-A3F0-55D311BA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5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09-F0A7-4DDC-86D1-02A230A4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CA6AF-61D1-46B6-A58D-95B5A274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5B916-ABFD-4798-B64B-F4CD04348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F269C-AB93-48DC-8C2A-70C2D211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7AAB2-D8F9-47A7-83DE-104C06660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E244E-E8C0-4456-BAE8-8DD10F7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0E8DB-5CEF-4DAC-882C-B014C90C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1875E-B9D4-4FB7-88B3-DD40A3C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1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E4F-02C4-4596-93E9-937219D5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0DB1A-D833-40B3-9578-9FB7F33E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7AC0-6E71-4479-B4BB-94C0A5B5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D35A-D641-4A89-A09C-C133B12D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2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EE264-480A-4101-B20D-695E1D4A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6B3C7-98ED-41B4-B088-7D640597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DE24B-3758-45FA-B9BD-1E3E2D9F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B8B0-3BFE-4958-849F-A55E1728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2631-B05F-435F-A87E-B2ED3B63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B390-363D-42F5-B20B-9D1F4BAA5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F4B8-257F-405C-996B-F197E0FB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FD41E-5B28-4428-9FD1-18804301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9360-9550-4A3B-B35D-C7C594D4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3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49D9-C5F2-447C-853F-E20D6EF5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94842-1860-4065-80C8-D4E06471A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D4275-E1E0-40A1-964D-DBDFBC3A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B6AF-8D31-4D9C-A972-EA8F830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DEFA4-0EC8-4EBE-AC36-77F3FE72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B84F-1D34-4C76-821B-D453E645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90914-2DC4-48D6-BC34-6BC4E1B3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8EC37-1255-49B6-9013-E63042F5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E535-DA48-4BA5-A9CB-BBA8216C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720F-D2F1-481B-9DC6-A4A2A843852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83D0-A9CC-4F05-BC1A-CF7EB0052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4FDA-3E1C-4491-87E1-CA1919F3D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38530-1EB9-4478-81D3-215CF25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4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pandas-dataframe-rename/" TargetMode="External"/><Relationship Id="rId13" Type="http://schemas.openxmlformats.org/officeDocument/2006/relationships/hyperlink" Target="https://www.geeksforgeeks.org/python-pandas-dataframe-sample/" TargetMode="External"/><Relationship Id="rId18" Type="http://schemas.openxmlformats.org/officeDocument/2006/relationships/hyperlink" Target="https://www.geeksforgeeks.org/python-pandas-isnull-and-notnull/" TargetMode="External"/><Relationship Id="rId26" Type="http://schemas.openxmlformats.org/officeDocument/2006/relationships/hyperlink" Target="https://www.geeksforgeeks.org/python-pandas-dataframe-duplicated/" TargetMode="External"/><Relationship Id="rId3" Type="http://schemas.openxmlformats.org/officeDocument/2006/relationships/hyperlink" Target="https://www.geeksforgeeks.org/python-pandas-dataframe-insert/" TargetMode="External"/><Relationship Id="rId21" Type="http://schemas.openxmlformats.org/officeDocument/2006/relationships/hyperlink" Target="https://www.geeksforgeeks.org/python-pandas-dataframe-rank/" TargetMode="External"/><Relationship Id="rId7" Type="http://schemas.openxmlformats.org/officeDocument/2006/relationships/hyperlink" Target="https://www.geeksforgeeks.org/python-pandas-dataframe-sub/" TargetMode="External"/><Relationship Id="rId12" Type="http://schemas.openxmlformats.org/officeDocument/2006/relationships/hyperlink" Target="https://www.geeksforgeeks.org/python-pandas-dataframe-pop/" TargetMode="External"/><Relationship Id="rId17" Type="http://schemas.openxmlformats.org/officeDocument/2006/relationships/hyperlink" Target="https://www.geeksforgeeks.org/python-pandas-df-size-df-shape-and-df-ndim/" TargetMode="External"/><Relationship Id="rId25" Type="http://schemas.openxmlformats.org/officeDocument/2006/relationships/hyperlink" Target="https://www.geeksforgeeks.org/python-pandas-dataframe-astype/" TargetMode="External"/><Relationship Id="rId2" Type="http://schemas.openxmlformats.org/officeDocument/2006/relationships/hyperlink" Target="https://www.geeksforgeeks.org/python-pandas-extracting-rows-using-loc/" TargetMode="External"/><Relationship Id="rId16" Type="http://schemas.openxmlformats.org/officeDocument/2006/relationships/hyperlink" Target="https://www.geeksforgeeks.org/python-pandas-dataframe-nlargest/" TargetMode="External"/><Relationship Id="rId20" Type="http://schemas.openxmlformats.org/officeDocument/2006/relationships/hyperlink" Target="https://www.geeksforgeeks.org/python-pandas-dataframe-fillna-to-replace-null-values-in-dataframe/" TargetMode="External"/><Relationship Id="rId29" Type="http://schemas.openxmlformats.org/officeDocument/2006/relationships/hyperlink" Target="https://www.geeksforgeeks.org/python-pandas-dataframe-sort_index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eeksforgeeks.org/python-pandas-dataframe-ix/" TargetMode="External"/><Relationship Id="rId11" Type="http://schemas.openxmlformats.org/officeDocument/2006/relationships/hyperlink" Target="https://www.geeksforgeeks.org/python-pandas-dataframe-div/" TargetMode="External"/><Relationship Id="rId24" Type="http://schemas.openxmlformats.org/officeDocument/2006/relationships/hyperlink" Target="https://www.geeksforgeeks.org/python-difference-between-pandas-copy-and-copying-through-variables/" TargetMode="External"/><Relationship Id="rId5" Type="http://schemas.openxmlformats.org/officeDocument/2006/relationships/hyperlink" Target="https://www.geeksforgeeks.org/python-pandas-dataframe-add/" TargetMode="External"/><Relationship Id="rId15" Type="http://schemas.openxmlformats.org/officeDocument/2006/relationships/hyperlink" Target="https://www.geeksforgeeks.org/python-pandas-dataframe-nsmallest/" TargetMode="External"/><Relationship Id="rId23" Type="http://schemas.openxmlformats.org/officeDocument/2006/relationships/hyperlink" Target="https://www.geeksforgeeks.org/python-filtering-data-with-pandas-query-method/" TargetMode="External"/><Relationship Id="rId28" Type="http://schemas.openxmlformats.org/officeDocument/2006/relationships/hyperlink" Target="https://www.geeksforgeeks.org/python-pandas-dataframe-set_index/" TargetMode="External"/><Relationship Id="rId10" Type="http://schemas.openxmlformats.org/officeDocument/2006/relationships/hyperlink" Target="https://www.geeksforgeeks.org/python-delete-rows-columns-from-dataframe-using-pandas-drop/" TargetMode="External"/><Relationship Id="rId19" Type="http://schemas.openxmlformats.org/officeDocument/2006/relationships/hyperlink" Target="https://www.geeksforgeeks.org/python-pandas-dataframe-dropna/" TargetMode="External"/><Relationship Id="rId31" Type="http://schemas.openxmlformats.org/officeDocument/2006/relationships/hyperlink" Target="https://www.geeksforgeeks.org/python-pandas-dataframe-where/" TargetMode="External"/><Relationship Id="rId4" Type="http://schemas.openxmlformats.org/officeDocument/2006/relationships/hyperlink" Target="https://www.geeksforgeeks.org/python-extracting-rows-using-pandas-iloc/" TargetMode="External"/><Relationship Id="rId9" Type="http://schemas.openxmlformats.org/officeDocument/2006/relationships/hyperlink" Target="https://www.geeksforgeeks.org/python-pandas-dataframe-mul/" TargetMode="External"/><Relationship Id="rId14" Type="http://schemas.openxmlformats.org/officeDocument/2006/relationships/hyperlink" Target="https://www.geeksforgeeks.org/python-pandas-dataframe-nunique/" TargetMode="External"/><Relationship Id="rId22" Type="http://schemas.openxmlformats.org/officeDocument/2006/relationships/hyperlink" Target="https://www.geeksforgeeks.org/python-pandas-dataframe-isin/" TargetMode="External"/><Relationship Id="rId27" Type="http://schemas.openxmlformats.org/officeDocument/2006/relationships/hyperlink" Target="https://www.geeksforgeeks.org/python-pandas-dataframe-drop_duplicates/" TargetMode="External"/><Relationship Id="rId30" Type="http://schemas.openxmlformats.org/officeDocument/2006/relationships/hyperlink" Target="https://www.geeksforgeeks.org/python-pandas-dataframe-reset_index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l-ko.kr/homl2/tools_matplotlib.html" TargetMode="External"/><Relationship Id="rId2" Type="http://schemas.openxmlformats.org/officeDocument/2006/relationships/hyperlink" Target="https://jehyunlee.github.io/2020/04/21/Python-DS-10-matplotlib_Tool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github.com/ageron/handson-ml2/blob/master/tools_matplotlib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2/blob/master/tools_numpy.ipynb" TargetMode="External"/><Relationship Id="rId2" Type="http://schemas.openxmlformats.org/officeDocument/2006/relationships/hyperlink" Target="https://ml-ko.kr/homl2/tools_numpy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2/blob/master/tools_pandas.ipynb" TargetMode="External"/><Relationship Id="rId2" Type="http://schemas.openxmlformats.org/officeDocument/2006/relationships/hyperlink" Target="https://ml-ko.kr/homl2/tools_pandas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5153777" y="5593565"/>
            <a:ext cx="1853390" cy="5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98" tIns="42198" rIns="84398" bIns="42198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rgbClr val="0095DA"/>
                </a:solidFill>
                <a:latin typeface="+mj-lt"/>
                <a:ea typeface="+mj-ea"/>
                <a:cs typeface="+mj-cs"/>
              </a:defRPr>
            </a:lvl1pPr>
            <a:lvl2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0635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1271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19078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25437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62">
                <a:solidFill>
                  <a:schemeClr val="tx1"/>
                </a:solidFill>
                <a:latin typeface="+mn-ea"/>
                <a:ea typeface="+mn-ea"/>
              </a:rPr>
              <a:t>2023</a:t>
            </a:r>
            <a:endParaRPr lang="ko-KR" altLang="en-US" sz="1662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028" y="5085184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팔복기술주식회사</a:t>
            </a:r>
            <a:r>
              <a:rPr lang="en-US" altLang="ko-KR" sz="2000" b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 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2440845" y="1015397"/>
            <a:ext cx="7479839" cy="219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98" tIns="42198" rIns="84398" bIns="42198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rgbClr val="0095DA"/>
                </a:solidFill>
                <a:latin typeface="+mj-lt"/>
                <a:ea typeface="+mj-ea"/>
                <a:cs typeface="+mj-cs"/>
              </a:defRPr>
            </a:lvl1pPr>
            <a:lvl2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0635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1271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19078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25437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sz="3600"/>
              <a:t>numpy</a:t>
            </a:r>
          </a:p>
          <a:p>
            <a:pPr latinLnBrk="0"/>
            <a:r>
              <a:rPr lang="en-US" altLang="ko-KR" sz="3600"/>
              <a:t>pandas</a:t>
            </a:r>
          </a:p>
          <a:p>
            <a:pPr latinLnBrk="0"/>
            <a:r>
              <a:rPr lang="en-US" altLang="ko-KR" sz="3600"/>
              <a:t>matplotlib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34E25-6143-4543-BBF5-6CAB52D7337E}"/>
              </a:ext>
            </a:extLst>
          </p:cNvPr>
          <p:cNvSpPr txBox="1"/>
          <p:nvPr/>
        </p:nvSpPr>
        <p:spPr>
          <a:xfrm>
            <a:off x="5513650" y="4576803"/>
            <a:ext cx="1133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윤 길 배</a:t>
            </a:r>
            <a:endParaRPr lang="en-US" altLang="ko-KR" sz="2000" b="1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3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pandas – </a:t>
            </a:r>
            <a:r>
              <a:rPr lang="ko-KR" altLang="en-US" dirty="0">
                <a:latin typeface="+mn-ea"/>
                <a:ea typeface="+mn-ea"/>
              </a:rPr>
              <a:t>데이터</a:t>
            </a:r>
            <a:r>
              <a:rPr lang="en-US" altLang="ko-KR" dirty="0">
                <a:latin typeface="+mn-ea"/>
                <a:ea typeface="+mn-ea"/>
              </a:rPr>
              <a:t> cleansing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BCF02-422A-4A6F-A7EF-C38124607702}"/>
              </a:ext>
            </a:extLst>
          </p:cNvPr>
          <p:cNvSpPr txBox="1"/>
          <p:nvPr/>
        </p:nvSpPr>
        <p:spPr>
          <a:xfrm>
            <a:off x="559163" y="1057411"/>
            <a:ext cx="548948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 세트에서 잘못된 데이터를 처리하는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작업.</a:t>
            </a:r>
          </a:p>
          <a:p>
            <a:endParaRPr lang="en-US" altLang="ko-KR" sz="1400" dirty="0"/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pd.read_csv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(‘pandas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_ex2.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csv’)</a:t>
            </a:r>
          </a:p>
          <a:p>
            <a:endParaRPr lang="ko-KR" altLang="en-US" sz="1400" dirty="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data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1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 2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“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Calories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형식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데이터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1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빈 데이터 처리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읽었을 때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Null, </a:t>
            </a:r>
            <a:r>
              <a:rPr lang="en-US" altLang="ko-KR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등으로 표현됨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셀은 데이터를 분석할 때 모델의 정확성에 악영향 줌.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nan_values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df[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df.isnull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().any(axis=1)]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sz="1400" dirty="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새값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적절한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새값을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지정할 수 있을 때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Calories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"].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fillna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(130,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inplace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제거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세트가 매우 크고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빈데이타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개수는 작을 경우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sv-SE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nan_val = df[df.isnull().any(axis=1)]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_val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.dropna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inplace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=True)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2BC44-1550-4F5B-8E90-299AFE71CD4A}"/>
              </a:ext>
            </a:extLst>
          </p:cNvPr>
          <p:cNvSpPr txBox="1"/>
          <p:nvPr/>
        </p:nvSpPr>
        <p:spPr>
          <a:xfrm>
            <a:off x="6143353" y="1002665"/>
            <a:ext cx="527994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잘못된 데이터 수정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세트를 보고 잘못된 데이터를 발견한 경우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은 보통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 ~ 60(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450은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 데이타로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의심됨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"기간" = 45로 설정: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[7, 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 = 45</a:t>
            </a:r>
          </a:p>
          <a:p>
            <a:endParaRPr lang="en-US" altLang="ko-KR" sz="1400" dirty="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일괄수정을 위해 규칙 사용 가능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120보다 크면 120으로 설정.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df.index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 &gt; 120: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 = 120</a:t>
            </a:r>
          </a:p>
          <a:p>
            <a:endParaRPr lang="en-US" altLang="ko-KR" sz="1400" dirty="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Duration"이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120보다 크면 삭제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df.index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 &gt; 120: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df.drop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inplace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중복 제거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 1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행이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중복의심됨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</a:t>
            </a:r>
            <a:r>
              <a:rPr lang="ko-KR" alt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duplicated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9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pandas – </a:t>
            </a:r>
            <a:r>
              <a:rPr lang="ko-KR" altLang="en-US">
                <a:latin typeface="+mn-ea"/>
                <a:ea typeface="+mn-ea"/>
              </a:rPr>
              <a:t>데이터</a:t>
            </a:r>
            <a:r>
              <a:rPr lang="en-US" altLang="ko-KR">
                <a:latin typeface="+mn-ea"/>
                <a:ea typeface="+mn-ea"/>
              </a:rPr>
              <a:t> cleansing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EFD73-5389-4793-8B4C-A8C1162B8FC1}"/>
              </a:ext>
            </a:extLst>
          </p:cNvPr>
          <p:cNvSpPr txBox="1"/>
          <p:nvPr/>
        </p:nvSpPr>
        <p:spPr>
          <a:xfrm>
            <a:off x="548640" y="1087120"/>
            <a:ext cx="5279942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잘못된 데이터 형식 교정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 2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‘Date’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to_datetime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함수 이용.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[22, 'Date'] = '2020-12-22'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pd.to_datetime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 저장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pt-BR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df.to_csv('pandas_ex2.csv', index=False)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0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pandas – </a:t>
            </a:r>
            <a:r>
              <a:rPr lang="ko-KR" altLang="en-US">
                <a:latin typeface="+mn-ea"/>
                <a:ea typeface="+mn-ea"/>
              </a:rPr>
              <a:t>데이터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조작함수들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68DA41-25C7-AD08-B759-7E042E922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26690"/>
              </p:ext>
            </p:extLst>
          </p:nvPr>
        </p:nvGraphicFramePr>
        <p:xfrm>
          <a:off x="609603" y="1007917"/>
          <a:ext cx="10972801" cy="5512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615">
                  <a:extLst>
                    <a:ext uri="{9D8B030D-6E8A-4147-A177-3AD203B41FA5}">
                      <a16:colId xmlns:a16="http://schemas.microsoft.com/office/drawing/2014/main" val="3512582968"/>
                    </a:ext>
                  </a:extLst>
                </a:gridCol>
                <a:gridCol w="3813464">
                  <a:extLst>
                    <a:ext uri="{9D8B030D-6E8A-4147-A177-3AD203B41FA5}">
                      <a16:colId xmlns:a16="http://schemas.microsoft.com/office/drawing/2014/main" val="339713643"/>
                    </a:ext>
                  </a:extLst>
                </a:gridCol>
                <a:gridCol w="1444336">
                  <a:extLst>
                    <a:ext uri="{9D8B030D-6E8A-4147-A177-3AD203B41FA5}">
                      <a16:colId xmlns:a16="http://schemas.microsoft.com/office/drawing/2014/main" val="1612308671"/>
                    </a:ext>
                  </a:extLst>
                </a:gridCol>
                <a:gridCol w="4059386">
                  <a:extLst>
                    <a:ext uri="{9D8B030D-6E8A-4147-A177-3AD203B41FA5}">
                      <a16:colId xmlns:a16="http://schemas.microsoft.com/office/drawing/2014/main" val="2844789327"/>
                    </a:ext>
                  </a:extLst>
                </a:gridCol>
              </a:tblGrid>
              <a:tr h="271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FUNCTION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설명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FUNCTION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설명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58595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</a:t>
                      </a:r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 레이블</a:t>
                      </a:r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loc[]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레이블을 기반으로 행을 검색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3425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insert()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열을 삽입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iloc[]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위치를 기반으로 행을 검색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863835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항목간 더하기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ix[]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레이블 또는 인덱스 위치를 기반으로  행을 검색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08368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sub()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항목간 빼기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rename()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레이블 또는 열 이름을 변경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76230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항목간 곱셈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행이나 열을 삭제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303045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div()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항목간 나누기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pop()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행이나 열을 삭제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809687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고유한 값 추출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sample()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임의의 행 또는 열 샘플링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21309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nunique()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고유한 값의 수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nsmallest()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열에서 가장 작은 값을 가진 행을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882069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value_counts()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시리즈 내에서 각 고유 값이 발생하는 횟수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nlargest()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열에서 가장 큰 값을 가진 행을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77416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 레이블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shape()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128640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axes()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축을 나타내는 목록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ndim()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45166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isnull()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있는 행을 추출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dropna()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있는 행</a:t>
                      </a:r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열을 삭제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080058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notnull()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아닌 값이 있는 행을 추출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fillna()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 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 값으로 바꿈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89027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 값이 미리 정의된 범위 사이에 속하는 행 추출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rank()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순위를 매김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03156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isin()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정의된 컬렉션에 열 값이 있는 행을 추출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query()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집합을 추출하기 위한 문자열 기반 구문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52706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dtypes()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열의 데이터 형식이 포함된 </a:t>
                      </a:r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copy()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복사본 생성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023497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astype()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시리즈의 데이터 유형을 변환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duplicated()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값이 ​​있는 행을 추출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628197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values()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 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표현을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drop_duplicates()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행을 식별하고 필터링을 통해 제거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88054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sort_values()- Set1, Set2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오름차순 또는 내림차순으로 정렬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set_index()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</a:t>
                      </a:r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 레이블</a:t>
                      </a:r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168011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sort_index()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대신 인덱스 위치 또는 레이블을 기반으로 정렬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reset_index()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재설정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43063"/>
                  </a:ext>
                </a:extLst>
              </a:tr>
              <a:tr h="2495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where()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fontAlgn="ctr" latinLnBrk="1" hangingPunct="1"/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조건을 만족하는 결과 반환</a:t>
                      </a:r>
                    </a:p>
                  </a:txBody>
                  <a:tcPr marL="2412" marR="2412" marT="24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88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2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pandas - </a:t>
            </a:r>
            <a:r>
              <a:rPr lang="ko-KR" altLang="en-US">
                <a:latin typeface="+mn-ea"/>
                <a:ea typeface="+mn-ea"/>
              </a:rPr>
              <a:t>상관계수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31EE0-579A-4A12-B3BD-15DEFBA71EEB}"/>
              </a:ext>
            </a:extLst>
          </p:cNvPr>
          <p:cNvSpPr txBox="1"/>
          <p:nvPr/>
        </p:nvSpPr>
        <p:spPr>
          <a:xfrm>
            <a:off x="609603" y="1161712"/>
            <a:ext cx="9895127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corr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()함수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 세트의 각 열 간의 상관계수 계산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"숫자가 아닌" 열은 무시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-1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~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1 의 범위를 가짐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1은 완전한 양의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상관관계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-1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완전한 음의 상관관계를 나타냄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가까울 수록 두 변수는 상관성이 없음을 나타냄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df.corr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해석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 - Calories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“의 상관계수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733. </a:t>
            </a:r>
          </a:p>
          <a:p>
            <a:pPr marL="182562">
              <a:spcAft>
                <a:spcPts val="600"/>
              </a:spcAft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강한 양의 상관관계. 운동 시간이 길수록 더 많은 칼로리를 소모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Maxpulse"의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상관계수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0.00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spcAft>
                <a:spcPts val="600"/>
              </a:spcAft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약한 상관관계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 시간과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최대맥박은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거의 관계없음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8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matplotlib</a:t>
            </a:r>
            <a:r>
              <a:rPr lang="ko-KR" altLang="en-US">
                <a:latin typeface="+mn-ea"/>
                <a:ea typeface="+mn-ea"/>
              </a:rPr>
              <a:t> 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5878-25FD-4EEE-9939-8C483B9CB840}"/>
              </a:ext>
            </a:extLst>
          </p:cNvPr>
          <p:cNvSpPr txBox="1"/>
          <p:nvPr/>
        </p:nvSpPr>
        <p:spPr>
          <a:xfrm>
            <a:off x="609603" y="1090458"/>
            <a:ext cx="541527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i="0" dirty="0">
                <a:effectLst/>
                <a:latin typeface="-apple-system"/>
              </a:rPr>
              <a:t>출판 가능한 퀄리티의 그래프와 이미지를 만들기 위한 편리한 인터페이스를 제공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Matplotlib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Pyplot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matplotlib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대부분의 기능은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pyplot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서브모듈에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위치함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/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atplotlib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.__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([0, 6])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([0, 250])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1AD9A-8D0C-4F9F-B860-2A2EE15E45E9}"/>
              </a:ext>
            </a:extLst>
          </p:cNvPr>
          <p:cNvSpPr txBox="1"/>
          <p:nvPr/>
        </p:nvSpPr>
        <p:spPr>
          <a:xfrm>
            <a:off x="609603" y="5767542"/>
            <a:ext cx="10206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https://jehyunlee.github.io/2020/04/21/Python-DS-10-matplotlib_Tools/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https://ml-ko.kr/homl2/tools_matplotlib</a:t>
            </a:r>
            <a:r>
              <a:rPr lang="en-US" altLang="ko-KR" sz="1200">
                <a:hlinkClick r:id="rId3"/>
              </a:rPr>
              <a:t>.html</a:t>
            </a:r>
            <a:endParaRPr lang="en-US" altLang="ko-KR" sz="1200"/>
          </a:p>
          <a:p>
            <a:r>
              <a:rPr lang="en-US" altLang="ko-KR" sz="1200">
                <a:hlinkClick r:id="rId4"/>
              </a:rPr>
              <a:t>https</a:t>
            </a:r>
            <a:r>
              <a:rPr lang="en-US" altLang="ko-KR" sz="1200" dirty="0">
                <a:hlinkClick r:id="rId4"/>
              </a:rPr>
              <a:t>://github.com/ageron/handson-ml2/blob/master/tools_matplotlib</a:t>
            </a:r>
            <a:r>
              <a:rPr lang="en-US" altLang="ko-KR" sz="1200">
                <a:hlinkClick r:id="rId4"/>
              </a:rPr>
              <a:t>.ipynb</a:t>
            </a:r>
            <a:endParaRPr lang="en-US" altLang="ko-KR" sz="1200"/>
          </a:p>
        </p:txBody>
      </p:sp>
      <p:pic>
        <p:nvPicPr>
          <p:cNvPr id="8" name="Picture 2" descr="Quick start guide — Matplotlib 3.7.2 documentation">
            <a:extLst>
              <a:ext uri="{FF2B5EF4-FFF2-40B4-BE49-F238E27FC236}">
                <a16:creationId xmlns:a16="http://schemas.microsoft.com/office/drawing/2014/main" id="{9670D9A1-C83A-4944-BC02-C868FAB0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78" y="1090457"/>
            <a:ext cx="5145019" cy="51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8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8B02C-F7C2-4DC9-83AF-37C7C48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matplotlib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AEC08-E483-48C3-91C9-40AA53D5C328}"/>
              </a:ext>
            </a:extLst>
          </p:cNvPr>
          <p:cNvSpPr txBox="1"/>
          <p:nvPr/>
        </p:nvSpPr>
        <p:spPr>
          <a:xfrm>
            <a:off x="228234" y="1214098"/>
            <a:ext cx="5274425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선그래프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pd.read_csv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‘pandas_ex2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endParaRPr lang="ko-KR" alt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산포도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df.plot(kind = 'scatter', x =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‘Maxpulse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y = 'Calories')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중치 표현한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산포도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numpy.random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import rand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 y, scale = rand(3, 100)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 = 500 * scale ** 5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plt.scatter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y, s=scale)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33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matplotlib</a:t>
            </a:r>
            <a:r>
              <a:rPr lang="ko-KR" altLang="en-US">
                <a:latin typeface="+mn-ea"/>
                <a:ea typeface="+mn-ea"/>
              </a:rPr>
              <a:t>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20ACC-FB4B-44E2-9219-8ACCCCAC6994}"/>
              </a:ext>
            </a:extLst>
          </p:cNvPr>
          <p:cNvSpPr txBox="1"/>
          <p:nvPr/>
        </p:nvSpPr>
        <p:spPr>
          <a:xfrm>
            <a:off x="643831" y="1044968"/>
            <a:ext cx="5452169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마커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marker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인수로 지정된 마커로 포인트 강조.</a:t>
            </a:r>
          </a:p>
          <a:p>
            <a:endParaRPr lang="ko-KR" altLang="en-US" sz="1400" dirty="0"/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([3, 8, 1, 10])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marker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Matplotlib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라인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선의 스타일을 변경.</a:t>
            </a:r>
          </a:p>
          <a:p>
            <a:endParaRPr lang="ko-KR" altLang="en-US" sz="1400" dirty="0"/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([3, 8, 1, 10])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ypoints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linestyle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dotted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D2F5D-CF95-4494-8AF3-2AF223D37E50}"/>
              </a:ext>
            </a:extLst>
          </p:cNvPr>
          <p:cNvSpPr txBox="1"/>
          <p:nvPr/>
        </p:nvSpPr>
        <p:spPr>
          <a:xfrm>
            <a:off x="5963920" y="1044968"/>
            <a:ext cx="561847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레이블 및 제목 생성</a:t>
            </a:r>
          </a:p>
          <a:p>
            <a:endParaRPr lang="ko-KR" altLang="en-US" sz="1400" dirty="0"/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([80, 85, 90, 95, 100, 105, 110, 115, 120, 125])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([240, 250, 260, 270, 280, 290, 300, 310, 320, 330])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plt.xlabel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plt.ylabel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Calorie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Burnage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plt.title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(‘Pulse-Calories’)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범례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np.linspace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(-1.4, 1.4, 50)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**2,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--",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Square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**3,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-",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Cube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plt.legend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plt.grid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113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2573-42BD-49B2-BE5A-B076A01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matplotlib 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– figure</a:t>
            </a:r>
            <a:endParaRPr lang="ko-KR" altLang="en-US"/>
          </a:p>
        </p:txBody>
      </p:sp>
      <p:pic>
        <p:nvPicPr>
          <p:cNvPr id="3" name="Picture 4" descr="enter image description here">
            <a:extLst>
              <a:ext uri="{FF2B5EF4-FFF2-40B4-BE49-F238E27FC236}">
                <a16:creationId xmlns:a16="http://schemas.microsoft.com/office/drawing/2014/main" id="{B6A1C227-8F78-423B-88DA-5F592AF5A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8462"/>
          <a:stretch/>
        </p:blipFill>
        <p:spPr bwMode="auto">
          <a:xfrm>
            <a:off x="219459" y="1180041"/>
            <a:ext cx="4669534" cy="41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4.3 Matplotlib의 이해 - 공학자를 위한 Python">
            <a:extLst>
              <a:ext uri="{FF2B5EF4-FFF2-40B4-BE49-F238E27FC236}">
                <a16:creationId xmlns:a16="http://schemas.microsoft.com/office/drawing/2014/main" id="{3F848B06-4C32-408D-847C-928A8C9F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52" y="1942879"/>
            <a:ext cx="6707849" cy="297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1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matplotlib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– subplot</a:t>
            </a:r>
            <a:r>
              <a:rPr lang="ko-KR" altLang="en-US">
                <a:latin typeface="+mn-ea"/>
                <a:ea typeface="+mn-ea"/>
              </a:rPr>
              <a:t> 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BE422-1040-4DE8-A6A8-84405EA62C1C}"/>
              </a:ext>
            </a:extLst>
          </p:cNvPr>
          <p:cNvSpPr txBox="1"/>
          <p:nvPr/>
        </p:nvSpPr>
        <p:spPr>
          <a:xfrm>
            <a:off x="585644" y="1022752"/>
            <a:ext cx="529792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여러 개의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그래프를 그림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spcAft>
                <a:spcPts val="600"/>
              </a:spcAft>
              <a:defRPr/>
            </a:pP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#plot 1: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([0, 1, 2, 3])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([3, 8, 1, 10])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plt.subplot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(1, 2, 1)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#plot 2: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([0, 1, 2, 3])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([10, 20, 30, 40])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plt.subplot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(1, 2, 2)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525F0-F98B-411D-A7CA-5F9E539C6C60}"/>
              </a:ext>
            </a:extLst>
          </p:cNvPr>
          <p:cNvSpPr txBox="1"/>
          <p:nvPr/>
        </p:nvSpPr>
        <p:spPr>
          <a:xfrm>
            <a:off x="6096000" y="1168945"/>
            <a:ext cx="5597236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fig,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ax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이용한 다중 그래프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np.linspace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(-2, 2, 200)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세트로 그래프 그림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ig1, 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ax_top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ax_bottom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plt.subplots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(2, 1,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sharex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ig1.set_size_inches(10,5)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위쪽 그래프 정의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ine1, line2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ax_top.plot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np.sin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(3*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**2), ＂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-＂,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np.cos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(5*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**2), ＂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-＂)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아래쪽 그래프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ine3,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ax_bottom.plot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np.sin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(3*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＂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-＂)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_top.grid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그래프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Fig2, ax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plt.subplots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(1, 1)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ax.plot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x**2)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29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matplotlib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– color</a:t>
            </a:r>
            <a:r>
              <a:rPr lang="ko-KR" altLang="en-US">
                <a:latin typeface="+mn-ea"/>
                <a:ea typeface="+mn-ea"/>
              </a:rPr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BBB0B-AB03-4CDE-83FD-FC63DF8135CE}"/>
              </a:ext>
            </a:extLst>
          </p:cNvPr>
          <p:cNvSpPr txBox="1"/>
          <p:nvPr/>
        </p:nvSpPr>
        <p:spPr>
          <a:xfrm>
            <a:off x="6097732" y="1012954"/>
            <a:ext cx="609426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ColorMap을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사용하는 방법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컬러맵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cmap값과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함께 키워드 인수 로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컬러맵을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지정.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배열을 만들고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산점도에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컬러맵을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지정.</a:t>
            </a:r>
          </a:p>
          <a:p>
            <a:endParaRPr lang="ko-KR" altLang="en-US" sz="1400" dirty="0"/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([5,7,8,7,2,17,2,9,4,11,12,9,6])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([99,86,87,88,111,86,103,87,94,78,77,85,86])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([0, 10, 20, 30, 40, 45, 50, 55, 60, 70, 80, 90, 100])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plt.scatter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c=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cmap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viridis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plt.colorbar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실습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&gt;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컬러맵을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다양하게 선택하고 그려보자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28575-4124-40EC-8C75-37803DE6DF43}"/>
              </a:ext>
            </a:extLst>
          </p:cNvPr>
          <p:cNvSpPr txBox="1"/>
          <p:nvPr/>
        </p:nvSpPr>
        <p:spPr>
          <a:xfrm>
            <a:off x="609603" y="1012954"/>
            <a:ext cx="4913745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색상과 크기로 구분한 산포도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green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']: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100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500.0 *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** 5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plt.scatter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c=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alpha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=0.3,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edgecolors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plt.grid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062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numpy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41A69-E0A1-482D-BE8D-851CAAA4471C}"/>
              </a:ext>
            </a:extLst>
          </p:cNvPr>
          <p:cNvSpPr txBox="1"/>
          <p:nvPr/>
        </p:nvSpPr>
        <p:spPr>
          <a:xfrm>
            <a:off x="539773" y="1264384"/>
            <a:ext cx="10808677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NumPy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Numerical Python</a:t>
            </a:r>
            <a:r>
              <a:rPr lang="en-US" altLang="ko-KR" sz="1400">
                <a:latin typeface="+mn-ea"/>
              </a:rPr>
              <a:t>)</a:t>
            </a: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 b="0" i="0">
                <a:effectLst/>
                <a:latin typeface="-apple-system"/>
              </a:rPr>
              <a:t>다차원 데이터 배열을 위한 효율적인 저장과 연산기능 제공</a:t>
            </a:r>
            <a:r>
              <a:rPr lang="en-US" altLang="ko-KR" sz="1400" b="0" i="0">
                <a:effectLst/>
                <a:latin typeface="-apple-system"/>
              </a:rPr>
              <a:t>.</a:t>
            </a:r>
            <a:endParaRPr lang="ko-KR" altLang="en-US" sz="1400">
              <a:latin typeface="+mn-ea"/>
            </a:endParaRP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선형 대수학, 푸리에 변환 및 행렬 분야의 기능 탑재.</a:t>
            </a:r>
          </a:p>
          <a:p>
            <a:endParaRPr lang="ko-KR" altLang="en-US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Numpy를 사용하는 이유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Python의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처리 속도가 느림.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NumPy는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최대 50배 빠른 배열 처리속도.</a:t>
            </a:r>
          </a:p>
          <a:p>
            <a:endParaRPr lang="ko-KR" altLang="en-US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NumPy가 목록보다 빠른 이유는?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 배열은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와 달리 메모리의 연속적인 한 위치에 저장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매우 효율적으로 액세스하고 조작할 수 있음.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 CPU 아키텍처에 최적화.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Python으로 작성되지만 빠른 계산이 필요한 부분은 C 또는 C++로 작성.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63" lvl="1" indent="-142875" defTabSz="895350">
              <a:lnSpc>
                <a:spcPct val="150000"/>
              </a:lnSpc>
              <a:spcAft>
                <a:spcPts val="600"/>
              </a:spcAft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설치</a:t>
            </a:r>
            <a:endParaRPr lang="en-US" altLang="ko-KR" sz="1400">
              <a:latin typeface="+mn-ea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 numpy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0E680-E188-4455-ABF5-A96438FDCAF8}"/>
              </a:ext>
            </a:extLst>
          </p:cNvPr>
          <p:cNvSpPr txBox="1"/>
          <p:nvPr/>
        </p:nvSpPr>
        <p:spPr>
          <a:xfrm>
            <a:off x="609603" y="5717386"/>
            <a:ext cx="7342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https://ml-ko.kr/homl2/tools_numpy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.html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mumpy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https://github.com/ageron/handson-ml2/blob/master/tools_numpy.ipynb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58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matplotlib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34BE3-CB88-427B-A339-E1C68248BBDC}"/>
              </a:ext>
            </a:extLst>
          </p:cNvPr>
          <p:cNvSpPr txBox="1"/>
          <p:nvPr/>
        </p:nvSpPr>
        <p:spPr>
          <a:xfrm>
            <a:off x="493853" y="1079117"/>
            <a:ext cx="6094268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막대그래프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 dirty="0"/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"C",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([3, 8, 1, 10])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plt.bar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"C",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([3, 8, 1, 10])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plt.barh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D7DD-3988-4748-A1F6-1C86682D7320}"/>
              </a:ext>
            </a:extLst>
          </p:cNvPr>
          <p:cNvSpPr txBox="1"/>
          <p:nvPr/>
        </p:nvSpPr>
        <p:spPr>
          <a:xfrm>
            <a:off x="6113145" y="1116918"/>
            <a:ext cx="5469258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히스토그램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np.random.normal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(170, 10, 250)</a:t>
            </a: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plt.hist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bins=20, cumulative=True)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plt.hist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bins=20, cumulative=False)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plt.show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38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numpy – </a:t>
            </a:r>
            <a:r>
              <a:rPr lang="ko-KR" altLang="en-US">
                <a:latin typeface="+mn-ea"/>
                <a:ea typeface="+mn-ea"/>
              </a:rPr>
              <a:t>배열생성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참조</a:t>
            </a:r>
            <a:r>
              <a:rPr lang="en-US" altLang="ko-KR">
                <a:latin typeface="+mn-ea"/>
                <a:ea typeface="+mn-ea"/>
              </a:rPr>
              <a:t>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51F2A-7C68-41A2-A226-B8E8C35D91B7}"/>
              </a:ext>
            </a:extLst>
          </p:cNvPr>
          <p:cNvSpPr txBox="1"/>
          <p:nvPr/>
        </p:nvSpPr>
        <p:spPr>
          <a:xfrm>
            <a:off x="544734" y="928142"/>
            <a:ext cx="494431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en-US" altLang="ko-KR" sz="1400">
                <a:latin typeface="+mn-ea"/>
              </a:rPr>
              <a:t>numpy</a:t>
            </a:r>
            <a:r>
              <a:rPr lang="ko-KR" altLang="en-US" sz="1400">
                <a:latin typeface="+mn-ea"/>
              </a:rPr>
              <a:t> 배열 생성방법.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numpy as np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np.array([1, 2, 3, 4, 5])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list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ndarray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print(type(arr)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arr.dtype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np.array((1, 2, 3, 4, 5))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tuple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ndarray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np.zeros((2,5))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np.ones((3,4))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np.full((2,5), np.pi)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np.empty((2,5))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np.linspace(0, 10, 101)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배열의 차원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np.array(42)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np.array([1, 2, 3, 4, 5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np.array([[1, 2, 3], [4, 5, 6]])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print(arr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.ndim)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print(arr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.ndim)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print(arr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.ndim)</a:t>
            </a:r>
          </a:p>
          <a:p>
            <a:endParaRPr lang="en-US" altLang="ko-KR" sz="14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차원변경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arr1.reshape(2,3)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arr1.shape = (2,3)  # arr1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변환됨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np.array([1, 2, 3, 4, 5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arr1.reshape(2,-1)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953E5-B15B-4061-8F06-611301A50C21}"/>
              </a:ext>
            </a:extLst>
          </p:cNvPr>
          <p:cNvSpPr txBox="1"/>
          <p:nvPr/>
        </p:nvSpPr>
        <p:spPr>
          <a:xfrm>
            <a:off x="5694746" y="1018566"/>
            <a:ext cx="572946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NumPy 배열 참조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numpy as np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np.array([1, 2, 3, 4])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print(arr[0])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2차원 배열에 접근하기</a:t>
            </a:r>
          </a:p>
          <a:p>
            <a:endParaRPr lang="en-US" altLang="ko-KR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np.array([[1,2,3,4,5], [6,7,8,9,10]])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print('2nd element on 1st row: ', arr[0, 1])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3차원 배열에 접근하기</a:t>
            </a:r>
          </a:p>
          <a:p>
            <a:endParaRPr lang="en-US" altLang="ko-KR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np.array([[[1, 2, 3], [4, 5, 6]], [[7, 8, 9], [10, 11, 12]]])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print(arr[0, 1, 2])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음수 인덱싱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끝에서부터 배열참조.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np.array([[1,2,3,4,5], [6,7,8,9,10]])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print('Last element from 2nd dim: ', arr[1, -1])</a:t>
            </a:r>
          </a:p>
        </p:txBody>
      </p:sp>
    </p:spTree>
    <p:extLst>
      <p:ext uri="{BB962C8B-B14F-4D97-AF65-F5344CB8AC3E}">
        <p14:creationId xmlns:p14="http://schemas.microsoft.com/office/powerpoint/2010/main" val="181124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numpy – </a:t>
            </a:r>
            <a:r>
              <a:rPr lang="ko-KR" altLang="en-US">
                <a:latin typeface="+mn-ea"/>
                <a:ea typeface="+mn-ea"/>
              </a:rPr>
              <a:t>배열 슬라이싱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100BB-7C5F-42E6-85C0-EA57AC14D7BD}"/>
              </a:ext>
            </a:extLst>
          </p:cNvPr>
          <p:cNvSpPr txBox="1"/>
          <p:nvPr/>
        </p:nvSpPr>
        <p:spPr>
          <a:xfrm>
            <a:off x="609603" y="921997"/>
            <a:ext cx="4479403" cy="5716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 dirty="0">
                <a:latin typeface="+mn-ea"/>
              </a:rPr>
              <a:t>배열의 부분을 참조하는 기법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/>
          </a:p>
          <a:p>
            <a:pPr marL="144463" marR="0" lvl="1" indent="-142875" algn="l" defTabSz="89535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start:end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start:end:step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=========================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([1, 2, 3, 4, 5, 6, 7])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[1:5])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[4:])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[:4])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[-3:-1])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[1:5:2])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step값을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[::2])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대상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[::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reverse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fancy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indexing</a:t>
            </a:r>
          </a:p>
          <a:p>
            <a:pPr marL="355600" marR="0" lvl="1" indent="-173038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행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선택 가능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np.arange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(48).reshape(4, 12)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b[(0,2), 2:5]  # 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2 ~ 4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b[:, (-1, 2, -1)]  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1F53E-5ADA-4BE6-86A8-97F51B2D0ECF}"/>
              </a:ext>
            </a:extLst>
          </p:cNvPr>
          <p:cNvSpPr txBox="1"/>
          <p:nvPr/>
        </p:nvSpPr>
        <p:spPr>
          <a:xfrm>
            <a:off x="5707383" y="921997"/>
            <a:ext cx="4479403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 dirty="0" err="1">
                <a:latin typeface="+mn-ea"/>
              </a:rPr>
              <a:t>축단위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slicing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lvl="1" indent="-173038">
              <a:lnSpc>
                <a:spcPct val="150000"/>
              </a:lnSpc>
              <a:spcAft>
                <a:spcPts val="600"/>
              </a:spcAft>
              <a:buSzPct val="120000"/>
              <a:buFont typeface="Wingdings" panose="05000000000000000000" pitchFamily="2" charset="2"/>
              <a:buChar char="ü"/>
              <a:defRPr/>
            </a:pPr>
            <a:r>
              <a:rPr lang="en-US" altLang="ko-KR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indexing(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한축에서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=========================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np.arange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(48).reshape(4, 12)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([True, False, True, False])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b[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:]  #  == b[(0, 2), :]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([False, True, False] * 4)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b[:,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 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행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1, 4, 7, 10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 이상에서 선택할 때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marR="0" lvl="1" indent="-173038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np.ix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_()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이용하여 축당 선택 지정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np.ix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b[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np.ix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cols_on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55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numpy – </a:t>
            </a:r>
            <a:r>
              <a:rPr lang="ko-KR" altLang="en-US">
                <a:latin typeface="+mn-ea"/>
                <a:ea typeface="+mn-ea"/>
              </a:rPr>
              <a:t>배열 슬라이싱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4FEE-1EE3-4C3E-9050-FE295DFFEF7A}"/>
              </a:ext>
            </a:extLst>
          </p:cNvPr>
          <p:cNvSpPr txBox="1"/>
          <p:nvPr/>
        </p:nvSpPr>
        <p:spPr>
          <a:xfrm>
            <a:off x="609603" y="1135357"/>
            <a:ext cx="4479403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lvl="1" indent="-173038">
              <a:lnSpc>
                <a:spcPct val="150000"/>
              </a:lnSpc>
              <a:spcAft>
                <a:spcPts val="600"/>
              </a:spcAft>
              <a:buSzPct val="120000"/>
              <a:buFont typeface="Wingdings" panose="05000000000000000000" pitchFamily="2" charset="2"/>
              <a:buChar char="ü"/>
              <a:defRPr/>
            </a:pP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브로드캐스팅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([1, 2, 3, 4, 5, 6, 7])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a[2:5] = -1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marR="0" lvl="1" indent="-173038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슬라이스는 원본배열을 참조한다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a_slice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a[2:6]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a_slice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= 1000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 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배열이 수정됨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배열을 수정하면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a[3] = 2000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a_slice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배열을 보존하려면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another_slice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a[2:6].copy()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another_slice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= 3000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7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numpy – </a:t>
            </a:r>
            <a:r>
              <a:rPr lang="ko-KR" altLang="en-US">
                <a:latin typeface="+mn-ea"/>
                <a:ea typeface="+mn-ea"/>
              </a:rPr>
              <a:t>배열 연산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100BB-7C5F-42E6-85C0-EA57AC14D7BD}"/>
              </a:ext>
            </a:extLst>
          </p:cNvPr>
          <p:cNvSpPr txBox="1"/>
          <p:nvPr/>
        </p:nvSpPr>
        <p:spPr>
          <a:xfrm>
            <a:off x="6096000" y="1079015"/>
            <a:ext cx="5486403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 dirty="0">
                <a:latin typeface="+mn-ea"/>
              </a:rPr>
              <a:t>차원이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다른 배열끼리 연산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(broadcasting) </a:t>
            </a:r>
            <a:endParaRPr lang="en-US" altLang="ko-KR" sz="1400" dirty="0">
              <a:latin typeface="+mn-ea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([[0,0,0],[10,10,10],[20,20,20],[30,30,30]]) 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([1,2,3])  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= 5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* b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+ c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 dirty="0">
                <a:latin typeface="+mn-ea"/>
              </a:rPr>
              <a:t>조건 연산</a:t>
            </a:r>
            <a:endParaRPr lang="en-US" altLang="ko-KR" sz="1400" dirty="0">
              <a:latin typeface="+mn-ea"/>
            </a:endParaRP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-apple-system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([20, -5, 30, 40])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&lt; [15, 16, 35, 36]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&lt; 25  # m &lt; [25, 25, 25, 25]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m[m &lt; 25]</a:t>
            </a:r>
          </a:p>
          <a:p>
            <a:pPr marL="447675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63" lvl="1" indent="-142875" defTabSz="895350">
              <a:lnSpc>
                <a:spcPct val="150000"/>
              </a:lnSpc>
              <a:spcAft>
                <a:spcPts val="600"/>
              </a:spcAft>
              <a:buSzPct val="120000"/>
              <a:buFontTx/>
              <a:buChar char="•"/>
              <a:defRPr/>
            </a:pPr>
            <a:r>
              <a:rPr lang="ko-KR" altLang="en-US" sz="1400" dirty="0">
                <a:latin typeface="+mn-ea"/>
              </a:rPr>
              <a:t>통계기능</a:t>
            </a:r>
            <a:endParaRPr lang="en-US" altLang="ko-KR" sz="1400" dirty="0">
              <a:latin typeface="+mn-ea"/>
            </a:endParaRP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np.arange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(12).reshape(4, 3)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print(a)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print("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a.mean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marL="447675" lvl="1">
              <a:buSzPct val="120000"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a.min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a.max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a.sum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a.prod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a.std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a.var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.__name__, "=",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np.sqrt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np.exp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np.log,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np.sign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np.ceil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np.cos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print("\n",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.__name__)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11CB-3F8A-4302-AA0F-921712E09BE9}"/>
              </a:ext>
            </a:extLst>
          </p:cNvPr>
          <p:cNvSpPr txBox="1"/>
          <p:nvPr/>
        </p:nvSpPr>
        <p:spPr>
          <a:xfrm>
            <a:off x="692730" y="921997"/>
            <a:ext cx="4479403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 dirty="0">
                <a:latin typeface="+mn-ea"/>
              </a:rPr>
              <a:t>원소끼리 연산</a:t>
            </a:r>
            <a:endParaRPr lang="en-US" altLang="ko-KR" sz="1400" dirty="0">
              <a:latin typeface="+mn-ea"/>
            </a:endParaRPr>
          </a:p>
          <a:p>
            <a:pPr marL="355600" lvl="1" indent="-173038">
              <a:spcAft>
                <a:spcPts val="600"/>
              </a:spcAft>
              <a:buSzPct val="120000"/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np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([1,2,3])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([4,5,6])</a:t>
            </a:r>
          </a:p>
          <a:p>
            <a:pPr marL="447675" lvl="1">
              <a:buSzPct val="120000"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1">
              <a:buSzPct val="120000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a+b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1">
              <a:buSzPct val="120000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np.add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 b)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a*b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a/b</a:t>
            </a:r>
          </a:p>
          <a:p>
            <a:pPr marL="447675" lvl="1">
              <a:buSzPct val="120000"/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np.divide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 lvl="1">
              <a:buSzPct val="120000"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lvl="1" indent="-173038">
              <a:spcAft>
                <a:spcPts val="600"/>
              </a:spcAft>
              <a:buSzPct val="120000"/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벡터연산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np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([[1,2],[3,4]])</a:t>
            </a: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np.array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([[5,6],[7,8]])</a:t>
            </a:r>
          </a:p>
          <a:p>
            <a:pPr marL="447675" lvl="1">
              <a:buSzPct val="120000"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1">
              <a:buSzPct val="120000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np.dot(a, b) 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행렬의 곱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1">
              <a:buSzPct val="120000"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7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numpy – </a:t>
            </a:r>
            <a:r>
              <a:rPr lang="ko-KR" altLang="en-US">
                <a:latin typeface="+mn-ea"/>
                <a:ea typeface="+mn-ea"/>
              </a:rPr>
              <a:t>데이터 유형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05200-567F-4E8D-BD60-AFE4E8CE2145}"/>
              </a:ext>
            </a:extLst>
          </p:cNvPr>
          <p:cNvSpPr txBox="1"/>
          <p:nvPr/>
        </p:nvSpPr>
        <p:spPr>
          <a:xfrm>
            <a:off x="529220" y="920621"/>
            <a:ext cx="62734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모든 Python 데이터 유형 사용가능</a:t>
            </a: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NumPy의 데이터 유형 약자.</a:t>
            </a:r>
          </a:p>
          <a:p>
            <a:r>
              <a:rPr lang="en-US" altLang="ko-KR" sz="1400"/>
              <a:t>	</a:t>
            </a:r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int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-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delta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-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datatime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-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 -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Unicode string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배열의 데이터 유형 확인방법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numpy as np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np.array(['apple', 'banana', 'cherry'])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print(arr.dtype)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정의된 데이터 유형으로 배열 생성방법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np.array([1, 2, 3, 4], dtype='S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형식으로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np.array([1, 2, 3, 4], dtype='i4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4바이트 정수 배열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print(arr.dtype)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F35C4-CFE2-4EDA-8FBD-F3A4FD8A7E6E}"/>
              </a:ext>
            </a:extLst>
          </p:cNvPr>
          <p:cNvSpPr txBox="1"/>
          <p:nvPr/>
        </p:nvSpPr>
        <p:spPr>
          <a:xfrm>
            <a:off x="5924310" y="920621"/>
            <a:ext cx="56580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기존 배열의 데이터 유형 변환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값 으로 사용하여 데이터 유형을 부동 소수점에서 정수로 변경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numpy as np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np.array([1.1, 2.1, 3.1])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newarr = arr.astype(int)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print(newarr)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print(newarr.dtype)</a:t>
            </a:r>
          </a:p>
          <a:p>
            <a:endParaRPr lang="en-US" altLang="ko-KR" sz="1400"/>
          </a:p>
          <a:p>
            <a:pPr marL="355600" marR="0" lvl="0" indent="-17303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유형을 정수에서 부울로 변경</a:t>
            </a:r>
          </a:p>
          <a:p>
            <a:endParaRPr lang="en-US" altLang="ko-KR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 = np.array([1, 0, 3])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newarr = arr.astype(bool)</a:t>
            </a:r>
          </a:p>
        </p:txBody>
      </p:sp>
    </p:spTree>
    <p:extLst>
      <p:ext uri="{BB962C8B-B14F-4D97-AF65-F5344CB8AC3E}">
        <p14:creationId xmlns:p14="http://schemas.microsoft.com/office/powerpoint/2010/main" val="16150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pandas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DD86-E5F3-43E2-B606-90704D3A4270}"/>
              </a:ext>
            </a:extLst>
          </p:cNvPr>
          <p:cNvSpPr txBox="1"/>
          <p:nvPr/>
        </p:nvSpPr>
        <p:spPr>
          <a:xfrm>
            <a:off x="513805" y="1029107"/>
            <a:ext cx="541050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i="0">
                <a:effectLst/>
                <a:latin typeface="-apple-system"/>
              </a:rPr>
              <a:t>데이터의 조작</a:t>
            </a:r>
            <a:r>
              <a:rPr lang="en-US" altLang="ko-KR" sz="1400" b="0" i="0">
                <a:effectLst/>
                <a:latin typeface="-apple-system"/>
              </a:rPr>
              <a:t>, </a:t>
            </a:r>
            <a:r>
              <a:rPr lang="ko-KR" altLang="en-US" sz="1400" b="0" i="0">
                <a:effectLst/>
                <a:latin typeface="-apple-system"/>
              </a:rPr>
              <a:t>필터링</a:t>
            </a:r>
            <a:r>
              <a:rPr lang="en-US" altLang="ko-KR" sz="1400" b="0" i="0">
                <a:effectLst/>
                <a:latin typeface="-apple-system"/>
              </a:rPr>
              <a:t>, </a:t>
            </a:r>
            <a:r>
              <a:rPr lang="ko-KR" altLang="en-US" sz="1400" b="0" i="0">
                <a:effectLst/>
                <a:latin typeface="-apple-system"/>
              </a:rPr>
              <a:t>그룹핑</a:t>
            </a:r>
            <a:r>
              <a:rPr lang="en-US" altLang="ko-KR" sz="1400" b="0" i="0">
                <a:effectLst/>
                <a:latin typeface="-apple-system"/>
              </a:rPr>
              <a:t>, </a:t>
            </a:r>
            <a:r>
              <a:rPr lang="ko-KR" altLang="en-US" sz="1400" b="0" i="0">
                <a:effectLst/>
                <a:latin typeface="-apple-system"/>
              </a:rPr>
              <a:t>변환기능 제공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＂Panel Data＂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＂Python Data Analysis“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pandas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시작하기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pip install pandas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pandas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mydataset = {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'cars': ["BMW", "Volvo", "Ford"],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'passings': [3, 7, 2]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myvar = pandas.DataFrame(mydataset)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print(myvar)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58187-233C-4C7D-8312-B2E4BA6C7FB2}"/>
              </a:ext>
            </a:extLst>
          </p:cNvPr>
          <p:cNvSpPr txBox="1"/>
          <p:nvPr/>
        </p:nvSpPr>
        <p:spPr>
          <a:xfrm>
            <a:off x="6095999" y="959178"/>
            <a:ext cx="5460275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Series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특정 행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열에 해당하는 1차원 배열.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mport pandas as pd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[1, 7, 2]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yvar = pd.Series(a)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rint(myvar)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레이블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참조하는데 사용됨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지정하지 않으면 인덱스 번호로 레이블이 지정됨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print(myvar[0])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레이블 만들기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index인수를 사용 하여 고유한 레이블의 이름을 지정.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myvar = pd.Series(a, index = ["x", "y", "z"])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print(myvar)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print(myvar[“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53B76-0CCC-4D50-88BC-0FA277446239}"/>
              </a:ext>
            </a:extLst>
          </p:cNvPr>
          <p:cNvSpPr txBox="1"/>
          <p:nvPr/>
        </p:nvSpPr>
        <p:spPr>
          <a:xfrm>
            <a:off x="609603" y="58130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https://ml-ko.kr/homl2/tools_pandas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.html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://github.com/ageron/handson-ml2/blob/master/tools_pandas.ipynb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9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pandas - DataFrame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7F17B-40D9-45B4-A37A-10472AF86DD3}"/>
              </a:ext>
            </a:extLst>
          </p:cNvPr>
          <p:cNvSpPr txBox="1"/>
          <p:nvPr/>
        </p:nvSpPr>
        <p:spPr>
          <a:xfrm>
            <a:off x="554262" y="949895"/>
            <a:ext cx="5885867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2차원 배열 또는 행과 열이 있는 테이블과 같은 2차원 데이터 구조.</a:t>
            </a: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== list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생성하기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==</a:t>
            </a:r>
          </a:p>
          <a:p>
            <a:pPr marL="447675">
              <a:defRPr/>
            </a:pPr>
            <a:r>
              <a:rPr lang="pt-BR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pandas as pd</a:t>
            </a:r>
          </a:p>
          <a:p>
            <a:pPr marL="447675">
              <a:defRPr/>
            </a:pPr>
            <a:r>
              <a:rPr lang="pt-BR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= [['Alex',10],['Bob',12],['Clarke',13]]</a:t>
            </a:r>
          </a:p>
          <a:p>
            <a:pPr marL="447675">
              <a:defRPr/>
            </a:pPr>
            <a:r>
              <a:rPr lang="pt-BR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 = pd.DataFrame(data,columns=['Name','Age'],dtype=float)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==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dict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로 생성하기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==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pandas as pd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= {'Name':['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이철수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'],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'Age':[27, 24, 22, 32],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'Address':['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'],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'Qualification':['MS', 'BS', 'PhD', 'BS’]}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pd.DataFrame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(data, index=['rank1','rank2','rank3','rank4’])</a:t>
            </a: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열 작업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df['New'] = df['Name'] + df['Age'].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astype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(str)  #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열추가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df.pop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('New’)	 #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열제거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행작업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df2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pd.DataFrame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([['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36]], columns = ['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Name','Age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 =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df.append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(df2)	#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df.drop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(0)		#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행제거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48143-AEFA-4962-A732-5B2E01128B54}"/>
              </a:ext>
            </a:extLst>
          </p:cNvPr>
          <p:cNvSpPr txBox="1"/>
          <p:nvPr/>
        </p:nvSpPr>
        <p:spPr>
          <a:xfrm>
            <a:off x="6675120" y="948416"/>
            <a:ext cx="49422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행분석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df.head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df.tail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df[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df.Age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30]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df.nlargest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'Age')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df.sample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(frac=0.5)</a:t>
            </a: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query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df.query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('Age &gt; 30')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df.query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Name.str.startswith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')")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df.query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("Age &gt; 25 and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Name.str.startswith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’)”)</a:t>
            </a: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임의의 행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열 선택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df.iloc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[0:2]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df.iloc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[:, [0,1,2]]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[:, '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Name':'Address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[df['Age'] &gt; 25, ['Age', 'New’]]</a:t>
            </a: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기타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기능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df.shape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df.info()</a:t>
            </a:r>
          </a:p>
          <a:p>
            <a:pPr marL="447675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df.describe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df[‘Name’].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value_counts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218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3874</Words>
  <Application>Microsoft Office PowerPoint</Application>
  <PresentationFormat>와이드스크린</PresentationFormat>
  <Paragraphs>659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-apple-system</vt:lpstr>
      <vt:lpstr>맑은 고딕</vt:lpstr>
      <vt:lpstr>Arial</vt:lpstr>
      <vt:lpstr>Consolas</vt:lpstr>
      <vt:lpstr>Wingdings</vt:lpstr>
      <vt:lpstr>Office Theme</vt:lpstr>
      <vt:lpstr>PowerPoint 프레젠테이션</vt:lpstr>
      <vt:lpstr>numpy</vt:lpstr>
      <vt:lpstr>numpy – 배열생성, 참조 </vt:lpstr>
      <vt:lpstr>numpy – 배열 슬라이싱</vt:lpstr>
      <vt:lpstr>numpy – 배열 슬라이싱</vt:lpstr>
      <vt:lpstr>numpy – 배열 연산</vt:lpstr>
      <vt:lpstr>numpy – 데이터 유형</vt:lpstr>
      <vt:lpstr>pandas</vt:lpstr>
      <vt:lpstr>pandas - DataFrame</vt:lpstr>
      <vt:lpstr>pandas – 데이터 cleansing</vt:lpstr>
      <vt:lpstr>pandas – 데이터 cleansing</vt:lpstr>
      <vt:lpstr>pandas – 데이터 조작함수들</vt:lpstr>
      <vt:lpstr>pandas - 상관계수</vt:lpstr>
      <vt:lpstr>matplotlib </vt:lpstr>
      <vt:lpstr>matplotlib </vt:lpstr>
      <vt:lpstr>matplotlib </vt:lpstr>
      <vt:lpstr>matplotlib  – figure</vt:lpstr>
      <vt:lpstr>matplotlib – subplot </vt:lpstr>
      <vt:lpstr>matplotlib – color </vt:lpstr>
      <vt:lpstr>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GB</dc:creator>
  <cp:lastModifiedBy>Yoon GB</cp:lastModifiedBy>
  <cp:revision>116</cp:revision>
  <dcterms:created xsi:type="dcterms:W3CDTF">2021-12-03T02:43:09Z</dcterms:created>
  <dcterms:modified xsi:type="dcterms:W3CDTF">2023-07-11T06:43:18Z</dcterms:modified>
</cp:coreProperties>
</file>