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9" r:id="rId2"/>
    <p:sldId id="498" r:id="rId3"/>
    <p:sldId id="507" r:id="rId4"/>
    <p:sldId id="497" r:id="rId5"/>
    <p:sldId id="500" r:id="rId6"/>
    <p:sldId id="502" r:id="rId7"/>
    <p:sldId id="501" r:id="rId8"/>
    <p:sldId id="503" r:id="rId9"/>
    <p:sldId id="447" r:id="rId10"/>
    <p:sldId id="490" r:id="rId11"/>
    <p:sldId id="504" r:id="rId12"/>
    <p:sldId id="493" r:id="rId13"/>
    <p:sldId id="517" r:id="rId14"/>
    <p:sldId id="51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1027" y="-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234A8-7C23-4C77-BDA0-57531B57C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E77466-A0D8-44C2-8721-5D945E60F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5E7B6-699F-4CE1-91FA-737D8F2D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6004-BFB9-40FA-8218-3BE7AB42A259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07C2B-2CD3-4B68-B3B1-DD5512FC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65556-EF38-4ECD-96AF-7961E225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A0B0-93FB-4F1E-B73B-ED2B004BF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8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A32F7-BF44-4617-886E-61776EB6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30EA9-154B-44E6-BFC1-7F818319E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84EB9-C106-4F37-B954-9F3217E0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6004-BFB9-40FA-8218-3BE7AB42A259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9CB5D-1007-468A-8AA1-37E78617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5C4E6-3F77-492C-A324-68410B59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A0B0-93FB-4F1E-B73B-ED2B004BF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8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D38C60-6299-411A-BFC9-C2BBF338A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925C5-82DC-4558-8CE0-D3597494C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20519-1DC5-41AB-A924-9C426248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6004-BFB9-40FA-8218-3BE7AB42A259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7549B-6B80-429B-98D8-D179D8B5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95A18-BE4A-4873-B865-825B8985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A0B0-93FB-4F1E-B73B-ED2B004BF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2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86619" y="6520261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7A11AC84-21C4-4DB6-89AA-448F055C256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622855" y="764704"/>
            <a:ext cx="10981512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9603" y="332656"/>
            <a:ext cx="10972800" cy="417560"/>
          </a:xfrm>
          <a:ln w="38100"/>
        </p:spPr>
        <p:txBody>
          <a:bodyPr>
            <a:noAutofit/>
          </a:bodyPr>
          <a:lstStyle>
            <a:lvl1pPr algn="l">
              <a:defRPr sz="1939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8016213" y="18748"/>
            <a:ext cx="4180304" cy="1033989"/>
            <a:chOff x="7338358" y="-1"/>
            <a:chExt cx="4485714" cy="1649805"/>
          </a:xfrm>
        </p:grpSpPr>
        <p:sp>
          <p:nvSpPr>
            <p:cNvPr id="12" name="이등변 삼각형 11"/>
            <p:cNvSpPr/>
            <p:nvPr/>
          </p:nvSpPr>
          <p:spPr>
            <a:xfrm rot="10800000">
              <a:off x="7338358" y="-1"/>
              <a:ext cx="1994991" cy="941929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8329810" y="-1"/>
              <a:ext cx="3494262" cy="1649805"/>
            </a:xfrm>
            <a:prstGeom prst="triangl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27824" y="6021288"/>
            <a:ext cx="2853461" cy="778396"/>
            <a:chOff x="-612477" y="6021288"/>
            <a:chExt cx="2274967" cy="836712"/>
          </a:xfrm>
        </p:grpSpPr>
        <p:sp>
          <p:nvSpPr>
            <p:cNvPr id="15" name="이등변 삼각형 14"/>
            <p:cNvSpPr/>
            <p:nvPr/>
          </p:nvSpPr>
          <p:spPr>
            <a:xfrm>
              <a:off x="650714" y="6380293"/>
              <a:ext cx="1011776" cy="477707"/>
            </a:xfrm>
            <a:prstGeom prst="triangl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-612477" y="6021288"/>
              <a:ext cx="1772144" cy="83671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6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</p:grpSp>
    </p:spTree>
    <p:extLst>
      <p:ext uri="{BB962C8B-B14F-4D97-AF65-F5344CB8AC3E}">
        <p14:creationId xmlns:p14="http://schemas.microsoft.com/office/powerpoint/2010/main" val="415406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F8DC9-A581-4E69-8F8D-FBB4493B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F1114-5D82-4736-B245-546D03AA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586BB-42C6-45B2-A8DB-58F4AB81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6004-BFB9-40FA-8218-3BE7AB42A259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41737-4541-4610-BA0E-AD694C37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95E36-5994-4A97-8F17-6A2E3EC7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A0B0-93FB-4F1E-B73B-ED2B004BF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3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B526C-3E9D-4EE9-994E-9684B5A1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C73EF-7C3C-4A58-A82E-1225903BA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86B23-A93C-4EE6-ACC1-6BD62340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6004-BFB9-40FA-8218-3BE7AB42A259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890F9-9B1D-4EA4-8B1E-72C96D04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251FA-F7D0-41A9-8B87-0985555F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A0B0-93FB-4F1E-B73B-ED2B004BF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F4CEA-F313-4769-978F-D211705A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012F4-A298-452A-BFE2-9D561706D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9D942-CDD8-445E-AF1E-7561091E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BAF04B-B032-4478-8A00-020F4C22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6004-BFB9-40FA-8218-3BE7AB42A259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DF90B8-950C-460F-A9D9-B9C727F5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29213-8A9D-41CC-8709-002E4D67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A0B0-93FB-4F1E-B73B-ED2B004BF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70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C8892-2150-47E1-A5EA-D0AD4D42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C0C167-70AD-4EAE-83A0-439E622C0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418BCD-A5DA-4561-B766-1A25C8D48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6EECB8-3531-490D-B043-64252F7F9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A866D0-E357-45E5-8AD3-58CF0A0E4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EF16E2-A5A2-4442-BE96-12CA73FC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6004-BFB9-40FA-8218-3BE7AB42A259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2CCB1D-8869-4516-9158-EDD24FCB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9CDB5F-1293-458D-9EFC-3A8B2144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A0B0-93FB-4F1E-B73B-ED2B004BF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9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F120F-96C9-4212-965C-995CA848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681BEA-6554-4F69-A8A6-5DE63894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6004-BFB9-40FA-8218-3BE7AB42A259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DF6B3C-19AA-48E1-811F-3CB6DA3B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3E9193-659A-4556-934A-ABEA08F7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A0B0-93FB-4F1E-B73B-ED2B004BF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2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11DF2E-3901-47F7-8062-8882FA50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6004-BFB9-40FA-8218-3BE7AB42A259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3B736-72EE-4504-BCDC-1E65755B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5949FA-845A-4C47-AD95-B666679F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A0B0-93FB-4F1E-B73B-ED2B004BF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74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194BF-C4A5-4699-8E95-DB118ED7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EC55B-531E-48B8-B457-A60FBA758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AA9606-5E38-43D2-9C3E-54BD2C3ED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2AEB04-C71B-482A-8AFA-A6EFF39E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6004-BFB9-40FA-8218-3BE7AB42A259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47B165-4B7E-431C-8C32-CD5B9384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4BF9A6-1F20-4246-8360-1FE1BD03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A0B0-93FB-4F1E-B73B-ED2B004BF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4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B4B01-7A43-498F-AD7C-43803D1C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9BFE7E-F914-4F5A-9F72-05AE6FA70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EF7D5B-15FA-4764-AEE1-3E9F3AECA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7A812C-CF9F-4C36-AE15-6774C86A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6004-BFB9-40FA-8218-3BE7AB42A259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4419D-3A28-4661-A598-93345CD2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9AD55-36A5-4F42-9AE6-3011C3FA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A0B0-93FB-4F1E-B73B-ED2B004BF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8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223AAA-72EE-4749-8A61-10EC3379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0CD587-04E3-4270-8A62-430FE76B2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476A8-C744-48F9-9D42-344F0730D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A6004-BFB9-40FA-8218-3BE7AB42A259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03D32-5E4E-4A03-8F48-D97DAF56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609D7-4196-40EF-8CB9-685CD60FB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CA0B0-93FB-4F1E-B73B-ED2B004BF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4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omoon.com/downloads/desktop-apps/leomoon-cpu-v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en/latest/miniconda.html" TargetMode="External"/><Relationship Id="rId2" Type="http://schemas.openxmlformats.org/officeDocument/2006/relationships/hyperlink" Target="https://pydata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5YyoCKxEOU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docs/datascience/data-science-tutorial" TargetMode="External"/><Relationship Id="rId3" Type="http://schemas.openxmlformats.org/officeDocument/2006/relationships/hyperlink" Target="https://code.visualstudio.com/docs/python/editing" TargetMode="External"/><Relationship Id="rId7" Type="http://schemas.openxmlformats.org/officeDocument/2006/relationships/hyperlink" Target="https://code.visualstudio.com/docs/python/settings-reference" TargetMode="External"/><Relationship Id="rId2" Type="http://schemas.openxmlformats.org/officeDocument/2006/relationships/hyperlink" Target="https://code.visualstudio.com/docs/python/python-tutoria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de.visualstudio.com/docs/python/testing" TargetMode="External"/><Relationship Id="rId5" Type="http://schemas.openxmlformats.org/officeDocument/2006/relationships/hyperlink" Target="https://code.visualstudio.com/docs/python/debugging" TargetMode="External"/><Relationship Id="rId4" Type="http://schemas.openxmlformats.org/officeDocument/2006/relationships/hyperlink" Target="https://code.visualstudio.com/docs/python/lint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slstorestorage.blob.core.windows.net/wslblob/wsl_update_x64.msi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ka.ms/wslstore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store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ourceforge.net/projects/vcxsrv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0D9B-B13C-4AC9-8627-FF601763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1. </a:t>
            </a:r>
            <a:r>
              <a:rPr lang="ko-KR" altLang="en-US" b="0"/>
              <a:t>코딩환경 구축 </a:t>
            </a:r>
            <a:r>
              <a:rPr lang="en-US" altLang="ko-KR" b="0"/>
              <a:t>– WSL2</a:t>
            </a:r>
            <a:r>
              <a:rPr lang="ko-KR" altLang="en-US" b="0"/>
              <a:t> 설치 </a:t>
            </a:r>
            <a:r>
              <a:rPr lang="en-US" altLang="ko-KR" b="0"/>
              <a:t>- </a:t>
            </a:r>
            <a:r>
              <a:rPr lang="ko-KR" altLang="en-US"/>
              <a:t>설치 환경 검사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9B510-1682-4AED-BB38-C832D37D715C}"/>
              </a:ext>
            </a:extLst>
          </p:cNvPr>
          <p:cNvSpPr txBox="1"/>
          <p:nvPr/>
        </p:nvSpPr>
        <p:spPr>
          <a:xfrm>
            <a:off x="2036265" y="1507573"/>
            <a:ext cx="5941565" cy="793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1E1E1E"/>
                </a:solidFill>
                <a:latin typeface="Nanum Square"/>
              </a:rPr>
              <a:t>실습을 위해 </a:t>
            </a:r>
            <a:r>
              <a:rPr lang="en-US" altLang="ko-KR" sz="1050" dirty="0">
                <a:solidFill>
                  <a:srgbClr val="1E1E1E"/>
                </a:solidFill>
                <a:latin typeface="Nanum Square"/>
              </a:rPr>
              <a:t>WSL2(Windows Subsystem for Linux 2) </a:t>
            </a:r>
            <a:r>
              <a:rPr lang="ko-KR" altLang="en-US" sz="1050" dirty="0">
                <a:solidFill>
                  <a:srgbClr val="1E1E1E"/>
                </a:solidFill>
                <a:latin typeface="Nanum Square"/>
              </a:rPr>
              <a:t>설치가 가능해야 함</a:t>
            </a:r>
            <a:r>
              <a:rPr lang="en-US" altLang="ko-KR" sz="1050" dirty="0">
                <a:solidFill>
                  <a:srgbClr val="1E1E1E"/>
                </a:solidFill>
                <a:latin typeface="Nanum Square"/>
              </a:rPr>
              <a:t>.</a:t>
            </a:r>
          </a:p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rgbClr val="1E1E1E"/>
                </a:solidFill>
                <a:latin typeface="Nanum Square"/>
              </a:rPr>
              <a:t>Windows </a:t>
            </a:r>
            <a:r>
              <a:rPr lang="ko-KR" altLang="en-US" sz="1050" dirty="0">
                <a:solidFill>
                  <a:srgbClr val="1E1E1E"/>
                </a:solidFill>
                <a:latin typeface="Nanum Square"/>
              </a:rPr>
              <a:t>상에서 </a:t>
            </a:r>
            <a:r>
              <a:rPr lang="en-US" altLang="ko-KR" sz="1050" dirty="0">
                <a:solidFill>
                  <a:srgbClr val="1E1E1E"/>
                </a:solidFill>
                <a:latin typeface="Nanum Square"/>
              </a:rPr>
              <a:t>Linux</a:t>
            </a:r>
            <a:r>
              <a:rPr lang="ko-KR" altLang="en-US" sz="1050" dirty="0">
                <a:solidFill>
                  <a:srgbClr val="1E1E1E"/>
                </a:solidFill>
                <a:latin typeface="Nanum Square"/>
              </a:rPr>
              <a:t>를 사용할 수 있도록 해주는 </a:t>
            </a:r>
            <a:r>
              <a:rPr lang="ko-KR" altLang="en-US" sz="1050" dirty="0" err="1">
                <a:solidFill>
                  <a:srgbClr val="1E1E1E"/>
                </a:solidFill>
                <a:latin typeface="Nanum Square"/>
              </a:rPr>
              <a:t>유틸</a:t>
            </a:r>
            <a:r>
              <a:rPr lang="en-US" altLang="ko-KR" sz="1050" dirty="0">
                <a:solidFill>
                  <a:srgbClr val="1E1E1E"/>
                </a:solidFill>
                <a:latin typeface="Nanum Square"/>
              </a:rPr>
              <a:t>.</a:t>
            </a:r>
          </a:p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rgbClr val="1E1E1E"/>
                </a:solidFill>
                <a:latin typeface="Nanum Square"/>
              </a:rPr>
              <a:t>Machine</a:t>
            </a:r>
            <a:r>
              <a:rPr lang="ko-KR" altLang="en-US" sz="105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en-US" altLang="ko-KR" sz="1050" dirty="0">
                <a:solidFill>
                  <a:srgbClr val="1E1E1E"/>
                </a:solidFill>
                <a:latin typeface="Nanum Square"/>
              </a:rPr>
              <a:t>Learning</a:t>
            </a:r>
            <a:r>
              <a:rPr lang="ko-KR" altLang="en-US" sz="1050" dirty="0">
                <a:solidFill>
                  <a:srgbClr val="1E1E1E"/>
                </a:solidFill>
                <a:latin typeface="Nanum Square"/>
              </a:rPr>
              <a:t> 라이브러리와 정합성이 좋고 수행속도가 빠름</a:t>
            </a:r>
            <a:r>
              <a:rPr lang="en-US" altLang="ko-KR" sz="1050" dirty="0">
                <a:solidFill>
                  <a:srgbClr val="1E1E1E"/>
                </a:solidFill>
                <a:latin typeface="Nanum Square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9B15D-0C37-4AA4-AA0A-B8775361A92F}"/>
              </a:ext>
            </a:extLst>
          </p:cNvPr>
          <p:cNvSpPr txBox="1"/>
          <p:nvPr/>
        </p:nvSpPr>
        <p:spPr>
          <a:xfrm>
            <a:off x="2080806" y="2388111"/>
            <a:ext cx="5621411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rgbClr val="1E1E1E"/>
                </a:solidFill>
                <a:latin typeface="Nanum Square"/>
              </a:rPr>
              <a:t>WSL2 </a:t>
            </a:r>
            <a:r>
              <a:rPr lang="ko-KR" altLang="en-US" sz="1050" dirty="0">
                <a:solidFill>
                  <a:srgbClr val="1E1E1E"/>
                </a:solidFill>
                <a:latin typeface="Nanum Square"/>
              </a:rPr>
              <a:t>설치가능여부 확인</a:t>
            </a:r>
            <a:endParaRPr lang="en-US" altLang="ko-KR" sz="1050" dirty="0">
              <a:solidFill>
                <a:srgbClr val="1E1E1E"/>
              </a:solidFill>
              <a:latin typeface="Nanum Square"/>
            </a:endParaRPr>
          </a:p>
          <a:p>
            <a:pPr marL="339329" indent="-140494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900" dirty="0">
                <a:solidFill>
                  <a:srgbClr val="1E1E1E"/>
                </a:solidFill>
                <a:latin typeface="Nanum Squa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https://leomoon.com/downloads/desktop-apps/leomoon-cpu-v/</a:t>
            </a:r>
            <a:r>
              <a:rPr lang="ko-KR" altLang="en-US" sz="900" dirty="0">
                <a:solidFill>
                  <a:srgbClr val="1E1E1E"/>
                </a:solidFill>
                <a:latin typeface="Nanum Square"/>
              </a:rPr>
              <a:t>  </a:t>
            </a:r>
            <a:r>
              <a:rPr lang="en-US" altLang="ko-KR" sz="900" dirty="0">
                <a:solidFill>
                  <a:srgbClr val="1E1E1E"/>
                </a:solidFill>
                <a:latin typeface="Nanum Square"/>
                <a:sym typeface="Wingdings" panose="05000000000000000000" pitchFamily="2" charset="2"/>
              </a:rPr>
              <a:t> </a:t>
            </a:r>
            <a:r>
              <a:rPr lang="en-US" altLang="ko-KR" sz="900" dirty="0" err="1">
                <a:solidFill>
                  <a:srgbClr val="1E1E1E"/>
                </a:solidFill>
                <a:latin typeface="Nanum Square"/>
                <a:sym typeface="Wingdings" panose="05000000000000000000" pitchFamily="2" charset="2"/>
              </a:rPr>
              <a:t>LeoMoon</a:t>
            </a:r>
            <a:r>
              <a:rPr lang="en-US" altLang="ko-KR" sz="900" dirty="0">
                <a:solidFill>
                  <a:srgbClr val="1E1E1E"/>
                </a:solidFill>
                <a:latin typeface="Nanum Square"/>
                <a:sym typeface="Wingdings" panose="05000000000000000000" pitchFamily="2" charset="2"/>
              </a:rPr>
              <a:t> CPU-V.exe </a:t>
            </a:r>
            <a:r>
              <a:rPr lang="ko-KR" altLang="en-US" sz="900" dirty="0">
                <a:solidFill>
                  <a:srgbClr val="1E1E1E"/>
                </a:solidFill>
                <a:latin typeface="Nanum Square"/>
                <a:sym typeface="Wingdings" panose="05000000000000000000" pitchFamily="2" charset="2"/>
              </a:rPr>
              <a:t>다운로드 </a:t>
            </a:r>
            <a:r>
              <a:rPr lang="en-US" altLang="ko-KR" sz="900" dirty="0">
                <a:solidFill>
                  <a:srgbClr val="1E1E1E"/>
                </a:solidFill>
                <a:latin typeface="Nanum Square"/>
                <a:sym typeface="Wingdings" panose="05000000000000000000" pitchFamily="2" charset="2"/>
              </a:rPr>
              <a:t> </a:t>
            </a:r>
            <a:r>
              <a:rPr lang="ko-KR" altLang="en-US" sz="900" dirty="0">
                <a:solidFill>
                  <a:srgbClr val="1E1E1E"/>
                </a:solidFill>
                <a:latin typeface="Nanum Square"/>
                <a:sym typeface="Wingdings" panose="05000000000000000000" pitchFamily="2" charset="2"/>
              </a:rPr>
              <a:t>실행</a:t>
            </a:r>
            <a:endParaRPr lang="en-US" altLang="ko-KR" sz="900" dirty="0">
              <a:solidFill>
                <a:srgbClr val="1E1E1E"/>
              </a:solidFill>
              <a:latin typeface="Nanum Square"/>
              <a:sym typeface="Wingdings" panose="05000000000000000000" pitchFamily="2" charset="2"/>
            </a:endParaRPr>
          </a:p>
          <a:p>
            <a:pPr marL="339329" indent="-140494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900" dirty="0">
                <a:solidFill>
                  <a:srgbClr val="1E1E1E"/>
                </a:solidFill>
                <a:highlight>
                  <a:srgbClr val="FFFF00"/>
                </a:highlight>
                <a:latin typeface="Nanum Square"/>
              </a:rPr>
              <a:t>그림과 같이 </a:t>
            </a:r>
            <a:r>
              <a:rPr lang="en-US" altLang="ko-KR" sz="900" dirty="0">
                <a:solidFill>
                  <a:srgbClr val="1E1E1E"/>
                </a:solidFill>
                <a:highlight>
                  <a:srgbClr val="FFFF00"/>
                </a:highlight>
                <a:latin typeface="Nanum Square"/>
              </a:rPr>
              <a:t>VT-x Supported </a:t>
            </a:r>
            <a:r>
              <a:rPr lang="ko-KR" altLang="en-US" sz="900" dirty="0">
                <a:solidFill>
                  <a:srgbClr val="1E1E1E"/>
                </a:solidFill>
                <a:highlight>
                  <a:srgbClr val="FFFF00"/>
                </a:highlight>
                <a:latin typeface="Nanum Square"/>
              </a:rPr>
              <a:t>체크되어</a:t>
            </a:r>
            <a:r>
              <a:rPr lang="en-US" altLang="ko-KR" sz="900" dirty="0">
                <a:solidFill>
                  <a:srgbClr val="1E1E1E"/>
                </a:solidFill>
                <a:highlight>
                  <a:srgbClr val="FFFF00"/>
                </a:highlight>
                <a:latin typeface="Nanum Square"/>
              </a:rPr>
              <a:t> </a:t>
            </a:r>
            <a:r>
              <a:rPr lang="ko-KR" altLang="en-US" sz="900" dirty="0">
                <a:solidFill>
                  <a:srgbClr val="1E1E1E"/>
                </a:solidFill>
                <a:highlight>
                  <a:srgbClr val="FFFF00"/>
                </a:highlight>
                <a:latin typeface="Nanum Square"/>
              </a:rPr>
              <a:t>있어야 함</a:t>
            </a:r>
            <a:r>
              <a:rPr lang="en-US" altLang="ko-KR" sz="900" dirty="0">
                <a:solidFill>
                  <a:srgbClr val="1E1E1E"/>
                </a:solidFill>
                <a:highlight>
                  <a:srgbClr val="FFFF00"/>
                </a:highlight>
                <a:latin typeface="Nanum Square"/>
              </a:rPr>
              <a:t>.</a:t>
            </a:r>
            <a:endParaRPr lang="ko-KR" altLang="en-US" sz="900" dirty="0">
              <a:solidFill>
                <a:srgbClr val="1E1E1E"/>
              </a:solidFill>
              <a:highlight>
                <a:srgbClr val="FFFF00"/>
              </a:highlight>
              <a:latin typeface="Nanum Squar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16DE48-5B82-4C96-A364-BC036E690431}"/>
              </a:ext>
            </a:extLst>
          </p:cNvPr>
          <p:cNvSpPr txBox="1"/>
          <p:nvPr/>
        </p:nvSpPr>
        <p:spPr>
          <a:xfrm>
            <a:off x="2070431" y="3205836"/>
            <a:ext cx="5647145" cy="793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VT-x Supported </a:t>
            </a:r>
            <a:r>
              <a:rPr lang="ko-KR" altLang="en-US" sz="1050" dirty="0" err="1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체크되어있지</a:t>
            </a:r>
            <a:r>
              <a:rPr lang="ko-KR" altLang="en-US" sz="1050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 않으면 </a:t>
            </a:r>
            <a:r>
              <a:rPr lang="en-US" altLang="ko-KR" sz="1050" dirty="0" err="1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wsl</a:t>
            </a:r>
            <a:r>
              <a:rPr lang="en-US" altLang="ko-KR" sz="1050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 </a:t>
            </a:r>
            <a:r>
              <a:rPr lang="ko-KR" altLang="en-US" sz="1050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설치가 불가능한 컴퓨터임 </a:t>
            </a:r>
            <a:r>
              <a:rPr lang="en-US" altLang="ko-KR" sz="1050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!!!</a:t>
            </a:r>
          </a:p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또한 </a:t>
            </a:r>
            <a:r>
              <a:rPr lang="en-US" altLang="ko-KR" sz="1050" dirty="0" err="1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wsl</a:t>
            </a:r>
            <a:r>
              <a:rPr lang="en-US" altLang="ko-KR" sz="1050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 </a:t>
            </a:r>
            <a:r>
              <a:rPr lang="ko-KR" altLang="en-US" sz="1050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과 윈도우가 파일시스템을 공유하기 위해서는 윈도우 파일시스템은 </a:t>
            </a:r>
            <a:r>
              <a:rPr lang="en-US" altLang="ko-KR" sz="1050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NTFS(Windows</a:t>
            </a:r>
            <a:r>
              <a:rPr lang="ko-KR" altLang="en-US" sz="1050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10 </a:t>
            </a:r>
            <a:r>
              <a:rPr lang="ko-KR" altLang="en-US" sz="1050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에서는 기본설정</a:t>
            </a:r>
            <a:r>
              <a:rPr lang="en-US" altLang="ko-KR" sz="1050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) </a:t>
            </a:r>
            <a:r>
              <a:rPr lang="ko-KR" altLang="en-US" sz="1050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여야 함</a:t>
            </a:r>
            <a:r>
              <a:rPr lang="en-US" altLang="ko-KR" sz="1050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.</a:t>
            </a:r>
            <a:endParaRPr lang="ko-KR" altLang="en-US" sz="1050" dirty="0">
              <a:solidFill>
                <a:srgbClr val="FF0000"/>
              </a:solidFill>
              <a:highlight>
                <a:srgbClr val="FFFF00"/>
              </a:highlight>
              <a:latin typeface="Nanum Squar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7CC4F-A296-4125-9591-0CC3A7A93423}"/>
              </a:ext>
            </a:extLst>
          </p:cNvPr>
          <p:cNvSpPr txBox="1"/>
          <p:nvPr/>
        </p:nvSpPr>
        <p:spPr>
          <a:xfrm>
            <a:off x="2080805" y="4020875"/>
            <a:ext cx="6172200" cy="1763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rgbClr val="000000"/>
                </a:solidFill>
                <a:latin typeface="se-nanumgothic"/>
              </a:rPr>
              <a:t>VT-x</a:t>
            </a:r>
            <a:r>
              <a:rPr lang="ko-KR" altLang="en-US" sz="1050" dirty="0">
                <a:solidFill>
                  <a:srgbClr val="000000"/>
                </a:solidFill>
                <a:latin typeface="se-nanumgothic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</a:rPr>
              <a:t>Enabled</a:t>
            </a:r>
            <a:r>
              <a:rPr lang="ko-KR" altLang="en-US" sz="1050" dirty="0">
                <a:solidFill>
                  <a:srgbClr val="000000"/>
                </a:solidFill>
                <a:latin typeface="se-nanumgothic"/>
              </a:rPr>
              <a:t> 설정</a:t>
            </a:r>
            <a:endParaRPr lang="en-US" altLang="ko-KR" sz="1050" dirty="0">
              <a:solidFill>
                <a:srgbClr val="000000"/>
              </a:solidFill>
              <a:latin typeface="se-nanumgothic"/>
            </a:endParaRPr>
          </a:p>
          <a:p>
            <a:pPr marL="339329" indent="-134541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>
                <a:solidFill>
                  <a:srgbClr val="000000"/>
                </a:solidFill>
                <a:latin typeface="se-nanumgothic"/>
              </a:rPr>
              <a:t>명령창에서  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</a:rPr>
              <a:t>$ </a:t>
            </a:r>
            <a:r>
              <a:rPr lang="en-US" altLang="ko-KR" sz="1050" dirty="0" err="1">
                <a:solidFill>
                  <a:srgbClr val="000000"/>
                </a:solidFill>
                <a:latin typeface="se-nanumgothic"/>
              </a:rPr>
              <a:t>systeminfo</a:t>
            </a:r>
            <a:r>
              <a:rPr lang="ko-KR" altLang="en-US" sz="1050" dirty="0">
                <a:solidFill>
                  <a:srgbClr val="000000"/>
                </a:solidFill>
                <a:latin typeface="se-nanumgothic"/>
              </a:rPr>
              <a:t> </a:t>
            </a:r>
            <a:endParaRPr lang="en-US" altLang="ko-KR" sz="1050" dirty="0">
              <a:solidFill>
                <a:srgbClr val="000000"/>
              </a:solidFill>
              <a:latin typeface="se-nanumgothic"/>
            </a:endParaRPr>
          </a:p>
          <a:p>
            <a:pPr marL="339329" indent="-134541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내용 중 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Hyper-V </a:t>
            </a:r>
            <a:r>
              <a:rPr lang="ko-KR" altLang="en-US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요구사항 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 </a:t>
            </a:r>
            <a:r>
              <a:rPr lang="ko-KR" altLang="en-US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펌웨어에 가상화 사용 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: ‘</a:t>
            </a:r>
            <a:r>
              <a:rPr lang="ko-KR" altLang="en-US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예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’/’</a:t>
            </a:r>
            <a:r>
              <a:rPr lang="ko-KR" altLang="en-US" sz="1050" dirty="0" err="1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아니오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’</a:t>
            </a:r>
            <a:r>
              <a:rPr lang="ko-KR" altLang="en-US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 확인</a:t>
            </a:r>
            <a:endParaRPr lang="en-US" altLang="ko-KR" sz="1050" dirty="0">
              <a:solidFill>
                <a:srgbClr val="000000"/>
              </a:solidFill>
              <a:latin typeface="se-nanumgothic"/>
              <a:sym typeface="Wingdings" panose="05000000000000000000" pitchFamily="2" charset="2"/>
            </a:endParaRPr>
          </a:p>
          <a:p>
            <a:pPr marL="339329" indent="-134541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‘</a:t>
            </a:r>
            <a:r>
              <a:rPr lang="ko-KR" altLang="en-US" sz="1050" dirty="0" err="1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아니오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’</a:t>
            </a:r>
            <a:r>
              <a:rPr lang="ko-KR" altLang="en-US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인 경우 </a:t>
            </a:r>
            <a:r>
              <a:rPr lang="ko-KR" altLang="en-US" sz="1050" dirty="0" err="1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부팅시</a:t>
            </a:r>
            <a:r>
              <a:rPr lang="ko-KR" altLang="en-US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BIOS </a:t>
            </a:r>
            <a:r>
              <a:rPr lang="ko-KR" altLang="en-US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들어가서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(Del, F2, F10 </a:t>
            </a:r>
            <a:r>
              <a:rPr lang="ko-KR" altLang="en-US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등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)</a:t>
            </a:r>
            <a:r>
              <a:rPr lang="ko-KR" altLang="en-US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VTx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, Virtual Technology </a:t>
            </a:r>
            <a:r>
              <a:rPr lang="ko-KR" altLang="en-US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등으로 표시된 항목 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Enabled </a:t>
            </a:r>
            <a:r>
              <a:rPr lang="ko-KR" altLang="en-US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로 설정</a:t>
            </a:r>
            <a:endParaRPr lang="en-US" altLang="ko-KR" sz="1050" dirty="0">
              <a:solidFill>
                <a:srgbClr val="000000"/>
              </a:solidFill>
              <a:latin typeface="se-nanumgothic"/>
              <a:sym typeface="Wingdings" panose="05000000000000000000" pitchFamily="2" charset="2"/>
            </a:endParaRPr>
          </a:p>
          <a:p>
            <a:pPr marL="339329" indent="-134541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참고 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: ASUS Bios</a:t>
            </a:r>
            <a:r>
              <a:rPr lang="ko-KR" altLang="en-US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의 경우 설정 메뉴</a:t>
            </a:r>
            <a:endParaRPr lang="en-US" altLang="ko-KR" sz="1050" dirty="0">
              <a:solidFill>
                <a:srgbClr val="000000"/>
              </a:solidFill>
              <a:latin typeface="se-nanumgothic"/>
              <a:sym typeface="Wingdings" panose="05000000000000000000" pitchFamily="2" charset="2"/>
            </a:endParaRPr>
          </a:p>
          <a:p>
            <a:pPr marL="339329" indent="-134541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Advanced Mode &gt; Advanced &gt; CPU Configuration &gt; Intel Virtualization Technology : Enabled</a:t>
            </a:r>
            <a:endParaRPr lang="en-US" altLang="ko-KR" sz="1050" dirty="0">
              <a:solidFill>
                <a:srgbClr val="000000"/>
              </a:solidFill>
              <a:latin typeface="se-nanumgothic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680FDC-351A-4EF6-987A-913EEFDC2259}"/>
              </a:ext>
            </a:extLst>
          </p:cNvPr>
          <p:cNvGrpSpPr/>
          <p:nvPr/>
        </p:nvGrpSpPr>
        <p:grpSpPr>
          <a:xfrm>
            <a:off x="8032895" y="1582361"/>
            <a:ext cx="2177908" cy="2611541"/>
            <a:chOff x="8678526" y="966813"/>
            <a:chExt cx="2903877" cy="34820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B3DCFB3-093F-48AB-ADA2-BC2A0932C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8526" y="966813"/>
              <a:ext cx="2903877" cy="3482054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86D7D37-5CE2-4980-92A1-18DE8A75817B}"/>
                </a:ext>
              </a:extLst>
            </p:cNvPr>
            <p:cNvSpPr/>
            <p:nvPr/>
          </p:nvSpPr>
          <p:spPr>
            <a:xfrm>
              <a:off x="8678526" y="2980506"/>
              <a:ext cx="1448700" cy="93936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228666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F4A2FF-06C8-4C3F-909D-D9096801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286D45-6850-419D-8A36-9804EB0B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코딩환경 구축</a:t>
            </a:r>
            <a:r>
              <a:rPr lang="ko-KR" altLang="en-US" b="0"/>
              <a:t> </a:t>
            </a:r>
            <a:r>
              <a:rPr lang="en-US" altLang="ko-KR" b="0"/>
              <a:t>– Miniconda</a:t>
            </a:r>
            <a:r>
              <a:rPr lang="ko-KR" altLang="en-US" b="0"/>
              <a:t> 소개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66ACA-1942-46F6-8369-3D9345C89C77}"/>
              </a:ext>
            </a:extLst>
          </p:cNvPr>
          <p:cNvSpPr txBox="1"/>
          <p:nvPr/>
        </p:nvSpPr>
        <p:spPr>
          <a:xfrm>
            <a:off x="2279576" y="764704"/>
            <a:ext cx="7631957" cy="153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Conda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 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아나콘다 또는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Miniconda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유통없이 설치 될 </a:t>
            </a:r>
            <a:r>
              <a:rPr lang="ko-KR" altLang="en-US" sz="1200" kern="0" dirty="0" err="1">
                <a:solidFill>
                  <a:srgbClr val="000000"/>
                </a:solidFill>
                <a:latin typeface="휴먼명조"/>
              </a:rPr>
              <a:t>수있는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패키지 의존성 및 환경 관리 시스템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.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Python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자체와 여러 타사 오픈 소스 프로젝트용 바이너리를 포함하여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PyData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 생태계에서 소프트웨어의 전체 배포</a:t>
            </a: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주요 목적은 사전 </a:t>
            </a:r>
            <a:r>
              <a:rPr lang="ko-KR" altLang="en-US" sz="1200" kern="0" dirty="0" err="1">
                <a:solidFill>
                  <a:srgbClr val="000000"/>
                </a:solidFill>
                <a:latin typeface="휴먼명조"/>
              </a:rPr>
              <a:t>컴파일된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소프트웨어 버전을 다운로드하여 외부 종속성 문제를 쉽게 해결함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92CFF-86A9-4019-B3C7-8E310A28CDD8}"/>
              </a:ext>
            </a:extLst>
          </p:cNvPr>
          <p:cNvSpPr txBox="1"/>
          <p:nvPr/>
        </p:nvSpPr>
        <p:spPr>
          <a:xfrm>
            <a:off x="2279575" y="2313138"/>
            <a:ext cx="7631957" cy="2318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Miniconda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설치</a:t>
            </a:r>
            <a:endParaRPr lang="en-US" altLang="ko-KR" sz="1400" dirty="0">
              <a:solidFill>
                <a:srgbClr val="1E1E1E"/>
              </a:solidFill>
              <a:latin typeface="Nanum Square"/>
            </a:endParaRP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Anaconda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는 사전 설치된 많은 패키지가 있는 환경을 제공하며 그 중 많은 패키지가 사용되지 않음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. 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Miniconda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는 </a:t>
            </a:r>
            <a:r>
              <a:rPr lang="ko-KR" altLang="en-US" sz="1200" kern="0" dirty="0" err="1">
                <a:solidFill>
                  <a:srgbClr val="000000"/>
                </a:solidFill>
                <a:latin typeface="휴먼명조"/>
              </a:rPr>
              <a:t>미니멀하고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깨끗하며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Anaconda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의 모든 패키지를 쉽게 설치할 수 있음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.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ko-KR" altLang="en-US" sz="1200" kern="0" dirty="0">
                <a:solidFill>
                  <a:srgbClr val="000000"/>
                </a:solidFill>
                <a:latin typeface="휴먼명조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https://docs.conda.io/en/latest/miniconda.html</a:t>
            </a: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Linux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&gt; Python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3.8  &gt; Miniconda3 Linux 64-bit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선택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tensorflow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,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Pycaret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,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autokeras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호환성 유지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)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da-DK" altLang="ko-KR" sz="1200" kern="0" dirty="0">
                <a:solidFill>
                  <a:srgbClr val="000000"/>
                </a:solidFill>
                <a:latin typeface="휴먼명조"/>
              </a:rPr>
              <a:t>$ wget https://repo.anaconda.com/miniconda/ Miniconda3-py38_4.10.3-Linux-x86_64.sh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cf.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da-DK" altLang="ko-KR" sz="1200" kern="0" dirty="0">
                <a:solidFill>
                  <a:srgbClr val="000000"/>
                </a:solidFill>
                <a:latin typeface="휴먼명조"/>
              </a:rPr>
              <a:t>Py38 </a:t>
            </a:r>
            <a:r>
              <a:rPr lang="ko-KR" altLang="en-US" sz="1200" kern="0" dirty="0" err="1">
                <a:solidFill>
                  <a:srgbClr val="000000"/>
                </a:solidFill>
                <a:latin typeface="휴먼명조"/>
              </a:rPr>
              <a:t>설치안되면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latest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설치 </a:t>
            </a:r>
            <a:r>
              <a:rPr lang="da-DK" altLang="ko-KR" sz="1200" kern="0" dirty="0">
                <a:solidFill>
                  <a:srgbClr val="000000"/>
                </a:solidFill>
                <a:latin typeface="휴먼명조"/>
              </a:rPr>
              <a:t>$ wget https://repo.anaconda.com/miniconda/Miniconda3-latest-Linux-x86_64.sh</a:t>
            </a:r>
            <a:endParaRPr lang="ko-KR" altLang="en-US" sz="1200" kern="0" dirty="0">
              <a:solidFill>
                <a:srgbClr val="000000"/>
              </a:solidFill>
              <a:latin typeface="휴먼명조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C1894-0F25-41BB-B9EE-B31C925DE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728" y="4401250"/>
            <a:ext cx="5327576" cy="230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7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1ED37-B961-4218-ADDE-7D8EC2E0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AC345-7AF2-4AF1-9AB1-57EC2151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코딩환경 구축 </a:t>
            </a:r>
            <a:r>
              <a:rPr lang="en-US" altLang="ko-KR"/>
              <a:t>- Miniconda </a:t>
            </a:r>
            <a:r>
              <a:rPr lang="ko-KR" altLang="en-US"/>
              <a:t>설치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3B909-C9B1-4CEC-A701-087F4F5E2656}"/>
              </a:ext>
            </a:extLst>
          </p:cNvPr>
          <p:cNvSpPr txBox="1"/>
          <p:nvPr/>
        </p:nvSpPr>
        <p:spPr>
          <a:xfrm>
            <a:off x="2135561" y="1052737"/>
            <a:ext cx="7631957" cy="2001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# ~/Downloads/ Miniconda3-py38_4.10.3-Linux-x86_64 .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sh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로 저장됨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.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# (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만약 없으면 링크를 마우스 </a:t>
            </a:r>
            <a:r>
              <a:rPr lang="ko-KR" altLang="en-US" sz="1200" kern="0" dirty="0" err="1">
                <a:solidFill>
                  <a:srgbClr val="000000"/>
                </a:solidFill>
                <a:latin typeface="휴먼명조"/>
              </a:rPr>
              <a:t>우클릭후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save link as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로 저장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)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$ bash Miniconda3-py38_4.10.3-Linux-x86_64 .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sh</a:t>
            </a: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(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물어보는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프롬프트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: yes, enter…)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$ source ~/.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bashrc</a:t>
            </a: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$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conda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install pip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ipykernel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–y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sv-SE" altLang="ko-KR" sz="1200" dirty="0">
                <a:solidFill>
                  <a:srgbClr val="333333"/>
                </a:solidFill>
                <a:latin typeface="Nanum Gothic"/>
              </a:rPr>
              <a:t>$ conda install nodejs -y  # go_to_definition</a:t>
            </a:r>
            <a:r>
              <a:rPr lang="ko-KR" altLang="en-US" sz="1200" dirty="0">
                <a:solidFill>
                  <a:srgbClr val="333333"/>
                </a:solidFill>
                <a:latin typeface="Nanum Gothic"/>
              </a:rPr>
              <a:t>에 필요함</a:t>
            </a:r>
            <a:r>
              <a:rPr lang="en-US" altLang="ko-KR" sz="1200" dirty="0">
                <a:solidFill>
                  <a:srgbClr val="333333"/>
                </a:solidFill>
                <a:latin typeface="Nanum Gothic"/>
              </a:rPr>
              <a:t>.  </a:t>
            </a:r>
            <a:r>
              <a:rPr lang="en-US" altLang="ko-KR" sz="1200" dirty="0">
                <a:solidFill>
                  <a:srgbClr val="333333"/>
                </a:solidFill>
                <a:latin typeface="Nanum Gothic"/>
                <a:sym typeface="Wingdings" panose="05000000000000000000" pitchFamily="2" charset="2"/>
              </a:rPr>
              <a:t> </a:t>
            </a:r>
            <a:r>
              <a:rPr lang="en-US" altLang="ko-KR" sz="1200" dirty="0" err="1">
                <a:solidFill>
                  <a:srgbClr val="333333"/>
                </a:solidFill>
                <a:latin typeface="Nanum Gothic"/>
                <a:sym typeface="Wingdings" panose="05000000000000000000" pitchFamily="2" charset="2"/>
              </a:rPr>
              <a:t>conda</a:t>
            </a:r>
            <a:r>
              <a:rPr lang="en-US" altLang="ko-KR" sz="1200" dirty="0">
                <a:solidFill>
                  <a:srgbClr val="333333"/>
                </a:solidFill>
                <a:latin typeface="Nanum Gothic"/>
                <a:sym typeface="Wingdings" panose="05000000000000000000" pitchFamily="2" charset="2"/>
              </a:rPr>
              <a:t> update </a:t>
            </a:r>
            <a:r>
              <a:rPr lang="en-US" altLang="ko-KR" sz="1200" dirty="0" err="1">
                <a:solidFill>
                  <a:srgbClr val="333333"/>
                </a:solidFill>
                <a:latin typeface="Nanum Gothic"/>
                <a:sym typeface="Wingdings" panose="05000000000000000000" pitchFamily="2" charset="2"/>
              </a:rPr>
              <a:t>nodejs</a:t>
            </a:r>
            <a:r>
              <a:rPr lang="en-US" altLang="ko-KR" sz="1200" dirty="0">
                <a:solidFill>
                  <a:srgbClr val="333333"/>
                </a:solidFill>
                <a:latin typeface="Nanum Gothic"/>
                <a:sym typeface="Wingdings" panose="05000000000000000000" pitchFamily="2" charset="2"/>
              </a:rPr>
              <a:t> -y (</a:t>
            </a:r>
            <a:r>
              <a:rPr lang="ko-KR" altLang="en-US" sz="1200" dirty="0">
                <a:solidFill>
                  <a:srgbClr val="333333"/>
                </a:solidFill>
                <a:latin typeface="Nanum Gothic"/>
                <a:sym typeface="Wingdings" panose="05000000000000000000" pitchFamily="2" charset="2"/>
              </a:rPr>
              <a:t>최신</a:t>
            </a:r>
            <a:r>
              <a:rPr lang="en-US" altLang="ko-KR" sz="1200" dirty="0">
                <a:solidFill>
                  <a:srgbClr val="333333"/>
                </a:solidFill>
                <a:latin typeface="Nanum Gothic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latin typeface="Nanum Gothic"/>
                <a:sym typeface="Wingdings" panose="05000000000000000000" pitchFamily="2" charset="2"/>
              </a:rPr>
              <a:t>버전으로</a:t>
            </a:r>
            <a:r>
              <a:rPr lang="en-US" altLang="ko-KR" sz="1200" dirty="0">
                <a:solidFill>
                  <a:srgbClr val="333333"/>
                </a:solidFill>
                <a:latin typeface="Nanum Gothic"/>
                <a:sym typeface="Wingdings" panose="05000000000000000000" pitchFamily="2" charset="2"/>
              </a:rPr>
              <a:t>)</a:t>
            </a:r>
            <a:endParaRPr lang="sv-SE" altLang="ko-KR" sz="1200" dirty="0">
              <a:solidFill>
                <a:srgbClr val="333333"/>
              </a:solidFill>
              <a:latin typeface="Nanum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34053-7605-4E73-A266-BE5490FFC7A3}"/>
              </a:ext>
            </a:extLst>
          </p:cNvPr>
          <p:cNvSpPr txBox="1"/>
          <p:nvPr/>
        </p:nvSpPr>
        <p:spPr>
          <a:xfrm>
            <a:off x="2143180" y="2932419"/>
            <a:ext cx="6659880" cy="3149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Jupyter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lab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 설정</a:t>
            </a:r>
            <a:endParaRPr lang="en-US" altLang="ko-KR" sz="1400" dirty="0">
              <a:solidFill>
                <a:srgbClr val="1E1E1E"/>
              </a:solidFill>
              <a:latin typeface="Nanum Square"/>
            </a:endParaRP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$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conda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install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jupyterlab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-y  # base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에 설치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.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#$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jupyter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-notebook --generate-config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#edit $HOME/.jupyter/jupyter_notebook_config.py 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#C.NotebookApp.notebook_dir = '/home/pi/study/Code’  # #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없앨 것</a:t>
            </a: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$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jupyter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lab --no-browser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  <a:sym typeface="Wingdings" panose="05000000000000000000" pitchFamily="2" charset="2"/>
              </a:rPr>
              <a:t> 127.0.0.1:8888/lab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  <a:sym typeface="Wingdings" panose="05000000000000000000" pitchFamily="2" charset="2"/>
              </a:rPr>
              <a:t>결과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  <a:sym typeface="Wingdings" panose="05000000000000000000" pitchFamily="2" charset="2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  <a:sym typeface="Wingdings" panose="05000000000000000000" pitchFamily="2" charset="2"/>
              </a:rPr>
              <a:t>확인 필요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  <a:sym typeface="Wingdings" panose="05000000000000000000" pitchFamily="2" charset="2"/>
              </a:rPr>
              <a:t>.</a:t>
            </a: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1E1E1E"/>
                </a:solidFill>
                <a:latin typeface="Nanum Square"/>
              </a:rPr>
              <a:t>노트북 사용법</a:t>
            </a:r>
            <a:endParaRPr lang="en-US" altLang="ko-KR" sz="1200" dirty="0">
              <a:solidFill>
                <a:srgbClr val="1E1E1E"/>
              </a:solidFill>
              <a:latin typeface="Nanum Square"/>
            </a:endParaRP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  <a:hlinkClick r:id="rId2"/>
              </a:rPr>
              <a:t>https://www.youtube.com/watch?v=70sRgL42c1w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  <a:hlinkClick r:id="rId2"/>
              </a:rPr>
              <a:t>https://www.youtube.com/watch?v=UnXXH72-ENc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ko-KR" altLang="en-US" sz="1200" kern="0" dirty="0">
                <a:solidFill>
                  <a:srgbClr val="000000"/>
                </a:solidFill>
                <a:latin typeface="휴먼명조"/>
                <a:hlinkClick r:id="rId2"/>
              </a:rPr>
              <a:t>사용법 단축키 소개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  <a:hlinkClick r:id="rId2"/>
              </a:rPr>
              <a:t>(9. jupyterlab.jpg)</a:t>
            </a:r>
          </a:p>
        </p:txBody>
      </p:sp>
    </p:spTree>
    <p:extLst>
      <p:ext uri="{BB962C8B-B14F-4D97-AF65-F5344CB8AC3E}">
        <p14:creationId xmlns:p14="http://schemas.microsoft.com/office/powerpoint/2010/main" val="171384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34296-13CE-474E-A42A-E1967BDC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CBB533-7D3D-4BE2-A17E-B7959A7F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/>
              <a:t>1. </a:t>
            </a:r>
            <a:r>
              <a:rPr lang="ko-KR" altLang="en-US" sz="2000"/>
              <a:t>코딩환경 구축 </a:t>
            </a:r>
            <a:r>
              <a:rPr lang="en-US" altLang="ko-KR" sz="2000"/>
              <a:t>– </a:t>
            </a:r>
            <a:r>
              <a:rPr lang="ko-KR" altLang="en-US" sz="2000">
                <a:solidFill>
                  <a:srgbClr val="1E1E1E"/>
                </a:solidFill>
                <a:latin typeface="Nanum Square"/>
              </a:rPr>
              <a:t>가상환경 생성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2E527-56B0-4938-8B93-36A532871020}"/>
              </a:ext>
            </a:extLst>
          </p:cNvPr>
          <p:cNvSpPr txBox="1"/>
          <p:nvPr/>
        </p:nvSpPr>
        <p:spPr>
          <a:xfrm>
            <a:off x="1860284" y="750216"/>
            <a:ext cx="8350518" cy="2602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2857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Code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completion 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설치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(base 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환경에서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)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$ pip install '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jupyterlab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&gt;=3.0.0,&lt;4.0.0a0'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jupyterlab-lsp</a:t>
            </a: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$ pip install ‘python-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lsp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-server[all]’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sv-SE" altLang="ko-KR" sz="1200" dirty="0">
                <a:solidFill>
                  <a:srgbClr val="333333"/>
                </a:solidFill>
                <a:latin typeface="Nanum Gothic"/>
              </a:rPr>
              <a:t>$ jupyter labextension install @krassowski/jupyterlab_go_to_definition</a:t>
            </a: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#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ipython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profile create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Edit /home/pi/.ipython/profile_default/ipython_config.py 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edit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c.IPCompleter.use_jedi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= False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rgbClr val="24292F"/>
                </a:solidFill>
                <a:latin typeface="-apple-system"/>
              </a:rPr>
              <a:t>Restart </a:t>
            </a:r>
            <a:r>
              <a:rPr lang="en-US" altLang="ko-KR" sz="1200" dirty="0" err="1">
                <a:solidFill>
                  <a:srgbClr val="24292F"/>
                </a:solidFill>
                <a:latin typeface="-apple-system"/>
              </a:rPr>
              <a:t>JupyterLab</a:t>
            </a:r>
            <a:endParaRPr lang="en-US" altLang="ko-KR" sz="1200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1EF4F-9EF6-4E77-8DE2-F4889C5CC5F4}"/>
              </a:ext>
            </a:extLst>
          </p:cNvPr>
          <p:cNvSpPr txBox="1"/>
          <p:nvPr/>
        </p:nvSpPr>
        <p:spPr>
          <a:xfrm>
            <a:off x="1860284" y="3634666"/>
            <a:ext cx="8350518" cy="3088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1400">
                <a:solidFill>
                  <a:srgbClr val="112E46"/>
                </a:solidFill>
                <a:latin typeface="se-nanumgothic"/>
              </a:rPr>
              <a:t>​</a:t>
            </a:r>
            <a:r>
              <a:rPr lang="ko-KR" altLang="en-US" sz="1400">
                <a:solidFill>
                  <a:srgbClr val="1E1E1E"/>
                </a:solidFill>
                <a:latin typeface="Nanum Square"/>
              </a:rPr>
              <a:t>가상환경 생성</a:t>
            </a:r>
            <a:endParaRPr lang="en-US" altLang="ko-KR" sz="1400">
              <a:solidFill>
                <a:srgbClr val="1E1E1E"/>
              </a:solidFill>
              <a:latin typeface="Nanum Square"/>
            </a:endParaRP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>
                <a:solidFill>
                  <a:srgbClr val="000000"/>
                </a:solidFill>
                <a:latin typeface="휴먼명조"/>
              </a:rPr>
              <a:t>$ conda config --add channels conda-forge </a:t>
            </a:r>
            <a:r>
              <a:rPr lang="en-US" altLang="ko-KR" sz="1200" kern="0">
                <a:solidFill>
                  <a:srgbClr val="000000"/>
                </a:solidFill>
                <a:latin typeface="휴먼명조"/>
                <a:sym typeface="Wingdings" panose="05000000000000000000" pitchFamily="2" charset="2"/>
              </a:rPr>
              <a:t> </a:t>
            </a:r>
            <a:r>
              <a:rPr lang="en-US" altLang="ko-KR" sz="1200" kern="0">
                <a:solidFill>
                  <a:srgbClr val="000000"/>
                </a:solidFill>
                <a:latin typeface="휴먼명조"/>
              </a:rPr>
              <a:t>conda config --show channels  # default</a:t>
            </a:r>
            <a:r>
              <a:rPr lang="ko-KR" altLang="en-US" sz="1200" kern="0">
                <a:solidFill>
                  <a:srgbClr val="000000"/>
                </a:solidFill>
                <a:latin typeface="휴먼명조"/>
              </a:rPr>
              <a:t> </a:t>
            </a:r>
            <a:r>
              <a:rPr lang="en-US" altLang="ko-KR" sz="1200" kern="0">
                <a:solidFill>
                  <a:srgbClr val="000000"/>
                </a:solidFill>
                <a:latin typeface="휴먼명조"/>
              </a:rPr>
              <a:t>channel </a:t>
            </a:r>
            <a:r>
              <a:rPr lang="ko-KR" altLang="en-US" sz="1200" kern="0">
                <a:solidFill>
                  <a:srgbClr val="000000"/>
                </a:solidFill>
                <a:latin typeface="휴먼명조"/>
              </a:rPr>
              <a:t>변경</a:t>
            </a:r>
            <a:endParaRPr lang="en-US" altLang="ko-KR" sz="1200" kern="0">
              <a:solidFill>
                <a:srgbClr val="000000"/>
              </a:solidFill>
              <a:latin typeface="휴먼명조"/>
            </a:endParaRP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>
                <a:solidFill>
                  <a:srgbClr val="000000"/>
                </a:solidFill>
                <a:latin typeface="휴먼명조"/>
              </a:rPr>
              <a:t>$ conda create –-name study python=3.8 pip ipykernel # -- </a:t>
            </a:r>
            <a:r>
              <a:rPr lang="ko-KR" altLang="en-US" sz="1200" kern="0">
                <a:solidFill>
                  <a:srgbClr val="000000"/>
                </a:solidFill>
                <a:latin typeface="휴먼명조"/>
              </a:rPr>
              <a:t>다시 확인할 것</a:t>
            </a:r>
            <a:r>
              <a:rPr lang="en-US" altLang="ko-KR" sz="1200" kern="0">
                <a:solidFill>
                  <a:srgbClr val="000000"/>
                </a:solidFill>
                <a:latin typeface="휴먼명조"/>
              </a:rPr>
              <a:t>.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>
                <a:solidFill>
                  <a:srgbClr val="000000"/>
                </a:solidFill>
                <a:latin typeface="휴먼명조"/>
              </a:rPr>
              <a:t>$ conda activate study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>
                <a:solidFill>
                  <a:srgbClr val="000000"/>
                </a:solidFill>
                <a:latin typeface="휴먼명조"/>
              </a:rPr>
              <a:t>$ conda install pip ipykernel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>
                <a:solidFill>
                  <a:srgbClr val="000000"/>
                </a:solidFill>
                <a:latin typeface="휴먼명조"/>
              </a:rPr>
              <a:t>$ python -m ipykernel install --user --name study  # no</a:t>
            </a:r>
            <a:r>
              <a:rPr lang="ko-KR" altLang="en-US" sz="1200" kern="0">
                <a:solidFill>
                  <a:srgbClr val="000000"/>
                </a:solidFill>
                <a:latin typeface="휴먼명조"/>
              </a:rPr>
              <a:t> </a:t>
            </a:r>
            <a:r>
              <a:rPr lang="en-US" altLang="ko-KR" sz="1200" kern="0">
                <a:solidFill>
                  <a:srgbClr val="000000"/>
                </a:solidFill>
                <a:latin typeface="휴먼명조"/>
              </a:rPr>
              <a:t>module </a:t>
            </a:r>
            <a:r>
              <a:rPr lang="en-US" altLang="ko-KR" sz="1200" kern="0">
                <a:solidFill>
                  <a:srgbClr val="000000"/>
                </a:solidFill>
                <a:latin typeface="휴먼명조"/>
                <a:sym typeface="Wingdings" panose="05000000000000000000" pitchFamily="2" charset="2"/>
              </a:rPr>
              <a:t> pip install ipykernel</a:t>
            </a:r>
            <a:endParaRPr lang="en-US" altLang="ko-KR" sz="1200" kern="0">
              <a:solidFill>
                <a:srgbClr val="000000"/>
              </a:solidFill>
              <a:latin typeface="휴먼명조"/>
            </a:endParaRP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>
                <a:solidFill>
                  <a:srgbClr val="000000"/>
                </a:solidFill>
                <a:latin typeface="휴먼명조"/>
              </a:rPr>
              <a:t>Check installed folder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1E1E1E"/>
                </a:solidFill>
                <a:latin typeface="Nanum Square"/>
              </a:rPr>
              <a:t>필요 기능</a:t>
            </a:r>
            <a:r>
              <a:rPr lang="en-US" altLang="ko-KR" sz="1400">
                <a:solidFill>
                  <a:srgbClr val="1E1E1E"/>
                </a:solidFill>
                <a:latin typeface="Nanum Square"/>
              </a:rPr>
              <a:t>, </a:t>
            </a:r>
            <a:r>
              <a:rPr lang="ko-KR" altLang="en-US" sz="1400">
                <a:solidFill>
                  <a:srgbClr val="1E1E1E"/>
                </a:solidFill>
                <a:latin typeface="Nanum Square"/>
              </a:rPr>
              <a:t>라이브러리 설치</a:t>
            </a:r>
            <a:endParaRPr lang="en-US" altLang="ko-KR" sz="1400">
              <a:solidFill>
                <a:srgbClr val="1E1E1E"/>
              </a:solidFill>
              <a:latin typeface="Nanum Square"/>
            </a:endParaRP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>
                <a:solidFill>
                  <a:srgbClr val="000000"/>
                </a:solidFill>
                <a:latin typeface="휴먼명조"/>
              </a:rPr>
              <a:t>$ conda install pip -y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>
                <a:solidFill>
                  <a:srgbClr val="000000"/>
                </a:solidFill>
                <a:latin typeface="휴먼명조"/>
              </a:rPr>
              <a:t>numpy, pandas, matplotlib, sklearn, notebook, scipy, mglearn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>
                <a:solidFill>
                  <a:srgbClr val="000000"/>
                </a:solidFill>
                <a:latin typeface="휴먼명조"/>
              </a:rPr>
              <a:t>$ pip install numpy pandas matplotlib sklearn mglearn</a:t>
            </a:r>
          </a:p>
        </p:txBody>
      </p:sp>
    </p:spTree>
    <p:extLst>
      <p:ext uri="{BB962C8B-B14F-4D97-AF65-F5344CB8AC3E}">
        <p14:creationId xmlns:p14="http://schemas.microsoft.com/office/powerpoint/2010/main" val="380951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454F4-CB94-4D4B-965C-AF8F4D17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/>
              <a:t>1. </a:t>
            </a:r>
            <a:r>
              <a:rPr lang="ko-KR" altLang="en-US" sz="1800"/>
              <a:t>코딩환경 구축 </a:t>
            </a:r>
            <a:r>
              <a:rPr lang="en-US" altLang="ko-KR" sz="1800"/>
              <a:t>– </a:t>
            </a:r>
            <a:r>
              <a:rPr lang="en-US" altLang="ko-KR"/>
              <a:t>VSCode</a:t>
            </a:r>
            <a:r>
              <a:rPr lang="ko-KR" altLang="en-US"/>
              <a:t>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38574-4795-4F19-8A32-1F7E27FB38F3}"/>
              </a:ext>
            </a:extLst>
          </p:cNvPr>
          <p:cNvSpPr txBox="1"/>
          <p:nvPr/>
        </p:nvSpPr>
        <p:spPr>
          <a:xfrm>
            <a:off x="2063196" y="908720"/>
            <a:ext cx="673390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Windows </a:t>
            </a:r>
            <a:r>
              <a:rPr lang="en-US" altLang="ko-KR" sz="1400" dirty="0" err="1"/>
              <a:t>VSCode</a:t>
            </a:r>
            <a:r>
              <a:rPr lang="ko-KR" altLang="en-US" sz="1400" dirty="0"/>
              <a:t> 설치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설치</a:t>
            </a:r>
            <a:r>
              <a:rPr lang="en-US" altLang="ko-KR" sz="1400" dirty="0"/>
              <a:t> </a:t>
            </a:r>
            <a:r>
              <a:rPr lang="ko-KR" altLang="en-US" sz="1400" dirty="0"/>
              <a:t>중 추가작업선택 </a:t>
            </a:r>
            <a:r>
              <a:rPr lang="en-US" altLang="ko-KR" sz="1400" dirty="0"/>
              <a:t>&gt; add</a:t>
            </a:r>
            <a:r>
              <a:rPr lang="ko-KR" altLang="en-US" sz="1400" dirty="0"/>
              <a:t> </a:t>
            </a:r>
            <a:r>
              <a:rPr lang="en-US" altLang="ko-KR" sz="1400" dirty="0"/>
              <a:t>to path</a:t>
            </a:r>
            <a:r>
              <a:rPr lang="ko-KR" altLang="en-US" sz="1400" dirty="0"/>
              <a:t>체크 확인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윈도우 재시작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ko-KR" altLang="en-US" sz="1400" dirty="0"/>
              <a:t>확장설치</a:t>
            </a:r>
            <a:endParaRPr lang="en-US" altLang="ko-KR" sz="1400" dirty="0"/>
          </a:p>
          <a:p>
            <a:r>
              <a:rPr lang="en-US" altLang="ko-KR" sz="1400" dirty="0"/>
              <a:t>#  - Remote </a:t>
            </a:r>
            <a:r>
              <a:rPr lang="en-US" altLang="ko-KR" sz="1400" dirty="0" err="1"/>
              <a:t>Deveploment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     (includes - Remote </a:t>
            </a:r>
            <a:r>
              <a:rPr lang="en-US" altLang="ko-KR" sz="1400" dirty="0" err="1"/>
              <a:t>wsl</a:t>
            </a:r>
            <a:r>
              <a:rPr lang="en-US" altLang="ko-KR" sz="1400" dirty="0"/>
              <a:t>, Remote-SSH (for RPI), Remote Container ( for docker inside))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 Open </a:t>
            </a:r>
            <a:r>
              <a:rPr lang="en-US" altLang="ko-KR" sz="1400" dirty="0" err="1"/>
              <a:t>VSCode</a:t>
            </a:r>
            <a:r>
              <a:rPr lang="en-US" altLang="ko-KR" sz="1400" dirty="0"/>
              <a:t> in</a:t>
            </a:r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wsl</a:t>
            </a:r>
            <a:r>
              <a:rPr lang="en-US" altLang="ko-KR" sz="1400" dirty="0"/>
              <a:t> env&gt;</a:t>
            </a:r>
          </a:p>
          <a:p>
            <a:r>
              <a:rPr lang="en-US" altLang="ko-KR" sz="1400" dirty="0"/>
              <a:t>  - cd ~/Code </a:t>
            </a:r>
            <a:r>
              <a:rPr lang="en-US" altLang="ko-KR" sz="1400" dirty="0">
                <a:sym typeface="Wingdings" panose="05000000000000000000" pitchFamily="2" charset="2"/>
              </a:rPr>
              <a:t> code .</a:t>
            </a:r>
          </a:p>
          <a:p>
            <a:r>
              <a:rPr lang="en-US" altLang="ko-KR" sz="1400" dirty="0"/>
              <a:t>&lt; Open </a:t>
            </a:r>
            <a:r>
              <a:rPr lang="en-US" altLang="ko-KR" sz="1400" dirty="0" err="1"/>
              <a:t>VSCode</a:t>
            </a:r>
            <a:r>
              <a:rPr lang="en-US" altLang="ko-KR" sz="1400" dirty="0"/>
              <a:t> in windows&gt;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dirty="0"/>
              <a:t>  - </a:t>
            </a:r>
            <a:r>
              <a:rPr lang="en-US" altLang="ko-KR" sz="1400" dirty="0">
                <a:solidFill>
                  <a:srgbClr val="444444"/>
                </a:solidFill>
                <a:latin typeface="Segoe UI" panose="020B0502040204020203" pitchFamily="34" charset="0"/>
              </a:rPr>
              <a:t>Start VS Code.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dirty="0">
                <a:solidFill>
                  <a:srgbClr val="444444"/>
                </a:solidFill>
                <a:latin typeface="Segoe UI" panose="020B0502040204020203" pitchFamily="34" charset="0"/>
              </a:rPr>
              <a:t>   -  </a:t>
            </a:r>
            <a:r>
              <a:rPr lang="en-US" altLang="ko-KR" sz="1400" dirty="0">
                <a:solidFill>
                  <a:srgbClr val="0072BE"/>
                </a:solidFill>
                <a:latin typeface="Menlo"/>
              </a:rPr>
              <a:t>F1 &gt; </a:t>
            </a:r>
            <a:r>
              <a:rPr lang="en-US" altLang="ko-KR" sz="1400" dirty="0">
                <a:solidFill>
                  <a:srgbClr val="444444"/>
                </a:solidFill>
                <a:latin typeface="Segoe UI" panose="020B0502040204020203" pitchFamily="34" charset="0"/>
              </a:rPr>
              <a:t>select </a:t>
            </a:r>
            <a:r>
              <a:rPr lang="en-US" altLang="ko-KR" sz="1400" b="1" dirty="0">
                <a:solidFill>
                  <a:srgbClr val="444444"/>
                </a:solidFill>
                <a:latin typeface="Segoe UI" panose="020B0502040204020203" pitchFamily="34" charset="0"/>
              </a:rPr>
              <a:t>Remote-WSL: New Window</a:t>
            </a:r>
            <a:r>
              <a:rPr lang="en-US" altLang="ko-KR" sz="1400" dirty="0">
                <a:solidFill>
                  <a:srgbClr val="444444"/>
                </a:solidFill>
                <a:latin typeface="Segoe UI" panose="020B0502040204020203" pitchFamily="34" charset="0"/>
              </a:rPr>
              <a:t> (default </a:t>
            </a:r>
            <a:r>
              <a:rPr lang="en-US" altLang="ko-KR" sz="1400" dirty="0" err="1">
                <a:solidFill>
                  <a:srgbClr val="444444"/>
                </a:solidFill>
                <a:latin typeface="Segoe UI" panose="020B0502040204020203" pitchFamily="34" charset="0"/>
              </a:rPr>
              <a:t>wsldistro</a:t>
            </a:r>
            <a:r>
              <a:rPr lang="en-US" altLang="ko-KR" sz="1400" dirty="0">
                <a:solidFill>
                  <a:srgbClr val="444444"/>
                </a:solidFill>
                <a:latin typeface="Segoe UI" panose="020B0502040204020203" pitchFamily="34" charset="0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dirty="0">
                <a:solidFill>
                  <a:srgbClr val="444444"/>
                </a:solidFill>
                <a:latin typeface="Segoe UI" panose="020B0502040204020203" pitchFamily="34" charset="0"/>
              </a:rPr>
              <a:t>   - </a:t>
            </a:r>
            <a:r>
              <a:rPr lang="ko-KR" altLang="en-US" sz="1400" dirty="0">
                <a:solidFill>
                  <a:srgbClr val="444444"/>
                </a:solidFill>
                <a:latin typeface="Segoe UI" panose="020B0502040204020203" pitchFamily="34" charset="0"/>
              </a:rPr>
              <a:t>파일</a:t>
            </a:r>
            <a:r>
              <a:rPr lang="en-US" altLang="ko-KR" sz="1400" dirty="0">
                <a:solidFill>
                  <a:srgbClr val="444444"/>
                </a:solidFill>
                <a:latin typeface="Segoe UI" panose="020B0502040204020203" pitchFamily="34" charset="0"/>
              </a:rPr>
              <a:t> &gt; </a:t>
            </a:r>
            <a:r>
              <a:rPr lang="ko-KR" altLang="en-US" sz="1400" dirty="0">
                <a:solidFill>
                  <a:srgbClr val="444444"/>
                </a:solidFill>
                <a:latin typeface="Segoe UI" panose="020B0502040204020203" pitchFamily="34" charset="0"/>
              </a:rPr>
              <a:t>폴더열기 </a:t>
            </a:r>
            <a:r>
              <a:rPr lang="en-US" altLang="ko-KR" sz="1400" dirty="0">
                <a:solidFill>
                  <a:srgbClr val="444444"/>
                </a:solidFill>
                <a:latin typeface="Segoe UI" panose="020B0502040204020203" pitchFamily="34" charset="0"/>
              </a:rPr>
              <a:t>&gt; /home/pi/Code</a:t>
            </a:r>
          </a:p>
          <a:p>
            <a:pPr algn="l">
              <a:buFont typeface="+mj-lt"/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 - Python (from MS)</a:t>
            </a:r>
          </a:p>
          <a:p>
            <a:r>
              <a:rPr lang="en-US" altLang="ko-KR" sz="1400" dirty="0"/>
              <a:t>#  - Python Extension Pack &gt; Python</a:t>
            </a:r>
          </a:p>
          <a:p>
            <a:r>
              <a:rPr lang="en-US" altLang="ko-KR" sz="1400" dirty="0"/>
              <a:t>  - </a:t>
            </a:r>
            <a:r>
              <a:rPr lang="en-US" altLang="ko-KR" sz="1400" dirty="0" err="1"/>
              <a:t>Jupyter</a:t>
            </a:r>
            <a:r>
              <a:rPr lang="en-US" altLang="ko-KR" sz="1400" dirty="0"/>
              <a:t>(MS)</a:t>
            </a:r>
          </a:p>
          <a:p>
            <a:r>
              <a:rPr lang="en-US" altLang="ko-KR" sz="1400" dirty="0"/>
              <a:t>  - </a:t>
            </a:r>
            <a:r>
              <a:rPr lang="en-US" altLang="ko-KR" sz="1400" dirty="0" err="1"/>
              <a:t>Brachet</a:t>
            </a:r>
            <a:r>
              <a:rPr lang="en-US" altLang="ko-KR" sz="1400" dirty="0"/>
              <a:t> Pair Colorizer</a:t>
            </a:r>
          </a:p>
          <a:p>
            <a:r>
              <a:rPr lang="en-US" altLang="ko-KR" sz="1400" dirty="0"/>
              <a:t>  - Rainbow CSV</a:t>
            </a:r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커널</a:t>
            </a:r>
            <a:r>
              <a:rPr lang="en-US" altLang="ko-KR" sz="1400" dirty="0"/>
              <a:t> </a:t>
            </a:r>
            <a:r>
              <a:rPr lang="ko-KR" altLang="en-US" sz="1400" dirty="0"/>
              <a:t>선택</a:t>
            </a:r>
            <a:r>
              <a:rPr lang="en-US" altLang="ko-KR" sz="1400" dirty="0"/>
              <a:t>(</a:t>
            </a:r>
            <a:r>
              <a:rPr lang="ko-KR" altLang="en-US" sz="1400" dirty="0"/>
              <a:t>오른쪽 위</a:t>
            </a:r>
            <a:r>
              <a:rPr lang="en-US" altLang="ko-KR" sz="1400" dirty="0"/>
              <a:t>) &gt; study-</a:t>
            </a:r>
            <a:r>
              <a:rPr lang="en-US" altLang="ko-KR" sz="1400" dirty="0" err="1"/>
              <a:t>tf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1431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454F4-CB94-4D4B-965C-AF8F4D17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/>
              <a:t>1. </a:t>
            </a:r>
            <a:r>
              <a:rPr lang="ko-KR" altLang="en-US" sz="1600"/>
              <a:t>코딩환경 구축 </a:t>
            </a:r>
            <a:r>
              <a:rPr lang="en-US" altLang="ko-KR" sz="1600"/>
              <a:t>– </a:t>
            </a:r>
            <a:r>
              <a:rPr lang="ko-KR" altLang="en-US" sz="1500"/>
              <a:t>단축키</a:t>
            </a:r>
            <a:r>
              <a:rPr lang="en-US" altLang="ko-KR" sz="1500"/>
              <a:t> </a:t>
            </a:r>
            <a:r>
              <a:rPr lang="ko-KR" altLang="en-US" sz="1500"/>
              <a:t>설정방법</a:t>
            </a:r>
            <a:endParaRPr lang="en-US" altLang="ko-KR" sz="15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38574-4795-4F19-8A32-1F7E27FB38F3}"/>
              </a:ext>
            </a:extLst>
          </p:cNvPr>
          <p:cNvSpPr txBox="1"/>
          <p:nvPr/>
        </p:nvSpPr>
        <p:spPr>
          <a:xfrm>
            <a:off x="2135561" y="750216"/>
            <a:ext cx="6733905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pPr>
              <a:spcAft>
                <a:spcPts val="600"/>
              </a:spcAft>
            </a:pPr>
            <a:r>
              <a:rPr lang="en-US" altLang="ko-KR" sz="1400" dirty="0"/>
              <a:t>F5 </a:t>
            </a:r>
            <a:r>
              <a:rPr lang="ko-KR" altLang="en-US" sz="1400" dirty="0"/>
              <a:t>단축키 설정 </a:t>
            </a:r>
            <a:r>
              <a:rPr lang="en-US" altLang="ko-KR" sz="1400" dirty="0"/>
              <a:t>(</a:t>
            </a:r>
            <a:r>
              <a:rPr lang="ko-KR" altLang="en-US" sz="1400" dirty="0"/>
              <a:t>디버깅 실행</a:t>
            </a:r>
            <a:r>
              <a:rPr lang="en-US" altLang="ko-KR" sz="1400" dirty="0"/>
              <a:t>, continue </a:t>
            </a:r>
            <a:r>
              <a:rPr lang="ko-KR" altLang="en-US" sz="1400" dirty="0"/>
              <a:t>겸용 방법</a:t>
            </a:r>
            <a:r>
              <a:rPr lang="en-US" altLang="ko-KR" sz="1400" dirty="0"/>
              <a:t>)</a:t>
            </a:r>
          </a:p>
          <a:p>
            <a:pPr>
              <a:spcAft>
                <a:spcPts val="600"/>
              </a:spcAft>
            </a:pPr>
            <a:r>
              <a:rPr lang="en-US" altLang="ko-KR" sz="1400" dirty="0"/>
              <a:t>  - F1 &gt; Preferences : Open keyboard Shortcuts </a:t>
            </a:r>
            <a:r>
              <a:rPr lang="ko-KR" altLang="en-US" sz="1400" dirty="0"/>
              <a:t>또는 </a:t>
            </a:r>
            <a:r>
              <a:rPr lang="en-US" altLang="ko-KR" sz="1400" dirty="0"/>
              <a:t>ctrl + k ctrl +s</a:t>
            </a:r>
          </a:p>
          <a:p>
            <a:pPr>
              <a:spcAft>
                <a:spcPts val="600"/>
              </a:spcAft>
            </a:pPr>
            <a:r>
              <a:rPr lang="en-US" altLang="ko-KR" sz="1400" dirty="0"/>
              <a:t>  - 'debug'</a:t>
            </a:r>
            <a:r>
              <a:rPr lang="ko-KR" altLang="en-US" sz="1400" dirty="0"/>
              <a:t>로 검색</a:t>
            </a:r>
            <a:r>
              <a:rPr lang="en-US" altLang="ko-KR" sz="1400" dirty="0"/>
              <a:t>,</a:t>
            </a:r>
          </a:p>
          <a:p>
            <a:pPr>
              <a:spcAft>
                <a:spcPts val="600"/>
              </a:spcAft>
            </a:pPr>
            <a:r>
              <a:rPr lang="en-US" altLang="ko-KR" sz="1400" dirty="0"/>
              <a:t>  - Debug:</a:t>
            </a:r>
            <a:r>
              <a:rPr lang="ko-KR" altLang="en-US" sz="1400" dirty="0"/>
              <a:t>계속 더블클릭 </a:t>
            </a:r>
            <a:r>
              <a:rPr lang="en-US" altLang="ko-KR" sz="1400" dirty="0"/>
              <a:t>&gt; F5 &gt; '3</a:t>
            </a:r>
            <a:r>
              <a:rPr lang="ko-KR" altLang="en-US" sz="1400" dirty="0"/>
              <a:t>개의 기존 명령에</a:t>
            </a:r>
            <a:r>
              <a:rPr lang="en-US" altLang="ko-KR" sz="1400" dirty="0"/>
              <a:t>...' </a:t>
            </a:r>
            <a:r>
              <a:rPr lang="ko-KR" altLang="en-US" sz="1400" dirty="0"/>
              <a:t>클릭 </a:t>
            </a:r>
            <a:r>
              <a:rPr lang="en-US" altLang="ko-KR" sz="1400" dirty="0"/>
              <a:t>&gt; </a:t>
            </a:r>
          </a:p>
          <a:p>
            <a:pPr>
              <a:spcAft>
                <a:spcPts val="600"/>
              </a:spcAft>
            </a:pPr>
            <a:r>
              <a:rPr lang="en-US" altLang="ko-KR" sz="1400" dirty="0"/>
              <a:t>  - '</a:t>
            </a:r>
            <a:r>
              <a:rPr lang="ko-KR" altLang="en-US" sz="1400" dirty="0"/>
              <a:t>언제</a:t>
            </a:r>
            <a:r>
              <a:rPr lang="en-US" altLang="ko-KR" sz="1400" dirty="0"/>
              <a:t>' </a:t>
            </a:r>
            <a:r>
              <a:rPr lang="ko-KR" altLang="en-US" sz="1400" dirty="0" err="1"/>
              <a:t>우클릭</a:t>
            </a:r>
            <a:r>
              <a:rPr lang="ko-KR" altLang="en-US" sz="1400" dirty="0"/>
              <a:t> </a:t>
            </a:r>
            <a:r>
              <a:rPr lang="en-US" altLang="ko-KR" sz="1400" dirty="0"/>
              <a:t>&gt; </a:t>
            </a:r>
            <a:r>
              <a:rPr lang="ko-KR" altLang="en-US" sz="1400" dirty="0"/>
              <a:t>식인 경우 변경 </a:t>
            </a:r>
            <a:r>
              <a:rPr lang="en-US" altLang="ko-KR" sz="1400" dirty="0"/>
              <a:t>&gt; </a:t>
            </a:r>
          </a:p>
          <a:p>
            <a:pPr>
              <a:spcAft>
                <a:spcPts val="600"/>
              </a:spcAft>
            </a:pPr>
            <a:r>
              <a:rPr lang="en-US" altLang="ko-KR" sz="1400" dirty="0"/>
              <a:t>  - '</a:t>
            </a:r>
            <a:r>
              <a:rPr lang="ko-KR" altLang="en-US" sz="1400" dirty="0"/>
              <a:t>디버깅 시작</a:t>
            </a:r>
            <a:r>
              <a:rPr lang="en-US" altLang="ko-KR" sz="1400" dirty="0"/>
              <a:t>' : !</a:t>
            </a:r>
            <a:r>
              <a:rPr lang="en-US" altLang="ko-KR" sz="1400" dirty="0" err="1"/>
              <a:t>inDebugMode</a:t>
            </a:r>
            <a:r>
              <a:rPr lang="en-US" altLang="ko-KR" sz="1400" dirty="0"/>
              <a:t>, </a:t>
            </a:r>
            <a:r>
              <a:rPr lang="ko-KR" altLang="en-US" sz="1400" dirty="0"/>
              <a:t>계속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inDebugMode</a:t>
            </a:r>
            <a:endParaRPr lang="en-US" altLang="ko-KR" sz="1400" dirty="0"/>
          </a:p>
          <a:p>
            <a:pPr>
              <a:spcAft>
                <a:spcPts val="600"/>
              </a:spcAft>
            </a:pPr>
            <a:r>
              <a:rPr lang="en-US" altLang="ko-KR" sz="1400" dirty="0"/>
              <a:t>  - '</a:t>
            </a:r>
            <a:r>
              <a:rPr lang="ko-KR" altLang="en-US" sz="1400" dirty="0"/>
              <a:t>단위실행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StepOVer</a:t>
            </a:r>
            <a:r>
              <a:rPr lang="en-US" altLang="ko-KR" sz="1400" dirty="0"/>
              <a:t>)' : F8, </a:t>
            </a:r>
            <a:r>
              <a:rPr lang="ko-KR" altLang="en-US" sz="1400" dirty="0"/>
              <a:t>중복키 정의는 들어가서 </a:t>
            </a:r>
            <a:r>
              <a:rPr lang="en-US" altLang="ko-KR" sz="1400" dirty="0"/>
              <a:t>'</a:t>
            </a:r>
            <a:r>
              <a:rPr lang="ko-KR" altLang="en-US" sz="1400" dirty="0" err="1"/>
              <a:t>키바인딩</a:t>
            </a:r>
            <a:r>
              <a:rPr lang="ko-KR" altLang="en-US" sz="1400" dirty="0"/>
              <a:t> 제거</a:t>
            </a:r>
            <a:r>
              <a:rPr lang="en-US" altLang="ko-KR" sz="1400" dirty="0"/>
              <a:t>'</a:t>
            </a:r>
          </a:p>
          <a:p>
            <a:pPr>
              <a:spcAft>
                <a:spcPts val="600"/>
              </a:spcAft>
            </a:pPr>
            <a:r>
              <a:rPr lang="en-US" altLang="ko-KR" sz="1400" dirty="0"/>
              <a:t>  - '</a:t>
            </a:r>
            <a:r>
              <a:rPr lang="ko-KR" altLang="en-US" sz="1400" dirty="0"/>
              <a:t>단위실행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StepOVer</a:t>
            </a:r>
            <a:r>
              <a:rPr lang="en-US" altLang="ko-KR" sz="1400" dirty="0"/>
              <a:t>)' : F8, </a:t>
            </a:r>
            <a:r>
              <a:rPr lang="ko-KR" altLang="en-US" sz="1400" dirty="0"/>
              <a:t>중복키 정의는 들어가서 </a:t>
            </a:r>
            <a:r>
              <a:rPr lang="en-US" altLang="ko-KR" sz="1400" dirty="0"/>
              <a:t>'</a:t>
            </a:r>
            <a:r>
              <a:rPr lang="ko-KR" altLang="en-US" sz="1400" dirty="0" err="1"/>
              <a:t>키바인딩</a:t>
            </a:r>
            <a:r>
              <a:rPr lang="ko-KR" altLang="en-US" sz="1400" dirty="0"/>
              <a:t> 제거</a:t>
            </a:r>
            <a:r>
              <a:rPr lang="en-US" altLang="ko-KR" sz="1400" dirty="0"/>
              <a:t>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7F0A3-0D62-4D2A-987B-EC13023D6183}"/>
              </a:ext>
            </a:extLst>
          </p:cNvPr>
          <p:cNvSpPr txBox="1"/>
          <p:nvPr/>
        </p:nvSpPr>
        <p:spPr>
          <a:xfrm>
            <a:off x="1981203" y="3645024"/>
            <a:ext cx="6939119" cy="1592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50"/>
              <a:t>&lt; VSCode for Python manual &gt;</a:t>
            </a:r>
            <a:endParaRPr lang="en-US" altLang="ko-KR" sz="1200"/>
          </a:p>
          <a:p>
            <a:r>
              <a:rPr lang="ko-KR" altLang="en-US" sz="1050">
                <a:hlinkClick r:id="rId2"/>
              </a:rPr>
              <a:t>https://code.visualstudio.com/docs/python/python-tutorial</a:t>
            </a:r>
            <a:endParaRPr lang="en-US" altLang="ko-KR" sz="1050"/>
          </a:p>
          <a:p>
            <a:r>
              <a:rPr lang="en-US" altLang="ko-KR" sz="1050">
                <a:hlinkClick r:id="rId3"/>
              </a:rPr>
              <a:t>https://code.visualstudio.com/docs/python/editing</a:t>
            </a:r>
            <a:endParaRPr lang="en-US" altLang="ko-KR" sz="1050"/>
          </a:p>
          <a:p>
            <a:r>
              <a:rPr lang="en-US" altLang="ko-KR" sz="1050">
                <a:hlinkClick r:id="rId4"/>
              </a:rPr>
              <a:t>https://code.visualstudio.com/docs/python/linting</a:t>
            </a:r>
            <a:endParaRPr lang="en-US" altLang="ko-KR" sz="1050"/>
          </a:p>
          <a:p>
            <a:r>
              <a:rPr lang="en-US" altLang="ko-KR" sz="1050">
                <a:hlinkClick r:id="rId5"/>
              </a:rPr>
              <a:t>https://code.visualstudio.com/docs/python/debugging</a:t>
            </a:r>
            <a:endParaRPr lang="en-US" altLang="ko-KR" sz="1050"/>
          </a:p>
          <a:p>
            <a:r>
              <a:rPr lang="en-US" altLang="ko-KR" sz="1050">
                <a:hlinkClick r:id="rId6"/>
              </a:rPr>
              <a:t>https://code.visualstudio.com/docs/python/testing</a:t>
            </a:r>
            <a:endParaRPr lang="en-US" altLang="ko-KR" sz="1050"/>
          </a:p>
          <a:p>
            <a:r>
              <a:rPr lang="en-US" altLang="ko-KR" sz="1050">
                <a:hlinkClick r:id="rId7"/>
              </a:rPr>
              <a:t>https://code.visualstudio.com/docs/python/settings-reference</a:t>
            </a:r>
            <a:endParaRPr lang="en-US" altLang="ko-KR" sz="1050"/>
          </a:p>
          <a:p>
            <a:endParaRPr lang="en-US" altLang="ko-KR" sz="1050"/>
          </a:p>
          <a:p>
            <a:r>
              <a:rPr lang="en-US" altLang="ko-KR" sz="1050">
                <a:hlinkClick r:id="rId8"/>
              </a:rPr>
              <a:t>https://code.visualstudio.com/docs/datascience/data-science-tutorial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223669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C9CA7B-7FFA-4844-A9E1-07F0561D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FAAF39-4AEA-41C3-B0AF-49538640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1. </a:t>
            </a:r>
            <a:r>
              <a:rPr lang="ko-KR" altLang="en-US" b="0"/>
              <a:t>코딩환경 구축 </a:t>
            </a:r>
            <a:r>
              <a:rPr lang="en-US" altLang="ko-KR" b="0"/>
              <a:t>– WSL2</a:t>
            </a:r>
            <a:r>
              <a:rPr lang="ko-KR" altLang="en-US" b="0"/>
              <a:t> 설치 </a:t>
            </a:r>
            <a:r>
              <a:rPr lang="en-US" altLang="ko-KR" b="0"/>
              <a:t>- </a:t>
            </a:r>
            <a:r>
              <a:rPr lang="en-US" altLang="ko-KR"/>
              <a:t>WSL</a:t>
            </a:r>
            <a:r>
              <a:rPr lang="ko-KR" altLang="en-US"/>
              <a:t> 설치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C9AF2-C57A-43D2-8E21-A465AFDED00B}"/>
              </a:ext>
            </a:extLst>
          </p:cNvPr>
          <p:cNvSpPr txBox="1"/>
          <p:nvPr/>
        </p:nvSpPr>
        <p:spPr>
          <a:xfrm>
            <a:off x="2136972" y="2794763"/>
            <a:ext cx="5941565" cy="2733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rgbClr val="1E1E1E"/>
                </a:solidFill>
                <a:latin typeface="Nanum Square"/>
              </a:rPr>
              <a:t>WSL2 </a:t>
            </a:r>
            <a:r>
              <a:rPr lang="ko-KR" altLang="en-US" sz="1050" dirty="0">
                <a:solidFill>
                  <a:srgbClr val="1E1E1E"/>
                </a:solidFill>
                <a:latin typeface="Nanum Square"/>
              </a:rPr>
              <a:t>설치</a:t>
            </a:r>
            <a:endParaRPr lang="en-US" altLang="ko-KR" sz="1050" dirty="0">
              <a:solidFill>
                <a:srgbClr val="1E1E1E"/>
              </a:solidFill>
              <a:latin typeface="Nanum Square"/>
            </a:endParaRPr>
          </a:p>
          <a:p>
            <a:pPr marL="339329" indent="-134541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err="1">
                <a:solidFill>
                  <a:srgbClr val="000000"/>
                </a:solidFill>
                <a:latin typeface="se-nanumgothic"/>
              </a:rPr>
              <a:t>powershell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</a:rPr>
              <a:t> </a:t>
            </a:r>
            <a:r>
              <a:rPr lang="ko-KR" altLang="en-US" sz="1050" dirty="0">
                <a:solidFill>
                  <a:srgbClr val="000000"/>
                </a:solidFill>
                <a:latin typeface="se-nanumgothic"/>
              </a:rPr>
              <a:t>관리자모드 에서</a:t>
            </a:r>
          </a:p>
          <a:p>
            <a:pPr marL="339329" indent="-134541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>
                <a:solidFill>
                  <a:srgbClr val="000000"/>
                </a:solidFill>
                <a:latin typeface="se-nanumgothic"/>
              </a:rPr>
              <a:t>$ dism.exe /online /enable-feature /</a:t>
            </a:r>
            <a:r>
              <a:rPr lang="en-US" altLang="ko-KR" sz="1050" dirty="0" err="1">
                <a:solidFill>
                  <a:srgbClr val="000000"/>
                </a:solidFill>
                <a:latin typeface="se-nanumgothic"/>
              </a:rPr>
              <a:t>featurename:Microsoft-Windows-Subsystem-Linux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</a:rPr>
              <a:t> /all /</a:t>
            </a:r>
            <a:r>
              <a:rPr lang="en-US" altLang="ko-KR" sz="1050" dirty="0" err="1">
                <a:solidFill>
                  <a:srgbClr val="000000"/>
                </a:solidFill>
                <a:latin typeface="se-nanumgothic"/>
              </a:rPr>
              <a:t>norestart</a:t>
            </a:r>
            <a:endParaRPr lang="en-US" altLang="ko-KR" sz="1050" dirty="0">
              <a:solidFill>
                <a:srgbClr val="000000"/>
              </a:solidFill>
              <a:latin typeface="se-nanumgothic"/>
            </a:endParaRPr>
          </a:p>
          <a:p>
            <a:pPr marL="339329" indent="-134541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>
                <a:solidFill>
                  <a:srgbClr val="000000"/>
                </a:solidFill>
                <a:latin typeface="se-nanumgothic"/>
              </a:rPr>
              <a:t>$ dism.exe /online /enable-feature /</a:t>
            </a:r>
            <a:r>
              <a:rPr lang="en-US" altLang="ko-KR" sz="1050" dirty="0" err="1">
                <a:solidFill>
                  <a:srgbClr val="000000"/>
                </a:solidFill>
                <a:latin typeface="se-nanumgothic"/>
              </a:rPr>
              <a:t>featurename:VirtualMachinePlatform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</a:rPr>
              <a:t> /all /</a:t>
            </a:r>
            <a:r>
              <a:rPr lang="en-US" altLang="ko-KR" sz="1050" dirty="0" err="1">
                <a:solidFill>
                  <a:srgbClr val="000000"/>
                </a:solidFill>
                <a:latin typeface="se-nanumgothic"/>
              </a:rPr>
              <a:t>norestart</a:t>
            </a:r>
            <a:endParaRPr lang="en-US" altLang="ko-KR" sz="1050" dirty="0">
              <a:solidFill>
                <a:srgbClr val="000000"/>
              </a:solidFill>
              <a:latin typeface="se-nanumgothic"/>
            </a:endParaRPr>
          </a:p>
          <a:p>
            <a:pPr marL="339329" indent="-134541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>
                <a:solidFill>
                  <a:srgbClr val="000000"/>
                </a:solidFill>
                <a:latin typeface="se-nanumgothic"/>
              </a:rPr>
              <a:t>Reboot</a:t>
            </a:r>
            <a:r>
              <a:rPr lang="ko-KR" altLang="en-US" sz="1050" dirty="0">
                <a:solidFill>
                  <a:srgbClr val="000000"/>
                </a:solidFill>
                <a:latin typeface="se-nanumgothic"/>
              </a:rPr>
              <a:t> </a:t>
            </a:r>
            <a:endParaRPr lang="en-US" altLang="ko-KR" sz="1050" dirty="0">
              <a:solidFill>
                <a:srgbClr val="000000"/>
              </a:solidFill>
              <a:latin typeface="se-nanumgothic"/>
            </a:endParaRPr>
          </a:p>
          <a:p>
            <a:pPr marL="339329" indent="-134541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>
                <a:solidFill>
                  <a:srgbClr val="000000"/>
                </a:solidFill>
                <a:latin typeface="se-nanumgothic"/>
              </a:rPr>
              <a:t>검색 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</a:rPr>
              <a:t>: </a:t>
            </a:r>
            <a:r>
              <a:rPr lang="ko-KR" altLang="en-US" sz="1050" dirty="0">
                <a:solidFill>
                  <a:srgbClr val="111111"/>
                </a:solidFill>
                <a:latin typeface="Georgia" panose="02040502050405020303" pitchFamily="18" charset="0"/>
              </a:rPr>
              <a:t> </a:t>
            </a:r>
            <a:r>
              <a:rPr lang="en-US" altLang="ko-KR" sz="1050" dirty="0">
                <a:solidFill>
                  <a:srgbClr val="111111"/>
                </a:solidFill>
                <a:latin typeface="Georgia" panose="02040502050405020303" pitchFamily="18" charset="0"/>
              </a:rPr>
              <a:t>“Windows </a:t>
            </a:r>
            <a:r>
              <a:rPr lang="ko-KR" altLang="en-US" sz="1050" dirty="0">
                <a:solidFill>
                  <a:srgbClr val="111111"/>
                </a:solidFill>
                <a:latin typeface="Georgia" panose="02040502050405020303" pitchFamily="18" charset="0"/>
              </a:rPr>
              <a:t>기능 켜기</a:t>
            </a:r>
            <a:r>
              <a:rPr lang="en-US" altLang="ko-KR" sz="1050" dirty="0">
                <a:solidFill>
                  <a:srgbClr val="111111"/>
                </a:solidFill>
                <a:latin typeface="Georgia" panose="02040502050405020303" pitchFamily="18" charset="0"/>
              </a:rPr>
              <a:t>/</a:t>
            </a:r>
            <a:r>
              <a:rPr lang="ko-KR" altLang="en-US" sz="1050" dirty="0">
                <a:solidFill>
                  <a:srgbClr val="111111"/>
                </a:solidFill>
                <a:latin typeface="Georgia" panose="02040502050405020303" pitchFamily="18" charset="0"/>
              </a:rPr>
              <a:t>끄기</a:t>
            </a:r>
            <a:r>
              <a:rPr lang="en-US" altLang="ko-KR" sz="1050" dirty="0">
                <a:solidFill>
                  <a:srgbClr val="111111"/>
                </a:solidFill>
                <a:latin typeface="Georgia" panose="02040502050405020303" pitchFamily="18" charset="0"/>
              </a:rPr>
              <a:t>”</a:t>
            </a:r>
            <a:r>
              <a:rPr lang="ko-KR" altLang="en-US" sz="1050" dirty="0">
                <a:solidFill>
                  <a:srgbClr val="111111"/>
                </a:solidFill>
                <a:latin typeface="Georgia" panose="02040502050405020303" pitchFamily="18" charset="0"/>
              </a:rPr>
              <a:t> 또는 </a:t>
            </a:r>
            <a:r>
              <a:rPr lang="en-US" altLang="ko-KR" sz="1050" dirty="0">
                <a:solidFill>
                  <a:srgbClr val="111111"/>
                </a:solidFill>
                <a:latin typeface="Georgia" panose="02040502050405020303" pitchFamily="18" charset="0"/>
              </a:rPr>
              <a:t>“</a:t>
            </a:r>
            <a:r>
              <a:rPr lang="en-US" altLang="ko-KR" sz="1050" dirty="0" err="1">
                <a:solidFill>
                  <a:srgbClr val="111111"/>
                </a:solidFill>
                <a:latin typeface="Georgia" panose="02040502050405020303" pitchFamily="18" charset="0"/>
              </a:rPr>
              <a:t>optionalfeatures</a:t>
            </a:r>
            <a:r>
              <a:rPr lang="en-US" altLang="ko-KR" sz="1050" dirty="0">
                <a:solidFill>
                  <a:srgbClr val="111111"/>
                </a:solidFill>
                <a:latin typeface="Georgia" panose="02040502050405020303" pitchFamily="18" charset="0"/>
              </a:rPr>
              <a:t>”</a:t>
            </a:r>
          </a:p>
          <a:p>
            <a:pPr marL="339329" indent="-134541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>
                <a:solidFill>
                  <a:srgbClr val="000000"/>
                </a:solidFill>
                <a:latin typeface="se-nanumgothic"/>
              </a:rPr>
              <a:t>체크 해제  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</a:rPr>
              <a:t>: Hyper-V </a:t>
            </a:r>
          </a:p>
          <a:p>
            <a:pPr marL="339329" indent="-134541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>
                <a:solidFill>
                  <a:srgbClr val="000000"/>
                </a:solidFill>
                <a:latin typeface="se-nanumgothic"/>
              </a:rPr>
              <a:t>체크 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</a:rPr>
              <a:t>: Linux</a:t>
            </a:r>
            <a:r>
              <a:rPr lang="ko-KR" altLang="en-US" sz="1050" dirty="0">
                <a:solidFill>
                  <a:srgbClr val="000000"/>
                </a:solidFill>
                <a:latin typeface="se-nanumgothic"/>
              </a:rPr>
              <a:t>용 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</a:rPr>
              <a:t>Windows </a:t>
            </a:r>
            <a:r>
              <a:rPr lang="ko-KR" altLang="en-US" sz="1050" dirty="0">
                <a:solidFill>
                  <a:srgbClr val="000000"/>
                </a:solidFill>
                <a:latin typeface="se-nanumgothic"/>
              </a:rPr>
              <a:t>하위시스템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latin typeface="se-nanumgothic"/>
              </a:rPr>
              <a:t>가상머신 플랫폼</a:t>
            </a:r>
            <a:endParaRPr lang="en-US" altLang="ko-KR" sz="1050" dirty="0">
              <a:solidFill>
                <a:srgbClr val="000000"/>
              </a:solidFill>
              <a:latin typeface="se-nanumgothic"/>
            </a:endParaRPr>
          </a:p>
          <a:p>
            <a:pPr marL="339329" indent="-134541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>
                <a:solidFill>
                  <a:srgbClr val="000000"/>
                </a:solidFill>
                <a:latin typeface="se-nanumgothic"/>
              </a:rPr>
              <a:t>download 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WSL2 Linux kernel update package for x64 machines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</a:rPr>
              <a:t> -&gt; </a:t>
            </a:r>
            <a:r>
              <a:rPr lang="ko-KR" altLang="en-US" sz="1050" dirty="0">
                <a:solidFill>
                  <a:srgbClr val="000000"/>
                </a:solidFill>
                <a:latin typeface="se-nanumgothic"/>
              </a:rPr>
              <a:t>설치</a:t>
            </a:r>
          </a:p>
          <a:p>
            <a:pPr marL="339329" indent="-134541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>
                <a:solidFill>
                  <a:srgbClr val="000000"/>
                </a:solidFill>
                <a:latin typeface="se-nanumgothic"/>
              </a:rPr>
              <a:t>(</a:t>
            </a:r>
            <a:r>
              <a:rPr lang="ko-KR" altLang="en-US" sz="1050" dirty="0" err="1">
                <a:solidFill>
                  <a:srgbClr val="000000"/>
                </a:solidFill>
                <a:latin typeface="se-nanumgothic"/>
              </a:rPr>
              <a:t>파워쉘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</a:rPr>
              <a:t>) $ </a:t>
            </a:r>
            <a:r>
              <a:rPr lang="en-US" altLang="ko-KR" sz="1050" dirty="0" err="1">
                <a:solidFill>
                  <a:srgbClr val="000000"/>
                </a:solidFill>
                <a:latin typeface="se-nanumgothic"/>
              </a:rPr>
              <a:t>wsl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</a:rPr>
              <a:t> --set-default-version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4FA45-56F3-4B29-90D9-BED84A6162C1}"/>
              </a:ext>
            </a:extLst>
          </p:cNvPr>
          <p:cNvSpPr txBox="1"/>
          <p:nvPr/>
        </p:nvSpPr>
        <p:spPr>
          <a:xfrm>
            <a:off x="2136972" y="1599047"/>
            <a:ext cx="6463239" cy="1108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rgbClr val="000000"/>
                </a:solidFill>
                <a:latin typeface="se-nanumgothic"/>
              </a:rPr>
              <a:t>윈도우 업데이트</a:t>
            </a:r>
            <a:endParaRPr lang="en-US" altLang="ko-KR" sz="900" dirty="0">
              <a:solidFill>
                <a:srgbClr val="000000"/>
              </a:solidFill>
              <a:latin typeface="se-nanumgothic"/>
            </a:endParaRPr>
          </a:p>
          <a:p>
            <a:pPr marL="339329" indent="-134541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900" dirty="0">
                <a:solidFill>
                  <a:srgbClr val="000000"/>
                </a:solidFill>
                <a:latin typeface="se-nanumgothic"/>
              </a:rPr>
              <a:t>window key + R </a:t>
            </a:r>
            <a:r>
              <a:rPr lang="en-US" altLang="ko-KR" sz="9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 </a:t>
            </a:r>
            <a:r>
              <a:rPr lang="en-US" altLang="ko-KR" sz="900" dirty="0" err="1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winver</a:t>
            </a:r>
            <a:endParaRPr lang="en-US" altLang="ko-KR" sz="900" dirty="0">
              <a:solidFill>
                <a:srgbClr val="000000"/>
              </a:solidFill>
              <a:latin typeface="se-nanumgothic"/>
              <a:sym typeface="Wingdings" panose="05000000000000000000" pitchFamily="2" charset="2"/>
            </a:endParaRPr>
          </a:p>
          <a:p>
            <a:pPr marL="339329" indent="-134541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9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버전</a:t>
            </a:r>
            <a:r>
              <a:rPr lang="en-US" altLang="ko-KR" sz="9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 2004 </a:t>
            </a:r>
            <a:r>
              <a:rPr lang="ko-KR" altLang="en-US" sz="9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이상</a:t>
            </a:r>
            <a:r>
              <a:rPr lang="en-US" altLang="ko-KR" sz="9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빌드 </a:t>
            </a:r>
            <a:r>
              <a:rPr lang="en-US" altLang="ko-KR" sz="9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19041 </a:t>
            </a:r>
            <a:r>
              <a:rPr lang="ko-KR" altLang="en-US" sz="9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이상이어야 함</a:t>
            </a:r>
            <a:r>
              <a:rPr lang="en-US" altLang="ko-KR" sz="9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.</a:t>
            </a:r>
          </a:p>
          <a:p>
            <a:pPr marL="339329" indent="-134541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9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업데이트 시 </a:t>
            </a:r>
            <a:r>
              <a:rPr lang="en-US" altLang="ko-KR" sz="9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Windows 11 </a:t>
            </a:r>
            <a:r>
              <a:rPr lang="ko-KR" altLang="en-US" sz="9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을 설치하지 않도록 주의</a:t>
            </a:r>
            <a:endParaRPr lang="en-US" altLang="ko-KR" sz="900" dirty="0">
              <a:solidFill>
                <a:srgbClr val="000000"/>
              </a:solidFill>
              <a:latin typeface="se-nanumgothic"/>
              <a:sym typeface="Wingdings" panose="05000000000000000000" pitchFamily="2" charset="2"/>
            </a:endParaRPr>
          </a:p>
          <a:p>
            <a:pPr marL="339329" indent="-134541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900" dirty="0" err="1">
                <a:solidFill>
                  <a:srgbClr val="000000"/>
                </a:solidFill>
                <a:latin typeface="se-nanumgothic"/>
              </a:rPr>
              <a:t>수동업데이트</a:t>
            </a:r>
            <a:r>
              <a:rPr lang="en-US" altLang="ko-KR" sz="900" dirty="0">
                <a:solidFill>
                  <a:srgbClr val="000000"/>
                </a:solidFill>
                <a:latin typeface="se-nanumgothic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se-nanumgothic"/>
              </a:rPr>
              <a:t>링크</a:t>
            </a:r>
            <a:r>
              <a:rPr lang="en-US" altLang="ko-KR" sz="900" dirty="0">
                <a:solidFill>
                  <a:srgbClr val="000000"/>
                </a:solidFill>
                <a:latin typeface="se-nanumgothic"/>
              </a:rPr>
              <a:t> :  https://www.microsoft.com/en-us/software-download/windows10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F7EC7-2F67-44D2-B5A4-E7328B7BA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569" y="3143250"/>
            <a:ext cx="2594234" cy="235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7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EC1-8F3C-4A19-8B29-A8F047B4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1. </a:t>
            </a:r>
            <a:r>
              <a:rPr lang="ko-KR" altLang="en-US" b="0"/>
              <a:t>코딩환경 구축 </a:t>
            </a:r>
            <a:r>
              <a:rPr lang="en-US" altLang="ko-KR" b="0"/>
              <a:t>– WSL2</a:t>
            </a:r>
            <a:r>
              <a:rPr lang="ko-KR" altLang="en-US" b="0"/>
              <a:t> 설치 </a:t>
            </a:r>
            <a:r>
              <a:rPr lang="en-US" altLang="ko-KR" b="0"/>
              <a:t>- </a:t>
            </a:r>
            <a:r>
              <a:rPr lang="en-US" altLang="ko-KR"/>
              <a:t>WSL</a:t>
            </a:r>
            <a:r>
              <a:rPr lang="ko-KR" altLang="en-US"/>
              <a:t> 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E53A7-E4A3-49BE-B120-553100FF99F6}"/>
              </a:ext>
            </a:extLst>
          </p:cNvPr>
          <p:cNvSpPr txBox="1"/>
          <p:nvPr/>
        </p:nvSpPr>
        <p:spPr>
          <a:xfrm>
            <a:off x="1922205" y="1124745"/>
            <a:ext cx="6463239" cy="329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se-nanumgothic"/>
                <a:hlinkClick r:id="rId2"/>
              </a:rPr>
              <a:t>https://aka.ms/wslstore</a:t>
            </a:r>
            <a:endParaRPr lang="en-US" altLang="ko-KR" sz="1400" dirty="0">
              <a:solidFill>
                <a:srgbClr val="000000"/>
              </a:solidFill>
              <a:latin typeface="se-nanumgothic"/>
            </a:endParaRPr>
          </a:p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se-nanumgothic"/>
              </a:rPr>
              <a:t>여기서 </a:t>
            </a:r>
            <a:r>
              <a:rPr lang="en-US" altLang="ko-KR" sz="1400" dirty="0">
                <a:solidFill>
                  <a:srgbClr val="000000"/>
                </a:solidFill>
                <a:latin typeface="se-nanumgothic"/>
              </a:rPr>
              <a:t>Ubuntu </a:t>
            </a:r>
            <a:r>
              <a:rPr lang="ko-KR" altLang="en-US" sz="1400" dirty="0">
                <a:solidFill>
                  <a:srgbClr val="000000"/>
                </a:solidFill>
                <a:latin typeface="se-nanumgothic"/>
              </a:rPr>
              <a:t>선택하면 최신버전 설치됨 </a:t>
            </a:r>
            <a:r>
              <a:rPr lang="en-US" altLang="ko-KR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</a:t>
            </a:r>
          </a:p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se-nanumgothic"/>
              </a:rPr>
              <a:t> Ubuntu </a:t>
            </a:r>
            <a:r>
              <a:rPr lang="ko-KR" altLang="en-US" sz="1400" dirty="0">
                <a:solidFill>
                  <a:srgbClr val="000000"/>
                </a:solidFill>
                <a:latin typeface="se-nanumgothic"/>
              </a:rPr>
              <a:t>검색</a:t>
            </a:r>
            <a:endParaRPr lang="en-US" altLang="ko-KR" sz="1400" dirty="0">
              <a:solidFill>
                <a:srgbClr val="000000"/>
              </a:solidFill>
              <a:latin typeface="se-nanumgothic"/>
            </a:endParaRPr>
          </a:p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se-nanumgothic"/>
              </a:rPr>
              <a:t>Ubuntu</a:t>
            </a:r>
            <a:r>
              <a:rPr lang="ko-KR" altLang="en-US" sz="1400" dirty="0">
                <a:solidFill>
                  <a:srgbClr val="000000"/>
                </a:solidFill>
                <a:latin typeface="se-nanumgothic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se-nanumgothic"/>
              </a:rPr>
              <a:t>20.04 LTS </a:t>
            </a:r>
            <a:r>
              <a:rPr lang="ko-KR" altLang="en-US" sz="1400" dirty="0">
                <a:solidFill>
                  <a:srgbClr val="000000"/>
                </a:solidFill>
                <a:latin typeface="se-nanumgothic"/>
              </a:rPr>
              <a:t>선택 </a:t>
            </a:r>
            <a:r>
              <a:rPr lang="en-US" altLang="ko-KR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다운로드 </a:t>
            </a:r>
            <a:r>
              <a:rPr lang="en-US" altLang="ko-KR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열기</a:t>
            </a:r>
            <a:endParaRPr lang="en-US" altLang="ko-KR" sz="1400" dirty="0">
              <a:solidFill>
                <a:srgbClr val="000000"/>
              </a:solidFill>
              <a:latin typeface="se-nanumgothic"/>
              <a:sym typeface="Wingdings" panose="05000000000000000000" pitchFamily="2" charset="2"/>
            </a:endParaRPr>
          </a:p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se-nanumgothic"/>
              <a:sym typeface="Wingdings" panose="05000000000000000000" pitchFamily="2" charset="2"/>
            </a:endParaRPr>
          </a:p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se-nanumgothic"/>
              </a:rPr>
              <a:t>Enter new UNIX username :</a:t>
            </a:r>
            <a:r>
              <a:rPr lang="en-US" altLang="ko-KR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 &lt;</a:t>
            </a:r>
            <a:r>
              <a:rPr lang="ko-KR" altLang="en-US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원하는 이름</a:t>
            </a:r>
            <a:r>
              <a:rPr lang="en-US" altLang="ko-KR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&gt;</a:t>
            </a:r>
          </a:p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Enter new UNIX password:  &lt;</a:t>
            </a:r>
            <a:r>
              <a:rPr lang="ko-KR" altLang="en-US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원하는 비밀번호</a:t>
            </a:r>
            <a:r>
              <a:rPr lang="en-US" altLang="ko-KR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&gt;</a:t>
            </a:r>
          </a:p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pi@DKT-JJ</a:t>
            </a:r>
            <a:r>
              <a:rPr lang="en-US" altLang="ko-KR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:~$ </a:t>
            </a:r>
          </a:p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 ‘$’ </a:t>
            </a:r>
            <a:r>
              <a:rPr lang="ko-KR" altLang="en-US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나오면 설치 완료된 것임</a:t>
            </a:r>
            <a:r>
              <a:rPr lang="en-US" altLang="ko-KR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.</a:t>
            </a:r>
          </a:p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se-nanum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A42A6-6E8C-416E-803C-18AB17D80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26" y="1599047"/>
            <a:ext cx="4260871" cy="331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4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34864-A98E-4364-B15D-9A655753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DAF900-34F3-4D6E-8F35-A79898F3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1. </a:t>
            </a:r>
            <a:r>
              <a:rPr lang="ko-KR" altLang="en-US" b="0"/>
              <a:t>코딩환경 구축 </a:t>
            </a:r>
            <a:r>
              <a:rPr lang="en-US" altLang="ko-KR" b="0"/>
              <a:t>– Windows</a:t>
            </a:r>
            <a:r>
              <a:rPr lang="ko-KR" altLang="en-US" b="0"/>
              <a:t> </a:t>
            </a:r>
            <a:r>
              <a:rPr lang="en-US" altLang="ko-KR" b="0"/>
              <a:t>terminal </a:t>
            </a:r>
            <a:r>
              <a:rPr lang="ko-KR" altLang="en-US" b="0"/>
              <a:t>설치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C4717-6364-4D24-9AE2-0AC2B997C6C8}"/>
              </a:ext>
            </a:extLst>
          </p:cNvPr>
          <p:cNvSpPr txBox="1"/>
          <p:nvPr/>
        </p:nvSpPr>
        <p:spPr>
          <a:xfrm>
            <a:off x="2162668" y="1085572"/>
            <a:ext cx="7922087" cy="2321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터미널 설치</a:t>
            </a:r>
            <a:endParaRPr lang="en-US" altLang="ko-KR" sz="1400" dirty="0">
              <a:solidFill>
                <a:srgbClr val="1E1E1E"/>
              </a:solidFill>
              <a:latin typeface="Nanum Square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se-nanumgothic"/>
                <a:hlinkClick r:id="rId2"/>
              </a:rPr>
              <a:t>https://aka.ms/store</a:t>
            </a:r>
            <a:endParaRPr lang="en-US" altLang="ko-KR" sz="1400" dirty="0">
              <a:solidFill>
                <a:srgbClr val="000000"/>
              </a:solidFill>
              <a:latin typeface="se-nanumgothic"/>
            </a:endParaRPr>
          </a:p>
          <a:p>
            <a:pPr marL="452438" indent="-17938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0000"/>
                </a:solidFill>
                <a:latin typeface="se-nanumgothic"/>
              </a:rPr>
              <a:t>Store</a:t>
            </a:r>
            <a:r>
              <a:rPr lang="ko-KR" altLang="en-US" sz="1400" dirty="0">
                <a:solidFill>
                  <a:srgbClr val="000000"/>
                </a:solidFill>
                <a:latin typeface="se-nanumgothic"/>
              </a:rPr>
              <a:t> 에서 </a:t>
            </a:r>
            <a:r>
              <a:rPr lang="en-US" altLang="ko-KR" sz="1400" dirty="0">
                <a:solidFill>
                  <a:srgbClr val="000000"/>
                </a:solidFill>
                <a:latin typeface="se-nanumgothic"/>
              </a:rPr>
              <a:t>Windows Terminal  </a:t>
            </a:r>
            <a:r>
              <a:rPr lang="ko-KR" altLang="en-US" sz="1400" dirty="0">
                <a:solidFill>
                  <a:srgbClr val="000000"/>
                </a:solidFill>
                <a:latin typeface="se-nanumgothic"/>
              </a:rPr>
              <a:t>검색 </a:t>
            </a:r>
            <a:r>
              <a:rPr lang="en-US" altLang="ko-KR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000000"/>
                </a:solidFill>
                <a:latin typeface="se-nanumgothic"/>
              </a:rPr>
              <a:t>다운로드 </a:t>
            </a:r>
            <a:r>
              <a:rPr lang="en-US" altLang="ko-KR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설치</a:t>
            </a:r>
            <a:endParaRPr lang="en-US" altLang="ko-KR" sz="1400" dirty="0">
              <a:solidFill>
                <a:srgbClr val="000000"/>
              </a:solidFill>
              <a:latin typeface="se-nanumgothic"/>
              <a:sym typeface="Wingdings" panose="05000000000000000000" pitchFamily="2" charset="2"/>
            </a:endParaRPr>
          </a:p>
          <a:p>
            <a:pPr marL="452438" indent="-17938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빠른 실행 또는 바탕화면에 </a:t>
            </a:r>
            <a:r>
              <a:rPr lang="en-US" altLang="ko-KR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Windows terminal </a:t>
            </a:r>
            <a:r>
              <a:rPr lang="ko-KR" altLang="en-US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추가</a:t>
            </a:r>
            <a:endParaRPr lang="en-US" altLang="ko-KR" sz="1400" dirty="0">
              <a:solidFill>
                <a:srgbClr val="000000"/>
              </a:solidFill>
              <a:latin typeface="se-nanumgothic"/>
              <a:sym typeface="Wingdings" panose="05000000000000000000" pitchFamily="2" charset="2"/>
            </a:endParaRPr>
          </a:p>
          <a:p>
            <a:pPr marL="452438" indent="-17938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(</a:t>
            </a:r>
            <a:r>
              <a:rPr lang="ko-KR" altLang="en-US" sz="1400" dirty="0" err="1">
                <a:solidFill>
                  <a:srgbClr val="1E1E1E"/>
                </a:solidFill>
                <a:latin typeface="Nanum Square"/>
              </a:rPr>
              <a:t>파워쉘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) 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wsl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–l –v  # 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실행버전 확인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패키지 현행화</a:t>
            </a:r>
            <a:endParaRPr lang="en-US" altLang="ko-KR" sz="1400" dirty="0">
              <a:solidFill>
                <a:srgbClr val="1E1E1E"/>
              </a:solidFill>
              <a:latin typeface="Nanum Square"/>
            </a:endParaRPr>
          </a:p>
          <a:p>
            <a:pPr marL="452438" indent="-17938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(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wsl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) $ 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sudo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apt update &amp;&amp; 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sudo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apt upgrade</a:t>
            </a:r>
          </a:p>
        </p:txBody>
      </p:sp>
    </p:spTree>
    <p:extLst>
      <p:ext uri="{BB962C8B-B14F-4D97-AF65-F5344CB8AC3E}">
        <p14:creationId xmlns:p14="http://schemas.microsoft.com/office/powerpoint/2010/main" val="116465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3271CF-3432-40C5-90EF-679F3973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8F2C4-F017-4734-8BFD-EE6767DC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b="0"/>
              <a:t>1. </a:t>
            </a:r>
            <a:r>
              <a:rPr lang="ko-KR" altLang="en-US" sz="2000" b="0"/>
              <a:t>코딩환경 구축 </a:t>
            </a:r>
            <a:r>
              <a:rPr lang="en-US" altLang="ko-KR" sz="2000" b="0"/>
              <a:t>– gui</a:t>
            </a:r>
            <a:r>
              <a:rPr lang="ko-KR" altLang="en-US" sz="2000" b="0"/>
              <a:t> 환경구축</a:t>
            </a:r>
            <a:r>
              <a:rPr lang="en-US" altLang="ko-KR" sz="2000" b="0"/>
              <a:t>(</a:t>
            </a:r>
            <a:r>
              <a:rPr lang="ko-KR" altLang="en-US" sz="2000" b="0"/>
              <a:t>디스플레이서버 설치</a:t>
            </a:r>
            <a:r>
              <a:rPr lang="en-US" altLang="ko-KR" sz="2000" b="0"/>
              <a:t>)</a:t>
            </a:r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95698A6-C69E-4E9A-BFFE-74F3E7AA5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176" y="1571707"/>
            <a:ext cx="1467904" cy="115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4CEAD8-0E9C-4799-B527-08F6AAC6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1745536"/>
            <a:ext cx="579170" cy="609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31F27F-17A7-490F-B7A4-DB50E23E5F05}"/>
              </a:ext>
            </a:extLst>
          </p:cNvPr>
          <p:cNvSpPr txBox="1"/>
          <p:nvPr/>
        </p:nvSpPr>
        <p:spPr>
          <a:xfrm>
            <a:off x="5568812" y="13439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바탕화면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ED232-BF5B-4240-801D-FE74753F1751}"/>
              </a:ext>
            </a:extLst>
          </p:cNvPr>
          <p:cNvSpPr txBox="1"/>
          <p:nvPr/>
        </p:nvSpPr>
        <p:spPr>
          <a:xfrm>
            <a:off x="1883756" y="3645025"/>
            <a:ext cx="2607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Check Disable</a:t>
            </a:r>
            <a:r>
              <a:rPr lang="ko-KR" altLang="en-US" sz="1400" dirty="0"/>
              <a:t> </a:t>
            </a:r>
            <a:r>
              <a:rPr lang="en-US" altLang="ko-KR" sz="1400" dirty="0"/>
              <a:t>access control </a:t>
            </a:r>
            <a:endParaRPr lang="ko-KR" altLang="en-US" sz="1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E0232E-2504-46B0-B5AD-057948652AEB}"/>
              </a:ext>
            </a:extLst>
          </p:cNvPr>
          <p:cNvGrpSpPr/>
          <p:nvPr/>
        </p:nvGrpSpPr>
        <p:grpSpPr>
          <a:xfrm>
            <a:off x="1900916" y="1208515"/>
            <a:ext cx="3338657" cy="2293347"/>
            <a:chOff x="376915" y="1279669"/>
            <a:chExt cx="3338657" cy="22933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C3DAE1-3921-4AD7-AA48-E55CB46D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915" y="1279669"/>
              <a:ext cx="3338657" cy="2293347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B493789-0786-47D7-9513-D1A1F8775CD2}"/>
                </a:ext>
              </a:extLst>
            </p:cNvPr>
            <p:cNvSpPr/>
            <p:nvPr/>
          </p:nvSpPr>
          <p:spPr>
            <a:xfrm>
              <a:off x="1743432" y="2432812"/>
              <a:ext cx="1080120" cy="21057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F2B8E9-F4FC-494B-A127-B726FEAD51F3}"/>
              </a:ext>
            </a:extLst>
          </p:cNvPr>
          <p:cNvGrpSpPr/>
          <p:nvPr/>
        </p:nvGrpSpPr>
        <p:grpSpPr>
          <a:xfrm>
            <a:off x="1981202" y="3994126"/>
            <a:ext cx="3131655" cy="2293347"/>
            <a:chOff x="376915" y="4039824"/>
            <a:chExt cx="3331572" cy="231309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9EBA72A-CE5A-4D8F-AA37-38590CD77E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15" y="4039824"/>
              <a:ext cx="3331572" cy="2313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7BBD808-8E42-4BC0-8B7F-8D90E6E482A0}"/>
                </a:ext>
              </a:extLst>
            </p:cNvPr>
            <p:cNvSpPr/>
            <p:nvPr/>
          </p:nvSpPr>
          <p:spPr>
            <a:xfrm>
              <a:off x="397083" y="5357962"/>
              <a:ext cx="1080120" cy="21057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8911CFA-4D66-4608-BD73-CDAE2B384B0F}"/>
              </a:ext>
            </a:extLst>
          </p:cNvPr>
          <p:cNvSpPr/>
          <p:nvPr/>
        </p:nvSpPr>
        <p:spPr>
          <a:xfrm>
            <a:off x="5375920" y="1958532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69FD679-F6FE-4400-BD68-A530C8A425BC}"/>
              </a:ext>
            </a:extLst>
          </p:cNvPr>
          <p:cNvSpPr/>
          <p:nvPr/>
        </p:nvSpPr>
        <p:spPr>
          <a:xfrm>
            <a:off x="6413980" y="1958532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D914F8A-EB26-499D-A780-E4347C0E3903}"/>
              </a:ext>
            </a:extLst>
          </p:cNvPr>
          <p:cNvSpPr/>
          <p:nvPr/>
        </p:nvSpPr>
        <p:spPr>
          <a:xfrm>
            <a:off x="5525197" y="5229404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C045046-CA66-4B97-AAD5-D54BBE5533EA}"/>
              </a:ext>
            </a:extLst>
          </p:cNvPr>
          <p:cNvSpPr/>
          <p:nvPr/>
        </p:nvSpPr>
        <p:spPr>
          <a:xfrm>
            <a:off x="6419496" y="5220152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ED3E5D-BE88-4C52-8EAA-914AAB0EF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1400" y="1497805"/>
            <a:ext cx="1470020" cy="1153144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C4195272-AD74-43A0-B278-53E80F63A9AD}"/>
              </a:ext>
            </a:extLst>
          </p:cNvPr>
          <p:cNvSpPr/>
          <p:nvPr/>
        </p:nvSpPr>
        <p:spPr>
          <a:xfrm>
            <a:off x="8507096" y="1958532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9231B0-87F5-4C09-842C-7790F933230B}"/>
              </a:ext>
            </a:extLst>
          </p:cNvPr>
          <p:cNvGrpSpPr/>
          <p:nvPr/>
        </p:nvGrpSpPr>
        <p:grpSpPr>
          <a:xfrm>
            <a:off x="7032015" y="3941609"/>
            <a:ext cx="2969153" cy="2332480"/>
            <a:chOff x="5508014" y="4264872"/>
            <a:chExt cx="2969153" cy="2332480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5A107183-E2AE-489F-B362-624DC100B4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014" y="4264872"/>
              <a:ext cx="2969153" cy="2332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73D2395-C04C-413C-9F91-85586CC7D9FE}"/>
                </a:ext>
              </a:extLst>
            </p:cNvPr>
            <p:cNvSpPr/>
            <p:nvPr/>
          </p:nvSpPr>
          <p:spPr>
            <a:xfrm>
              <a:off x="5577071" y="5485638"/>
              <a:ext cx="867137" cy="1756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681E921-299B-47E8-BD50-2BFA1A1DE399}"/>
              </a:ext>
            </a:extLst>
          </p:cNvPr>
          <p:cNvSpPr txBox="1"/>
          <p:nvPr/>
        </p:nvSpPr>
        <p:spPr>
          <a:xfrm>
            <a:off x="6893231" y="3573017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윈도우 </a:t>
            </a:r>
            <a:r>
              <a:rPr lang="ko-KR" altLang="en-US" sz="1400" dirty="0" err="1"/>
              <a:t>시작시</a:t>
            </a:r>
            <a:r>
              <a:rPr lang="ko-KR" altLang="en-US" sz="1400" dirty="0"/>
              <a:t> 자동실행을 위해 저장</a:t>
            </a:r>
            <a:endParaRPr lang="en-US" altLang="ko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92238C-0904-4AF0-8DC3-A0D527446C8A}"/>
              </a:ext>
            </a:extLst>
          </p:cNvPr>
          <p:cNvSpPr txBox="1"/>
          <p:nvPr/>
        </p:nvSpPr>
        <p:spPr>
          <a:xfrm>
            <a:off x="2000159" y="678711"/>
            <a:ext cx="7786624" cy="38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2438" indent="-17938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>
                <a:solidFill>
                  <a:srgbClr val="1E1E1E"/>
                </a:solidFill>
                <a:latin typeface="Nanum Square"/>
                <a:hlinkClick r:id="rId8"/>
              </a:rPr>
              <a:t>https://sourceforge.net/projects/vcxsrv/</a:t>
            </a:r>
            <a:r>
              <a:rPr lang="en-US" altLang="ko-KR" sz="1400">
                <a:solidFill>
                  <a:srgbClr val="1E1E1E"/>
                </a:solidFill>
                <a:latin typeface="Nanum Square"/>
              </a:rPr>
              <a:t> </a:t>
            </a:r>
            <a:r>
              <a:rPr lang="en-US" altLang="ko-KR" sz="1400">
                <a:solidFill>
                  <a:srgbClr val="1E1E1E"/>
                </a:solidFill>
                <a:latin typeface="Nanum Square"/>
                <a:sym typeface="Wingdings" panose="05000000000000000000" pitchFamily="2" charset="2"/>
              </a:rPr>
              <a:t> vcxsrv-64.1.20.14.0.installer.exe</a:t>
            </a:r>
            <a:endParaRPr lang="en-US" altLang="ko-KR" sz="1400">
              <a:solidFill>
                <a:srgbClr val="1E1E1E"/>
              </a:solidFill>
              <a:latin typeface="Nanum Square"/>
            </a:endParaRPr>
          </a:p>
        </p:txBody>
      </p:sp>
    </p:spTree>
    <p:extLst>
      <p:ext uri="{BB962C8B-B14F-4D97-AF65-F5344CB8AC3E}">
        <p14:creationId xmlns:p14="http://schemas.microsoft.com/office/powerpoint/2010/main" val="400912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5A31D4-0A9C-4EA1-8496-A0C07B4D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A9D858-18C8-42C7-9C1A-D36E7DFE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0"/>
              <a:t>1. </a:t>
            </a:r>
            <a:r>
              <a:rPr lang="ko-KR" altLang="en-US" sz="1800" b="0"/>
              <a:t>코딩환경 구축 </a:t>
            </a:r>
            <a:r>
              <a:rPr lang="en-US" altLang="ko-KR" sz="1800" b="0"/>
              <a:t>– gui</a:t>
            </a:r>
            <a:r>
              <a:rPr lang="ko-KR" altLang="en-US" sz="1800" b="0"/>
              <a:t> 환경구축</a:t>
            </a:r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442F37-1B31-4D86-B1E8-2E9A91384B8F}"/>
              </a:ext>
            </a:extLst>
          </p:cNvPr>
          <p:cNvGrpSpPr/>
          <p:nvPr/>
        </p:nvGrpSpPr>
        <p:grpSpPr>
          <a:xfrm>
            <a:off x="2214068" y="1456738"/>
            <a:ext cx="3456384" cy="2448272"/>
            <a:chOff x="6131707" y="4064887"/>
            <a:chExt cx="2730668" cy="19576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B1189A7-362E-4B19-A3CB-183F63865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1707" y="4064887"/>
              <a:ext cx="2730668" cy="1957602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45C3CC6-03AF-4278-B8F8-6FA370E96D08}"/>
                </a:ext>
              </a:extLst>
            </p:cNvPr>
            <p:cNvSpPr/>
            <p:nvPr/>
          </p:nvSpPr>
          <p:spPr>
            <a:xfrm>
              <a:off x="6206578" y="5373216"/>
              <a:ext cx="2181846" cy="27704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95BE4C1-C744-44F5-AD92-F4478DBBCBE5}"/>
              </a:ext>
            </a:extLst>
          </p:cNvPr>
          <p:cNvSpPr txBox="1"/>
          <p:nvPr/>
        </p:nvSpPr>
        <p:spPr>
          <a:xfrm>
            <a:off x="2197273" y="4191414"/>
            <a:ext cx="7922087" cy="1349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윈도우 </a:t>
            </a:r>
            <a:r>
              <a:rPr lang="ko-KR" altLang="en-US" sz="1400" dirty="0" err="1">
                <a:solidFill>
                  <a:srgbClr val="1E1E1E"/>
                </a:solidFill>
                <a:latin typeface="Nanum Square"/>
              </a:rPr>
              <a:t>시작시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VcXsrv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자동실행</a:t>
            </a:r>
            <a:endParaRPr lang="en-US" altLang="ko-KR" sz="1400" dirty="0">
              <a:solidFill>
                <a:srgbClr val="1E1E1E"/>
              </a:solidFill>
              <a:latin typeface="Nanum Square"/>
            </a:endParaRPr>
          </a:p>
          <a:p>
            <a:pPr marL="450850" indent="-182563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Window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+ R &gt; 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shell:startup</a:t>
            </a:r>
            <a:endParaRPr lang="en-US" altLang="ko-KR" sz="1400" dirty="0">
              <a:solidFill>
                <a:srgbClr val="1E1E1E"/>
              </a:solidFill>
              <a:latin typeface="Nanum Square"/>
              <a:sym typeface="Wingdings" panose="05000000000000000000" pitchFamily="2" charset="2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        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  <a:sym typeface="Wingdings" panose="05000000000000000000" pitchFamily="2" charset="2"/>
              </a:rPr>
              <a:t> open 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C:\Users\{User}\AppData\Roaming\Microsoft\Windows\Start Menu\Programs\Startup</a:t>
            </a:r>
          </a:p>
          <a:p>
            <a:pPr marL="450850" indent="-182563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solidFill>
                  <a:srgbClr val="1E1E1E"/>
                </a:solidFill>
                <a:latin typeface="Nanum Square"/>
              </a:rPr>
              <a:t>종료시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저장한 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Config.xlaunch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파일을 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Startup 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폴더로 옮김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AA5E1-3A78-42F7-B725-2B6CEE95597B}"/>
              </a:ext>
            </a:extLst>
          </p:cNvPr>
          <p:cNvSpPr txBox="1"/>
          <p:nvPr/>
        </p:nvSpPr>
        <p:spPr>
          <a:xfrm>
            <a:off x="2214068" y="1035527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Public</a:t>
            </a:r>
            <a:r>
              <a:rPr lang="ko-KR" altLang="en-US" sz="1400"/>
              <a:t> </a:t>
            </a:r>
            <a:r>
              <a:rPr lang="en-US" altLang="ko-KR" sz="1400"/>
              <a:t>inbound </a:t>
            </a:r>
            <a:r>
              <a:rPr lang="ko-KR" altLang="en-US" sz="1400"/>
              <a:t>통신 허용</a:t>
            </a:r>
          </a:p>
        </p:txBody>
      </p:sp>
    </p:spTree>
    <p:extLst>
      <p:ext uri="{BB962C8B-B14F-4D97-AF65-F5344CB8AC3E}">
        <p14:creationId xmlns:p14="http://schemas.microsoft.com/office/powerpoint/2010/main" val="133601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3D361-0739-4A12-88C0-5338BFFC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26C82C-88FA-4685-BD0C-D8E525FE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0"/>
              <a:t>1. </a:t>
            </a:r>
            <a:r>
              <a:rPr lang="ko-KR" altLang="en-US" sz="1800" b="0"/>
              <a:t>코딩환경 구축 </a:t>
            </a:r>
            <a:r>
              <a:rPr lang="en-US" altLang="ko-KR" sz="1800" b="0"/>
              <a:t>– gui</a:t>
            </a:r>
            <a:r>
              <a:rPr lang="ko-KR" altLang="en-US" sz="1800" b="0"/>
              <a:t> 환경구축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18634-DB6D-4A80-B01D-538003540EBC}"/>
              </a:ext>
            </a:extLst>
          </p:cNvPr>
          <p:cNvSpPr txBox="1"/>
          <p:nvPr/>
        </p:nvSpPr>
        <p:spPr>
          <a:xfrm>
            <a:off x="2134957" y="1412776"/>
            <a:ext cx="7922087" cy="3936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$ 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sudo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apt install 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kate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  # 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문서 편집기 설치 </a:t>
            </a:r>
            <a:endParaRPr lang="en-US" altLang="ko-KR" sz="1400" dirty="0">
              <a:solidFill>
                <a:srgbClr val="1E1E1E"/>
              </a:solidFill>
              <a:latin typeface="Nanum Square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$ explorer.exe 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.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bashrc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파일에 아래 내용 추가</a:t>
            </a:r>
            <a:endParaRPr lang="en-US" altLang="ko-KR" sz="1400" dirty="0">
              <a:solidFill>
                <a:srgbClr val="1E1E1E"/>
              </a:solidFill>
              <a:latin typeface="Nanum Square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E0C46C"/>
                </a:solidFill>
                <a:latin typeface="Noto Sans KR"/>
              </a:rPr>
              <a:t>export</a:t>
            </a: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 DISPLAY=$(cat /</a:t>
            </a:r>
            <a:r>
              <a:rPr lang="en-US" altLang="ko-KR" sz="1400" dirty="0" err="1">
                <a:solidFill>
                  <a:srgbClr val="000000"/>
                </a:solidFill>
                <a:latin typeface="Noto Sans KR"/>
              </a:rPr>
              <a:t>etc</a:t>
            </a: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Noto Sans KR"/>
              </a:rPr>
              <a:t>resolv.conf</a:t>
            </a: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 | grep nameserver | awk </a:t>
            </a:r>
            <a:r>
              <a:rPr lang="en-US" altLang="ko-KR" sz="1400" dirty="0">
                <a:solidFill>
                  <a:srgbClr val="6A8759"/>
                </a:solidFill>
                <a:latin typeface="Noto Sans KR"/>
              </a:rPr>
              <a:t>'{print $2}'</a:t>
            </a: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):0</a:t>
            </a:r>
            <a:br>
              <a:rPr lang="en-US" altLang="ko-KR" sz="1400" dirty="0"/>
            </a:br>
            <a:r>
              <a:rPr lang="ko-KR" altLang="en-US" sz="1400" dirty="0"/>
              <a:t>참고</a:t>
            </a:r>
            <a:r>
              <a:rPr lang="en-US" altLang="ko-KR" sz="1400" dirty="0"/>
              <a:t>) 	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export DISPLAY=$(awk '/nameserver / {print $2; exit}' /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etc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/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resolv.conf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2&gt;/dev/null):0</a:t>
            </a:r>
          </a:p>
          <a:p>
            <a:pPr marL="273050" fontAlgn="base">
              <a:lnSpc>
                <a:spcPct val="150000"/>
              </a:lnSpc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	export LIBGL_ALWAYS_INDIRECT=1 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$ source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.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bashrc</a:t>
            </a:r>
            <a:endParaRPr lang="en-US" altLang="ko-KR" sz="1400" dirty="0">
              <a:solidFill>
                <a:srgbClr val="1E1E1E"/>
              </a:solidFill>
              <a:latin typeface="Nanum Square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&lt; test &gt;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$ 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sudo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apt install x11-apps  -y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$ 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  <a:sym typeface="Wingdings" panose="05000000000000000000" pitchFamily="2" charset="2"/>
              </a:rPr>
              <a:t>xeyes</a:t>
            </a:r>
            <a:endParaRPr lang="en-US" altLang="ko-KR" sz="1400" dirty="0">
              <a:solidFill>
                <a:srgbClr val="1E1E1E"/>
              </a:solidFill>
              <a:latin typeface="Nanum Square"/>
              <a:sym typeface="Wingdings" panose="05000000000000000000" pitchFamily="2" charset="2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Cf. $ 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wf.msc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  <a:sym typeface="Wingdings" panose="05000000000000000000" pitchFamily="2" charset="2"/>
              </a:rPr>
              <a:t> Inbound Rules  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  <a:sym typeface="Wingdings" panose="05000000000000000000" pitchFamily="2" charset="2"/>
              </a:rPr>
              <a:t>VcXsrv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  <a:sym typeface="Wingdings" panose="05000000000000000000" pitchFamily="2" charset="2"/>
              </a:rPr>
              <a:t> / Public &gt; Allow the Connection</a:t>
            </a:r>
            <a:endParaRPr lang="en-US" altLang="ko-KR" sz="1400" dirty="0">
              <a:solidFill>
                <a:srgbClr val="1E1E1E"/>
              </a:solidFill>
              <a:latin typeface="Nanum Square"/>
            </a:endParaRPr>
          </a:p>
          <a:p>
            <a:pPr marL="452438" indent="-17938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400" dirty="0">
              <a:solidFill>
                <a:srgbClr val="000000"/>
              </a:solidFill>
              <a:latin typeface="se-nanum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4571D-D160-404E-BFBB-6820051E23D5}"/>
              </a:ext>
            </a:extLst>
          </p:cNvPr>
          <p:cNvSpPr txBox="1"/>
          <p:nvPr/>
        </p:nvSpPr>
        <p:spPr>
          <a:xfrm>
            <a:off x="2214069" y="1035527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wsl </a:t>
            </a:r>
            <a:r>
              <a:rPr lang="ko-KR" altLang="en-US" sz="1400"/>
              <a:t>에서 설정</a:t>
            </a:r>
          </a:p>
        </p:txBody>
      </p:sp>
    </p:spTree>
    <p:extLst>
      <p:ext uri="{BB962C8B-B14F-4D97-AF65-F5344CB8AC3E}">
        <p14:creationId xmlns:p14="http://schemas.microsoft.com/office/powerpoint/2010/main" val="301590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9ED6F-364A-4F6C-94DB-EB5C23C3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ECA042-F2E3-41DF-8D42-728C3BB7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0"/>
              <a:t>1. </a:t>
            </a:r>
            <a:r>
              <a:rPr lang="ko-KR" altLang="en-US" sz="1800" b="0"/>
              <a:t>코딩환경 구축 </a:t>
            </a:r>
            <a:r>
              <a:rPr lang="en-US" altLang="ko-KR" sz="1800" b="0"/>
              <a:t>– gui</a:t>
            </a:r>
            <a:r>
              <a:rPr lang="ko-KR" altLang="en-US" sz="1800" b="0"/>
              <a:t> 환경구축</a:t>
            </a:r>
            <a:r>
              <a:rPr lang="en-US" altLang="ko-KR" sz="1800" b="0"/>
              <a:t>(</a:t>
            </a:r>
            <a:r>
              <a:rPr lang="ko-KR" altLang="en-US" sz="1800" b="0"/>
              <a:t>크롬 설치</a:t>
            </a:r>
            <a:r>
              <a:rPr lang="en-US" altLang="ko-KR" sz="1800" b="0"/>
              <a:t>)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D7800-604B-478A-B5B1-ED79A146668E}"/>
              </a:ext>
            </a:extLst>
          </p:cNvPr>
          <p:cNvSpPr txBox="1"/>
          <p:nvPr/>
        </p:nvSpPr>
        <p:spPr>
          <a:xfrm>
            <a:off x="1981202" y="936627"/>
            <a:ext cx="72111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r>
              <a:rPr lang="ko-KR" altLang="en-US" sz="1400" dirty="0"/>
              <a:t>#install </a:t>
            </a:r>
            <a:r>
              <a:rPr lang="ko-KR" altLang="en-US" sz="1400" dirty="0" err="1"/>
              <a:t>packages</a:t>
            </a:r>
            <a:endParaRPr lang="ko-KR" altLang="en-US" sz="1400" dirty="0"/>
          </a:p>
          <a:p>
            <a:r>
              <a:rPr lang="en-US" altLang="ko-KR" sz="1400" dirty="0"/>
              <a:t>$ </a:t>
            </a:r>
            <a:r>
              <a:rPr lang="ko-KR" altLang="en-US" sz="1400" dirty="0" err="1"/>
              <a:t>sudo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apt-get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install</a:t>
            </a:r>
            <a:r>
              <a:rPr lang="ko-KR" altLang="en-US" sz="1400" dirty="0"/>
              <a:t> -</a:t>
            </a:r>
            <a:r>
              <a:rPr lang="ko-KR" altLang="en-US" sz="1400" dirty="0" err="1"/>
              <a:t>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curl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unzip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xvfb</a:t>
            </a:r>
            <a:r>
              <a:rPr lang="ko-KR" altLang="en-US" sz="1400" dirty="0"/>
              <a:t> libxi6 libgconf-2-4 </a:t>
            </a:r>
            <a:r>
              <a:rPr lang="ko-KR" altLang="en-US" sz="1400" dirty="0" err="1"/>
              <a:t>fonts-liberation</a:t>
            </a:r>
            <a:endParaRPr lang="ko-KR" altLang="en-US" sz="1400" dirty="0"/>
          </a:p>
          <a:p>
            <a:r>
              <a:rPr lang="ko-KR" altLang="en-US" sz="1400" dirty="0"/>
              <a:t>#get </a:t>
            </a:r>
            <a:r>
              <a:rPr lang="ko-KR" altLang="en-US" sz="1400" dirty="0" err="1"/>
              <a:t>latest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chrome</a:t>
            </a:r>
            <a:endParaRPr lang="ko-KR" altLang="en-US" sz="1400" dirty="0"/>
          </a:p>
          <a:p>
            <a:r>
              <a:rPr lang="en-US" altLang="ko-KR" sz="1400" dirty="0"/>
              <a:t>$ </a:t>
            </a:r>
            <a:r>
              <a:rPr lang="ko-KR" altLang="en-US" sz="1400" dirty="0" err="1"/>
              <a:t>wget</a:t>
            </a:r>
            <a:r>
              <a:rPr lang="ko-KR" altLang="en-US" sz="1400" dirty="0"/>
              <a:t> https://dl.google.com/linux/direct/google-chrome-stable_current_amd64.deb</a:t>
            </a:r>
          </a:p>
          <a:p>
            <a:r>
              <a:rPr lang="ko-KR" altLang="en-US" sz="1400" dirty="0"/>
              <a:t>#install </a:t>
            </a:r>
            <a:r>
              <a:rPr lang="ko-KR" altLang="en-US" sz="1400" dirty="0" err="1"/>
              <a:t>it</a:t>
            </a:r>
            <a:endParaRPr lang="ko-KR" altLang="en-US" sz="1400" dirty="0"/>
          </a:p>
          <a:p>
            <a:r>
              <a:rPr lang="en-US" altLang="ko-KR" sz="1400" dirty="0"/>
              <a:t>$ </a:t>
            </a:r>
            <a:r>
              <a:rPr lang="ko-KR" altLang="en-US" sz="1400" dirty="0" err="1"/>
              <a:t>sudo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apt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install</a:t>
            </a:r>
            <a:r>
              <a:rPr lang="ko-KR" altLang="en-US" sz="1400" dirty="0"/>
              <a:t> ./google-chrome-stable_current_amd64.deb</a:t>
            </a:r>
          </a:p>
          <a:p>
            <a:endParaRPr lang="en-US" altLang="ko-KR" sz="1400" dirty="0"/>
          </a:p>
          <a:p>
            <a:r>
              <a:rPr lang="en-US" altLang="ko-KR" sz="1400" dirty="0"/>
              <a:t>$ google-chrome</a:t>
            </a:r>
          </a:p>
        </p:txBody>
      </p:sp>
    </p:spTree>
    <p:extLst>
      <p:ext uri="{BB962C8B-B14F-4D97-AF65-F5344CB8AC3E}">
        <p14:creationId xmlns:p14="http://schemas.microsoft.com/office/powerpoint/2010/main" val="171812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34864-A98E-4364-B15D-9A655753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DAF900-34F3-4D6E-8F35-A79898F3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1. </a:t>
            </a:r>
            <a:r>
              <a:rPr lang="ko-KR" altLang="en-US" b="0"/>
              <a:t>코딩환경 구축 </a:t>
            </a:r>
            <a:r>
              <a:rPr lang="en-US" altLang="ko-KR" b="0"/>
              <a:t>– Anaconda</a:t>
            </a:r>
            <a:r>
              <a:rPr lang="ko-KR" altLang="en-US" b="0"/>
              <a:t>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AD43D-F7FE-4F4A-BA68-67444328B536}"/>
              </a:ext>
            </a:extLst>
          </p:cNvPr>
          <p:cNvSpPr txBox="1"/>
          <p:nvPr/>
        </p:nvSpPr>
        <p:spPr>
          <a:xfrm>
            <a:off x="1918330" y="1159758"/>
            <a:ext cx="7922087" cy="2319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1E1E1E"/>
                </a:solidFill>
                <a:latin typeface="Nanum Square"/>
              </a:rPr>
              <a:t>Anaconda </a:t>
            </a:r>
            <a:r>
              <a:rPr lang="ko-KR" altLang="en-US" sz="1400">
                <a:solidFill>
                  <a:srgbClr val="1E1E1E"/>
                </a:solidFill>
                <a:latin typeface="Nanum Square"/>
              </a:rPr>
              <a:t>소개</a:t>
            </a:r>
            <a:endParaRPr lang="en-US" altLang="ko-KR" sz="1400">
              <a:solidFill>
                <a:srgbClr val="1E1E1E"/>
              </a:solidFill>
              <a:latin typeface="Nanum Square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1E1E1E"/>
                </a:solidFill>
                <a:latin typeface="Nanum Square"/>
              </a:rPr>
              <a:t>Python</a:t>
            </a:r>
            <a:r>
              <a:rPr lang="ko-KR" altLang="en-US" sz="1400">
                <a:solidFill>
                  <a:srgbClr val="1E1E1E"/>
                </a:solidFill>
                <a:latin typeface="Nanum Square"/>
              </a:rPr>
              <a:t>은 수치 및 과학 응용 프로그램에 주로 사용됨</a:t>
            </a:r>
            <a:r>
              <a:rPr lang="en-US" altLang="ko-KR" sz="1400">
                <a:solidFill>
                  <a:srgbClr val="1E1E1E"/>
                </a:solidFill>
                <a:latin typeface="Nanum Square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1E1E1E"/>
                </a:solidFill>
                <a:latin typeface="Nanum Square"/>
              </a:rPr>
              <a:t>효율적인 방식으로 수치 계산을 수행하기 위해 </a:t>
            </a:r>
            <a:r>
              <a:rPr lang="en-US" altLang="ko-KR" sz="1400">
                <a:solidFill>
                  <a:srgbClr val="1E1E1E"/>
                </a:solidFill>
                <a:latin typeface="Nanum Square"/>
              </a:rPr>
              <a:t>Python</a:t>
            </a:r>
            <a:r>
              <a:rPr lang="ko-KR" altLang="en-US" sz="1400">
                <a:solidFill>
                  <a:srgbClr val="1E1E1E"/>
                </a:solidFill>
                <a:latin typeface="Nanum Square"/>
              </a:rPr>
              <a:t>은 포트란 언어를 사용하여 부분적으로 구현되는 </a:t>
            </a:r>
            <a:r>
              <a:rPr lang="en-US" altLang="ko-KR" sz="1400">
                <a:solidFill>
                  <a:srgbClr val="1E1E1E"/>
                </a:solidFill>
                <a:latin typeface="Nanum Squa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</a:t>
            </a:r>
            <a:r>
              <a:rPr lang="ko-KR" altLang="en-US" sz="1400">
                <a:solidFill>
                  <a:srgbClr val="1E1E1E"/>
                </a:solidFill>
                <a:latin typeface="Nanum Square"/>
              </a:rPr>
              <a:t> 라이브러리 와 같은 다른 언어로 구현되는 외부 라이브러리에 의존함</a:t>
            </a:r>
            <a:endParaRPr lang="en-US" altLang="ko-KR" sz="1400">
              <a:solidFill>
                <a:srgbClr val="1E1E1E"/>
              </a:solidFill>
              <a:latin typeface="Nanum Square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1E1E1E"/>
                </a:solidFill>
                <a:latin typeface="Nanum Square"/>
              </a:rPr>
              <a:t>이러한 종속성으로 인해 때때로 필요한 모든 라이브러리를 연결하여 수치 계산을 위한 환경을 설정하는 것이 쉽지 않음</a:t>
            </a:r>
            <a:r>
              <a:rPr lang="en-US" altLang="ko-KR" sz="1400">
                <a:solidFill>
                  <a:srgbClr val="1E1E1E"/>
                </a:solidFill>
                <a:latin typeface="Nanum Square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1E1E1E"/>
                </a:solidFill>
                <a:latin typeface="Nanum Square"/>
              </a:rPr>
              <a:t>Anaconda</a:t>
            </a:r>
            <a:r>
              <a:rPr lang="ko-KR" altLang="en-US" sz="1400">
                <a:solidFill>
                  <a:srgbClr val="1E1E1E"/>
                </a:solidFill>
                <a:latin typeface="Nanum Square"/>
              </a:rPr>
              <a:t>는</a:t>
            </a:r>
            <a:r>
              <a:rPr lang="en-US" altLang="ko-KR" sz="1400">
                <a:solidFill>
                  <a:srgbClr val="1E1E1E"/>
                </a:solidFill>
                <a:latin typeface="Nanum Square"/>
              </a:rPr>
              <a:t> </a:t>
            </a:r>
            <a:r>
              <a:rPr lang="ko-KR" altLang="en-US" sz="1400">
                <a:solidFill>
                  <a:srgbClr val="1E1E1E"/>
                </a:solidFill>
                <a:latin typeface="Nanum Square"/>
              </a:rPr>
              <a:t>이러한 종속성을 숨기고 단일 인터페이스를 통해 관리할 수 있도록 해줌</a:t>
            </a:r>
            <a:r>
              <a:rPr lang="en-US" altLang="ko-KR" sz="1400">
                <a:solidFill>
                  <a:srgbClr val="1E1E1E"/>
                </a:solidFill>
                <a:latin typeface="Nanum Square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24AC4-F1CF-4B9B-B5E9-57170B07D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669" y="3921723"/>
            <a:ext cx="4964663" cy="20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1655</Words>
  <Application>Microsoft Office PowerPoint</Application>
  <PresentationFormat>와이드스크린</PresentationFormat>
  <Paragraphs>191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8" baseType="lpstr">
      <vt:lpstr>-apple-system</vt:lpstr>
      <vt:lpstr>Menlo</vt:lpstr>
      <vt:lpstr>Nanum Gothic</vt:lpstr>
      <vt:lpstr>Nanum Square</vt:lpstr>
      <vt:lpstr>Noto Sans KR</vt:lpstr>
      <vt:lpstr>se-nanumgothic</vt:lpstr>
      <vt:lpstr>맑은 고딕</vt:lpstr>
      <vt:lpstr>휴먼명조</vt:lpstr>
      <vt:lpstr>Arial</vt:lpstr>
      <vt:lpstr>Georgia</vt:lpstr>
      <vt:lpstr>Segoe UI</vt:lpstr>
      <vt:lpstr>source sans pro</vt:lpstr>
      <vt:lpstr>Wingdings</vt:lpstr>
      <vt:lpstr>Office 테마</vt:lpstr>
      <vt:lpstr>1. 코딩환경 구축 – WSL2 설치 - 설치 환경 검사</vt:lpstr>
      <vt:lpstr>1. 코딩환경 구축 – WSL2 설치 - WSL 설치</vt:lpstr>
      <vt:lpstr>1. 코딩환경 구축 – WSL2 설치 - WSL 설치</vt:lpstr>
      <vt:lpstr>1. 코딩환경 구축 – Windows terminal 설치</vt:lpstr>
      <vt:lpstr>1. 코딩환경 구축 – gui 환경구축(디스플레이서버 설치)</vt:lpstr>
      <vt:lpstr>1. 코딩환경 구축 – gui 환경구축</vt:lpstr>
      <vt:lpstr>1. 코딩환경 구축 – gui 환경구축</vt:lpstr>
      <vt:lpstr>1. 코딩환경 구축 – gui 환경구축(크롬 설치)</vt:lpstr>
      <vt:lpstr>1. 코딩환경 구축 – Anaconda 소개</vt:lpstr>
      <vt:lpstr>1. 코딩환경 구축 – Miniconda 소개</vt:lpstr>
      <vt:lpstr>1. 코딩환경 구축 - Miniconda 설치 </vt:lpstr>
      <vt:lpstr>1. 코딩환경 구축 – 가상환경 생성</vt:lpstr>
      <vt:lpstr>1. 코딩환경 구축 – VSCode 설치</vt:lpstr>
      <vt:lpstr>1. 코딩환경 구축 – 단축키 설정방법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코딩환경 구축 – WSL2 설치 - 설치 환경 검사</dc:title>
  <dc:creator>edu</dc:creator>
  <cp:lastModifiedBy>edu</cp:lastModifiedBy>
  <cp:revision>1</cp:revision>
  <dcterms:created xsi:type="dcterms:W3CDTF">2022-07-14T10:36:02Z</dcterms:created>
  <dcterms:modified xsi:type="dcterms:W3CDTF">2022-07-14T10:39:01Z</dcterms:modified>
</cp:coreProperties>
</file>