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60"/>
  </p:notesMasterIdLst>
  <p:handoutMasterIdLst>
    <p:handoutMasterId r:id="rId61"/>
  </p:handoutMasterIdLst>
  <p:sldIdLst>
    <p:sldId id="437" r:id="rId2"/>
    <p:sldId id="670" r:id="rId3"/>
    <p:sldId id="438" r:id="rId4"/>
    <p:sldId id="617" r:id="rId5"/>
    <p:sldId id="618" r:id="rId6"/>
    <p:sldId id="678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72" r:id="rId18"/>
    <p:sldId id="671" r:id="rId19"/>
    <p:sldId id="630" r:id="rId20"/>
    <p:sldId id="631" r:id="rId21"/>
    <p:sldId id="632" r:id="rId22"/>
    <p:sldId id="633" r:id="rId23"/>
    <p:sldId id="634" r:id="rId24"/>
    <p:sldId id="635" r:id="rId25"/>
    <p:sldId id="639" r:id="rId26"/>
    <p:sldId id="640" r:id="rId27"/>
    <p:sldId id="641" r:id="rId28"/>
    <p:sldId id="642" r:id="rId29"/>
    <p:sldId id="643" r:id="rId30"/>
    <p:sldId id="647" r:id="rId31"/>
    <p:sldId id="648" r:id="rId32"/>
    <p:sldId id="649" r:id="rId33"/>
    <p:sldId id="650" r:id="rId34"/>
    <p:sldId id="651" r:id="rId35"/>
    <p:sldId id="652" r:id="rId36"/>
    <p:sldId id="636" r:id="rId37"/>
    <p:sldId id="637" r:id="rId38"/>
    <p:sldId id="638" r:id="rId39"/>
    <p:sldId id="653" r:id="rId40"/>
    <p:sldId id="654" r:id="rId41"/>
    <p:sldId id="655" r:id="rId42"/>
    <p:sldId id="662" r:id="rId43"/>
    <p:sldId id="673" r:id="rId44"/>
    <p:sldId id="674" r:id="rId45"/>
    <p:sldId id="675" r:id="rId46"/>
    <p:sldId id="676" r:id="rId47"/>
    <p:sldId id="656" r:id="rId48"/>
    <p:sldId id="657" r:id="rId49"/>
    <p:sldId id="663" r:id="rId50"/>
    <p:sldId id="658" r:id="rId51"/>
    <p:sldId id="659" r:id="rId52"/>
    <p:sldId id="660" r:id="rId53"/>
    <p:sldId id="661" r:id="rId54"/>
    <p:sldId id="669" r:id="rId55"/>
    <p:sldId id="664" r:id="rId56"/>
    <p:sldId id="665" r:id="rId57"/>
    <p:sldId id="666" r:id="rId58"/>
    <p:sldId id="667" r:id="rId59"/>
  </p:sldIdLst>
  <p:sldSz cx="9144000" cy="6858000" type="screen4x3"/>
  <p:notesSz cx="7010400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742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0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2868" userDrawn="1">
          <p15:clr>
            <a:srgbClr val="A4A3A4"/>
          </p15:clr>
        </p15:guide>
        <p15:guide id="4" pos="2141" userDrawn="1">
          <p15:clr>
            <a:srgbClr val="A4A3A4"/>
          </p15:clr>
        </p15:guide>
        <p15:guide id="5" orient="horz" pos="5051" userDrawn="1">
          <p15:clr>
            <a:srgbClr val="A4A3A4"/>
          </p15:clr>
        </p15:guide>
        <p15:guide id="6" orient="horz" pos="2661" userDrawn="1">
          <p15:clr>
            <a:srgbClr val="A4A3A4"/>
          </p15:clr>
        </p15:guide>
        <p15:guide id="7" orient="horz" pos="2900" userDrawn="1">
          <p15:clr>
            <a:srgbClr val="A4A3A4"/>
          </p15:clr>
        </p15:guide>
        <p15:guide id="8" orient="horz" pos="2928" userDrawn="1">
          <p15:clr>
            <a:srgbClr val="A4A3A4"/>
          </p15:clr>
        </p15:guide>
        <p15:guide id="9" orient="horz" pos="5157" userDrawn="1">
          <p15:clr>
            <a:srgbClr val="A4A3A4"/>
          </p15:clr>
        </p15:guide>
        <p15:guide id="10" orient="horz" pos="2717" userDrawn="1">
          <p15:clr>
            <a:srgbClr val="A4A3A4"/>
          </p15:clr>
        </p15:guide>
        <p15:guide id="11" pos="2179" userDrawn="1">
          <p15:clr>
            <a:srgbClr val="A4A3A4"/>
          </p15:clr>
        </p15:guide>
        <p15:guide id="1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2E2EB"/>
    <a:srgbClr val="A2DAEB"/>
    <a:srgbClr val="5587E7"/>
    <a:srgbClr val="263C67"/>
    <a:srgbClr val="216BFF"/>
    <a:srgbClr val="0558FF"/>
    <a:srgbClr val="003CB4"/>
    <a:srgbClr val="002060"/>
    <a:srgbClr val="242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84402" autoAdjust="0"/>
  </p:normalViewPr>
  <p:slideViewPr>
    <p:cSldViewPr snapToObjects="1">
      <p:cViewPr varScale="1">
        <p:scale>
          <a:sx n="83" d="100"/>
          <a:sy n="83" d="100"/>
        </p:scale>
        <p:origin x="1282" y="48"/>
      </p:cViewPr>
      <p:guideLst>
        <p:guide orient="horz" pos="3702"/>
        <p:guide pos="3742"/>
        <p:guide orient="horz" pos="4247"/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368"/>
    </p:cViewPr>
  </p:sorterViewPr>
  <p:notesViewPr>
    <p:cSldViewPr snapToObjects="1">
      <p:cViewPr>
        <p:scale>
          <a:sx n="100" d="100"/>
          <a:sy n="100" d="100"/>
        </p:scale>
        <p:origin x="-2502" y="768"/>
      </p:cViewPr>
      <p:guideLst>
        <p:guide orient="horz" pos="2840"/>
        <p:guide pos="2113"/>
        <p:guide orient="horz" pos="2868"/>
        <p:guide pos="2141"/>
        <p:guide orient="horz" pos="5051"/>
        <p:guide orient="horz" pos="2661"/>
        <p:guide orient="horz" pos="2900"/>
        <p:guide orient="horz" pos="2928"/>
        <p:guide orient="horz" pos="5157"/>
        <p:guide orient="horz" pos="2717"/>
        <p:guide pos="217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19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19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/>
            </a:lvl1pPr>
          </a:lstStyle>
          <a:p>
            <a:fld id="{5924080D-9081-4D0A-B6C1-D45964894C95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29968"/>
            <a:ext cx="3037840" cy="464819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19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/>
            </a:lvl1pPr>
          </a:lstStyle>
          <a:p>
            <a:fld id="{334B6894-EC67-4CEE-945C-FBA07FBD10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99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19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19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/>
            </a:lvl1pPr>
          </a:lstStyle>
          <a:p>
            <a:fld id="{780B1FDA-423C-481D-A121-8C8E3CCC3CC4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5325"/>
            <a:ext cx="4651375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1" y="4415792"/>
            <a:ext cx="5608320" cy="4183379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19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19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/>
            </a:lvl1pPr>
          </a:lstStyle>
          <a:p>
            <a:fld id="{55D316FA-6AE7-40C7-916E-69C65DD96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7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238535" y="6482954"/>
            <a:ext cx="2666931" cy="32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90" tIns="42194" rIns="84390" bIns="4219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2F1F060-E172-4EE5-B1DA-E8CBE5728F8C}" type="slidenum">
              <a:rPr kumimoji="0" lang="ko-KR" altLang="en-US" sz="900" b="1">
                <a:solidFill>
                  <a:schemeClr val="tx1"/>
                </a:solidFill>
                <a:effectLst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>
              <a:solidFill>
                <a:schemeClr val="tx1"/>
              </a:solidFill>
              <a:effectLst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67141" y="764704"/>
            <a:ext cx="823613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332656"/>
            <a:ext cx="8229600" cy="417560"/>
          </a:xfrm>
          <a:ln w="38100"/>
        </p:spPr>
        <p:txBody>
          <a:bodyPr>
            <a:noAutofit/>
          </a:bodyPr>
          <a:lstStyle>
            <a:lvl1pPr algn="l">
              <a:defRPr sz="1939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98" y="1028098"/>
            <a:ext cx="8219660" cy="5353230"/>
          </a:xfrm>
          <a:ln>
            <a:noFill/>
          </a:ln>
        </p:spPr>
        <p:txBody>
          <a:bodyPr>
            <a:noAutofit/>
          </a:bodyPr>
          <a:lstStyle>
            <a:lvl1pPr marL="187537" indent="-187537">
              <a:buFont typeface="Wingdings" pitchFamily="2" charset="2"/>
              <a:buChar char=""/>
              <a:defRPr sz="1292" b="1">
                <a:solidFill>
                  <a:schemeClr val="tx1"/>
                </a:solidFill>
              </a:defRPr>
            </a:lvl1pPr>
            <a:lvl2pPr marL="329491" indent="-141955">
              <a:buFont typeface="Wingdings" pitchFamily="2" charset="2"/>
              <a:buChar char="§"/>
              <a:defRPr sz="1108">
                <a:solidFill>
                  <a:schemeClr val="tx1"/>
                </a:solidFill>
              </a:defRPr>
            </a:lvl2pPr>
            <a:lvl3pPr marL="517028" indent="-141955">
              <a:buFont typeface="맑은 고딕" pitchFamily="50" charset="-127"/>
              <a:buChar char="°"/>
              <a:defRPr sz="1015">
                <a:solidFill>
                  <a:schemeClr val="tx1"/>
                </a:solidFill>
              </a:defRPr>
            </a:lvl3pPr>
            <a:lvl4pPr marL="656378" indent="-140653">
              <a:defRPr sz="923">
                <a:solidFill>
                  <a:schemeClr val="tx1"/>
                </a:solidFill>
              </a:defRPr>
            </a:lvl4pPr>
            <a:lvl5pPr>
              <a:defRPr sz="129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4482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1956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587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782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0978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174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369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565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1062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33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971600" y="0"/>
            <a:ext cx="288011" cy="16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90" tIns="42194" rIns="84390" bIns="4219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62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1300" y="836712"/>
            <a:ext cx="5698975" cy="535136"/>
          </a:xfrm>
        </p:spPr>
        <p:txBody>
          <a:bodyPr>
            <a:noAutofit/>
          </a:bodyPr>
          <a:lstStyle>
            <a:lvl1pPr algn="l">
              <a:defRPr sz="3508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2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71600" y="2921726"/>
            <a:ext cx="7061562" cy="512928"/>
          </a:xfrm>
        </p:spPr>
        <p:txBody>
          <a:bodyPr>
            <a:noAutofit/>
          </a:bodyPr>
          <a:lstStyle>
            <a:lvl1pPr algn="l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286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87625" y="2420888"/>
            <a:ext cx="6984776" cy="1371370"/>
          </a:xfrm>
        </p:spPr>
        <p:txBody>
          <a:bodyPr>
            <a:normAutofit/>
          </a:bodyPr>
          <a:lstStyle>
            <a:lvl1pPr algn="ctr">
              <a:defRPr sz="6092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0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89964" y="652026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7A11AC84-21C4-4DB6-89AA-448F055C2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67141" y="764704"/>
            <a:ext cx="823613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2" y="332656"/>
            <a:ext cx="8229600" cy="417560"/>
          </a:xfrm>
          <a:ln w="38100"/>
        </p:spPr>
        <p:txBody>
          <a:bodyPr>
            <a:noAutofit/>
          </a:bodyPr>
          <a:lstStyle>
            <a:lvl1pPr algn="l">
              <a:defRPr sz="1939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6012160" y="18747"/>
            <a:ext cx="3135228" cy="1033989"/>
            <a:chOff x="7338358" y="-1"/>
            <a:chExt cx="4485714" cy="1649805"/>
          </a:xfrm>
        </p:grpSpPr>
        <p:sp>
          <p:nvSpPr>
            <p:cNvPr id="12" name="이등변 삼각형 11"/>
            <p:cNvSpPr/>
            <p:nvPr/>
          </p:nvSpPr>
          <p:spPr>
            <a:xfrm rot="10800000">
              <a:off x="7338358" y="-1"/>
              <a:ext cx="1994991" cy="94192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8329810" y="-1"/>
              <a:ext cx="3494262" cy="1649805"/>
            </a:xfrm>
            <a:prstGeom prst="triangl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20868" y="6021288"/>
            <a:ext cx="2140096" cy="778396"/>
            <a:chOff x="-612477" y="6021288"/>
            <a:chExt cx="2274967" cy="836712"/>
          </a:xfrm>
        </p:grpSpPr>
        <p:sp>
          <p:nvSpPr>
            <p:cNvPr id="15" name="이등변 삼각형 14"/>
            <p:cNvSpPr/>
            <p:nvPr/>
          </p:nvSpPr>
          <p:spPr>
            <a:xfrm>
              <a:off x="650714" y="6380293"/>
              <a:ext cx="1011776" cy="477707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-612477" y="6021288"/>
              <a:ext cx="1772144" cy="83671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6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</p:spTree>
    <p:extLst>
      <p:ext uri="{BB962C8B-B14F-4D97-AF65-F5344CB8AC3E}">
        <p14:creationId xmlns:p14="http://schemas.microsoft.com/office/powerpoint/2010/main" val="25111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89964" y="652026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7A11AC84-21C4-4DB6-89AA-448F055C25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6012160" y="18747"/>
            <a:ext cx="3135228" cy="1033989"/>
            <a:chOff x="7338358" y="-1"/>
            <a:chExt cx="4485714" cy="1649805"/>
          </a:xfrm>
        </p:grpSpPr>
        <p:sp>
          <p:nvSpPr>
            <p:cNvPr id="4" name="이등변 삼각형 3"/>
            <p:cNvSpPr/>
            <p:nvPr/>
          </p:nvSpPr>
          <p:spPr>
            <a:xfrm rot="10800000">
              <a:off x="7338358" y="-1"/>
              <a:ext cx="1994991" cy="94192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5" name="이등변 삼각형 4"/>
            <p:cNvSpPr/>
            <p:nvPr/>
          </p:nvSpPr>
          <p:spPr>
            <a:xfrm rot="10800000">
              <a:off x="8329810" y="-1"/>
              <a:ext cx="3494262" cy="1649805"/>
            </a:xfrm>
            <a:prstGeom prst="triangl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20868" y="6021288"/>
            <a:ext cx="2140096" cy="778396"/>
            <a:chOff x="-612477" y="6021288"/>
            <a:chExt cx="2274967" cy="836712"/>
          </a:xfrm>
        </p:grpSpPr>
        <p:sp>
          <p:nvSpPr>
            <p:cNvPr id="7" name="이등변 삼각형 6"/>
            <p:cNvSpPr/>
            <p:nvPr/>
          </p:nvSpPr>
          <p:spPr>
            <a:xfrm>
              <a:off x="650714" y="6380293"/>
              <a:ext cx="1011776" cy="477707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-612477" y="6021288"/>
              <a:ext cx="1772144" cy="83671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6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93"/>
            </a:p>
          </p:txBody>
        </p:sp>
      </p:grpSp>
    </p:spTree>
    <p:extLst>
      <p:ext uri="{BB962C8B-B14F-4D97-AF65-F5344CB8AC3E}">
        <p14:creationId xmlns:p14="http://schemas.microsoft.com/office/powerpoint/2010/main" val="170338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410" y="275012"/>
            <a:ext cx="8229182" cy="11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410" y="1599673"/>
            <a:ext cx="8229182" cy="452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8582" y="6471513"/>
            <a:ext cx="89068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8100392" y="6508693"/>
            <a:ext cx="84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팔복기술</a:t>
            </a:r>
          </a:p>
        </p:txBody>
      </p:sp>
    </p:spTree>
    <p:extLst>
      <p:ext uri="{BB962C8B-B14F-4D97-AF65-F5344CB8AC3E}">
        <p14:creationId xmlns:p14="http://schemas.microsoft.com/office/powerpoint/2010/main" val="36077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</p:sldLayoutIdLst>
  <p:hf hdr="0" ftr="0" dt="0"/>
  <p:txStyles>
    <p:titleStyle>
      <a:lvl1pPr algn="ctr" defTabSz="843999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3999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843999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843999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843999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75110" algn="ctr" defTabSz="843999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50221" algn="ctr" defTabSz="843999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25331" algn="ctr" defTabSz="843999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00441" algn="ctr" defTabSz="843999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6500" indent="-316500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097" indent="-263098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4998" indent="-210999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6997" indent="-210999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8996" indent="-210999" algn="l" defTabSz="843999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0996" indent="-210999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indent="-210999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93" indent="-210999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92" indent="-210999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999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997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996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5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5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4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3" algn="l" defTabSz="843999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convert/number/decimal-to-binary.html" TargetMode="External"/><Relationship Id="rId2" Type="http://schemas.openxmlformats.org/officeDocument/2006/relationships/hyperlink" Target="https://0.30000000000000004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-ko.kr/whirlwindtourpython/%EB%AA%A9%EC%B0%A8.html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decademy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library/math.html" TargetMode="External"/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pypi.python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3629777" y="5593565"/>
            <a:ext cx="1853390" cy="5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98" tIns="42198" rIns="84398" bIns="42198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6600" b="1" kern="1200">
                <a:solidFill>
                  <a:srgbClr val="0095DA"/>
                </a:solidFill>
                <a:latin typeface="+mj-lt"/>
                <a:ea typeface="+mj-ea"/>
                <a:cs typeface="+mj-cs"/>
              </a:defRPr>
            </a:lvl1pPr>
            <a:lvl2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0635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1271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19078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25437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62">
                <a:solidFill>
                  <a:schemeClr val="tx1"/>
                </a:solidFill>
                <a:latin typeface="+mn-ea"/>
                <a:ea typeface="+mn-ea"/>
              </a:rPr>
              <a:t>2023</a:t>
            </a:r>
            <a:endParaRPr lang="ko-KR" altLang="en-US" sz="1662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5028" y="5085184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팔복기술주식회사</a:t>
            </a:r>
            <a:r>
              <a:rPr lang="en-US" altLang="ko-KR" sz="2000" b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 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916844" y="1015397"/>
            <a:ext cx="7479839" cy="219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98" tIns="42198" rIns="84398" bIns="42198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6600" b="1" kern="1200">
                <a:solidFill>
                  <a:srgbClr val="0095DA"/>
                </a:solidFill>
                <a:latin typeface="+mj-lt"/>
                <a:ea typeface="+mj-ea"/>
                <a:cs typeface="+mj-cs"/>
              </a:defRPr>
            </a:lvl1pPr>
            <a:lvl2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defTabSz="914309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0635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812719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219078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625437" algn="ctr" defTabSz="914309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sz="3600"/>
              <a:t>Python Basics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34E25-6143-4543-BBF5-6CAB52D7337E}"/>
              </a:ext>
            </a:extLst>
          </p:cNvPr>
          <p:cNvSpPr txBox="1"/>
          <p:nvPr/>
        </p:nvSpPr>
        <p:spPr>
          <a:xfrm>
            <a:off x="3989649" y="4576803"/>
            <a:ext cx="1133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윤 길 배</a:t>
            </a:r>
            <a:endParaRPr lang="en-US" altLang="ko-KR" sz="2000" b="1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3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13447-3598-4C1C-BC5D-1E84632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2EF37-3708-43FA-9706-1294238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변수</a:t>
            </a:r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9BB2B00-613C-44FC-B659-051E0027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2" y="947400"/>
            <a:ext cx="817065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많은 프로그래밍 언어에서 변수는 데이터를 담는 콘테이너</a:t>
            </a:r>
            <a:r>
              <a:rPr lang="en-US" altLang="ko-KR" sz="1400">
                <a:latin typeface="+mn-ea"/>
                <a:ea typeface="+mn-ea"/>
              </a:rPr>
              <a:t>(container) </a:t>
            </a:r>
            <a:r>
              <a:rPr lang="ko-KR" altLang="en-US" sz="1400">
                <a:latin typeface="+mn-ea"/>
                <a:ea typeface="+mn-ea"/>
              </a:rPr>
              <a:t>또는 버킷</a:t>
            </a:r>
            <a:r>
              <a:rPr lang="en-US" altLang="ko-KR" sz="1400">
                <a:latin typeface="+mn-ea"/>
                <a:ea typeface="+mn-ea"/>
              </a:rPr>
              <a:t>(bucket).</a:t>
            </a:r>
          </a:p>
          <a:p>
            <a:pPr marL="274637" lvl="1" indent="0" defTabSz="914400" eaLnBrk="1" hangingPunct="1">
              <a:lnSpc>
                <a:spcPct val="150000"/>
              </a:lnSpc>
              <a:spcAft>
                <a:spcPts val="600"/>
              </a:spcAft>
              <a:buSzPct val="120000"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in C : int x = 4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파이썬에서는</a:t>
            </a: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ko-KR" altLang="en-US" sz="1400">
                <a:latin typeface="+mn-ea"/>
                <a:ea typeface="+mn-ea"/>
              </a:rPr>
              <a:t>변수는 콘테이너보다는 포인터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변수명에는 데이타유형 정보가 없고</a:t>
            </a:r>
            <a:r>
              <a:rPr lang="en-US" altLang="ko-KR" sz="1400">
                <a:latin typeface="+mn-ea"/>
                <a:ea typeface="+mn-ea"/>
              </a:rPr>
              <a:t>, </a:t>
            </a:r>
            <a:r>
              <a:rPr lang="ko-KR" altLang="en-US" sz="1400">
                <a:latin typeface="+mn-ea"/>
                <a:ea typeface="+mn-ea"/>
              </a:rPr>
              <a:t>생성된 데이터 객체에 유형정보가 있음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변수는 처음 값을 할당하는 순간 생성</a:t>
            </a:r>
            <a:r>
              <a:rPr lang="en-US" altLang="ko-KR" sz="1400">
                <a:latin typeface="+mn-ea"/>
                <a:ea typeface="+mn-ea"/>
              </a:rPr>
              <a:t>.</a:t>
            </a:r>
            <a:endParaRPr lang="en-US" altLang="ko-KR" sz="1200"/>
          </a:p>
          <a:p>
            <a:pPr marL="342900" lvl="1" indent="12700">
              <a:buSzPct val="120000"/>
              <a:defRPr/>
            </a:pPr>
            <a:r>
              <a:rPr lang="en-US" altLang="ko-KR" sz="1200"/>
              <a:t>x = [1, 2, 3]</a:t>
            </a:r>
          </a:p>
          <a:p>
            <a:pPr marL="342900" lvl="1" indent="12700">
              <a:buSzPct val="120000"/>
              <a:defRPr/>
            </a:pPr>
            <a:r>
              <a:rPr lang="en-US" altLang="ko-KR" sz="1200"/>
              <a:t>y = x</a:t>
            </a:r>
          </a:p>
          <a:p>
            <a:pPr marL="342900" lvl="1" indent="12700">
              <a:buSzPct val="120000"/>
              <a:defRPr/>
            </a:pPr>
            <a:r>
              <a:rPr lang="en-US" altLang="ko-KR" sz="1200"/>
              <a:t>print(y)</a:t>
            </a:r>
          </a:p>
          <a:p>
            <a:pPr marL="342900" lvl="1" indent="12700">
              <a:buSzPct val="120000"/>
              <a:defRPr/>
            </a:pPr>
            <a:r>
              <a:rPr lang="en-US" altLang="ko-KR" sz="1200"/>
              <a:t>x.append(4)</a:t>
            </a:r>
          </a:p>
          <a:p>
            <a:pPr marL="342900" lvl="1" indent="12700">
              <a:buSzPct val="120000"/>
              <a:defRPr/>
            </a:pPr>
            <a:r>
              <a:rPr lang="en-US" altLang="ko-KR" sz="1200"/>
              <a:t>print(y)</a:t>
            </a:r>
          </a:p>
          <a:p>
            <a:pPr marL="342900" lvl="1" indent="12700">
              <a:buSzPct val="120000"/>
              <a:defRPr/>
            </a:pPr>
            <a:endParaRPr lang="en-US" altLang="ko-KR" sz="1200"/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설정된 후 유형 변경가능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indent="12700"/>
            <a:r>
              <a:rPr lang="en-US" altLang="ko-KR" sz="1200"/>
              <a:t>x = 4       # x is of type int</a:t>
            </a:r>
          </a:p>
          <a:p>
            <a:pPr indent="12700"/>
            <a:r>
              <a:rPr lang="en-US" altLang="ko-KR" sz="1200"/>
              <a:t>x = ＂Sally＂ # x is now of type str</a:t>
            </a:r>
          </a:p>
          <a:p>
            <a:pPr indent="12700"/>
            <a:r>
              <a:rPr lang="en-US" altLang="ko-KR" sz="1200"/>
              <a:t>print(x)</a:t>
            </a:r>
          </a:p>
          <a:p>
            <a:pPr indent="12700"/>
            <a:endParaRPr lang="en-US" altLang="ko-KR" sz="1200"/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캐스팅</a:t>
            </a:r>
          </a:p>
          <a:p>
            <a:pPr indent="12700"/>
            <a:r>
              <a:rPr lang="en-US" altLang="ko-KR" sz="1200"/>
              <a:t>x = str(3)    # x will be ＇3＇</a:t>
            </a:r>
          </a:p>
          <a:p>
            <a:pPr indent="12700"/>
            <a:r>
              <a:rPr lang="en-US" altLang="ko-KR" sz="1200"/>
              <a:t>z = float(3)  # z will be 3.0</a:t>
            </a:r>
          </a:p>
          <a:p>
            <a:pPr indent="12700"/>
            <a:endParaRPr lang="en-US" altLang="ko-KR" sz="1200"/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유형 확인 </a:t>
            </a:r>
            <a:r>
              <a:rPr lang="en-US" altLang="ko-KR" sz="1400">
                <a:latin typeface="+mn-ea"/>
                <a:ea typeface="+mn-ea"/>
              </a:rPr>
              <a:t>: type()</a:t>
            </a:r>
            <a:r>
              <a:rPr lang="ko-KR" altLang="en-US" sz="1400">
                <a:latin typeface="+mn-ea"/>
                <a:ea typeface="+mn-ea"/>
              </a:rPr>
              <a:t>함수</a:t>
            </a:r>
          </a:p>
          <a:p>
            <a:pPr indent="12700"/>
            <a:r>
              <a:rPr lang="en-US" altLang="ko-KR" sz="1200"/>
              <a:t>x = 5</a:t>
            </a:r>
          </a:p>
          <a:p>
            <a:pPr indent="12700"/>
            <a:r>
              <a:rPr lang="en-US" altLang="ko-KR" sz="1200"/>
              <a:t>y = ＂John＂</a:t>
            </a:r>
          </a:p>
          <a:p>
            <a:pPr indent="12700"/>
            <a:r>
              <a:rPr lang="en-US" altLang="ko-KR" sz="1200"/>
              <a:t>print(type(y))</a:t>
            </a:r>
          </a:p>
        </p:txBody>
      </p:sp>
    </p:spTree>
    <p:extLst>
      <p:ext uri="{BB962C8B-B14F-4D97-AF65-F5344CB8AC3E}">
        <p14:creationId xmlns:p14="http://schemas.microsoft.com/office/powerpoint/2010/main" val="355758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367B4-8961-4C8D-92A0-901002F0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FA33C7-DFB1-468B-ADDA-868A93A7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변수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변수이름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7AA1A-BAD7-4DAF-B49C-DA71C84ACE4B}"/>
              </a:ext>
            </a:extLst>
          </p:cNvPr>
          <p:cNvSpPr txBox="1"/>
          <p:nvPr/>
        </p:nvSpPr>
        <p:spPr>
          <a:xfrm>
            <a:off x="455610" y="1024791"/>
            <a:ext cx="5984110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문자열 변수는 작은따옴표나 큰따옴표를 사용하여 선언할 수 있음.</a:t>
            </a: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변수 이름은 대소문자를 구분함.</a:t>
            </a:r>
          </a:p>
          <a:p>
            <a:endParaRPr lang="ko-KR" altLang="en-US" sz="1200"/>
          </a:p>
          <a:p>
            <a:pPr marL="342900" indent="12700" defTabSz="895350" eaLnBrk="0" hangingPunct="0"/>
            <a:r>
              <a:rPr lang="ko-KR" altLang="en-US" sz="1200"/>
              <a:t>x </a:t>
            </a:r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= "John"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# is the same as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x = 'John'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a = 4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A = "Sally"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#A will not overwrite a</a:t>
            </a:r>
          </a:p>
          <a:p>
            <a:endParaRPr lang="en-US" altLang="ko-KR" sz="1200">
              <a:highlight>
                <a:srgbClr val="FFFF00"/>
              </a:highlight>
            </a:endParaRP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변수 이름 규칙</a:t>
            </a:r>
          </a:p>
          <a:p>
            <a:pPr marL="355600" lvl="1" indent="-173038" defTabSz="895350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>
                <a:latin typeface="+mn-ea"/>
              </a:rPr>
              <a:t>변수 이름은 문자 또는 밑줄 문자로 시작.</a:t>
            </a:r>
          </a:p>
          <a:p>
            <a:pPr marL="355600" indent="-173038">
              <a:buFont typeface="Wingdings" panose="05000000000000000000" pitchFamily="2" charset="2"/>
              <a:buChar char="ü"/>
            </a:pPr>
            <a:r>
              <a:rPr lang="ko-KR" altLang="en-US" sz="1200">
                <a:latin typeface="+mn-ea"/>
              </a:rPr>
              <a:t>변수 이름은 숫자로 시작할 수 없음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pPr marL="355600" indent="-173038">
              <a:buFont typeface="Wingdings" panose="05000000000000000000" pitchFamily="2" charset="2"/>
              <a:buChar char="ü"/>
            </a:pPr>
            <a:r>
              <a:rPr lang="ko-KR" altLang="en-US" sz="1200">
                <a:latin typeface="+mn-ea"/>
              </a:rPr>
              <a:t>변수 이름은 영숫자 문자와 밑줄(Az, 0-9 및 _)만 포함할 수 있다.</a:t>
            </a:r>
          </a:p>
          <a:p>
            <a:pPr marL="355600" indent="-173038">
              <a:buFont typeface="Wingdings" panose="05000000000000000000" pitchFamily="2" charset="2"/>
              <a:buChar char="ü"/>
            </a:pPr>
            <a:r>
              <a:rPr lang="ko-KR" altLang="en-US" sz="1200">
                <a:latin typeface="+mn-ea"/>
              </a:rPr>
              <a:t>변수 이름은 대소문자를 구분.</a:t>
            </a:r>
          </a:p>
          <a:p>
            <a:endParaRPr lang="en-US" altLang="ko-KR" sz="1200"/>
          </a:p>
          <a:p>
            <a:pPr marL="342900" lvl="1" indent="12700" defTabSz="895350" eaLnBrk="0" hangingPunct="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myvar = "John"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my_var = "John"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_my_var = "John"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myVar = "John"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MYVAR = "John"</a:t>
            </a:r>
          </a:p>
          <a:p>
            <a:pPr marL="342900" indent="12700" defTabSz="895350" eaLnBrk="0" hangingPunct="0"/>
            <a:r>
              <a:rPr lang="ko-KR" altLang="en-US" sz="1200">
                <a:latin typeface="Arial" panose="020B0604020202020204" pitchFamily="34" charset="0"/>
                <a:ea typeface="-윤고딕130" pitchFamily="18" charset="-127"/>
              </a:rPr>
              <a:t>myvar2 = "John"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4C6C-48C1-475F-ACDE-CC9DBE5C3FFF}"/>
              </a:ext>
            </a:extLst>
          </p:cNvPr>
          <p:cNvSpPr txBox="1"/>
          <p:nvPr/>
        </p:nvSpPr>
        <p:spPr>
          <a:xfrm>
            <a:off x="4132162" y="4211108"/>
            <a:ext cx="4745620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44463" marR="0" lvl="1" indent="-142875" defTabSz="895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lang="ko-KR" altLang="en-US" sz="1400">
                <a:latin typeface="+mn-ea"/>
              </a:rPr>
              <a:t>가독성을 높이기 위한 규칙</a:t>
            </a:r>
            <a:endParaRPr lang="en-US" altLang="ko-KR" sz="1400">
              <a:latin typeface="+mn-ea"/>
            </a:endParaRPr>
          </a:p>
          <a:p>
            <a:pPr marL="144463" marR="0" lvl="1" indent="-142875" defTabSz="895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Char char="•"/>
              <a:tabLst/>
              <a:defRPr/>
            </a:pPr>
            <a:endParaRPr lang="en-US" altLang="ko-KR" sz="1400">
              <a:latin typeface="+mn-ea"/>
            </a:endParaRPr>
          </a:p>
          <a:p>
            <a:pPr marL="355600" marR="0" lvl="0" indent="-173038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200">
                <a:latin typeface="+mn-ea"/>
              </a:rPr>
              <a:t>Camel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case : </a:t>
            </a:r>
            <a:r>
              <a:rPr lang="ko-KR" altLang="en-US" sz="1200">
                <a:latin typeface="+mn-ea"/>
              </a:rPr>
              <a:t>첫 번째 단어를 제외한 각 단어는 대문자로 시작.</a:t>
            </a:r>
          </a:p>
          <a:p>
            <a:pPr marL="182562" marR="0" lvl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>
                <a:latin typeface="+mn-ea"/>
              </a:rPr>
              <a:t>	</a:t>
            </a:r>
            <a:r>
              <a:rPr lang="ko-KR" altLang="en-US" sz="1200">
                <a:latin typeface="+mn-ea"/>
              </a:rPr>
              <a:t>myVariableName = "John“</a:t>
            </a:r>
            <a:endParaRPr lang="en-US" altLang="ko-KR" sz="1200">
              <a:latin typeface="+mn-ea"/>
            </a:endParaRPr>
          </a:p>
          <a:p>
            <a:pPr marL="182562" marR="0" lvl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ko-KR" altLang="en-US" sz="1200">
              <a:latin typeface="+mn-ea"/>
            </a:endParaRPr>
          </a:p>
          <a:p>
            <a:pPr marL="355600" marR="0" lvl="0" indent="-173038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200">
                <a:latin typeface="+mn-ea"/>
              </a:rPr>
              <a:t>Pascal case : </a:t>
            </a:r>
            <a:r>
              <a:rPr lang="ko-KR" altLang="en-US" sz="1200">
                <a:latin typeface="+mn-ea"/>
              </a:rPr>
              <a:t>각 단어는 대문자로 시작</a:t>
            </a:r>
          </a:p>
          <a:p>
            <a:pPr marL="182562" marR="0" lvl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>
                <a:latin typeface="+mn-ea"/>
              </a:rPr>
              <a:t>	</a:t>
            </a:r>
            <a:r>
              <a:rPr lang="ko-KR" altLang="en-US" sz="1200">
                <a:latin typeface="+mn-ea"/>
              </a:rPr>
              <a:t>MyVariableName = "John"</a:t>
            </a:r>
          </a:p>
          <a:p>
            <a:pPr marL="355600" marR="0" lvl="0" indent="-173038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ko-KR" sz="1200">
              <a:latin typeface="+mn-ea"/>
            </a:endParaRPr>
          </a:p>
          <a:p>
            <a:pPr marL="355600" marR="0" lvl="0" indent="-173038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200">
                <a:latin typeface="+mn-ea"/>
              </a:rPr>
              <a:t>Snake case : : </a:t>
            </a:r>
            <a:r>
              <a:rPr lang="ko-KR" altLang="en-US" sz="1200">
                <a:latin typeface="+mn-ea"/>
              </a:rPr>
              <a:t>각 단어는 밑줄 문자로 구분.</a:t>
            </a:r>
          </a:p>
          <a:p>
            <a:pPr marL="182562" marR="0" lvl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>
                <a:latin typeface="+mn-ea"/>
              </a:rPr>
              <a:t>	</a:t>
            </a:r>
            <a:r>
              <a:rPr lang="ko-KR" altLang="en-US" sz="1200">
                <a:latin typeface="+mn-ea"/>
              </a:rPr>
              <a:t>my_variable_name = "John"</a:t>
            </a:r>
          </a:p>
        </p:txBody>
      </p:sp>
    </p:spTree>
    <p:extLst>
      <p:ext uri="{BB962C8B-B14F-4D97-AF65-F5344CB8AC3E}">
        <p14:creationId xmlns:p14="http://schemas.microsoft.com/office/powerpoint/2010/main" val="316123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DC7B0-81CD-44E7-9F83-F849DBE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0D997-78B6-4176-85AC-5F72B51B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변수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변수값 할당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85966-7DCF-49A5-A08D-B6B937DE64E0}"/>
              </a:ext>
            </a:extLst>
          </p:cNvPr>
          <p:cNvSpPr txBox="1"/>
          <p:nvPr/>
        </p:nvSpPr>
        <p:spPr>
          <a:xfrm>
            <a:off x="405862" y="908720"/>
            <a:ext cx="82809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여러 변수 - 여러 값 할당</a:t>
            </a:r>
          </a:p>
          <a:p>
            <a:endParaRPr lang="ko-KR" altLang="en-US" sz="1400"/>
          </a:p>
          <a:p>
            <a:pPr marL="342900" indent="12700" defTabSz="895350" eaLnBrk="0" hangingPunct="0"/>
            <a:r>
              <a:rPr lang="ko-KR" altLang="en-US" sz="1400"/>
              <a:t>x</a:t>
            </a:r>
            <a:r>
              <a:rPr lang="ko-KR" altLang="en-US" sz="1200"/>
              <a:t>, y, z = "Orange", "Banana", "Cherry"</a:t>
            </a:r>
          </a:p>
          <a:p>
            <a:pPr marL="342900" indent="12700" defTabSz="895350" eaLnBrk="0" hangingPunct="0"/>
            <a:r>
              <a:rPr lang="ko-KR" altLang="en-US" sz="1200"/>
              <a:t>print(x)</a:t>
            </a:r>
          </a:p>
          <a:p>
            <a:pPr marL="342900" indent="12700" defTabSz="895350" eaLnBrk="0" hangingPunct="0"/>
            <a:r>
              <a:rPr lang="ko-KR" altLang="en-US" sz="1200"/>
              <a:t>print(y)</a:t>
            </a:r>
          </a:p>
          <a:p>
            <a:pPr marL="342900" indent="12700" defTabSz="895350" eaLnBrk="0" hangingPunct="0"/>
            <a:r>
              <a:rPr lang="ko-KR" altLang="en-US" sz="1200"/>
              <a:t>print(z)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여러 변수에 하나의 값</a:t>
            </a:r>
          </a:p>
          <a:p>
            <a:endParaRPr lang="ko-KR" altLang="en-US" sz="1400"/>
          </a:p>
          <a:p>
            <a:pPr marL="342900" indent="12700" defTabSz="895350" eaLnBrk="0" hangingPunct="0"/>
            <a:r>
              <a:rPr lang="ko-KR" altLang="en-US" sz="1200"/>
              <a:t>x = y = z = "Orange"</a:t>
            </a:r>
          </a:p>
          <a:p>
            <a:pPr marL="342900" indent="12700" defTabSz="895350" eaLnBrk="0" hangingPunct="0"/>
            <a:r>
              <a:rPr lang="ko-KR" altLang="en-US" sz="1200"/>
              <a:t>print(x)</a:t>
            </a:r>
          </a:p>
          <a:p>
            <a:pPr marL="342900" indent="12700" defTabSz="895350" eaLnBrk="0" hangingPunct="0"/>
            <a:r>
              <a:rPr lang="ko-KR" altLang="en-US" sz="1200"/>
              <a:t>print(y)</a:t>
            </a:r>
          </a:p>
          <a:p>
            <a:pPr marL="342900" indent="12700" defTabSz="895350" eaLnBrk="0" hangingPunct="0"/>
            <a:r>
              <a:rPr lang="ko-KR" altLang="en-US" sz="1200"/>
              <a:t>print(z)</a:t>
            </a:r>
            <a:endParaRPr lang="en-US" altLang="ko-KR" sz="1200"/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컬렉션 압축 풀기</a:t>
            </a:r>
          </a:p>
          <a:p>
            <a:pPr marL="355600" indent="-173038">
              <a:buFont typeface="Wingdings" panose="05000000000000000000" pitchFamily="2" charset="2"/>
              <a:buChar char="ü"/>
            </a:pPr>
            <a:r>
              <a:rPr lang="ko-KR" altLang="en-US" sz="1200">
                <a:latin typeface="+mn-ea"/>
              </a:rPr>
              <a:t>목록, 튜플 등에 값 모음이 있는 경우 값을 변수로 추출.</a:t>
            </a:r>
          </a:p>
          <a:p>
            <a:pPr marL="355600" indent="-173038">
              <a:buFont typeface="Wingdings" panose="05000000000000000000" pitchFamily="2" charset="2"/>
              <a:buChar char="ü"/>
            </a:pPr>
            <a:endParaRPr lang="ko-KR" altLang="en-US" sz="1200">
              <a:latin typeface="+mn-ea"/>
            </a:endParaRPr>
          </a:p>
          <a:p>
            <a:pPr marL="342900" indent="12700" defTabSz="895350" eaLnBrk="0" hangingPunct="0"/>
            <a:r>
              <a:rPr lang="ko-KR" altLang="en-US" sz="1200"/>
              <a:t>fruits = ["apple", "banana", "cherry"]</a:t>
            </a:r>
          </a:p>
          <a:p>
            <a:pPr marL="342900" indent="12700" defTabSz="895350" eaLnBrk="0" hangingPunct="0"/>
            <a:r>
              <a:rPr lang="ko-KR" altLang="en-US" sz="1200"/>
              <a:t>x, y, z = fruits</a:t>
            </a:r>
          </a:p>
          <a:p>
            <a:pPr marL="342900" indent="12700" defTabSz="895350" eaLnBrk="0" hangingPunct="0"/>
            <a:r>
              <a:rPr lang="ko-KR" altLang="en-US" sz="1200"/>
              <a:t>print(x)</a:t>
            </a:r>
          </a:p>
          <a:p>
            <a:pPr marL="342900" indent="12700" defTabSz="895350" eaLnBrk="0" hangingPunct="0"/>
            <a:r>
              <a:rPr lang="ko-KR" altLang="en-US" sz="1200"/>
              <a:t>print(y)</a:t>
            </a:r>
          </a:p>
          <a:p>
            <a:pPr marL="342900" indent="12700" defTabSz="895350" eaLnBrk="0" hangingPunct="0"/>
            <a:r>
              <a:rPr lang="ko-KR" altLang="en-US" sz="1200"/>
              <a:t>print(z)</a:t>
            </a:r>
          </a:p>
        </p:txBody>
      </p:sp>
    </p:spTree>
    <p:extLst>
      <p:ext uri="{BB962C8B-B14F-4D97-AF65-F5344CB8AC3E}">
        <p14:creationId xmlns:p14="http://schemas.microsoft.com/office/powerpoint/2010/main" val="343951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4BC6C-ADE7-42F8-A38B-DC48A4B6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9B087-BD55-45D3-9162-D2282D5E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변수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변수출력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7957B-5DCF-4705-A224-53D1B276BE09}"/>
              </a:ext>
            </a:extLst>
          </p:cNvPr>
          <p:cNvSpPr txBox="1"/>
          <p:nvPr/>
        </p:nvSpPr>
        <p:spPr>
          <a:xfrm>
            <a:off x="457202" y="1052736"/>
            <a:ext cx="80762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텍스트와 변수를 결합하기 위해 +문자를 사용 .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"awesome"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print("Python is " + x)</a:t>
            </a:r>
          </a:p>
          <a:p>
            <a:pPr marL="342900" indent="12700" defTabSz="895350" eaLnBrk="0" hangingPunct="0">
              <a:defRPr/>
            </a:pP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"Python is "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 = "awesome"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z =  x + y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print(z)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숫자의 경우 +문자는 수학 연산자로 작동.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5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 = 10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print(x + y)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문자열과 숫자를 결합하려고 하면 Python에서 오류가 발생합니다.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5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 = "John"</a:t>
            </a:r>
          </a:p>
          <a:p>
            <a:pPr marL="342900" indent="12700" defTabSz="895350" eaLnBrk="0" hangingPunct="0"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print(x + y)</a:t>
            </a:r>
          </a:p>
        </p:txBody>
      </p:sp>
    </p:spTree>
    <p:extLst>
      <p:ext uri="{BB962C8B-B14F-4D97-AF65-F5344CB8AC3E}">
        <p14:creationId xmlns:p14="http://schemas.microsoft.com/office/powerpoint/2010/main" val="399451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B2162-FA64-42DB-8037-7ADDF20A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D5A64C-F231-41CF-AB8E-DF3A1F0E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변수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변수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전역변수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EAFE7-62B4-40F8-BBD3-6617589C8123}"/>
              </a:ext>
            </a:extLst>
          </p:cNvPr>
          <p:cNvSpPr txBox="1"/>
          <p:nvPr/>
        </p:nvSpPr>
        <p:spPr>
          <a:xfrm>
            <a:off x="409863" y="1012954"/>
            <a:ext cx="646639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 외부에서 생성된 변수는 전역 변수.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전역 변수는 함수 내부와 외부 모두에서 사용할 수 있음.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"awesome"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def myfunc():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print("Python is " + x)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myfunc()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 내에서 같은 이름의 변수를 생성하면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변수가 되며 함수 내에서만 참조. 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이름이 같은 전역 변수는 원래 값과 전역 변수가 그대로 유지됨.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"awesome"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def myfunc():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x = "fantastic"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print("Python is " + x)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myfunc()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print("Python is " + x)</a:t>
            </a:r>
          </a:p>
        </p:txBody>
      </p:sp>
    </p:spTree>
    <p:extLst>
      <p:ext uri="{BB962C8B-B14F-4D97-AF65-F5344CB8AC3E}">
        <p14:creationId xmlns:p14="http://schemas.microsoft.com/office/powerpoint/2010/main" val="344933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715CA-334F-4AF6-959D-F6E32C2A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2527A-405E-4947-BF84-ED9AC856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변수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전역변수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54CF1-7E75-4FCB-B434-9503F7B2B3DC}"/>
              </a:ext>
            </a:extLst>
          </p:cNvPr>
          <p:cNvSpPr txBox="1"/>
          <p:nvPr/>
        </p:nvSpPr>
        <p:spPr>
          <a:xfrm>
            <a:off x="457203" y="766733"/>
            <a:ext cx="8229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global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 내부에 전역 변수를 생성하려면 global키워드 사용.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def myfunc():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global x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x = "fantastic"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myfunc()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print("Python is " + 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 내 전역 변수의 값을 변경할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때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"awesome"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def myfunc():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global x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x = "fantastic"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myfunc()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print("Python is " + x)</a:t>
            </a:r>
          </a:p>
        </p:txBody>
      </p:sp>
    </p:spTree>
    <p:extLst>
      <p:ext uri="{BB962C8B-B14F-4D97-AF65-F5344CB8AC3E}">
        <p14:creationId xmlns:p14="http://schemas.microsoft.com/office/powerpoint/2010/main" val="16415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78352-9E07-4CE8-9003-408C8902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7F29EF-04FC-4979-834C-DAB14F4D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숫자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EAF9C-9752-4076-BCA4-E05F62A98C8B}"/>
              </a:ext>
            </a:extLst>
          </p:cNvPr>
          <p:cNvSpPr txBox="1"/>
          <p:nvPr/>
        </p:nvSpPr>
        <p:spPr>
          <a:xfrm>
            <a:off x="472442" y="1124744"/>
            <a:ext cx="366751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파이썬에는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종류의 숫자형이 있음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complex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Example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1    # int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 = 2.8  # float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print(type(x))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print(type(y))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Float 표현방식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35e3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 = 12E4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z = -87.7e100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print(type(x))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print(type(y))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print(type(z))</a:t>
            </a:r>
          </a:p>
          <a:p>
            <a:endParaRPr lang="en-US" altLang="ko-K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70F70-64F0-44CF-AD7F-88C2475C98B5}"/>
              </a:ext>
            </a:extLst>
          </p:cNvPr>
          <p:cNvSpPr txBox="1"/>
          <p:nvPr/>
        </p:nvSpPr>
        <p:spPr>
          <a:xfrm>
            <a:off x="4139952" y="1114728"/>
            <a:ext cx="454685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숫자의 형변환</a:t>
            </a:r>
          </a:p>
          <a:p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1    # int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2.8  # float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#convert from int to float: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float(x)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#convert from float to int: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int(y)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rint(a)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rint(b)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rint(type(a))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rint(type(b))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난수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import random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print(random.randrange(1, 10))  </a:t>
            </a: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# 1 ~ 9</a:t>
            </a: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8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78352-9E07-4CE8-9003-408C8902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7F29EF-04FC-4979-834C-DAB14F4D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부동소숫점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EAF9C-9752-4076-BCA4-E05F62A98C8B}"/>
              </a:ext>
            </a:extLst>
          </p:cNvPr>
          <p:cNvSpPr txBox="1"/>
          <p:nvPr/>
        </p:nvSpPr>
        <p:spPr>
          <a:xfrm>
            <a:off x="472442" y="1124744"/>
            <a:ext cx="36675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0.1 + 0.2 == 0.3</a:t>
            </a:r>
          </a:p>
          <a:p>
            <a:pPr marL="514350" indent="-171450" defTabSz="895350" eaLnBrk="0" hangingPunct="0">
              <a:buFont typeface="Wingdings" panose="05000000000000000000" pitchFamily="2" charset="2"/>
              <a:buChar char="à"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?</a:t>
            </a:r>
          </a:p>
          <a:p>
            <a:pPr marL="514350" indent="-171450" defTabSz="895350" eaLnBrk="0" hangingPunct="0">
              <a:buFont typeface="Wingdings" panose="05000000000000000000" pitchFamily="2" charset="2"/>
              <a:buChar char="à"/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print("0.125 = {0:.17f}".format(0.125))</a:t>
            </a:r>
          </a:p>
          <a:p>
            <a:pPr marL="514350" indent="-171450" defTabSz="895350" eaLnBrk="0" hangingPunct="0">
              <a:buFont typeface="Wingdings" panose="05000000000000000000" pitchFamily="2" charset="2"/>
              <a:buChar char="à"/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print("0.1 = {0:.17f}".format(0.1))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print("0.2 = {0:.17f}".format(0.2))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print("0.3 = {0:.17f}".format(0.3))</a:t>
            </a:r>
          </a:p>
          <a:p>
            <a:pPr marL="342900" indent="12700" defTabSz="895350" eaLnBrk="0" hangingPunct="0"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70F70-64F0-44CF-AD7F-88C2475C98B5}"/>
              </a:ext>
            </a:extLst>
          </p:cNvPr>
          <p:cNvSpPr txBox="1"/>
          <p:nvPr/>
        </p:nvSpPr>
        <p:spPr>
          <a:xfrm>
            <a:off x="4139952" y="1114728"/>
            <a:ext cx="4546850" cy="285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i="0">
                <a:effectLst/>
                <a:latin typeface="-apple-system"/>
              </a:rPr>
              <a:t>부동소수를 사용하는 모든 프로그래밍 언어는 한정된 개수의 비트에 저장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i="0">
                <a:effectLst/>
                <a:latin typeface="-apple-system"/>
              </a:rPr>
              <a:t>일부 숫자는 근사적으로 표현됨</a:t>
            </a:r>
            <a:r>
              <a:rPr lang="en-US" altLang="ko-KR" sz="1400" b="0" i="0"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200" b="0" i="0">
                <a:effectLst/>
              </a:rPr>
              <a:t>1/3=0.333333333⋯</a:t>
            </a:r>
            <a:r>
              <a:rPr lang="en-US" altLang="ko-KR" b="0" i="0" baseline="-25000">
                <a:effectLst/>
              </a:rPr>
              <a:t>10</a:t>
            </a:r>
            <a:endParaRPr lang="en-US" altLang="ko-KR" sz="1200" b="0" i="0" baseline="-25000">
              <a:solidFill>
                <a:prstClr val="black"/>
              </a:solidFill>
              <a:effectLst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en-US" altLang="ko-KR" sz="1200" b="0" i="0">
                <a:effectLst/>
              </a:rPr>
              <a:t>0.125 = 0.001</a:t>
            </a:r>
            <a:r>
              <a:rPr lang="en-US" altLang="ko-KR" b="0" i="0" baseline="-25000">
                <a:effectLst/>
              </a:rPr>
              <a:t>2</a:t>
            </a:r>
          </a:p>
          <a:p>
            <a:pPr marL="342900" indent="12700" defTabSz="895350" eaLnBrk="0" hangingPunct="0">
              <a:defRPr/>
            </a:pPr>
            <a:r>
              <a:rPr lang="en-US" altLang="ko-KR" sz="1200" b="0" i="0">
                <a:effectLst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1/10=0.00011001100110011⋯</a:t>
            </a:r>
            <a:r>
              <a:rPr lang="en-US" altLang="ko-KR" sz="2000" b="0" i="0" baseline="-25000">
                <a:effectLst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</a:p>
          <a:p>
            <a:pPr marL="342900" indent="12700" defTabSz="895350" eaLnBrk="0" hangingPunct="0">
              <a:defRPr/>
            </a:pPr>
            <a:br>
              <a:rPr lang="ko-KR" altLang="en-US" sz="1200"/>
            </a:br>
            <a:r>
              <a:rPr lang="en-US" altLang="ko-KR" sz="1200">
                <a:hlinkClick r:id="rId2"/>
              </a:rPr>
              <a:t>https://0.30000000000000004.com/</a:t>
            </a:r>
            <a:endParaRPr lang="en-US" altLang="ko-KR" sz="1200"/>
          </a:p>
          <a:p>
            <a:pPr marL="342900" indent="12700" defTabSz="895350" eaLnBrk="0" hangingPunct="0">
              <a:defRPr/>
            </a:pPr>
            <a:endParaRPr lang="en-US" altLang="ko-KR" sz="1200"/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hlinkClick r:id="rId3"/>
              </a:rPr>
              <a:t>https://www.rapidtables.com/convert/number/decimal-to-binary.html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2F098-DFAD-4766-AC2B-FEFE3C239F6E}"/>
              </a:ext>
            </a:extLst>
          </p:cNvPr>
          <p:cNvSpPr txBox="1"/>
          <p:nvPr/>
        </p:nvSpPr>
        <p:spPr>
          <a:xfrm>
            <a:off x="457198" y="3320460"/>
            <a:ext cx="3456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import math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math.isclose(0.1 + 0.2, 0.3)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더 높은 정밀도 필요하면</a:t>
            </a: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math.isclose(0.1 + 0.2, 0.3, rel_tol=1e-20)</a:t>
            </a:r>
          </a:p>
        </p:txBody>
      </p:sp>
    </p:spTree>
    <p:extLst>
      <p:ext uri="{BB962C8B-B14F-4D97-AF65-F5344CB8AC3E}">
        <p14:creationId xmlns:p14="http://schemas.microsoft.com/office/powerpoint/2010/main" val="204818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02E5C-19B4-4C17-A1E6-AB28EFE2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EB8C17-9F8F-4ADA-BB46-1EB759C1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숫자변수 유형지정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ADF18-1BF2-4BCC-97AD-63584DECDF7E}"/>
              </a:ext>
            </a:extLst>
          </p:cNvPr>
          <p:cNvSpPr txBox="1"/>
          <p:nvPr/>
        </p:nvSpPr>
        <p:spPr>
          <a:xfrm>
            <a:off x="323529" y="1052736"/>
            <a:ext cx="475252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변수 유형 지정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생성자 함수를 사용하여 데이터 유형을 정의 가능.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정수: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int(1)   # x will be 1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 = int(2.8) # y will be 2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z = int("3") # z will be 3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부동소숫점: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x = float(1)     # x will be 1.0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 = float(2.8)   # y will be 2.8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z = float("3")   # z will be 3.0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 = float("4.2") # w will be 4.2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문자열:</a:t>
            </a:r>
          </a:p>
          <a:p>
            <a:pPr marL="342900" indent="12700" defTabSz="895350" eaLnBrk="0" hangingPunct="0">
              <a:defRPr/>
            </a:pPr>
            <a:r>
              <a:rPr lang="ko-KR" altLang="en-US" sz="1400"/>
              <a:t>x 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 str("s1") # x will be 's1'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 = str(2)    # y will be '2'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z = str(3.0)  # z will be '3.0'</a:t>
            </a:r>
          </a:p>
        </p:txBody>
      </p:sp>
    </p:spTree>
    <p:extLst>
      <p:ext uri="{BB962C8B-B14F-4D97-AF65-F5344CB8AC3E}">
        <p14:creationId xmlns:p14="http://schemas.microsoft.com/office/powerpoint/2010/main" val="320473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BBF81-DD14-46EA-93CD-9A887EE7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CE054-54C7-4A0B-BCC6-6A097A00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문자열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C9311-C9AA-4AFD-832C-1966A4E1C2AC}"/>
              </a:ext>
            </a:extLst>
          </p:cNvPr>
          <p:cNvSpPr txBox="1"/>
          <p:nvPr/>
        </p:nvSpPr>
        <p:spPr>
          <a:xfrm>
            <a:off x="440137" y="1041837"/>
            <a:ext cx="441989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작은따옴표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{‘)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나 큰따옴표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(“)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 가능.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print("Hello")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print('Hello')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"Hello"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print(a)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여러 줄 문자열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세 개의 따옴표를 사용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"""Lorem ipsum dolor sit amet,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consectetur adipiscing elit,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sed do eiusmod tempor incididunt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ut labore et dolore magna aliqua."""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print(a)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대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괄호를 사용하여 문자열의 요소참조.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"Hello, World!"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print(a[1])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문자열 반복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x in "banana":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print(x)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5A686-D6FB-460A-AC71-AAF9F71DC03F}"/>
              </a:ext>
            </a:extLst>
          </p:cNvPr>
          <p:cNvSpPr txBox="1"/>
          <p:nvPr/>
        </p:nvSpPr>
        <p:spPr>
          <a:xfrm>
            <a:off x="4350856" y="1052736"/>
            <a:ext cx="43478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문자열 길이</a:t>
            </a:r>
          </a:p>
          <a:p>
            <a:pPr marL="342900" indent="12700" defTabSz="895350" eaLnBrk="0" hangingPunct="0"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"Hello, World!"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print(len(a))</a:t>
            </a:r>
          </a:p>
          <a:p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문자열 있는지 확인</a:t>
            </a:r>
          </a:p>
          <a:p>
            <a:endParaRPr lang="en-US" altLang="ko-KR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txt = "The best things in life are free!"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print("free" in txt)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문자열 없는지 확인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txt = "The best things in life are free!"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if "expensive" not in txt: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print("No, 'expensive' is NOT present.")</a:t>
            </a:r>
          </a:p>
        </p:txBody>
      </p:sp>
    </p:spTree>
    <p:extLst>
      <p:ext uri="{BB962C8B-B14F-4D97-AF65-F5344CB8AC3E}">
        <p14:creationId xmlns:p14="http://schemas.microsoft.com/office/powerpoint/2010/main" val="194964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차 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90B14-C627-1C43-D563-F734EA3C27F4}"/>
              </a:ext>
            </a:extLst>
          </p:cNvPr>
          <p:cNvSpPr txBox="1"/>
          <p:nvPr/>
        </p:nvSpPr>
        <p:spPr>
          <a:xfrm>
            <a:off x="755576" y="1381868"/>
            <a:ext cx="45720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000"/>
              <a:t>1. Python 소개</a:t>
            </a:r>
            <a:r>
              <a:rPr lang="en-US" altLang="ko-KR" sz="2000"/>
              <a:t>(1</a:t>
            </a:r>
            <a:r>
              <a:rPr lang="ko-KR" altLang="en-US" sz="2000"/>
              <a:t>주차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spcAft>
                <a:spcPts val="600"/>
              </a:spcAft>
            </a:pPr>
            <a:r>
              <a:rPr lang="ko-KR" altLang="en-US" sz="2000"/>
              <a:t>2. 변수</a:t>
            </a:r>
            <a:r>
              <a:rPr lang="en-US" altLang="ko-KR" sz="2000"/>
              <a:t>(1</a:t>
            </a:r>
            <a:r>
              <a:rPr lang="ko-KR" altLang="en-US" sz="2000"/>
              <a:t>주차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spcAft>
                <a:spcPts val="600"/>
              </a:spcAft>
            </a:pPr>
            <a:r>
              <a:rPr lang="ko-KR" altLang="en-US" sz="2000"/>
              <a:t>3. 변수 유형</a:t>
            </a:r>
            <a:r>
              <a:rPr lang="en-US" altLang="ko-KR" sz="2000"/>
              <a:t> (1</a:t>
            </a:r>
            <a:r>
              <a:rPr lang="ko-KR" altLang="en-US" sz="2000"/>
              <a:t>주차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spcAft>
                <a:spcPts val="600"/>
              </a:spcAft>
            </a:pPr>
            <a:r>
              <a:rPr lang="ko-KR" altLang="en-US" sz="2000"/>
              <a:t>4. 흐름제어</a:t>
            </a:r>
            <a:r>
              <a:rPr lang="en-US" altLang="ko-KR" sz="2000"/>
              <a:t>(2</a:t>
            </a:r>
            <a:r>
              <a:rPr lang="ko-KR" altLang="en-US" sz="2000"/>
              <a:t>주차</a:t>
            </a:r>
            <a:r>
              <a:rPr lang="en-US" altLang="ko-KR" sz="2000"/>
              <a:t>)</a:t>
            </a:r>
            <a:r>
              <a:rPr lang="ko-KR" altLang="en-US" sz="2000"/>
              <a:t>  </a:t>
            </a:r>
          </a:p>
          <a:p>
            <a:pPr>
              <a:spcAft>
                <a:spcPts val="600"/>
              </a:spcAft>
            </a:pPr>
            <a:r>
              <a:rPr lang="ko-KR" altLang="en-US" sz="2000"/>
              <a:t>5. 함수</a:t>
            </a:r>
            <a:r>
              <a:rPr lang="en-US" altLang="ko-KR" sz="2000"/>
              <a:t> (2</a:t>
            </a:r>
            <a:r>
              <a:rPr lang="ko-KR" altLang="en-US" sz="2000"/>
              <a:t>주차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spcAft>
                <a:spcPts val="600"/>
              </a:spcAft>
            </a:pPr>
            <a:r>
              <a:rPr lang="ko-KR" altLang="en-US" sz="2000"/>
              <a:t>6. 클래스</a:t>
            </a:r>
            <a:r>
              <a:rPr lang="en-US" altLang="ko-KR" sz="2000"/>
              <a:t> (2</a:t>
            </a:r>
            <a:r>
              <a:rPr lang="ko-KR" altLang="en-US" sz="2000"/>
              <a:t>주차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spcAft>
                <a:spcPts val="600"/>
              </a:spcAft>
            </a:pPr>
            <a:r>
              <a:rPr lang="ko-KR" altLang="en-US" sz="2000"/>
              <a:t>7. 기타기능</a:t>
            </a:r>
            <a:r>
              <a:rPr lang="en-US" altLang="ko-KR" sz="2000"/>
              <a:t> (2</a:t>
            </a:r>
            <a:r>
              <a:rPr lang="ko-KR" altLang="en-US" sz="2000"/>
              <a:t>주차</a:t>
            </a:r>
            <a:r>
              <a:rPr lang="en-US" altLang="ko-KR" sz="2000"/>
              <a:t>)</a:t>
            </a:r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106F7-777D-431A-827E-6A738F7D3AFC}"/>
              </a:ext>
            </a:extLst>
          </p:cNvPr>
          <p:cNvSpPr txBox="1"/>
          <p:nvPr/>
        </p:nvSpPr>
        <p:spPr>
          <a:xfrm>
            <a:off x="755576" y="4437112"/>
            <a:ext cx="6480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hlinkClick r:id="rId2"/>
              </a:rPr>
              <a:t>https://www.w3schools.com/python/</a:t>
            </a:r>
            <a:endParaRPr lang="en-US" altLang="ko-KR" sz="1200"/>
          </a:p>
          <a:p>
            <a:r>
              <a:rPr lang="en-US" altLang="ko-KR" sz="1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https://ml-ko.kr/whirlwindtourpython/%EB%AA%A9%EC%B0%A8.html</a:t>
            </a:r>
            <a:endParaRPr lang="en-US" altLang="ko-KR" sz="1200"/>
          </a:p>
          <a:p>
            <a:r>
              <a:rPr lang="ko-KR" altLang="en-US" sz="1200"/>
              <a:t>점프 투 파이썬 </a:t>
            </a:r>
            <a:r>
              <a:rPr lang="en-US" altLang="ko-KR" sz="1200"/>
              <a:t>- https://wikidocs.net/book/1</a:t>
            </a:r>
          </a:p>
          <a:p>
            <a:r>
              <a:rPr lang="ko-KR" altLang="en-US" sz="1200"/>
              <a:t>코드카데미 </a:t>
            </a:r>
            <a:r>
              <a:rPr lang="en-US" altLang="ko-KR" sz="1200"/>
              <a:t>- </a:t>
            </a:r>
            <a:r>
              <a:rPr lang="en-US" altLang="ko-KR" sz="1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https://www.codecademy.com/</a:t>
            </a:r>
            <a:endParaRPr lang="en-US" altLang="ko-KR" sz="1200"/>
          </a:p>
          <a:p>
            <a:r>
              <a:rPr lang="ko-KR" altLang="en-US" sz="1200"/>
              <a:t>코드파이트 </a:t>
            </a:r>
            <a:r>
              <a:rPr lang="en-US" altLang="ko-KR" sz="1200"/>
              <a:t>- https://codefights.com/</a:t>
            </a:r>
          </a:p>
          <a:p>
            <a:r>
              <a:rPr lang="ko-KR" altLang="en-US" sz="1200"/>
              <a:t>생활 코딩 </a:t>
            </a:r>
            <a:r>
              <a:rPr lang="en-US" altLang="ko-KR" sz="1200"/>
              <a:t>- https://opentutorials.org/course/1750</a:t>
            </a:r>
          </a:p>
        </p:txBody>
      </p:sp>
    </p:spTree>
    <p:extLst>
      <p:ext uri="{BB962C8B-B14F-4D97-AF65-F5344CB8AC3E}">
        <p14:creationId xmlns:p14="http://schemas.microsoft.com/office/powerpoint/2010/main" val="50881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EAB63-9CDA-4698-BFD4-AFE54F13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6A0B60-DB23-44CB-B47A-E99A2034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문자열 </a:t>
            </a:r>
            <a:r>
              <a:rPr lang="en-US" altLang="ko-KR"/>
              <a:t>- </a:t>
            </a:r>
            <a:r>
              <a:rPr lang="ko-KR" altLang="en-US"/>
              <a:t>문자열선택 </a:t>
            </a:r>
            <a:r>
              <a:rPr lang="en-US" altLang="ko-KR"/>
              <a:t>- </a:t>
            </a:r>
            <a:r>
              <a:rPr lang="ko-KR" altLang="en-US"/>
              <a:t>슬라이싱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FD6EE-31A4-4CA2-8D13-A7EF0C6CEA53}"/>
              </a:ext>
            </a:extLst>
          </p:cNvPr>
          <p:cNvSpPr txBox="1"/>
          <p:nvPr/>
        </p:nvSpPr>
        <p:spPr>
          <a:xfrm>
            <a:off x="457202" y="980728"/>
            <a:ext cx="4906886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슬라이싱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슬라이스 구문을 사용하여 문자 범위를 반환.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일부를 반환하려면 시작 인덱스와 끝 인덱스를 콜론으로 구분하여 지정.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 = "Hello, World!"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print(b[2:5])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처음부터 슬라이스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 = "Hello, World!"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print(b[:5])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끝까지 슬라이스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 = "Hello, World!"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print(b[2:])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네거티브 인덱싱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marR="0" lvl="0" indent="-17303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끝에서 슬라이스를 시작.</a:t>
            </a:r>
          </a:p>
          <a:p>
            <a:pPr marL="342900" marR="0" lvl="0" indent="12700" defTabSz="8953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12700" defTabSz="8953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From : "World!"의 "o" (위치 -5)</a:t>
            </a:r>
          </a:p>
          <a:p>
            <a:pPr marL="342900" marR="0" lvl="0" indent="12700" defTabSz="8953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12700" defTabSz="8953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To : "World!"의 "d" (위치 -2):</a:t>
            </a:r>
          </a:p>
          <a:p>
            <a:pPr marL="342900" marR="0" lvl="0" indent="12700" defTabSz="8953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12700" defTabSz="8953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 = "Hello, World!"</a:t>
            </a:r>
          </a:p>
          <a:p>
            <a:pPr marL="342900" marR="0" lvl="0" indent="12700" defTabSz="89535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print(b[-5:-2])</a:t>
            </a:r>
          </a:p>
          <a:p>
            <a:pPr marL="342900" indent="12700" defTabSz="895350" eaLnBrk="0" hangingPunct="0"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0443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C61A4-7F30-4988-96F5-B6155BC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768A6-42AE-419C-BA81-25F961D7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</a:t>
            </a:r>
            <a:r>
              <a:rPr lang="ko-KR" altLang="en-US"/>
              <a:t>문자열 </a:t>
            </a:r>
            <a:r>
              <a:rPr lang="en-US" altLang="ko-KR"/>
              <a:t>- </a:t>
            </a:r>
            <a:r>
              <a:rPr lang="ko-KR" altLang="en-US"/>
              <a:t>문자열가공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AC314-3978-4135-9119-382AC31B3150}"/>
              </a:ext>
            </a:extLst>
          </p:cNvPr>
          <p:cNvSpPr txBox="1"/>
          <p:nvPr/>
        </p:nvSpPr>
        <p:spPr>
          <a:xfrm>
            <a:off x="395537" y="1008956"/>
            <a:ext cx="4176464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대문자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소문자로 변환</a:t>
            </a:r>
          </a:p>
          <a:p>
            <a:endParaRPr lang="en-US" altLang="ko-KR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"Hello, World!"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print(a.upper())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print(a.lower())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앞뒤 공백 제거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 Hello, World! 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print(a.strip()) # returns "Hello, World!"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문자열 바꾸기</a:t>
            </a:r>
          </a:p>
          <a:p>
            <a:pPr marL="342900" indent="12700" defTabSz="895350" eaLnBrk="0" hangingPunct="0"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"Hello, World!"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print(a.replace("H", "J"))</a:t>
            </a:r>
          </a:p>
          <a:p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35AEB-BC7C-47D7-A71C-4C452DCC9EC0}"/>
              </a:ext>
            </a:extLst>
          </p:cNvPr>
          <p:cNvSpPr txBox="1"/>
          <p:nvPr/>
        </p:nvSpPr>
        <p:spPr>
          <a:xfrm>
            <a:off x="4355976" y="908720"/>
            <a:ext cx="439248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marR="0" lvl="1" indent="-142875" defTabSz="895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Char char="•"/>
              <a:tabLst/>
              <a:defRPr/>
            </a:pPr>
            <a:r>
              <a:rPr lang="ko-KR" altLang="en-US" sz="1400">
                <a:latin typeface="+mn-ea"/>
              </a:rPr>
              <a:t>문자열 분할 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구분 기호 사이의 텍스트가 목록 항목이 되는 목록을 반환.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"Hello, World!"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print(a.split(",")) # returns ['Hello', ' World!’]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</a:rPr>
              <a:t>문자열 연결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/>
              <a:t>+ 연산자를 사용.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"Hello"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 = "World"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 = a + b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print(c)</a:t>
            </a:r>
          </a:p>
          <a:p>
            <a:pPr marL="342900" indent="12700" defTabSz="895350" eaLnBrk="0" hangingPunct="0"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사이에 공백을 추가하려면.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"Hello"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 = "World"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 = a + " " + b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89024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C61A4-7F30-4988-96F5-B6155BC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768A6-42AE-419C-BA81-25F961D7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문자열 </a:t>
            </a:r>
            <a:r>
              <a:rPr lang="en-US" altLang="ko-KR"/>
              <a:t>- </a:t>
            </a:r>
            <a:r>
              <a:rPr lang="ko-KR" altLang="en-US"/>
              <a:t>문자열가공 </a:t>
            </a:r>
            <a:r>
              <a:rPr lang="en-US" altLang="ko-KR"/>
              <a:t>- format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2C5A2-FEB7-42DC-9CAD-7F8ADBE5D610}"/>
              </a:ext>
            </a:extLst>
          </p:cNvPr>
          <p:cNvSpPr txBox="1"/>
          <p:nvPr/>
        </p:nvSpPr>
        <p:spPr>
          <a:xfrm>
            <a:off x="413797" y="856357"/>
            <a:ext cx="827300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문자열과 숫자를 결합하는 방법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 = 36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txt = "My name is John, I am " + age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print(txt)</a:t>
            </a:r>
          </a:p>
          <a:p>
            <a:endParaRPr lang="ko-KR" altLang="en-US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format() </a:t>
            </a:r>
            <a:r>
              <a:rPr lang="en-US" altLang="ko-KR" sz="1400">
                <a:latin typeface="+mn-ea"/>
              </a:rPr>
              <a:t>:</a:t>
            </a:r>
            <a:r>
              <a:rPr lang="ko-KR" altLang="en-US" sz="1400">
                <a:latin typeface="+mn-ea"/>
              </a:rPr>
              <a:t> 전달된 인수를 가져와 문자열의 {} 위치에 배치.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 = 36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txt = "My name is John, and I am {}"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print(txt.format(age))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무제한의 인수 사용 가능.</a:t>
            </a:r>
          </a:p>
          <a:p>
            <a:endParaRPr lang="en-US" altLang="ko-KR" sz="1400"/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Q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uantity = 3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temno = 567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rice = 49.95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yorder = ＂I want {} pieces of item {} for {} dollars.＂</a:t>
            </a:r>
          </a:p>
          <a:p>
            <a:pPr marL="342900" indent="12700" defTabSz="895350" eaLnBrk="0" hangingPunc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</a:t>
            </a: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rint(myorder.format(quantity, itemno, price))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인덱스 번호 {0}를 사용 하여 인수위치 수동 지정 가능</a:t>
            </a:r>
          </a:p>
          <a:p>
            <a:endParaRPr lang="en-US" altLang="ko-KR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quantity = 3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itemno = 567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price = 49.95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myorder = "I want to pay {2} dollars for {0} pieces of item {1}."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print(myorder.format(quantity, itemno, price))</a:t>
            </a:r>
          </a:p>
        </p:txBody>
      </p:sp>
    </p:spTree>
    <p:extLst>
      <p:ext uri="{BB962C8B-B14F-4D97-AF65-F5344CB8AC3E}">
        <p14:creationId xmlns:p14="http://schemas.microsoft.com/office/powerpoint/2010/main" val="209318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C61A4-7F30-4988-96F5-B6155BC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768A6-42AE-419C-BA81-25F961D7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문자열 </a:t>
            </a:r>
            <a:r>
              <a:rPr lang="en-US" altLang="ko-KR"/>
              <a:t>- </a:t>
            </a:r>
            <a:r>
              <a:rPr lang="ko-KR" altLang="en-US"/>
              <a:t>문자열가공 </a:t>
            </a:r>
            <a:r>
              <a:rPr lang="en-US" altLang="ko-KR"/>
              <a:t>– </a:t>
            </a:r>
            <a:r>
              <a:rPr lang="ko-KR" altLang="en-US"/>
              <a:t>탈출문자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2601B-BBC7-4065-9057-8F33066BA066}"/>
              </a:ext>
            </a:extLst>
          </p:cNvPr>
          <p:cNvSpPr txBox="1"/>
          <p:nvPr/>
        </p:nvSpPr>
        <p:spPr>
          <a:xfrm>
            <a:off x="475529" y="1003748"/>
            <a:ext cx="727758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문자열에 특수문자를 삽입하고자 할 때 사용.</a:t>
            </a:r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백슬래시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\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 다음에 특수문자를 놓으면 일반문자로 인식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  <a:p>
            <a:endParaRPr lang="ko-KR" altLang="en-US" sz="1400"/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큰따옴표로 묶인 문자열 안에 큰따옴표를 사용하면 오류 발생.</a:t>
            </a:r>
          </a:p>
          <a:p>
            <a:endParaRPr lang="ko-KR" altLang="en-US" sz="1400"/>
          </a:p>
          <a:p>
            <a:r>
              <a:rPr lang="en-US" altLang="ko-KR" sz="1400"/>
              <a:t>T</a:t>
            </a:r>
            <a:r>
              <a:rPr lang="ko-KR" altLang="en-US" sz="1400"/>
              <a:t>xt = ＂We are the so-called ＂Vikings＂ from the north.＂</a:t>
            </a:r>
          </a:p>
          <a:p>
            <a:endParaRPr lang="ko-KR" altLang="en-US" sz="1400"/>
          </a:p>
          <a:p>
            <a:r>
              <a:rPr lang="en-US" altLang="ko-KR" sz="1400"/>
              <a:t>T</a:t>
            </a:r>
            <a:r>
              <a:rPr lang="ko-KR" altLang="en-US" sz="1400"/>
              <a:t>xt = ＂We are the so-called \＂Vikings\＂ from the north.＂</a:t>
            </a:r>
          </a:p>
          <a:p>
            <a:endParaRPr lang="en-US" altLang="ko-KR" sz="1400"/>
          </a:p>
          <a:p>
            <a:pPr marL="144463" lvl="1" indent="-142875" defTabSz="895350">
              <a:lnSpc>
                <a:spcPct val="150000"/>
              </a:lnSpc>
              <a:buSzPct val="120000"/>
              <a:buFontTx/>
              <a:buChar char="•"/>
              <a:defRPr/>
            </a:pPr>
            <a:r>
              <a:rPr lang="ko-KR" altLang="en-US" sz="1400">
                <a:latin typeface="+mn-ea"/>
              </a:rPr>
              <a:t>탈출 문자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Python에서 사용되는 이스케이프 문자:</a:t>
            </a:r>
          </a:p>
          <a:p>
            <a:endParaRPr lang="ko-KR" altLang="en-US" sz="1400"/>
          </a:p>
          <a:p>
            <a:r>
              <a:rPr lang="ko-KR" altLang="en-US" sz="1400"/>
              <a:t>Code	</a:t>
            </a:r>
            <a:r>
              <a:rPr lang="en-US" altLang="ko-KR" sz="1400"/>
              <a:t>content</a:t>
            </a:r>
            <a:r>
              <a:rPr lang="ko-KR" altLang="en-US" sz="1400"/>
              <a:t> </a:t>
            </a:r>
            <a:endParaRPr lang="en-US" altLang="ko-KR" sz="1400"/>
          </a:p>
          <a:p>
            <a:r>
              <a:rPr lang="ko-KR" altLang="en-US" sz="1400"/>
              <a:t>\'	Single Quote	</a:t>
            </a:r>
          </a:p>
          <a:p>
            <a:r>
              <a:rPr lang="ko-KR" altLang="en-US" sz="1400"/>
              <a:t>\\	Backslash	</a:t>
            </a:r>
          </a:p>
          <a:p>
            <a:r>
              <a:rPr lang="ko-KR" altLang="en-US" sz="1400"/>
              <a:t>\n	New Line	</a:t>
            </a:r>
          </a:p>
          <a:p>
            <a:r>
              <a:rPr lang="ko-KR" altLang="en-US" sz="1400"/>
              <a:t>\r	Carriage Return	</a:t>
            </a:r>
          </a:p>
          <a:p>
            <a:r>
              <a:rPr lang="ko-KR" altLang="en-US" sz="1400"/>
              <a:t>\t	Tab	</a:t>
            </a:r>
          </a:p>
          <a:p>
            <a:r>
              <a:rPr lang="ko-KR" altLang="en-US" sz="1400"/>
              <a:t>\b	Backspace	</a:t>
            </a:r>
          </a:p>
          <a:p>
            <a:r>
              <a:rPr lang="ko-KR" altLang="en-US" sz="1400"/>
              <a:t>\f	Form Feed	</a:t>
            </a:r>
          </a:p>
          <a:p>
            <a:r>
              <a:rPr lang="ko-KR" altLang="en-US" sz="1400"/>
              <a:t>\ooo	Octal value	</a:t>
            </a:r>
          </a:p>
          <a:p>
            <a:r>
              <a:rPr lang="ko-KR" altLang="en-US" sz="1400"/>
              <a:t>\xhh	Hex value</a:t>
            </a:r>
          </a:p>
        </p:txBody>
      </p:sp>
    </p:spTree>
    <p:extLst>
      <p:ext uri="{BB962C8B-B14F-4D97-AF65-F5344CB8AC3E}">
        <p14:creationId xmlns:p14="http://schemas.microsoft.com/office/powerpoint/2010/main" val="370651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C61A4-7F30-4988-96F5-B6155BC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768A6-42AE-419C-BA81-25F961D7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문자열 </a:t>
            </a:r>
            <a:r>
              <a:rPr lang="en-US" altLang="ko-KR"/>
              <a:t>- </a:t>
            </a:r>
            <a:r>
              <a:rPr lang="ko-KR" altLang="en-US"/>
              <a:t>문자열가공 </a:t>
            </a:r>
            <a:r>
              <a:rPr lang="en-US" altLang="ko-KR"/>
              <a:t>– </a:t>
            </a:r>
            <a:r>
              <a:rPr lang="ko-KR" altLang="en-US"/>
              <a:t>내장 문자열함수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711AB6-8FB5-4954-8177-1F7AC8FF5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07768"/>
              </p:ext>
            </p:extLst>
          </p:nvPr>
        </p:nvGraphicFramePr>
        <p:xfrm>
          <a:off x="323528" y="1268760"/>
          <a:ext cx="4114798" cy="2492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045">
                  <a:extLst>
                    <a:ext uri="{9D8B030D-6E8A-4147-A177-3AD203B41FA5}">
                      <a16:colId xmlns:a16="http://schemas.microsoft.com/office/drawing/2014/main" val="3873764840"/>
                    </a:ext>
                  </a:extLst>
                </a:gridCol>
                <a:gridCol w="3140753">
                  <a:extLst>
                    <a:ext uri="{9D8B030D-6E8A-4147-A177-3AD203B41FA5}">
                      <a16:colId xmlns:a16="http://schemas.microsoft.com/office/drawing/2014/main" val="1759465844"/>
                    </a:ext>
                  </a:extLst>
                </a:gridCol>
              </a:tblGrid>
              <a:tr h="269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내장함수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설명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extLst>
                  <a:ext uri="{0D108BD9-81ED-4DB2-BD59-A6C34878D82A}">
                    <a16:rowId xmlns:a16="http://schemas.microsoft.com/office/drawing/2014/main" val="849907089"/>
                  </a:ext>
                </a:extLst>
              </a:tr>
              <a:tr h="70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count()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열</a:t>
                      </a:r>
                      <a:r>
                        <a:rPr lang="en-US" altLang="ko-KR" sz="1050" u="none" strike="noStrike">
                          <a:effectLst/>
                        </a:rPr>
                        <a:t>) </a:t>
                      </a:r>
                      <a:r>
                        <a:rPr lang="ko-KR" altLang="en-US" sz="1050" u="none" strike="noStrike">
                          <a:effectLst/>
                        </a:rPr>
                        <a:t>개수 세기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669400110"/>
                  </a:ext>
                </a:extLst>
              </a:tr>
              <a:tr h="7003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find()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 위치 알려주기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1664825823"/>
                  </a:ext>
                </a:extLst>
              </a:tr>
              <a:tr h="1643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문자열 안에 존재하지 않는 문자를 찾으면 </a:t>
                      </a:r>
                      <a:r>
                        <a:rPr lang="en-US" altLang="ko-KR" sz="1050" u="none" strike="noStrike">
                          <a:effectLst/>
                        </a:rPr>
                        <a:t>-1 </a:t>
                      </a:r>
                      <a:r>
                        <a:rPr lang="ko-KR" altLang="en-US" sz="1050" u="none" strike="noStrike">
                          <a:effectLst/>
                        </a:rPr>
                        <a:t>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658114253"/>
                  </a:ext>
                </a:extLst>
              </a:tr>
              <a:tr h="475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join()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문자열 결합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01622792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'separator'.join()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문자열을 결합하는데 사용되는 </a:t>
                      </a:r>
                      <a:r>
                        <a:rPr lang="en-US" altLang="ko-KR" sz="1050" u="none" strike="noStrike">
                          <a:effectLst/>
                        </a:rPr>
                        <a:t>separator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210248374"/>
                  </a:ext>
                </a:extLst>
              </a:tr>
              <a:tr h="942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upper()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소문자를 대문자로 바꾸기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008693422"/>
                  </a:ext>
                </a:extLst>
              </a:tr>
              <a:tr h="2073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isupper()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해당 문자열이 대문자 인지 확인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1308325822"/>
                  </a:ext>
                </a:extLst>
              </a:tr>
              <a:tr h="942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lower()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대문자를 소문자로 바꾸기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1089162382"/>
                  </a:ext>
                </a:extLst>
              </a:tr>
              <a:tr h="2073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islower()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해당 문자열이 소문자인지 확인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2097483765"/>
                  </a:ext>
                </a:extLst>
              </a:tr>
              <a:tr h="942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capitalize()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첫 문자를 대문자로 변환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021020389"/>
                  </a:ext>
                </a:extLst>
              </a:tr>
              <a:tr h="117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isalpha()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문자로만 구성된 문자열에 </a:t>
                      </a:r>
                      <a:r>
                        <a:rPr lang="en-US" altLang="ko-KR" sz="1050" u="none" strike="noStrike">
                          <a:effectLst/>
                        </a:rPr>
                        <a:t>True</a:t>
                      </a:r>
                      <a:r>
                        <a:rPr lang="ko-KR" altLang="en-US" sz="1050" u="none" strike="noStrike">
                          <a:effectLst/>
                        </a:rPr>
                        <a:t> 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1813529043"/>
                  </a:ext>
                </a:extLst>
              </a:tr>
              <a:tr h="164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isalnum()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문자와 숫자로 구성된 경우 </a:t>
                      </a:r>
                      <a:r>
                        <a:rPr lang="en-US" altLang="ko-KR" sz="1050" u="none" strike="noStrike">
                          <a:effectLst/>
                        </a:rPr>
                        <a:t>True</a:t>
                      </a:r>
                      <a:r>
                        <a:rPr lang="ko-KR" altLang="en-US" sz="1050" u="none" strike="noStrike">
                          <a:effectLst/>
                        </a:rPr>
                        <a:t>를 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252209414"/>
                  </a:ext>
                </a:extLst>
              </a:tr>
              <a:tr h="140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isdecimal()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숫자로만 구성된 경우 </a:t>
                      </a:r>
                      <a:r>
                        <a:rPr lang="en-US" altLang="ko-KR" sz="1050" u="none" strike="noStrike">
                          <a:effectLst/>
                        </a:rPr>
                        <a:t>True</a:t>
                      </a:r>
                      <a:r>
                        <a:rPr lang="ko-KR" altLang="en-US" sz="1050" u="none" strike="noStrike">
                          <a:effectLst/>
                        </a:rPr>
                        <a:t>를 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23527953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2D4F96-A882-42DF-838C-06DDB32F6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3001"/>
              </p:ext>
            </p:extLst>
          </p:nvPr>
        </p:nvGraphicFramePr>
        <p:xfrm>
          <a:off x="4572000" y="1268760"/>
          <a:ext cx="4114798" cy="4199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3873764840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759465844"/>
                    </a:ext>
                  </a:extLst>
                </a:gridCol>
              </a:tblGrid>
              <a:tr h="269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내장함수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설명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extLst>
                  <a:ext uri="{0D108BD9-81ED-4DB2-BD59-A6C34878D82A}">
                    <a16:rowId xmlns:a16="http://schemas.microsoft.com/office/drawing/2014/main" val="849907089"/>
                  </a:ext>
                </a:extLst>
              </a:tr>
              <a:tr h="117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isspace()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공백인 경우 </a:t>
                      </a:r>
                      <a:r>
                        <a:rPr lang="en-US" altLang="ko-KR" sz="1050" u="none" strike="noStrike">
                          <a:effectLst/>
                        </a:rPr>
                        <a:t>True</a:t>
                      </a:r>
                      <a:r>
                        <a:rPr lang="ko-KR" altLang="en-US" sz="1050" u="none" strike="noStrike">
                          <a:effectLst/>
                        </a:rPr>
                        <a:t>를 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147501091"/>
                  </a:ext>
                </a:extLst>
              </a:tr>
              <a:tr h="164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swapcase()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대문자는 소문자로</a:t>
                      </a:r>
                      <a:r>
                        <a:rPr lang="en-US" altLang="ko-KR" sz="1050" u="none" strike="noStrike">
                          <a:effectLst/>
                        </a:rPr>
                        <a:t>, </a:t>
                      </a:r>
                      <a:r>
                        <a:rPr lang="ko-KR" altLang="en-US" sz="1050" u="none" strike="noStrike">
                          <a:effectLst/>
                        </a:rPr>
                        <a:t>소문자는 대문자로 변환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701978391"/>
                  </a:ext>
                </a:extLst>
              </a:tr>
              <a:tr h="140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title()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각 단어의 첫 문자를 대문자로 변환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934766880"/>
                  </a:ext>
                </a:extLst>
              </a:tr>
              <a:tr h="210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istitle()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각 단어의 첫 문자가 대문자인 경우 </a:t>
                      </a:r>
                      <a:r>
                        <a:rPr lang="en-US" altLang="ko-KR" sz="1050" u="none" strike="noStrike">
                          <a:effectLst/>
                        </a:rPr>
                        <a:t>True</a:t>
                      </a:r>
                      <a:r>
                        <a:rPr lang="ko-KR" altLang="en-US" sz="1050" u="none" strike="noStrike">
                          <a:effectLst/>
                        </a:rPr>
                        <a:t>를 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169913661"/>
                  </a:ext>
                </a:extLst>
              </a:tr>
              <a:tr h="70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lstrip()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왼쪽 공백 지우기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478552168"/>
                  </a:ext>
                </a:extLst>
              </a:tr>
              <a:tr h="70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rstrip()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오른쪽 공백 지우기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49661107"/>
                  </a:ext>
                </a:extLst>
              </a:tr>
              <a:tr h="70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strip()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양쪽 공백 지우기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1369302338"/>
                  </a:ext>
                </a:extLst>
              </a:tr>
              <a:tr h="511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replace('</a:t>
                      </a:r>
                      <a:r>
                        <a:rPr lang="ko-KR" altLang="en-US" sz="1050" u="none" strike="noStrike">
                          <a:effectLst/>
                        </a:rPr>
                        <a:t>바뀌게 될 문자열</a:t>
                      </a:r>
                      <a:r>
                        <a:rPr lang="en-US" altLang="ko-KR" sz="1050" u="none" strike="noStrike">
                          <a:effectLst/>
                        </a:rPr>
                        <a:t>', '</a:t>
                      </a:r>
                      <a:r>
                        <a:rPr lang="ko-KR" altLang="en-US" sz="1050" u="none" strike="noStrike">
                          <a:effectLst/>
                        </a:rPr>
                        <a:t>바꿀 문자열</a:t>
                      </a:r>
                      <a:r>
                        <a:rPr lang="en-US" altLang="ko-KR" sz="1050" u="none" strike="noStrike">
                          <a:effectLst/>
                        </a:rPr>
                        <a:t>')</a:t>
                      </a:r>
                      <a:endParaRPr lang="en-US" altLang="ko-KR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문자열 바꾸기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2734125944"/>
                  </a:ext>
                </a:extLst>
              </a:tr>
              <a:tr h="80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split('separator')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</a:rPr>
                        <a:t>separator</a:t>
                      </a:r>
                      <a:r>
                        <a:rPr lang="ko-KR" altLang="en-US" sz="1050" u="none" strike="noStrike">
                          <a:effectLst/>
                        </a:rPr>
                        <a:t>를 기준으로 문자열 나누기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1824934407"/>
                  </a:ext>
                </a:extLst>
              </a:tr>
              <a:tr h="347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split()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공백 문자를 기준으로 문자열을 분리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2830770025"/>
                  </a:ext>
                </a:extLst>
              </a:tr>
              <a:tr h="582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partition()</a:t>
                      </a:r>
                      <a:endParaRPr lang="en-US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문자열을 </a:t>
                      </a:r>
                      <a:r>
                        <a:rPr lang="en-US" altLang="ko-KR" sz="1050" u="none" strike="noStrike">
                          <a:effectLst/>
                        </a:rPr>
                        <a:t>partition() </a:t>
                      </a:r>
                      <a:r>
                        <a:rPr lang="ko-KR" altLang="en-US" sz="1050" u="none" strike="noStrike">
                          <a:effectLst/>
                        </a:rPr>
                        <a:t>메서드의 첫번째 파라미터로 분리하여 그 앞부분</a:t>
                      </a:r>
                      <a:r>
                        <a:rPr lang="en-US" altLang="ko-KR" sz="1050" u="none" strike="noStrike">
                          <a:effectLst/>
                        </a:rPr>
                        <a:t>(prefix), partition </a:t>
                      </a:r>
                      <a:r>
                        <a:rPr lang="ko-KR" altLang="en-US" sz="1050" u="none" strike="noStrike">
                          <a:effectLst/>
                        </a:rPr>
                        <a:t>분리자</a:t>
                      </a:r>
                      <a:r>
                        <a:rPr lang="en-US" altLang="ko-KR" sz="1050" u="none" strike="noStrike">
                          <a:effectLst/>
                        </a:rPr>
                        <a:t>(separator), </a:t>
                      </a:r>
                      <a:r>
                        <a:rPr lang="ko-KR" altLang="en-US" sz="1050" u="none" strike="noStrike">
                          <a:effectLst/>
                        </a:rPr>
                        <a:t>뒷부분 </a:t>
                      </a:r>
                      <a:r>
                        <a:rPr lang="en-US" altLang="ko-KR" sz="1050" u="none" strike="noStrike">
                          <a:effectLst/>
                        </a:rPr>
                        <a:t>(suffix) </a:t>
                      </a:r>
                      <a:r>
                        <a:rPr lang="ko-KR" altLang="en-US" sz="1050" u="none" strike="noStrike">
                          <a:effectLst/>
                        </a:rPr>
                        <a:t>등 </a:t>
                      </a:r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r>
                        <a:rPr lang="ko-KR" altLang="en-US" sz="1050" u="none" strike="noStrike">
                          <a:effectLst/>
                        </a:rPr>
                        <a:t>개의 값 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830634929"/>
                  </a:ext>
                </a:extLst>
              </a:tr>
              <a:tr h="164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startwith('</a:t>
                      </a:r>
                      <a:r>
                        <a:rPr lang="ko-KR" altLang="en-US" sz="1050" u="none" strike="noStrike">
                          <a:effectLst/>
                        </a:rPr>
                        <a:t>문자열</a:t>
                      </a:r>
                      <a:r>
                        <a:rPr lang="en-US" altLang="ko-KR" sz="1050" u="none" strike="noStrike">
                          <a:effectLst/>
                        </a:rPr>
                        <a:t>')</a:t>
                      </a:r>
                      <a:endParaRPr lang="en-US" altLang="ko-KR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특정 문자열로 시작하면 </a:t>
                      </a:r>
                      <a:r>
                        <a:rPr lang="en-US" altLang="ko-KR" sz="1050" u="none" strike="noStrike">
                          <a:effectLst/>
                        </a:rPr>
                        <a:t>True</a:t>
                      </a:r>
                      <a:r>
                        <a:rPr lang="ko-KR" altLang="en-US" sz="1050" u="none" strike="noStrike">
                          <a:effectLst/>
                        </a:rPr>
                        <a:t>를 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3351011344"/>
                  </a:ext>
                </a:extLst>
              </a:tr>
              <a:tr h="140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endwith('</a:t>
                      </a:r>
                      <a:r>
                        <a:rPr lang="ko-KR" altLang="en-US" sz="1050" u="none" strike="noStrike">
                          <a:effectLst/>
                        </a:rPr>
                        <a:t>문자열</a:t>
                      </a:r>
                      <a:r>
                        <a:rPr lang="en-US" altLang="ko-KR" sz="1050" u="none" strike="noStrike">
                          <a:effectLst/>
                        </a:rPr>
                        <a:t>')</a:t>
                      </a:r>
                      <a:endParaRPr lang="en-US" altLang="ko-KR" sz="1050" b="0" i="0" u="none" strike="noStrike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898" marR="898" marT="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특정 문자열로 끝나면 </a:t>
                      </a:r>
                      <a:r>
                        <a:rPr lang="en-US" altLang="ko-KR" sz="1050" u="none" strike="noStrike">
                          <a:effectLst/>
                        </a:rPr>
                        <a:t>True</a:t>
                      </a:r>
                      <a:r>
                        <a:rPr lang="ko-KR" altLang="en-US" sz="1050" u="none" strike="noStrike">
                          <a:effectLst/>
                        </a:rPr>
                        <a:t>를 반환</a:t>
                      </a:r>
                      <a:endParaRPr lang="ko-KR" altLang="en-US" sz="1050" b="0" i="0" u="none" strike="noStrike">
                        <a:solidFill>
                          <a:srgbClr val="666666"/>
                        </a:solidFill>
                        <a:effectLst/>
                        <a:latin typeface="Symbol" panose="05050102010706020507" pitchFamily="18" charset="2"/>
                        <a:ea typeface="맑은 고딕" panose="020B0503020000020004" pitchFamily="50" charset="-127"/>
                      </a:endParaRPr>
                    </a:p>
                  </a:txBody>
                  <a:tcPr marL="16161" marR="898" marT="898" marB="0" anchor="ctr"/>
                </a:tc>
                <a:extLst>
                  <a:ext uri="{0D108BD9-81ED-4DB2-BD59-A6C34878D82A}">
                    <a16:rowId xmlns:a16="http://schemas.microsoft.com/office/drawing/2014/main" val="2898136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4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list</a:t>
            </a:r>
            <a:r>
              <a:rPr lang="ko-KR" alt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7E37-EE8F-44BD-A79C-3DD89D88037F}"/>
              </a:ext>
            </a:extLst>
          </p:cNvPr>
          <p:cNvSpPr txBox="1"/>
          <p:nvPr/>
        </p:nvSpPr>
        <p:spPr>
          <a:xfrm>
            <a:off x="402629" y="1113486"/>
            <a:ext cx="4169371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단일 변수에 여러 항목을 저장.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"cherry", "orange", "kiwi", "melon", "mango"]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print(thislist)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항목은 순서가 지정되고 변경 가능하며 중복 값을 허용.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항목은 모든 데이터 유형 가능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list1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list2 = [1, 5, 7, 9, 3]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list3 = [True, False, False]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["abc", 34, True, 40, "male"]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list5 = [1, 'two', 3.14, [0, 3, 5]]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유형확인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print(type(mylist))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list() </a:t>
            </a:r>
            <a:r>
              <a:rPr lang="ko-KR" altLang="en-US" sz="1400"/>
              <a:t>생성자로 생성.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list(("apple", "banana", "cherry"))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54F1D-A826-4C1E-877E-1B00027F1FEF}"/>
              </a:ext>
            </a:extLst>
          </p:cNvPr>
          <p:cNvSpPr txBox="1"/>
          <p:nvPr/>
        </p:nvSpPr>
        <p:spPr>
          <a:xfrm>
            <a:off x="4925364" y="1113486"/>
            <a:ext cx="37547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접근방법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400">
              <a:highlight>
                <a:srgbClr val="FFFF00"/>
              </a:highlight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번호를 참조하여 액세스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Thislist[2]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끝에서부터 인덱싱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print(thislist[-1])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범위로 인덱싱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thislist[2:4]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첫번째부터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thislist[:4]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마지막부터 참조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thislist[-4:]</a:t>
            </a:r>
          </a:p>
          <a:p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AE7C-95C0-43BA-97CD-042CBB6E73F3}"/>
              </a:ext>
            </a:extLst>
          </p:cNvPr>
          <p:cNvSpPr txBox="1"/>
          <p:nvPr/>
        </p:nvSpPr>
        <p:spPr>
          <a:xfrm>
            <a:off x="4554448" y="4589043"/>
            <a:ext cx="41869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연습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목록에 "apple"이 있는지 확인.</a:t>
            </a:r>
          </a:p>
          <a:p>
            <a:endParaRPr lang="ko-KR" altLang="en-US" sz="1400"/>
          </a:p>
          <a:p>
            <a:r>
              <a:rPr lang="ko-KR" altLang="en-US" sz="1400"/>
              <a:t>thislist = ["apple", "banana", "cherry"]</a:t>
            </a:r>
          </a:p>
          <a:p>
            <a:r>
              <a:rPr lang="ko-KR" altLang="en-US" sz="1400"/>
              <a:t>if "apple" in thislist:</a:t>
            </a:r>
          </a:p>
          <a:p>
            <a:r>
              <a:rPr lang="ko-KR" altLang="en-US" sz="1400"/>
              <a:t>  print("Yes, 'apple' is in the fruits list")</a:t>
            </a:r>
          </a:p>
        </p:txBody>
      </p:sp>
    </p:spTree>
    <p:extLst>
      <p:ext uri="{BB962C8B-B14F-4D97-AF65-F5344CB8AC3E}">
        <p14:creationId xmlns:p14="http://schemas.microsoft.com/office/powerpoint/2010/main" val="4039221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list</a:t>
            </a:r>
            <a:r>
              <a:rPr lang="ko-KR" altLang="en-US"/>
              <a:t> </a:t>
            </a:r>
            <a:r>
              <a:rPr lang="en-US" altLang="ko-KR"/>
              <a:t>– </a:t>
            </a:r>
            <a:r>
              <a:rPr lang="ko-KR" altLang="en-US"/>
              <a:t>항목값 다루기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C897E-C96C-4A1C-BCF0-6B9157F0026E}"/>
              </a:ext>
            </a:extLst>
          </p:cNvPr>
          <p:cNvSpPr txBox="1"/>
          <p:nvPr/>
        </p:nvSpPr>
        <p:spPr>
          <a:xfrm>
            <a:off x="457202" y="1066327"/>
            <a:ext cx="38987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특정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변경: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thislist[1] = “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nut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범위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이용하여 변경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thislist[1:3] = [“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nut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"watermelon"]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대체대상보다 더 많은 항목을 할당하면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thislist[1:2] = ["blackcurrant", "watermelon"]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대체대상보다 적은 수의 항목을 할당하면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thislist[1:3] = ["watermelon"]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삽입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thislist.insert(2, "watermelon")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추가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thislist.append("orange")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F4E08-DBFD-4F05-B6FB-0902159DB7BD}"/>
              </a:ext>
            </a:extLst>
          </p:cNvPr>
          <p:cNvSpPr txBox="1"/>
          <p:nvPr/>
        </p:nvSpPr>
        <p:spPr>
          <a:xfrm>
            <a:off x="4651044" y="1148562"/>
            <a:ext cx="389877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목록 확장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tropical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mango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pineapple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papaya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thislist.extend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tropical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모든 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이터러블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추가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가능한 개체(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집합, 사전 등)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추가.</a:t>
            </a:r>
          </a:p>
          <a:p>
            <a:endParaRPr lang="ko-KR" altLang="en-US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kiwi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orange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thislist.extend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지정된 항목 제거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thislist.remove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지정된 인덱스 제거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thislist.pop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10188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list</a:t>
            </a:r>
            <a:r>
              <a:rPr lang="ko-KR" altLang="en-US"/>
              <a:t> </a:t>
            </a:r>
            <a:r>
              <a:rPr lang="en-US" altLang="ko-KR"/>
              <a:t>– loop</a:t>
            </a:r>
            <a:r>
              <a:rPr lang="ko-KR" altLang="en-US"/>
              <a:t> 이용한 참조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42520-896A-470B-9F30-6EE3DEBA85FD}"/>
              </a:ext>
            </a:extLst>
          </p:cNvPr>
          <p:cNvSpPr txBox="1"/>
          <p:nvPr/>
        </p:nvSpPr>
        <p:spPr>
          <a:xfrm>
            <a:off x="457202" y="1031325"/>
            <a:ext cx="403575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이용하여 모든 항목을 참조.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thislist: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Index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번호 이용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i in range(len(thislist)):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print(thislist[i])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while 루프 사용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 0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i &lt; len(thislist):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print(thislist[i])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 = i + 1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 Comprehension 이용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[print(x) for x in thislist]</a:t>
            </a:r>
          </a:p>
        </p:txBody>
      </p:sp>
    </p:spTree>
    <p:extLst>
      <p:ext uri="{BB962C8B-B14F-4D97-AF65-F5344CB8AC3E}">
        <p14:creationId xmlns:p14="http://schemas.microsoft.com/office/powerpoint/2010/main" val="1348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list</a:t>
            </a:r>
            <a:r>
              <a:rPr lang="ko-KR" altLang="en-US"/>
              <a:t> 기타</a:t>
            </a:r>
            <a:r>
              <a:rPr lang="en-US" altLang="ko-KR"/>
              <a:t> </a:t>
            </a:r>
            <a:r>
              <a:rPr lang="ko-KR" altLang="en-US"/>
              <a:t>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AB3E4-A8DD-42B6-9EE9-4D4C421FEEBB}"/>
              </a:ext>
            </a:extLst>
          </p:cNvPr>
          <p:cNvSpPr txBox="1"/>
          <p:nvPr/>
        </p:nvSpPr>
        <p:spPr>
          <a:xfrm>
            <a:off x="541964" y="1012275"/>
            <a:ext cx="4534092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list.sort()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목록을 정렬 하는 메서드.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["orange", "mango", "kiwi", "pineapple", "banana"]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thislist.sort()</a:t>
            </a:r>
          </a:p>
          <a:p>
            <a:pPr marL="182562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[100, 50, 65, 82, 23]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thislist.sort()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thislist.sort(reverse = True) 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["orange", "mango", "kiwi", "pineapple", "banana"]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thislist.sort(reverse = True)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정렬 기능 사용자 정의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숫자가 50에 얼마나 가까운지를 기준으로 정렬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myfunc(n):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return abs(n - 50)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[100, 50, 65, 82, 23]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thislist.sort(key = myfunc)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list.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reverse()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/>
              <a:t>조건없이</a:t>
            </a:r>
            <a:r>
              <a:rPr lang="en-US" altLang="ko-KR" sz="1400"/>
              <a:t> </a:t>
            </a:r>
            <a:r>
              <a:rPr lang="ko-KR" altLang="en-US" sz="1400"/>
              <a:t>역순으로</a:t>
            </a:r>
            <a:r>
              <a:rPr lang="en-US" altLang="ko-KR" sz="1400"/>
              <a:t>,</a:t>
            </a:r>
            <a:endParaRPr lang="ko-KR" altLang="en-US" sz="1400"/>
          </a:p>
          <a:p>
            <a:endParaRPr lang="en-US" altLang="ko-KR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["banana", "Orange", "Kiwi",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thislist.reverse()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255D0-A4F1-4912-84C9-D45D1E624199}"/>
              </a:ext>
            </a:extLst>
          </p:cNvPr>
          <p:cNvSpPr txBox="1"/>
          <p:nvPr/>
        </p:nvSpPr>
        <p:spPr>
          <a:xfrm>
            <a:off x="5292081" y="1012275"/>
            <a:ext cx="33947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list.copy()</a:t>
            </a:r>
          </a:p>
          <a:p>
            <a:endParaRPr lang="en-US" altLang="ko-KR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mylist = thislist.copy()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copy()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대신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list()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이용도 가능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thislist = ["apple", "banana", "cherry"]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mylist = list(thislist)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두 목록 합치기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list1 = ["a", "b", "c"]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list2 = [1, 2, 3]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list3 = list1 + list2</a:t>
            </a:r>
          </a:p>
          <a:p>
            <a:pPr marL="182562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list1 = ["a", "b" , "c"]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list2 = [1, 2, 3]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list2: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list1.append(x)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list1 = ["a", "b" , "c"]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list2 = [1, 2, 3]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list1.extend(list2)</a:t>
            </a:r>
          </a:p>
        </p:txBody>
      </p:sp>
    </p:spTree>
    <p:extLst>
      <p:ext uri="{BB962C8B-B14F-4D97-AF65-F5344CB8AC3E}">
        <p14:creationId xmlns:p14="http://schemas.microsoft.com/office/powerpoint/2010/main" val="247719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tuple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E33D2-C808-45E1-B868-2D0E62D522B6}"/>
              </a:ext>
            </a:extLst>
          </p:cNvPr>
          <p:cNvSpPr txBox="1"/>
          <p:nvPr/>
        </p:nvSpPr>
        <p:spPr>
          <a:xfrm>
            <a:off x="411480" y="980728"/>
            <a:ext cx="40165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순서가 있고 변경할 수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없는 데이타집합.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중복값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허용함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튜플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항목은 모든 데이터 유형 가능.</a:t>
            </a:r>
          </a:p>
          <a:p>
            <a:endParaRPr lang="en-US" altLang="ko-KR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2562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하나의 항목으로 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튜플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만들기</a:t>
            </a:r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항목 뒤에 쉼표를 추가해야 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 #NOT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marL="182562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tuple1 = 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tuple2 = (1, 5, 7, 9, 3)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tuple3 = 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tuple1 = 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34,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40,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2578E-6201-48C1-9265-FE9C07413F9F}"/>
              </a:ext>
            </a:extLst>
          </p:cNvPr>
          <p:cNvSpPr txBox="1"/>
          <p:nvPr/>
        </p:nvSpPr>
        <p:spPr>
          <a:xfrm>
            <a:off x="4427984" y="997450"/>
            <a:ext cx="425881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튜플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항목 참조</a:t>
            </a:r>
          </a:p>
          <a:p>
            <a:endParaRPr lang="en-US" altLang="ko-KR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orange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kiwi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melon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mango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[-1])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[2:5])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[:4])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[2:])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[-4:-1])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아이템이 존재하는 지 확인하는 구문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182562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18019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Python</a:t>
            </a:r>
            <a:r>
              <a:rPr lang="ko-KR" altLang="en-US">
                <a:latin typeface="+mn-ea"/>
                <a:ea typeface="+mn-ea"/>
              </a:rPr>
              <a:t>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954E9-4E58-4DF5-9FE7-0515C6CCE3AB}"/>
              </a:ext>
            </a:extLst>
          </p:cNvPr>
          <p:cNvSpPr txBox="1"/>
          <p:nvPr/>
        </p:nvSpPr>
        <p:spPr>
          <a:xfrm>
            <a:off x="461042" y="1046684"/>
            <a:ext cx="4824536" cy="1020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창시자 </a:t>
            </a:r>
            <a:r>
              <a:rPr lang="en-US" altLang="ko-KR" sz="1400"/>
              <a:t>: </a:t>
            </a:r>
            <a:r>
              <a:rPr lang="ko-KR" altLang="en-US" sz="1400"/>
              <a:t>휘도 판로쉼(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Guido van Rossum , </a:t>
            </a:r>
            <a:r>
              <a:rPr lang="ko-KR" altLang="en-US" sz="1400"/>
              <a:t>1956~)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1989년 성탄절 완성</a:t>
            </a:r>
            <a:r>
              <a:rPr lang="en-US" altLang="ko-KR" sz="1400"/>
              <a:t>. 1991</a:t>
            </a:r>
            <a:r>
              <a:rPr lang="ko-KR" altLang="en-US" sz="1400"/>
              <a:t>년 발표.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읽고 쓰기 쉬운 프로그래밍 언어. </a:t>
            </a:r>
            <a:endParaRPr lang="en-US" altLang="ko-KR" sz="140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E1805417-8FAF-4E93-A93F-975CED63A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60" y="2643956"/>
            <a:ext cx="3514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24F3C9-C1DE-40E0-82A5-78618170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343919"/>
            <a:ext cx="350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eaLnBrk="1" hangingPunct="1">
              <a:buSzPct val="120000"/>
            </a:pPr>
            <a:r>
              <a:rPr lang="ko-KR" altLang="en-US" b="1">
                <a:highlight>
                  <a:srgbClr val="FFFF00"/>
                </a:highlight>
                <a:ea typeface="굴림" panose="020B0600000101010101" pitchFamily="50" charset="-127"/>
              </a:rPr>
              <a:t>초보자에게 적합</a:t>
            </a:r>
            <a:r>
              <a:rPr lang="en-US" altLang="ko-KR" b="1">
                <a:highlight>
                  <a:srgbClr val="FFFF00"/>
                </a:highlight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0942AD3-9028-4664-8E77-0308DBF7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780928"/>
            <a:ext cx="5688632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프로그래머에게 훌륭한 튜토리얼 풍부함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데이터 유형을 식별할 필요가 없음</a:t>
            </a:r>
            <a:r>
              <a:rPr lang="en-US" altLang="ko-KR" sz="1400">
                <a:latin typeface="+mn-ea"/>
                <a:ea typeface="+mn-ea"/>
              </a:rPr>
              <a:t>. </a:t>
            </a:r>
            <a:r>
              <a:rPr lang="ko-KR" altLang="en-US" sz="1400">
                <a:latin typeface="+mn-ea"/>
                <a:ea typeface="+mn-ea"/>
              </a:rPr>
              <a:t>파이썬은 상황에 따라 그것이 정수인지</a:t>
            </a:r>
            <a:r>
              <a:rPr lang="en-US" altLang="ko-KR" sz="1400">
                <a:latin typeface="+mn-ea"/>
                <a:ea typeface="+mn-ea"/>
              </a:rPr>
              <a:t>, </a:t>
            </a:r>
            <a:r>
              <a:rPr lang="ko-KR" altLang="en-US" sz="1400">
                <a:latin typeface="+mn-ea"/>
                <a:ea typeface="+mn-ea"/>
              </a:rPr>
              <a:t>부동 소수점 값인지</a:t>
            </a:r>
            <a:r>
              <a:rPr lang="en-US" altLang="ko-KR" sz="1400">
                <a:latin typeface="+mn-ea"/>
                <a:ea typeface="+mn-ea"/>
              </a:rPr>
              <a:t>, </a:t>
            </a:r>
            <a:r>
              <a:rPr lang="ko-KR" altLang="en-US" sz="1400">
                <a:latin typeface="+mn-ea"/>
                <a:ea typeface="+mn-ea"/>
              </a:rPr>
              <a:t>부울 값인지</a:t>
            </a:r>
            <a:r>
              <a:rPr lang="en-US" altLang="ko-KR" sz="1400">
                <a:latin typeface="+mn-ea"/>
                <a:ea typeface="+mn-ea"/>
              </a:rPr>
              <a:t>, </a:t>
            </a:r>
            <a:r>
              <a:rPr lang="ko-KR" altLang="en-US" sz="1400">
                <a:latin typeface="+mn-ea"/>
                <a:ea typeface="+mn-ea"/>
              </a:rPr>
              <a:t>아니면 다른 무엇인지 결정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파이썬의 문법은 영어 문법과 유사 </a:t>
            </a:r>
            <a:r>
              <a:rPr lang="en-US" altLang="ko-KR" sz="1400">
                <a:latin typeface="+mn-ea"/>
                <a:ea typeface="+mn-ea"/>
              </a:rPr>
              <a:t>– </a:t>
            </a:r>
            <a:r>
              <a:rPr lang="ko-KR" altLang="en-US" sz="1400">
                <a:latin typeface="+mn-ea"/>
                <a:ea typeface="+mn-ea"/>
              </a:rPr>
              <a:t>읽기 쉬움</a:t>
            </a:r>
          </a:p>
          <a:p>
            <a:pPr lvl="1" eaLnBrk="1" hangingPunct="1">
              <a:buSzPct val="120000"/>
              <a:buFontTx/>
              <a:buChar char="•"/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C5477053-2870-46E3-9CA9-4E83FCA37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48" y="4539284"/>
            <a:ext cx="3514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52BD504-E8F8-4FA9-99FB-F4B48169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48" y="4239247"/>
            <a:ext cx="350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eaLnBrk="1" hangingPunct="1">
              <a:buSzPct val="120000"/>
            </a:pPr>
            <a:r>
              <a:rPr lang="ko-KR" altLang="en-US" b="1">
                <a:highlight>
                  <a:srgbClr val="FFFF00"/>
                </a:highlight>
                <a:ea typeface="굴림" panose="020B0600000101010101" pitchFamily="50" charset="-127"/>
              </a:rPr>
              <a:t>우수한 생산성</a:t>
            </a:r>
            <a:r>
              <a:rPr lang="en-US" altLang="ko-KR" b="1">
                <a:highlight>
                  <a:srgbClr val="FFFF00"/>
                </a:highlight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21A9E8B6-1E59-44F7-9C5D-0A3621341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48" y="4676256"/>
            <a:ext cx="8075242" cy="92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다른 프로그래밍 언어보다 적은 줄로 프로그램을 작성할 수 있는 구문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개발자들의 모든 필요에 대응하는 라이브러리 완비 </a:t>
            </a:r>
            <a:r>
              <a:rPr lang="en-US" altLang="ko-KR" sz="1400">
                <a:latin typeface="+mn-ea"/>
                <a:ea typeface="+mn-ea"/>
              </a:rPr>
              <a:t>:  Numpy, Scipy, Matplotlib, pandas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인터프리터 언어 </a:t>
            </a:r>
            <a:r>
              <a:rPr lang="en-US" altLang="ko-KR" sz="1400">
                <a:latin typeface="+mn-ea"/>
                <a:ea typeface="+mn-ea"/>
              </a:rPr>
              <a:t>- </a:t>
            </a:r>
            <a:r>
              <a:rPr lang="ko-KR" altLang="en-US" sz="1400">
                <a:latin typeface="+mn-ea"/>
                <a:ea typeface="+mn-ea"/>
              </a:rPr>
              <a:t>코드가 작성되는 즉시 실행</a:t>
            </a:r>
            <a:r>
              <a:rPr lang="en-US" altLang="ko-KR" sz="1400">
                <a:latin typeface="+mn-ea"/>
                <a:ea typeface="+mn-ea"/>
              </a:rPr>
              <a:t>. </a:t>
            </a:r>
            <a:r>
              <a:rPr lang="ko-KR" altLang="en-US" sz="1400">
                <a:latin typeface="+mn-ea"/>
                <a:ea typeface="+mn-ea"/>
              </a:rPr>
              <a:t>빠른 프로토타이핑 가능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</p:txBody>
      </p:sp>
      <p:pic>
        <p:nvPicPr>
          <p:cNvPr id="2050" name="Picture 2" descr="upload.wikimedia.org/wikipedia/commons/thumb/c/...">
            <a:extLst>
              <a:ext uri="{FF2B5EF4-FFF2-40B4-BE49-F238E27FC236}">
                <a16:creationId xmlns:a16="http://schemas.microsoft.com/office/drawing/2014/main" id="{74482893-E7A1-4AD1-A04D-78F8A513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901" y="1012180"/>
            <a:ext cx="2538189" cy="25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17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tuple - </a:t>
            </a:r>
            <a:r>
              <a:rPr lang="ko-KR" altLang="en-US"/>
              <a:t>다루기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30899-335F-43A6-AC7B-3FD038E5DFD8}"/>
              </a:ext>
            </a:extLst>
          </p:cNvPr>
          <p:cNvSpPr txBox="1"/>
          <p:nvPr/>
        </p:nvSpPr>
        <p:spPr>
          <a:xfrm>
            <a:off x="467544" y="1115447"/>
            <a:ext cx="396044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튜플 변경방법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 변경할 수 없음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즉, 생성되면 항목을 변경, 또는 제거할 수 없다.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해결 방법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list 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변경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tuple</a:t>
            </a:r>
          </a:p>
          <a:p>
            <a:endParaRPr lang="en-US" altLang="ko-KR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("apple", "banana", "cherry")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= list(x)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y[1] = "kiwi"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tuple(y)</a:t>
            </a:r>
          </a:p>
          <a:p>
            <a:endParaRPr lang="ko-KR" altLang="en-US" sz="1400"/>
          </a:p>
          <a:p>
            <a:endParaRPr lang="en-US" altLang="ko-KR" sz="1400"/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 방법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 = ("apple", "banana", "cherry")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= ("orange",)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 += y</a:t>
            </a:r>
          </a:p>
          <a:p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FBCAC-2A98-49C0-8235-39AA0C5604CA}"/>
              </a:ext>
            </a:extLst>
          </p:cNvPr>
          <p:cNvSpPr txBox="1"/>
          <p:nvPr/>
        </p:nvSpPr>
        <p:spPr>
          <a:xfrm>
            <a:off x="4499992" y="1052736"/>
            <a:ext cx="41868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튜플 풀기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 생성한 후 다시 변수로 추출</a:t>
            </a:r>
          </a:p>
          <a:p>
            <a:endParaRPr lang="en-US" altLang="ko-KR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("apple", "banana", "cherry")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(green, yellow, red) = fruits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* 사용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임의의 개수 지정가능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수가 값의 수보다 적은 경우 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이름에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추가할 수 있다.</a:t>
            </a:r>
          </a:p>
          <a:p>
            <a:endParaRPr lang="ko-KR" altLang="en-US" sz="1400"/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값을 "빨간색"이라는 목록으로 할당.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("apple", "banana", "cherry", "strawberry", "raspberry")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(green, yellow, *red) = fruits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("apple", "mango", "papaya", "pineapple", "cherry")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(green, *tropic, red) = fruits</a:t>
            </a:r>
          </a:p>
        </p:txBody>
      </p:sp>
    </p:spTree>
    <p:extLst>
      <p:ext uri="{BB962C8B-B14F-4D97-AF65-F5344CB8AC3E}">
        <p14:creationId xmlns:p14="http://schemas.microsoft.com/office/powerpoint/2010/main" val="1245565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tuple - </a:t>
            </a:r>
            <a:r>
              <a:rPr lang="ko-KR" altLang="en-US"/>
              <a:t>다루기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E9C14-EF85-4880-87D8-4A5CD2DAC9E5}"/>
              </a:ext>
            </a:extLst>
          </p:cNvPr>
          <p:cNvSpPr txBox="1"/>
          <p:nvPr/>
        </p:nvSpPr>
        <p:spPr>
          <a:xfrm>
            <a:off x="395536" y="1052736"/>
            <a:ext cx="441222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반복을 통한 참조방법</a:t>
            </a:r>
          </a:p>
          <a:p>
            <a:endParaRPr lang="en-US" altLang="ko-KR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 = ("apple", "banana", "cherry")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thistuple: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range()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사용 방법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 = ("apple", "banana", "cherry")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i in range(len(thistuple)):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print(thistuple[i])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while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사용 방법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thistuple = ("apple", "banana", "cherry")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 0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i &lt; len(thistuple):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print(thistuple[i])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 = i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9FE00-D656-4ECC-83AA-F44CE9E7CA5A}"/>
              </a:ext>
            </a:extLst>
          </p:cNvPr>
          <p:cNvSpPr txBox="1"/>
          <p:nvPr/>
        </p:nvSpPr>
        <p:spPr>
          <a:xfrm>
            <a:off x="4499992" y="980728"/>
            <a:ext cx="410445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튜플 합치기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tuple1 = ("a", "b" , "c")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tuple2 = (1, 2, 3)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tuple3 = tuple1 + tuple2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튜플 곱하기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("apple", "banana", "cherry")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mytuple = fruits * 2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print(mytuple)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튜플 메서드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count()	특정 값의 빈도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index()	특정 값의 위치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7780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set</a:t>
            </a:r>
            <a:r>
              <a:rPr lang="ko-KR" altLang="en-US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71BBB-E1E8-48FB-B81C-ADFBCC1D4355}"/>
              </a:ext>
            </a:extLst>
          </p:cNvPr>
          <p:cNvSpPr txBox="1"/>
          <p:nvPr/>
        </p:nvSpPr>
        <p:spPr>
          <a:xfrm>
            <a:off x="511277" y="975494"/>
            <a:ext cx="40607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단일 변수에 여러 항목을 저장.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항목은 순서가 없고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변경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(update)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할 수 없으며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중복 값을 허용하지 않음.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집합은 중괄호로 생성.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무순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인덱스나 키로 참조할 수 없음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ko-KR" altLang="en-US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설정 - 데이터 유형</a:t>
            </a:r>
          </a:p>
          <a:p>
            <a:pPr marL="182562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set1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set2 = {1, 5, 7, 9, 3}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set3 = {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set1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34,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40,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8FD57-CD50-4D46-A6D0-EA479BC0EA7B}"/>
              </a:ext>
            </a:extLst>
          </p:cNvPr>
          <p:cNvSpPr txBox="1"/>
          <p:nvPr/>
        </p:nvSpPr>
        <p:spPr>
          <a:xfrm>
            <a:off x="4572000" y="976074"/>
            <a:ext cx="432048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참조방법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인덱스나 키 사용불가.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참조 가능</a:t>
            </a:r>
          </a:p>
          <a:p>
            <a:endParaRPr lang="ko-KR" altLang="en-US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2562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추가</a:t>
            </a:r>
          </a:p>
          <a:p>
            <a:pPr marL="182562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thisset.add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orange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세트 추가</a:t>
            </a:r>
          </a:p>
          <a:p>
            <a:pPr marL="182562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tropical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pineapple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mango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papaya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thisset.update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tropical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모든 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이터러블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추가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(list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cherry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"}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kiwi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orange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thisset.update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mylist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8917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set</a:t>
            </a:r>
            <a:r>
              <a:rPr lang="ko-KR" altLang="en-US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9D980-F5BA-41ED-A302-FE8B6D450809}"/>
              </a:ext>
            </a:extLst>
          </p:cNvPr>
          <p:cNvSpPr txBox="1"/>
          <p:nvPr/>
        </p:nvSpPr>
        <p:spPr>
          <a:xfrm>
            <a:off x="467544" y="976074"/>
            <a:ext cx="430997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아이템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제거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 = {"apple", "banana", "cherry"}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thisset.remove("banana")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 = {"apple", "banana", "cherry"}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thisset.pop() 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항목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 = {"apple", "banana", "cherry"}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thisset.clear()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print(thisset)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thisset = {"apple", "banana", "cherry"}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 thisset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print(thisset)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set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결합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set1 = {"a", "b" , "c"}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set2 = {1, 2, 3}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set3 = set1.union(set2)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print(set3)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set1 = {"a", "b" , "c"}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set2 = {1, 2, 3}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set1.update(set2) 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no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rint(set1)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607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dict</a:t>
            </a:r>
            <a:r>
              <a:rPr lang="ko-KR" alt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73243-40B5-4DCE-8B76-8A78952972F6}"/>
              </a:ext>
            </a:extLst>
          </p:cNvPr>
          <p:cNvSpPr txBox="1"/>
          <p:nvPr/>
        </p:nvSpPr>
        <p:spPr>
          <a:xfrm>
            <a:off x="501445" y="908720"/>
            <a:ext cx="407055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키:값 쌍으로 데이터 값을 저장하는 데 사용.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순서가 지정되고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버전 3.7부터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변경 가능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중복 안됨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"Ford",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Mustang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1964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중복 값은 기존 값을 덮어쓴다.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"Ford",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Mustang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1964,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2020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182562">
              <a:defRPr/>
            </a:pP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 유형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"Ford",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electric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1964,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blue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CCB6-FE27-43E9-8A03-4691DCF5CE2B}"/>
              </a:ext>
            </a:extLst>
          </p:cNvPr>
          <p:cNvSpPr txBox="1"/>
          <p:nvPr/>
        </p:nvSpPr>
        <p:spPr>
          <a:xfrm>
            <a:off x="4499992" y="832058"/>
            <a:ext cx="4349299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액세스</a:t>
            </a:r>
          </a:p>
          <a:p>
            <a:endParaRPr lang="ko-KR" altLang="en-US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"Ford",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Mustang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": 1964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car.</a:t>
            </a:r>
            <a:r>
              <a:rPr lang="ko-KR" altLang="en-US" sz="1200" b="1" i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키 가져오기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car.</a:t>
            </a:r>
            <a:r>
              <a:rPr lang="ko-KR" altLang="en-US" sz="1200" b="1" i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#before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 =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#after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값 가져오기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car.</a:t>
            </a:r>
            <a:r>
              <a:rPr lang="ko-KR" altLang="en-US" sz="1200" b="1" i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#before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키:값 쌍 목록 가져오기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dict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"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model"이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있는지 확인.</a:t>
            </a:r>
          </a:p>
          <a:p>
            <a:endParaRPr lang="ko-KR" altLang="en-US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exists…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547311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en-US" altLang="ko-KR"/>
              <a:t>dict</a:t>
            </a:r>
            <a:r>
              <a:rPr lang="ko-KR" alt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370D9-5CE4-44C4-AC47-B671168D5B7D}"/>
              </a:ext>
            </a:extLst>
          </p:cNvPr>
          <p:cNvSpPr txBox="1"/>
          <p:nvPr/>
        </p:nvSpPr>
        <p:spPr>
          <a:xfrm>
            <a:off x="395536" y="974333"/>
            <a:ext cx="362171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값 변경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thisdict["year"] = 2018</a:t>
            </a:r>
          </a:p>
          <a:p>
            <a:pPr marL="182562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update() : iterable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thisdict.update({"year": 2020})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추가</a:t>
            </a:r>
          </a:p>
          <a:p>
            <a:endParaRPr lang="en-US" altLang="ko-KR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thisdict["color"] = "red"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thisdict.update({"color": "red"})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항목 제거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.pop("model")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.clear()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["model"]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사전 복사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dict2 =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mydict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.copy()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mydict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dict(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print(mydict)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4AA47-B068-4936-A21B-EE84BFDA7A88}"/>
              </a:ext>
            </a:extLst>
          </p:cNvPr>
          <p:cNvSpPr txBox="1"/>
          <p:nvPr/>
        </p:nvSpPr>
        <p:spPr>
          <a:xfrm>
            <a:off x="4452664" y="977235"/>
            <a:ext cx="423413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loop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참조</a:t>
            </a:r>
          </a:p>
          <a:p>
            <a:endParaRPr lang="en-US" altLang="ko-KR" sz="1400" dirty="0"/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키 이름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marL="182562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():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thisdict.keys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():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thisdict.items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():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중첩된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dict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myfamily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"child1" : {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: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Emil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: 2004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},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"child2" : {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: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Tobias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: 2007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},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"child3" : {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: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: 2011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 marL="182562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72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1DA34-4E31-4CA3-8255-DAC03BE3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90B0E6-1845-4E8F-AD38-2F510926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부울형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E4789-52F4-4690-B9AF-80DE5574B3AF}"/>
              </a:ext>
            </a:extLst>
          </p:cNvPr>
          <p:cNvSpPr txBox="1"/>
          <p:nvPr/>
        </p:nvSpPr>
        <p:spPr>
          <a:xfrm>
            <a:off x="395536" y="1120676"/>
            <a:ext cx="417646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False 유형.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두 값의 표현식을 평가하여 참 거짓을 알고싶을 때 사용.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print(10 &gt; 9)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print(10 == 9)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print(10 &lt; 9)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조건이 있는지 여부에 따라 메시지 인쇄 True또는 False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 = 200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 = 33</a:t>
            </a: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if b &gt; a: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print("b is greater than a")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else: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print("b is not greater than a")</a:t>
            </a:r>
          </a:p>
          <a:p>
            <a:pPr marL="342900" indent="12700" defTabSz="895350" eaLnBrk="0" hangingPunct="0">
              <a:defRPr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A5DCC-AE72-499E-AF4B-96D900F87A30}"/>
              </a:ext>
            </a:extLst>
          </p:cNvPr>
          <p:cNvSpPr txBox="1"/>
          <p:nvPr/>
        </p:nvSpPr>
        <p:spPr>
          <a:xfrm>
            <a:off x="4572000" y="1043731"/>
            <a:ext cx="417646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문자열과 숫자도 평가함.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빈문자열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0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제외하고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대부분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평가됨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모든 목록, 튜플, 집합 및 사전은 빈 항목을 제외하고 True.</a:t>
            </a:r>
          </a:p>
          <a:p>
            <a:endParaRPr lang="en-US" altLang="ko-KR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print(bool("Hello"))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print(bool(15))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endParaRPr lang="ko-KR" altLang="en-US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bool("abc")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bool(123)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bool(["apple", "cherry", "banana"])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False 반환하는 데이타 값들.</a:t>
            </a:r>
          </a:p>
          <a:p>
            <a:endParaRPr lang="ko-KR" altLang="en-US" sz="1400"/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bool(False)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bool(None)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bool(0)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bool("")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bool(())</a:t>
            </a: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bool([])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12700" defTabSz="895350" eaLnBrk="0" hangingPunct="0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bool({})</a:t>
            </a:r>
          </a:p>
        </p:txBody>
      </p:sp>
    </p:spTree>
    <p:extLst>
      <p:ext uri="{BB962C8B-B14F-4D97-AF65-F5344CB8AC3E}">
        <p14:creationId xmlns:p14="http://schemas.microsoft.com/office/powerpoint/2010/main" val="325760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1DA34-4E31-4CA3-8255-DAC03BE3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90B0E6-1845-4E8F-AD38-2F510926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파이썬 연산자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09FF0-F23F-4892-95D0-87FFE26E1FB9}"/>
              </a:ext>
            </a:extLst>
          </p:cNvPr>
          <p:cNvSpPr txBox="1"/>
          <p:nvPr/>
        </p:nvSpPr>
        <p:spPr>
          <a:xfrm>
            <a:off x="457203" y="951602"/>
            <a:ext cx="3970782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산술 연산자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Operator	Name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================================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	Addition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+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	Subtraction	x -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	Multiplication	x *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	Division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/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	Modulus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%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	Exponentiation	x **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	Floor division	x // y	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할당 연산자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변수에 값을 할당하는 데 사용.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Operator	Example	Same A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================================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	x = 5	x = 5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+=	x += 3	x = x + 3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-=	x -= 3	x = x - 3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*=	x *= 3	x = x *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/=	x /= 3	x = x /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%=	x %= 3	x = x %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//=	x //= 3	x = x //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**=	x **= 3	x = x **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&amp;=	x &amp;= 3	x = x &amp;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|=	x |= 3	x = x |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^=	x ^= 3	x = x ^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&gt;&gt;=	x &gt;&gt;= 3	x = x &gt;&gt; 3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&lt;&lt;=	x &lt;&lt;= 3	x = x &lt;&lt; 3	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C6A2-E6EF-42FB-BCC9-8EBDFE34FF2A}"/>
              </a:ext>
            </a:extLst>
          </p:cNvPr>
          <p:cNvSpPr txBox="1"/>
          <p:nvPr/>
        </p:nvSpPr>
        <p:spPr>
          <a:xfrm>
            <a:off x="4600522" y="719721"/>
            <a:ext cx="40862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비교 연산자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Operator	Name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================================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	Equal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==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!=	Not equal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!=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	Greater than	x &gt;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	Less than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&lt;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&gt;=	Greater than or equal to	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&gt;= y	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&lt;=	Less than or equal to	x &lt;= y	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논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리 연산자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조건문을 결합하는 데 사용.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Operator	Example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================================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	x &lt; 5 and  x &lt; 10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	x &lt; 5 or x &lt; 4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	not(x &lt; 5 and x &lt; 10)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549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변수유형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/>
              <a:t>파이썬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BA34E-E10B-4F51-B097-83CBF1EF9749}"/>
              </a:ext>
            </a:extLst>
          </p:cNvPr>
          <p:cNvSpPr txBox="1"/>
          <p:nvPr/>
        </p:nvSpPr>
        <p:spPr>
          <a:xfrm>
            <a:off x="541964" y="100374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is,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파이썬 동일성 연산자 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개체 비교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메모리 위치가 동일해야 함.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["apple", "banana"]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= ["apple", "banana"]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 = x</a:t>
            </a:r>
          </a:p>
          <a:p>
            <a:pPr marL="182562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 is z)  # True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 is y) # False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 == y) # True,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내용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cf. id(x)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파이썬 멤버십 연산자</a:t>
            </a:r>
          </a:p>
          <a:p>
            <a:endParaRPr lang="en-US" altLang="ko-KR" sz="1400"/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["apple", "banana"]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print("banana" in x)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파이썬 비트 연산자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Operator	Name	Description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================================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	AND	Sets each bit to 1 if both bits are 1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	OR	Sets each bit to 1 if one of two bits is 1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^	XOR	Sets each bit to 1 if only one of two bits is 1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	NOT	Inverts all the bits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	Zero fill left shift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	Signed right shift</a:t>
            </a:r>
          </a:p>
        </p:txBody>
      </p:sp>
    </p:spTree>
    <p:extLst>
      <p:ext uri="{BB962C8B-B14F-4D97-AF65-F5344CB8AC3E}">
        <p14:creationId xmlns:p14="http://schemas.microsoft.com/office/powerpoint/2010/main" val="3629867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흐름제어 </a:t>
            </a:r>
            <a:r>
              <a:rPr lang="en-US" altLang="ko-KR"/>
              <a:t>- </a:t>
            </a:r>
            <a:r>
              <a:rPr lang="ko-KR" altLang="en-US"/>
              <a:t>조건 및 </a:t>
            </a:r>
            <a:r>
              <a:rPr lang="en-US" altLang="ko-KR"/>
              <a:t>if </a:t>
            </a:r>
            <a:r>
              <a:rPr lang="ko-KR" altLang="en-US"/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F801D-1CFB-406A-93FD-DDA87E995D9B}"/>
              </a:ext>
            </a:extLst>
          </p:cNvPr>
          <p:cNvSpPr txBox="1"/>
          <p:nvPr/>
        </p:nvSpPr>
        <p:spPr>
          <a:xfrm>
            <a:off x="228600" y="975494"/>
            <a:ext cx="560192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 및 If 문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들여쓰기를 사용하여 코드의 범위를 정의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33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200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b &gt; a: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print("b is greater than a")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b &gt; a: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print("b is greater than a")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elif a == b: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print("a and b are equal")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print("a is greater than b")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한 줄 if 문: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a &gt; b: print("a is greater than b")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print("A") if a &gt; b else print("B")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print("A") if a &gt; b else print("=") if a == b else print("B")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08308-D4E4-4562-BEA5-1274B85397D2}"/>
              </a:ext>
            </a:extLst>
          </p:cNvPr>
          <p:cNvSpPr txBox="1"/>
          <p:nvPr/>
        </p:nvSpPr>
        <p:spPr>
          <a:xfrm>
            <a:off x="4572000" y="980728"/>
            <a:ext cx="4114802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복합조건문</a:t>
            </a:r>
          </a:p>
          <a:p>
            <a:pPr marL="182562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200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33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= 500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a &gt; b and c &gt; a: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print("Both conditions are True")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중첩된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if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41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x &gt; 10: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print("Above ten,")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if x &gt; 20: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print("and also above 20!")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else: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print("but not above 20.")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Pass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이용</a:t>
            </a:r>
          </a:p>
          <a:p>
            <a:endParaRPr lang="ko-KR" altLang="en-US" sz="1400"/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33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200</a:t>
            </a:r>
          </a:p>
          <a:p>
            <a:pPr marL="182562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b &gt; a:</a:t>
            </a:r>
          </a:p>
          <a:p>
            <a:pPr marL="182562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05974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2639-4A33-40AD-95AD-7836B2B5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378CC-96C2-4288-970B-418F7960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Python</a:t>
            </a:r>
            <a:r>
              <a:rPr lang="ko-KR" altLang="en-US">
                <a:latin typeface="+mn-ea"/>
                <a:ea typeface="+mn-ea"/>
              </a:rPr>
              <a:t> 소개</a:t>
            </a:r>
            <a:endParaRPr lang="ko-KR" alt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C0B0B6-4744-46E8-BD9C-00A373FA8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91" y="1252684"/>
            <a:ext cx="3514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E47342-54FB-4D83-BFE1-C859DEF0A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1" y="952647"/>
            <a:ext cx="350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eaLnBrk="1" hangingPunct="1">
              <a:buSzPct val="120000"/>
            </a:pPr>
            <a:r>
              <a:rPr lang="ko-KR" altLang="en-US" b="1">
                <a:highlight>
                  <a:srgbClr val="FFFF00"/>
                </a:highlight>
                <a:ea typeface="굴림" panose="020B0600000101010101" pitchFamily="50" charset="-127"/>
              </a:rPr>
              <a:t>사용분야</a:t>
            </a:r>
            <a:r>
              <a:rPr lang="en-US" altLang="ko-KR" b="1">
                <a:highlight>
                  <a:srgbClr val="FFFF00"/>
                </a:highlight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F6A774-C12D-489A-B544-3616D3BF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1" y="1389656"/>
            <a:ext cx="8075242" cy="157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머신러닝 기본언어</a:t>
            </a:r>
            <a:endParaRPr lang="en-US" altLang="ko-KR" sz="140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웹 개발</a:t>
            </a:r>
            <a:r>
              <a:rPr lang="en-US" altLang="ko-KR" sz="1400">
                <a:latin typeface="+mn-ea"/>
                <a:ea typeface="+mn-ea"/>
              </a:rPr>
              <a:t>(</a:t>
            </a:r>
            <a:r>
              <a:rPr lang="ko-KR" altLang="en-US" sz="1400">
                <a:latin typeface="+mn-ea"/>
                <a:ea typeface="+mn-ea"/>
              </a:rPr>
              <a:t>서버 측</a:t>
            </a:r>
            <a:r>
              <a:rPr lang="en-US" altLang="ko-KR" sz="1400">
                <a:latin typeface="+mn-ea"/>
                <a:ea typeface="+mn-ea"/>
              </a:rPr>
              <a:t>),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소프트웨어 개발</a:t>
            </a:r>
            <a:r>
              <a:rPr lang="en-US" altLang="ko-KR" sz="1400">
                <a:latin typeface="+mn-ea"/>
                <a:ea typeface="+mn-ea"/>
              </a:rPr>
              <a:t>,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수학</a:t>
            </a:r>
            <a:r>
              <a:rPr lang="en-US" altLang="ko-KR" sz="1400">
                <a:latin typeface="+mn-ea"/>
                <a:ea typeface="+mn-ea"/>
              </a:rPr>
              <a:t>,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시스템 스크립팅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3A381D-8E1F-4292-AAD1-BBB00E1C5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79" y="3550061"/>
            <a:ext cx="3514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FE256A6-4B06-4343-AAEE-51B29DEA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79" y="3250024"/>
            <a:ext cx="350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eaLnBrk="1" hangingPunct="1">
              <a:buSzPct val="120000"/>
            </a:pPr>
            <a:r>
              <a:rPr lang="en-US" altLang="ko-KR" b="1">
                <a:highlight>
                  <a:srgbClr val="FFFF00"/>
                </a:highlight>
                <a:ea typeface="굴림" panose="020B0600000101010101" pitchFamily="50" charset="-127"/>
              </a:rPr>
              <a:t>Python </a:t>
            </a:r>
            <a:r>
              <a:rPr lang="ko-KR" altLang="en-US" b="1">
                <a:highlight>
                  <a:srgbClr val="FFFF00"/>
                </a:highlight>
                <a:ea typeface="굴림" panose="020B0600000101010101" pitchFamily="50" charset="-127"/>
              </a:rPr>
              <a:t>구문의 특징</a:t>
            </a:r>
            <a:r>
              <a:rPr lang="en-US" altLang="ko-KR" b="1">
                <a:highlight>
                  <a:srgbClr val="FFFF00"/>
                </a:highlight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A6288D8-CDBC-429F-A61F-30773354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79" y="3687033"/>
            <a:ext cx="8075242" cy="125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가독성을 위해 영어와 유사한 구문구조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세미콜론이나 괄호를 자주 사용하는 다른 프로그래밍 언어와 달리 새 줄로 명령완성</a:t>
            </a:r>
            <a:endParaRPr lang="en-US" altLang="ko-KR" sz="140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en-US" altLang="ko-KR" sz="1400">
                <a:latin typeface="+mn-ea"/>
                <a:ea typeface="+mn-ea"/>
              </a:rPr>
              <a:t>{} </a:t>
            </a:r>
            <a:r>
              <a:rPr lang="ko-KR" altLang="en-US" sz="1400">
                <a:latin typeface="+mn-ea"/>
                <a:ea typeface="+mn-ea"/>
              </a:rPr>
              <a:t>를 사용하지 않고 공백을 사용하여 루프</a:t>
            </a:r>
            <a:r>
              <a:rPr lang="en-US" altLang="ko-KR" sz="1400">
                <a:latin typeface="+mn-ea"/>
                <a:ea typeface="+mn-ea"/>
              </a:rPr>
              <a:t>, </a:t>
            </a:r>
            <a:r>
              <a:rPr lang="ko-KR" altLang="en-US" sz="1400">
                <a:latin typeface="+mn-ea"/>
                <a:ea typeface="+mn-ea"/>
              </a:rPr>
              <a:t>함수 및 클래스 등 코드의 범위를 정의</a:t>
            </a:r>
            <a:r>
              <a:rPr lang="en-US" altLang="ko-KR" sz="1400">
                <a:latin typeface="+mn-ea"/>
                <a:ea typeface="+mn-ea"/>
              </a:rPr>
              <a:t>. 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endParaRPr lang="en-US" altLang="ko-KR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635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흐름제어 </a:t>
            </a:r>
            <a:r>
              <a:rPr lang="en-US" altLang="ko-KR"/>
              <a:t>- while loop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EB922-AB3F-473B-9624-5B7C0F85F0CD}"/>
              </a:ext>
            </a:extLst>
          </p:cNvPr>
          <p:cNvSpPr txBox="1"/>
          <p:nvPr/>
        </p:nvSpPr>
        <p:spPr>
          <a:xfrm>
            <a:off x="395537" y="980728"/>
            <a:ext cx="417646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while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loop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 1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i &lt; 6: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print(i)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 += 1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print("i is no longer less than 6")</a:t>
            </a: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break 문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조건이 true인 경우에도 루프를 나옴.</a:t>
            </a: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 1</a:t>
            </a:r>
          </a:p>
          <a:p>
            <a:pPr marL="182562">
              <a:defRPr/>
            </a:pP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 i &lt; 6: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print(i)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if i == 3: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break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i += 1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continue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반복을 중지하고 다음 반복을 계속.</a:t>
            </a: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 0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 i &lt; 6: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i += 1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if i == 3: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continue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print(i)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06725-AD09-4D73-B16C-365A30BA0323}"/>
              </a:ext>
            </a:extLst>
          </p:cNvPr>
          <p:cNvSpPr txBox="1"/>
          <p:nvPr/>
        </p:nvSpPr>
        <p:spPr>
          <a:xfrm>
            <a:off x="4355976" y="1010788"/>
            <a:ext cx="4572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else 문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조건이 더 이상 참이 아닐 때 코드 블록을 한 번 실행.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는 조건이 참인 상태에서 나오는 차이 있음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indent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 1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 i &lt; 6: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print(i)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i += 1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  <a:b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print("i is no longer less than 6")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452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흐름제어 </a:t>
            </a:r>
            <a:r>
              <a:rPr lang="en-US" altLang="ko-KR"/>
              <a:t>- for loop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C94C-E508-4D52-9B5B-05DC44490E75}"/>
              </a:ext>
            </a:extLst>
          </p:cNvPr>
          <p:cNvSpPr txBox="1"/>
          <p:nvPr/>
        </p:nvSpPr>
        <p:spPr>
          <a:xfrm>
            <a:off x="316390" y="902905"/>
            <a:ext cx="418360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튜플,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set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등의 각 항목에 대해 한 번씩 일련의 명령문을 실행.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["apple", "banana", "cherry"]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fruits: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"banana":   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반복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Break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["apple", "banana", "cherry"]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fruits: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if x == "banana":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break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Continue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사용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["apple", "banana", "cherry"]  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‘banana’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인쇄하지 않음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fruits: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if x == "banana":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continue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/>
              <a:t>	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04168-FD8B-465C-B370-F832E2ADCE3C}"/>
              </a:ext>
            </a:extLst>
          </p:cNvPr>
          <p:cNvSpPr txBox="1"/>
          <p:nvPr/>
        </p:nvSpPr>
        <p:spPr>
          <a:xfrm>
            <a:off x="4427985" y="902325"/>
            <a:ext cx="425881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range()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 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횟수만큼 코드 세트를 반복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range(6):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range(2, 6):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range(2, 30, 3):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중첩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구조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 = ["red", "big", "tasty"]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["apple", "banana", "cherry"]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adj: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for y in fruits: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print(x, y)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pass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[0, 1, 2]: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699757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0E15E-5682-4348-943C-C3736A3A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37014-8167-4D7E-9F55-FD2E717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흐름제어 </a:t>
            </a:r>
            <a:r>
              <a:rPr lang="en-US" altLang="ko-KR"/>
              <a:t>- </a:t>
            </a:r>
            <a:r>
              <a:rPr lang="ko-KR" altLang="en-US"/>
              <a:t>반복자</a:t>
            </a:r>
            <a:r>
              <a:rPr lang="en-US" altLang="ko-KR"/>
              <a:t>(iterator)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2148-DC84-4240-B460-F0B5E44F23BC}"/>
              </a:ext>
            </a:extLst>
          </p:cNvPr>
          <p:cNvSpPr txBox="1"/>
          <p:nvPr/>
        </p:nvSpPr>
        <p:spPr>
          <a:xfrm>
            <a:off x="460755" y="1120675"/>
            <a:ext cx="4471285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모든 값을 순회할 수 있는 반복될 수 있는 개체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목록, 튜플, 사전 및 집합은 모두 반복 가능한 개체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iter()를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이용하여 반복자를 생성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next()를 이용하여 단위 객체 추출.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for루프를 사용하여 반복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mytuple = ("apple", "banana", "cherry")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mytuple: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print(x)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iter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사용하여 반복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mytuple = ("apple", "banana", "cherry")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myit = iter(mytuple)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print(next(myit))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print(next(myit))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mystr = "banana＂ 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문자열도 가능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myit = iter(mystr)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print(next(myit))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print(next(myit))</a:t>
            </a:r>
          </a:p>
          <a:p>
            <a:endParaRPr lang="en-US" altLang="ko-K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61711-A7A9-40E8-954E-174BE5DA5C3E}"/>
              </a:ext>
            </a:extLst>
          </p:cNvPr>
          <p:cNvSpPr txBox="1"/>
          <p:nvPr/>
        </p:nvSpPr>
        <p:spPr>
          <a:xfrm>
            <a:off x="4927245" y="1120675"/>
            <a:ext cx="382122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enumerate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값과 인덱스를 반복해야할 때 사용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= [2, 4, 6, 8, 10]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i in range(len(L)):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print(i, L[i])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 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i, val in enumerate(L):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print(i, val)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map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반복자의 값에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적용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10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수를 제곱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square = lambda x: x ** 2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val in map(square, range(10)):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print(val, end=' ')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filter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참으로 평가한 값만 통과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짝수만 출력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is_even = lambda x: x % 2 == 0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val in filter(is_even, range(10)):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print(val, end=' ')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88507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0E15E-5682-4348-943C-C3736A3A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37014-8167-4D7E-9F55-FD2E717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흐름제어 </a:t>
            </a:r>
            <a:r>
              <a:rPr lang="en-US" altLang="ko-KR"/>
              <a:t>- </a:t>
            </a:r>
            <a:r>
              <a:rPr lang="ko-KR" altLang="en-US"/>
              <a:t>반복자</a:t>
            </a:r>
            <a:r>
              <a:rPr lang="en-US" altLang="ko-KR"/>
              <a:t>(iterator)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61711-A7A9-40E8-954E-174BE5DA5C3E}"/>
              </a:ext>
            </a:extLst>
          </p:cNvPr>
          <p:cNvSpPr txBox="1"/>
          <p:nvPr/>
        </p:nvSpPr>
        <p:spPr>
          <a:xfrm>
            <a:off x="457202" y="896026"/>
            <a:ext cx="3821220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zip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여러개의 리스트를 동시에 반복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= [2, 4, 6, 8, 10]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= [3, 6, 9, 12, 15]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lval, rval in zip(L, R):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print(lval, rval)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L1 = (1, 2, 3, 4)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= ('a', 'b', 'c', 'd')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 = zip(L1, L2)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print(*z)  # z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풀어져서 다시 사용할 수 없음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marR="0" lvl="0" indent="-17303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여러 개의</a:t>
            </a: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반복자를 묶을 수 있음</a:t>
            </a: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zip : unzip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 = zip(L1, L2)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new_L1, new_L2 = zip(*z)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print(new_L1, new_L2)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zip, unzip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해보자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419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977F24-5F3E-4734-979A-AF12CE86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35A647-B0AB-4287-8DBD-E6672EC6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흐름제어 </a:t>
            </a:r>
            <a:r>
              <a:rPr lang="en-US" altLang="ko-KR"/>
              <a:t>– list comprehension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A411C-528D-4DC8-9E22-336B59D1B085}"/>
              </a:ext>
            </a:extLst>
          </p:cNvPr>
          <p:cNvSpPr txBox="1"/>
          <p:nvPr/>
        </p:nvSpPr>
        <p:spPr>
          <a:xfrm>
            <a:off x="457202" y="1003748"/>
            <a:ext cx="411479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리스트를 만드는 for 루프를 짧고 읽기 쉬운 한 라인으로 압축하는 기술 </a:t>
            </a:r>
            <a:endParaRPr lang="en-US" altLang="ko-KR" sz="14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: [expr for var in iterable]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= []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n in range(12):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L.append(n ** 2)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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[n ** 2 for n in range(12)]</a:t>
            </a:r>
          </a:p>
          <a:p>
            <a:endParaRPr lang="ko-KR" altLang="en-US" sz="12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중복반복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[(i, j) for i in range(2) for j in range(3)]</a:t>
            </a:r>
          </a:p>
          <a:p>
            <a:endParaRPr lang="ko-KR" altLang="en-US" sz="12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조건부 반복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[val for val in range(20) if val % 3 &gt; 0]</a:t>
            </a:r>
          </a:p>
          <a:p>
            <a:endParaRPr lang="ko-KR" altLang="en-US" sz="12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comprehension -- 중복제거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{n**2 for n in range(12)}</a:t>
            </a:r>
          </a:p>
          <a:p>
            <a:endParaRPr lang="ko-KR" altLang="en-US" sz="12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dict comprehension 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{n:n**2 for n in range(6)}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703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977F24-5F3E-4734-979A-AF12CE86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35A647-B0AB-4287-8DBD-E6672EC6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흐름제어 </a:t>
            </a:r>
            <a:r>
              <a:rPr lang="en-US" altLang="ko-KR"/>
              <a:t>– generator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A411C-528D-4DC8-9E22-336B59D1B085}"/>
              </a:ext>
            </a:extLst>
          </p:cNvPr>
          <p:cNvSpPr txBox="1"/>
          <p:nvPr/>
        </p:nvSpPr>
        <p:spPr>
          <a:xfrm>
            <a:off x="457202" y="1003748"/>
            <a:ext cx="382122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리스트는 값들의 모음인</a:t>
            </a:r>
            <a:r>
              <a:rPr lang="en-US" altLang="ko-KR" sz="1400"/>
              <a:t> </a:t>
            </a:r>
            <a:r>
              <a:rPr lang="ko-KR" altLang="en-US" sz="1400"/>
              <a:t>반면</a:t>
            </a:r>
            <a:r>
              <a:rPr lang="en-US" altLang="ko-KR" sz="1400"/>
              <a:t>, </a:t>
            </a:r>
            <a:r>
              <a:rPr lang="ko-KR" altLang="en-US" sz="1400"/>
              <a:t>제너레이터는 값을 만들어내는 방식</a:t>
            </a:r>
            <a:r>
              <a:rPr lang="en-US" altLang="ko-KR" sz="1400"/>
              <a:t>.</a:t>
            </a:r>
            <a:endParaRPr lang="ko-KR" altLang="en-US" sz="14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리스트는 실제 값들을 생성하므로 메모리차지하나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제너레이터는 방법만 정의하므로 메모리 소모 없음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메모리를 효율적으로 사용할 수 있고 계산 비용도 절감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크기는 가용 메모리 범위로 제한되지만 제너레이터의 크기는 제한이 없음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/>
          </a:p>
          <a:p>
            <a:pPr marL="447675">
              <a:spcAft>
                <a:spcPts val="600"/>
              </a:spcAft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 ** 2 for n in range(12))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출력하려면 리스트 생성자함수 이용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 = (n ** 2 for n in range(12))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list(G)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 = (n ** 2 for n in range(12))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val in G: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print(val, end=' ')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제너레이터 표현식은 한번만 사용됨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 = (n ** 2 for n in range(12))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list(G)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9842-AC26-4602-8F14-433F20B67EF5}"/>
              </a:ext>
            </a:extLst>
          </p:cNvPr>
          <p:cNvSpPr txBox="1"/>
          <p:nvPr/>
        </p:nvSpPr>
        <p:spPr>
          <a:xfrm>
            <a:off x="4418952" y="1003747"/>
            <a:ext cx="426784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현재위치를 기억하고 있음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작업과정 중 이전에 중단됐던 지점을 기억</a:t>
            </a: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 = (n**2 for n in range(12))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n in G: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print(n, end=' ')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 n &gt; 30: break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print("\nDo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something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else.")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n in G: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print(n, end=' ')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제너레이터 만드는 방법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G1 = (n ** 2 for n in range(12))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구조인 경우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yield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gen():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for n in range(12):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yield n ** 2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G2 = gen()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print(*G2)</a:t>
            </a:r>
          </a:p>
        </p:txBody>
      </p:sp>
    </p:spTree>
    <p:extLst>
      <p:ext uri="{BB962C8B-B14F-4D97-AF65-F5344CB8AC3E}">
        <p14:creationId xmlns:p14="http://schemas.microsoft.com/office/powerpoint/2010/main" val="1324974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977F24-5F3E-4734-979A-AF12CE86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35A647-B0AB-4287-8DBD-E6672EC6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흐름제어 </a:t>
            </a:r>
            <a:r>
              <a:rPr lang="en-US" altLang="ko-KR"/>
              <a:t>– generator – </a:t>
            </a:r>
            <a:r>
              <a:rPr lang="ko-KR" altLang="en-US"/>
              <a:t>에라토스테네스의 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A411C-528D-4DC8-9E22-336B59D1B085}"/>
              </a:ext>
            </a:extLst>
          </p:cNvPr>
          <p:cNvSpPr txBox="1"/>
          <p:nvPr/>
        </p:nvSpPr>
        <p:spPr>
          <a:xfrm>
            <a:off x="457202" y="1003748"/>
            <a:ext cx="382122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i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Sieve of Eratosthenes</a:t>
            </a:r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소수를 찾는 알고리즘</a:t>
            </a:r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/>
              <a:t>2</a:t>
            </a:r>
            <a:r>
              <a:rPr lang="ko-KR" altLang="en-US" sz="1400"/>
              <a:t>부터 시작하여 자신의 배수를 모두 없애나가는 방식</a:t>
            </a:r>
            <a:r>
              <a:rPr lang="en-US" altLang="ko-KR" sz="140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/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2 ~ 40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 소수 찾기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= [n for n in range(2, 40)]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print(L)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값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배수 제거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= [n for n in L if n == L[0] or n % L[0] &gt; 0]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print(L)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값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배수 제거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= [n for n in L if n == L[1] or n % L[1] &gt; 0]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print(L)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값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배수 제거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= [n for n in L if n == L[2] or n % L[2] &gt; 0]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9842-AC26-4602-8F14-433F20B67EF5}"/>
              </a:ext>
            </a:extLst>
          </p:cNvPr>
          <p:cNvSpPr txBox="1"/>
          <p:nvPr/>
        </p:nvSpPr>
        <p:spPr>
          <a:xfrm>
            <a:off x="4418952" y="1003747"/>
            <a:ext cx="42678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rgbClr val="373A3C"/>
                </a:solidFill>
                <a:latin typeface="Open Sans" panose="020B0604020202020204" pitchFamily="34" charset="0"/>
              </a:rPr>
              <a:t>generator</a:t>
            </a:r>
            <a:r>
              <a:rPr lang="ko-KR" altLang="en-US" sz="1400" dirty="0">
                <a:solidFill>
                  <a:srgbClr val="373A3C"/>
                </a:solidFill>
                <a:latin typeface="Open Sans" panose="020B0604020202020204" pitchFamily="34" charset="0"/>
              </a:rPr>
              <a:t> 를 이용했을 때</a:t>
            </a:r>
            <a:endParaRPr lang="en-US" altLang="ko-KR" sz="1400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작업과정 중 이전에 중단됐던 지점을 기억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gen_primes(N):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primes = set()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for n in range(2, N):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검사대상 숫자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(n)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기존 소수들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(primes)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나누어서 판정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all(n % p &gt; 0 for p in primes):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primes.add(n)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yield n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 = gen_primes (40)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x in z: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print(x)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https://ko.wikipedia.org/wiki/%EC%97%90%EB%9D%BC%ED%86%A0%EC%8A%A4%ED%85%8C%EB%84%A4%EC%8A%A4%EC%9D%98_%EC%B2%B4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3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함수</a:t>
            </a:r>
            <a:r>
              <a:rPr lang="en-US" altLang="ko-KR"/>
              <a:t>(function)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BAFA3-6519-4730-A6D9-382304715758}"/>
              </a:ext>
            </a:extLst>
          </p:cNvPr>
          <p:cNvSpPr txBox="1"/>
          <p:nvPr/>
        </p:nvSpPr>
        <p:spPr>
          <a:xfrm>
            <a:off x="234008" y="1009173"/>
            <a:ext cx="404996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함수는 호출될 때만 실행되는 코드 블록</a:t>
            </a:r>
          </a:p>
          <a:p>
            <a:endParaRPr lang="ko-KR" altLang="en-US" sz="12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my_function(fname):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print(fname + " Refsnes")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my_function("Emil")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my_function("Tobias")</a:t>
            </a:r>
          </a:p>
          <a:p>
            <a:endParaRPr lang="en-US" altLang="ko-KR" sz="120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반환 값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def my_function(x):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return 5 * x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print(my_function(3))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기본 매개변수 값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없이 함수를 호출하면 기본값 사용.</a:t>
            </a: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my_function(country = "Norway"):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print("I am from " + country)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my_function("India")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my_function()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my_function("Brazil")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35C8C-4CD7-4221-9FC3-C06F5D7DC630}"/>
              </a:ext>
            </a:extLst>
          </p:cNvPr>
          <p:cNvSpPr txBox="1"/>
          <p:nvPr/>
        </p:nvSpPr>
        <p:spPr>
          <a:xfrm>
            <a:off x="4656764" y="935591"/>
            <a:ext cx="4127075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목록을 인수로 전달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my_function(food):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for x in food: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print(x)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fruits = ["apple", "banana", "cherry"]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my_function(fruits)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recursive :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재귀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정의된 함수가 스스로를 호출.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종료되지 않는 함수나 과도한 양의 메모리 사용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tri_recursion(k):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if(k &gt; 0):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result = k + tri_recursion(k - 1)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print(k, result)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else: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result = 0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return result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tri_recursion(6)</a:t>
            </a:r>
          </a:p>
        </p:txBody>
      </p:sp>
    </p:spTree>
    <p:extLst>
      <p:ext uri="{BB962C8B-B14F-4D97-AF65-F5344CB8AC3E}">
        <p14:creationId xmlns:p14="http://schemas.microsoft.com/office/powerpoint/2010/main" val="2873858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함수</a:t>
            </a:r>
            <a:r>
              <a:rPr lang="en-US" altLang="ko-KR"/>
              <a:t>(function)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C60FD-CE13-4145-9CED-A267BA8AB90A}"/>
              </a:ext>
            </a:extLst>
          </p:cNvPr>
          <p:cNvSpPr txBox="1"/>
          <p:nvPr/>
        </p:nvSpPr>
        <p:spPr>
          <a:xfrm>
            <a:off x="4562764" y="980728"/>
            <a:ext cx="4325719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람다 함수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인수를 사용할 수 있지만 표현식은 하나만 가지는 익명 함수.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arguments : expression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lambda a, b : a * b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print(x(5, 6))</a:t>
            </a:r>
          </a:p>
          <a:p>
            <a:endParaRPr lang="ko-KR" altLang="en-US" sz="12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Lambda 함수 사용예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myfunc(n):   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return lambda a : a * n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mydoubler = myfunc(2) 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인수를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배로 만드는 함수 생성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print(mydoubler(11))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#================================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= [{'first':'Guido', 'last':'Van Rossum', 'YOB':1956},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{'first':'Grace', 'last':'Hopper',     'YOB':1906},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{'first':'Alan',  'last':'Turing',     'YOB':1912}]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기준으로 정렬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sorted(data, key=lambda item: item[＇first＇])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생년기준으로 정렬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sorted(data, key=lambda item: item['YOB’])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f(item): return item['YOB']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3B7E3-594D-481A-A6E6-BC7ECEAE7318}"/>
              </a:ext>
            </a:extLst>
          </p:cNvPr>
          <p:cNvSpPr txBox="1"/>
          <p:nvPr/>
        </p:nvSpPr>
        <p:spPr>
          <a:xfrm>
            <a:off x="457198" y="980728"/>
            <a:ext cx="390388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*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args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와 **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kwargs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받을 매개변수 개수가 가변적일 때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 개수의 일반 인수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en-US" altLang="ko-KR" sz="1400"/>
              <a:t>(* : expand var</a:t>
            </a:r>
            <a:r>
              <a:rPr lang="ko-KR" altLang="en-US" sz="1400"/>
              <a:t> </a:t>
            </a:r>
            <a:r>
              <a:rPr lang="en-US" altLang="ko-KR" sz="1400"/>
              <a:t>as a sequence)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 개수의 키워드 인수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en-US" altLang="ko-KR" sz="1400"/>
              <a:t>(** : expand var</a:t>
            </a:r>
            <a:r>
              <a:rPr lang="ko-KR" altLang="en-US" sz="1400"/>
              <a:t> </a:t>
            </a:r>
            <a:r>
              <a:rPr lang="en-US" altLang="ko-KR" sz="1400"/>
              <a:t>as a dictionary)</a:t>
            </a: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순서는 일반 인수 먼저 표시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인수는 뒤에 표시해야 함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catch_all(*args, **kwargs):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print(＂args =＂, args)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print(＂kwargs = ＂, kwargs)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catch_all(1, 2, 3, a=4, b=5)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catch_all('a', keyword=2)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호출시에도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*, **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endParaRPr lang="en-US" altLang="ko-KR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inputs = (1, 2, 3)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keywords = {'pi': 3.14}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catch_all(*inputs, **keywords)</a:t>
            </a:r>
          </a:p>
        </p:txBody>
      </p:sp>
    </p:spTree>
    <p:extLst>
      <p:ext uri="{BB962C8B-B14F-4D97-AF65-F5344CB8AC3E}">
        <p14:creationId xmlns:p14="http://schemas.microsoft.com/office/powerpoint/2010/main" val="3223453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0E15E-5682-4348-943C-C3736A3A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37014-8167-4D7E-9F55-FD2E717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함수</a:t>
            </a:r>
            <a:r>
              <a:rPr lang="en-US" altLang="ko-KR"/>
              <a:t>(function) - </a:t>
            </a:r>
            <a:r>
              <a:rPr lang="ko-KR" altLang="en-US"/>
              <a:t>모듈</a:t>
            </a:r>
            <a:r>
              <a:rPr lang="en-US" altLang="ko-KR"/>
              <a:t>(module)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2F59A-8711-417B-A085-595210568325}"/>
              </a:ext>
            </a:extLst>
          </p:cNvPr>
          <p:cNvSpPr txBox="1"/>
          <p:nvPr/>
        </p:nvSpPr>
        <p:spPr>
          <a:xfrm>
            <a:off x="405114" y="976654"/>
            <a:ext cx="409487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모듈은 코드 라이브러리.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모듈 만들기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확장자를 가진 파일에 원하는 코드를 저장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in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mymodule.py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greeting(name):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print("Hello, " + name)</a:t>
            </a:r>
          </a:p>
          <a:p>
            <a:endParaRPr lang="en-US" altLang="ko-KR" sz="14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 파일에서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mymodule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mymodule.greeting("Jonathan")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모듈의 변수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함수뿐 아니라 모든 유형(배열, 사전, 개체 등)의 변수도 포함 가능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In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mymodule.py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person1 = {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"name": "John",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"age": 36,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"country": "Norway"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40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 파일에서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mymodule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mymodule.person1["age"]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print(a)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A96B4-3D5D-4FAF-B91A-14DFE69CDD10}"/>
              </a:ext>
            </a:extLst>
          </p:cNvPr>
          <p:cNvSpPr txBox="1"/>
          <p:nvPr/>
        </p:nvSpPr>
        <p:spPr>
          <a:xfrm>
            <a:off x="4593705" y="976654"/>
            <a:ext cx="414518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모듈 이름 바꾸기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 as np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matplotlib.pyplot as plt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내장 모듈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설치하지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않고 바로 사용할 수 있는 모듈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platform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platform.system()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dir() 함수 사용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모듈의 모든 함수 이름(또는 변수 이름)을 나열하는 내장 함수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dir(platform)</a:t>
            </a: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모듈에서 부분 가져오기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matplotlib as mpl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dir(mpl)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matplotlib.pyplot as plt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dir(plt)</a:t>
            </a:r>
          </a:p>
        </p:txBody>
      </p:sp>
    </p:spTree>
    <p:extLst>
      <p:ext uri="{BB962C8B-B14F-4D97-AF65-F5344CB8AC3E}">
        <p14:creationId xmlns:p14="http://schemas.microsoft.com/office/powerpoint/2010/main" val="25969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059C7-DF6B-433A-AD94-EE3D15C0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4C3275-82F0-4E23-844D-8BEE0267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Python</a:t>
            </a:r>
            <a:r>
              <a:rPr lang="ko-KR" altLang="en-US">
                <a:latin typeface="+mn-ea"/>
                <a:ea typeface="+mn-ea"/>
              </a:rPr>
              <a:t> 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2F421-B38E-4AD8-8295-ABC8E306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35" y="1556792"/>
            <a:ext cx="6093653" cy="4545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D1003-6EDE-4E7A-BDC1-702D546BF44A}"/>
              </a:ext>
            </a:extLst>
          </p:cNvPr>
          <p:cNvSpPr txBox="1"/>
          <p:nvPr/>
        </p:nvSpPr>
        <p:spPr>
          <a:xfrm>
            <a:off x="457202" y="921667"/>
            <a:ext cx="60939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StackOverflow </a:t>
            </a:r>
            <a:r>
              <a:rPr lang="ko-KR" altLang="en-US" sz="1600"/>
              <a:t>문의 중 </a:t>
            </a:r>
            <a:r>
              <a:rPr lang="en-US" altLang="ko-KR" sz="1600"/>
              <a:t>16%</a:t>
            </a:r>
            <a:r>
              <a:rPr lang="ko-KR" altLang="en-US" sz="1600"/>
              <a:t>가 </a:t>
            </a:r>
            <a:r>
              <a:rPr lang="en-US" altLang="ko-KR" sz="1600"/>
              <a:t>"</a:t>
            </a:r>
            <a:r>
              <a:rPr lang="ko-KR" altLang="en-US" sz="1600"/>
              <a:t>파이썬</a:t>
            </a:r>
            <a:r>
              <a:rPr lang="en-US" altLang="ko-KR" sz="160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951556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클래스</a:t>
            </a:r>
            <a:r>
              <a:rPr lang="en-US" altLang="ko-KR"/>
              <a:t>(class)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86287-66BB-48BC-856B-4F12E319926B}"/>
              </a:ext>
            </a:extLst>
          </p:cNvPr>
          <p:cNvSpPr txBox="1"/>
          <p:nvPr/>
        </p:nvSpPr>
        <p:spPr>
          <a:xfrm>
            <a:off x="236611" y="1124744"/>
            <a:ext cx="475194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클래스 만들기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__init__()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 생성시 항상 실행되는 함수</a:t>
            </a:r>
          </a:p>
          <a:p>
            <a:endParaRPr lang="en-US" altLang="ko-KR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name, age):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self.name = name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self.age = age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myfunc(self):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print("Hello my name is " + self.name)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 = Person("John", 36)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p1.myfunc()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개체 속성 수정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p1.age = 40</a:t>
            </a:r>
          </a:p>
          <a:p>
            <a:endParaRPr lang="en-US" altLang="ko-KR" sz="12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개체 속성 삭제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 p1.age</a:t>
            </a:r>
          </a:p>
          <a:p>
            <a:endParaRPr lang="en-US" altLang="ko-KR" sz="12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객체 삭제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 p1</a:t>
            </a:r>
          </a:p>
          <a:p>
            <a:endParaRPr lang="en-US" altLang="ko-KR" sz="12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pass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C0A21-7935-4DC3-B994-19C3598E0221}"/>
              </a:ext>
            </a:extLst>
          </p:cNvPr>
          <p:cNvSpPr txBox="1"/>
          <p:nvPr/>
        </p:nvSpPr>
        <p:spPr>
          <a:xfrm>
            <a:off x="4504248" y="1096081"/>
            <a:ext cx="4182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self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55600" marR="0" lvl="0" indent="-17303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클래스의 인스턴스에 대한 참조, 및 클래스에 속한 액세스 변수로 사용.</a:t>
            </a:r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5600" marR="0" lvl="0" indent="-17303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class Person: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 def __init__(self, name, age):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   self.name = name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   self.age = age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p1 = Person("John", 36)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print(p1.name)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print(p1.age)</a:t>
            </a:r>
          </a:p>
          <a:p>
            <a:pPr marL="355600" marR="0" lvl="0" indent="-17303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5600" marR="0" lvl="0" indent="-17303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대신 원하는 이름을 사용할 수도 있음</a:t>
            </a: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class Person: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def __init__(mysillyobject, name, age):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mysillyobject.name = name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mysillyobject.age = age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def myfunc(abc):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print("Hello my name is " + abc.name)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p1 = Person("John", 36)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277559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ACAE2-277D-4E52-B856-31DF74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FBDA9-E119-4D9C-9BA2-5F4247A8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클래스</a:t>
            </a:r>
            <a:r>
              <a:rPr lang="en-US" altLang="ko-KR"/>
              <a:t>(class) - </a:t>
            </a:r>
            <a:r>
              <a:rPr lang="ko-KR" altLang="en-US"/>
              <a:t>상속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FE046-57CB-49BE-ACC8-1BC7F673BACF}"/>
              </a:ext>
            </a:extLst>
          </p:cNvPr>
          <p:cNvSpPr txBox="1"/>
          <p:nvPr/>
        </p:nvSpPr>
        <p:spPr>
          <a:xfrm>
            <a:off x="328246" y="1052736"/>
            <a:ext cx="4243754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상속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클래스의 모든 메서드와 속성을 상속하는 클래스를 정의.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상속하는 클래스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상속받는 클래스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부모 클래스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self.firstname = fname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self.lastname = lname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printname(self):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print(self.firstname, self.lastname)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Person("John", "Doe")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x.printname()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&lt;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자식 클래스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클래스를 만들 때 상속받을 부모 클래스를 매개 변수로 하여 생성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Student(Person):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lname):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#add properties etc.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844BE-CE50-4581-9DD6-3C9182A86FC0}"/>
              </a:ext>
            </a:extLst>
          </p:cNvPr>
          <p:cNvSpPr txBox="1"/>
          <p:nvPr/>
        </p:nvSpPr>
        <p:spPr>
          <a:xfrm>
            <a:off x="4572000" y="1052736"/>
            <a:ext cx="4114802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__init__()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__init__()함수를 추가하면 자식 클래스는 부모의 __init__()기능을 상속하지 않음.</a:t>
            </a:r>
          </a:p>
          <a:p>
            <a:pPr marL="355600" indent="-173038"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__init__() 함수를 상속하려면 자식의 __init__()  에 추가.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self.firstname = fname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self.lastname = lname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printname(self):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print(self.firstname, self.lastname)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Student(Person):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Person.__init__(self, fname, lname)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Student("Mike", "Olsen")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x.printname()</a:t>
            </a:r>
          </a:p>
          <a:p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01300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0E15E-5682-4348-943C-C3736A3A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37014-8167-4D7E-9F55-FD2E717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클래스</a:t>
            </a:r>
            <a:r>
              <a:rPr lang="en-US" altLang="ko-KR"/>
              <a:t>(class) - </a:t>
            </a:r>
            <a:r>
              <a:rPr lang="ko-KR" altLang="en-US"/>
              <a:t>상속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3B1B9-BC61-4B73-ADB2-FD75D4DB1D36}"/>
              </a:ext>
            </a:extLst>
          </p:cNvPr>
          <p:cNvSpPr txBox="1"/>
          <p:nvPr/>
        </p:nvSpPr>
        <p:spPr>
          <a:xfrm>
            <a:off x="457202" y="908720"/>
            <a:ext cx="457200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super() 함수 사용</a:t>
            </a:r>
          </a:p>
          <a:p>
            <a:pPr marL="355600" marR="0" lvl="0" indent="-17303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클래스가 부모로부터 모든 메서드와 속성을 상속하도록 하는 함수.</a:t>
            </a:r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class Person: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def __init__(self, fname, lname):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self.firstname = fname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self.lastname = lname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def printname(self):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print(self.firstname, self.lastname)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class Student(Person):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def __init__(self, fname, lname):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super().__init__(fname, lname)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 = Student("Mike", "Olsen")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x.printname()</a:t>
            </a:r>
          </a:p>
          <a:p>
            <a:pPr marL="4476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4635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0E15E-5682-4348-943C-C3736A3A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37014-8167-4D7E-9F55-FD2E717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클래스</a:t>
            </a:r>
            <a:r>
              <a:rPr lang="en-US" altLang="ko-KR"/>
              <a:t>(class) – </a:t>
            </a:r>
            <a:r>
              <a:rPr lang="ko-KR" altLang="en-US"/>
              <a:t>속성</a:t>
            </a:r>
            <a:r>
              <a:rPr lang="en-US" altLang="ko-KR"/>
              <a:t>/</a:t>
            </a:r>
            <a:r>
              <a:rPr lang="ko-KR" altLang="en-US"/>
              <a:t>메소드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11B14-7398-4FBB-BFE7-C529C0DDDB1A}"/>
              </a:ext>
            </a:extLst>
          </p:cNvPr>
          <p:cNvSpPr txBox="1"/>
          <p:nvPr/>
        </p:nvSpPr>
        <p:spPr>
          <a:xfrm>
            <a:off x="416560" y="908720"/>
            <a:ext cx="481584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클래스의 속성으로 추가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self.firstname = fname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self.lastname = lname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printname(self):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print(self.firstname, self.lastname)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Student(Person):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super().__init__(fname, lname)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self.graduationyear = 2019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Student("Mike", "Olsen")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print(x.graduationyear)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객체 생성시 추가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Student(Person):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lname, year):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super().__init__(fname, lname)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self.graduationyear = year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Student("Mike", "Olsen", 2019)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print(x.graduationyear)</a:t>
            </a:r>
          </a:p>
          <a:p>
            <a:endParaRPr lang="en-US" altLang="ko-KR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BBF79-D241-4142-9F23-BF85915EFD73}"/>
              </a:ext>
            </a:extLst>
          </p:cNvPr>
          <p:cNvSpPr txBox="1"/>
          <p:nvPr/>
        </p:nvSpPr>
        <p:spPr>
          <a:xfrm>
            <a:off x="3804592" y="908720"/>
            <a:ext cx="488221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메소드 추가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self.firstname = fname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self.lastname = lname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printname(self):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print(self.firstname, self.lastname)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Student(Person):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__init__(self, fname, lname, year):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super().__init__(fname, lname)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self.graduationyear = year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def welcome(self):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print("Welcome", self.firstname, self.lastname, "to the class of", self.graduationyear)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Student("Mike", "Olsen", 2019)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x.welcome()</a:t>
            </a:r>
          </a:p>
        </p:txBody>
      </p:sp>
    </p:spTree>
    <p:extLst>
      <p:ext uri="{BB962C8B-B14F-4D97-AF65-F5344CB8AC3E}">
        <p14:creationId xmlns:p14="http://schemas.microsoft.com/office/powerpoint/2010/main" val="4113579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FAF9-0182-4006-8B4B-E381FBE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267181-1346-44ED-9D51-11C8A98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기타기능 </a:t>
            </a:r>
            <a:r>
              <a:rPr lang="en-US" altLang="ko-KR"/>
              <a:t>- </a:t>
            </a:r>
            <a:r>
              <a:rPr lang="ko-KR" altLang="en-US"/>
              <a:t>파일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24878-35E0-446B-9406-DCAF30FF7815}"/>
              </a:ext>
            </a:extLst>
          </p:cNvPr>
          <p:cNvSpPr txBox="1"/>
          <p:nvPr/>
        </p:nvSpPr>
        <p:spPr>
          <a:xfrm>
            <a:off x="395537" y="1042858"/>
            <a:ext cx="416806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파일 열기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: open()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spcAft>
                <a:spcPts val="600"/>
              </a:spcAft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= open("demofile.txt", "rt")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파일을 여는 네 가지 모드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"r"- 읽기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기본값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파일이 없으면 오류.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"a" - 추가 - 존재하지 않는 경우 파일을 생성.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"w" - 쓰기 - 파일이 없으면 생성.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"x" - 만들기 - 지정된 파일을 만들고 파일이 있으면 오류.</a:t>
            </a: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바이너리 모드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텍스트 모드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"t"- 텍스트 - 기본값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"b" - 바이너리 - 예: 이미지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파일 닫기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f.close()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880B7-8A14-4B6A-ADAC-6512293B9EC6}"/>
              </a:ext>
            </a:extLst>
          </p:cNvPr>
          <p:cNvSpPr txBox="1"/>
          <p:nvPr/>
        </p:nvSpPr>
        <p:spPr>
          <a:xfrm>
            <a:off x="4563603" y="908720"/>
            <a:ext cx="41232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파일 읽기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현위치에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demofile.txt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후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demofile.txt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f.read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endParaRPr lang="en-US" altLang="ko-KR" sz="1400" dirty="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일부만 읽기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f.read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(5))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5자를 반환</a:t>
            </a:r>
          </a:p>
          <a:p>
            <a:pPr marL="447675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f.readline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한 줄을 읽기</a:t>
            </a:r>
          </a:p>
          <a:p>
            <a:endParaRPr lang="ko-KR" altLang="en-US" sz="1400" dirty="0"/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한 </a:t>
            </a:r>
            <a:r>
              <a:rPr lang="ko-KR" altLang="en-US" sz="13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반복읽기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spcAft>
                <a:spcPts val="60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f: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파이썬 파일 쓰기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demofile.txt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f.write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f.close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("demofile3.txt", 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f.write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f.close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파일 삭제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os.path.exists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demofile.txt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"):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있는지 확인후 삭제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os.remove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demofile.txt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marL="447675"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447675"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("The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does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732888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417B42-85D1-4954-AAD7-9C9E802D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65003-1990-4A67-A4F7-6856269D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기타기능 </a:t>
            </a:r>
            <a:r>
              <a:rPr lang="en-US" altLang="ko-KR"/>
              <a:t>- </a:t>
            </a:r>
            <a:r>
              <a:rPr lang="ko-KR" altLang="en-US"/>
              <a:t>날짜</a:t>
            </a:r>
            <a:r>
              <a:rPr lang="en-US" altLang="ko-KR"/>
              <a:t>/</a:t>
            </a:r>
            <a:r>
              <a:rPr lang="ko-KR" altLang="en-US"/>
              <a:t>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B46D4-5D65-463B-A867-689BF5A7F7E5}"/>
              </a:ext>
            </a:extLst>
          </p:cNvPr>
          <p:cNvSpPr txBox="1"/>
          <p:nvPr/>
        </p:nvSpPr>
        <p:spPr>
          <a:xfrm>
            <a:off x="467544" y="906388"/>
            <a:ext cx="410445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날짜정보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: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년, 월, 일, 시, 분, 초 및 마이크로초.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datetime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datetime.datetime.now()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print(x)</a:t>
            </a: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요일의 연도와 이름을 반환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datetime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datetime.datetime.now()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print(x.year)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print(x.strftime("%A"))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날짜 객체 생성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datetime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datetime.datetime(2020, 5, 17) 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/>
              <a:t>datetime(년, 월, 일</a:t>
            </a:r>
            <a:r>
              <a:rPr lang="en-US" altLang="ko-KR" sz="1200"/>
              <a:t>)</a:t>
            </a:r>
            <a:endParaRPr lang="ko-KR" altLang="en-US" sz="12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print(x)</a:t>
            </a: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strftime() 메서드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datetime개체를 읽을 때 포맷하는 방법.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이름 표시: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datetime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datetime.datetime(2018, 6, 1)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print(x.strftime("%B"))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5BEA83-85E5-40B0-ABDE-E34085270915}"/>
              </a:ext>
            </a:extLst>
          </p:cNvPr>
          <p:cNvGrpSpPr/>
          <p:nvPr/>
        </p:nvGrpSpPr>
        <p:grpSpPr>
          <a:xfrm>
            <a:off x="4647528" y="941381"/>
            <a:ext cx="4104456" cy="5412652"/>
            <a:chOff x="4647528" y="941381"/>
            <a:chExt cx="4104456" cy="54126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60DA9E-5BA5-49A6-AA2D-BB2046AA5E34}"/>
                </a:ext>
              </a:extLst>
            </p:cNvPr>
            <p:cNvSpPr txBox="1"/>
            <p:nvPr/>
          </p:nvSpPr>
          <p:spPr>
            <a:xfrm>
              <a:off x="4647528" y="1183387"/>
              <a:ext cx="4104456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100"/>
            </a:p>
            <a:p>
              <a:r>
                <a:rPr lang="ko-KR" altLang="en-US" sz="1100"/>
                <a:t>Directive	Description	</a:t>
              </a:r>
              <a:r>
                <a:rPr lang="en-US" altLang="ko-KR" sz="1100"/>
                <a:t>	</a:t>
              </a:r>
              <a:r>
                <a:rPr lang="ko-KR" altLang="en-US" sz="1100"/>
                <a:t>Example	</a:t>
              </a:r>
            </a:p>
            <a:p>
              <a:r>
                <a:rPr lang="ko-KR" altLang="en-US" sz="1100"/>
                <a:t>%a	Weekday	</a:t>
              </a:r>
              <a:r>
                <a:rPr lang="en-US" altLang="ko-KR" sz="1100"/>
                <a:t>	</a:t>
              </a:r>
              <a:r>
                <a:rPr lang="ko-KR" altLang="en-US" sz="1100"/>
                <a:t>Wed	</a:t>
              </a:r>
            </a:p>
            <a:p>
              <a:r>
                <a:rPr lang="ko-KR" altLang="en-US" sz="1100"/>
                <a:t>%A	Weekday	</a:t>
              </a:r>
              <a:r>
                <a:rPr lang="en-US" altLang="ko-KR" sz="1100"/>
                <a:t>	</a:t>
              </a:r>
              <a:r>
                <a:rPr lang="ko-KR" altLang="en-US" sz="1100"/>
                <a:t>Wednesday	</a:t>
              </a:r>
            </a:p>
            <a:p>
              <a:r>
                <a:rPr lang="ko-KR" altLang="en-US" sz="1100"/>
                <a:t>%w	Weekday number 0-6, </a:t>
              </a:r>
              <a:r>
                <a:rPr lang="en-US" altLang="ko-KR" sz="1100"/>
                <a:t>	</a:t>
              </a:r>
              <a:r>
                <a:rPr lang="ko-KR" altLang="en-US" sz="1100"/>
                <a:t>0 is Sunday	</a:t>
              </a:r>
            </a:p>
            <a:p>
              <a:r>
                <a:rPr lang="ko-KR" altLang="en-US" sz="1100"/>
                <a:t>%d	Day of month 01-31	31	</a:t>
              </a:r>
            </a:p>
            <a:p>
              <a:r>
                <a:rPr lang="ko-KR" altLang="en-US" sz="1100"/>
                <a:t>%b	Month name</a:t>
              </a:r>
              <a:r>
                <a:rPr lang="en-US" altLang="ko-KR" sz="1100"/>
                <a:t>	</a:t>
              </a:r>
              <a:r>
                <a:rPr lang="ko-KR" altLang="en-US" sz="1100"/>
                <a:t>	Dec	</a:t>
              </a:r>
            </a:p>
            <a:p>
              <a:r>
                <a:rPr lang="ko-KR" altLang="en-US" sz="1100"/>
                <a:t>%B	Month name	</a:t>
              </a:r>
              <a:r>
                <a:rPr lang="en-US" altLang="ko-KR" sz="1100"/>
                <a:t>	</a:t>
              </a:r>
              <a:r>
                <a:rPr lang="ko-KR" altLang="en-US" sz="1100"/>
                <a:t>December	</a:t>
              </a:r>
            </a:p>
            <a:p>
              <a:r>
                <a:rPr lang="ko-KR" altLang="en-US" sz="1100"/>
                <a:t>%m	Month number 	12	</a:t>
              </a:r>
            </a:p>
            <a:p>
              <a:r>
                <a:rPr lang="ko-KR" altLang="en-US" sz="1100"/>
                <a:t>%y	Year</a:t>
              </a:r>
              <a:r>
                <a:rPr lang="en-US" altLang="ko-KR" sz="1100"/>
                <a:t>	</a:t>
              </a:r>
              <a:r>
                <a:rPr lang="ko-KR" altLang="en-US" sz="1100"/>
                <a:t>	18	</a:t>
              </a:r>
            </a:p>
            <a:p>
              <a:r>
                <a:rPr lang="ko-KR" altLang="en-US" sz="1100"/>
                <a:t>%Y	Year	</a:t>
              </a:r>
              <a:r>
                <a:rPr lang="en-US" altLang="ko-KR" sz="1100"/>
                <a:t>	</a:t>
              </a:r>
              <a:r>
                <a:rPr lang="ko-KR" altLang="en-US" sz="1100"/>
                <a:t>2018	</a:t>
              </a:r>
            </a:p>
            <a:p>
              <a:r>
                <a:rPr lang="ko-KR" altLang="en-US" sz="1100"/>
                <a:t>%H	Hour 00-23</a:t>
              </a:r>
              <a:r>
                <a:rPr lang="en-US" altLang="ko-KR" sz="1100"/>
                <a:t>		</a:t>
              </a:r>
              <a:r>
                <a:rPr lang="ko-KR" altLang="en-US" sz="1100"/>
                <a:t>17	</a:t>
              </a:r>
            </a:p>
            <a:p>
              <a:r>
                <a:rPr lang="ko-KR" altLang="en-US" sz="1100"/>
                <a:t>%I	Hour 00-12</a:t>
              </a:r>
              <a:r>
                <a:rPr lang="en-US" altLang="ko-KR" sz="1100"/>
                <a:t>		</a:t>
              </a:r>
              <a:r>
                <a:rPr lang="ko-KR" altLang="en-US" sz="1100"/>
                <a:t>05	</a:t>
              </a:r>
            </a:p>
            <a:p>
              <a:r>
                <a:rPr lang="ko-KR" altLang="en-US" sz="1100"/>
                <a:t>%p	AM/PM	</a:t>
              </a:r>
              <a:r>
                <a:rPr lang="en-US" altLang="ko-KR" sz="1100"/>
                <a:t>	</a:t>
              </a:r>
              <a:r>
                <a:rPr lang="ko-KR" altLang="en-US" sz="1100"/>
                <a:t>PM	</a:t>
              </a:r>
            </a:p>
            <a:p>
              <a:r>
                <a:rPr lang="ko-KR" altLang="en-US" sz="1100"/>
                <a:t>%M	Minute 00-59</a:t>
              </a:r>
              <a:r>
                <a:rPr lang="en-US" altLang="ko-KR" sz="1100"/>
                <a:t>	</a:t>
              </a:r>
              <a:r>
                <a:rPr lang="ko-KR" altLang="en-US" sz="1100"/>
                <a:t>41	</a:t>
              </a:r>
            </a:p>
            <a:p>
              <a:r>
                <a:rPr lang="ko-KR" altLang="en-US" sz="1100"/>
                <a:t>%S	Second 00-59</a:t>
              </a:r>
              <a:r>
                <a:rPr lang="en-US" altLang="ko-KR" sz="1100"/>
                <a:t>	</a:t>
              </a:r>
              <a:r>
                <a:rPr lang="ko-KR" altLang="en-US" sz="1100"/>
                <a:t>08	</a:t>
              </a:r>
            </a:p>
            <a:p>
              <a:r>
                <a:rPr lang="ko-KR" altLang="en-US" sz="1100"/>
                <a:t>%f	Microsecond 	548513	</a:t>
              </a:r>
            </a:p>
            <a:p>
              <a:r>
                <a:rPr lang="ko-KR" altLang="en-US" sz="1100"/>
                <a:t>%z	UTC offset	</a:t>
              </a:r>
              <a:r>
                <a:rPr lang="en-US" altLang="ko-KR" sz="1100"/>
                <a:t>	</a:t>
              </a:r>
              <a:r>
                <a:rPr lang="ko-KR" altLang="en-US" sz="1100"/>
                <a:t>+0100	</a:t>
              </a:r>
            </a:p>
            <a:p>
              <a:r>
                <a:rPr lang="ko-KR" altLang="en-US" sz="1100"/>
                <a:t>%Z	Timezone	</a:t>
              </a:r>
              <a:r>
                <a:rPr lang="en-US" altLang="ko-KR" sz="1100"/>
                <a:t>	</a:t>
              </a:r>
              <a:r>
                <a:rPr lang="ko-KR" altLang="en-US" sz="1100"/>
                <a:t>CST	</a:t>
              </a:r>
            </a:p>
            <a:p>
              <a:r>
                <a:rPr lang="ko-KR" altLang="en-US" sz="1100"/>
                <a:t>%j	Day number of year 	365	</a:t>
              </a:r>
            </a:p>
            <a:p>
              <a:r>
                <a:rPr lang="ko-KR" altLang="en-US" sz="1100"/>
                <a:t>%U	Week number of year	52</a:t>
              </a:r>
              <a:endParaRPr lang="en-US" altLang="ko-KR" sz="1100"/>
            </a:p>
            <a:p>
              <a:r>
                <a:rPr lang="ko-KR" altLang="en-US" sz="1100"/>
                <a:t>%W	Week number of year	52</a:t>
              </a:r>
              <a:endParaRPr lang="en-US" altLang="ko-KR" sz="1100"/>
            </a:p>
            <a:p>
              <a:r>
                <a:rPr lang="ko-KR" altLang="en-US" sz="1100"/>
                <a:t>%c	date and time	Mon Dec 31 17:41:00 2018</a:t>
              </a:r>
              <a:endParaRPr lang="en-US" altLang="ko-KR" sz="1100"/>
            </a:p>
            <a:p>
              <a:r>
                <a:rPr lang="ko-KR" altLang="en-US" sz="1100"/>
                <a:t>%C	Century</a:t>
              </a:r>
              <a:r>
                <a:rPr lang="en-US" altLang="ko-KR" sz="1100"/>
                <a:t>		</a:t>
              </a:r>
              <a:r>
                <a:rPr lang="ko-KR" altLang="en-US" sz="1100"/>
                <a:t>20	</a:t>
              </a:r>
            </a:p>
            <a:p>
              <a:r>
                <a:rPr lang="ko-KR" altLang="en-US" sz="1100"/>
                <a:t>%x	Local version of date</a:t>
              </a:r>
              <a:r>
                <a:rPr lang="en-US" altLang="ko-KR" sz="1100"/>
                <a:t>	</a:t>
              </a:r>
              <a:r>
                <a:rPr lang="ko-KR" altLang="en-US" sz="1100"/>
                <a:t>12/31/18	</a:t>
              </a:r>
            </a:p>
            <a:p>
              <a:r>
                <a:rPr lang="ko-KR" altLang="en-US" sz="1100"/>
                <a:t>%X	Local version of time</a:t>
              </a:r>
              <a:r>
                <a:rPr lang="en-US" altLang="ko-KR" sz="1100"/>
                <a:t>	</a:t>
              </a:r>
              <a:r>
                <a:rPr lang="ko-KR" altLang="en-US" sz="1100"/>
                <a:t>17:41:00	</a:t>
              </a:r>
            </a:p>
            <a:p>
              <a:r>
                <a:rPr lang="ko-KR" altLang="en-US" sz="1100"/>
                <a:t>%%	A % character	%	</a:t>
              </a:r>
            </a:p>
            <a:p>
              <a:r>
                <a:rPr lang="ko-KR" altLang="en-US" sz="1100"/>
                <a:t>%G	ISO 8601 year	2018	</a:t>
              </a:r>
            </a:p>
            <a:p>
              <a:r>
                <a:rPr lang="ko-KR" altLang="en-US" sz="1100"/>
                <a:t>%u	ISO 8601 weekday 	1	</a:t>
              </a:r>
            </a:p>
            <a:p>
              <a:r>
                <a:rPr lang="ko-KR" altLang="en-US" sz="1100"/>
                <a:t>%V	ISO 8601 weeknumber	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2E255-773D-4B4E-B711-65771CB484E0}"/>
                </a:ext>
              </a:extLst>
            </p:cNvPr>
            <p:cNvSpPr txBox="1"/>
            <p:nvPr/>
          </p:nvSpPr>
          <p:spPr>
            <a:xfrm>
              <a:off x="4647528" y="941381"/>
              <a:ext cx="38129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strftime</a:t>
              </a:r>
              <a:r>
                <a:rPr lang="en-US" altLang="ko-KR" sz="1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</a:t>
              </a:r>
              <a:r>
                <a:rPr lang="ko-KR" altLang="en-US" sz="1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40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format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813339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FAF9-0182-4006-8B4B-E381FBE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267181-1346-44ED-9D51-11C8A98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기타기능 </a:t>
            </a:r>
            <a:r>
              <a:rPr lang="en-US" altLang="ko-KR"/>
              <a:t>- </a:t>
            </a:r>
            <a:r>
              <a:rPr lang="ko-KR" altLang="en-US"/>
              <a:t>수학</a:t>
            </a:r>
            <a:r>
              <a:rPr lang="en-US" altLang="ko-KR"/>
              <a:t> </a:t>
            </a:r>
            <a:r>
              <a:rPr lang="ko-KR" altLang="en-US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43FC-F14D-4807-A33E-91E40CF9D0AD}"/>
              </a:ext>
            </a:extLst>
          </p:cNvPr>
          <p:cNvSpPr txBox="1"/>
          <p:nvPr/>
        </p:nvSpPr>
        <p:spPr>
          <a:xfrm>
            <a:off x="683569" y="1064925"/>
            <a:ext cx="53285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수학 작업을 수행할 수 있는 광범위한 수학 함수 세트 내장.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https://docs.python.org/3/library/functions.html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https://docs.python.org/3/library/math.html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https://docs.python.org/ko/3/library/math.html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내장함수 이용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min(5, 10, 25)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= max(5, 10, 25)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abs(-7.25)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pow(4, 3)</a:t>
            </a: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math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모듈 이용</a:t>
            </a:r>
          </a:p>
          <a:p>
            <a:endParaRPr lang="ko-KR" altLang="en-US" sz="1400"/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math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math.sqrt(64)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math.ceil(1.4)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= math.floor(1.4)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math.pi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84A77-F67E-4FCD-A67D-630CF34CA464}"/>
              </a:ext>
            </a:extLst>
          </p:cNvPr>
          <p:cNvSpPr txBox="1"/>
          <p:nvPr/>
        </p:nvSpPr>
        <p:spPr>
          <a:xfrm>
            <a:off x="3999054" y="3861048"/>
            <a:ext cx="4950106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사용자 입력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username = input("Enter username:")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print("Username is: " + username)</a:t>
            </a:r>
          </a:p>
        </p:txBody>
      </p:sp>
    </p:spTree>
    <p:extLst>
      <p:ext uri="{BB962C8B-B14F-4D97-AF65-F5344CB8AC3E}">
        <p14:creationId xmlns:p14="http://schemas.microsoft.com/office/powerpoint/2010/main" val="3426903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FAF9-0182-4006-8B4B-E381FBE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267181-1346-44ED-9D51-11C8A98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기타기능 </a:t>
            </a:r>
            <a:r>
              <a:rPr lang="en-US" altLang="ko-KR"/>
              <a:t>- </a:t>
            </a:r>
            <a:r>
              <a:rPr lang="ko-KR" altLang="en-US"/>
              <a:t>오류 다루기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0D286-1436-46EC-8F6E-629768A26F61}"/>
              </a:ext>
            </a:extLst>
          </p:cNvPr>
          <p:cNvSpPr txBox="1"/>
          <p:nvPr/>
        </p:nvSpPr>
        <p:spPr>
          <a:xfrm>
            <a:off x="459427" y="976074"/>
            <a:ext cx="5636574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try-except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블록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코드 블록을 테스트 목적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xcept블록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오류를 처리 하는 블록.</a:t>
            </a:r>
          </a:p>
          <a:p>
            <a:pPr marL="355600" indent="-173038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inally블록 </a:t>
            </a:r>
            <a:r>
              <a:rPr lang="en-US" altLang="ko-KR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3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오류여부와 관계없이 실행되는 코드블록.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try-except-finally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/>
              <a:t>구문</a:t>
            </a:r>
            <a:r>
              <a:rPr lang="en-US" altLang="ko-KR" sz="1400"/>
              <a:t> </a:t>
            </a:r>
            <a:endParaRPr lang="ko-KR" altLang="en-US" sz="1400"/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print(x)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print("Something went wrong")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finally: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print("The 'try except' is finished")</a:t>
            </a:r>
          </a:p>
          <a:p>
            <a:pPr marL="447675">
              <a:defRPr/>
            </a:pP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print(x)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중첩 구문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 = open("demofile.txt")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try: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f.write("Lorum Ipsum")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except: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print("Something went wrong when writing to the file")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finally: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f.close()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print("Something went wrong when opening the file")</a:t>
            </a:r>
          </a:p>
          <a:p>
            <a:pPr marL="447675">
              <a:defRPr/>
            </a:pP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585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FAF9-0182-4006-8B4B-E381FBE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267181-1346-44ED-9D51-11C8A98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기타기능 </a:t>
            </a:r>
            <a:r>
              <a:rPr lang="en-US" altLang="ko-KR"/>
              <a:t>– pip(</a:t>
            </a:r>
            <a:r>
              <a:rPr lang="en-US" altLang="ko-KR" sz="2000" b="0" i="0">
                <a:effectLst/>
                <a:latin typeface="-apple-system"/>
              </a:rPr>
              <a:t>pip installs packages)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8EA03-BBF9-4C65-A0F2-7CF706BD9237}"/>
              </a:ext>
            </a:extLst>
          </p:cNvPr>
          <p:cNvSpPr txBox="1"/>
          <p:nvPr/>
        </p:nvSpPr>
        <p:spPr>
          <a:xfrm>
            <a:off x="251520" y="896026"/>
            <a:ext cx="6552728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파이썬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표준저장소인 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PyPI(</a:t>
            </a:r>
            <a:r>
              <a:rPr lang="en-US" altLang="ko-KR" sz="1400" b="0" i="0" u="none" strike="noStrike">
                <a:effectLst/>
                <a:latin typeface="-apple-system"/>
                <a:hlinkClick r:id="rId2"/>
              </a:rPr>
              <a:t>http://pypi.python.org/ </a:t>
            </a:r>
            <a:r>
              <a:rPr lang="en-US" altLang="ko-KR" sz="1400" b="0" i="0" u="none" strike="noStrike">
                <a:effectLst/>
                <a:latin typeface="-apple-system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로부터 필요패키지를 다운로드 및 설치해줌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패키지에는 모듈에 필요한 모든 파일이 포함되어 있음.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보통 파이썬이 설치될 때 자동설치됨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PIP 버전 확인: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pip --version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PIP 설치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업그레이드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python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–m pip install pip</a:t>
            </a:r>
            <a:endParaRPr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패키지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설치 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447675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 install camelcase</a:t>
            </a:r>
            <a:endParaRPr lang="en-US" altLang="ko-KR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패키지 사용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camelcase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= camelcase.CamelCase()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 = "hello world"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print(c.hump(txt))</a:t>
            </a:r>
          </a:p>
          <a:p>
            <a:endParaRPr lang="en-US" altLang="ko-KR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패키지 제거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pip uninstall camelcase</a:t>
            </a:r>
          </a:p>
          <a:p>
            <a:endParaRPr lang="ko-KR" altLang="en-US" sz="14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패키지 나열</a:t>
            </a:r>
          </a:p>
          <a:p>
            <a:pPr marL="447675"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pip list</a:t>
            </a:r>
          </a:p>
        </p:txBody>
      </p:sp>
      <p:pic>
        <p:nvPicPr>
          <p:cNvPr id="7" name="Picture 2" descr="Python Packages List | Tutorialology">
            <a:extLst>
              <a:ext uri="{FF2B5EF4-FFF2-40B4-BE49-F238E27FC236}">
                <a16:creationId xmlns:a16="http://schemas.microsoft.com/office/drawing/2014/main" id="{71B0C4F2-678F-4656-B4A8-606347AC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16832"/>
            <a:ext cx="4903699" cy="34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4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7AD42-3DAC-48E9-A8EA-3BBCBD77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8BFA6-D664-4964-8447-96D3A7E2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Python</a:t>
            </a:r>
            <a:r>
              <a:rPr lang="ko-KR" altLang="en-US">
                <a:latin typeface="+mn-ea"/>
                <a:ea typeface="+mn-ea"/>
              </a:rPr>
              <a:t>의 인기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C571A-F600-46CA-8343-59F93B6F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835413"/>
            <a:ext cx="3151335" cy="2736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FC5D3-E976-4A97-A7B4-B632160D1476}"/>
              </a:ext>
            </a:extLst>
          </p:cNvPr>
          <p:cNvSpPr txBox="1"/>
          <p:nvPr/>
        </p:nvSpPr>
        <p:spPr>
          <a:xfrm>
            <a:off x="755576" y="2203565"/>
            <a:ext cx="418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https://pypl.github.io/PYPL.html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D6017-2AFD-463F-8EFF-8D32291B4235}"/>
              </a:ext>
            </a:extLst>
          </p:cNvPr>
          <p:cNvSpPr txBox="1"/>
          <p:nvPr/>
        </p:nvSpPr>
        <p:spPr>
          <a:xfrm>
            <a:off x="755576" y="1076335"/>
            <a:ext cx="4320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>
                <a:solidFill>
                  <a:srgbClr val="333333"/>
                </a:solidFill>
                <a:effectLst/>
                <a:latin typeface="Helvetica Neue"/>
              </a:rPr>
              <a:t>The PYPL PopularitY of Programming Language Index is created by analyzing how often language tutorials are searched on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33333"/>
                </a:solidFill>
                <a:latin typeface="Helvetica Neue"/>
              </a:rPr>
              <a:t>5</a:t>
            </a:r>
            <a:r>
              <a:rPr lang="ko-KR" altLang="en-US" sz="1400">
                <a:solidFill>
                  <a:srgbClr val="333333"/>
                </a:solidFill>
                <a:latin typeface="Helvetica Neue"/>
              </a:rPr>
              <a:t>년간 </a:t>
            </a:r>
            <a:r>
              <a:rPr lang="en-US" altLang="ko-KR" sz="1400">
                <a:solidFill>
                  <a:srgbClr val="333333"/>
                </a:solidFill>
                <a:latin typeface="Helvetica Neue"/>
              </a:rPr>
              <a:t>9.6% </a:t>
            </a:r>
            <a:r>
              <a:rPr lang="ko-KR" altLang="en-US" sz="1400">
                <a:solidFill>
                  <a:srgbClr val="333333"/>
                </a:solidFill>
                <a:latin typeface="Helvetica Neue"/>
              </a:rPr>
              <a:t>증가</a:t>
            </a:r>
            <a:endParaRPr lang="ko-KR" altLang="en-US" sz="1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F85314-733B-486E-8281-1385BD7D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9" y="3212976"/>
            <a:ext cx="5233794" cy="28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4308E-6724-425E-8550-C42C8D8E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CF2F3-4293-40E4-9B40-0010A962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Python</a:t>
            </a:r>
            <a:r>
              <a:rPr lang="ko-KR" altLang="en-US">
                <a:latin typeface="+mn-ea"/>
                <a:ea typeface="+mn-ea"/>
              </a:rPr>
              <a:t> 소개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설치 및 기본실행</a:t>
            </a:r>
            <a:endParaRPr lang="ko-KR" alt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049FD269-CA28-43E4-B21E-7B9B64115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6" y="1241425"/>
            <a:ext cx="3514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6EC63A-9742-4A9F-8544-632A92B9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6" y="941388"/>
            <a:ext cx="350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eaLnBrk="1" hangingPunct="1">
              <a:buSzPct val="120000"/>
            </a:pPr>
            <a:r>
              <a:rPr lang="ko-KR" altLang="en-US" b="1">
                <a:highlight>
                  <a:srgbClr val="FFFF00"/>
                </a:highlight>
                <a:ea typeface="굴림" panose="020B0600000101010101" pitchFamily="50" charset="-127"/>
              </a:rPr>
              <a:t>설치</a:t>
            </a:r>
            <a:endParaRPr lang="en-US" altLang="ko-KR" b="1">
              <a:highlight>
                <a:srgbClr val="FFFF00"/>
              </a:highlight>
              <a:ea typeface="굴림" panose="020B0600000101010101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2D848B5-3D74-4320-BA21-75A74975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6" y="1390332"/>
            <a:ext cx="6318472" cy="9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en-US" altLang="ko-KR" sz="1400">
                <a:latin typeface="+mn-ea"/>
                <a:ea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40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en-US" altLang="ko-KR" sz="1400">
                <a:latin typeface="+mn-ea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US" altLang="ko-KR" sz="140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작업폴더 생성 </a:t>
            </a:r>
            <a:r>
              <a:rPr lang="en-US" altLang="ko-KR" sz="1400">
                <a:latin typeface="+mn-ea"/>
                <a:ea typeface="+mn-ea"/>
              </a:rPr>
              <a:t>&gt; $ code . &gt; ctrl + Shift + P &gt; interpreter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&gt; </a:t>
            </a:r>
            <a:r>
              <a:rPr lang="ko-KR" altLang="en-US" sz="1400">
                <a:latin typeface="+mn-ea"/>
                <a:ea typeface="+mn-ea"/>
              </a:rPr>
              <a:t>선택</a:t>
            </a: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5042F18-D414-408F-B842-13BB65F35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714" y="2903791"/>
            <a:ext cx="3514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C2F68AD-A8D1-43FD-9BE8-4A611891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4" y="2603754"/>
            <a:ext cx="350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eaLnBrk="1" hangingPunct="1">
              <a:buSzPct val="120000"/>
            </a:pPr>
            <a:r>
              <a:rPr lang="ko-KR" altLang="en-US" b="1">
                <a:highlight>
                  <a:srgbClr val="FFFF00"/>
                </a:highlight>
                <a:ea typeface="굴림" panose="020B0600000101010101" pitchFamily="50" charset="-127"/>
              </a:rPr>
              <a:t>실행</a:t>
            </a:r>
            <a:endParaRPr lang="en-US" altLang="ko-KR" b="1">
              <a:highlight>
                <a:srgbClr val="FFFF00"/>
              </a:highlight>
              <a:ea typeface="굴림" panose="020B0600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9C5B070-71FF-40FC-94E2-EEC984CF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4" y="3052698"/>
            <a:ext cx="7102622" cy="365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파일로 실행</a:t>
            </a:r>
            <a:endParaRPr lang="en-US" altLang="ko-KR" sz="1400">
              <a:latin typeface="+mn-ea"/>
              <a:ea typeface="+mn-ea"/>
            </a:endParaRPr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helloworld.py 작성</a:t>
            </a:r>
            <a:endParaRPr lang="en-US" altLang="ko-KR" sz="1200"/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>
                <a:latin typeface="+mn-ea"/>
                <a:ea typeface="+mn-ea"/>
              </a:rPr>
              <a:t>내용 </a:t>
            </a:r>
            <a:r>
              <a:rPr lang="en-US" altLang="ko-KR" sz="1200">
                <a:latin typeface="+mn-ea"/>
                <a:ea typeface="+mn-ea"/>
              </a:rPr>
              <a:t>: </a:t>
            </a:r>
            <a:r>
              <a:rPr lang="ko-KR" altLang="en-US" sz="1200"/>
              <a:t>print("Hello, World!")</a:t>
            </a:r>
            <a:endParaRPr lang="en-US" altLang="ko-KR" sz="1200"/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C:\Users\Your Name&gt;python helloworld.py</a:t>
            </a:r>
            <a:endParaRPr lang="en-US" altLang="ko-KR" sz="1200"/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endParaRPr lang="en-US" altLang="ko-KR" sz="120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명령줄 실행</a:t>
            </a:r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&gt; python</a:t>
            </a:r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Python 3.6.4 (v3.6.4:d48eceb, Dec 19 2017, 06:04:45) [MSC v.1900 32 bit (Intel)] on win32</a:t>
            </a:r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Type "help", "copyright", "credits" or "license" for more information.</a:t>
            </a:r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&gt;&gt;&gt; print("Hello, World!")</a:t>
            </a:r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"Hello, World!“</a:t>
            </a:r>
            <a:endParaRPr lang="en-US" altLang="ko-KR" sz="1200"/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en-US" altLang="ko-KR" sz="1200">
                <a:latin typeface="+mn-ea"/>
                <a:ea typeface="+mn-ea"/>
              </a:rPr>
              <a:t>python</a:t>
            </a:r>
            <a:r>
              <a:rPr lang="ko-KR" altLang="en-US" sz="1200">
                <a:latin typeface="+mn-ea"/>
                <a:ea typeface="+mn-ea"/>
              </a:rPr>
              <a:t> </a:t>
            </a:r>
            <a:r>
              <a:rPr lang="en-US" altLang="ko-KR" sz="1200">
                <a:latin typeface="+mn-ea"/>
                <a:ea typeface="+mn-ea"/>
              </a:rPr>
              <a:t>--version</a:t>
            </a:r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108816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4308E-6724-425E-8550-C42C8D8E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CF2F3-4293-40E4-9B40-0010A962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Python</a:t>
            </a:r>
            <a:r>
              <a:rPr lang="ko-KR" altLang="en-US">
                <a:latin typeface="+mn-ea"/>
                <a:ea typeface="+mn-ea"/>
              </a:rPr>
              <a:t> 소개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들여쓰기</a:t>
            </a:r>
            <a:r>
              <a:rPr lang="en-US" altLang="ko-KR">
                <a:latin typeface="+mn-ea"/>
                <a:ea typeface="+mn-ea"/>
              </a:rPr>
              <a:t> </a:t>
            </a:r>
            <a:endParaRPr lang="ko-KR" alt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049FD269-CA28-43E4-B21E-7B9B64115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6" y="1241425"/>
            <a:ext cx="3514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6EC63A-9742-4A9F-8544-632A92B9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6" y="941388"/>
            <a:ext cx="350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eaLnBrk="1" hangingPunct="1">
              <a:buSzPct val="120000"/>
            </a:pPr>
            <a:r>
              <a:rPr lang="ko-KR" altLang="en-US" b="1">
                <a:highlight>
                  <a:srgbClr val="FFFF00"/>
                </a:highlight>
                <a:ea typeface="굴림" panose="020B0600000101010101" pitchFamily="50" charset="-127"/>
              </a:rPr>
              <a:t>들여쓰기</a:t>
            </a:r>
            <a:endParaRPr lang="en-US" altLang="ko-KR" b="1">
              <a:highlight>
                <a:srgbClr val="FFFF00"/>
              </a:highlight>
              <a:ea typeface="굴림" panose="020B0600000101010101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2D848B5-3D74-4320-BA21-75A74975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6" y="1390332"/>
            <a:ext cx="5526384" cy="259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en-US" altLang="ko-KR" sz="1400">
                <a:latin typeface="+mn-ea"/>
                <a:ea typeface="+mn-ea"/>
              </a:rPr>
              <a:t>Python</a:t>
            </a:r>
            <a:r>
              <a:rPr lang="ko-KR" altLang="en-US" sz="1400">
                <a:latin typeface="+mn-ea"/>
                <a:ea typeface="+mn-ea"/>
              </a:rPr>
              <a:t>은 들여쓰기를 사용하여 코드 블록을 나타냄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동일한 코드 블록에서 동일한 수의 공백을 사용해야 함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marL="355600" lvl="1" indent="-173038" eaLnBrk="1" hangingPunct="1"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if 5 &gt; 2:</a:t>
            </a:r>
          </a:p>
          <a:p>
            <a:pPr marL="355600" lvl="1" indent="-173038" eaLnBrk="1" hangingPunct="1"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  print("Five is greater than two!")</a:t>
            </a:r>
            <a:endParaRPr lang="en-US" altLang="ko-KR" sz="1200"/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들여쓰기를 생략하면</a:t>
            </a:r>
            <a:r>
              <a:rPr lang="en-US" altLang="ko-KR" sz="1400">
                <a:latin typeface="+mn-ea"/>
                <a:ea typeface="+mn-ea"/>
              </a:rPr>
              <a:t>?</a:t>
            </a:r>
            <a:endParaRPr lang="ko-KR" altLang="en-US" sz="1400">
              <a:latin typeface="+mn-ea"/>
              <a:ea typeface="+mn-ea"/>
            </a:endParaRPr>
          </a:p>
          <a:p>
            <a:pPr marL="355600" lvl="1" indent="-173038" eaLnBrk="1" hangingPunct="1"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if 5 &gt; 2:</a:t>
            </a:r>
          </a:p>
          <a:p>
            <a:pPr marL="355600" lvl="1" indent="-173038" eaLnBrk="1" hangingPunct="1"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 print("Five is greater than two!") </a:t>
            </a:r>
          </a:p>
          <a:p>
            <a:pPr marL="355600" lvl="1" indent="-173038" eaLnBrk="1" hangingPunct="1"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if 5 &gt; 2:</a:t>
            </a:r>
          </a:p>
          <a:p>
            <a:pPr marL="355600" lvl="1" indent="-173038" eaLnBrk="1" hangingPunct="1"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        print("Five is greater than two!") </a:t>
            </a:r>
          </a:p>
          <a:p>
            <a:pPr marL="355600" lvl="1" indent="-173038" eaLnBrk="1" hangingPunct="1">
              <a:lnSpc>
                <a:spcPct val="150000"/>
              </a:lnSpc>
              <a:buSzPct val="120000"/>
              <a:buFont typeface="Wingdings" panose="05000000000000000000" pitchFamily="2" charset="2"/>
              <a:buChar char="ü"/>
            </a:pPr>
            <a:endParaRPr lang="ko-KR" altLang="en-US" sz="120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C5F776B-090A-413B-82D2-84A79316C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6" y="4478855"/>
            <a:ext cx="3514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F3A37D8-9FF4-4658-82E6-D4826CCB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6" y="4178818"/>
            <a:ext cx="3502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eaLnBrk="1" hangingPunct="1">
              <a:buSzPct val="120000"/>
            </a:pPr>
            <a:r>
              <a:rPr lang="ko-KR" altLang="en-US" b="1">
                <a:highlight>
                  <a:srgbClr val="FFFF00"/>
                </a:highlight>
                <a:ea typeface="굴림" panose="020B0600000101010101" pitchFamily="50" charset="-127"/>
              </a:rPr>
              <a:t>변수</a:t>
            </a:r>
            <a:endParaRPr lang="en-US" altLang="ko-KR" b="1">
              <a:highlight>
                <a:srgbClr val="FFFF00"/>
              </a:highlight>
              <a:ea typeface="굴림" panose="020B0600000101010101" pitchFamily="50" charset="-127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E9A3532-8C0D-41C0-99C7-5E8CB0A4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6" y="4627762"/>
            <a:ext cx="55263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파이썬에는 변수 선언을 위한 명령이 없음</a:t>
            </a:r>
            <a:r>
              <a:rPr lang="en-US" altLang="ko-KR" sz="1400">
                <a:latin typeface="+mn-ea"/>
                <a:ea typeface="+mn-ea"/>
              </a:rPr>
              <a:t>.</a:t>
            </a:r>
            <a:endParaRPr lang="ko-KR" altLang="en-US" sz="140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Python에서 변수는 값을 할당할 때 생성.</a:t>
            </a:r>
          </a:p>
          <a:p>
            <a:pPr marL="355600" lvl="1" indent="-173038" eaLnBrk="1" hangingPunct="1"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x = 5</a:t>
            </a:r>
          </a:p>
          <a:p>
            <a:pPr marL="355600" lvl="1" indent="-173038" eaLnBrk="1" hangingPunct="1">
              <a:buSzPct val="120000"/>
              <a:buFont typeface="Wingdings" panose="05000000000000000000" pitchFamily="2" charset="2"/>
              <a:buChar char="ü"/>
            </a:pPr>
            <a:r>
              <a:rPr lang="ko-KR" altLang="en-US" sz="1200"/>
              <a:t>y = "Hello, World!"</a:t>
            </a:r>
          </a:p>
        </p:txBody>
      </p:sp>
    </p:spTree>
    <p:extLst>
      <p:ext uri="{BB962C8B-B14F-4D97-AF65-F5344CB8AC3E}">
        <p14:creationId xmlns:p14="http://schemas.microsoft.com/office/powerpoint/2010/main" val="19789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37C6E-E564-4898-AD06-ED4583D2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AC84-21C4-4DB6-89AA-448F055C256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4844E-8C25-4199-B766-0FF04E6A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1. Python</a:t>
            </a:r>
            <a:r>
              <a:rPr lang="ko-KR" altLang="en-US">
                <a:latin typeface="+mn-ea"/>
                <a:ea typeface="+mn-ea"/>
              </a:rPr>
              <a:t> 소개 </a:t>
            </a:r>
            <a:r>
              <a:rPr lang="en-US" altLang="ko-KR">
                <a:latin typeface="+mn-ea"/>
                <a:ea typeface="+mn-ea"/>
              </a:rPr>
              <a:t>- </a:t>
            </a:r>
            <a:r>
              <a:rPr lang="ko-KR" altLang="en-US">
                <a:latin typeface="+mn-ea"/>
                <a:ea typeface="+mn-ea"/>
              </a:rPr>
              <a:t>주석</a:t>
            </a:r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7A13ED-BF4B-4AA4-93E6-AFE3AD9D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64" y="1028343"/>
            <a:ext cx="552638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144463" indent="-142875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주석은 </a:t>
            </a:r>
            <a:r>
              <a:rPr lang="en-US" altLang="ko-KR" sz="1400">
                <a:latin typeface="+mn-ea"/>
                <a:ea typeface="+mn-ea"/>
              </a:rPr>
              <a:t>#</a:t>
            </a:r>
            <a:r>
              <a:rPr lang="ko-KR" altLang="en-US" sz="1400">
                <a:latin typeface="+mn-ea"/>
                <a:ea typeface="+mn-ea"/>
              </a:rPr>
              <a:t>으로 시작</a:t>
            </a:r>
            <a:r>
              <a:rPr lang="en-US" altLang="ko-KR" sz="1400">
                <a:latin typeface="+mn-ea"/>
                <a:ea typeface="+mn-ea"/>
              </a:rPr>
              <a:t>, </a:t>
            </a:r>
            <a:r>
              <a:rPr lang="ko-KR" altLang="en-US" sz="1400">
                <a:latin typeface="+mn-ea"/>
                <a:ea typeface="+mn-ea"/>
              </a:rPr>
              <a:t>코드를 설명하는 데 사용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lvl="1" eaLnBrk="1" hangingPunct="1">
              <a:lnSpc>
                <a:spcPct val="150000"/>
              </a:lnSpc>
              <a:buSzPct val="120000"/>
              <a:buFontTx/>
              <a:buChar char="•"/>
            </a:pPr>
            <a:r>
              <a:rPr lang="ko-KR" altLang="en-US" sz="1400">
                <a:latin typeface="+mn-ea"/>
                <a:ea typeface="+mn-ea"/>
              </a:rPr>
              <a:t>코드를 테스트할 때 실행을 방지하기 위해 사용</a:t>
            </a:r>
            <a:r>
              <a:rPr lang="en-US" altLang="ko-KR" sz="1400">
                <a:latin typeface="+mn-ea"/>
                <a:ea typeface="+mn-ea"/>
              </a:rPr>
              <a:t>.</a:t>
            </a:r>
          </a:p>
          <a:p>
            <a:pPr marL="182562" lvl="1" indent="0" eaLnBrk="1" hangingPunct="1">
              <a:lnSpc>
                <a:spcPct val="150000"/>
              </a:lnSpc>
              <a:buSzPct val="120000"/>
            </a:pPr>
            <a:endParaRPr lang="en-US" altLang="ko-KR" sz="1200"/>
          </a:p>
          <a:p>
            <a:pPr indent="12700"/>
            <a:r>
              <a:rPr lang="ko-KR" altLang="en-US" sz="1200"/>
              <a:t>#This is a comment.</a:t>
            </a:r>
          </a:p>
          <a:p>
            <a:pPr indent="12700"/>
            <a:r>
              <a:rPr lang="ko-KR" altLang="en-US" sz="1200"/>
              <a:t>print("Hello, World!")</a:t>
            </a:r>
          </a:p>
          <a:p>
            <a:pPr indent="12700"/>
            <a:endParaRPr lang="ko-KR" altLang="en-US" sz="1200"/>
          </a:p>
          <a:p>
            <a:pPr indent="12700"/>
            <a:r>
              <a:rPr lang="ko-KR" altLang="en-US" sz="1200"/>
              <a:t>print("Hello, World!") #This is a comment</a:t>
            </a:r>
          </a:p>
          <a:p>
            <a:pPr indent="12700"/>
            <a:endParaRPr lang="ko-KR" altLang="en-US" sz="1200"/>
          </a:p>
          <a:p>
            <a:pPr indent="12700"/>
            <a:r>
              <a:rPr lang="ko-KR" altLang="en-US" sz="1200"/>
              <a:t>#print("Hello, World!")</a:t>
            </a:r>
          </a:p>
          <a:p>
            <a:pPr indent="12700"/>
            <a:r>
              <a:rPr lang="ko-KR" altLang="en-US" sz="1200"/>
              <a:t>print("Cheers, Mate!")</a:t>
            </a:r>
          </a:p>
          <a:p>
            <a:pPr indent="12700"/>
            <a:endParaRPr lang="en-US" altLang="ko-KR" sz="1200"/>
          </a:p>
          <a:p>
            <a:pPr indent="12700"/>
            <a:r>
              <a:rPr lang="en-US" altLang="ko-KR" sz="1200"/>
              <a:t># </a:t>
            </a:r>
            <a:r>
              <a:rPr lang="ko-KR" altLang="en-US" sz="1200"/>
              <a:t>여러 줄 주석</a:t>
            </a:r>
          </a:p>
          <a:p>
            <a:pPr indent="12700"/>
            <a:endParaRPr lang="en-US" altLang="ko-KR" sz="1200"/>
          </a:p>
          <a:p>
            <a:pPr indent="12700"/>
            <a:r>
              <a:rPr lang="ko-KR" altLang="en-US" sz="1200"/>
              <a:t>#This is a comment</a:t>
            </a:r>
          </a:p>
          <a:p>
            <a:pPr indent="12700"/>
            <a:r>
              <a:rPr lang="ko-KR" altLang="en-US" sz="1200"/>
              <a:t>#written in</a:t>
            </a:r>
          </a:p>
          <a:p>
            <a:pPr indent="12700"/>
            <a:r>
              <a:rPr lang="ko-KR" altLang="en-US" sz="1200"/>
              <a:t>#more than just one line</a:t>
            </a:r>
          </a:p>
          <a:p>
            <a:pPr indent="12700"/>
            <a:r>
              <a:rPr lang="ko-KR" altLang="en-US" sz="1200"/>
              <a:t>print("Hello, World!")</a:t>
            </a:r>
          </a:p>
          <a:p>
            <a:pPr indent="12700"/>
            <a:endParaRPr lang="ko-KR" altLang="en-US" sz="1200"/>
          </a:p>
          <a:p>
            <a:pPr indent="12700"/>
            <a:r>
              <a:rPr lang="ko-KR" altLang="en-US" sz="1200"/>
              <a:t>"""</a:t>
            </a:r>
          </a:p>
          <a:p>
            <a:pPr indent="12700"/>
            <a:r>
              <a:rPr lang="ko-KR" altLang="en-US" sz="1200"/>
              <a:t>This is a comment</a:t>
            </a:r>
          </a:p>
          <a:p>
            <a:pPr indent="12700"/>
            <a:r>
              <a:rPr lang="ko-KR" altLang="en-US" sz="1200"/>
              <a:t>written in</a:t>
            </a:r>
          </a:p>
          <a:p>
            <a:pPr indent="12700"/>
            <a:r>
              <a:rPr lang="ko-KR" altLang="en-US" sz="1200"/>
              <a:t>more than just one line</a:t>
            </a:r>
          </a:p>
          <a:p>
            <a:pPr indent="12700"/>
            <a:r>
              <a:rPr lang="ko-KR" altLang="en-US" sz="1200"/>
              <a:t>"""</a:t>
            </a:r>
          </a:p>
          <a:p>
            <a:pPr indent="12700"/>
            <a:r>
              <a:rPr lang="ko-KR" altLang="en-US" sz="1200"/>
              <a:t>print("Hello, World!")</a:t>
            </a:r>
          </a:p>
        </p:txBody>
      </p:sp>
    </p:spTree>
    <p:extLst>
      <p:ext uri="{BB962C8B-B14F-4D97-AF65-F5344CB8AC3E}">
        <p14:creationId xmlns:p14="http://schemas.microsoft.com/office/powerpoint/2010/main" val="1158799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10222</Words>
  <Application>Microsoft Office PowerPoint</Application>
  <PresentationFormat>화면 슬라이드 쇼(4:3)</PresentationFormat>
  <Paragraphs>1917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-apple-system</vt:lpstr>
      <vt:lpstr>Helvetica Neue</vt:lpstr>
      <vt:lpstr>맑은 고딕</vt:lpstr>
      <vt:lpstr>Arial</vt:lpstr>
      <vt:lpstr>Consolas</vt:lpstr>
      <vt:lpstr>Open Sans</vt:lpstr>
      <vt:lpstr>Symbol</vt:lpstr>
      <vt:lpstr>Verdana</vt:lpstr>
      <vt:lpstr>Wingdings</vt:lpstr>
      <vt:lpstr>1_Office 테마</vt:lpstr>
      <vt:lpstr>PowerPoint 프레젠테이션</vt:lpstr>
      <vt:lpstr>차 례</vt:lpstr>
      <vt:lpstr>1. Python 소개</vt:lpstr>
      <vt:lpstr>1. Python 소개</vt:lpstr>
      <vt:lpstr>1. Python </vt:lpstr>
      <vt:lpstr>1. Python의 인기</vt:lpstr>
      <vt:lpstr>1. Python 소개 - 설치 및 기본실행</vt:lpstr>
      <vt:lpstr>1. Python 소개 - 들여쓰기 </vt:lpstr>
      <vt:lpstr>1. Python 소개 - 주석</vt:lpstr>
      <vt:lpstr>2. 변수</vt:lpstr>
      <vt:lpstr>2. 변수 - 변수이름</vt:lpstr>
      <vt:lpstr>2. 변수 - 변수값 할당</vt:lpstr>
      <vt:lpstr>2. 변수 - 변수출력</vt:lpstr>
      <vt:lpstr>2. 변수 - 변수 - 전역변수</vt:lpstr>
      <vt:lpstr>2. 변수 - 전역변수</vt:lpstr>
      <vt:lpstr>3. 변수유형 – 숫자</vt:lpstr>
      <vt:lpstr>3. 변수유형 – 부동소숫점 문제</vt:lpstr>
      <vt:lpstr>3. 변수유형 – 숫자변수 유형지정</vt:lpstr>
      <vt:lpstr>3. 변수유형 – 문자열</vt:lpstr>
      <vt:lpstr>3. 변수유형 – 문자열 - 문자열선택 - 슬라이싱</vt:lpstr>
      <vt:lpstr>3. 변수유형 –문자열 - 문자열가공</vt:lpstr>
      <vt:lpstr>3. 변수유형 – 문자열 - 문자열가공 - format</vt:lpstr>
      <vt:lpstr>3. 변수유형 – 문자열 - 문자열가공 – 탈출문자 </vt:lpstr>
      <vt:lpstr>3. 변수유형 – 문자열 - 문자열가공 – 내장 문자열함수</vt:lpstr>
      <vt:lpstr>3. 변수유형 – list </vt:lpstr>
      <vt:lpstr>3. 변수유형 – list – 항목값 다루기</vt:lpstr>
      <vt:lpstr>3. 변수유형 – list – loop 이용한 참조</vt:lpstr>
      <vt:lpstr>3. 변수유형 – list 기타 기능</vt:lpstr>
      <vt:lpstr>3. 변수유형 – tuple</vt:lpstr>
      <vt:lpstr>3. 변수유형 – tuple - 다루기</vt:lpstr>
      <vt:lpstr>3. 변수유형 – tuple - 다루기</vt:lpstr>
      <vt:lpstr>3. 변수유형 – set </vt:lpstr>
      <vt:lpstr>3. 변수유형 – set </vt:lpstr>
      <vt:lpstr>3. 변수유형 – dict </vt:lpstr>
      <vt:lpstr>3. 변수유형 – dict </vt:lpstr>
      <vt:lpstr>3. 변수유형 – 부울형</vt:lpstr>
      <vt:lpstr>3. 변수유형 – 파이썬 연산자</vt:lpstr>
      <vt:lpstr>3. 변수유형 – 파이썬 연산자</vt:lpstr>
      <vt:lpstr>4. 흐름제어 - 조건 및 if 문</vt:lpstr>
      <vt:lpstr>4. 흐름제어 - while loop</vt:lpstr>
      <vt:lpstr>4. 흐름제어 - for loop</vt:lpstr>
      <vt:lpstr>4. 흐름제어 - 반복자(iterator)</vt:lpstr>
      <vt:lpstr>4. 흐름제어 - 반복자(iterator)</vt:lpstr>
      <vt:lpstr>4. 흐름제어 – list comprehension</vt:lpstr>
      <vt:lpstr>4. 흐름제어 – generator</vt:lpstr>
      <vt:lpstr>4. 흐름제어 – generator – 에라토스테네스의 체</vt:lpstr>
      <vt:lpstr>5. 함수(function)</vt:lpstr>
      <vt:lpstr>5. 함수(function)</vt:lpstr>
      <vt:lpstr>5. 함수(function) - 모듈(module)</vt:lpstr>
      <vt:lpstr>6. 클래스(class)</vt:lpstr>
      <vt:lpstr>6. 클래스(class) - 상속</vt:lpstr>
      <vt:lpstr>6. 클래스(class) - 상속</vt:lpstr>
      <vt:lpstr>6. 클래스(class) – 속성/메소드 추가</vt:lpstr>
      <vt:lpstr>7. 기타기능 - 파일 처리</vt:lpstr>
      <vt:lpstr>7. 기타기능 - 날짜/시간</vt:lpstr>
      <vt:lpstr>7. 기타기능 - 수학 기능</vt:lpstr>
      <vt:lpstr>7. 기타기능 - 오류 다루기</vt:lpstr>
      <vt:lpstr>7. 기타기능 – pip(pip installs packages)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특허법인 프렌즈드림</dc:title>
  <dc:creator/>
  <cp:lastModifiedBy/>
  <cp:revision>5212</cp:revision>
  <cp:lastPrinted>2022-07-26T10:50:23Z</cp:lastPrinted>
  <dcterms:created xsi:type="dcterms:W3CDTF">2014-02-14T04:33:34Z</dcterms:created>
  <dcterms:modified xsi:type="dcterms:W3CDTF">2023-07-04T01:13:16Z</dcterms:modified>
</cp:coreProperties>
</file>