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2"/>
  </p:notesMasterIdLst>
  <p:handoutMasterIdLst>
    <p:handoutMasterId r:id="rId23"/>
  </p:handoutMasterIdLst>
  <p:sldIdLst>
    <p:sldId id="437" r:id="rId2"/>
    <p:sldId id="521" r:id="rId3"/>
    <p:sldId id="522" r:id="rId4"/>
    <p:sldId id="523" r:id="rId5"/>
    <p:sldId id="500" r:id="rId6"/>
    <p:sldId id="502" r:id="rId7"/>
    <p:sldId id="501" r:id="rId8"/>
    <p:sldId id="503" r:id="rId9"/>
    <p:sldId id="447" r:id="rId10"/>
    <p:sldId id="490" r:id="rId11"/>
    <p:sldId id="504" r:id="rId12"/>
    <p:sldId id="493" r:id="rId13"/>
    <p:sldId id="517" r:id="rId14"/>
    <p:sldId id="518" r:id="rId15"/>
    <p:sldId id="453" r:id="rId16"/>
    <p:sldId id="520" r:id="rId17"/>
    <p:sldId id="506" r:id="rId18"/>
    <p:sldId id="496" r:id="rId19"/>
    <p:sldId id="505" r:id="rId20"/>
    <p:sldId id="508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742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3" userDrawn="1">
          <p15:clr>
            <a:srgbClr val="A4A3A4"/>
          </p15:clr>
        </p15:guide>
        <p15:guide id="2" pos="2049" userDrawn="1">
          <p15:clr>
            <a:srgbClr val="A4A3A4"/>
          </p15:clr>
        </p15:guide>
        <p15:guide id="3" orient="horz" pos="3062" userDrawn="1">
          <p15:clr>
            <a:srgbClr val="A4A3A4"/>
          </p15:clr>
        </p15:guide>
        <p15:guide id="4" pos="2076" userDrawn="1">
          <p15:clr>
            <a:srgbClr val="A4A3A4"/>
          </p15:clr>
        </p15:guide>
        <p15:guide id="5" orient="horz" pos="5393" userDrawn="1">
          <p15:clr>
            <a:srgbClr val="A4A3A4"/>
          </p15:clr>
        </p15:guide>
        <p15:guide id="6" orient="horz" pos="2841" userDrawn="1">
          <p15:clr>
            <a:srgbClr val="A4A3A4"/>
          </p15:clr>
        </p15:guide>
        <p15:guide id="7" orient="horz" pos="3097" userDrawn="1">
          <p15:clr>
            <a:srgbClr val="A4A3A4"/>
          </p15:clr>
        </p15:guide>
        <p15:guide id="8" orient="horz" pos="3127" userDrawn="1">
          <p15:clr>
            <a:srgbClr val="A4A3A4"/>
          </p15:clr>
        </p15:guide>
        <p15:guide id="9" orient="horz" pos="5507" userDrawn="1">
          <p15:clr>
            <a:srgbClr val="A4A3A4"/>
          </p15:clr>
        </p15:guide>
        <p15:guide id="10" orient="horz" pos="2901" userDrawn="1">
          <p15:clr>
            <a:srgbClr val="A4A3A4"/>
          </p15:clr>
        </p15:guide>
        <p15:guide id="11" pos="2113" userDrawn="1">
          <p15:clr>
            <a:srgbClr val="A4A3A4"/>
          </p15:clr>
        </p15:guide>
        <p15:guide id="1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ends Dream" initials="FD" lastIdx="36" clrIdx="0"/>
  <p:cmAuthor id="2" name="정희진" initials="정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8FF"/>
    <a:srgbClr val="0000FF"/>
    <a:srgbClr val="C2E2EB"/>
    <a:srgbClr val="A2DAEB"/>
    <a:srgbClr val="5587E7"/>
    <a:srgbClr val="263C67"/>
    <a:srgbClr val="216BFF"/>
    <a:srgbClr val="003CB4"/>
    <a:srgbClr val="002060"/>
    <a:srgbClr val="242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0" autoAdjust="0"/>
    <p:restoredTop sz="84402" autoAdjust="0"/>
  </p:normalViewPr>
  <p:slideViewPr>
    <p:cSldViewPr snapToObjects="1">
      <p:cViewPr varScale="1">
        <p:scale>
          <a:sx n="83" d="100"/>
          <a:sy n="83" d="100"/>
        </p:scale>
        <p:origin x="926" y="48"/>
      </p:cViewPr>
      <p:guideLst>
        <p:guide orient="horz" pos="3702"/>
        <p:guide pos="3742"/>
        <p:guide orient="horz" pos="4247"/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368"/>
    </p:cViewPr>
  </p:sorterViewPr>
  <p:notesViewPr>
    <p:cSldViewPr snapToObjects="1">
      <p:cViewPr>
        <p:scale>
          <a:sx n="100" d="100"/>
          <a:sy n="100" d="100"/>
        </p:scale>
        <p:origin x="-2502" y="768"/>
      </p:cViewPr>
      <p:guideLst>
        <p:guide orient="horz" pos="3033"/>
        <p:guide pos="2049"/>
        <p:guide orient="horz" pos="3062"/>
        <p:guide pos="2076"/>
        <p:guide orient="horz" pos="5393"/>
        <p:guide orient="horz" pos="2841"/>
        <p:guide orient="horz" pos="3097"/>
        <p:guide orient="horz" pos="3127"/>
        <p:guide orient="horz" pos="5507"/>
        <p:guide orient="horz" pos="2901"/>
        <p:guide pos="2113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1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1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200"/>
            </a:lvl1pPr>
          </a:lstStyle>
          <a:p>
            <a:fld id="{5924080D-9081-4D0A-B6C1-D45964894C95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1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1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200"/>
            </a:lvl1pPr>
          </a:lstStyle>
          <a:p>
            <a:fld id="{334B6894-EC67-4CEE-945C-FBA07FBD10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99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1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1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200"/>
            </a:lvl1pPr>
          </a:lstStyle>
          <a:p>
            <a:fld id="{780B1FDA-423C-481D-A121-8C8E3CCC3CC4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1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1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200"/>
            </a:lvl1pPr>
          </a:lstStyle>
          <a:p>
            <a:fld id="{55D316FA-6AE7-40C7-916E-69C65DD96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7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238535" y="6482954"/>
            <a:ext cx="2666931" cy="32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90" tIns="42194" rIns="84390" bIns="4219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2F1F060-E172-4EE5-B1DA-E8CBE5728F8C}" type="slidenum">
              <a:rPr kumimoji="0" lang="ko-KR" altLang="en-US" sz="900" b="1">
                <a:solidFill>
                  <a:schemeClr val="tx1"/>
                </a:solidFill>
                <a:effectLst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>
              <a:solidFill>
                <a:schemeClr val="tx1"/>
              </a:solidFill>
              <a:effectLst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67141" y="764704"/>
            <a:ext cx="8236134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332656"/>
            <a:ext cx="8229600" cy="417560"/>
          </a:xfrm>
          <a:ln w="38100"/>
        </p:spPr>
        <p:txBody>
          <a:bodyPr>
            <a:noAutofit/>
          </a:bodyPr>
          <a:lstStyle>
            <a:lvl1pPr algn="l">
              <a:defRPr sz="1939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98" y="1028098"/>
            <a:ext cx="8219660" cy="5353230"/>
          </a:xfrm>
          <a:ln>
            <a:noFill/>
          </a:ln>
        </p:spPr>
        <p:txBody>
          <a:bodyPr>
            <a:noAutofit/>
          </a:bodyPr>
          <a:lstStyle>
            <a:lvl1pPr marL="187537" indent="-187537">
              <a:buFont typeface="Wingdings" pitchFamily="2" charset="2"/>
              <a:buChar char=""/>
              <a:defRPr sz="1292" b="1">
                <a:solidFill>
                  <a:schemeClr val="tx1"/>
                </a:solidFill>
              </a:defRPr>
            </a:lvl1pPr>
            <a:lvl2pPr marL="329491" indent="-141955">
              <a:buFont typeface="Wingdings" pitchFamily="2" charset="2"/>
              <a:buChar char="§"/>
              <a:defRPr sz="1108">
                <a:solidFill>
                  <a:schemeClr val="tx1"/>
                </a:solidFill>
              </a:defRPr>
            </a:lvl2pPr>
            <a:lvl3pPr marL="517028" indent="-141955">
              <a:buFont typeface="맑은 고딕" pitchFamily="50" charset="-127"/>
              <a:buChar char="°"/>
              <a:defRPr sz="1015">
                <a:solidFill>
                  <a:schemeClr val="tx1"/>
                </a:solidFill>
              </a:defRPr>
            </a:lvl3pPr>
            <a:lvl4pPr marL="656378" indent="-140653">
              <a:defRPr sz="923">
                <a:solidFill>
                  <a:schemeClr val="tx1"/>
                </a:solidFill>
              </a:defRPr>
            </a:lvl4pPr>
            <a:lvl5pPr>
              <a:defRPr sz="129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44821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1956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587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782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0978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174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369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565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1062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33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971600" y="0"/>
            <a:ext cx="288011" cy="16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90" tIns="42194" rIns="84390" bIns="4219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62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1300" y="836712"/>
            <a:ext cx="5698975" cy="535136"/>
          </a:xfrm>
        </p:spPr>
        <p:txBody>
          <a:bodyPr>
            <a:noAutofit/>
          </a:bodyPr>
          <a:lstStyle>
            <a:lvl1pPr algn="l">
              <a:defRPr sz="3508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27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71600" y="2921726"/>
            <a:ext cx="7061562" cy="512928"/>
          </a:xfrm>
        </p:spPr>
        <p:txBody>
          <a:bodyPr>
            <a:noAutofit/>
          </a:bodyPr>
          <a:lstStyle>
            <a:lvl1pPr algn="l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286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87625" y="2420888"/>
            <a:ext cx="6984776" cy="1371370"/>
          </a:xfrm>
        </p:spPr>
        <p:txBody>
          <a:bodyPr>
            <a:normAutofit/>
          </a:bodyPr>
          <a:lstStyle>
            <a:lvl1pPr algn="ctr">
              <a:defRPr sz="6092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0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89964" y="652026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7A11AC84-21C4-4DB6-89AA-448F055C2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67141" y="764704"/>
            <a:ext cx="8236134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2" y="332656"/>
            <a:ext cx="8229600" cy="417560"/>
          </a:xfrm>
          <a:ln w="38100"/>
        </p:spPr>
        <p:txBody>
          <a:bodyPr>
            <a:noAutofit/>
          </a:bodyPr>
          <a:lstStyle>
            <a:lvl1pPr algn="l">
              <a:defRPr sz="1939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6012160" y="18747"/>
            <a:ext cx="3135228" cy="1033989"/>
            <a:chOff x="7338358" y="-1"/>
            <a:chExt cx="4485714" cy="1649805"/>
          </a:xfrm>
        </p:grpSpPr>
        <p:sp>
          <p:nvSpPr>
            <p:cNvPr id="12" name="이등변 삼각형 11"/>
            <p:cNvSpPr/>
            <p:nvPr/>
          </p:nvSpPr>
          <p:spPr>
            <a:xfrm rot="10800000">
              <a:off x="7338358" y="-1"/>
              <a:ext cx="1994991" cy="94192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8329810" y="-1"/>
              <a:ext cx="3494262" cy="1649805"/>
            </a:xfrm>
            <a:prstGeom prst="triangl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20868" y="6021288"/>
            <a:ext cx="2140096" cy="778396"/>
            <a:chOff x="-612477" y="6021288"/>
            <a:chExt cx="2274967" cy="836712"/>
          </a:xfrm>
        </p:grpSpPr>
        <p:sp>
          <p:nvSpPr>
            <p:cNvPr id="15" name="이등변 삼각형 14"/>
            <p:cNvSpPr/>
            <p:nvPr/>
          </p:nvSpPr>
          <p:spPr>
            <a:xfrm>
              <a:off x="650714" y="6380293"/>
              <a:ext cx="1011776" cy="477707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-612477" y="6021288"/>
              <a:ext cx="1772144" cy="83671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6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</p:spTree>
    <p:extLst>
      <p:ext uri="{BB962C8B-B14F-4D97-AF65-F5344CB8AC3E}">
        <p14:creationId xmlns:p14="http://schemas.microsoft.com/office/powerpoint/2010/main" val="251111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89964" y="652026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7A11AC84-21C4-4DB6-89AA-448F055C2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6012160" y="18747"/>
            <a:ext cx="3135228" cy="1033989"/>
            <a:chOff x="7338358" y="-1"/>
            <a:chExt cx="4485714" cy="1649805"/>
          </a:xfrm>
        </p:grpSpPr>
        <p:sp>
          <p:nvSpPr>
            <p:cNvPr id="4" name="이등변 삼각형 3"/>
            <p:cNvSpPr/>
            <p:nvPr/>
          </p:nvSpPr>
          <p:spPr>
            <a:xfrm rot="10800000">
              <a:off x="7338358" y="-1"/>
              <a:ext cx="1994991" cy="94192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5" name="이등변 삼각형 4"/>
            <p:cNvSpPr/>
            <p:nvPr/>
          </p:nvSpPr>
          <p:spPr>
            <a:xfrm rot="10800000">
              <a:off x="8329810" y="-1"/>
              <a:ext cx="3494262" cy="1649805"/>
            </a:xfrm>
            <a:prstGeom prst="triangl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20868" y="6021288"/>
            <a:ext cx="2140096" cy="778396"/>
            <a:chOff x="-612477" y="6021288"/>
            <a:chExt cx="2274967" cy="836712"/>
          </a:xfrm>
        </p:grpSpPr>
        <p:sp>
          <p:nvSpPr>
            <p:cNvPr id="7" name="이등변 삼각형 6"/>
            <p:cNvSpPr/>
            <p:nvPr/>
          </p:nvSpPr>
          <p:spPr>
            <a:xfrm>
              <a:off x="650714" y="6380293"/>
              <a:ext cx="1011776" cy="477707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-612477" y="6021288"/>
              <a:ext cx="1772144" cy="83671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6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</p:spTree>
    <p:extLst>
      <p:ext uri="{BB962C8B-B14F-4D97-AF65-F5344CB8AC3E}">
        <p14:creationId xmlns:p14="http://schemas.microsoft.com/office/powerpoint/2010/main" val="170338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410" y="275012"/>
            <a:ext cx="8229182" cy="11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410" y="1599673"/>
            <a:ext cx="8229182" cy="452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8582" y="6471513"/>
            <a:ext cx="89068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8100392" y="6508693"/>
            <a:ext cx="84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팔복기술</a:t>
            </a:r>
          </a:p>
        </p:txBody>
      </p:sp>
    </p:spTree>
    <p:extLst>
      <p:ext uri="{BB962C8B-B14F-4D97-AF65-F5344CB8AC3E}">
        <p14:creationId xmlns:p14="http://schemas.microsoft.com/office/powerpoint/2010/main" val="36077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</p:sldLayoutIdLst>
  <p:hf hdr="0" ftr="0" dt="0"/>
  <p:txStyles>
    <p:titleStyle>
      <a:lvl1pPr algn="ctr" defTabSz="843999" rtl="0" eaLnBrk="0" fontAlgn="base" latinLnBrk="1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43999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843999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843999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843999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75110" algn="ctr" defTabSz="843999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50221" algn="ctr" defTabSz="843999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25331" algn="ctr" defTabSz="843999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00441" algn="ctr" defTabSz="843999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6500" indent="-316500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097" indent="-263098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4998" indent="-210999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6997" indent="-210999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8996" indent="-210999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0996" indent="-210999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indent="-210999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93" indent="-210999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92" indent="-210999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1999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5997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7996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5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5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4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3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s://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5YyoCKxEOU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datascience/data-science-tutorial" TargetMode="External"/><Relationship Id="rId3" Type="http://schemas.openxmlformats.org/officeDocument/2006/relationships/hyperlink" Target="https://code.visualstudio.com/docs/python/editing" TargetMode="External"/><Relationship Id="rId7" Type="http://schemas.openxmlformats.org/officeDocument/2006/relationships/hyperlink" Target="https://code.visualstudio.com/docs/python/settings-reference" TargetMode="External"/><Relationship Id="rId2" Type="http://schemas.openxmlformats.org/officeDocument/2006/relationships/hyperlink" Target="https://code.visualstudio.com/docs/python/python-tutoria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de.visualstudio.com/docs/python/testing" TargetMode="External"/><Relationship Id="rId5" Type="http://schemas.openxmlformats.org/officeDocument/2006/relationships/hyperlink" Target="https://code.visualstudio.com/docs/python/debugging" TargetMode="External"/><Relationship Id="rId4" Type="http://schemas.openxmlformats.org/officeDocument/2006/relationships/hyperlink" Target="https://code.visualstudio.com/docs/python/lin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kiepark/intro_ml_with_python_2nd_revised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microsoft.com/store/apps" TargetMode="External"/><Relationship Id="rId2" Type="http://schemas.openxmlformats.org/officeDocument/2006/relationships/hyperlink" Target="https://leomoon.com/downloads/desktop-apps/leomoon-cpu-v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s.microsoft.com/store/app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vcxsrv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3629777" y="5593565"/>
            <a:ext cx="1853390" cy="5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398" tIns="42198" rIns="84398" bIns="42198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6600" b="1" kern="1200">
                <a:solidFill>
                  <a:srgbClr val="0095DA"/>
                </a:solidFill>
                <a:latin typeface="+mj-lt"/>
                <a:ea typeface="+mj-ea"/>
                <a:cs typeface="+mj-cs"/>
              </a:defRPr>
            </a:lvl1pPr>
            <a:lvl2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0635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1271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19078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25437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62">
                <a:solidFill>
                  <a:schemeClr val="tx1"/>
                </a:solidFill>
                <a:latin typeface="+mn-ea"/>
                <a:ea typeface="+mn-ea"/>
              </a:rPr>
              <a:t>2021</a:t>
            </a:r>
            <a:endParaRPr lang="ko-KR" altLang="en-US" sz="1662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168" y="45069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팔복기술</a:t>
            </a:r>
            <a:endParaRPr lang="en-US" altLang="ko-KR" b="1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916844" y="1015397"/>
            <a:ext cx="7479839" cy="219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398" tIns="42198" rIns="84398" bIns="42198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6600" b="1" kern="1200">
                <a:solidFill>
                  <a:srgbClr val="0095DA"/>
                </a:solidFill>
                <a:latin typeface="+mj-lt"/>
                <a:ea typeface="+mj-ea"/>
                <a:cs typeface="+mj-cs"/>
              </a:defRPr>
            </a:lvl1pPr>
            <a:lvl2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0635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1271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19078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25437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ko-KR" altLang="en-US" sz="2400"/>
              <a:t>머신러닝 기본개념 소개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5883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F4A2FF-06C8-4C3F-909D-D9096801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286D45-6850-419D-8A36-9804EB0B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코딩환경 구축</a:t>
            </a:r>
            <a:r>
              <a:rPr lang="ko-KR" altLang="en-US" b="0"/>
              <a:t> </a:t>
            </a:r>
            <a:r>
              <a:rPr lang="en-US" altLang="ko-KR" b="0"/>
              <a:t>– Miniconda</a:t>
            </a:r>
            <a:r>
              <a:rPr lang="ko-KR" altLang="en-US" b="0"/>
              <a:t> 소개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66ACA-1942-46F6-8369-3D9345C89C77}"/>
              </a:ext>
            </a:extLst>
          </p:cNvPr>
          <p:cNvSpPr txBox="1"/>
          <p:nvPr/>
        </p:nvSpPr>
        <p:spPr>
          <a:xfrm>
            <a:off x="755575" y="764704"/>
            <a:ext cx="7631957" cy="15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Conda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아나콘다 또는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Miniconda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유통없이 설치 될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수있는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패키지 의존성 및 환경 관리 시스템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Python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자체와 여러 타사 오픈 소스 프로젝트용 바이너리를 포함하여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PyData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 생태계에서 소프트웨어의 전체 배포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주요 목적은 사전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컴파일된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소프트웨어 버전을 다운로드하여 외부 종속성 문제를 쉽게 해결함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92CFF-86A9-4019-B3C7-8E310A28CDD8}"/>
              </a:ext>
            </a:extLst>
          </p:cNvPr>
          <p:cNvSpPr txBox="1"/>
          <p:nvPr/>
        </p:nvSpPr>
        <p:spPr>
          <a:xfrm>
            <a:off x="755574" y="2313138"/>
            <a:ext cx="7631957" cy="2318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Miniconda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설치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Anaconda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는 사전 설치된 많은 패키지가 있는 환경을 제공하며 그 중 많은 패키지가 사용되지 않음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 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Miniconda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는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미니멀하고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깨끗하며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Anaconda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의 모든 패키지를 쉽게 설치할 수 있음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https://docs.conda.io/en/latest/miniconda.html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Linux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&gt; Python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3.8  &gt; Miniconda3 Linux 64-bit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선택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tensorflow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Pycaret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autokeras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호환성 유지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)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da-DK" altLang="ko-KR" sz="1200" kern="0" dirty="0">
                <a:solidFill>
                  <a:srgbClr val="000000"/>
                </a:solidFill>
                <a:latin typeface="휴먼명조"/>
              </a:rPr>
              <a:t>$ wget https://repo.anaconda.com/miniconda/ Miniconda3-py38_4.10.3-Linux-x86_64.sh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cf.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da-DK" altLang="ko-KR" sz="1200" kern="0" dirty="0">
                <a:solidFill>
                  <a:srgbClr val="000000"/>
                </a:solidFill>
                <a:latin typeface="휴먼명조"/>
              </a:rPr>
              <a:t>Py38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설치안되면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latest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설치 </a:t>
            </a:r>
            <a:r>
              <a:rPr lang="da-DK" altLang="ko-KR" sz="1200" kern="0" dirty="0">
                <a:solidFill>
                  <a:srgbClr val="000000"/>
                </a:solidFill>
                <a:latin typeface="휴먼명조"/>
              </a:rPr>
              <a:t>$ wget https://repo.anaconda.com/miniconda/Miniconda3-latest-Linux-x86_64.sh</a:t>
            </a:r>
            <a:endParaRPr lang="ko-KR" altLang="en-US" sz="1200" kern="0" dirty="0">
              <a:solidFill>
                <a:srgbClr val="000000"/>
              </a:solidFill>
              <a:latin typeface="휴먼명조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C1894-0F25-41BB-B9EE-B31C925DE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401249"/>
            <a:ext cx="5327576" cy="23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1ED37-B961-4218-ADDE-7D8EC2E0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AC345-7AF2-4AF1-9AB1-57EC2151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코딩환경 구축 </a:t>
            </a:r>
            <a:r>
              <a:rPr lang="en-US" altLang="ko-KR"/>
              <a:t>- Miniconda </a:t>
            </a:r>
            <a:r>
              <a:rPr lang="ko-KR" altLang="en-US"/>
              <a:t>설치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3B909-C9B1-4CEC-A701-087F4F5E2656}"/>
              </a:ext>
            </a:extLst>
          </p:cNvPr>
          <p:cNvSpPr txBox="1"/>
          <p:nvPr/>
        </p:nvSpPr>
        <p:spPr>
          <a:xfrm>
            <a:off x="611560" y="1052736"/>
            <a:ext cx="7631957" cy="2001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 ~/Downloads/ Miniconda3-py38_4.10.3-Linux-x86_64.sh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로 저장됨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 (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만약 없으면 링크를 마우스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우클릭후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save link as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로 저장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)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bash Miniconda3-py38_4.10.3-Linux-x86_64 .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sh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물어보는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프롬프트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yes, enter,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중요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init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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반드시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yes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설정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…)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source ~/.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bashrc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#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 </a:t>
            </a:r>
            <a:r>
              <a:rPr lang="ko-KR" altLang="en-US" sz="1200" kern="0" dirty="0">
                <a:solidFill>
                  <a:srgbClr val="0558FF"/>
                </a:solidFill>
                <a:latin typeface="휴먼명조"/>
                <a:sym typeface="Wingdings" panose="05000000000000000000" pitchFamily="2" charset="2"/>
              </a:rPr>
              <a:t>프롬프트가 </a:t>
            </a:r>
            <a:r>
              <a:rPr lang="en-US" altLang="ko-KR" sz="1200" kern="0" dirty="0">
                <a:solidFill>
                  <a:srgbClr val="0558FF"/>
                </a:solidFill>
                <a:latin typeface="휴먼명조"/>
                <a:sym typeface="Wingdings" panose="05000000000000000000" pitchFamily="2" charset="2"/>
              </a:rPr>
              <a:t>(base) $ </a:t>
            </a:r>
            <a:r>
              <a:rPr lang="ko-KR" altLang="en-US" sz="1200" kern="0" dirty="0">
                <a:solidFill>
                  <a:srgbClr val="0558FF"/>
                </a:solidFill>
                <a:latin typeface="휴먼명조"/>
                <a:sym typeface="Wingdings" panose="05000000000000000000" pitchFamily="2" charset="2"/>
              </a:rPr>
              <a:t>로 변하는지 확인</a:t>
            </a:r>
            <a:r>
              <a:rPr lang="en-US" altLang="ko-KR" sz="1200" kern="0" dirty="0">
                <a:solidFill>
                  <a:srgbClr val="0558FF"/>
                </a:solidFill>
                <a:latin typeface="휴먼명조"/>
                <a:sym typeface="Wingdings" panose="05000000000000000000" pitchFamily="2" charset="2"/>
              </a:rPr>
              <a:t>.</a:t>
            </a:r>
            <a:endParaRPr lang="en-US" altLang="ko-KR" sz="1200" kern="0" dirty="0">
              <a:solidFill>
                <a:srgbClr val="0558FF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install pip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ipykernel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sv-SE" altLang="ko-KR" sz="1200" b="0" i="0" dirty="0">
                <a:solidFill>
                  <a:srgbClr val="333333"/>
                </a:solidFill>
                <a:effectLst/>
                <a:latin typeface="Nanum Gothic"/>
              </a:rPr>
              <a:t>$ conda install nodejs -y  # go_to_definition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anum Gothic"/>
              </a:rPr>
              <a:t>에 필요함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anum Gothic"/>
              </a:rPr>
              <a:t>. 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anum Gothic"/>
                <a:sym typeface="Wingdings" panose="05000000000000000000" pitchFamily="2" charset="2"/>
              </a:rPr>
              <a:t>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Nanum Gothic"/>
                <a:sym typeface="Wingdings" panose="05000000000000000000" pitchFamily="2" charset="2"/>
              </a:rPr>
              <a:t>conda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anum Gothic"/>
                <a:sym typeface="Wingdings" panose="05000000000000000000" pitchFamily="2" charset="2"/>
              </a:rPr>
              <a:t> update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Nanum Gothic"/>
                <a:sym typeface="Wingdings" panose="05000000000000000000" pitchFamily="2" charset="2"/>
              </a:rPr>
              <a:t>nodejs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anum Gothic"/>
                <a:sym typeface="Wingdings" panose="05000000000000000000" pitchFamily="2" charset="2"/>
              </a:rPr>
              <a:t> -y (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anum Gothic"/>
                <a:sym typeface="Wingdings" panose="05000000000000000000" pitchFamily="2" charset="2"/>
              </a:rPr>
              <a:t>최신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anum Gothic"/>
                <a:sym typeface="Wingdings" panose="05000000000000000000" pitchFamily="2" charset="2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anum Gothic"/>
                <a:sym typeface="Wingdings" panose="05000000000000000000" pitchFamily="2" charset="2"/>
              </a:rPr>
              <a:t>버전으로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anum Gothic"/>
                <a:sym typeface="Wingdings" panose="05000000000000000000" pitchFamily="2" charset="2"/>
              </a:rPr>
              <a:t>)</a:t>
            </a:r>
            <a:endParaRPr lang="sv-SE" altLang="ko-KR" sz="1200" b="0" i="0" dirty="0">
              <a:solidFill>
                <a:srgbClr val="333333"/>
              </a:solidFill>
              <a:effectLst/>
              <a:latin typeface="Nanum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34053-7605-4E73-A266-BE5490FFC7A3}"/>
              </a:ext>
            </a:extLst>
          </p:cNvPr>
          <p:cNvSpPr txBox="1"/>
          <p:nvPr/>
        </p:nvSpPr>
        <p:spPr>
          <a:xfrm>
            <a:off x="611560" y="3186723"/>
            <a:ext cx="6659880" cy="314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Jupyter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lab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설정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install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jupyterlab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-y  # base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에 설치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-notebook --generate-config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#edit $HOME/.jupyter/jupyter_notebook_config.py 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#C.NotebookApp.notebook_dir = '/home/pi/study/Code’  # #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없앨 것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lab --no-browser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 127.0.0.1:8888/lab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결과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확인 필요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.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1E1E1E"/>
                </a:solidFill>
                <a:latin typeface="Nanum Square"/>
              </a:rPr>
              <a:t>노트북 사용법</a:t>
            </a:r>
            <a:endParaRPr lang="en-US" altLang="ko-KR" sz="1200" dirty="0">
              <a:solidFill>
                <a:srgbClr val="1E1E1E"/>
              </a:solidFill>
              <a:latin typeface="Nanum Square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  <a:hlinkClick r:id="rId2"/>
              </a:rPr>
              <a:t>https://www.youtube.com/watch?v=70sRgL42c1w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  <a:hlinkClick r:id="rId2"/>
              </a:rPr>
              <a:t>https://www.youtube.com/watch?v=UnXXH72-ENc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  <a:hlinkClick r:id="rId2"/>
              </a:rPr>
              <a:t>사용법 단축키 소개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hlinkClick r:id="rId2"/>
              </a:rPr>
              <a:t>(9. jupyterlab.jpg)</a:t>
            </a:r>
          </a:p>
        </p:txBody>
      </p:sp>
    </p:spTree>
    <p:extLst>
      <p:ext uri="{BB962C8B-B14F-4D97-AF65-F5344CB8AC3E}">
        <p14:creationId xmlns:p14="http://schemas.microsoft.com/office/powerpoint/2010/main" val="171384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34296-13CE-474E-A42A-E1967BD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BB533-7D3D-4BE2-A17E-B7959A7F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/>
              <a:t>1. </a:t>
            </a:r>
            <a:r>
              <a:rPr lang="ko-KR" altLang="en-US" sz="2000"/>
              <a:t>코딩환경 구축 </a:t>
            </a:r>
            <a:r>
              <a:rPr lang="en-US" altLang="ko-KR" sz="2000"/>
              <a:t>– </a:t>
            </a:r>
            <a:r>
              <a:rPr lang="ko-KR" altLang="en-US" sz="2000">
                <a:solidFill>
                  <a:srgbClr val="1E1E1E"/>
                </a:solidFill>
                <a:latin typeface="Nanum Square"/>
              </a:rPr>
              <a:t>가상환경 생성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2E527-56B0-4938-8B93-36A532871020}"/>
              </a:ext>
            </a:extLst>
          </p:cNvPr>
          <p:cNvSpPr txBox="1"/>
          <p:nvPr/>
        </p:nvSpPr>
        <p:spPr>
          <a:xfrm>
            <a:off x="367764" y="834553"/>
            <a:ext cx="8350518" cy="2642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Code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completion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설치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(base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환경에서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)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pip install '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jupyterlab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&gt;=3.0.0,&lt;4.0.0a0'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jupyterlab-lsp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pip install ‘python-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lsp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-server[all]’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sv-SE" altLang="ko-KR" sz="1200" kern="0" dirty="0">
                <a:solidFill>
                  <a:srgbClr val="000000"/>
                </a:solidFill>
                <a:latin typeface="휴먼명조"/>
              </a:rPr>
              <a:t>$ jupyter labextension install @krassowski/jupyterlab_go_to_definition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설명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ipython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profile create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다음파일 수정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/home/pi/.ipython/profile_default/ipython_config.py 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 edit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c.IPCompleter.use_jedi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= False  #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맨앞의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#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제거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-apple-system"/>
              </a:rPr>
              <a:t># Restart </a:t>
            </a:r>
            <a:r>
              <a:rPr lang="en-US" altLang="ko-KR" sz="1200" b="0" i="0" dirty="0" err="1">
                <a:solidFill>
                  <a:srgbClr val="24292F"/>
                </a:solidFill>
                <a:effectLst/>
                <a:latin typeface="-apple-system"/>
              </a:rPr>
              <a:t>JupyterLab</a:t>
            </a:r>
            <a:endParaRPr lang="en-US" altLang="ko-KR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pip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install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jupytext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 #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Jupytext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설치 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1EF4F-9EF6-4E77-8DE2-F4889C5CC5F4}"/>
              </a:ext>
            </a:extLst>
          </p:cNvPr>
          <p:cNvSpPr txBox="1"/>
          <p:nvPr/>
        </p:nvSpPr>
        <p:spPr>
          <a:xfrm>
            <a:off x="367764" y="3477071"/>
            <a:ext cx="8350518" cy="319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​가상환경 생성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config --add channels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-forge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  <a:sym typeface="Wingdings" panose="05000000000000000000" pitchFamily="2" charset="2"/>
              </a:rPr>
              <a:t>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config --show channels  # default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channel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변경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create –-name ml python=3.8 pip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ipykernel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# 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env list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activate ml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install pip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ipykernel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python -m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ipykernel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install --user --name ml  # 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kernelspec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list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# Check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installed folder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필요 기능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,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라이브러리 설치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conda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install pip -y</a:t>
            </a: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pip install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numpy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scipy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scikit-learn matplotlib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ipython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pandas pillow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imageio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mglearn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lvl="1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$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sudo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apt-get install -y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graphviz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# pip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설치시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system path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설정해주어야 함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474721-19F6-4855-82B6-46263524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jupyter kernelspec list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1AB8AD-5053-4C65-B8D3-4631EF7C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jupyter kernelspec list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454F4-CB94-4D4B-965C-AF8F4D17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/>
              <a:t>1. </a:t>
            </a:r>
            <a:r>
              <a:rPr lang="ko-KR" altLang="en-US" sz="1800"/>
              <a:t>코딩환경 구축 </a:t>
            </a:r>
            <a:r>
              <a:rPr lang="en-US" altLang="ko-KR" sz="1800"/>
              <a:t>– </a:t>
            </a:r>
            <a:r>
              <a:rPr lang="en-US" altLang="ko-KR"/>
              <a:t>VSCode</a:t>
            </a:r>
            <a:r>
              <a:rPr lang="ko-KR" altLang="en-US"/>
              <a:t>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38574-4795-4F19-8A32-1F7E27FB38F3}"/>
              </a:ext>
            </a:extLst>
          </p:cNvPr>
          <p:cNvSpPr txBox="1"/>
          <p:nvPr/>
        </p:nvSpPr>
        <p:spPr>
          <a:xfrm>
            <a:off x="539195" y="908720"/>
            <a:ext cx="673390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Windows </a:t>
            </a:r>
            <a:r>
              <a:rPr lang="en-US" altLang="ko-KR" sz="1400" dirty="0" err="1"/>
              <a:t>VSCode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설치</a:t>
            </a:r>
            <a:r>
              <a:rPr lang="en-US" altLang="ko-KR" sz="1400" dirty="0"/>
              <a:t> </a:t>
            </a:r>
            <a:r>
              <a:rPr lang="ko-KR" altLang="en-US" sz="1400" dirty="0"/>
              <a:t>중 추가작업선택 </a:t>
            </a:r>
            <a:r>
              <a:rPr lang="en-US" altLang="ko-KR" sz="1400" dirty="0"/>
              <a:t>&gt; add</a:t>
            </a:r>
            <a:r>
              <a:rPr lang="ko-KR" altLang="en-US" sz="1400" dirty="0"/>
              <a:t> </a:t>
            </a:r>
            <a:r>
              <a:rPr lang="en-US" altLang="ko-KR" sz="1400" dirty="0"/>
              <a:t>to path</a:t>
            </a:r>
            <a:r>
              <a:rPr lang="ko-KR" altLang="en-US" sz="1400" dirty="0"/>
              <a:t>체크 확인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윈도우 재시작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확장설치</a:t>
            </a:r>
            <a:endParaRPr lang="en-US" altLang="ko-KR" sz="1400" dirty="0"/>
          </a:p>
          <a:p>
            <a:r>
              <a:rPr lang="en-US" altLang="ko-KR" sz="1400" dirty="0"/>
              <a:t>#  - Remote </a:t>
            </a:r>
            <a:r>
              <a:rPr lang="en-US" altLang="ko-KR" sz="1400" dirty="0" err="1"/>
              <a:t>Deveploment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 (includes - Remote </a:t>
            </a:r>
            <a:r>
              <a:rPr lang="en-US" altLang="ko-KR" sz="1400" dirty="0" err="1"/>
              <a:t>wsl</a:t>
            </a:r>
            <a:r>
              <a:rPr lang="en-US" altLang="ko-KR" sz="1400" dirty="0"/>
              <a:t>, Remote-SSH (for RPI), Remote Container ( for docker inside))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 Open </a:t>
            </a:r>
            <a:r>
              <a:rPr lang="en-US" altLang="ko-KR" sz="1400" dirty="0" err="1"/>
              <a:t>VSCode</a:t>
            </a:r>
            <a:r>
              <a:rPr lang="en-US" altLang="ko-KR" sz="1400" dirty="0"/>
              <a:t> in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wsl</a:t>
            </a:r>
            <a:r>
              <a:rPr lang="en-US" altLang="ko-KR" sz="1400" dirty="0"/>
              <a:t> env&gt;</a:t>
            </a:r>
          </a:p>
          <a:p>
            <a:r>
              <a:rPr lang="en-US" altLang="ko-KR" sz="1400" dirty="0"/>
              <a:t>  - </a:t>
            </a:r>
            <a:r>
              <a:rPr lang="en-US" altLang="ko-KR" sz="1400"/>
              <a:t>cd ~/my_dir </a:t>
            </a:r>
            <a:r>
              <a:rPr lang="en-US" altLang="ko-KR" sz="1400" dirty="0">
                <a:sym typeface="Wingdings" panose="05000000000000000000" pitchFamily="2" charset="2"/>
              </a:rPr>
              <a:t> code .</a:t>
            </a:r>
          </a:p>
          <a:p>
            <a:r>
              <a:rPr lang="en-US" altLang="ko-KR" sz="1400" dirty="0"/>
              <a:t>&lt; Open </a:t>
            </a:r>
            <a:r>
              <a:rPr lang="en-US" altLang="ko-KR" sz="1400" dirty="0" err="1"/>
              <a:t>VSCode</a:t>
            </a:r>
            <a:r>
              <a:rPr lang="en-US" altLang="ko-KR" sz="1400" dirty="0"/>
              <a:t> in windows&gt;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dirty="0"/>
              <a:t>  - </a:t>
            </a: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Start VS Code.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   -  </a:t>
            </a:r>
            <a:r>
              <a:rPr lang="en-US" altLang="ko-KR" sz="1400" dirty="0">
                <a:solidFill>
                  <a:srgbClr val="0072BE"/>
                </a:solidFill>
                <a:latin typeface="Menlo"/>
              </a:rPr>
              <a:t>F1 </a:t>
            </a:r>
            <a:r>
              <a:rPr lang="en-US" altLang="ko-KR" sz="1400">
                <a:solidFill>
                  <a:srgbClr val="0072BE"/>
                </a:solidFill>
                <a:latin typeface="Menlo"/>
              </a:rPr>
              <a:t>&gt; </a:t>
            </a:r>
            <a:r>
              <a:rPr lang="en-US" altLang="ko-KR" sz="1400">
                <a:solidFill>
                  <a:srgbClr val="444444"/>
                </a:solidFill>
                <a:latin typeface="Segoe UI" panose="020B0502040204020203" pitchFamily="34" charset="0"/>
              </a:rPr>
              <a:t>connect to wsl using Distro…</a:t>
            </a:r>
            <a:endParaRPr lang="en-US" altLang="ko-KR" sz="1400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   - </a:t>
            </a:r>
            <a:r>
              <a:rPr lang="ko-KR" altLang="en-US" sz="1400" dirty="0">
                <a:solidFill>
                  <a:srgbClr val="444444"/>
                </a:solidFill>
                <a:latin typeface="Segoe UI" panose="020B0502040204020203" pitchFamily="34" charset="0"/>
              </a:rPr>
              <a:t>파일</a:t>
            </a: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 &gt; </a:t>
            </a:r>
            <a:r>
              <a:rPr lang="ko-KR" altLang="en-US" sz="1400" dirty="0">
                <a:solidFill>
                  <a:srgbClr val="444444"/>
                </a:solidFill>
                <a:latin typeface="Segoe UI" panose="020B0502040204020203" pitchFamily="34" charset="0"/>
              </a:rPr>
              <a:t>폴더열기 </a:t>
            </a:r>
            <a:r>
              <a:rPr lang="en-US" altLang="ko-KR" sz="1400" dirty="0">
                <a:solidFill>
                  <a:srgbClr val="444444"/>
                </a:solidFill>
                <a:latin typeface="Segoe UI" panose="020B0502040204020203" pitchFamily="34" charset="0"/>
              </a:rPr>
              <a:t>&gt; /home/</a:t>
            </a:r>
            <a:r>
              <a:rPr lang="en-US" altLang="ko-KR" sz="1400">
                <a:solidFill>
                  <a:srgbClr val="444444"/>
                </a:solidFill>
                <a:latin typeface="Segoe UI" panose="020B0502040204020203" pitchFamily="34" charset="0"/>
              </a:rPr>
              <a:t>pi/my_dir</a:t>
            </a:r>
            <a:endParaRPr lang="en-US" altLang="ko-KR" sz="1400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 - Python (from MS)</a:t>
            </a:r>
          </a:p>
          <a:p>
            <a:r>
              <a:rPr lang="en-US" altLang="ko-KR" sz="1400" dirty="0"/>
              <a:t>#  - Python Extension Pack &gt; Python</a:t>
            </a:r>
          </a:p>
          <a:p>
            <a:r>
              <a:rPr lang="en-US" altLang="ko-KR" sz="1400" dirty="0"/>
              <a:t>  -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(MS)</a:t>
            </a:r>
          </a:p>
          <a:p>
            <a:r>
              <a:rPr lang="en-US" altLang="ko-KR" sz="1400" dirty="0"/>
              <a:t>  - </a:t>
            </a:r>
            <a:r>
              <a:rPr lang="en-US" altLang="ko-KR" sz="1400" dirty="0" err="1"/>
              <a:t>Brachet</a:t>
            </a:r>
            <a:r>
              <a:rPr lang="en-US" altLang="ko-KR" sz="1400" dirty="0"/>
              <a:t> Pair Colorizer</a:t>
            </a:r>
          </a:p>
          <a:p>
            <a:r>
              <a:rPr lang="en-US" altLang="ko-KR" sz="1400" dirty="0"/>
              <a:t>  - Rainbow CSV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커널</a:t>
            </a:r>
            <a:r>
              <a:rPr lang="en-US" altLang="ko-KR" sz="1400" dirty="0"/>
              <a:t> </a:t>
            </a:r>
            <a:r>
              <a:rPr lang="ko-KR" altLang="en-US" sz="1400" dirty="0"/>
              <a:t>선택</a:t>
            </a:r>
            <a:r>
              <a:rPr lang="en-US" altLang="ko-KR" sz="1400" dirty="0"/>
              <a:t>(</a:t>
            </a:r>
            <a:r>
              <a:rPr lang="ko-KR" altLang="en-US" sz="1400" dirty="0"/>
              <a:t>오른쪽 위</a:t>
            </a:r>
            <a:r>
              <a:rPr lang="en-US" altLang="ko-KR" sz="1400" dirty="0"/>
              <a:t>) </a:t>
            </a:r>
            <a:r>
              <a:rPr lang="en-US" altLang="ko-KR" sz="1400"/>
              <a:t>&gt; study-tf..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1431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454F4-CB94-4D4B-965C-AF8F4D17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/>
              <a:t>1. </a:t>
            </a:r>
            <a:r>
              <a:rPr lang="ko-KR" altLang="en-US" sz="1600"/>
              <a:t>코딩환경 구축 </a:t>
            </a:r>
            <a:r>
              <a:rPr lang="en-US" altLang="ko-KR" sz="1600"/>
              <a:t>– </a:t>
            </a:r>
            <a:r>
              <a:rPr lang="ko-KR" altLang="en-US" sz="1500"/>
              <a:t>단축키</a:t>
            </a:r>
            <a:r>
              <a:rPr lang="en-US" altLang="ko-KR" sz="1500"/>
              <a:t> </a:t>
            </a:r>
            <a:r>
              <a:rPr lang="ko-KR" altLang="en-US" sz="1500"/>
              <a:t>설정방법</a:t>
            </a:r>
            <a:endParaRPr lang="en-US" altLang="ko-KR" sz="1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38574-4795-4F19-8A32-1F7E27FB38F3}"/>
              </a:ext>
            </a:extLst>
          </p:cNvPr>
          <p:cNvSpPr txBox="1"/>
          <p:nvPr/>
        </p:nvSpPr>
        <p:spPr>
          <a:xfrm>
            <a:off x="611560" y="750216"/>
            <a:ext cx="6733905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pPr>
              <a:spcAft>
                <a:spcPts val="600"/>
              </a:spcAft>
            </a:pPr>
            <a:r>
              <a:rPr lang="en-US" altLang="ko-KR" sz="1400" dirty="0"/>
              <a:t>F5 </a:t>
            </a:r>
            <a:r>
              <a:rPr lang="ko-KR" altLang="en-US" sz="1400" dirty="0"/>
              <a:t>단축키 설정 </a:t>
            </a:r>
            <a:r>
              <a:rPr lang="en-US" altLang="ko-KR" sz="1400" dirty="0"/>
              <a:t>(</a:t>
            </a:r>
            <a:r>
              <a:rPr lang="ko-KR" altLang="en-US" sz="1400" dirty="0"/>
              <a:t>디버깅 실행</a:t>
            </a:r>
            <a:r>
              <a:rPr lang="en-US" altLang="ko-KR" sz="1400" dirty="0"/>
              <a:t>, continue </a:t>
            </a:r>
            <a:r>
              <a:rPr lang="ko-KR" altLang="en-US" sz="1400" dirty="0"/>
              <a:t>겸용 방법</a:t>
            </a:r>
            <a:r>
              <a:rPr lang="en-US" altLang="ko-KR" sz="1400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F1 &gt; Preferences : Open keyboard Shortcuts </a:t>
            </a:r>
            <a:r>
              <a:rPr lang="ko-KR" altLang="en-US" sz="1400" dirty="0"/>
              <a:t>또는 </a:t>
            </a:r>
            <a:r>
              <a:rPr lang="en-US" altLang="ko-KR" sz="1400" dirty="0"/>
              <a:t>ctrl + k ctrl +s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'debug'</a:t>
            </a:r>
            <a:r>
              <a:rPr lang="ko-KR" altLang="en-US" sz="1400" dirty="0"/>
              <a:t>로 검색</a:t>
            </a:r>
            <a:r>
              <a:rPr lang="en-US" altLang="ko-KR" sz="1400" dirty="0"/>
              <a:t>,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Debug:</a:t>
            </a:r>
            <a:r>
              <a:rPr lang="ko-KR" altLang="en-US" sz="1400" dirty="0"/>
              <a:t>계속 더블클릭 </a:t>
            </a:r>
            <a:r>
              <a:rPr lang="en-US" altLang="ko-KR" sz="1400" dirty="0"/>
              <a:t>&gt; F5 &gt; '3</a:t>
            </a:r>
            <a:r>
              <a:rPr lang="ko-KR" altLang="en-US" sz="1400" dirty="0"/>
              <a:t>개의 기존 명령에</a:t>
            </a:r>
            <a:r>
              <a:rPr lang="en-US" altLang="ko-KR" sz="1400" dirty="0"/>
              <a:t>...' </a:t>
            </a:r>
            <a:r>
              <a:rPr lang="ko-KR" altLang="en-US" sz="1400" dirty="0"/>
              <a:t>클릭 </a:t>
            </a:r>
            <a:r>
              <a:rPr lang="en-US" altLang="ko-KR" sz="1400" dirty="0"/>
              <a:t>&gt; 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'</a:t>
            </a:r>
            <a:r>
              <a:rPr lang="ko-KR" altLang="en-US" sz="1400" dirty="0"/>
              <a:t>언제</a:t>
            </a:r>
            <a:r>
              <a:rPr lang="en-US" altLang="ko-KR" sz="1400" dirty="0"/>
              <a:t>' </a:t>
            </a:r>
            <a:r>
              <a:rPr lang="ko-KR" altLang="en-US" sz="1400" dirty="0" err="1"/>
              <a:t>우클릭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식인 경우 변경 </a:t>
            </a:r>
            <a:r>
              <a:rPr lang="en-US" altLang="ko-KR" sz="1400" dirty="0"/>
              <a:t>&gt; 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'</a:t>
            </a:r>
            <a:r>
              <a:rPr lang="ko-KR" altLang="en-US" sz="1400" dirty="0"/>
              <a:t>디버깅 시작</a:t>
            </a:r>
            <a:r>
              <a:rPr lang="en-US" altLang="ko-KR" sz="1400" dirty="0"/>
              <a:t>' : !</a:t>
            </a:r>
            <a:r>
              <a:rPr lang="en-US" altLang="ko-KR" sz="1400" dirty="0" err="1"/>
              <a:t>inDebugMode</a:t>
            </a:r>
            <a:r>
              <a:rPr lang="en-US" altLang="ko-KR" sz="1400" dirty="0"/>
              <a:t>, </a:t>
            </a:r>
            <a:r>
              <a:rPr lang="ko-KR" altLang="en-US" sz="1400" dirty="0"/>
              <a:t>계속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inDebugMode</a:t>
            </a:r>
            <a:endParaRPr lang="en-US" altLang="ko-KR" sz="1400" dirty="0"/>
          </a:p>
          <a:p>
            <a:pPr>
              <a:spcAft>
                <a:spcPts val="600"/>
              </a:spcAft>
            </a:pPr>
            <a:r>
              <a:rPr lang="en-US" altLang="ko-KR" sz="1400" dirty="0"/>
              <a:t>  - '</a:t>
            </a:r>
            <a:r>
              <a:rPr lang="ko-KR" altLang="en-US" sz="1400" dirty="0"/>
              <a:t>단위실행</a:t>
            </a:r>
            <a:r>
              <a:rPr lang="en-US" altLang="ko-KR" sz="1400"/>
              <a:t>(Stepinto)' : F7, </a:t>
            </a:r>
            <a:r>
              <a:rPr lang="ko-KR" altLang="en-US" sz="1400" dirty="0"/>
              <a:t>중복키 정의는 들어가서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키바인딩</a:t>
            </a:r>
            <a:r>
              <a:rPr lang="ko-KR" altLang="en-US" sz="1400" dirty="0"/>
              <a:t> 제거</a:t>
            </a:r>
            <a:r>
              <a:rPr lang="en-US" altLang="ko-KR" sz="1400" dirty="0"/>
              <a:t>'</a:t>
            </a:r>
          </a:p>
          <a:p>
            <a:pPr>
              <a:spcAft>
                <a:spcPts val="600"/>
              </a:spcAft>
            </a:pPr>
            <a:r>
              <a:rPr lang="en-US" altLang="ko-KR" sz="1400" dirty="0"/>
              <a:t>  - '</a:t>
            </a:r>
            <a:r>
              <a:rPr lang="ko-KR" altLang="en-US" sz="1400" dirty="0"/>
              <a:t>단위실행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StepOVer</a:t>
            </a:r>
            <a:r>
              <a:rPr lang="en-US" altLang="ko-KR" sz="1400" dirty="0"/>
              <a:t>)' : F8, </a:t>
            </a:r>
            <a:r>
              <a:rPr lang="ko-KR" altLang="en-US" sz="1400" dirty="0"/>
              <a:t>중복키 정의는 들어가서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키바인딩</a:t>
            </a:r>
            <a:r>
              <a:rPr lang="ko-KR" altLang="en-US" sz="1400" dirty="0"/>
              <a:t> 제거</a:t>
            </a:r>
            <a:r>
              <a:rPr lang="en-US" altLang="ko-KR" sz="1400" dirty="0"/>
              <a:t>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7F0A3-0D62-4D2A-987B-EC13023D6183}"/>
              </a:ext>
            </a:extLst>
          </p:cNvPr>
          <p:cNvSpPr txBox="1"/>
          <p:nvPr/>
        </p:nvSpPr>
        <p:spPr>
          <a:xfrm>
            <a:off x="457202" y="3645024"/>
            <a:ext cx="6939119" cy="159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/>
              <a:t>&lt; VSCode for Python manual &gt;</a:t>
            </a:r>
            <a:endParaRPr lang="en-US" altLang="ko-KR" sz="1200"/>
          </a:p>
          <a:p>
            <a:r>
              <a:rPr lang="ko-KR" altLang="en-US" sz="1050">
                <a:hlinkClick r:id="rId2"/>
              </a:rPr>
              <a:t>https://code.visualstudio.com/docs/python/python-tutorial</a:t>
            </a:r>
            <a:endParaRPr lang="en-US" altLang="ko-KR" sz="1050"/>
          </a:p>
          <a:p>
            <a:r>
              <a:rPr lang="en-US" altLang="ko-KR" sz="1050">
                <a:hlinkClick r:id="rId3"/>
              </a:rPr>
              <a:t>https://code.visualstudio.com/docs/python/editing</a:t>
            </a:r>
            <a:endParaRPr lang="en-US" altLang="ko-KR" sz="1050"/>
          </a:p>
          <a:p>
            <a:r>
              <a:rPr lang="en-US" altLang="ko-KR" sz="1050">
                <a:hlinkClick r:id="rId4"/>
              </a:rPr>
              <a:t>https://code.visualstudio.com/docs/python/linting</a:t>
            </a:r>
            <a:endParaRPr lang="en-US" altLang="ko-KR" sz="1050"/>
          </a:p>
          <a:p>
            <a:r>
              <a:rPr lang="en-US" altLang="ko-KR" sz="1050">
                <a:hlinkClick r:id="rId5"/>
              </a:rPr>
              <a:t>https://code.visualstudio.com/docs/python/debugging</a:t>
            </a:r>
            <a:endParaRPr lang="en-US" altLang="ko-KR" sz="1050"/>
          </a:p>
          <a:p>
            <a:r>
              <a:rPr lang="en-US" altLang="ko-KR" sz="1050">
                <a:hlinkClick r:id="rId6"/>
              </a:rPr>
              <a:t>https://code.visualstudio.com/docs/python/testing</a:t>
            </a:r>
            <a:endParaRPr lang="en-US" altLang="ko-KR" sz="1050"/>
          </a:p>
          <a:p>
            <a:r>
              <a:rPr lang="en-US" altLang="ko-KR" sz="1050">
                <a:hlinkClick r:id="rId7"/>
              </a:rPr>
              <a:t>https://code.visualstudio.com/docs/python/settings-reference</a:t>
            </a:r>
            <a:endParaRPr lang="en-US" altLang="ko-KR" sz="1050"/>
          </a:p>
          <a:p>
            <a:endParaRPr lang="en-US" altLang="ko-KR" sz="1050"/>
          </a:p>
          <a:p>
            <a:r>
              <a:rPr lang="en-US" altLang="ko-KR" sz="1050">
                <a:hlinkClick r:id="rId8"/>
              </a:rPr>
              <a:t>https://code.visualstudio.com/docs/datascience/data-science-tutorial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223669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34296-13CE-474E-A42A-E1967BD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BB533-7D3D-4BE2-A17E-B7959A7F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/>
              <a:t>1. </a:t>
            </a:r>
            <a:r>
              <a:rPr lang="ko-KR" altLang="en-US" sz="2000"/>
              <a:t>코딩환경 구축 </a:t>
            </a:r>
            <a:r>
              <a:rPr lang="en-US" altLang="ko-KR" sz="2000"/>
              <a:t>- </a:t>
            </a:r>
            <a:r>
              <a:rPr lang="ko-KR" altLang="en-US" sz="2000">
                <a:solidFill>
                  <a:srgbClr val="1E1E1E"/>
                </a:solidFill>
                <a:latin typeface="Nanum Square"/>
              </a:rPr>
              <a:t>파이썬 머신러닝 생태계를 구성하는 주요 패키지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2E527-56B0-4938-8B93-36A532871020}"/>
              </a:ext>
            </a:extLst>
          </p:cNvPr>
          <p:cNvSpPr txBox="1"/>
          <p:nvPr/>
        </p:nvSpPr>
        <p:spPr>
          <a:xfrm>
            <a:off x="556652" y="885361"/>
            <a:ext cx="8640960" cy="5134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12E46"/>
                </a:solidFill>
                <a:effectLst/>
                <a:latin typeface="se-nanumgothic"/>
              </a:rPr>
              <a:t>​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배열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/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선형대수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/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통계 패키지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Numpy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: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벡터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행렬 연산에 사용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scipy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: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파이썬의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대표적인 통계 패키지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자연과학 분야에서 사용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데이터 핸들링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pandas :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데이터 분석에 사용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시각화 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plotly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: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코드가 간편하고 개인적 취향으로 더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이쁘다</a:t>
            </a:r>
            <a:endParaRPr lang="ko-KR" altLang="en-US" sz="1200" kern="0" dirty="0">
              <a:solidFill>
                <a:srgbClr val="000000"/>
              </a:solidFill>
              <a:latin typeface="휴먼명조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matplotlib :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대표적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seaborn : matplotlib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을 기반으로 다양한 테마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,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차트 기능 추가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/matplotlib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에 의존적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대화형 파이썬 툴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jupyter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: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데이터 분석을 순차적으로 실행하면서 확인 가능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코드를 분할해서 수행 가능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1E1E1E"/>
                </a:solidFill>
                <a:latin typeface="Nanum Square"/>
              </a:rPr>
              <a:t>머신러닝</a:t>
            </a:r>
            <a:r>
              <a:rPr lang="ko-KR" altLang="en-US" sz="1600" dirty="0">
                <a:solidFill>
                  <a:srgbClr val="1E1E1E"/>
                </a:solidFill>
                <a:latin typeface="Nanum Square"/>
              </a:rPr>
              <a:t> 패키지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solidFill>
                  <a:srgbClr val="000000"/>
                </a:solidFill>
                <a:latin typeface="휴먼명조"/>
              </a:rPr>
              <a:t>scikit learn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딥러닝 패키지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TenserFlow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: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keras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보다 더 디테일한 조작 가능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Keras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: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tenserFlow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위에서 동작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쉬움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Pytorch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 :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파이썬을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언어로 사용하여 쉬움</a:t>
            </a:r>
          </a:p>
        </p:txBody>
      </p:sp>
    </p:spTree>
    <p:extLst>
      <p:ext uri="{BB962C8B-B14F-4D97-AF65-F5344CB8AC3E}">
        <p14:creationId xmlns:p14="http://schemas.microsoft.com/office/powerpoint/2010/main" val="116717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3D0884-9E92-4914-9FB3-C3C89C5B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289EC-E17A-4C2A-BDCF-B4CC2072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주차별 계획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CB8B8C-93AE-453B-98F6-14EE1C10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40357"/>
              </p:ext>
            </p:extLst>
          </p:nvPr>
        </p:nvGraphicFramePr>
        <p:xfrm>
          <a:off x="1331640" y="1916832"/>
          <a:ext cx="6480720" cy="2645848"/>
        </p:xfrm>
        <a:graphic>
          <a:graphicData uri="http://schemas.openxmlformats.org/drawingml/2006/table">
            <a:tbl>
              <a:tblPr/>
              <a:tblGrid>
                <a:gridCol w="969884">
                  <a:extLst>
                    <a:ext uri="{9D8B030D-6E8A-4147-A177-3AD203B41FA5}">
                      <a16:colId xmlns:a16="http://schemas.microsoft.com/office/drawing/2014/main" val="2392976236"/>
                    </a:ext>
                  </a:extLst>
                </a:gridCol>
                <a:gridCol w="5510836">
                  <a:extLst>
                    <a:ext uri="{9D8B030D-6E8A-4147-A177-3AD203B41FA5}">
                      <a16:colId xmlns:a16="http://schemas.microsoft.com/office/drawing/2014/main" val="2078818358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 intro(4)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wsl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jupyter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붓꽃 예제</a:t>
                      </a:r>
                    </a:p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지도학습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1(4)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선형모델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과소적합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SVM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616267"/>
                  </a:ext>
                </a:extLst>
              </a:tr>
              <a:tr h="924797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지도학습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비지도학습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Random Forest., Boosting</a:t>
                      </a:r>
                    </a:p>
                    <a:p>
                      <a:pPr marL="0" marR="0" lvl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22923"/>
                  </a:ext>
                </a:extLst>
              </a:tr>
              <a:tr h="424907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모델개선 및 성능평가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9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8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417B0-D22D-4652-B62A-20B2BCD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8BA4B-63A2-4FB0-973F-C438A271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머신러닝 간단예제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19D80-A898-4737-A9B2-492A2EDCF287}"/>
              </a:ext>
            </a:extLst>
          </p:cNvPr>
          <p:cNvSpPr txBox="1"/>
          <p:nvPr/>
        </p:nvSpPr>
        <p:spPr>
          <a:xfrm>
            <a:off x="467329" y="1628800"/>
            <a:ext cx="7488832" cy="3509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맑은 고딕" panose="020B0503020000020004" pitchFamily="50" charset="-127"/>
                <a:cs typeface="+mn-cs"/>
              </a:rPr>
              <a:t>머신러닝은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맑은 고딕" panose="020B0503020000020004" pitchFamily="50" charset="-127"/>
                <a:cs typeface="+mn-cs"/>
              </a:rPr>
              <a:t>입력데이타를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맑은 고딕" panose="020B0503020000020004" pitchFamily="50" charset="-127"/>
                <a:cs typeface="+mn-cs"/>
              </a:rPr>
              <a:t> 기반으로 기대출력에 가깝게 만드는 유용한 표현을 학습하는 것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머신러닝의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필요조건</a:t>
            </a:r>
          </a:p>
          <a:p>
            <a:pPr marL="534988" marR="0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입력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데이타포인트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샘플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) :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대상데이타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중 규칙을 찾기 위한 문제에 해당하는 데이터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534988" marR="0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기대출력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입력데이타포인트와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짝이 되는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기대값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342900" marR="0" indent="-342900" algn="just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알고리즘 성능측정방법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알고리즘의 현재출력과 기대출력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정답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)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간의 차이를 결정하는 방법</a:t>
            </a:r>
          </a:p>
          <a:p>
            <a:pPr marL="342900" marR="0" lvl="0" indent="-342900" algn="just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문제 유형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534988" marR="0" lvl="0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분류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(Classification) cf.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회귀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(Regression)</a:t>
            </a:r>
            <a:endParaRPr lang="ko-KR" altLang="en-US" sz="1200" kern="0" dirty="0">
              <a:solidFill>
                <a:srgbClr val="000000"/>
              </a:solidFill>
              <a:latin typeface="휴먼명조"/>
            </a:endParaRPr>
          </a:p>
          <a:p>
            <a:pPr marL="342900" marR="0" lvl="0" indent="-342900" algn="just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레이블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534988" marR="0" lvl="0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특정 데이터 포인트가 가질 수 있는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클래스값</a:t>
            </a:r>
            <a:endParaRPr lang="ko-KR" altLang="en-US" sz="1200" kern="0" dirty="0">
              <a:solidFill>
                <a:srgbClr val="000000"/>
              </a:solidFill>
              <a:latin typeface="휴먼명조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6036D-1BC6-4EE8-9D25-44A6443756FC}"/>
              </a:ext>
            </a:extLst>
          </p:cNvPr>
          <p:cNvSpPr txBox="1"/>
          <p:nvPr/>
        </p:nvSpPr>
        <p:spPr>
          <a:xfrm>
            <a:off x="467329" y="979344"/>
            <a:ext cx="71290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교재 저장소 </a:t>
            </a:r>
            <a:r>
              <a:rPr lang="en-US" altLang="ko-KR" sz="1400" dirty="0"/>
              <a:t>: </a:t>
            </a:r>
            <a:r>
              <a:rPr lang="ko-KR" altLang="en-US" sz="1400" dirty="0">
                <a:hlinkClick r:id="rId2"/>
              </a:rPr>
              <a:t>https://github.com/rickiepark/intro_ml_with_python_2nd_revised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010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417B0-D22D-4652-B62A-20B2BCD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8BA4B-63A2-4FB0-973F-C438A271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머신러닝 간단예제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19D80-A898-4737-A9B2-492A2EDCF287}"/>
              </a:ext>
            </a:extLst>
          </p:cNvPr>
          <p:cNvSpPr txBox="1"/>
          <p:nvPr/>
        </p:nvSpPr>
        <p:spPr>
          <a:xfrm>
            <a:off x="683568" y="836712"/>
            <a:ext cx="7488832" cy="2131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문제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534988" marR="0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붓꽃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(Iris)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의 품종 분류</a:t>
            </a:r>
          </a:p>
          <a:p>
            <a:pPr marL="534988" marR="0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붓꽃 품종 종류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versicolor, virginica,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명조"/>
              </a:rPr>
              <a:t>setosa</a:t>
            </a:r>
            <a:endParaRPr lang="ko-KR" altLang="en-US" sz="1200" kern="0" dirty="0">
              <a:solidFill>
                <a:srgbClr val="000000"/>
              </a:solidFill>
              <a:latin typeface="휴먼명조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기초 용어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534988" marR="0" lvl="0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클래스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분류 값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붓꽃 품종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)</a:t>
            </a:r>
            <a:endParaRPr lang="ko-KR" altLang="en-US" sz="1200" kern="0" dirty="0">
              <a:solidFill>
                <a:srgbClr val="000000"/>
              </a:solidFill>
              <a:latin typeface="휴먼명조"/>
            </a:endParaRPr>
          </a:p>
          <a:p>
            <a:pPr marL="534988" marR="0" lvl="0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문제 유형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분류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(Classification) cf.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회귀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(Regression)</a:t>
            </a:r>
            <a:endParaRPr lang="ko-KR" altLang="en-US" sz="1200" kern="0" dirty="0">
              <a:solidFill>
                <a:srgbClr val="000000"/>
              </a:solidFill>
              <a:latin typeface="휴먼명조"/>
            </a:endParaRPr>
          </a:p>
          <a:p>
            <a:pPr marL="534988" marR="0" lvl="0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레이블 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특정 데이터 포인트가 가질 수 있는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클래스값</a:t>
            </a:r>
            <a:endParaRPr lang="ko-KR" altLang="en-US" sz="1200" kern="0" dirty="0">
              <a:solidFill>
                <a:srgbClr val="000000"/>
              </a:solidFill>
              <a:latin typeface="휴먼명조"/>
            </a:endParaRPr>
          </a:p>
        </p:txBody>
      </p:sp>
      <p:pic>
        <p:nvPicPr>
          <p:cNvPr id="1025" name="_x572532432">
            <a:extLst>
              <a:ext uri="{FF2B5EF4-FFF2-40B4-BE49-F238E27FC236}">
                <a16:creationId xmlns:a16="http://schemas.microsoft.com/office/drawing/2014/main" id="{814A89DB-6071-4C1F-ABAD-90A4B87E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245904"/>
            <a:ext cx="6264696" cy="27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0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421A5-4C88-4083-A2AB-49FC4118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63307-E99D-4EC7-9ADD-5D3FD166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머신러닝 간단예제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A0DB5-86B0-4B96-AC4B-5D0896B2050E}"/>
              </a:ext>
            </a:extLst>
          </p:cNvPr>
          <p:cNvSpPr txBox="1"/>
          <p:nvPr/>
        </p:nvSpPr>
        <p:spPr>
          <a:xfrm>
            <a:off x="585492" y="1052736"/>
            <a:ext cx="7992888" cy="487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&lt; 01. First App.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ipynb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적용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모델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최근접 이웃 알고리즘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단순히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훈련데이타를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저장하고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예측시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문제 포인트에서 가까운 포인트 개수를 세어 가장 많은 레이블을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예측값으로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함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kern="0">
                <a:solidFill>
                  <a:srgbClr val="000000"/>
                </a:solidFill>
                <a:latin typeface="휴먼명조"/>
              </a:rPr>
              <a:t>단순히 </a:t>
            </a:r>
            <a:r>
              <a:rPr lang="ko-KR" altLang="en-US" sz="1200" kern="0" err="1">
                <a:solidFill>
                  <a:srgbClr val="000000"/>
                </a:solidFill>
                <a:latin typeface="휴먼명조"/>
              </a:rPr>
              <a:t>학습데이타를</a:t>
            </a:r>
            <a:r>
              <a:rPr lang="ko-KR" altLang="en-US" sz="1200" kern="0">
                <a:solidFill>
                  <a:srgbClr val="000000"/>
                </a:solidFill>
                <a:latin typeface="휴먼명조"/>
              </a:rPr>
              <a:t> 저장</a:t>
            </a:r>
            <a:r>
              <a:rPr lang="en-US" altLang="ko-KR" sz="1200" kern="0">
                <a:solidFill>
                  <a:srgbClr val="000000"/>
                </a:solidFill>
                <a:latin typeface="휴먼명조"/>
              </a:rPr>
              <a:t>.</a:t>
            </a:r>
            <a:r>
              <a:rPr lang="ko-KR" altLang="en-US" sz="1200" kern="0">
                <a:solidFill>
                  <a:srgbClr val="000000"/>
                </a:solidFill>
                <a:latin typeface="휴먼명조"/>
              </a:rPr>
              <a:t> 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  <a:defRPr/>
            </a:pP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데이터셋은 두개의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넘파이배열로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이루어짐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.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X :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학습데이타의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 특성 정보를 담고 있는 데이터 샘플들의 집합</a:t>
            </a: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.</a:t>
            </a:r>
          </a:p>
          <a:p>
            <a:pPr marL="534988" indent="-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200" kern="0" dirty="0">
                <a:solidFill>
                  <a:srgbClr val="000000"/>
                </a:solidFill>
                <a:latin typeface="휴먼명조"/>
              </a:rPr>
              <a:t>y : </a:t>
            </a:r>
            <a:r>
              <a:rPr lang="ko-KR" altLang="en-US" sz="1200" kern="0" dirty="0">
                <a:solidFill>
                  <a:srgbClr val="000000"/>
                </a:solidFill>
                <a:latin typeface="휴먼명조"/>
              </a:rPr>
              <a:t>각 특성샘플의 실제 </a:t>
            </a:r>
            <a:r>
              <a:rPr lang="ko-KR" altLang="en-US" sz="1200" kern="0" dirty="0" err="1">
                <a:solidFill>
                  <a:srgbClr val="000000"/>
                </a:solidFill>
                <a:latin typeface="휴먼명조"/>
              </a:rPr>
              <a:t>목표값</a:t>
            </a:r>
            <a:endParaRPr lang="en-US" altLang="ko-KR" sz="1200" kern="0" dirty="0">
              <a:solidFill>
                <a:srgbClr val="000000"/>
              </a:solidFill>
              <a:latin typeface="휴먼명조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훈련세트 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훈련에 사용될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데이타셋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테스트세트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생성된 모델이 새로운 데이터에 얼마나 잘 적용될 수 있는지 평가하기 위한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데이타셋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  <a:defRPr/>
            </a:pP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정확도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전체 학습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테스트 대상 샘플 중 정확하게 분류한 샘플의 비율</a:t>
            </a:r>
          </a:p>
        </p:txBody>
      </p:sp>
    </p:spTree>
    <p:extLst>
      <p:ext uri="{BB962C8B-B14F-4D97-AF65-F5344CB8AC3E}">
        <p14:creationId xmlns:p14="http://schemas.microsoft.com/office/powerpoint/2010/main" val="19899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0D9B-B13C-4AC9-8627-FF601763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1. </a:t>
            </a:r>
            <a:r>
              <a:rPr lang="ko-KR" altLang="en-US" b="0"/>
              <a:t>코딩환경 구축 </a:t>
            </a:r>
            <a:r>
              <a:rPr lang="en-US" altLang="ko-KR" b="0"/>
              <a:t>– WSL2</a:t>
            </a:r>
            <a:r>
              <a:rPr lang="ko-KR" altLang="en-US" b="0"/>
              <a:t> 설치 </a:t>
            </a:r>
            <a:r>
              <a:rPr lang="en-US" altLang="ko-KR" b="0"/>
              <a:t>- </a:t>
            </a:r>
            <a:r>
              <a:rPr lang="ko-KR" altLang="en-US"/>
              <a:t>설치 환경 검사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B510-1682-4AED-BB38-C832D37D715C}"/>
              </a:ext>
            </a:extLst>
          </p:cNvPr>
          <p:cNvSpPr txBox="1"/>
          <p:nvPr/>
        </p:nvSpPr>
        <p:spPr>
          <a:xfrm>
            <a:off x="546434" y="1071831"/>
            <a:ext cx="5941565" cy="793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1" dirty="0">
                <a:solidFill>
                  <a:srgbClr val="1E1E1E"/>
                </a:solidFill>
                <a:latin typeface="Nanum Square"/>
              </a:rPr>
              <a:t>실습을 위해 </a:t>
            </a:r>
            <a:r>
              <a:rPr lang="en-US" altLang="ko-KR" sz="1051" dirty="0">
                <a:solidFill>
                  <a:srgbClr val="1E1E1E"/>
                </a:solidFill>
                <a:latin typeface="Nanum Square"/>
              </a:rPr>
              <a:t>WSL2(Windows Subsystem for Linux 2) </a:t>
            </a:r>
            <a:r>
              <a:rPr lang="ko-KR" altLang="en-US" sz="1051" dirty="0">
                <a:solidFill>
                  <a:srgbClr val="1E1E1E"/>
                </a:solidFill>
                <a:latin typeface="Nanum Square"/>
              </a:rPr>
              <a:t>설치가 가능해야 함</a:t>
            </a:r>
            <a:r>
              <a:rPr lang="en-US" altLang="ko-KR" sz="1051" dirty="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1" dirty="0">
                <a:solidFill>
                  <a:srgbClr val="1E1E1E"/>
                </a:solidFill>
                <a:latin typeface="Nanum Square"/>
              </a:rPr>
              <a:t>Windows </a:t>
            </a:r>
            <a:r>
              <a:rPr lang="ko-KR" altLang="en-US" sz="1051" dirty="0">
                <a:solidFill>
                  <a:srgbClr val="1E1E1E"/>
                </a:solidFill>
                <a:latin typeface="Nanum Square"/>
              </a:rPr>
              <a:t>상에서 </a:t>
            </a:r>
            <a:r>
              <a:rPr lang="en-US" altLang="ko-KR" sz="1051" dirty="0">
                <a:solidFill>
                  <a:srgbClr val="1E1E1E"/>
                </a:solidFill>
                <a:latin typeface="Nanum Square"/>
              </a:rPr>
              <a:t>Linux</a:t>
            </a:r>
            <a:r>
              <a:rPr lang="ko-KR" altLang="en-US" sz="1051" dirty="0">
                <a:solidFill>
                  <a:srgbClr val="1E1E1E"/>
                </a:solidFill>
                <a:latin typeface="Nanum Square"/>
              </a:rPr>
              <a:t>를 사용할 수 있도록 해주는 </a:t>
            </a:r>
            <a:r>
              <a:rPr lang="ko-KR" altLang="en-US" sz="1051" dirty="0" err="1">
                <a:solidFill>
                  <a:srgbClr val="1E1E1E"/>
                </a:solidFill>
                <a:latin typeface="Nanum Square"/>
              </a:rPr>
              <a:t>유틸</a:t>
            </a:r>
            <a:r>
              <a:rPr lang="en-US" altLang="ko-KR" sz="1051" dirty="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1" dirty="0">
                <a:solidFill>
                  <a:srgbClr val="1E1E1E"/>
                </a:solidFill>
                <a:latin typeface="Nanum Square"/>
              </a:rPr>
              <a:t>Machine</a:t>
            </a:r>
            <a:r>
              <a:rPr lang="ko-KR" altLang="en-US" sz="1051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051" dirty="0">
                <a:solidFill>
                  <a:srgbClr val="1E1E1E"/>
                </a:solidFill>
                <a:latin typeface="Nanum Square"/>
              </a:rPr>
              <a:t>Learning</a:t>
            </a:r>
            <a:r>
              <a:rPr lang="ko-KR" altLang="en-US" sz="1051" dirty="0">
                <a:solidFill>
                  <a:srgbClr val="1E1E1E"/>
                </a:solidFill>
                <a:latin typeface="Nanum Square"/>
              </a:rPr>
              <a:t> 라이브러리와 정합성이 좋고 수행속도가 빠름</a:t>
            </a:r>
            <a:r>
              <a:rPr lang="en-US" altLang="ko-KR" sz="1051" dirty="0">
                <a:solidFill>
                  <a:srgbClr val="1E1E1E"/>
                </a:solidFill>
                <a:latin typeface="Nanum Squar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9B15D-0C37-4AA4-AA0A-B8775361A92F}"/>
              </a:ext>
            </a:extLst>
          </p:cNvPr>
          <p:cNvSpPr txBox="1"/>
          <p:nvPr/>
        </p:nvSpPr>
        <p:spPr>
          <a:xfrm>
            <a:off x="556808" y="1951232"/>
            <a:ext cx="5621411" cy="727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1" dirty="0">
                <a:solidFill>
                  <a:srgbClr val="1E1E1E"/>
                </a:solidFill>
                <a:latin typeface="Nanum Square"/>
              </a:rPr>
              <a:t>WSL2 </a:t>
            </a:r>
            <a:r>
              <a:rPr lang="ko-KR" altLang="en-US" sz="1051" dirty="0">
                <a:solidFill>
                  <a:srgbClr val="1E1E1E"/>
                </a:solidFill>
                <a:latin typeface="Nanum Square"/>
              </a:rPr>
              <a:t>설치가능여부 확인</a:t>
            </a:r>
            <a:endParaRPr lang="en-US" altLang="ko-KR" sz="1051" dirty="0">
              <a:solidFill>
                <a:srgbClr val="1E1E1E"/>
              </a:solidFill>
              <a:latin typeface="Nanum Square"/>
            </a:endParaRPr>
          </a:p>
          <a:p>
            <a:pPr marL="339321" indent="-14049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>
                <a:solidFill>
                  <a:srgbClr val="1E1E1E"/>
                </a:solidFill>
                <a:latin typeface="Nanum Squa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https://leomoon.com/downloads/desktop-apps/leomoon-cpu-v/</a:t>
            </a:r>
            <a:r>
              <a:rPr lang="ko-KR" altLang="en-US" sz="900" dirty="0">
                <a:solidFill>
                  <a:srgbClr val="1E1E1E"/>
                </a:solidFill>
                <a:latin typeface="Nanum Square"/>
              </a:rPr>
              <a:t>  </a:t>
            </a:r>
            <a:r>
              <a:rPr lang="en-US" altLang="ko-KR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</a:t>
            </a:r>
            <a:r>
              <a:rPr lang="en-US" altLang="ko-KR" sz="900" dirty="0" err="1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LeoMoon</a:t>
            </a:r>
            <a:r>
              <a:rPr lang="en-US" altLang="ko-KR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 CPU-V.exe </a:t>
            </a:r>
            <a:r>
              <a:rPr lang="ko-KR" altLang="en-US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다운로드 </a:t>
            </a:r>
            <a:r>
              <a:rPr lang="en-US" altLang="ko-KR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실행</a:t>
            </a:r>
            <a:endParaRPr lang="en-US" altLang="ko-KR" sz="900" dirty="0">
              <a:solidFill>
                <a:srgbClr val="1E1E1E"/>
              </a:solidFill>
              <a:latin typeface="Nanum Square"/>
              <a:sym typeface="Wingdings" panose="05000000000000000000" pitchFamily="2" charset="2"/>
            </a:endParaRPr>
          </a:p>
          <a:p>
            <a:pPr marL="339321" indent="-14049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그림과 같이 </a:t>
            </a:r>
            <a:r>
              <a:rPr lang="en-US" altLang="ko-KR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VT-x Supported </a:t>
            </a:r>
            <a:r>
              <a:rPr lang="ko-KR" altLang="en-US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체크되어</a:t>
            </a:r>
            <a:r>
              <a:rPr lang="en-US" altLang="ko-KR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 </a:t>
            </a:r>
            <a:r>
              <a:rPr lang="ko-KR" altLang="en-US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있어야 함</a:t>
            </a:r>
            <a:r>
              <a:rPr lang="en-US" altLang="ko-KR" sz="900" dirty="0">
                <a:solidFill>
                  <a:srgbClr val="1E1E1E"/>
                </a:solidFill>
                <a:highlight>
                  <a:srgbClr val="FFFF00"/>
                </a:highlight>
                <a:latin typeface="Nanum Square"/>
              </a:rPr>
              <a:t>.</a:t>
            </a:r>
            <a:endParaRPr lang="ko-KR" altLang="en-US" sz="900" dirty="0">
              <a:solidFill>
                <a:srgbClr val="1E1E1E"/>
              </a:solidFill>
              <a:highlight>
                <a:srgbClr val="FFFF00"/>
              </a:highlight>
              <a:latin typeface="Nanum Squar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6DE48-5B82-4C96-A364-BC036E690431}"/>
              </a:ext>
            </a:extLst>
          </p:cNvPr>
          <p:cNvSpPr txBox="1"/>
          <p:nvPr/>
        </p:nvSpPr>
        <p:spPr>
          <a:xfrm>
            <a:off x="546434" y="2768957"/>
            <a:ext cx="5647145" cy="793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VT-x Supported </a:t>
            </a:r>
            <a:r>
              <a:rPr lang="ko-KR" altLang="en-US" sz="1051" dirty="0" err="1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체크되어있지</a:t>
            </a:r>
            <a:r>
              <a:rPr lang="ko-KR" altLang="en-US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 않으면 </a:t>
            </a:r>
            <a:r>
              <a:rPr lang="en-US" altLang="ko-KR" sz="1051" dirty="0" err="1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wsl</a:t>
            </a:r>
            <a:r>
              <a:rPr lang="en-US" altLang="ko-KR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 </a:t>
            </a:r>
            <a:r>
              <a:rPr lang="ko-KR" altLang="en-US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설치가 불가능한 컴퓨터임 </a:t>
            </a:r>
            <a:r>
              <a:rPr lang="en-US" altLang="ko-KR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!!!</a:t>
            </a: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또한 </a:t>
            </a:r>
            <a:r>
              <a:rPr lang="en-US" altLang="ko-KR" sz="1051" dirty="0" err="1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wsl</a:t>
            </a:r>
            <a:r>
              <a:rPr lang="en-US" altLang="ko-KR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 </a:t>
            </a:r>
            <a:r>
              <a:rPr lang="ko-KR" altLang="en-US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과 윈도우가 파일시스템을 공유하기 위해서는 윈도우 파일시스템은 </a:t>
            </a:r>
            <a:r>
              <a:rPr lang="en-US" altLang="ko-KR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NTFS(Windows</a:t>
            </a:r>
            <a:r>
              <a:rPr lang="ko-KR" altLang="en-US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 </a:t>
            </a:r>
            <a:r>
              <a:rPr lang="en-US" altLang="ko-KR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10 </a:t>
            </a:r>
            <a:r>
              <a:rPr lang="ko-KR" altLang="en-US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에서는 기본설정</a:t>
            </a:r>
            <a:r>
              <a:rPr lang="en-US" altLang="ko-KR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) </a:t>
            </a:r>
            <a:r>
              <a:rPr lang="ko-KR" altLang="en-US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여야 함</a:t>
            </a:r>
            <a:r>
              <a:rPr lang="en-US" altLang="ko-KR" sz="1051" dirty="0">
                <a:solidFill>
                  <a:srgbClr val="FF0000"/>
                </a:solidFill>
                <a:highlight>
                  <a:srgbClr val="FFFF00"/>
                </a:highlight>
                <a:latin typeface="Nanum Square"/>
              </a:rPr>
              <a:t>.</a:t>
            </a:r>
            <a:endParaRPr lang="ko-KR" altLang="en-US" sz="1051" dirty="0">
              <a:solidFill>
                <a:srgbClr val="FF0000"/>
              </a:solidFill>
              <a:highlight>
                <a:srgbClr val="FFFF00"/>
              </a:highlight>
              <a:latin typeface="Nanum Squa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7CC4F-A296-4125-9591-0CC3A7A93423}"/>
              </a:ext>
            </a:extLst>
          </p:cNvPr>
          <p:cNvSpPr txBox="1"/>
          <p:nvPr/>
        </p:nvSpPr>
        <p:spPr>
          <a:xfrm>
            <a:off x="556805" y="3583998"/>
            <a:ext cx="6172200" cy="273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1E1E1E"/>
                </a:solidFill>
                <a:latin typeface="Nanum Square"/>
              </a:rPr>
              <a:t>Widnows</a:t>
            </a:r>
            <a:r>
              <a:rPr lang="ko-KR" altLang="en-US" sz="1050">
                <a:solidFill>
                  <a:srgbClr val="1E1E1E"/>
                </a:solidFill>
                <a:latin typeface="Nanum Square"/>
              </a:rPr>
              <a:t> 터미널 설치</a:t>
            </a:r>
            <a:endParaRPr lang="en-US" altLang="ko-KR" sz="1050">
              <a:solidFill>
                <a:srgbClr val="1E1E1E"/>
              </a:solidFill>
              <a:latin typeface="Nanum Square"/>
            </a:endParaRPr>
          </a:p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>
                <a:solidFill>
                  <a:srgbClr val="000000"/>
                </a:solidFill>
                <a:latin typeface="se-nanumgothic"/>
                <a:hlinkClick r:id="rId3"/>
              </a:rPr>
              <a:t>https://apps.microsoft.com/store/apps</a:t>
            </a:r>
            <a:endParaRPr lang="en-US" altLang="ko-KR" sz="1050">
              <a:solidFill>
                <a:srgbClr val="000000"/>
              </a:solidFill>
              <a:latin typeface="se-nanumgothic"/>
            </a:endParaRPr>
          </a:p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>
                <a:solidFill>
                  <a:srgbClr val="000000"/>
                </a:solidFill>
                <a:latin typeface="se-nanumgothic"/>
              </a:rPr>
              <a:t>Store</a:t>
            </a:r>
            <a:r>
              <a:rPr lang="ko-KR" altLang="en-US" sz="1050">
                <a:solidFill>
                  <a:srgbClr val="000000"/>
                </a:solidFill>
                <a:latin typeface="se-nanumgothic"/>
              </a:rPr>
              <a:t> 에서 </a:t>
            </a:r>
            <a:r>
              <a:rPr lang="en-US" altLang="ko-KR" sz="1050">
                <a:solidFill>
                  <a:srgbClr val="000000"/>
                </a:solidFill>
                <a:latin typeface="se-nanumgothic"/>
              </a:rPr>
              <a:t>Windows Terminal  </a:t>
            </a:r>
            <a:r>
              <a:rPr lang="ko-KR" altLang="en-US" sz="1050">
                <a:solidFill>
                  <a:srgbClr val="000000"/>
                </a:solidFill>
                <a:latin typeface="se-nanumgothic"/>
              </a:rPr>
              <a:t>검색 </a:t>
            </a:r>
            <a:r>
              <a:rPr lang="en-US" altLang="ko-KR" sz="105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050">
                <a:solidFill>
                  <a:srgbClr val="000000"/>
                </a:solidFill>
                <a:latin typeface="se-nanumgothic"/>
              </a:rPr>
              <a:t>다운로드 </a:t>
            </a:r>
            <a:r>
              <a:rPr lang="en-US" altLang="ko-KR" sz="105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05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설치</a:t>
            </a:r>
            <a:endParaRPr lang="en-US" altLang="ko-KR" sz="105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빠른 실행 또는 바탕화면에 </a:t>
            </a:r>
            <a:r>
              <a:rPr lang="en-US" altLang="ko-KR" sz="105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Windows terminal </a:t>
            </a:r>
            <a:r>
              <a:rPr lang="ko-KR" altLang="en-US" sz="105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추가</a:t>
            </a:r>
            <a:endParaRPr lang="en-US" altLang="ko-KR" sz="105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1">
                <a:solidFill>
                  <a:srgbClr val="000000"/>
                </a:solidFill>
                <a:latin typeface="se-nanumgothic"/>
              </a:rPr>
              <a:t>VT-x</a:t>
            </a:r>
            <a:r>
              <a:rPr lang="ko-KR" altLang="en-US" sz="1051">
                <a:solidFill>
                  <a:srgbClr val="000000"/>
                </a:solidFill>
                <a:latin typeface="se-nanumgothic"/>
              </a:rPr>
              <a:t> 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</a:rPr>
              <a:t>Enabled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</a:rPr>
              <a:t> 설정</a:t>
            </a:r>
            <a:endParaRPr lang="en-US" altLang="ko-KR" sz="1051" dirty="0">
              <a:solidFill>
                <a:srgbClr val="000000"/>
              </a:solidFill>
              <a:latin typeface="se-nanumgothic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1" dirty="0">
                <a:solidFill>
                  <a:srgbClr val="000000"/>
                </a:solidFill>
                <a:latin typeface="se-nanumgothic"/>
              </a:rPr>
              <a:t>명령창에서  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sz="1051" dirty="0" err="1">
                <a:solidFill>
                  <a:srgbClr val="000000"/>
                </a:solidFill>
                <a:latin typeface="se-nanumgothic"/>
              </a:rPr>
              <a:t>systeminfo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</a:rPr>
              <a:t> </a:t>
            </a:r>
            <a:endParaRPr lang="en-US" altLang="ko-KR" sz="1051" dirty="0">
              <a:solidFill>
                <a:srgbClr val="000000"/>
              </a:solidFill>
              <a:latin typeface="se-nanumgothic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내용 중 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Hyper-V 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요구사항 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펌웨어에 가상화 사용 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: ‘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예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’/’</a:t>
            </a:r>
            <a:r>
              <a:rPr lang="ko-KR" altLang="en-US" sz="1051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아니오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’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확인</a:t>
            </a:r>
            <a:endParaRPr lang="en-US" altLang="ko-KR" sz="1051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‘</a:t>
            </a:r>
            <a:r>
              <a:rPr lang="ko-KR" altLang="en-US" sz="1051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아니오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’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인 경우 </a:t>
            </a:r>
            <a:r>
              <a:rPr lang="ko-KR" altLang="en-US" sz="1051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부팅시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BIOS 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들어가서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(Del, F2, F10 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등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)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</a:t>
            </a:r>
            <a:r>
              <a:rPr lang="en-US" altLang="ko-KR" sz="1051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VTx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, Virtual Technology 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등으로 표시된 항목 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Enabled 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로 설정</a:t>
            </a:r>
            <a:endParaRPr lang="en-US" altLang="ko-KR" sz="1051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참고 </a:t>
            </a: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: ASUS Bios</a:t>
            </a:r>
            <a:r>
              <a:rPr lang="ko-KR" altLang="en-US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의 경우 설정 메뉴</a:t>
            </a:r>
            <a:endParaRPr lang="en-US" altLang="ko-KR" sz="1051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1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Advanced Mode &gt; Advanced &gt; CPU Configuration &gt; Intel Virtualization Technology : Enabled</a:t>
            </a:r>
            <a:endParaRPr lang="en-US" altLang="ko-KR" sz="1051" dirty="0">
              <a:solidFill>
                <a:srgbClr val="000000"/>
              </a:solidFill>
              <a:latin typeface="se-nanumgothic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680FDC-351A-4EF6-987A-913EEFDC2259}"/>
              </a:ext>
            </a:extLst>
          </p:cNvPr>
          <p:cNvGrpSpPr/>
          <p:nvPr/>
        </p:nvGrpSpPr>
        <p:grpSpPr>
          <a:xfrm>
            <a:off x="6508895" y="1582363"/>
            <a:ext cx="2177908" cy="2611541"/>
            <a:chOff x="8678526" y="966813"/>
            <a:chExt cx="2903877" cy="34820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3DCFB3-093F-48AB-ADA2-BC2A0932C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8526" y="966813"/>
              <a:ext cx="2903877" cy="3482054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86D7D37-5CE2-4980-92A1-18DE8A75817B}"/>
                </a:ext>
              </a:extLst>
            </p:cNvPr>
            <p:cNvSpPr/>
            <p:nvPr/>
          </p:nvSpPr>
          <p:spPr>
            <a:xfrm>
              <a:off x="8678526" y="2980506"/>
              <a:ext cx="1448700" cy="9393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409779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F4A2FF-06C8-4C3F-909D-D9096801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286D45-6850-419D-8A36-9804EB0B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코딩환경 구축</a:t>
            </a:r>
            <a:r>
              <a:rPr lang="ko-KR" altLang="en-US" b="0"/>
              <a:t> </a:t>
            </a:r>
            <a:r>
              <a:rPr lang="en-US" altLang="ko-KR" b="0"/>
              <a:t>– matplotlib</a:t>
            </a:r>
            <a:r>
              <a:rPr lang="ko-KR" altLang="en-US" b="0"/>
              <a:t> 에서 한글폰트 사용 설정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66ACA-1942-46F6-8369-3D9345C89C77}"/>
              </a:ext>
            </a:extLst>
          </p:cNvPr>
          <p:cNvSpPr txBox="1"/>
          <p:nvPr/>
        </p:nvSpPr>
        <p:spPr>
          <a:xfrm>
            <a:off x="640564" y="1010355"/>
            <a:ext cx="8046238" cy="703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한글폰트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wsl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에 설치 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   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$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sudo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apt install fonts-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nanum</a:t>
            </a:r>
            <a:endParaRPr lang="en-US" altLang="ko-KR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92CFF-86A9-4019-B3C7-8E310A28CDD8}"/>
              </a:ext>
            </a:extLst>
          </p:cNvPr>
          <p:cNvSpPr txBox="1"/>
          <p:nvPr/>
        </p:nvSpPr>
        <p:spPr>
          <a:xfrm>
            <a:off x="640564" y="1844824"/>
            <a:ext cx="7588338" cy="483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Matplotlib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설정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$ </a:t>
            </a: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sudo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 fc-cache  –</a:t>
            </a: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fv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    # 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시스템 </a:t>
            </a:r>
            <a:r>
              <a:rPr lang="ko-KR" altLang="en-US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폰트캐쉬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 삭제</a:t>
            </a:r>
            <a:endParaRPr lang="en-US" altLang="ko-KR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$ </a:t>
            </a:r>
            <a:r>
              <a:rPr lang="en-US" altLang="ko-KR" sz="1400">
                <a:solidFill>
                  <a:srgbClr val="222222"/>
                </a:solidFill>
                <a:latin typeface="source sans pro" panose="020B0503030403020204" pitchFamily="34" charset="0"/>
              </a:rPr>
              <a:t>rm -rf  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~/.cache/matplotlib/* 		# 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사용 폰트정보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 삭제 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– </a:t>
            </a:r>
            <a:r>
              <a:rPr lang="ko-KR" altLang="en-US" sz="1400">
                <a:solidFill>
                  <a:srgbClr val="222222"/>
                </a:solidFill>
                <a:latin typeface="source sans pro" panose="020B0503030403020204" pitchFamily="34" charset="0"/>
              </a:rPr>
              <a:t>에러</a:t>
            </a:r>
            <a:r>
              <a:rPr lang="en-US" altLang="ko-KR" sz="140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ko-KR" altLang="en-US" sz="1400">
                <a:solidFill>
                  <a:srgbClr val="222222"/>
                </a:solidFill>
                <a:latin typeface="source sans pro" panose="020B0503030403020204" pitchFamily="34" charset="0"/>
              </a:rPr>
              <a:t>발생 무시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주피터 또는 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python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에서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) </a:t>
            </a: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import </a:t>
            </a: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matplotlib.font_manager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 as </a:t>
            </a: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mplf</a:t>
            </a:r>
            <a:endParaRPr lang="en-US" altLang="ko-KR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mplf.findSystemFonts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(</a:t>
            </a: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fontpaths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=None, </a:t>
            </a: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fontext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=‘</a:t>
            </a: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ttf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’)  	# 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시스템 폰트에 등록되었는지 확인</a:t>
            </a:r>
            <a:endParaRPr lang="en-US" altLang="ko-KR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da-DK" altLang="ko-KR" sz="1400">
                <a:solidFill>
                  <a:srgbClr val="222222"/>
                </a:solidFill>
                <a:latin typeface="source sans pro" panose="020B0503030403020204" pitchFamily="34" charset="0"/>
              </a:rPr>
              <a:t> # matplotlib </a:t>
            </a:r>
            <a:r>
              <a:rPr lang="ko-KR" altLang="en-US" sz="1400">
                <a:solidFill>
                  <a:srgbClr val="222222"/>
                </a:solidFill>
                <a:latin typeface="source sans pro" panose="020B0503030403020204" pitchFamily="34" charset="0"/>
              </a:rPr>
              <a:t>폰트 등록</a:t>
            </a:r>
            <a:endParaRPr lang="da-DK" altLang="ko-KR" sz="140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da-DK" altLang="ko-KR" sz="1400">
                <a:solidFill>
                  <a:srgbClr val="222222"/>
                </a:solidFill>
                <a:latin typeface="source sans pro" panose="020B0503030403020204" pitchFamily="34" charset="0"/>
              </a:rPr>
              <a:t>$ </a:t>
            </a:r>
            <a:r>
              <a:rPr lang="da-DK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cd 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~</a:t>
            </a:r>
            <a:r>
              <a:rPr lang="da-DK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/miniconda3/envs/ml/lib/python3.8/site-packages/matplotlib/</a:t>
            </a:r>
            <a:r>
              <a:rPr lang="da-DK" altLang="ko-KR" sz="1400">
                <a:solidFill>
                  <a:srgbClr val="222222"/>
                </a:solidFill>
                <a:latin typeface="source sans pro" panose="020B0503030403020204" pitchFamily="34" charset="0"/>
              </a:rPr>
              <a:t>mpl-data/</a:t>
            </a:r>
            <a:endParaRPr lang="da-DK" altLang="ko-KR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da-DK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$ Explorer .</a:t>
            </a: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da-DK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matplotlibrc 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파일</a:t>
            </a:r>
            <a:r>
              <a:rPr lang="da-DK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수정</a:t>
            </a:r>
            <a:endParaRPr lang="en-US" altLang="ko-KR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744141" lvl="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100" kern="0" dirty="0" err="1">
                <a:solidFill>
                  <a:srgbClr val="000000"/>
                </a:solidFill>
                <a:latin typeface="휴먼명조"/>
              </a:rPr>
              <a:t>Font.family</a:t>
            </a:r>
            <a:r>
              <a:rPr lang="en-US" altLang="ko-KR" sz="1100" kern="0" dirty="0">
                <a:solidFill>
                  <a:srgbClr val="000000"/>
                </a:solidFill>
                <a:latin typeface="휴먼명조"/>
              </a:rPr>
              <a:t>: </a:t>
            </a:r>
            <a:r>
              <a:rPr lang="en-US" altLang="ko-KR" sz="1100" kern="0" dirty="0" err="1">
                <a:solidFill>
                  <a:srgbClr val="000000"/>
                </a:solidFill>
                <a:latin typeface="휴먼명조"/>
              </a:rPr>
              <a:t>NanumGothic</a:t>
            </a:r>
            <a:r>
              <a:rPr lang="en-US" altLang="ko-KR" sz="1100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en-US" altLang="ko-KR" sz="1100" dirty="0">
                <a:solidFill>
                  <a:srgbClr val="222222"/>
                </a:solidFill>
                <a:latin typeface="source sans pro" panose="020B0503030403020204" pitchFamily="34" charset="0"/>
              </a:rPr>
              <a:t># </a:t>
            </a:r>
            <a:r>
              <a:rPr lang="ko-KR" altLang="en-US" sz="1100" dirty="0">
                <a:solidFill>
                  <a:srgbClr val="222222"/>
                </a:solidFill>
                <a:latin typeface="source sans pro" panose="020B0503030403020204" pitchFamily="34" charset="0"/>
              </a:rPr>
              <a:t>없애는 </a:t>
            </a:r>
            <a:r>
              <a:rPr lang="ko-KR" altLang="en-US" sz="1100">
                <a:solidFill>
                  <a:srgbClr val="222222"/>
                </a:solidFill>
                <a:latin typeface="source sans pro" panose="020B0503030403020204" pitchFamily="34" charset="0"/>
              </a:rPr>
              <a:t>것 주의</a:t>
            </a:r>
            <a:endParaRPr lang="en-US" altLang="ko-KR" sz="1100" kern="0" dirty="0">
              <a:solidFill>
                <a:srgbClr val="000000"/>
              </a:solidFill>
              <a:latin typeface="휴먼명조"/>
            </a:endParaRP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Jupyter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lab reboot</a:t>
            </a: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import matplotlib as </a:t>
            </a: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mpl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  # ‘-’ </a:t>
            </a:r>
            <a:r>
              <a:rPr lang="ko-KR" alt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기호 깨지는 문제 해결</a:t>
            </a:r>
            <a:endParaRPr lang="en-US" altLang="ko-KR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mpl.rcParams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[‘</a:t>
            </a:r>
            <a:r>
              <a:rPr lang="en-US" altLang="ko-KR" sz="1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axes.Unicode_minus</a:t>
            </a:r>
            <a:r>
              <a:rPr lang="en-US" altLang="ko-KR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’] = False</a:t>
            </a:r>
          </a:p>
          <a:p>
            <a:pPr marL="401241" indent="-2000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ko-KR" altLang="en-US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8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9CA7B-7FFA-4844-A9E1-07F0561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AAF39-4AEA-41C3-B0AF-49538640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1. </a:t>
            </a:r>
            <a:r>
              <a:rPr lang="ko-KR" altLang="en-US" b="0"/>
              <a:t>코딩환경 구축 </a:t>
            </a:r>
            <a:r>
              <a:rPr lang="en-US" altLang="ko-KR" b="0"/>
              <a:t>– WSL2</a:t>
            </a:r>
            <a:r>
              <a:rPr lang="ko-KR" altLang="en-US" b="0"/>
              <a:t> 설치 </a:t>
            </a:r>
            <a:r>
              <a:rPr lang="en-US" altLang="ko-KR" b="0"/>
              <a:t>- </a:t>
            </a:r>
            <a:r>
              <a:rPr lang="en-US" altLang="ko-KR"/>
              <a:t>WSL</a:t>
            </a:r>
            <a:r>
              <a:rPr lang="ko-KR" altLang="en-US"/>
              <a:t>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C9AF2-C57A-43D2-8E21-A465AFDED00B}"/>
              </a:ext>
            </a:extLst>
          </p:cNvPr>
          <p:cNvSpPr txBox="1"/>
          <p:nvPr/>
        </p:nvSpPr>
        <p:spPr>
          <a:xfrm>
            <a:off x="457195" y="2629041"/>
            <a:ext cx="5941565" cy="394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E1E1E"/>
                </a:solidFill>
                <a:latin typeface="Nanum Square"/>
              </a:rPr>
              <a:t>WSL2 </a:t>
            </a:r>
            <a:r>
              <a:rPr lang="ko-KR" altLang="en-US" sz="1200" dirty="0">
                <a:solidFill>
                  <a:srgbClr val="1E1E1E"/>
                </a:solidFill>
                <a:latin typeface="Nanum Square"/>
              </a:rPr>
              <a:t>설치</a:t>
            </a:r>
            <a:endParaRPr lang="en-US" altLang="ko-KR" sz="1200" dirty="0">
              <a:solidFill>
                <a:srgbClr val="1E1E1E"/>
              </a:solidFill>
              <a:latin typeface="Nanum Square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solidFill>
                  <a:srgbClr val="000000"/>
                </a:solidFill>
                <a:latin typeface="se-nanumgothic"/>
              </a:rPr>
              <a:t>powershell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관리자모드 에서</a:t>
            </a: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$ dism.exe /online /enable-feature /</a:t>
            </a:r>
            <a:r>
              <a:rPr lang="en-US" altLang="ko-KR" sz="1200" dirty="0" err="1">
                <a:solidFill>
                  <a:srgbClr val="000000"/>
                </a:solidFill>
                <a:latin typeface="se-nanumgothic"/>
              </a:rPr>
              <a:t>featurename:Microsoft-Windows-Subsystem-Linux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 /all /</a:t>
            </a:r>
            <a:r>
              <a:rPr lang="en-US" altLang="ko-KR" sz="1200" dirty="0" err="1">
                <a:solidFill>
                  <a:srgbClr val="000000"/>
                </a:solidFill>
                <a:latin typeface="se-nanumgothic"/>
              </a:rPr>
              <a:t>norestart</a:t>
            </a:r>
            <a:endParaRPr lang="en-US" altLang="ko-KR" sz="1200" dirty="0">
              <a:solidFill>
                <a:srgbClr val="000000"/>
              </a:solidFill>
              <a:latin typeface="se-nanumgothic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$ dism.exe /online /enable-feature /</a:t>
            </a:r>
            <a:r>
              <a:rPr lang="en-US" altLang="ko-KR" sz="1200" dirty="0" err="1">
                <a:solidFill>
                  <a:srgbClr val="000000"/>
                </a:solidFill>
                <a:latin typeface="se-nanumgothic"/>
              </a:rPr>
              <a:t>featurename:VirtualMachinePlatform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 /all /</a:t>
            </a:r>
            <a:r>
              <a:rPr lang="en-US" altLang="ko-KR" sz="1200" dirty="0" err="1">
                <a:solidFill>
                  <a:srgbClr val="000000"/>
                </a:solidFill>
                <a:latin typeface="se-nanumgothic"/>
              </a:rPr>
              <a:t>norestart</a:t>
            </a:r>
            <a:endParaRPr lang="en-US" altLang="ko-KR" sz="1200" dirty="0">
              <a:solidFill>
                <a:srgbClr val="000000"/>
              </a:solidFill>
              <a:latin typeface="se-nanumgothic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Reboot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se-nanumgothic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검색 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: </a:t>
            </a:r>
            <a:r>
              <a:rPr lang="ko-KR" altLang="en-US" sz="1200" dirty="0">
                <a:solidFill>
                  <a:srgbClr val="111111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1200" dirty="0">
                <a:solidFill>
                  <a:srgbClr val="111111"/>
                </a:solidFill>
                <a:latin typeface="Georgia" panose="02040502050405020303" pitchFamily="18" charset="0"/>
              </a:rPr>
              <a:t>“Windows </a:t>
            </a:r>
            <a:r>
              <a:rPr lang="ko-KR" altLang="en-US" sz="1200" dirty="0">
                <a:solidFill>
                  <a:srgbClr val="111111"/>
                </a:solidFill>
                <a:latin typeface="Georgia" panose="02040502050405020303" pitchFamily="18" charset="0"/>
              </a:rPr>
              <a:t>기능 켜기</a:t>
            </a:r>
            <a:r>
              <a:rPr lang="en-US" altLang="ko-KR" sz="1200" dirty="0">
                <a:solidFill>
                  <a:srgbClr val="111111"/>
                </a:solidFill>
                <a:latin typeface="Georgia" panose="02040502050405020303" pitchFamily="18" charset="0"/>
              </a:rPr>
              <a:t>/</a:t>
            </a:r>
            <a:r>
              <a:rPr lang="ko-KR" altLang="en-US" sz="1200" dirty="0">
                <a:solidFill>
                  <a:srgbClr val="111111"/>
                </a:solidFill>
                <a:latin typeface="Georgia" panose="02040502050405020303" pitchFamily="18" charset="0"/>
              </a:rPr>
              <a:t>끄기</a:t>
            </a:r>
            <a:r>
              <a:rPr lang="en-US" altLang="ko-KR" sz="1200" dirty="0">
                <a:solidFill>
                  <a:srgbClr val="111111"/>
                </a:solidFill>
                <a:latin typeface="Georgia" panose="02040502050405020303" pitchFamily="18" charset="0"/>
              </a:rPr>
              <a:t>”</a:t>
            </a:r>
            <a:r>
              <a:rPr lang="ko-KR" altLang="en-US" sz="1200" dirty="0">
                <a:solidFill>
                  <a:srgbClr val="111111"/>
                </a:solidFill>
                <a:latin typeface="Georgia" panose="02040502050405020303" pitchFamily="18" charset="0"/>
              </a:rPr>
              <a:t> 또는 </a:t>
            </a:r>
            <a:r>
              <a:rPr lang="en-US" altLang="ko-KR" sz="1200" dirty="0">
                <a:solidFill>
                  <a:srgbClr val="111111"/>
                </a:solidFill>
                <a:latin typeface="Georgia" panose="02040502050405020303" pitchFamily="18" charset="0"/>
              </a:rPr>
              <a:t>“</a:t>
            </a:r>
            <a:r>
              <a:rPr lang="en-US" altLang="ko-KR" sz="1200" dirty="0" err="1">
                <a:solidFill>
                  <a:srgbClr val="111111"/>
                </a:solidFill>
                <a:latin typeface="Georgia" panose="02040502050405020303" pitchFamily="18" charset="0"/>
              </a:rPr>
              <a:t>optionalfeatures</a:t>
            </a:r>
            <a:r>
              <a:rPr lang="en-US" altLang="ko-KR" sz="1200" dirty="0">
                <a:solidFill>
                  <a:srgbClr val="111111"/>
                </a:solidFill>
                <a:latin typeface="Georgia" panose="02040502050405020303" pitchFamily="18" charset="0"/>
              </a:rPr>
              <a:t>”</a:t>
            </a: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체크 해제  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: Hyper-V </a:t>
            </a: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체크 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: Linux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용 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Windows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하위시스템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가상머신 플랫폼</a:t>
            </a:r>
            <a:endParaRPr lang="en-US" altLang="ko-KR" sz="1200" dirty="0">
              <a:solidFill>
                <a:srgbClr val="000000"/>
              </a:solidFill>
              <a:latin typeface="se-nanumgothic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download 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WSL2 Linux kernel update package for x64 machines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 -&gt;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설치</a:t>
            </a: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sz="1200" dirty="0" err="1">
                <a:solidFill>
                  <a:srgbClr val="000000"/>
                </a:solidFill>
                <a:latin typeface="se-nanumgothic"/>
              </a:rPr>
              <a:t>wsl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 --</a:t>
            </a:r>
            <a:r>
              <a:rPr lang="en-US" altLang="ko-KR" sz="1200">
                <a:solidFill>
                  <a:srgbClr val="000000"/>
                </a:solidFill>
                <a:latin typeface="se-nanumgothic"/>
              </a:rPr>
              <a:t>set-default-version 2</a:t>
            </a: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>
                <a:solidFill>
                  <a:srgbClr val="000000"/>
                </a:solidFill>
                <a:latin typeface="se-nanumgothic"/>
              </a:rPr>
              <a:t>$</a:t>
            </a:r>
            <a:r>
              <a:rPr lang="en-US" altLang="ko-KR" sz="1200">
                <a:solidFill>
                  <a:srgbClr val="1E1E1E"/>
                </a:solidFill>
                <a:latin typeface="Nanum Square"/>
              </a:rPr>
              <a:t> wsl –l –v  # </a:t>
            </a:r>
            <a:r>
              <a:rPr lang="ko-KR" altLang="en-US" sz="1200">
                <a:solidFill>
                  <a:srgbClr val="1E1E1E"/>
                </a:solidFill>
                <a:latin typeface="Nanum Square"/>
              </a:rPr>
              <a:t>실행버전 확인</a:t>
            </a:r>
            <a:r>
              <a:rPr lang="en-US" altLang="ko-KR" sz="120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4FA45-56F3-4B29-90D9-BED84A6162C1}"/>
              </a:ext>
            </a:extLst>
          </p:cNvPr>
          <p:cNvSpPr txBox="1"/>
          <p:nvPr/>
        </p:nvSpPr>
        <p:spPr>
          <a:xfrm>
            <a:off x="457202" y="1133564"/>
            <a:ext cx="6463239" cy="12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윈도우 업데이트</a:t>
            </a:r>
            <a:endParaRPr lang="en-US" altLang="ko-KR" sz="1050" dirty="0">
              <a:solidFill>
                <a:srgbClr val="000000"/>
              </a:solidFill>
              <a:latin typeface="se-nanumgothic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window key + R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en-US" altLang="ko-KR" sz="1050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winver</a:t>
            </a:r>
            <a:endParaRPr lang="en-US" altLang="ko-KR" sz="105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버전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2004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이상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빌드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19041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이상이어야 함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.</a:t>
            </a: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업데이트 시 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Windows 11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을 설치하지 않도록 주의</a:t>
            </a:r>
            <a:endParaRPr lang="en-US" altLang="ko-KR" sz="105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339321" indent="-13453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err="1">
                <a:solidFill>
                  <a:srgbClr val="000000"/>
                </a:solidFill>
                <a:latin typeface="se-nanumgothic"/>
              </a:rPr>
              <a:t>수동업데이트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se-nanumgothic"/>
              </a:rPr>
              <a:t>링크</a:t>
            </a:r>
            <a:r>
              <a:rPr lang="en-US" altLang="ko-KR" sz="1050" dirty="0">
                <a:solidFill>
                  <a:srgbClr val="000000"/>
                </a:solidFill>
                <a:latin typeface="se-nanumgothic"/>
              </a:rPr>
              <a:t> :  https://www.microsoft.com/en-us/software-download/windows10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F7EC7-2F67-44D2-B5A4-E7328B7B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70" y="3143251"/>
            <a:ext cx="2594235" cy="23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1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EC1-8F3C-4A19-8B29-A8F047B4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1. </a:t>
            </a:r>
            <a:r>
              <a:rPr lang="ko-KR" altLang="en-US" b="0"/>
              <a:t>코딩환경 구축 </a:t>
            </a:r>
            <a:r>
              <a:rPr lang="en-US" altLang="ko-KR" b="0"/>
              <a:t>– WSL2</a:t>
            </a:r>
            <a:r>
              <a:rPr lang="ko-KR" altLang="en-US" b="0"/>
              <a:t> 설치 </a:t>
            </a:r>
            <a:r>
              <a:rPr lang="en-US" altLang="ko-KR" b="0"/>
              <a:t>- </a:t>
            </a:r>
            <a:r>
              <a:rPr lang="en-US" altLang="ko-KR"/>
              <a:t>WSL</a:t>
            </a:r>
            <a:r>
              <a:rPr lang="ko-KR" altLang="en-US"/>
              <a:t>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E53A7-E4A3-49BE-B120-553100FF99F6}"/>
              </a:ext>
            </a:extLst>
          </p:cNvPr>
          <p:cNvSpPr txBox="1"/>
          <p:nvPr/>
        </p:nvSpPr>
        <p:spPr>
          <a:xfrm>
            <a:off x="398207" y="1124747"/>
            <a:ext cx="6463239" cy="361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000000"/>
                </a:solidFill>
                <a:latin typeface="se-nanumgothic"/>
                <a:hlinkClick r:id="rId2"/>
              </a:rPr>
              <a:t>https://apps.microsoft.com/store/apps</a:t>
            </a:r>
            <a:endParaRPr lang="en-US" altLang="ko-KR" sz="1400" dirty="0">
              <a:solidFill>
                <a:srgbClr val="000000"/>
              </a:solidFill>
              <a:latin typeface="se-nanumgothic"/>
            </a:endParaRP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여기서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Ubuntu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선택하면 최신버전 설치됨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</a:t>
            </a: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 Ubuntu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검색</a:t>
            </a:r>
            <a:endParaRPr lang="en-US" altLang="ko-KR" sz="1400" dirty="0">
              <a:solidFill>
                <a:srgbClr val="000000"/>
              </a:solidFill>
              <a:latin typeface="se-nanumgothic"/>
            </a:endParaRP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Ubuntu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20.04 LTS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</a:rPr>
              <a:t>선택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다운로드 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열기</a:t>
            </a:r>
            <a:endParaRPr lang="en-US" altLang="ko-KR" sz="140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se-nanumgothic"/>
              <a:sym typeface="Wingdings" panose="05000000000000000000" pitchFamily="2" charset="2"/>
            </a:endParaRP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</a:rPr>
              <a:t>Enter new UNIX username :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 &lt;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원하는 이름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&gt;</a:t>
            </a: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Enter new UNIX password:  &lt;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원하는 비밀번호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&gt;</a:t>
            </a: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pi@DKT-JJ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:~$ </a:t>
            </a: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 ‘$’ </a:t>
            </a:r>
            <a:r>
              <a:rPr lang="ko-KR" altLang="en-US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나오면 설치 완료된 것임</a:t>
            </a:r>
            <a:r>
              <a:rPr lang="en-US" altLang="ko-KR" sz="1400" dirty="0">
                <a:solidFill>
                  <a:srgbClr val="000000"/>
                </a:solidFill>
                <a:latin typeface="se-nanumgothic"/>
                <a:sym typeface="Wingdings" panose="05000000000000000000" pitchFamily="2" charset="2"/>
              </a:rPr>
              <a:t>.</a:t>
            </a: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$ sudo apt update &amp;&amp; sudo apt upgrade</a:t>
            </a:r>
          </a:p>
          <a:p>
            <a:pPr marL="214308" indent="-214308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se-nanum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A42A6-6E8C-416E-803C-18AB17D8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28" y="1599049"/>
            <a:ext cx="4260871" cy="33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271CF-3432-40C5-90EF-679F3973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8F2C4-F017-4734-8BFD-EE6767DC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b="0"/>
              <a:t>1. </a:t>
            </a:r>
            <a:r>
              <a:rPr lang="ko-KR" altLang="en-US" sz="2000" b="0"/>
              <a:t>코딩환경 구축 </a:t>
            </a:r>
            <a:r>
              <a:rPr lang="en-US" altLang="ko-KR" sz="2000" b="0"/>
              <a:t>– gui</a:t>
            </a:r>
            <a:r>
              <a:rPr lang="ko-KR" altLang="en-US" sz="2000" b="0"/>
              <a:t> 환경구축</a:t>
            </a:r>
            <a:r>
              <a:rPr lang="en-US" altLang="ko-KR" sz="2000" b="0"/>
              <a:t>(</a:t>
            </a:r>
            <a:r>
              <a:rPr lang="ko-KR" altLang="en-US" sz="2000" b="0"/>
              <a:t>디스플레이서버 설치</a:t>
            </a:r>
            <a:r>
              <a:rPr lang="en-US" altLang="ko-KR" sz="2000" b="0"/>
              <a:t>)</a:t>
            </a:r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5698A6-C69E-4E9A-BFFE-74F3E7AA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76" y="1571706"/>
            <a:ext cx="1467904" cy="11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CEAD8-0E9C-4799-B527-08F6AAC6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745535"/>
            <a:ext cx="579170" cy="609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31F27F-17A7-490F-B7A4-DB50E23E5F05}"/>
              </a:ext>
            </a:extLst>
          </p:cNvPr>
          <p:cNvSpPr txBox="1"/>
          <p:nvPr/>
        </p:nvSpPr>
        <p:spPr>
          <a:xfrm>
            <a:off x="4044811" y="13439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바탕화면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ED232-BF5B-4240-801D-FE74753F1751}"/>
              </a:ext>
            </a:extLst>
          </p:cNvPr>
          <p:cNvSpPr txBox="1"/>
          <p:nvPr/>
        </p:nvSpPr>
        <p:spPr>
          <a:xfrm>
            <a:off x="359755" y="3645024"/>
            <a:ext cx="2607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Check Disable</a:t>
            </a:r>
            <a:r>
              <a:rPr lang="ko-KR" altLang="en-US" sz="1400" dirty="0"/>
              <a:t> </a:t>
            </a:r>
            <a:r>
              <a:rPr lang="en-US" altLang="ko-KR" sz="1400" dirty="0"/>
              <a:t>access control </a:t>
            </a:r>
            <a:endParaRPr lang="ko-KR" alt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E0232E-2504-46B0-B5AD-057948652AEB}"/>
              </a:ext>
            </a:extLst>
          </p:cNvPr>
          <p:cNvGrpSpPr/>
          <p:nvPr/>
        </p:nvGrpSpPr>
        <p:grpSpPr>
          <a:xfrm>
            <a:off x="376915" y="1208514"/>
            <a:ext cx="3338657" cy="2293347"/>
            <a:chOff x="376915" y="1279669"/>
            <a:chExt cx="3338657" cy="22933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C3DAE1-3921-4AD7-AA48-E55CB46D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915" y="1279669"/>
              <a:ext cx="3338657" cy="2293347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493789-0786-47D7-9513-D1A1F8775CD2}"/>
                </a:ext>
              </a:extLst>
            </p:cNvPr>
            <p:cNvSpPr/>
            <p:nvPr/>
          </p:nvSpPr>
          <p:spPr>
            <a:xfrm>
              <a:off x="1743432" y="2432812"/>
              <a:ext cx="1080120" cy="21057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F2B8E9-F4FC-494B-A127-B726FEAD51F3}"/>
              </a:ext>
            </a:extLst>
          </p:cNvPr>
          <p:cNvGrpSpPr/>
          <p:nvPr/>
        </p:nvGrpSpPr>
        <p:grpSpPr>
          <a:xfrm>
            <a:off x="457201" y="3994125"/>
            <a:ext cx="3131655" cy="2293347"/>
            <a:chOff x="376915" y="4039824"/>
            <a:chExt cx="3331572" cy="231309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9EBA72A-CE5A-4D8F-AA37-38590CD77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15" y="4039824"/>
              <a:ext cx="3331572" cy="2313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BBD808-8E42-4BC0-8B7F-8D90E6E482A0}"/>
                </a:ext>
              </a:extLst>
            </p:cNvPr>
            <p:cNvSpPr/>
            <p:nvPr/>
          </p:nvSpPr>
          <p:spPr>
            <a:xfrm>
              <a:off x="397083" y="5357962"/>
              <a:ext cx="1080120" cy="21057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8911CFA-4D66-4608-BD73-CDAE2B384B0F}"/>
              </a:ext>
            </a:extLst>
          </p:cNvPr>
          <p:cNvSpPr/>
          <p:nvPr/>
        </p:nvSpPr>
        <p:spPr>
          <a:xfrm>
            <a:off x="3851920" y="195853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69FD679-F6FE-4400-BD68-A530C8A425BC}"/>
              </a:ext>
            </a:extLst>
          </p:cNvPr>
          <p:cNvSpPr/>
          <p:nvPr/>
        </p:nvSpPr>
        <p:spPr>
          <a:xfrm>
            <a:off x="4889980" y="195853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D914F8A-EB26-499D-A780-E4347C0E3903}"/>
              </a:ext>
            </a:extLst>
          </p:cNvPr>
          <p:cNvSpPr/>
          <p:nvPr/>
        </p:nvSpPr>
        <p:spPr>
          <a:xfrm>
            <a:off x="4001197" y="522940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045046-CA66-4B97-AAD5-D54BBE5533EA}"/>
              </a:ext>
            </a:extLst>
          </p:cNvPr>
          <p:cNvSpPr/>
          <p:nvPr/>
        </p:nvSpPr>
        <p:spPr>
          <a:xfrm>
            <a:off x="4895496" y="522015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ED3E5D-BE88-4C52-8EAA-914AAB0EF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400" y="1497805"/>
            <a:ext cx="1470020" cy="115314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4195272-AD74-43A0-B278-53E80F63A9AD}"/>
              </a:ext>
            </a:extLst>
          </p:cNvPr>
          <p:cNvSpPr/>
          <p:nvPr/>
        </p:nvSpPr>
        <p:spPr>
          <a:xfrm>
            <a:off x="6983096" y="195853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9231B0-87F5-4C09-842C-7790F933230B}"/>
              </a:ext>
            </a:extLst>
          </p:cNvPr>
          <p:cNvGrpSpPr/>
          <p:nvPr/>
        </p:nvGrpSpPr>
        <p:grpSpPr>
          <a:xfrm>
            <a:off x="5508014" y="3941609"/>
            <a:ext cx="2969153" cy="2332480"/>
            <a:chOff x="5508014" y="4264872"/>
            <a:chExt cx="2969153" cy="233248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A107183-E2AE-489F-B362-624DC100B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014" y="4264872"/>
              <a:ext cx="2969153" cy="233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73D2395-C04C-413C-9F91-85586CC7D9FE}"/>
                </a:ext>
              </a:extLst>
            </p:cNvPr>
            <p:cNvSpPr/>
            <p:nvPr/>
          </p:nvSpPr>
          <p:spPr>
            <a:xfrm>
              <a:off x="5577071" y="5485638"/>
              <a:ext cx="867137" cy="1756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681E921-299B-47E8-BD50-2BFA1A1DE399}"/>
              </a:ext>
            </a:extLst>
          </p:cNvPr>
          <p:cNvSpPr txBox="1"/>
          <p:nvPr/>
        </p:nvSpPr>
        <p:spPr>
          <a:xfrm>
            <a:off x="5369230" y="3573016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윈도우 </a:t>
            </a:r>
            <a:r>
              <a:rPr lang="ko-KR" altLang="en-US" sz="1400" dirty="0" err="1"/>
              <a:t>시작시</a:t>
            </a:r>
            <a:r>
              <a:rPr lang="ko-KR" altLang="en-US" sz="1400" dirty="0"/>
              <a:t> 자동실행을 위해 저장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92238C-0904-4AF0-8DC3-A0D527446C8A}"/>
              </a:ext>
            </a:extLst>
          </p:cNvPr>
          <p:cNvSpPr txBox="1"/>
          <p:nvPr/>
        </p:nvSpPr>
        <p:spPr>
          <a:xfrm>
            <a:off x="476159" y="678710"/>
            <a:ext cx="7786624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solidFill>
                  <a:srgbClr val="1E1E1E"/>
                </a:solidFill>
                <a:latin typeface="Nanum Square"/>
                <a:hlinkClick r:id="rId8"/>
              </a:rPr>
              <a:t>https://sourceforge.net/projects/vcxsrv/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vcxsrv-64.1.20.14.0.installer.exe</a:t>
            </a:r>
            <a:endParaRPr lang="en-US" altLang="ko-KR" sz="1400">
              <a:solidFill>
                <a:srgbClr val="1E1E1E"/>
              </a:solidFill>
              <a:latin typeface="Nanum Square"/>
            </a:endParaRPr>
          </a:p>
        </p:txBody>
      </p:sp>
    </p:spTree>
    <p:extLst>
      <p:ext uri="{BB962C8B-B14F-4D97-AF65-F5344CB8AC3E}">
        <p14:creationId xmlns:p14="http://schemas.microsoft.com/office/powerpoint/2010/main" val="400912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A31D4-0A9C-4EA1-8496-A0C07B4D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A9D858-18C8-42C7-9C1A-D36E7DFE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0"/>
              <a:t>1. </a:t>
            </a:r>
            <a:r>
              <a:rPr lang="ko-KR" altLang="en-US" sz="1800" b="0"/>
              <a:t>코딩환경 구축 </a:t>
            </a:r>
            <a:r>
              <a:rPr lang="en-US" altLang="ko-KR" sz="1800" b="0"/>
              <a:t>– gui</a:t>
            </a:r>
            <a:r>
              <a:rPr lang="ko-KR" altLang="en-US" sz="1800" b="0"/>
              <a:t> 환경구축</a:t>
            </a:r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42F37-1B31-4D86-B1E8-2E9A91384B8F}"/>
              </a:ext>
            </a:extLst>
          </p:cNvPr>
          <p:cNvGrpSpPr/>
          <p:nvPr/>
        </p:nvGrpSpPr>
        <p:grpSpPr>
          <a:xfrm>
            <a:off x="690068" y="1456738"/>
            <a:ext cx="3456384" cy="2448272"/>
            <a:chOff x="6131707" y="4064887"/>
            <a:chExt cx="2730668" cy="19576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1189A7-362E-4B19-A3CB-183F63865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1707" y="4064887"/>
              <a:ext cx="2730668" cy="195760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45C3CC6-03AF-4278-B8F8-6FA370E96D08}"/>
                </a:ext>
              </a:extLst>
            </p:cNvPr>
            <p:cNvSpPr/>
            <p:nvPr/>
          </p:nvSpPr>
          <p:spPr>
            <a:xfrm>
              <a:off x="6206578" y="5373216"/>
              <a:ext cx="2181846" cy="27704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95BE4C1-C744-44F5-AD92-F4478DBBCBE5}"/>
              </a:ext>
            </a:extLst>
          </p:cNvPr>
          <p:cNvSpPr txBox="1"/>
          <p:nvPr/>
        </p:nvSpPr>
        <p:spPr>
          <a:xfrm>
            <a:off x="673272" y="4191413"/>
            <a:ext cx="7922087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윈도우 </a:t>
            </a:r>
            <a:r>
              <a:rPr lang="ko-KR" altLang="en-US" sz="1400" dirty="0" err="1">
                <a:solidFill>
                  <a:srgbClr val="1E1E1E"/>
                </a:solidFill>
                <a:latin typeface="Nanum Square"/>
              </a:rPr>
              <a:t>시작시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VcXsrv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자동실행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450850" indent="-182563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Window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+ R &gt;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shell:startup</a:t>
            </a:r>
            <a:endParaRPr lang="en-US" altLang="ko-KR" sz="1400" dirty="0">
              <a:solidFill>
                <a:srgbClr val="1E1E1E"/>
              </a:solidFill>
              <a:latin typeface="Nanum Square"/>
              <a:sym typeface="Wingdings" panose="05000000000000000000" pitchFamily="2" charset="2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       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open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C:\Users\{User}\AppData\Roaming\Microsoft\Windows\Start Menu\Programs\Startup</a:t>
            </a:r>
          </a:p>
          <a:p>
            <a:pPr marL="450850" indent="-182563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rgbClr val="1E1E1E"/>
                </a:solidFill>
                <a:latin typeface="Nanum Square"/>
              </a:rPr>
              <a:t>종료시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저장한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Config.xlaunch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파일을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Startup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폴더로 옮김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AA5E1-3A78-42F7-B725-2B6CEE95597B}"/>
              </a:ext>
            </a:extLst>
          </p:cNvPr>
          <p:cNvSpPr txBox="1"/>
          <p:nvPr/>
        </p:nvSpPr>
        <p:spPr>
          <a:xfrm>
            <a:off x="690068" y="1035526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Public</a:t>
            </a:r>
            <a:r>
              <a:rPr lang="ko-KR" altLang="en-US" sz="1400"/>
              <a:t> </a:t>
            </a:r>
            <a:r>
              <a:rPr lang="en-US" altLang="ko-KR" sz="1400"/>
              <a:t>inbound </a:t>
            </a:r>
            <a:r>
              <a:rPr lang="ko-KR" altLang="en-US" sz="1400"/>
              <a:t>통신 허용</a:t>
            </a:r>
          </a:p>
        </p:txBody>
      </p:sp>
    </p:spTree>
    <p:extLst>
      <p:ext uri="{BB962C8B-B14F-4D97-AF65-F5344CB8AC3E}">
        <p14:creationId xmlns:p14="http://schemas.microsoft.com/office/powerpoint/2010/main" val="133601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3D361-0739-4A12-88C0-5338BFFC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6C82C-88FA-4685-BD0C-D8E525FE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0"/>
              <a:t>1. </a:t>
            </a:r>
            <a:r>
              <a:rPr lang="ko-KR" altLang="en-US" sz="1800" b="0"/>
              <a:t>코딩환경 구축 </a:t>
            </a:r>
            <a:r>
              <a:rPr lang="en-US" altLang="ko-KR" sz="1800" b="0"/>
              <a:t>– gui</a:t>
            </a:r>
            <a:r>
              <a:rPr lang="ko-KR" altLang="en-US" sz="1800" b="0"/>
              <a:t> 환경구축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18634-DB6D-4A80-B01D-538003540EBC}"/>
              </a:ext>
            </a:extLst>
          </p:cNvPr>
          <p:cNvSpPr txBox="1"/>
          <p:nvPr/>
        </p:nvSpPr>
        <p:spPr>
          <a:xfrm>
            <a:off x="610956" y="1412776"/>
            <a:ext cx="7922087" cy="393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explorer.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exe 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1E1E1E"/>
                </a:solidFill>
                <a:latin typeface="Nanum Square"/>
              </a:rPr>
              <a:t>참고</a:t>
            </a:r>
            <a:r>
              <a:rPr lang="en-US" altLang="ko-KR" sz="1400">
                <a:solidFill>
                  <a:srgbClr val="1E1E1E"/>
                </a:solidFill>
                <a:latin typeface="Nanum Square"/>
              </a:rPr>
              <a:t>) Win + E </a:t>
            </a:r>
            <a:r>
              <a:rPr lang="en-US" altLang="ko-KR" sz="140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\\wsl$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bashrc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파일에 아래 내용 추가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E0C46C"/>
                </a:solidFill>
                <a:effectLst/>
                <a:latin typeface="Noto Sans KR"/>
              </a:rPr>
              <a:t>export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 DISPLAY=$(cat /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Noto Sans KR"/>
              </a:rPr>
              <a:t>etc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/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Noto Sans KR"/>
              </a:rPr>
              <a:t>resolv.conf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 | grep nameserver | awk </a:t>
            </a:r>
            <a:r>
              <a:rPr lang="en-US" altLang="ko-KR" sz="1400" b="0" i="0" dirty="0">
                <a:solidFill>
                  <a:srgbClr val="6A8759"/>
                </a:solidFill>
                <a:effectLst/>
                <a:latin typeface="Noto Sans KR"/>
              </a:rPr>
              <a:t>'{print $2}'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/>
              </a:rPr>
              <a:t>):0</a:t>
            </a:r>
            <a:br>
              <a:rPr lang="en-US" altLang="ko-KR" sz="1400" dirty="0"/>
            </a:br>
            <a:r>
              <a:rPr lang="ko-KR" altLang="en-US" sz="1400" dirty="0"/>
              <a:t>참고</a:t>
            </a:r>
            <a:r>
              <a:rPr lang="en-US" altLang="ko-KR" sz="1400" dirty="0"/>
              <a:t>) 	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export DISPLAY=$(awk '/nameserver / {print $2; exit}' /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etc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/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resolv.conf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2&gt;/dev/null):0</a:t>
            </a:r>
          </a:p>
          <a:p>
            <a:pPr marL="273050"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	export LIBGL_ALWAYS_INDIRECT=1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source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bashrc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&lt; test &gt;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sudo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apt install x11-apps  -y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$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xeyes</a:t>
            </a:r>
            <a:endParaRPr lang="en-US" altLang="ko-KR" sz="1400" dirty="0">
              <a:solidFill>
                <a:srgbClr val="1E1E1E"/>
              </a:solidFill>
              <a:latin typeface="Nanum Square"/>
              <a:sym typeface="Wingdings" panose="05000000000000000000" pitchFamily="2" charset="2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Cf. $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</a:rPr>
              <a:t>wf.msc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 Inbound Rules  </a:t>
            </a:r>
            <a:r>
              <a:rPr lang="en-US" altLang="ko-KR" sz="1400" dirty="0" err="1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VcXsrv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  <a:sym typeface="Wingdings" panose="05000000000000000000" pitchFamily="2" charset="2"/>
              </a:rPr>
              <a:t> / Public &gt; Allow the Connection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452438" indent="-179388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4571D-D160-404E-BFBB-6820051E23D5}"/>
              </a:ext>
            </a:extLst>
          </p:cNvPr>
          <p:cNvSpPr txBox="1"/>
          <p:nvPr/>
        </p:nvSpPr>
        <p:spPr>
          <a:xfrm>
            <a:off x="690068" y="1035526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wsl </a:t>
            </a:r>
            <a:r>
              <a:rPr lang="ko-KR" altLang="en-US" sz="1400"/>
              <a:t>에서 설정</a:t>
            </a:r>
          </a:p>
        </p:txBody>
      </p:sp>
    </p:spTree>
    <p:extLst>
      <p:ext uri="{BB962C8B-B14F-4D97-AF65-F5344CB8AC3E}">
        <p14:creationId xmlns:p14="http://schemas.microsoft.com/office/powerpoint/2010/main" val="30159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9ED6F-364A-4F6C-94DB-EB5C23C3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CA042-F2E3-41DF-8D42-728C3BB7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0"/>
              <a:t>1. </a:t>
            </a:r>
            <a:r>
              <a:rPr lang="ko-KR" altLang="en-US" sz="1800" b="0"/>
              <a:t>코딩환경 구축 </a:t>
            </a:r>
            <a:r>
              <a:rPr lang="en-US" altLang="ko-KR" sz="1800" b="0"/>
              <a:t>– gui</a:t>
            </a:r>
            <a:r>
              <a:rPr lang="ko-KR" altLang="en-US" sz="1800" b="0"/>
              <a:t> 환경구축</a:t>
            </a:r>
            <a:r>
              <a:rPr lang="en-US" altLang="ko-KR" sz="1800" b="0"/>
              <a:t>(</a:t>
            </a:r>
            <a:r>
              <a:rPr lang="ko-KR" altLang="en-US" sz="1800" b="0"/>
              <a:t>크롬 설치</a:t>
            </a:r>
            <a:r>
              <a:rPr lang="en-US" altLang="ko-KR" sz="1800" b="0"/>
              <a:t>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D7800-604B-478A-B5B1-ED79A146668E}"/>
              </a:ext>
            </a:extLst>
          </p:cNvPr>
          <p:cNvSpPr txBox="1"/>
          <p:nvPr/>
        </p:nvSpPr>
        <p:spPr>
          <a:xfrm>
            <a:off x="457202" y="936626"/>
            <a:ext cx="7211142" cy="3174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# </a:t>
            </a:r>
            <a:r>
              <a:rPr lang="en-US" altLang="ko-KR" sz="1400" dirty="0" err="1">
                <a:solidFill>
                  <a:srgbClr val="0558FF"/>
                </a:solidFill>
              </a:rPr>
              <a:t>sudo</a:t>
            </a:r>
            <a:r>
              <a:rPr lang="en-US" altLang="ko-KR" sz="1400" dirty="0">
                <a:solidFill>
                  <a:srgbClr val="0558FF"/>
                </a:solidFill>
              </a:rPr>
              <a:t> apt-get update &amp;&amp; upgrade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#install </a:t>
            </a:r>
            <a:r>
              <a:rPr lang="ko-KR" altLang="en-US" sz="1400" dirty="0" err="1"/>
              <a:t>packages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$ </a:t>
            </a:r>
            <a:r>
              <a:rPr lang="ko-KR" altLang="en-US" sz="1400" dirty="0" err="1"/>
              <a:t>sudo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apt-get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install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curl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unzip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xvfb</a:t>
            </a:r>
            <a:r>
              <a:rPr lang="ko-KR" altLang="en-US" sz="1400" dirty="0"/>
              <a:t> libxi6 libgconf-2-4 </a:t>
            </a:r>
            <a:r>
              <a:rPr lang="ko-KR" altLang="en-US" sz="1400" dirty="0" err="1"/>
              <a:t>fonts-liberation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#get </a:t>
            </a:r>
            <a:r>
              <a:rPr lang="ko-KR" altLang="en-US" sz="1400" dirty="0" err="1"/>
              <a:t>latest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chrome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$ </a:t>
            </a:r>
            <a:r>
              <a:rPr lang="ko-KR" altLang="en-US" sz="1400" dirty="0" err="1"/>
              <a:t>wget</a:t>
            </a:r>
            <a:r>
              <a:rPr lang="ko-KR" altLang="en-US" sz="1400" dirty="0"/>
              <a:t> https://dl.google.com/linux/direct/google-chrome-stable_current_amd64.deb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#install </a:t>
            </a:r>
            <a:r>
              <a:rPr lang="ko-KR" altLang="en-US" sz="1400" dirty="0" err="1"/>
              <a:t>it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$ </a:t>
            </a:r>
            <a:r>
              <a:rPr lang="ko-KR" altLang="en-US" sz="1400" dirty="0" err="1"/>
              <a:t>sudo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install</a:t>
            </a:r>
            <a:r>
              <a:rPr lang="ko-KR" altLang="en-US" sz="1400" dirty="0"/>
              <a:t> ./google-chrome-stable_current_amd64.deb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$ google-chrome</a:t>
            </a:r>
          </a:p>
        </p:txBody>
      </p:sp>
    </p:spTree>
    <p:extLst>
      <p:ext uri="{BB962C8B-B14F-4D97-AF65-F5344CB8AC3E}">
        <p14:creationId xmlns:p14="http://schemas.microsoft.com/office/powerpoint/2010/main" val="171812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34864-A98E-4364-B15D-9A655753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AF900-34F3-4D6E-8F35-A79898F3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1. </a:t>
            </a:r>
            <a:r>
              <a:rPr lang="ko-KR" altLang="en-US" b="0"/>
              <a:t>코딩환경 구축 </a:t>
            </a:r>
            <a:r>
              <a:rPr lang="en-US" altLang="ko-KR" b="0"/>
              <a:t>– Anaconda</a:t>
            </a:r>
            <a:r>
              <a:rPr lang="ko-KR" altLang="en-US" b="0"/>
              <a:t>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AD43D-F7FE-4F4A-BA68-67444328B536}"/>
              </a:ext>
            </a:extLst>
          </p:cNvPr>
          <p:cNvSpPr txBox="1"/>
          <p:nvPr/>
        </p:nvSpPr>
        <p:spPr>
          <a:xfrm>
            <a:off x="394329" y="1159757"/>
            <a:ext cx="7922087" cy="2319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Anaconda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소개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Python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은 수치 및 과학 응용 프로그램에 주로 사용됨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효율적인 방식으로 수치 계산을 수행하기 위해 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Python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은 포트란 언어를 사용하여 부분적으로 구현되는 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 라이브러리 와 같은 다른 언어로 구현되는 외부 라이브러리에 의존함</a:t>
            </a:r>
            <a:endParaRPr lang="en-US" altLang="ko-KR" sz="1400" dirty="0">
              <a:solidFill>
                <a:srgbClr val="1E1E1E"/>
              </a:solidFill>
              <a:latin typeface="Nanum Square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이러한 종속성으로 인해 때때로 필요한 모든 라이브러리를 연결하여 수치 계산을 위한 환경을 설정하는 것이 쉽지 않음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Anaconda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는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 </a:t>
            </a:r>
            <a:r>
              <a:rPr lang="ko-KR" altLang="en-US" sz="1400" dirty="0">
                <a:solidFill>
                  <a:srgbClr val="1E1E1E"/>
                </a:solidFill>
                <a:latin typeface="Nanum Square"/>
              </a:rPr>
              <a:t>이러한 종속성을 숨기고 단일 인터페이스를 통해 관리할 수 있도록 </a:t>
            </a:r>
            <a:r>
              <a:rPr lang="ko-KR" altLang="en-US" sz="1400" dirty="0" err="1">
                <a:solidFill>
                  <a:srgbClr val="1E1E1E"/>
                </a:solidFill>
                <a:latin typeface="Nanum Square"/>
              </a:rPr>
              <a:t>해줌</a:t>
            </a:r>
            <a:r>
              <a:rPr lang="en-US" altLang="ko-KR" sz="1400" dirty="0">
                <a:solidFill>
                  <a:srgbClr val="1E1E1E"/>
                </a:solidFill>
                <a:latin typeface="Nanum Square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24AC4-F1CF-4B9B-B5E9-57170B07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68" y="3921723"/>
            <a:ext cx="4964663" cy="20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8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50601</TotalTime>
  <Words>2266</Words>
  <Application>Microsoft Office PowerPoint</Application>
  <PresentationFormat>화면 슬라이드 쇼(4:3)</PresentationFormat>
  <Paragraphs>282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6" baseType="lpstr">
      <vt:lpstr>-apple-system</vt:lpstr>
      <vt:lpstr>Arial Unicode MS</vt:lpstr>
      <vt:lpstr>Menlo</vt:lpstr>
      <vt:lpstr>Nanum Gothic</vt:lpstr>
      <vt:lpstr>Nanum Square</vt:lpstr>
      <vt:lpstr>Noto Sans KR</vt:lpstr>
      <vt:lpstr>se-nanumgothic</vt:lpstr>
      <vt:lpstr>맑은 고딕</vt:lpstr>
      <vt:lpstr>함초롬바탕</vt:lpstr>
      <vt:lpstr>휴먼명조</vt:lpstr>
      <vt:lpstr>Arial</vt:lpstr>
      <vt:lpstr>Georgia</vt:lpstr>
      <vt:lpstr>Segoe UI</vt:lpstr>
      <vt:lpstr>source sans pro</vt:lpstr>
      <vt:lpstr>Wingdings</vt:lpstr>
      <vt:lpstr>1_Office 테마</vt:lpstr>
      <vt:lpstr>PowerPoint 프레젠테이션</vt:lpstr>
      <vt:lpstr>1. 코딩환경 구축 – WSL2 설치 - 설치 환경 검사</vt:lpstr>
      <vt:lpstr>1. 코딩환경 구축 – WSL2 설치 - WSL 설치</vt:lpstr>
      <vt:lpstr>1. 코딩환경 구축 – WSL2 설치 - WSL 설치</vt:lpstr>
      <vt:lpstr>1. 코딩환경 구축 – gui 환경구축(디스플레이서버 설치)</vt:lpstr>
      <vt:lpstr>1. 코딩환경 구축 – gui 환경구축</vt:lpstr>
      <vt:lpstr>1. 코딩환경 구축 – gui 환경구축</vt:lpstr>
      <vt:lpstr>1. 코딩환경 구축 – gui 환경구축(크롬 설치)</vt:lpstr>
      <vt:lpstr>1. 코딩환경 구축 – Anaconda 소개</vt:lpstr>
      <vt:lpstr>1. 코딩환경 구축 – Miniconda 소개</vt:lpstr>
      <vt:lpstr>1. 코딩환경 구축 - Miniconda 설치 </vt:lpstr>
      <vt:lpstr>1. 코딩환경 구축 – 가상환경 생성</vt:lpstr>
      <vt:lpstr>1. 코딩환경 구축 – VSCode 설치</vt:lpstr>
      <vt:lpstr>1. 코딩환경 구축 – 단축키 설정방법</vt:lpstr>
      <vt:lpstr>1. 코딩환경 구축 - 파이썬 머신러닝 생태계를 구성하는 주요 패키지</vt:lpstr>
      <vt:lpstr>주차별 계획</vt:lpstr>
      <vt:lpstr>2. 머신러닝 간단예제</vt:lpstr>
      <vt:lpstr>2. 머신러닝 간단예제</vt:lpstr>
      <vt:lpstr>2. 머신러닝 간단예제</vt:lpstr>
      <vt:lpstr>2. 코딩환경 구축 – matplotlib 에서 한글폰트 사용 설정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특허법인 프렌즈드림</dc:title>
  <dc:creator>user</dc:creator>
  <cp:lastModifiedBy>Yoon GB</cp:lastModifiedBy>
  <cp:revision>5244</cp:revision>
  <cp:lastPrinted>2020-07-13T05:39:06Z</cp:lastPrinted>
  <dcterms:created xsi:type="dcterms:W3CDTF">2014-02-14T04:33:34Z</dcterms:created>
  <dcterms:modified xsi:type="dcterms:W3CDTF">2023-07-13T04:08:13Z</dcterms:modified>
</cp:coreProperties>
</file>