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1" r:id="rId5"/>
    <p:sldId id="260"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7B106BE0-ED5D-407C-A5E0-AE70CFBF2D8B}" type="datetimeFigureOut">
              <a:rPr lang="es-PE" smtClean="0"/>
              <a:t>6/06/2017</a:t>
            </a:fld>
            <a:endParaRPr lang="es-PE"/>
          </a:p>
        </p:txBody>
      </p:sp>
      <p:sp>
        <p:nvSpPr>
          <p:cNvPr id="5" name="Footer Placeholder 4"/>
          <p:cNvSpPr>
            <a:spLocks noGrp="1"/>
          </p:cNvSpPr>
          <p:nvPr>
            <p:ph type="ftr" sz="quarter" idx="11"/>
          </p:nvPr>
        </p:nvSpPr>
        <p:spPr/>
        <p:txBody>
          <a:bodyPr/>
          <a:lstStyle/>
          <a:p>
            <a:endParaRPr lang="es-P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092BE24-CD2B-4CA9-936A-D32DEC5C5DE9}" type="slidenum">
              <a:rPr lang="es-PE" smtClean="0"/>
              <a:t>‹Nº›</a:t>
            </a:fld>
            <a:endParaRPr lang="es-PE"/>
          </a:p>
        </p:txBody>
      </p:sp>
    </p:spTree>
    <p:extLst>
      <p:ext uri="{BB962C8B-B14F-4D97-AF65-F5344CB8AC3E}">
        <p14:creationId xmlns:p14="http://schemas.microsoft.com/office/powerpoint/2010/main" val="3194918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7B106BE0-ED5D-407C-A5E0-AE70CFBF2D8B}" type="datetimeFigureOut">
              <a:rPr lang="es-PE" smtClean="0"/>
              <a:t>6/06/2017</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92BE24-CD2B-4CA9-936A-D32DEC5C5DE9}" type="slidenum">
              <a:rPr lang="es-PE" smtClean="0"/>
              <a:t>‹Nº›</a:t>
            </a:fld>
            <a:endParaRPr lang="es-PE"/>
          </a:p>
        </p:txBody>
      </p:sp>
    </p:spTree>
    <p:extLst>
      <p:ext uri="{BB962C8B-B14F-4D97-AF65-F5344CB8AC3E}">
        <p14:creationId xmlns:p14="http://schemas.microsoft.com/office/powerpoint/2010/main" val="309462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7B106BE0-ED5D-407C-A5E0-AE70CFBF2D8B}" type="datetimeFigureOut">
              <a:rPr lang="es-PE" smtClean="0"/>
              <a:t>6/06/2017</a:t>
            </a:fld>
            <a:endParaRPr lang="es-PE"/>
          </a:p>
        </p:txBody>
      </p:sp>
      <p:sp>
        <p:nvSpPr>
          <p:cNvPr id="5" name="Footer Placeholder 4"/>
          <p:cNvSpPr>
            <a:spLocks noGrp="1"/>
          </p:cNvSpPr>
          <p:nvPr>
            <p:ph type="ftr" sz="quarter" idx="11"/>
          </p:nvPr>
        </p:nvSpPr>
        <p:spPr/>
        <p:txBody>
          <a:bodyPr/>
          <a:lstStyle/>
          <a:p>
            <a:endParaRPr lang="es-P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92BE24-CD2B-4CA9-936A-D32DEC5C5DE9}" type="slidenum">
              <a:rPr lang="es-PE" smtClean="0"/>
              <a:t>‹Nº›</a:t>
            </a:fld>
            <a:endParaRPr lang="es-P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8733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7B106BE0-ED5D-407C-A5E0-AE70CFBF2D8B}" type="datetimeFigureOut">
              <a:rPr lang="es-PE" smtClean="0"/>
              <a:t>6/06/2017</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92BE24-CD2B-4CA9-936A-D32DEC5C5DE9}" type="slidenum">
              <a:rPr lang="es-PE" smtClean="0"/>
              <a:t>‹Nº›</a:t>
            </a:fld>
            <a:endParaRPr lang="es-PE"/>
          </a:p>
        </p:txBody>
      </p:sp>
    </p:spTree>
    <p:extLst>
      <p:ext uri="{BB962C8B-B14F-4D97-AF65-F5344CB8AC3E}">
        <p14:creationId xmlns:p14="http://schemas.microsoft.com/office/powerpoint/2010/main" val="101806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7B106BE0-ED5D-407C-A5E0-AE70CFBF2D8B}" type="datetimeFigureOut">
              <a:rPr lang="es-PE" smtClean="0"/>
              <a:t>6/06/2017</a:t>
            </a:fld>
            <a:endParaRPr lang="es-PE"/>
          </a:p>
        </p:txBody>
      </p:sp>
      <p:sp>
        <p:nvSpPr>
          <p:cNvPr id="6" name="Footer Placeholder 5"/>
          <p:cNvSpPr>
            <a:spLocks noGrp="1"/>
          </p:cNvSpPr>
          <p:nvPr>
            <p:ph type="ftr" sz="quarter" idx="11"/>
          </p:nvPr>
        </p:nvSpPr>
        <p:spPr/>
        <p:txBody>
          <a:bodyPr/>
          <a:lstStyle/>
          <a:p>
            <a:endParaRPr lang="es-P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92BE24-CD2B-4CA9-936A-D32DEC5C5DE9}" type="slidenum">
              <a:rPr lang="es-PE" smtClean="0"/>
              <a:t>‹Nº›</a:t>
            </a:fld>
            <a:endParaRPr lang="es-P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5935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7B106BE0-ED5D-407C-A5E0-AE70CFBF2D8B}" type="datetimeFigureOut">
              <a:rPr lang="es-PE" smtClean="0"/>
              <a:t>6/06/2017</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92BE24-CD2B-4CA9-936A-D32DEC5C5DE9}" type="slidenum">
              <a:rPr lang="es-PE" smtClean="0"/>
              <a:t>‹Nº›</a:t>
            </a:fld>
            <a:endParaRPr lang="es-PE"/>
          </a:p>
        </p:txBody>
      </p:sp>
    </p:spTree>
    <p:extLst>
      <p:ext uri="{BB962C8B-B14F-4D97-AF65-F5344CB8AC3E}">
        <p14:creationId xmlns:p14="http://schemas.microsoft.com/office/powerpoint/2010/main" val="55247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06BE0-ED5D-407C-A5E0-AE70CFBF2D8B}" type="datetimeFigureOut">
              <a:rPr lang="es-PE" smtClean="0"/>
              <a:t>6/06/2017</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92BE24-CD2B-4CA9-936A-D32DEC5C5DE9}" type="slidenum">
              <a:rPr lang="es-PE" smtClean="0"/>
              <a:t>‹Nº›</a:t>
            </a:fld>
            <a:endParaRPr lang="es-PE"/>
          </a:p>
        </p:txBody>
      </p:sp>
    </p:spTree>
    <p:extLst>
      <p:ext uri="{BB962C8B-B14F-4D97-AF65-F5344CB8AC3E}">
        <p14:creationId xmlns:p14="http://schemas.microsoft.com/office/powerpoint/2010/main" val="3052530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06BE0-ED5D-407C-A5E0-AE70CFBF2D8B}" type="datetimeFigureOut">
              <a:rPr lang="es-PE" smtClean="0"/>
              <a:t>6/06/2017</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92BE24-CD2B-4CA9-936A-D32DEC5C5DE9}" type="slidenum">
              <a:rPr lang="es-PE" smtClean="0"/>
              <a:t>‹Nº›</a:t>
            </a:fld>
            <a:endParaRPr lang="es-PE"/>
          </a:p>
        </p:txBody>
      </p:sp>
    </p:spTree>
    <p:extLst>
      <p:ext uri="{BB962C8B-B14F-4D97-AF65-F5344CB8AC3E}">
        <p14:creationId xmlns:p14="http://schemas.microsoft.com/office/powerpoint/2010/main" val="3720353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06BE0-ED5D-407C-A5E0-AE70CFBF2D8B}" type="datetimeFigureOut">
              <a:rPr lang="es-PE" smtClean="0"/>
              <a:t>6/06/2017</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92BE24-CD2B-4CA9-936A-D32DEC5C5DE9}" type="slidenum">
              <a:rPr lang="es-PE" smtClean="0"/>
              <a:t>‹Nº›</a:t>
            </a:fld>
            <a:endParaRPr lang="es-PE"/>
          </a:p>
        </p:txBody>
      </p:sp>
    </p:spTree>
    <p:extLst>
      <p:ext uri="{BB962C8B-B14F-4D97-AF65-F5344CB8AC3E}">
        <p14:creationId xmlns:p14="http://schemas.microsoft.com/office/powerpoint/2010/main" val="1310989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7B106BE0-ED5D-407C-A5E0-AE70CFBF2D8B}" type="datetimeFigureOut">
              <a:rPr lang="es-PE" smtClean="0"/>
              <a:t>6/06/2017</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92BE24-CD2B-4CA9-936A-D32DEC5C5DE9}" type="slidenum">
              <a:rPr lang="es-PE" smtClean="0"/>
              <a:t>‹Nº›</a:t>
            </a:fld>
            <a:endParaRPr lang="es-PE"/>
          </a:p>
        </p:txBody>
      </p:sp>
    </p:spTree>
    <p:extLst>
      <p:ext uri="{BB962C8B-B14F-4D97-AF65-F5344CB8AC3E}">
        <p14:creationId xmlns:p14="http://schemas.microsoft.com/office/powerpoint/2010/main" val="64670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B106BE0-ED5D-407C-A5E0-AE70CFBF2D8B}" type="datetimeFigureOut">
              <a:rPr lang="es-PE" smtClean="0"/>
              <a:t>6/06/2017</a:t>
            </a:fld>
            <a:endParaRPr lang="es-PE"/>
          </a:p>
        </p:txBody>
      </p:sp>
      <p:sp>
        <p:nvSpPr>
          <p:cNvPr id="6" name="Footer Placeholder 5"/>
          <p:cNvSpPr>
            <a:spLocks noGrp="1"/>
          </p:cNvSpPr>
          <p:nvPr>
            <p:ph type="ftr" sz="quarter" idx="11"/>
          </p:nvPr>
        </p:nvSpPr>
        <p:spPr/>
        <p:txBody>
          <a:bodyPr/>
          <a:lstStyle/>
          <a:p>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092BE24-CD2B-4CA9-936A-D32DEC5C5DE9}" type="slidenum">
              <a:rPr lang="es-PE" smtClean="0"/>
              <a:t>‹Nº›</a:t>
            </a:fld>
            <a:endParaRPr lang="es-PE"/>
          </a:p>
        </p:txBody>
      </p:sp>
    </p:spTree>
    <p:extLst>
      <p:ext uri="{BB962C8B-B14F-4D97-AF65-F5344CB8AC3E}">
        <p14:creationId xmlns:p14="http://schemas.microsoft.com/office/powerpoint/2010/main" val="266094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B106BE0-ED5D-407C-A5E0-AE70CFBF2D8B}" type="datetimeFigureOut">
              <a:rPr lang="es-PE" smtClean="0"/>
              <a:t>6/06/2017</a:t>
            </a:fld>
            <a:endParaRPr lang="es-PE"/>
          </a:p>
        </p:txBody>
      </p:sp>
      <p:sp>
        <p:nvSpPr>
          <p:cNvPr id="8" name="Footer Placeholder 7"/>
          <p:cNvSpPr>
            <a:spLocks noGrp="1"/>
          </p:cNvSpPr>
          <p:nvPr>
            <p:ph type="ftr" sz="quarter" idx="11"/>
          </p:nvPr>
        </p:nvSpPr>
        <p:spPr/>
        <p:txBody>
          <a:bodyPr/>
          <a:lstStyle/>
          <a:p>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092BE24-CD2B-4CA9-936A-D32DEC5C5DE9}" type="slidenum">
              <a:rPr lang="es-PE" smtClean="0"/>
              <a:t>‹Nº›</a:t>
            </a:fld>
            <a:endParaRPr lang="es-PE"/>
          </a:p>
        </p:txBody>
      </p:sp>
    </p:spTree>
    <p:extLst>
      <p:ext uri="{BB962C8B-B14F-4D97-AF65-F5344CB8AC3E}">
        <p14:creationId xmlns:p14="http://schemas.microsoft.com/office/powerpoint/2010/main" val="2713916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B106BE0-ED5D-407C-A5E0-AE70CFBF2D8B}" type="datetimeFigureOut">
              <a:rPr lang="es-PE" smtClean="0"/>
              <a:t>6/06/2017</a:t>
            </a:fld>
            <a:endParaRPr lang="es-PE"/>
          </a:p>
        </p:txBody>
      </p:sp>
      <p:sp>
        <p:nvSpPr>
          <p:cNvPr id="4" name="Footer Placeholder 3"/>
          <p:cNvSpPr>
            <a:spLocks noGrp="1"/>
          </p:cNvSpPr>
          <p:nvPr>
            <p:ph type="ftr" sz="quarter" idx="11"/>
          </p:nvPr>
        </p:nvSpPr>
        <p:spPr/>
        <p:txBody>
          <a:bodyPr/>
          <a:lstStyle/>
          <a:p>
            <a:endParaRPr lang="es-P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092BE24-CD2B-4CA9-936A-D32DEC5C5DE9}" type="slidenum">
              <a:rPr lang="es-PE" smtClean="0"/>
              <a:t>‹Nº›</a:t>
            </a:fld>
            <a:endParaRPr lang="es-PE"/>
          </a:p>
        </p:txBody>
      </p:sp>
    </p:spTree>
    <p:extLst>
      <p:ext uri="{BB962C8B-B14F-4D97-AF65-F5344CB8AC3E}">
        <p14:creationId xmlns:p14="http://schemas.microsoft.com/office/powerpoint/2010/main" val="3992754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06BE0-ED5D-407C-A5E0-AE70CFBF2D8B}" type="datetimeFigureOut">
              <a:rPr lang="es-PE" smtClean="0"/>
              <a:t>6/06/2017</a:t>
            </a:fld>
            <a:endParaRPr lang="es-PE"/>
          </a:p>
        </p:txBody>
      </p:sp>
      <p:sp>
        <p:nvSpPr>
          <p:cNvPr id="3" name="Footer Placeholder 2"/>
          <p:cNvSpPr>
            <a:spLocks noGrp="1"/>
          </p:cNvSpPr>
          <p:nvPr>
            <p:ph type="ftr" sz="quarter" idx="11"/>
          </p:nvPr>
        </p:nvSpPr>
        <p:spPr/>
        <p:txBody>
          <a:bodyPr/>
          <a:lstStyle/>
          <a:p>
            <a:endParaRPr lang="es-P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092BE24-CD2B-4CA9-936A-D32DEC5C5DE9}" type="slidenum">
              <a:rPr lang="es-PE" smtClean="0"/>
              <a:t>‹Nº›</a:t>
            </a:fld>
            <a:endParaRPr lang="es-PE"/>
          </a:p>
        </p:txBody>
      </p:sp>
    </p:spTree>
    <p:extLst>
      <p:ext uri="{BB962C8B-B14F-4D97-AF65-F5344CB8AC3E}">
        <p14:creationId xmlns:p14="http://schemas.microsoft.com/office/powerpoint/2010/main" val="88827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7B106BE0-ED5D-407C-A5E0-AE70CFBF2D8B}" type="datetimeFigureOut">
              <a:rPr lang="es-PE" smtClean="0"/>
              <a:t>6/06/2017</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092BE24-CD2B-4CA9-936A-D32DEC5C5DE9}" type="slidenum">
              <a:rPr lang="es-PE" smtClean="0"/>
              <a:t>‹Nº›</a:t>
            </a:fld>
            <a:endParaRPr lang="es-PE"/>
          </a:p>
        </p:txBody>
      </p:sp>
    </p:spTree>
    <p:extLst>
      <p:ext uri="{BB962C8B-B14F-4D97-AF65-F5344CB8AC3E}">
        <p14:creationId xmlns:p14="http://schemas.microsoft.com/office/powerpoint/2010/main" val="260794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7B106BE0-ED5D-407C-A5E0-AE70CFBF2D8B}" type="datetimeFigureOut">
              <a:rPr lang="es-PE" smtClean="0"/>
              <a:t>6/06/2017</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92BE24-CD2B-4CA9-936A-D32DEC5C5DE9}" type="slidenum">
              <a:rPr lang="es-PE" smtClean="0"/>
              <a:t>‹Nº›</a:t>
            </a:fld>
            <a:endParaRPr lang="es-PE"/>
          </a:p>
        </p:txBody>
      </p:sp>
    </p:spTree>
    <p:extLst>
      <p:ext uri="{BB962C8B-B14F-4D97-AF65-F5344CB8AC3E}">
        <p14:creationId xmlns:p14="http://schemas.microsoft.com/office/powerpoint/2010/main" val="1115195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B106BE0-ED5D-407C-A5E0-AE70CFBF2D8B}" type="datetimeFigureOut">
              <a:rPr lang="es-PE" smtClean="0"/>
              <a:t>6/06/2017</a:t>
            </a:fld>
            <a:endParaRPr lang="es-P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092BE24-CD2B-4CA9-936A-D32DEC5C5DE9}" type="slidenum">
              <a:rPr lang="es-PE" smtClean="0"/>
              <a:t>‹Nº›</a:t>
            </a:fld>
            <a:endParaRPr lang="es-PE"/>
          </a:p>
        </p:txBody>
      </p:sp>
    </p:spTree>
    <p:extLst>
      <p:ext uri="{BB962C8B-B14F-4D97-AF65-F5344CB8AC3E}">
        <p14:creationId xmlns:p14="http://schemas.microsoft.com/office/powerpoint/2010/main" val="340483117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33575" y="769257"/>
            <a:ext cx="10243509" cy="1754326"/>
          </a:xfrm>
          <a:prstGeom prst="rect">
            <a:avLst/>
          </a:prstGeom>
          <a:noFill/>
        </p:spPr>
        <p:txBody>
          <a:bodyPr wrap="none" lIns="91440" tIns="45720" rIns="91440" bIns="45720">
            <a:spAutoFit/>
          </a:bodyPr>
          <a:lstStyle/>
          <a:p>
            <a:pPr algn="ctr"/>
            <a:r>
              <a:rPr lang="es-E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Expresiones Lambda y Stream</a:t>
            </a:r>
          </a:p>
          <a:p>
            <a:pPr algn="ctr"/>
            <a:r>
              <a:rPr lang="es-ES"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En Java 8</a:t>
            </a:r>
            <a:endParaRPr lang="es-E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 name="CuadroTexto 4"/>
          <p:cNvSpPr txBox="1"/>
          <p:nvPr/>
        </p:nvSpPr>
        <p:spPr>
          <a:xfrm>
            <a:off x="1767254" y="4106008"/>
            <a:ext cx="5952270" cy="1477328"/>
          </a:xfrm>
          <a:prstGeom prst="rect">
            <a:avLst/>
          </a:prstGeom>
          <a:noFill/>
        </p:spPr>
        <p:txBody>
          <a:bodyPr wrap="none" rtlCol="0">
            <a:spAutoFit/>
          </a:bodyPr>
          <a:lstStyle/>
          <a:p>
            <a:r>
              <a:rPr lang="es-PE" dirty="0"/>
              <a:t>Curso: Herramientas para el Desarrollo de Software.</a:t>
            </a:r>
          </a:p>
          <a:p>
            <a:endParaRPr lang="es-PE" dirty="0"/>
          </a:p>
          <a:p>
            <a:r>
              <a:rPr lang="es-PE" dirty="0"/>
              <a:t>Docente: Gustavo Coronel.</a:t>
            </a:r>
          </a:p>
          <a:p>
            <a:endParaRPr lang="es-PE" dirty="0"/>
          </a:p>
          <a:p>
            <a:r>
              <a:rPr lang="es-PE" dirty="0"/>
              <a:t>Alumno: Gabriel Mercati Rojas.</a:t>
            </a:r>
          </a:p>
        </p:txBody>
      </p:sp>
    </p:spTree>
    <p:extLst>
      <p:ext uri="{BB962C8B-B14F-4D97-AF65-F5344CB8AC3E}">
        <p14:creationId xmlns:p14="http://schemas.microsoft.com/office/powerpoint/2010/main" val="3527380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807723" y="224135"/>
            <a:ext cx="4453463" cy="923330"/>
          </a:xfrm>
          <a:prstGeom prst="rect">
            <a:avLst/>
          </a:prstGeom>
          <a:noFill/>
        </p:spPr>
        <p:txBody>
          <a:bodyPr wrap="none" lIns="91440" tIns="45720" rIns="91440" bIns="45720">
            <a:spAutoFit/>
          </a:bodyPr>
          <a:lstStyle/>
          <a:p>
            <a:pPr algn="ctr"/>
            <a:r>
              <a:rPr lang="es-ES" sz="5400" b="1" dirty="0">
                <a:ln w="9525">
                  <a:solidFill>
                    <a:schemeClr val="bg1"/>
                  </a:solidFill>
                  <a:prstDash val="solid"/>
                </a:ln>
                <a:effectLst>
                  <a:outerShdw blurRad="12700" dist="38100" dir="2700000" algn="tl" rotWithShape="0">
                    <a:schemeClr val="bg1">
                      <a:lumMod val="50000"/>
                    </a:schemeClr>
                  </a:outerShdw>
                </a:effectLst>
              </a:rPr>
              <a:t>Introducción</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Rectángulo: esquinas redondeadas 2"/>
          <p:cNvSpPr/>
          <p:nvPr/>
        </p:nvSpPr>
        <p:spPr>
          <a:xfrm>
            <a:off x="868972" y="1820008"/>
            <a:ext cx="10657743" cy="993530"/>
          </a:xfrm>
          <a:prstGeom prst="roundRect">
            <a:avLst/>
          </a:prstGeom>
          <a:solidFill>
            <a:schemeClr val="accent2"/>
          </a:solidFill>
          <a:ln>
            <a:noFill/>
          </a:ln>
          <a:scene3d>
            <a:camera prst="orthographicFront"/>
            <a:lightRig rig="threePt" dir="t"/>
          </a:scene3d>
          <a:sp3d>
            <a:bevelT w="139700" prst="cross"/>
          </a:sp3d>
        </p:spPr>
        <p:style>
          <a:lnRef idx="0">
            <a:scrgbClr r="0" g="0" b="0"/>
          </a:lnRef>
          <a:fillRef idx="0">
            <a:scrgbClr r="0" g="0" b="0"/>
          </a:fillRef>
          <a:effectRef idx="0">
            <a:scrgbClr r="0" g="0" b="0"/>
          </a:effectRef>
          <a:fontRef idx="minor">
            <a:schemeClr val="lt1"/>
          </a:fontRef>
        </p:style>
        <p:txBody>
          <a:bodyPr rtlCol="0" anchor="ctr"/>
          <a:lstStyle/>
          <a:p>
            <a:pPr fontAlgn="base"/>
            <a:r>
              <a:rPr lang="es-PE" b="1" dirty="0"/>
              <a:t>Las características más importantes de Java SE 8 son la adición de Expresiones Lambda y la API Stream. </a:t>
            </a:r>
          </a:p>
        </p:txBody>
      </p:sp>
      <p:sp>
        <p:nvSpPr>
          <p:cNvPr id="4" name="Rectángulo: esquinas redondeadas 3"/>
          <p:cNvSpPr/>
          <p:nvPr/>
        </p:nvSpPr>
        <p:spPr>
          <a:xfrm>
            <a:off x="1018441" y="3027484"/>
            <a:ext cx="4535366" cy="3619500"/>
          </a:xfrm>
          <a:prstGeom prst="roundRect">
            <a:avLst/>
          </a:prstGeom>
          <a:solidFill>
            <a:schemeClr val="accent2"/>
          </a:solidFill>
          <a:ln>
            <a:noFill/>
          </a:ln>
          <a:scene3d>
            <a:camera prst="orthographicFront"/>
            <a:lightRig rig="threePt" dir="t"/>
          </a:scene3d>
          <a:sp3d>
            <a:bevelT w="139700" prst="cross"/>
          </a:sp3d>
        </p:spPr>
        <p:style>
          <a:lnRef idx="0">
            <a:scrgbClr r="0" g="0" b="0"/>
          </a:lnRef>
          <a:fillRef idx="0">
            <a:scrgbClr r="0" g="0" b="0"/>
          </a:fillRef>
          <a:effectRef idx="0">
            <a:scrgbClr r="0" g="0" b="0"/>
          </a:effectRef>
          <a:fontRef idx="minor">
            <a:schemeClr val="lt1"/>
          </a:fontRef>
        </p:style>
        <p:txBody>
          <a:bodyPr rtlCol="0" anchor="ctr"/>
          <a:lstStyle/>
          <a:p>
            <a:pPr fontAlgn="base"/>
            <a:r>
              <a:rPr lang="en-US" b="1" dirty="0"/>
              <a:t>Con la </a:t>
            </a:r>
            <a:r>
              <a:rPr lang="en-US" b="1" dirty="0" err="1"/>
              <a:t>adición</a:t>
            </a:r>
            <a:r>
              <a:rPr lang="en-US" b="1" dirty="0"/>
              <a:t> de </a:t>
            </a:r>
            <a:r>
              <a:rPr lang="en-US" b="1" dirty="0" err="1"/>
              <a:t>expresiones</a:t>
            </a:r>
            <a:r>
              <a:rPr lang="en-US" b="1" dirty="0"/>
              <a:t> lambda </a:t>
            </a:r>
            <a:r>
              <a:rPr lang="en-US" b="1" dirty="0" err="1"/>
              <a:t>podemos</a:t>
            </a:r>
            <a:r>
              <a:rPr lang="en-US" b="1" dirty="0"/>
              <a:t> </a:t>
            </a:r>
            <a:r>
              <a:rPr lang="en-US" b="1" dirty="0" err="1"/>
              <a:t>crear</a:t>
            </a:r>
            <a:r>
              <a:rPr lang="en-US" b="1" dirty="0"/>
              <a:t> </a:t>
            </a:r>
            <a:r>
              <a:rPr lang="en-US" b="1" dirty="0" err="1"/>
              <a:t>código</a:t>
            </a:r>
            <a:r>
              <a:rPr lang="en-US" b="1" dirty="0"/>
              <a:t> </a:t>
            </a:r>
            <a:r>
              <a:rPr lang="en-US" b="1" dirty="0" err="1"/>
              <a:t>más</a:t>
            </a:r>
            <a:r>
              <a:rPr lang="en-US" b="1" dirty="0"/>
              <a:t> </a:t>
            </a:r>
            <a:r>
              <a:rPr lang="en-US" b="1" dirty="0" err="1"/>
              <a:t>conciso</a:t>
            </a:r>
            <a:r>
              <a:rPr lang="en-US" b="1" dirty="0"/>
              <a:t> y </a:t>
            </a:r>
            <a:r>
              <a:rPr lang="en-US" b="1" dirty="0" err="1"/>
              <a:t>significativo</a:t>
            </a:r>
            <a:r>
              <a:rPr lang="en-US" b="1" dirty="0"/>
              <a:t>, </a:t>
            </a:r>
            <a:r>
              <a:rPr lang="en-US" b="1" dirty="0" err="1"/>
              <a:t>además</a:t>
            </a:r>
            <a:r>
              <a:rPr lang="en-US" b="1" dirty="0"/>
              <a:t> de </a:t>
            </a:r>
            <a:r>
              <a:rPr lang="en-US" b="1" dirty="0" err="1"/>
              <a:t>abrir</a:t>
            </a:r>
            <a:r>
              <a:rPr lang="en-US" b="1" dirty="0"/>
              <a:t> la </a:t>
            </a:r>
            <a:r>
              <a:rPr lang="en-US" b="1" dirty="0" err="1"/>
              <a:t>puerta</a:t>
            </a:r>
            <a:r>
              <a:rPr lang="en-US" b="1" dirty="0"/>
              <a:t> </a:t>
            </a:r>
            <a:r>
              <a:rPr lang="en-US" b="1" dirty="0" err="1"/>
              <a:t>hacia</a:t>
            </a:r>
            <a:r>
              <a:rPr lang="en-US" b="1" dirty="0"/>
              <a:t> la </a:t>
            </a:r>
            <a:r>
              <a:rPr lang="en-US" b="1" dirty="0" err="1"/>
              <a:t>programación</a:t>
            </a:r>
            <a:r>
              <a:rPr lang="en-US" b="1" dirty="0"/>
              <a:t> </a:t>
            </a:r>
            <a:r>
              <a:rPr lang="en-US" b="1" dirty="0" err="1"/>
              <a:t>funcional</a:t>
            </a:r>
            <a:r>
              <a:rPr lang="en-US" b="1" dirty="0"/>
              <a:t> </a:t>
            </a:r>
            <a:r>
              <a:rPr lang="en-US" b="1" dirty="0" err="1"/>
              <a:t>en</a:t>
            </a:r>
            <a:r>
              <a:rPr lang="en-US" b="1" dirty="0"/>
              <a:t> Java, </a:t>
            </a:r>
            <a:r>
              <a:rPr lang="en-US" b="1" dirty="0" err="1"/>
              <a:t>en</a:t>
            </a:r>
            <a:r>
              <a:rPr lang="en-US" b="1" dirty="0"/>
              <a:t> </a:t>
            </a:r>
            <a:r>
              <a:rPr lang="en-US" b="1" dirty="0" err="1"/>
              <a:t>donde</a:t>
            </a:r>
            <a:r>
              <a:rPr lang="en-US" b="1" dirty="0"/>
              <a:t> las </a:t>
            </a:r>
            <a:r>
              <a:rPr lang="en-US" b="1" dirty="0" err="1"/>
              <a:t>funciones</a:t>
            </a:r>
            <a:r>
              <a:rPr lang="en-US" b="1" dirty="0"/>
              <a:t> </a:t>
            </a:r>
            <a:r>
              <a:rPr lang="en-US" b="1" dirty="0" err="1"/>
              <a:t>juegan</a:t>
            </a:r>
            <a:r>
              <a:rPr lang="en-US" b="1" dirty="0"/>
              <a:t> un </a:t>
            </a:r>
            <a:r>
              <a:rPr lang="en-US" b="1" dirty="0" err="1"/>
              <a:t>papel</a:t>
            </a:r>
            <a:r>
              <a:rPr lang="en-US" b="1" dirty="0"/>
              <a:t> fundamental.</a:t>
            </a:r>
            <a:endParaRPr lang="es-PE" b="1" dirty="0"/>
          </a:p>
        </p:txBody>
      </p:sp>
      <p:sp>
        <p:nvSpPr>
          <p:cNvPr id="5" name="Rectángulo: esquinas redondeadas 4"/>
          <p:cNvSpPr/>
          <p:nvPr/>
        </p:nvSpPr>
        <p:spPr>
          <a:xfrm>
            <a:off x="6565003" y="3027484"/>
            <a:ext cx="4535366" cy="3619500"/>
          </a:xfrm>
          <a:prstGeom prst="roundRect">
            <a:avLst/>
          </a:prstGeom>
          <a:solidFill>
            <a:schemeClr val="accent2"/>
          </a:solidFill>
          <a:ln>
            <a:noFill/>
          </a:ln>
          <a:scene3d>
            <a:camera prst="orthographicFront"/>
            <a:lightRig rig="threePt" dir="t"/>
          </a:scene3d>
          <a:sp3d>
            <a:bevelT w="139700" prst="cross"/>
          </a:sp3d>
        </p:spPr>
        <p:style>
          <a:lnRef idx="0">
            <a:scrgbClr r="0" g="0" b="0"/>
          </a:lnRef>
          <a:fillRef idx="0">
            <a:scrgbClr r="0" g="0" b="0"/>
          </a:fillRef>
          <a:effectRef idx="0">
            <a:scrgbClr r="0" g="0" b="0"/>
          </a:effectRef>
          <a:fontRef idx="minor">
            <a:schemeClr val="lt1"/>
          </a:fontRef>
        </p:style>
        <p:txBody>
          <a:bodyPr rtlCol="0" anchor="ctr"/>
          <a:lstStyle/>
          <a:p>
            <a:pPr fontAlgn="base"/>
            <a:r>
              <a:rPr lang="en-US" b="1" dirty="0"/>
              <a:t>Por </a:t>
            </a:r>
            <a:r>
              <a:rPr lang="en-US" b="1" dirty="0" err="1"/>
              <a:t>otro</a:t>
            </a:r>
            <a:r>
              <a:rPr lang="en-US" b="1" dirty="0"/>
              <a:t> </a:t>
            </a:r>
            <a:r>
              <a:rPr lang="en-US" b="1" dirty="0" err="1"/>
              <a:t>lado</a:t>
            </a:r>
            <a:r>
              <a:rPr lang="en-US" b="1" dirty="0"/>
              <a:t>, la API Stream </a:t>
            </a:r>
            <a:r>
              <a:rPr lang="en-US" b="1" dirty="0" err="1"/>
              <a:t>nos</a:t>
            </a:r>
            <a:r>
              <a:rPr lang="en-US" b="1" dirty="0"/>
              <a:t> </a:t>
            </a:r>
            <a:r>
              <a:rPr lang="en-US" b="1" dirty="0" err="1"/>
              <a:t>permite</a:t>
            </a:r>
            <a:r>
              <a:rPr lang="en-US" b="1" dirty="0"/>
              <a:t> </a:t>
            </a:r>
            <a:r>
              <a:rPr lang="en-US" b="1" dirty="0" err="1"/>
              <a:t>realizar</a:t>
            </a:r>
            <a:r>
              <a:rPr lang="en-US" b="1" dirty="0"/>
              <a:t> </a:t>
            </a:r>
            <a:r>
              <a:rPr lang="en-US" b="1" dirty="0" err="1"/>
              <a:t>operaciones</a:t>
            </a:r>
            <a:r>
              <a:rPr lang="en-US" b="1" dirty="0"/>
              <a:t> de </a:t>
            </a:r>
            <a:r>
              <a:rPr lang="en-US" b="1" dirty="0" err="1"/>
              <a:t>tipo</a:t>
            </a:r>
            <a:r>
              <a:rPr lang="en-US" b="1" dirty="0"/>
              <a:t> </a:t>
            </a:r>
            <a:r>
              <a:rPr lang="en-US" b="1" dirty="0" err="1"/>
              <a:t>filtro</a:t>
            </a:r>
            <a:r>
              <a:rPr lang="en-US" b="1" dirty="0"/>
              <a:t>/</a:t>
            </a:r>
            <a:r>
              <a:rPr lang="en-US" b="1" dirty="0" err="1"/>
              <a:t>mapeo</a:t>
            </a:r>
            <a:r>
              <a:rPr lang="en-US" b="1" dirty="0"/>
              <a:t>/</a:t>
            </a:r>
            <a:r>
              <a:rPr lang="en-US" b="1" dirty="0" err="1"/>
              <a:t>reducción</a:t>
            </a:r>
            <a:r>
              <a:rPr lang="en-US" b="1" dirty="0"/>
              <a:t> </a:t>
            </a:r>
            <a:r>
              <a:rPr lang="en-US" b="1" dirty="0" err="1"/>
              <a:t>sobre</a:t>
            </a:r>
            <a:r>
              <a:rPr lang="en-US" b="1" dirty="0"/>
              <a:t> </a:t>
            </a:r>
            <a:r>
              <a:rPr lang="en-US" b="1" dirty="0" err="1"/>
              <a:t>colecciones</a:t>
            </a:r>
            <a:r>
              <a:rPr lang="en-US" b="1" dirty="0"/>
              <a:t> de </a:t>
            </a:r>
            <a:r>
              <a:rPr lang="en-US" b="1" dirty="0" err="1"/>
              <a:t>datos</a:t>
            </a:r>
            <a:r>
              <a:rPr lang="en-US" b="1" dirty="0"/>
              <a:t> de forma </a:t>
            </a:r>
            <a:r>
              <a:rPr lang="en-US" b="1" dirty="0" err="1"/>
              <a:t>secuencial</a:t>
            </a:r>
            <a:r>
              <a:rPr lang="en-US" b="1" dirty="0"/>
              <a:t> o </a:t>
            </a:r>
            <a:r>
              <a:rPr lang="en-US" b="1" dirty="0" err="1"/>
              <a:t>paralela</a:t>
            </a:r>
            <a:r>
              <a:rPr lang="en-US" b="1" dirty="0"/>
              <a:t> y que </a:t>
            </a:r>
            <a:r>
              <a:rPr lang="en-US" b="1" dirty="0" err="1"/>
              <a:t>su</a:t>
            </a:r>
            <a:r>
              <a:rPr lang="en-US" b="1" dirty="0"/>
              <a:t> </a:t>
            </a:r>
            <a:r>
              <a:rPr lang="en-US" b="1" dirty="0" err="1"/>
              <a:t>implementación</a:t>
            </a:r>
            <a:r>
              <a:rPr lang="en-US" b="1" dirty="0"/>
              <a:t> sea </a:t>
            </a:r>
            <a:r>
              <a:rPr lang="en-US" b="1" dirty="0" err="1"/>
              <a:t>transparente</a:t>
            </a:r>
            <a:r>
              <a:rPr lang="en-US" b="1" dirty="0"/>
              <a:t> para el </a:t>
            </a:r>
            <a:r>
              <a:rPr lang="en-US" b="1" dirty="0" err="1"/>
              <a:t>desarrollador</a:t>
            </a:r>
            <a:r>
              <a:rPr lang="en-US" b="1" dirty="0"/>
              <a:t>. </a:t>
            </a:r>
            <a:endParaRPr lang="es-PE" b="1" dirty="0"/>
          </a:p>
        </p:txBody>
      </p:sp>
    </p:spTree>
    <p:extLst>
      <p:ext uri="{BB962C8B-B14F-4D97-AF65-F5344CB8AC3E}">
        <p14:creationId xmlns:p14="http://schemas.microsoft.com/office/powerpoint/2010/main" val="204537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95230" y="496696"/>
            <a:ext cx="8946680" cy="707886"/>
          </a:xfrm>
          <a:prstGeom prst="rect">
            <a:avLst/>
          </a:prstGeom>
          <a:noFill/>
        </p:spPr>
        <p:txBody>
          <a:bodyPr wrap="none" lIns="91440" tIns="45720" rIns="91440" bIns="45720">
            <a:spAutoFit/>
          </a:bodyPr>
          <a:lstStyle/>
          <a:p>
            <a:pPr algn="ctr"/>
            <a:r>
              <a:rPr lang="es-ES" sz="4000" b="1" dirty="0">
                <a:ln w="9525">
                  <a:solidFill>
                    <a:schemeClr val="bg1"/>
                  </a:solidFill>
                  <a:prstDash val="solid"/>
                </a:ln>
                <a:effectLst>
                  <a:outerShdw blurRad="12700" dist="38100" dir="2700000" algn="tl" rotWithShape="0">
                    <a:schemeClr val="bg1">
                      <a:lumMod val="50000"/>
                    </a:schemeClr>
                  </a:outerShdw>
                </a:effectLst>
              </a:rPr>
              <a:t>Programación Orientada a Objetos</a:t>
            </a:r>
            <a:endParaRPr lang="es-E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Rectángulo 2"/>
          <p:cNvSpPr/>
          <p:nvPr/>
        </p:nvSpPr>
        <p:spPr>
          <a:xfrm>
            <a:off x="1600199" y="1483448"/>
            <a:ext cx="10040816" cy="2308324"/>
          </a:xfrm>
          <a:prstGeom prst="rect">
            <a:avLst/>
          </a:prstGeom>
        </p:spPr>
        <p:txBody>
          <a:bodyPr wrap="square">
            <a:spAutoFit/>
          </a:bodyPr>
          <a:lstStyle/>
          <a:p>
            <a:pPr>
              <a:lnSpc>
                <a:spcPct val="200000"/>
              </a:lnSpc>
              <a:spcAft>
                <a:spcPts val="0"/>
              </a:spcAft>
            </a:pPr>
            <a:r>
              <a:rPr lang="es-ES" dirty="0">
                <a:latin typeface="Times New Roman" panose="02020603050405020304" pitchFamily="18" charset="0"/>
                <a:ea typeface="Times New Roman" panose="02020603050405020304" pitchFamily="18" charset="0"/>
              </a:rPr>
              <a:t>La programación orientada a objetos (POO, u OOP según sus siglas en inglés) es un paradigma de programación que viene a innovar la forma de obtener resultados. Los objetos manipulan los datos de entrada para la obtención de datos de salida específicos, donde cada objeto ofrece una funcionalidad especial.</a:t>
            </a:r>
            <a:endParaRPr lang="es-PE" dirty="0">
              <a:latin typeface="Times New Roman" panose="02020603050405020304" pitchFamily="18" charset="0"/>
              <a:ea typeface="Times New Roman" panose="02020603050405020304" pitchFamily="18" charset="0"/>
            </a:endParaRPr>
          </a:p>
        </p:txBody>
      </p:sp>
      <p:pic>
        <p:nvPicPr>
          <p:cNvPr id="1026" name="Picture 2" descr="Resultado de imagen para programacion orientada a objetos ejempl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3679" y="3608143"/>
            <a:ext cx="4603506" cy="3018467"/>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89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39106" y="208729"/>
            <a:ext cx="8610602" cy="1200329"/>
          </a:xfrm>
          <a:prstGeom prst="rect">
            <a:avLst/>
          </a:prstGeom>
        </p:spPr>
        <p:txBody>
          <a:bodyPr wrap="square">
            <a:spAutoFit/>
          </a:bodyPr>
          <a:lstStyle/>
          <a:p>
            <a:pPr>
              <a:lnSpc>
                <a:spcPct val="200000"/>
              </a:lnSpc>
              <a:spcAft>
                <a:spcPts val="0"/>
              </a:spcAft>
            </a:pPr>
            <a:r>
              <a:rPr lang="es-ES" dirty="0">
                <a:latin typeface="Times New Roman" panose="02020603050405020304" pitchFamily="18" charset="0"/>
                <a:ea typeface="Times New Roman" panose="02020603050405020304" pitchFamily="18" charset="0"/>
              </a:rPr>
              <a:t>Está basada en varias técnicas, incluyendo herencia, cohesión, abstracción, polimorfismo, acoplamiento y encapsulamiento.</a:t>
            </a:r>
            <a:endParaRPr lang="es-PE" dirty="0">
              <a:latin typeface="Times New Roman" panose="02020603050405020304" pitchFamily="18" charset="0"/>
              <a:ea typeface="Times New Roman" panose="02020603050405020304" pitchFamily="18" charset="0"/>
            </a:endParaRPr>
          </a:p>
        </p:txBody>
      </p:sp>
      <p:pic>
        <p:nvPicPr>
          <p:cNvPr id="2050" name="Picture 2" descr="Resultado de imagen para programacion orientada a objetos ejempl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4" y="2630366"/>
            <a:ext cx="5225194" cy="2766769"/>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2052" name="Picture 4" descr="Resultado de imagen para programacion orientada a objetos polimorfism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034" y="2626903"/>
            <a:ext cx="3801574" cy="2770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760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198564" y="575827"/>
            <a:ext cx="6269665" cy="707886"/>
          </a:xfrm>
          <a:prstGeom prst="rect">
            <a:avLst/>
          </a:prstGeom>
          <a:noFill/>
        </p:spPr>
        <p:txBody>
          <a:bodyPr wrap="none" lIns="91440" tIns="45720" rIns="91440" bIns="45720">
            <a:spAutoFit/>
          </a:bodyPr>
          <a:lstStyle/>
          <a:p>
            <a:pPr algn="ctr"/>
            <a:r>
              <a:rPr lang="es-ES" sz="4000" b="1" dirty="0">
                <a:ln w="9525">
                  <a:solidFill>
                    <a:schemeClr val="bg1"/>
                  </a:solidFill>
                  <a:prstDash val="solid"/>
                </a:ln>
                <a:effectLst>
                  <a:outerShdw blurRad="12700" dist="38100" dir="2700000" algn="tl" rotWithShape="0">
                    <a:schemeClr val="bg1">
                      <a:lumMod val="50000"/>
                    </a:schemeClr>
                  </a:outerShdw>
                </a:effectLst>
              </a:rPr>
              <a:t>Programación Funcional</a:t>
            </a:r>
            <a:endParaRPr lang="es-E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Rectángulo 2"/>
          <p:cNvSpPr/>
          <p:nvPr/>
        </p:nvSpPr>
        <p:spPr>
          <a:xfrm>
            <a:off x="1913792" y="1863860"/>
            <a:ext cx="8144608" cy="1200329"/>
          </a:xfrm>
          <a:prstGeom prst="rect">
            <a:avLst/>
          </a:prstGeom>
        </p:spPr>
        <p:txBody>
          <a:bodyPr wrap="square">
            <a:spAutoFit/>
          </a:bodyPr>
          <a:lstStyle/>
          <a:p>
            <a:r>
              <a:rPr lang="es-ES" dirty="0">
                <a:latin typeface="Times New Roman" panose="02020603050405020304" pitchFamily="18" charset="0"/>
                <a:ea typeface="Times New Roman" panose="02020603050405020304" pitchFamily="18" charset="0"/>
              </a:rPr>
              <a:t>En ciencias de la computación, la programación funcional es un paradigma de programación declarativa basado en el uso de funciones matemáticas, en contraste con la programación imperativa, que enfatiza los cambios de estado mediante la mutación de variables. </a:t>
            </a:r>
            <a:endParaRPr lang="es-PE" dirty="0"/>
          </a:p>
        </p:txBody>
      </p:sp>
      <p:pic>
        <p:nvPicPr>
          <p:cNvPr id="3074" name="Picture 2" descr="Resultado de imagen para programacion funcional ejempl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8910" y="3064189"/>
            <a:ext cx="3369529" cy="3518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95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424841" y="505489"/>
            <a:ext cx="8068234" cy="461665"/>
          </a:xfrm>
          <a:prstGeom prst="rect">
            <a:avLst/>
          </a:prstGeom>
          <a:noFill/>
        </p:spPr>
        <p:txBody>
          <a:bodyPr wrap="none" lIns="91440" tIns="45720" rIns="91440" bIns="45720">
            <a:spAutoFit/>
          </a:bodyPr>
          <a:lstStyle/>
          <a:p>
            <a:r>
              <a:rPr lang="es-ES" sz="2400" b="1" dirty="0"/>
              <a:t>¿Cuál es la importancia de las Expresiones Lambda?</a:t>
            </a:r>
            <a:endParaRPr lang="es-PE" sz="2400" dirty="0"/>
          </a:p>
        </p:txBody>
      </p:sp>
      <p:sp>
        <p:nvSpPr>
          <p:cNvPr id="3" name="Rectángulo 2"/>
          <p:cNvSpPr/>
          <p:nvPr/>
        </p:nvSpPr>
        <p:spPr>
          <a:xfrm>
            <a:off x="2043754" y="1749559"/>
            <a:ext cx="8830408" cy="923330"/>
          </a:xfrm>
          <a:prstGeom prst="rect">
            <a:avLst/>
          </a:prstGeom>
        </p:spPr>
        <p:txBody>
          <a:bodyPr wrap="square">
            <a:spAutoFit/>
          </a:bodyPr>
          <a:lstStyle/>
          <a:p>
            <a:r>
              <a:rPr lang="es-ES" dirty="0">
                <a:latin typeface="Times New Roman" panose="02020603050405020304" pitchFamily="18" charset="0"/>
                <a:ea typeface="Times New Roman" panose="02020603050405020304" pitchFamily="18" charset="0"/>
              </a:rPr>
              <a:t>Con la introducción de las expresiones lambda en java se puedan aprovechar los beneficios del lenguaje funcional dentro de un lenguaje orientado a objetos. Las expresiones lambda proporcionan un medio para escribir códigos claros y concisos con el uso de expresiones.</a:t>
            </a:r>
            <a:endParaRPr lang="es-PE" dirty="0"/>
          </a:p>
        </p:txBody>
      </p:sp>
      <p:pic>
        <p:nvPicPr>
          <p:cNvPr id="4098" name="Picture 2" descr="Resultado de imagen para expresiones lambda e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841" y="3254620"/>
            <a:ext cx="781050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122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p:cNvSpPr/>
          <p:nvPr/>
        </p:nvSpPr>
        <p:spPr>
          <a:xfrm>
            <a:off x="967154" y="1336431"/>
            <a:ext cx="10805746" cy="4475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Rectángulo 2"/>
          <p:cNvSpPr/>
          <p:nvPr/>
        </p:nvSpPr>
        <p:spPr>
          <a:xfrm>
            <a:off x="1450731" y="1654856"/>
            <a:ext cx="9794631" cy="3693319"/>
          </a:xfrm>
          <a:prstGeom prst="rect">
            <a:avLst/>
          </a:prstGeom>
        </p:spPr>
        <p:txBody>
          <a:bodyPr wrap="square">
            <a:spAutoFit/>
          </a:bodyPr>
          <a:lstStyle/>
          <a:p>
            <a:r>
              <a:rPr lang="es-PE" b="1" dirty="0">
                <a:solidFill>
                  <a:schemeClr val="bg1"/>
                </a:solidFill>
              </a:rPr>
              <a:t>Ejemplo de Uso:</a:t>
            </a:r>
          </a:p>
          <a:p>
            <a:endParaRPr lang="es-PE" dirty="0">
              <a:solidFill>
                <a:schemeClr val="bg1"/>
              </a:solidFill>
            </a:endParaRPr>
          </a:p>
          <a:p>
            <a:r>
              <a:rPr lang="es-PE" dirty="0">
                <a:solidFill>
                  <a:schemeClr val="bg1"/>
                </a:solidFill>
              </a:rPr>
              <a:t>(</a:t>
            </a:r>
            <a:r>
              <a:rPr lang="es-PE" dirty="0" err="1">
                <a:solidFill>
                  <a:schemeClr val="bg1"/>
                </a:solidFill>
              </a:rPr>
              <a:t>Int</a:t>
            </a:r>
            <a:r>
              <a:rPr lang="es-PE" dirty="0">
                <a:solidFill>
                  <a:schemeClr val="bg1"/>
                </a:solidFill>
              </a:rPr>
              <a:t> a, </a:t>
            </a:r>
            <a:r>
              <a:rPr lang="es-PE" dirty="0" err="1">
                <a:solidFill>
                  <a:schemeClr val="bg1"/>
                </a:solidFill>
              </a:rPr>
              <a:t>int</a:t>
            </a:r>
            <a:r>
              <a:rPr lang="es-PE" dirty="0">
                <a:solidFill>
                  <a:schemeClr val="bg1"/>
                </a:solidFill>
              </a:rPr>
              <a:t> b) -&gt; a * b</a:t>
            </a:r>
          </a:p>
          <a:p>
            <a:endParaRPr lang="es-PE" dirty="0">
              <a:solidFill>
                <a:schemeClr val="bg1"/>
              </a:solidFill>
            </a:endParaRPr>
          </a:p>
          <a:p>
            <a:r>
              <a:rPr lang="es-PE" dirty="0">
                <a:solidFill>
                  <a:schemeClr val="bg1"/>
                </a:solidFill>
              </a:rPr>
              <a:t>Los argumentos de la expresión son los valores enteros A y B que sería utilizado por la expresión para devolver la salida de la operación de multiplicación.</a:t>
            </a:r>
          </a:p>
          <a:p>
            <a:endParaRPr lang="es-PE" dirty="0">
              <a:solidFill>
                <a:schemeClr val="bg1"/>
              </a:solidFill>
            </a:endParaRPr>
          </a:p>
          <a:p>
            <a:endParaRPr lang="es-PE" dirty="0">
              <a:solidFill>
                <a:schemeClr val="bg1"/>
              </a:solidFill>
            </a:endParaRPr>
          </a:p>
          <a:p>
            <a:endParaRPr lang="es-PE" dirty="0">
              <a:solidFill>
                <a:schemeClr val="bg1"/>
              </a:solidFill>
            </a:endParaRPr>
          </a:p>
          <a:p>
            <a:r>
              <a:rPr lang="es-PE" dirty="0">
                <a:solidFill>
                  <a:schemeClr val="bg1"/>
                </a:solidFill>
              </a:rPr>
              <a:t>(Persona p) -&gt; {</a:t>
            </a:r>
            <a:r>
              <a:rPr lang="es-PE" dirty="0" err="1">
                <a:solidFill>
                  <a:schemeClr val="bg1"/>
                </a:solidFill>
              </a:rPr>
              <a:t>p.getAge</a:t>
            </a:r>
            <a:r>
              <a:rPr lang="es-PE" dirty="0">
                <a:solidFill>
                  <a:schemeClr val="bg1"/>
                </a:solidFill>
              </a:rPr>
              <a:t> </a:t>
            </a:r>
            <a:r>
              <a:rPr lang="es-PE" dirty="0" err="1">
                <a:solidFill>
                  <a:schemeClr val="bg1"/>
                </a:solidFill>
              </a:rPr>
              <a:t>return</a:t>
            </a:r>
            <a:r>
              <a:rPr lang="es-PE" dirty="0">
                <a:solidFill>
                  <a:schemeClr val="bg1"/>
                </a:solidFill>
              </a:rPr>
              <a:t> ();}</a:t>
            </a:r>
          </a:p>
          <a:p>
            <a:endParaRPr lang="es-PE" dirty="0">
              <a:solidFill>
                <a:schemeClr val="bg1"/>
              </a:solidFill>
            </a:endParaRPr>
          </a:p>
          <a:p>
            <a:r>
              <a:rPr lang="es-PE" dirty="0">
                <a:solidFill>
                  <a:schemeClr val="bg1"/>
                </a:solidFill>
              </a:rPr>
              <a:t>Se toma una persona objeto como argumento, mientras que la expresión devuelve el valor del método </a:t>
            </a:r>
            <a:r>
              <a:rPr lang="es-PE" dirty="0" err="1">
                <a:solidFill>
                  <a:schemeClr val="bg1"/>
                </a:solidFill>
              </a:rPr>
              <a:t>getAge</a:t>
            </a:r>
            <a:r>
              <a:rPr lang="es-PE" dirty="0">
                <a:solidFill>
                  <a:schemeClr val="bg1"/>
                </a:solidFill>
              </a:rPr>
              <a:t> () llamado en el objeto.</a:t>
            </a:r>
            <a:endParaRPr lang="es-PE" dirty="0">
              <a:solidFill>
                <a:schemeClr val="bg1"/>
              </a:solidFill>
            </a:endParaRPr>
          </a:p>
        </p:txBody>
      </p:sp>
    </p:spTree>
    <p:extLst>
      <p:ext uri="{BB962C8B-B14F-4D97-AF65-F5344CB8AC3E}">
        <p14:creationId xmlns:p14="http://schemas.microsoft.com/office/powerpoint/2010/main" val="1224228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18844" y="224135"/>
            <a:ext cx="2831224" cy="923330"/>
          </a:xfrm>
          <a:prstGeom prst="rect">
            <a:avLst/>
          </a:prstGeom>
          <a:noFill/>
        </p:spPr>
        <p:txBody>
          <a:bodyPr wrap="none" lIns="91440" tIns="45720" rIns="91440" bIns="45720">
            <a:spAutoFit/>
          </a:bodyPr>
          <a:lstStyle/>
          <a:p>
            <a:pPr algn="ctr"/>
            <a:r>
              <a:rPr lang="es-ES" sz="5400" b="1" dirty="0">
                <a:ln w="9525">
                  <a:solidFill>
                    <a:schemeClr val="bg1"/>
                  </a:solidFill>
                  <a:prstDash val="solid"/>
                </a:ln>
                <a:effectLst>
                  <a:outerShdw blurRad="12700" dist="38100" dir="2700000" algn="tl" rotWithShape="0">
                    <a:schemeClr val="bg1">
                      <a:lumMod val="50000"/>
                    </a:schemeClr>
                  </a:outerShdw>
                </a:effectLst>
              </a:rPr>
              <a:t>Streams</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Rectángulo: esquinas diagonales redondeadas 2"/>
          <p:cNvSpPr/>
          <p:nvPr/>
        </p:nvSpPr>
        <p:spPr>
          <a:xfrm>
            <a:off x="1515210" y="1608994"/>
            <a:ext cx="9114690" cy="229479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s-PE" dirty="0"/>
              <a:t>La API Stream nos permite realizar operaciones de tipo filtro/mapeo/reducción sobre colecciones de datos de forma secuencial o paralela y que su implementación sea transparente para el desarrollador. Lambdas y Stream son una combinación muy poderosa que requiere un cambio de paradigma en la forma en la que hemos escrito código Java hasta el momento.</a:t>
            </a:r>
          </a:p>
        </p:txBody>
      </p:sp>
      <p:pic>
        <p:nvPicPr>
          <p:cNvPr id="6146" name="Picture 2" descr="Resultado de imagen para Stream e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5645" y="4087691"/>
            <a:ext cx="7514493" cy="24296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127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50478" y="2967335"/>
            <a:ext cx="8291052" cy="923330"/>
          </a:xfrm>
          <a:prstGeom prst="rect">
            <a:avLst/>
          </a:prstGeom>
          <a:noFill/>
        </p:spPr>
        <p:txBody>
          <a:bodyPr wrap="none" lIns="91440" tIns="45720" rIns="91440" bIns="45720">
            <a:spAutoFit/>
          </a:bodyPr>
          <a:lstStyle/>
          <a:p>
            <a:pPr algn="ctr"/>
            <a:r>
              <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Gracias por su Atención</a:t>
            </a:r>
          </a:p>
        </p:txBody>
      </p:sp>
    </p:spTree>
    <p:extLst>
      <p:ext uri="{BB962C8B-B14F-4D97-AF65-F5344CB8AC3E}">
        <p14:creationId xmlns:p14="http://schemas.microsoft.com/office/powerpoint/2010/main" val="3067801518"/>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283</TotalTime>
  <Words>428</Words>
  <Application>Microsoft Office PowerPoint</Application>
  <PresentationFormat>Panorámica</PresentationFormat>
  <Paragraphs>32</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Century Gothic</vt:lpstr>
      <vt:lpstr>Times New Roman</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Mercati</dc:creator>
  <cp:lastModifiedBy>Gabriel Mercati</cp:lastModifiedBy>
  <cp:revision>7</cp:revision>
  <dcterms:created xsi:type="dcterms:W3CDTF">2017-06-07T05:27:56Z</dcterms:created>
  <dcterms:modified xsi:type="dcterms:W3CDTF">2017-06-07T10:10:58Z</dcterms:modified>
</cp:coreProperties>
</file>