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22f594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22f594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aproximações, essas distâncias são dadas pelo atributo metric, que podem ser calculadas dessas formas,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o default se da pela distancia minkowski, que generaliza a distancia euclidiana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Também existem outros métodos do calculo da distância, como </a:t>
            </a:r>
            <a:r>
              <a:rPr i="1" lang="pt-BR">
                <a:solidFill>
                  <a:schemeClr val="dk1"/>
                </a:solidFill>
              </a:rPr>
              <a:t>Jaccard, Cosine (cosseno), entre outros..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22f5940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22f594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a gente vai falar do que talvez seja a maior confusão que se possa ter quando sao citados KNN e K-Means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Ambos parametros, n_neighbors e n_clusters, podemos nos referenciar a eles como sendo apenas “K”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Porém não são calculados da mesma maneira,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b1c0e23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b1c0e23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apenas três etapas para o KNN: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 fosse uma eleição né.. “quem foi o mais votado”, entao é atribuida a classe ganhadora ao novo objeto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1c0e23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1c0e23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1c0e23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1c0e23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ímpares para K, pq em alguns casos de classificação evitam “empate” (1 estrela e 1 triangulo).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pequenos dão um resultado mais geral, podendo nao ser mto preciso.. se monstram com </a:t>
            </a:r>
            <a:r>
              <a:rPr lang="pt-BR"/>
              <a:t>viés baixo e alta variancia,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 que enviesamento e variancia sao inversamente proporcionais.. logo para um k maior, tera enviesamento alto e baixa variancia,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dando um resultado mais preciso.. porem o custo computacional de um k maior será maior 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22f5940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22f5940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Sabendo que é recomendado que o K seja </a:t>
            </a:r>
            <a:r>
              <a:rPr lang="pt-BR"/>
              <a:t>ímpar</a:t>
            </a:r>
            <a:r>
              <a:rPr lang="pt-BR"/>
              <a:t>, e geralmente pequeno, 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gente pode definir um K ótimo, atraves do processo de cross-validation,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a gente pode fazer uma lista, que seria o kvizinhos aqui de </a:t>
            </a:r>
            <a:r>
              <a:rPr lang="pt-B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 a 20 de 2 em 2 por exemplo,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 depois analisar, o K que teve a melhor acuracia, é dado como o “melhor”, assim como também, 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podemos analisar o RMSE e MAE para cada.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22f594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22f594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22f5940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22f594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dizer que o n_clusters, se </a:t>
            </a:r>
            <a:r>
              <a:rPr lang="pt-BR"/>
              <a:t>refere</a:t>
            </a:r>
            <a:r>
              <a:rPr lang="pt-BR"/>
              <a:t> ao centróide de cada “grupo” do conjunto de dados..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entao pra exemplificar como funciona, vamos imaginar um conjunto de dados, onde plotando um scatter, teriamos algo assim: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visualmente a gente pode ver que estes dados estao divididos em 2 grupos 3, acho que 4 nao.. interessante eh dizer que o default é igual a 8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22f594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22f594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b22f5940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b22f5940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186bbe6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186bbe6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22f5940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b22f5940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python, o calculo do wss é feito pelo comando inertia_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22f5940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22f5940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Elbow : Cotovelo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k 1 e k =2, tivemos uma diferença de 5000 wcss, de 2 pra 3, 2000, e depois tivemos uma pequena diferença de aprox 200 wcss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 a gente consegue ver um cotovelo nesse ponto, onde k = 3 , assumindo ser um melhor valor para este conjunto..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22f5940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22f5940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22f5940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b22f5940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22f594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b22f594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1c0e23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1c0e23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</a:t>
            </a:r>
            <a:r>
              <a:rPr lang="pt-BR"/>
              <a:t>métodos</a:t>
            </a:r>
            <a:r>
              <a:rPr lang="pt-BR"/>
              <a:t> completamentes diferentes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22f594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22f594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= K vizinhos mais proximos, ou seja, este modelo assume que os dados similares estao concentrados na mesma região,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 K-Means = K médias..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22f594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22f594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3 tipos de aprendizados de maquina: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aprendizado: supervisionado que eh usado pelo KNN, o nao supervisionado, pelo K-Means,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o por reforço, que eu nao vou falar nessa apresentacao por nao ter abordagem na questao. Mas ele eh como se fosse um </a:t>
            </a:r>
            <a:r>
              <a:rPr lang="pt-BR"/>
              <a:t>“aprendizagem por reforço” né, **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22f594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22f594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Já temos temos uma </a:t>
            </a:r>
            <a:r>
              <a:rPr lang="pt-BR">
                <a:solidFill>
                  <a:schemeClr val="dk1"/>
                </a:solidFill>
              </a:rPr>
              <a:t>variável</a:t>
            </a:r>
            <a:r>
              <a:rPr lang="pt-BR">
                <a:solidFill>
                  <a:schemeClr val="dk1"/>
                </a:solidFill>
              </a:rPr>
              <a:t> de resposta, ja temos essa informação previa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22f5940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22f594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gente nao tem essa informaçao prévia, a gente vai pegar pra caracteristicas de cada fruta por exemplo..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algoritimo encontra essas informacoes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22f594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22f594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Isso nos leva a segunda diferença, onde o KNN é usado como Classificador ou 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K-Means é considerado um agrupador, um “clusterizador” hehe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22f5940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22f594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não constrói um modelo, ou seja, ele considera a aproximidade entre dados na realização de predições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uperdatascience.com/blogs/self-organizing-maps-soms-extra-k-means-clustering-part-3/" TargetMode="External"/><Relationship Id="rId4" Type="http://schemas.openxmlformats.org/officeDocument/2006/relationships/hyperlink" Target="https://lamfo-unb.github.io/2017/07/27/tres-tipos-am/" TargetMode="External"/><Relationship Id="rId5" Type="http://schemas.openxmlformats.org/officeDocument/2006/relationships/hyperlink" Target="https://stats.stackexchange.com/questions/56500/what-are-the-main-differences-between-k-means-and-k-nearest-neighbours" TargetMode="External"/><Relationship Id="rId6" Type="http://schemas.openxmlformats.org/officeDocument/2006/relationships/hyperlink" Target="https://becominghuman.ai/comprehending-k-means-and-knn-algorithms-c791be90883d" TargetMode="External"/><Relationship Id="rId7" Type="http://schemas.openxmlformats.org/officeDocument/2006/relationships/hyperlink" Target="https://towardsdatascience.com/how-to-find-the-optimal-value-of-k-in-knn-35d936e554e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9833" y="1645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 084 - Introdução a Mineração de Dados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 522 - Mineração de Dados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 Prática - Aula 1</a:t>
            </a:r>
            <a:r>
              <a:rPr b="1" lang="pt-BR" sz="30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898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Gustavo Boaventura Cruz, 169227</a:t>
            </a:r>
            <a:endParaRPr sz="3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unicamp.br/unicamp/sites/default/files/logotipo/PRE_VERM.JP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6425"/>
            <a:ext cx="1123625" cy="126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onique\Desktop\logosfeagri\logo_impressao\lg_feagri_cabecalho.tif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709" y="510455"/>
            <a:ext cx="1183591" cy="1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construção de Modelo (KNN)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pt-BR">
                <a:solidFill>
                  <a:srgbClr val="000000"/>
                </a:solidFill>
              </a:rPr>
              <a:t>Distância (metric)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Euclidiana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Hamming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6812"/>
            <a:ext cx="3175800" cy="1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75" y="1045450"/>
            <a:ext cx="17430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2463850"/>
            <a:ext cx="35528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Aprendizado Supervisionado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Classificador (ou Regressor)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</a:rPr>
              <a:t>Não</a:t>
            </a:r>
            <a:r>
              <a:rPr lang="pt-BR">
                <a:solidFill>
                  <a:srgbClr val="000000"/>
                </a:solidFill>
              </a:rPr>
              <a:t> Constrói Modelo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n_neighbors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49986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Aprendizado </a:t>
            </a:r>
            <a:r>
              <a:rPr lang="pt-BR" u="sng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chemeClr val="dk1"/>
                </a:solidFill>
              </a:rPr>
              <a:t> Supervisionado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Agrupador </a:t>
            </a:r>
            <a:r>
              <a:rPr lang="pt-BR">
                <a:solidFill>
                  <a:schemeClr val="dk1"/>
                </a:solidFill>
              </a:rPr>
              <a:t>(“clusterizador”)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Constrói Modelo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n_clusters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4145400" y="445025"/>
            <a:ext cx="8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Três</a:t>
            </a:r>
            <a:r>
              <a:rPr lang="pt-BR">
                <a:solidFill>
                  <a:srgbClr val="000000"/>
                </a:solidFill>
              </a:rPr>
              <a:t> Etapas para o KNN: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Cálculo</a:t>
            </a:r>
            <a:r>
              <a:rPr lang="pt-BR">
                <a:solidFill>
                  <a:srgbClr val="000000"/>
                </a:solidFill>
              </a:rPr>
              <a:t> da distância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Encontra k vizinhos mais próximos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pt-BR">
                <a:solidFill>
                  <a:srgbClr val="000000"/>
                </a:solidFill>
              </a:rPr>
              <a:t>Votação nos marcadores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n_neighbors</a:t>
            </a:r>
            <a:endParaRPr sz="38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250"/>
            <a:ext cx="55245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500" y="1428750"/>
            <a:ext cx="2971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00" y="723900"/>
            <a:ext cx="34575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n_neighbors</a:t>
            </a:r>
            <a:endParaRPr sz="3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(</a:t>
            </a:r>
            <a:r>
              <a:rPr lang="pt-BR"/>
              <a:t>n_neighbors) ótimo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Cross-Validation:</a:t>
            </a:r>
            <a:endParaRPr sz="25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630" y="2122468"/>
            <a:ext cx="4862750" cy="14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 (n_neighbors) ótimo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pt-BR">
                <a:solidFill>
                  <a:srgbClr val="000000"/>
                </a:solidFill>
              </a:rPr>
              <a:t>GridSearchCV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pt-BR">
                <a:solidFill>
                  <a:srgbClr val="000000"/>
                </a:solidFill>
              </a:rPr>
              <a:t>RandomizedSearchCV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363" y="1017713"/>
            <a:ext cx="42576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375" y="2713038"/>
            <a:ext cx="50863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n_clusters</a:t>
            </a:r>
            <a:endParaRPr sz="38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017725"/>
            <a:ext cx="57245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975"/>
            <a:ext cx="5296025" cy="29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575" y="1162500"/>
            <a:ext cx="4554426" cy="27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n_clusters</a:t>
            </a:r>
            <a:endParaRPr sz="3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919150"/>
            <a:ext cx="61055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n_clusters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</a:t>
            </a:r>
            <a:r>
              <a:rPr lang="pt-BR"/>
              <a:t> 48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Frequentemente, ocorre uma confusão entre ‘K-NN’ e ‘K-Means’.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Quais as semelhanças e diferenças entre eles? A confusão é válida?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 (n_clusters) ótimo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pt-BR">
                <a:solidFill>
                  <a:schemeClr val="dk1"/>
                </a:solidFill>
              </a:rPr>
              <a:t>Within Cluster Sum of Squares (WCSS)</a:t>
            </a:r>
            <a:endParaRPr sz="2500"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981200"/>
            <a:ext cx="61341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700" y="3111538"/>
            <a:ext cx="68865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24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WCSS x n_clusters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017725"/>
            <a:ext cx="56007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São métodos completamente diferentes!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Knn: Usa </a:t>
            </a:r>
            <a:r>
              <a:rPr lang="pt-BR">
                <a:solidFill>
                  <a:srgbClr val="000000"/>
                </a:solidFill>
              </a:rPr>
              <a:t>informações</a:t>
            </a:r>
            <a:r>
              <a:rPr lang="pt-BR">
                <a:solidFill>
                  <a:srgbClr val="000000"/>
                </a:solidFill>
              </a:rPr>
              <a:t> prévias do banco de dados para prever a classificação.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K-Means: Utiliza apenas </a:t>
            </a:r>
            <a:r>
              <a:rPr lang="pt-BR">
                <a:solidFill>
                  <a:srgbClr val="000000"/>
                </a:solidFill>
              </a:rPr>
              <a:t>características</a:t>
            </a:r>
            <a:r>
              <a:rPr lang="pt-BR">
                <a:solidFill>
                  <a:srgbClr val="000000"/>
                </a:solidFill>
              </a:rPr>
              <a:t> do banco de dados, agrupando em classes distintas.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https://www.superdatascience.com/blogs/self-organizing-maps-soms-extra-k-means-clustering-part-3/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https://lamfo-unb.github.io/2017/07/27/tres-tipos-am/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https://stats.stackexchange.com/questions/56500/what-are-the-main-differences-between-k-means-and-k-nearest-neighbours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https://becominghuman.ai/comprehending-k-means-and-knn-algorithms-c791be90883d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https://towardsdatascience.com/how-to-find-the-optimal-value-of-k-in-knn-35d936e554eb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971550"/>
            <a:ext cx="48101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Confusão </a:t>
            </a:r>
            <a:r>
              <a:rPr lang="pt-BR"/>
              <a:t>válida</a:t>
            </a:r>
            <a:r>
              <a:rPr lang="pt-BR"/>
              <a:t>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000000"/>
                </a:solidFill>
              </a:rPr>
              <a:t>NÃO!!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KNN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Aprendizado Supervisionado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9986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Aprendizado </a:t>
            </a:r>
            <a:r>
              <a:rPr lang="pt-BR" u="sng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chemeClr val="dk1"/>
                </a:solidFill>
              </a:rPr>
              <a:t> Supervisionado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145400" y="445025"/>
            <a:ext cx="8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Aprendizados da Máquina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pt-BR">
                <a:solidFill>
                  <a:srgbClr val="000000"/>
                </a:solidFill>
              </a:rPr>
              <a:t>Supervisionado (KNN)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pt-BR">
                <a:solidFill>
                  <a:srgbClr val="000000"/>
                </a:solidFill>
              </a:rPr>
              <a:t>Não Supervisionado (K-Means)</a:t>
            </a:r>
            <a:endParaRPr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pt-BR">
                <a:solidFill>
                  <a:srgbClr val="000000"/>
                </a:solidFill>
              </a:rPr>
              <a:t>Por Reforço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Aprendizado Supervisionado (KNN)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88" y="1017729"/>
            <a:ext cx="7554620" cy="4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2. </a:t>
            </a:r>
            <a:r>
              <a:rPr lang="pt-BR"/>
              <a:t>Aprendizado Não Supervisionado (K-Means)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5" y="1152475"/>
            <a:ext cx="8037601" cy="4025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Aprendizado Supervisionado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Classificador (ou Regressor)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9986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Aprendizado </a:t>
            </a:r>
            <a:r>
              <a:rPr lang="pt-BR" u="sng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chemeClr val="dk1"/>
                </a:solidFill>
              </a:rPr>
              <a:t> Supervisionado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Agrupador </a:t>
            </a:r>
            <a:r>
              <a:rPr lang="pt-BR">
                <a:solidFill>
                  <a:schemeClr val="dk1"/>
                </a:solidFill>
              </a:rPr>
              <a:t>(“clusterizador”)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4145400" y="445025"/>
            <a:ext cx="8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KNN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Aprendizado Supervisionado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Classificador (ou Regressor)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 u="sng">
                <a:solidFill>
                  <a:srgbClr val="000000"/>
                </a:solidFill>
              </a:rPr>
              <a:t>Não</a:t>
            </a:r>
            <a:r>
              <a:rPr lang="pt-BR">
                <a:solidFill>
                  <a:srgbClr val="000000"/>
                </a:solidFill>
              </a:rPr>
              <a:t> Constrói Modelo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4998600" y="445025"/>
            <a:ext cx="38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K-Means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Aprendizado </a:t>
            </a:r>
            <a:r>
              <a:rPr lang="pt-BR" u="sng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chemeClr val="dk1"/>
                </a:solidFill>
              </a:rPr>
              <a:t> Supervisionado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Agrupador </a:t>
            </a:r>
            <a:r>
              <a:rPr lang="pt-BR">
                <a:solidFill>
                  <a:schemeClr val="dk1"/>
                </a:solidFill>
              </a:rPr>
              <a:t>(“clusterizador”)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Constrói Modelo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4145400" y="445025"/>
            <a:ext cx="8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