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64" r:id="rId2"/>
    <p:sldId id="257" r:id="rId3"/>
    <p:sldId id="280" r:id="rId4"/>
    <p:sldId id="265" r:id="rId5"/>
    <p:sldId id="284" r:id="rId6"/>
    <p:sldId id="283" r:id="rId7"/>
    <p:sldId id="278" r:id="rId8"/>
    <p:sldId id="279" r:id="rId9"/>
    <p:sldId id="268" r:id="rId10"/>
    <p:sldId id="267" r:id="rId11"/>
    <p:sldId id="269" r:id="rId12"/>
    <p:sldId id="270" r:id="rId13"/>
    <p:sldId id="271" r:id="rId14"/>
    <p:sldId id="272" r:id="rId15"/>
    <p:sldId id="273" r:id="rId16"/>
    <p:sldId id="281" r:id="rId17"/>
    <p:sldId id="286" r:id="rId18"/>
    <p:sldId id="287" r:id="rId19"/>
    <p:sldId id="288" r:id="rId20"/>
    <p:sldId id="289" r:id="rId21"/>
    <p:sldId id="282" r:id="rId22"/>
    <p:sldId id="275" r:id="rId23"/>
    <p:sldId id="276"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CDCD"/>
    <a:srgbClr val="D0CECE"/>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33"/>
    <p:restoredTop sz="78082"/>
  </p:normalViewPr>
  <p:slideViewPr>
    <p:cSldViewPr snapToGrid="0" snapToObjects="1">
      <p:cViewPr varScale="1">
        <p:scale>
          <a:sx n="98" d="100"/>
          <a:sy n="98" d="100"/>
        </p:scale>
        <p:origin x="8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Medium" panose="020B0602020204020303" pitchFamily="34" charset="-79"/>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Medium" panose="020B0602020204020303" pitchFamily="34" charset="-79"/>
              </a:defRPr>
            </a:lvl1pPr>
          </a:lstStyle>
          <a:p>
            <a:fld id="{A376FABB-F83E-D340-9094-0D0E22BC507E}" type="datetimeFigureOut">
              <a:rPr lang="en-GB" smtClean="0"/>
              <a:pPr/>
              <a:t>24/06/2025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Medium" panose="020B0602020204020303" pitchFamily="34" charset="-79"/>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Medium" panose="020B0602020204020303" pitchFamily="34" charset="-79"/>
              </a:defRPr>
            </a:lvl1pPr>
          </a:lstStyle>
          <a:p>
            <a:fld id="{29105A96-863C-CC40-A7FC-F74EA7FB9308}" type="slidenum">
              <a:rPr lang="en-GB" smtClean="0"/>
              <a:pPr/>
              <a:t>‹#›</a:t>
            </a:fld>
            <a:endParaRPr lang="en-GB" dirty="0"/>
          </a:p>
        </p:txBody>
      </p:sp>
    </p:spTree>
    <p:extLst>
      <p:ext uri="{BB962C8B-B14F-4D97-AF65-F5344CB8AC3E}">
        <p14:creationId xmlns:p14="http://schemas.microsoft.com/office/powerpoint/2010/main" val="1126563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Medium" panose="020B0602020204020303" pitchFamily="34" charset="-79"/>
        <a:ea typeface="+mn-ea"/>
        <a:cs typeface="+mn-cs"/>
      </a:defRPr>
    </a:lvl1pPr>
    <a:lvl2pPr marL="457200" algn="l" defTabSz="914400" rtl="0" eaLnBrk="1" latinLnBrk="0" hangingPunct="1">
      <a:defRPr sz="1200" b="0" i="0" kern="1200">
        <a:solidFill>
          <a:schemeClr val="tx1"/>
        </a:solidFill>
        <a:latin typeface="Futura Medium" panose="020B0602020204020303" pitchFamily="34" charset="-79"/>
        <a:ea typeface="+mn-ea"/>
        <a:cs typeface="+mn-cs"/>
      </a:defRPr>
    </a:lvl2pPr>
    <a:lvl3pPr marL="914400" algn="l" defTabSz="914400" rtl="0" eaLnBrk="1" latinLnBrk="0" hangingPunct="1">
      <a:defRPr sz="1200" b="0" i="0" kern="1200">
        <a:solidFill>
          <a:schemeClr val="tx1"/>
        </a:solidFill>
        <a:latin typeface="Futura Medium" panose="020B0602020204020303" pitchFamily="34" charset="-79"/>
        <a:ea typeface="+mn-ea"/>
        <a:cs typeface="+mn-cs"/>
      </a:defRPr>
    </a:lvl3pPr>
    <a:lvl4pPr marL="1371600" algn="l" defTabSz="914400" rtl="0" eaLnBrk="1" latinLnBrk="0" hangingPunct="1">
      <a:defRPr sz="1200" b="0" i="0" kern="1200">
        <a:solidFill>
          <a:schemeClr val="tx1"/>
        </a:solidFill>
        <a:latin typeface="Futura Medium" panose="020B0602020204020303" pitchFamily="34" charset="-79"/>
        <a:ea typeface="+mn-ea"/>
        <a:cs typeface="+mn-cs"/>
      </a:defRPr>
    </a:lvl4pPr>
    <a:lvl5pPr marL="1828800" algn="l" defTabSz="914400" rtl="0" eaLnBrk="1" latinLnBrk="0" hangingPunct="1">
      <a:defRPr sz="1200" b="0" i="0" kern="1200">
        <a:solidFill>
          <a:schemeClr val="tx1"/>
        </a:solidFill>
        <a:latin typeface="Futura Medium" panose="020B0602020204020303" pitchFamily="34" charset="-79"/>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9105A96-863C-CC40-A7FC-F74EA7FB9308}" type="slidenum">
              <a:rPr lang="en-GB" smtClean="0"/>
              <a:pPr/>
              <a:t>1</a:t>
            </a:fld>
            <a:endParaRPr lang="en-GB" dirty="0"/>
          </a:p>
        </p:txBody>
      </p:sp>
    </p:spTree>
    <p:extLst>
      <p:ext uri="{BB962C8B-B14F-4D97-AF65-F5344CB8AC3E}">
        <p14:creationId xmlns:p14="http://schemas.microsoft.com/office/powerpoint/2010/main" val="1427224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Futura Medium" panose="020B0602020204020303" pitchFamily="34" charset="-79"/>
                <a:ea typeface="+mn-ea"/>
                <a:cs typeface="+mn-cs"/>
              </a:rPr>
              <a:t>Husserl describes a systematic investigation of the lifeworld to constitute “a peculiar science, [...] since it concerns the disparaged [doxa], which now suddenly claims the dignity of a foundation for science, [episteme]” (Husserl [1936a] 1970, §44, 155). With this focus on the relation between belief and knowledge, the introduction of the lifeworld has often been understood as a reorientation in epistemology. In- stead of the early foundationalist project that aims to trace all justification back to original givenness, some have taken Husserl’s late work to introduce a form of co- </a:t>
            </a:r>
            <a:r>
              <a:rPr lang="en-GB" sz="1200" b="0" i="0" kern="1200" dirty="0" err="1">
                <a:solidFill>
                  <a:schemeClr val="tx1"/>
                </a:solidFill>
                <a:effectLst/>
                <a:latin typeface="Futura Medium" panose="020B0602020204020303" pitchFamily="34" charset="-79"/>
                <a:ea typeface="+mn-ea"/>
                <a:cs typeface="+mn-cs"/>
              </a:rPr>
              <a:t>herentism</a:t>
            </a:r>
            <a:r>
              <a:rPr lang="en-GB" sz="1200" b="0" i="0" kern="1200" dirty="0">
                <a:solidFill>
                  <a:schemeClr val="tx1"/>
                </a:solidFill>
                <a:effectLst/>
                <a:latin typeface="Futura Medium" panose="020B0602020204020303" pitchFamily="34" charset="-79"/>
                <a:ea typeface="+mn-ea"/>
                <a:cs typeface="+mn-cs"/>
              </a:rPr>
              <a:t> </a:t>
            </a:r>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Futura Medium" panose="020B0602020204020303" pitchFamily="34" charset="-79"/>
                <a:ea typeface="+mn-ea"/>
                <a:cs typeface="+mn-cs"/>
              </a:rPr>
              <a:t>Whether justification is based on coherence or only the possibility of original givenness seems not directly relevant for metaphysics.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Futura Medium" panose="020B0602020204020303" pitchFamily="34" charset="-79"/>
                <a:ea typeface="+mn-ea"/>
                <a:cs typeface="+mn-cs"/>
              </a:rPr>
              <a:t>Which posits can be justified might of course depend on the ways in which justification transmits, but whether the lifeworld should be understood as an anthropological or a </a:t>
            </a:r>
            <a:r>
              <a:rPr lang="en-GB" sz="1200" b="0" i="0" kern="1200" dirty="0" err="1">
                <a:solidFill>
                  <a:schemeClr val="tx1"/>
                </a:solidFill>
                <a:effectLst/>
                <a:latin typeface="Futura Medium" panose="020B0602020204020303" pitchFamily="34" charset="-79"/>
                <a:ea typeface="+mn-ea"/>
                <a:cs typeface="+mn-cs"/>
              </a:rPr>
              <a:t>transcenden</a:t>
            </a:r>
            <a:r>
              <a:rPr lang="en-GB" sz="1200" b="0" i="0" kern="1200" dirty="0">
                <a:solidFill>
                  <a:schemeClr val="tx1"/>
                </a:solidFill>
                <a:effectLst/>
                <a:latin typeface="Futura Medium" panose="020B0602020204020303" pitchFamily="34" charset="-79"/>
                <a:ea typeface="+mn-ea"/>
                <a:cs typeface="+mn-cs"/>
              </a:rPr>
              <a:t>- </a:t>
            </a:r>
            <a:r>
              <a:rPr lang="en-GB" sz="1200" b="0" i="0" kern="1200" dirty="0" err="1">
                <a:solidFill>
                  <a:schemeClr val="tx1"/>
                </a:solidFill>
                <a:effectLst/>
                <a:latin typeface="Futura Medium" panose="020B0602020204020303" pitchFamily="34" charset="-79"/>
                <a:ea typeface="+mn-ea"/>
                <a:cs typeface="+mn-cs"/>
              </a:rPr>
              <a:t>tal</a:t>
            </a:r>
            <a:r>
              <a:rPr lang="en-GB" sz="1200" b="0" i="0" kern="1200" dirty="0">
                <a:solidFill>
                  <a:schemeClr val="tx1"/>
                </a:solidFill>
                <a:effectLst/>
                <a:latin typeface="Futura Medium" panose="020B0602020204020303" pitchFamily="34" charset="-79"/>
                <a:ea typeface="+mn-ea"/>
                <a:cs typeface="+mn-cs"/>
              </a:rPr>
              <a:t> concept is not a question about the justification of individual scientific claims. So this epistemological shift provides no reason to insist on a transcendental over an anthropological reading of the lifeworld.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29105A96-863C-CC40-A7FC-F74EA7FB9308}" type="slidenum">
              <a:rPr lang="en-GB" smtClean="0"/>
              <a:pPr/>
              <a:t>11</a:t>
            </a:fld>
            <a:endParaRPr lang="en-GB" dirty="0"/>
          </a:p>
        </p:txBody>
      </p:sp>
    </p:spTree>
    <p:extLst>
      <p:ext uri="{BB962C8B-B14F-4D97-AF65-F5344CB8AC3E}">
        <p14:creationId xmlns:p14="http://schemas.microsoft.com/office/powerpoint/2010/main" val="2084480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Futura Medium" panose="020B0602020204020303" pitchFamily="34" charset="-79"/>
                <a:ea typeface="+mn-ea"/>
                <a:cs typeface="+mn-cs"/>
              </a:rPr>
              <a:t>Metaphysical ambition becomes obvious when the lifeworld is interpreted as an a priori framework for the possible objects of empirical cognition. </a:t>
            </a:r>
            <a:endParaRPr lang="en-GB" dirty="0"/>
          </a:p>
          <a:p>
            <a:r>
              <a:rPr lang="en-GB" dirty="0"/>
              <a:t>Rochus Sowa reports that Husserl files his investigations of the lifeworld as pertaining to a ‘transcendental aesthetic’.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Futura Medium" panose="020B0602020204020303" pitchFamily="34" charset="-79"/>
                <a:ea typeface="+mn-ea"/>
                <a:cs typeface="+mn-cs"/>
              </a:rPr>
              <a:t>The lifeworld itself is the world as it is experienced, but a transcendental </a:t>
            </a:r>
            <a:r>
              <a:rPr lang="en-GB" sz="1200" b="0" i="0" kern="1200" dirty="0" err="1">
                <a:solidFill>
                  <a:schemeClr val="tx1"/>
                </a:solidFill>
                <a:effectLst/>
                <a:latin typeface="Futura Medium" panose="020B0602020204020303" pitchFamily="34" charset="-79"/>
                <a:ea typeface="+mn-ea"/>
                <a:cs typeface="+mn-cs"/>
              </a:rPr>
              <a:t>aes</a:t>
            </a:r>
            <a:r>
              <a:rPr lang="en-GB" sz="1200" b="0" i="0" kern="1200" dirty="0">
                <a:solidFill>
                  <a:schemeClr val="tx1"/>
                </a:solidFill>
                <a:effectLst/>
                <a:latin typeface="Futura Medium" panose="020B0602020204020303" pitchFamily="34" charset="-79"/>
                <a:ea typeface="+mn-ea"/>
                <a:cs typeface="+mn-cs"/>
              </a:rPr>
              <a:t>- thetic gleans from this material the a priori structures that hold throughout all </a:t>
            </a:r>
            <a:r>
              <a:rPr lang="en-GB" sz="1200" b="0" i="0" kern="1200" dirty="0" err="1">
                <a:solidFill>
                  <a:schemeClr val="tx1"/>
                </a:solidFill>
                <a:effectLst/>
                <a:latin typeface="Futura Medium" panose="020B0602020204020303" pitchFamily="34" charset="-79"/>
                <a:ea typeface="+mn-ea"/>
                <a:cs typeface="+mn-cs"/>
              </a:rPr>
              <a:t>pos</a:t>
            </a:r>
            <a:r>
              <a:rPr lang="en-GB" sz="1200" b="0" i="0" kern="1200" dirty="0">
                <a:solidFill>
                  <a:schemeClr val="tx1"/>
                </a:solidFill>
                <a:effectLst/>
                <a:latin typeface="Futura Medium" panose="020B0602020204020303" pitchFamily="34" charset="-79"/>
                <a:ea typeface="+mn-ea"/>
                <a:cs typeface="+mn-cs"/>
              </a:rPr>
              <a:t>- </a:t>
            </a:r>
            <a:r>
              <a:rPr lang="en-GB" sz="1200" b="0" i="0" kern="1200" dirty="0" err="1">
                <a:solidFill>
                  <a:schemeClr val="tx1"/>
                </a:solidFill>
                <a:effectLst/>
                <a:latin typeface="Futura Medium" panose="020B0602020204020303" pitchFamily="34" charset="-79"/>
                <a:ea typeface="+mn-ea"/>
                <a:cs typeface="+mn-cs"/>
              </a:rPr>
              <a:t>sible</a:t>
            </a:r>
            <a:r>
              <a:rPr lang="en-GB" sz="1200" b="0" i="0" kern="1200" dirty="0">
                <a:solidFill>
                  <a:schemeClr val="tx1"/>
                </a:solidFill>
                <a:effectLst/>
                <a:latin typeface="Futura Medium" panose="020B0602020204020303" pitchFamily="34" charset="-79"/>
                <a:ea typeface="+mn-ea"/>
                <a:cs typeface="+mn-cs"/>
              </a:rPr>
              <a:t> </a:t>
            </a:r>
            <a:r>
              <a:rPr lang="en-GB" sz="1200" b="0" i="0" kern="1200" dirty="0" err="1">
                <a:solidFill>
                  <a:schemeClr val="tx1"/>
                </a:solidFill>
                <a:effectLst/>
                <a:latin typeface="Futura Medium" panose="020B0602020204020303" pitchFamily="34" charset="-79"/>
                <a:ea typeface="+mn-ea"/>
                <a:cs typeface="+mn-cs"/>
              </a:rPr>
              <a:t>lifeworlds</a:t>
            </a:r>
            <a:r>
              <a:rPr lang="en-GB" sz="1200" b="0" i="0" kern="1200" dirty="0">
                <a:solidFill>
                  <a:schemeClr val="tx1"/>
                </a:solidFill>
                <a:effectLst/>
                <a:latin typeface="Futura Medium" panose="020B0602020204020303" pitchFamily="34" charset="-79"/>
                <a:ea typeface="+mn-ea"/>
                <a:cs typeface="+mn-cs"/>
              </a:rPr>
              <a:t>. If there are unchangeable patterns that are true across all possible worlds, all historical periods and all cultures, then these patterns do not depend on us but are a priori knowable properties of the possible objects of natural science. So we could come to recognize, for example, that any tone has a pitch, any colour has an extension. The transcendental aesthetic aims to formulate from laws such as these an a priori system of categories which structure any possible world. Such a system of categories is then taken to be a priori valid for any scientific theories and cannot be undermined by empirical results; it is rather the framework that allows to make sense of empirical results in the first place. Perhaps more explicitly, the </a:t>
            </a:r>
            <a:r>
              <a:rPr lang="en-GB" sz="1200" b="0" i="0" kern="1200" dirty="0" err="1">
                <a:solidFill>
                  <a:schemeClr val="tx1"/>
                </a:solidFill>
                <a:effectLst/>
                <a:latin typeface="Futura Medium" panose="020B0602020204020303" pitchFamily="34" charset="-79"/>
                <a:ea typeface="+mn-ea"/>
                <a:cs typeface="+mn-cs"/>
              </a:rPr>
              <a:t>ar</a:t>
            </a:r>
            <a:r>
              <a:rPr lang="en-GB" sz="1200" b="0" i="0" kern="1200" dirty="0">
                <a:solidFill>
                  <a:schemeClr val="tx1"/>
                </a:solidFill>
                <a:effectLst/>
                <a:latin typeface="Futura Medium" panose="020B0602020204020303" pitchFamily="34" charset="-79"/>
                <a:ea typeface="+mn-ea"/>
                <a:cs typeface="+mn-cs"/>
              </a:rPr>
              <a:t>- </a:t>
            </a:r>
            <a:r>
              <a:rPr lang="en-GB" sz="1200" b="0" i="0" kern="1200" dirty="0" err="1">
                <a:solidFill>
                  <a:schemeClr val="tx1"/>
                </a:solidFill>
                <a:effectLst/>
                <a:latin typeface="Futura Medium" panose="020B0602020204020303" pitchFamily="34" charset="-79"/>
                <a:ea typeface="+mn-ea"/>
                <a:cs typeface="+mn-cs"/>
              </a:rPr>
              <a:t>gument</a:t>
            </a:r>
            <a:r>
              <a:rPr lang="en-GB" sz="1200" b="0" i="0" kern="1200" dirty="0">
                <a:solidFill>
                  <a:schemeClr val="tx1"/>
                </a:solidFill>
                <a:effectLst/>
                <a:latin typeface="Futura Medium" panose="020B0602020204020303" pitchFamily="34" charset="-79"/>
                <a:ea typeface="+mn-ea"/>
                <a:cs typeface="+mn-cs"/>
              </a:rPr>
              <a:t> could be spelled out as an inheritance of “conditions of possibility” for the sensible world. Since the natural sciences describe the same world as that which we encounter pre-theoretically, the scientific description of the world inherits the conditions of possibility of the sensible world. </a:t>
            </a:r>
            <a:endParaRPr lang="en-GB" dirty="0"/>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Futura Medium" panose="020B0602020204020303" pitchFamily="34" charset="-79"/>
                <a:ea typeface="+mn-ea"/>
                <a:cs typeface="+mn-cs"/>
              </a:rPr>
              <a:t>The insistence on the identity of sensible and scientifically described world is crucial for this way of reasoning; otherwise there is no reason why the conditions of </a:t>
            </a:r>
            <a:r>
              <a:rPr lang="en-GB" sz="1200" b="0" i="0" kern="1200" dirty="0" err="1">
                <a:solidFill>
                  <a:schemeClr val="tx1"/>
                </a:solidFill>
                <a:effectLst/>
                <a:latin typeface="Futura Medium" panose="020B0602020204020303" pitchFamily="34" charset="-79"/>
                <a:ea typeface="+mn-ea"/>
                <a:cs typeface="+mn-cs"/>
              </a:rPr>
              <a:t>pos</a:t>
            </a:r>
            <a:r>
              <a:rPr lang="en-GB" sz="1200" b="0" i="0" kern="1200" dirty="0">
                <a:solidFill>
                  <a:schemeClr val="tx1"/>
                </a:solidFill>
                <a:effectLst/>
                <a:latin typeface="Futura Medium" panose="020B0602020204020303" pitchFamily="34" charset="-79"/>
                <a:ea typeface="+mn-ea"/>
                <a:cs typeface="+mn-cs"/>
              </a:rPr>
              <a:t>- </a:t>
            </a:r>
            <a:r>
              <a:rPr lang="en-GB" sz="1200" b="0" i="0" kern="1200" dirty="0" err="1">
                <a:solidFill>
                  <a:schemeClr val="tx1"/>
                </a:solidFill>
                <a:effectLst/>
                <a:latin typeface="Futura Medium" panose="020B0602020204020303" pitchFamily="34" charset="-79"/>
                <a:ea typeface="+mn-ea"/>
                <a:cs typeface="+mn-cs"/>
              </a:rPr>
              <a:t>sibility</a:t>
            </a:r>
            <a:r>
              <a:rPr lang="en-GB" sz="1200" b="0" i="0" kern="1200" dirty="0">
                <a:solidFill>
                  <a:schemeClr val="tx1"/>
                </a:solidFill>
                <a:effectLst/>
                <a:latin typeface="Futura Medium" panose="020B0602020204020303" pitchFamily="34" charset="-79"/>
                <a:ea typeface="+mn-ea"/>
                <a:cs typeface="+mn-cs"/>
              </a:rPr>
              <a:t> would have to be inherited by the scientifically described world. If scientific and sensible world are identical, however, then we might hope to say more about what these conditions of possibility 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Futura Medium" panose="020B0602020204020303" pitchFamily="34" charset="-79"/>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BUT: This runs into common problems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Futura Medium" panose="020B0602020204020303" pitchFamily="34" charset="-79"/>
                <a:ea typeface="+mn-ea"/>
                <a:cs typeface="+mn-cs"/>
              </a:rPr>
              <a:t>If the phenomenological study of the essence of space is understood in analogy to Kant’s synthetic a priori judge- </a:t>
            </a:r>
            <a:r>
              <a:rPr lang="en-GB" sz="1200" b="0" i="0" kern="1200" dirty="0" err="1">
                <a:solidFill>
                  <a:schemeClr val="tx1"/>
                </a:solidFill>
                <a:effectLst/>
                <a:latin typeface="Futura Medium" panose="020B0602020204020303" pitchFamily="34" charset="-79"/>
                <a:ea typeface="+mn-ea"/>
                <a:cs typeface="+mn-cs"/>
              </a:rPr>
              <a:t>ments</a:t>
            </a:r>
            <a:r>
              <a:rPr lang="en-GB" sz="1200" b="0" i="0" kern="1200" dirty="0">
                <a:solidFill>
                  <a:schemeClr val="tx1"/>
                </a:solidFill>
                <a:effectLst/>
                <a:latin typeface="Futura Medium" panose="020B0602020204020303" pitchFamily="34" charset="-79"/>
                <a:ea typeface="+mn-ea"/>
                <a:cs typeface="+mn-cs"/>
              </a:rPr>
              <a:t> about the structure of space, then we run in into a standard objection to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Futura Medium" panose="020B0602020204020303" pitchFamily="34" charset="-79"/>
                <a:ea typeface="+mn-ea"/>
                <a:cs typeface="+mn-cs"/>
              </a:rPr>
              <a:t>Kant’s original project: the idea that Euclidean geometry follows from a general characteristic of human minds – I quote Michael Friedman – “appears to be simply false” (Friedman 2001, 27). And what further constraints on scientific theory should we hope to glean from a rigorous study of the </a:t>
            </a:r>
            <a:r>
              <a:rPr lang="en-GB" sz="1200" b="0" i="1" kern="1200" dirty="0">
                <a:solidFill>
                  <a:schemeClr val="tx1"/>
                </a:solidFill>
                <a:effectLst/>
                <a:latin typeface="Futura Medium" panose="020B0602020204020303" pitchFamily="34" charset="-79"/>
                <a:ea typeface="+mn-ea"/>
                <a:cs typeface="+mn-cs"/>
              </a:rPr>
              <a:t>eidos </a:t>
            </a:r>
            <a:r>
              <a:rPr lang="en-GB" sz="1200" b="0" i="0" kern="1200" dirty="0">
                <a:solidFill>
                  <a:schemeClr val="tx1"/>
                </a:solidFill>
                <a:effectLst/>
                <a:latin typeface="Futura Medium" panose="020B0602020204020303" pitchFamily="34" charset="-79"/>
                <a:ea typeface="+mn-ea"/>
                <a:cs typeface="+mn-cs"/>
              </a:rPr>
              <a:t>“lifeworld”?</a:t>
            </a:r>
          </a:p>
        </p:txBody>
      </p:sp>
      <p:sp>
        <p:nvSpPr>
          <p:cNvPr id="4" name="Slide Number Placeholder 3"/>
          <p:cNvSpPr>
            <a:spLocks noGrp="1"/>
          </p:cNvSpPr>
          <p:nvPr>
            <p:ph type="sldNum" sz="quarter" idx="5"/>
          </p:nvPr>
        </p:nvSpPr>
        <p:spPr/>
        <p:txBody>
          <a:bodyPr/>
          <a:lstStyle/>
          <a:p>
            <a:fld id="{29105A96-863C-CC40-A7FC-F74EA7FB9308}" type="slidenum">
              <a:rPr lang="en-GB" smtClean="0"/>
              <a:t>12</a:t>
            </a:fld>
            <a:endParaRPr lang="en-GB"/>
          </a:p>
        </p:txBody>
      </p:sp>
    </p:spTree>
    <p:extLst>
      <p:ext uri="{BB962C8B-B14F-4D97-AF65-F5344CB8AC3E}">
        <p14:creationId xmlns:p14="http://schemas.microsoft.com/office/powerpoint/2010/main" val="408914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Futura Medium" panose="020B0602020204020303" pitchFamily="34" charset="-79"/>
                <a:ea typeface="+mn-ea"/>
                <a:cs typeface="+mn-cs"/>
              </a:rPr>
              <a:t>A different way to reconstruct the role of the lifeworld in relation to scientific theory focuses not so much on Husserl’s proposal for a new transcendental aesthetic or an investigation of the eidos “lifeworld”, but one of the assumptions of his argument. As we saw above, the scientific description of the world can only inherit the conditions of possibility from the sensible world if we can assume scientific world and sensible world to be identical. This is a point on which Husserl insists in many places </a:t>
            </a:r>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Futura Medium" panose="020B0602020204020303" pitchFamily="34" charset="-79"/>
                <a:ea typeface="+mn-ea"/>
                <a:cs typeface="+mn-cs"/>
              </a:rPr>
              <a:t>The critical realists’ reality is the hidden cause of our perceptions that we have learned to describe through scientific theory. But hereby the picture overlooks that we already have an understanding of the physical thing’s transcendence beyond our experience of it. Understanding that it transcends our experience is the reason why the physical thing has an open horizon of further determinations. What the posits of natural science achieve is a further determination of the world that we already understand as transcending our experience, rather than establishing this transcendence in the first place (Zahavi 2017, 197–199; Trizio 2020, 116f.)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Futura Medium" panose="020B0602020204020303" pitchFamily="34" charset="-79"/>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Futura Medium" panose="020B0602020204020303" pitchFamily="34" charset="-79"/>
                <a:ea typeface="+mn-ea"/>
                <a:cs typeface="+mn-cs"/>
              </a:rPr>
              <a:t>Insisting on the identity of perceptual and scientifically disclosed worlds also prescribes a limit, albeit very general, on possible scientific theory. Scientific </a:t>
            </a:r>
            <a:r>
              <a:rPr lang="en-GB" sz="1200" b="0" i="0" kern="1200" dirty="0" err="1">
                <a:solidFill>
                  <a:schemeClr val="tx1"/>
                </a:solidFill>
                <a:effectLst/>
                <a:latin typeface="Futura Medium" panose="020B0602020204020303" pitchFamily="34" charset="-79"/>
                <a:ea typeface="+mn-ea"/>
                <a:cs typeface="+mn-cs"/>
              </a:rPr>
              <a:t>theo</a:t>
            </a:r>
            <a:r>
              <a:rPr lang="en-GB" sz="1200" b="0" i="0" kern="1200" dirty="0">
                <a:solidFill>
                  <a:schemeClr val="tx1"/>
                </a:solidFill>
                <a:effectLst/>
                <a:latin typeface="Futura Medium" panose="020B0602020204020303" pitchFamily="34" charset="-79"/>
                <a:ea typeface="+mn-ea"/>
                <a:cs typeface="+mn-cs"/>
              </a:rPr>
              <a:t>- </a:t>
            </a:r>
            <a:r>
              <a:rPr lang="en-GB" sz="1200" b="0" i="0" kern="1200" dirty="0" err="1">
                <a:solidFill>
                  <a:schemeClr val="tx1"/>
                </a:solidFill>
                <a:effectLst/>
                <a:latin typeface="Futura Medium" panose="020B0602020204020303" pitchFamily="34" charset="-79"/>
                <a:ea typeface="+mn-ea"/>
                <a:cs typeface="+mn-cs"/>
              </a:rPr>
              <a:t>ries</a:t>
            </a:r>
            <a:r>
              <a:rPr lang="en-GB" sz="1200" b="0" i="0" kern="1200" dirty="0">
                <a:solidFill>
                  <a:schemeClr val="tx1"/>
                </a:solidFill>
                <a:effectLst/>
                <a:latin typeface="Futura Medium" panose="020B0602020204020303" pitchFamily="34" charset="-79"/>
                <a:ea typeface="+mn-ea"/>
                <a:cs typeface="+mn-cs"/>
              </a:rPr>
              <a:t> as descriptions of the real world have to determine the perceptible world that we are pre-theoretically acquainted with. A thesis like Helmholtz’, according to which perception is related to the real world only symbolically, is not permissible as a scientific hypothesis. This is the same as insisting that scientific theories can- not introduce a “veil” of perception that separates us from the world of scientific description. Neither could a scientific theory undermine the belief in the reality of the world that we experience in perception, because the activities that we carry out to collect scientific evidence already presuppose the reality of that perceptual world, which includes scientific colleagues that formulate valid criticism, etc. (</a:t>
            </a:r>
            <a:r>
              <a:rPr lang="en-GB" sz="1200" b="0" i="0" kern="1200" dirty="0" err="1">
                <a:solidFill>
                  <a:schemeClr val="tx1"/>
                </a:solidFill>
                <a:effectLst/>
                <a:latin typeface="Futura Medium" panose="020B0602020204020303" pitchFamily="34" charset="-79"/>
                <a:ea typeface="+mn-ea"/>
                <a:cs typeface="+mn-cs"/>
              </a:rPr>
              <a:t>Krisis</a:t>
            </a:r>
            <a:r>
              <a:rPr lang="en-GB" sz="1200" b="0" i="0" kern="1200" dirty="0">
                <a:solidFill>
                  <a:schemeClr val="tx1"/>
                </a:solidFill>
                <a:effectLst/>
                <a:latin typeface="Futura Medium" panose="020B0602020204020303" pitchFamily="34" charset="-79"/>
                <a:ea typeface="+mn-ea"/>
                <a:cs typeface="+mn-cs"/>
              </a:rPr>
              <a:t> [1936b] 1976, §34b, 128).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29105A96-863C-CC40-A7FC-F74EA7FB9308}" type="slidenum">
              <a:rPr lang="en-GB" smtClean="0"/>
              <a:t>13</a:t>
            </a:fld>
            <a:endParaRPr lang="en-GB"/>
          </a:p>
        </p:txBody>
      </p:sp>
    </p:spTree>
    <p:extLst>
      <p:ext uri="{BB962C8B-B14F-4D97-AF65-F5344CB8AC3E}">
        <p14:creationId xmlns:p14="http://schemas.microsoft.com/office/powerpoint/2010/main" val="46573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Another argument can be gleaned from a 1933 fragment (Hua 39, 64). Experience of the lifeworld is the straightforward act in which empty representations of the world find their intuitive fulfilment.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Futura Medium" panose="020B0602020204020303" pitchFamily="34" charset="-79"/>
                <a:ea typeface="+mn-ea"/>
                <a:cs typeface="+mn-cs"/>
              </a:rPr>
              <a:t>This way of reasoning relies on Husserl’s general theory of meaning and that any empty representation presupposes a possibility of straightforward givenness. As such, the argument might articulate an important reason for Husserl to commit to a (semantic) priority of the lifeworld, and it might be a good reason for those who adopt Husserl’s approach to semantics. But it is an argument that completely relies on this theoretical commitment, and a particularly strict </a:t>
            </a:r>
            <a:r>
              <a:rPr lang="en-GB" sz="1200" b="0" i="0" kern="1200" dirty="0" err="1">
                <a:solidFill>
                  <a:schemeClr val="tx1"/>
                </a:solidFill>
                <a:effectLst/>
                <a:latin typeface="Futura Medium" panose="020B0602020204020303" pitchFamily="34" charset="-79"/>
                <a:ea typeface="+mn-ea"/>
                <a:cs typeface="+mn-cs"/>
              </a:rPr>
              <a:t>rela</a:t>
            </a:r>
            <a:r>
              <a:rPr lang="en-GB" sz="1200" b="0" i="0" kern="1200" dirty="0">
                <a:solidFill>
                  <a:schemeClr val="tx1"/>
                </a:solidFill>
                <a:effectLst/>
                <a:latin typeface="Futura Medium" panose="020B0602020204020303" pitchFamily="34" charset="-79"/>
                <a:ea typeface="+mn-ea"/>
                <a:cs typeface="+mn-cs"/>
              </a:rPr>
              <a:t>- </a:t>
            </a:r>
            <a:r>
              <a:rPr lang="en-GB" sz="1200" b="0" i="0" kern="1200" dirty="0" err="1">
                <a:solidFill>
                  <a:schemeClr val="tx1"/>
                </a:solidFill>
                <a:effectLst/>
                <a:latin typeface="Futura Medium" panose="020B0602020204020303" pitchFamily="34" charset="-79"/>
                <a:ea typeface="+mn-ea"/>
                <a:cs typeface="+mn-cs"/>
              </a:rPr>
              <a:t>tion</a:t>
            </a:r>
            <a:r>
              <a:rPr lang="en-GB" sz="1200" b="0" i="0" kern="1200" dirty="0">
                <a:solidFill>
                  <a:schemeClr val="tx1"/>
                </a:solidFill>
                <a:effectLst/>
                <a:latin typeface="Futura Medium" panose="020B0602020204020303" pitchFamily="34" charset="-79"/>
                <a:ea typeface="+mn-ea"/>
                <a:cs typeface="+mn-cs"/>
              </a:rPr>
              <a:t> between representation and presentation. Not everyone interested in the life- world might be willing to assume so much theory; some might want to consider the possibility of symbolic representation that goes beyond the possibility of </a:t>
            </a:r>
            <a:r>
              <a:rPr lang="en-GB" sz="1200" b="0" i="0" kern="1200" dirty="0" err="1">
                <a:solidFill>
                  <a:schemeClr val="tx1"/>
                </a:solidFill>
                <a:effectLst/>
                <a:latin typeface="Futura Medium" panose="020B0602020204020303" pitchFamily="34" charset="-79"/>
                <a:ea typeface="+mn-ea"/>
                <a:cs typeface="+mn-cs"/>
              </a:rPr>
              <a:t>immedi</a:t>
            </a:r>
            <a:r>
              <a:rPr lang="en-GB" sz="1200" b="0" i="0" kern="1200" dirty="0">
                <a:solidFill>
                  <a:schemeClr val="tx1"/>
                </a:solidFill>
                <a:effectLst/>
                <a:latin typeface="Futura Medium" panose="020B0602020204020303" pitchFamily="34" charset="-79"/>
                <a:ea typeface="+mn-ea"/>
                <a:cs typeface="+mn-cs"/>
              </a:rPr>
              <a:t>- ate givenness. But then the representations of the world in cosmology would have good claim to be among those exceptions. So for anyone not already committed to a strict correlation between representation and straightforward givenness, this argument does little to support the priority of the lifeworld. </a:t>
            </a:r>
            <a:endParaRPr lang="en-GB" dirty="0"/>
          </a:p>
          <a:p>
            <a:endParaRPr lang="en-GB" dirty="0"/>
          </a:p>
        </p:txBody>
      </p:sp>
      <p:sp>
        <p:nvSpPr>
          <p:cNvPr id="4" name="Slide Number Placeholder 3"/>
          <p:cNvSpPr>
            <a:spLocks noGrp="1"/>
          </p:cNvSpPr>
          <p:nvPr>
            <p:ph type="sldNum" sz="quarter" idx="5"/>
          </p:nvPr>
        </p:nvSpPr>
        <p:spPr/>
        <p:txBody>
          <a:bodyPr/>
          <a:lstStyle/>
          <a:p>
            <a:fld id="{29105A96-863C-CC40-A7FC-F74EA7FB9308}" type="slidenum">
              <a:rPr lang="en-GB" smtClean="0"/>
              <a:pPr/>
              <a:t>14</a:t>
            </a:fld>
            <a:endParaRPr lang="en-GB" dirty="0"/>
          </a:p>
        </p:txBody>
      </p:sp>
    </p:spTree>
    <p:extLst>
      <p:ext uri="{BB962C8B-B14F-4D97-AF65-F5344CB8AC3E}">
        <p14:creationId xmlns:p14="http://schemas.microsoft.com/office/powerpoint/2010/main" val="2487935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Futura Medium" panose="020B0602020204020303" pitchFamily="34" charset="-79"/>
                <a:ea typeface="+mn-ea"/>
                <a:cs typeface="+mn-cs"/>
              </a:rPr>
              <a:t>Indexical utterances like “I am waiting outside” are not complete in their truth- relevant meaning. The missing element, Husserl suggests, is provided by the con- text of a shared lifeworld and its situational horizons. Any description of how the meaning changes with context is cooked up after the fact and remains incomplete. But shared lifeworld allows to single out one particular, determinate meaning of an utterance, because a shared lifeworld contains purposes that are constituted by the communicating subjects. The words alone cannot fully determine what is being said, but we know what kinds of goals we might want to achieve by them. If the meaning of scientific descriptions of the world is similarly incomplete, there is a sense in which scientific descriptions semantically presuppose the scientist’s life- world for this indexical completion: the goal “accurate determination of the shared lifeworld” is such a general, shared purpose. </a:t>
            </a:r>
          </a:p>
          <a:p>
            <a:endParaRPr lang="en-GB" dirty="0"/>
          </a:p>
        </p:txBody>
      </p:sp>
      <p:sp>
        <p:nvSpPr>
          <p:cNvPr id="4" name="Slide Number Placeholder 3"/>
          <p:cNvSpPr>
            <a:spLocks noGrp="1"/>
          </p:cNvSpPr>
          <p:nvPr>
            <p:ph type="sldNum" sz="quarter" idx="5"/>
          </p:nvPr>
        </p:nvSpPr>
        <p:spPr/>
        <p:txBody>
          <a:bodyPr/>
          <a:lstStyle/>
          <a:p>
            <a:fld id="{29105A96-863C-CC40-A7FC-F74EA7FB9308}" type="slidenum">
              <a:rPr lang="en-GB" smtClean="0"/>
              <a:pPr/>
              <a:t>15</a:t>
            </a:fld>
            <a:endParaRPr lang="en-GB" dirty="0"/>
          </a:p>
        </p:txBody>
      </p:sp>
    </p:spTree>
    <p:extLst>
      <p:ext uri="{BB962C8B-B14F-4D97-AF65-F5344CB8AC3E}">
        <p14:creationId xmlns:p14="http://schemas.microsoft.com/office/powerpoint/2010/main" val="2554036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Futura Medium" panose="020B0602020204020303" pitchFamily="34" charset="-79"/>
                <a:ea typeface="+mn-ea"/>
                <a:cs typeface="+mn-cs"/>
              </a:rPr>
              <a:t>Van Fraassen appears to have identified a similar problem in different structural- </a:t>
            </a:r>
            <a:r>
              <a:rPr lang="en-GB" sz="1200" b="0" i="0" kern="1200" dirty="0" err="1">
                <a:solidFill>
                  <a:schemeClr val="tx1"/>
                </a:solidFill>
                <a:effectLst/>
                <a:latin typeface="Futura Medium" panose="020B0602020204020303" pitchFamily="34" charset="-79"/>
                <a:ea typeface="+mn-ea"/>
                <a:cs typeface="+mn-cs"/>
              </a:rPr>
              <a:t>ist</a:t>
            </a:r>
            <a:r>
              <a:rPr lang="en-GB" sz="1200" b="0" i="0" kern="1200" dirty="0">
                <a:solidFill>
                  <a:schemeClr val="tx1"/>
                </a:solidFill>
                <a:effectLst/>
                <a:latin typeface="Futura Medium" panose="020B0602020204020303" pitchFamily="34" charset="-79"/>
                <a:ea typeface="+mn-ea"/>
                <a:cs typeface="+mn-cs"/>
              </a:rPr>
              <a:t> accounts of scientific knowledge, from Bertrand Russell, via Carnap, to Putnam’s model theoretic argument against metaphysical realism (van Fraassen 2008, </a:t>
            </a:r>
            <a:r>
              <a:rPr lang="en-GB" sz="1200" b="0" i="0" kern="1200" dirty="0" err="1">
                <a:solidFill>
                  <a:schemeClr val="tx1"/>
                </a:solidFill>
                <a:effectLst/>
                <a:latin typeface="Futura Medium" panose="020B0602020204020303" pitchFamily="34" charset="-79"/>
                <a:ea typeface="+mn-ea"/>
                <a:cs typeface="+mn-cs"/>
              </a:rPr>
              <a:t>ch.</a:t>
            </a:r>
            <a:r>
              <a:rPr lang="en-GB" sz="1200" b="0" i="0" kern="1200" dirty="0">
                <a:solidFill>
                  <a:schemeClr val="tx1"/>
                </a:solidFill>
                <a:effectLst/>
                <a:latin typeface="Futura Medium" panose="020B0602020204020303" pitchFamily="34" charset="-79"/>
                <a:ea typeface="+mn-ea"/>
                <a:cs typeface="+mn-cs"/>
              </a:rPr>
              <a:t> 4, esp. 71f.). What makes a mathematical formula a description of the solar flares, rather than the distribution of sesame seeds in a loaf of bread? Why is the grain on a sheet of paper not a map of Paris, even if they can be related by an </a:t>
            </a:r>
            <a:r>
              <a:rPr lang="en-GB" sz="1200" b="0" i="0" kern="1200" dirty="0" err="1">
                <a:solidFill>
                  <a:schemeClr val="tx1"/>
                </a:solidFill>
                <a:effectLst/>
                <a:latin typeface="Futura Medium" panose="020B0602020204020303" pitchFamily="34" charset="-79"/>
                <a:ea typeface="+mn-ea"/>
                <a:cs typeface="+mn-cs"/>
              </a:rPr>
              <a:t>isomor</a:t>
            </a:r>
            <a:r>
              <a:rPr lang="en-GB" sz="1200" b="0" i="0" kern="1200" dirty="0">
                <a:solidFill>
                  <a:schemeClr val="tx1"/>
                </a:solidFill>
                <a:effectLst/>
                <a:latin typeface="Futura Medium" panose="020B0602020204020303" pitchFamily="34" charset="-79"/>
                <a:ea typeface="+mn-ea"/>
                <a:cs typeface="+mn-cs"/>
              </a:rPr>
              <a:t>- </a:t>
            </a:r>
            <a:r>
              <a:rPr lang="en-GB" sz="1200" b="0" i="0" kern="1200" dirty="0" err="1">
                <a:solidFill>
                  <a:schemeClr val="tx1"/>
                </a:solidFill>
                <a:effectLst/>
                <a:latin typeface="Futura Medium" panose="020B0602020204020303" pitchFamily="34" charset="-79"/>
                <a:ea typeface="+mn-ea"/>
                <a:cs typeface="+mn-cs"/>
              </a:rPr>
              <a:t>phism</a:t>
            </a:r>
            <a:r>
              <a:rPr lang="en-GB" sz="1200" b="0" i="0" kern="1200" dirty="0">
                <a:solidFill>
                  <a:schemeClr val="tx1"/>
                </a:solidFill>
                <a:effectLst/>
                <a:latin typeface="Futura Medium" panose="020B0602020204020303" pitchFamily="34" charset="-79"/>
                <a:ea typeface="+mn-ea"/>
                <a:cs typeface="+mn-cs"/>
              </a:rPr>
              <a:t>? The abundance of mathematical functions gives us too many candidates for correspondence between the mathematical content of a scientific theory and the real world. To select from these possible relations of similarity—and thereby making scientific representation possible in the first place—an indexical element of reference has to be contributed by the user of the mathematical model. It is the sci- </a:t>
            </a:r>
            <a:r>
              <a:rPr lang="en-GB" sz="1200" b="0" i="0" kern="1200" dirty="0" err="1">
                <a:solidFill>
                  <a:schemeClr val="tx1"/>
                </a:solidFill>
                <a:effectLst/>
                <a:latin typeface="Futura Medium" panose="020B0602020204020303" pitchFamily="34" charset="-79"/>
                <a:ea typeface="+mn-ea"/>
                <a:cs typeface="+mn-cs"/>
              </a:rPr>
              <a:t>entist’s</a:t>
            </a:r>
            <a:r>
              <a:rPr lang="en-GB" sz="1200" b="0" i="0" kern="1200" dirty="0">
                <a:solidFill>
                  <a:schemeClr val="tx1"/>
                </a:solidFill>
                <a:effectLst/>
                <a:latin typeface="Futura Medium" panose="020B0602020204020303" pitchFamily="34" charset="-79"/>
                <a:ea typeface="+mn-ea"/>
                <a:cs typeface="+mn-cs"/>
              </a:rPr>
              <a:t> choice to think of the mathematical theory as a determination of a particular part of their lifeworld: the spatial region of the sun, rather than the loaf of bread. Because the use of a scientific model, in particular a mathematically formulated the- </a:t>
            </a:r>
            <a:r>
              <a:rPr lang="en-GB" sz="1200" b="0" i="0" kern="1200" dirty="0" err="1">
                <a:solidFill>
                  <a:schemeClr val="tx1"/>
                </a:solidFill>
                <a:effectLst/>
                <a:latin typeface="Futura Medium" panose="020B0602020204020303" pitchFamily="34" charset="-79"/>
                <a:ea typeface="+mn-ea"/>
                <a:cs typeface="+mn-cs"/>
              </a:rPr>
              <a:t>ory</a:t>
            </a:r>
            <a:r>
              <a:rPr lang="en-GB" sz="1200" b="0" i="0" kern="1200" dirty="0">
                <a:solidFill>
                  <a:schemeClr val="tx1"/>
                </a:solidFill>
                <a:effectLst/>
                <a:latin typeface="Futura Medium" panose="020B0602020204020303" pitchFamily="34" charset="-79"/>
                <a:ea typeface="+mn-ea"/>
                <a:cs typeface="+mn-cs"/>
              </a:rPr>
              <a:t>, requires such a step of coordination between the mathematics and a region of intended application, scientific theories have to rely on the lifeworld of a user to become accurate or inaccurate representations of a part of the physical world. And since the scientific description relies on the successful reference of meaningful pre- scientific acts, it relies directly on the identity of scientific and pre-scientific world. It excludes the Helmholtz-style hypotheses about a world detached from the world of sensation and pre-scientific indexical reference, it imposes a transcendental (in the broad sense introduced) limit on scientific theory. </a:t>
            </a:r>
          </a:p>
          <a:p>
            <a:endParaRPr lang="en-GB" dirty="0"/>
          </a:p>
          <a:p>
            <a:r>
              <a:rPr lang="en-GB" sz="1200" b="0" i="0" kern="1200" dirty="0">
                <a:solidFill>
                  <a:schemeClr val="tx1"/>
                </a:solidFill>
                <a:effectLst/>
                <a:latin typeface="Futura Medium" panose="020B0602020204020303" pitchFamily="34" charset="-79"/>
                <a:ea typeface="+mn-ea"/>
                <a:cs typeface="+mn-cs"/>
              </a:rPr>
              <a:t>Unlike the reading of the lifeworld as a transcendental aesthetic, this is not a claim about the a priori necessity of certain conceptual structures; it is only part of the semantics of scientific representation. A transcendental theory of consciousness is not required to argue that the mathematical content of scientific theories, is not sufficient to determine how they represent physical objects. If the lifeworld plays such a role in scientific representation, the lifeworld is a more substantial concept than in the anthropological account. </a:t>
            </a:r>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29105A96-863C-CC40-A7FC-F74EA7FB9308}" type="slidenum">
              <a:rPr lang="en-GB" smtClean="0"/>
              <a:pPr/>
              <a:t>16</a:t>
            </a:fld>
            <a:endParaRPr lang="en-GB" dirty="0"/>
          </a:p>
        </p:txBody>
      </p:sp>
    </p:spTree>
    <p:extLst>
      <p:ext uri="{BB962C8B-B14F-4D97-AF65-F5344CB8AC3E}">
        <p14:creationId xmlns:p14="http://schemas.microsoft.com/office/powerpoint/2010/main" val="4055012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Futura Medium" panose="020B0602020204020303" pitchFamily="34" charset="-79"/>
                <a:ea typeface="+mn-ea"/>
                <a:cs typeface="+mn-cs"/>
              </a:rPr>
              <a:t>Scientific practice also seems to rely on a presupposed belief, which is established in the lifeworld, but not open to scientific justification. This is the belief that for any disagreements between concrete or finitely shared </a:t>
            </a:r>
            <a:r>
              <a:rPr lang="en-GB" sz="1200" b="0" i="0" kern="1200" dirty="0" err="1">
                <a:solidFill>
                  <a:schemeClr val="tx1"/>
                </a:solidFill>
                <a:effectLst/>
                <a:latin typeface="Futura Medium" panose="020B0602020204020303" pitchFamily="34" charset="-79"/>
                <a:ea typeface="+mn-ea"/>
                <a:cs typeface="+mn-cs"/>
              </a:rPr>
              <a:t>lifeworlds</a:t>
            </a:r>
            <a:r>
              <a:rPr lang="en-GB" sz="1200" b="0" i="0" kern="1200" dirty="0">
                <a:solidFill>
                  <a:schemeClr val="tx1"/>
                </a:solidFill>
                <a:effectLst/>
                <a:latin typeface="Futura Medium" panose="020B0602020204020303" pitchFamily="34" charset="-79"/>
                <a:ea typeface="+mn-ea"/>
                <a:cs typeface="+mn-cs"/>
              </a:rPr>
              <a:t>, there will also be a more general shared lifeworld on which subjects can agree. Since scientific theories have the ambition to be universally valid, they rely on the assumption that it is possible to constitute such a universal, shared context. When formulating the argument such that the pre-theoretical belief in the extensibility of shared </a:t>
            </a:r>
            <a:r>
              <a:rPr lang="en-GB" sz="1200" b="0" i="0" kern="1200" dirty="0" err="1">
                <a:solidFill>
                  <a:schemeClr val="tx1"/>
                </a:solidFill>
                <a:effectLst/>
                <a:latin typeface="Futura Medium" panose="020B0602020204020303" pitchFamily="34" charset="-79"/>
                <a:ea typeface="+mn-ea"/>
                <a:cs typeface="+mn-cs"/>
              </a:rPr>
              <a:t>lifeworlds</a:t>
            </a:r>
            <a:r>
              <a:rPr lang="en-GB" sz="1200" b="0" i="0" kern="1200" dirty="0">
                <a:solidFill>
                  <a:schemeClr val="tx1"/>
                </a:solidFill>
                <a:effectLst/>
                <a:latin typeface="Futura Medium" panose="020B0602020204020303" pitchFamily="34" charset="-79"/>
                <a:ea typeface="+mn-ea"/>
                <a:cs typeface="+mn-cs"/>
              </a:rPr>
              <a:t> appears as a premise, it looks something like this: </a:t>
            </a:r>
            <a:endParaRPr lang="en-GB" dirty="0"/>
          </a:p>
          <a:p>
            <a:endParaRPr lang="en-GB" dirty="0"/>
          </a:p>
        </p:txBody>
      </p:sp>
      <p:sp>
        <p:nvSpPr>
          <p:cNvPr id="4" name="Slide Number Placeholder 3"/>
          <p:cNvSpPr>
            <a:spLocks noGrp="1"/>
          </p:cNvSpPr>
          <p:nvPr>
            <p:ph type="sldNum" sz="quarter" idx="5"/>
          </p:nvPr>
        </p:nvSpPr>
        <p:spPr/>
        <p:txBody>
          <a:bodyPr/>
          <a:lstStyle/>
          <a:p>
            <a:fld id="{29105A96-863C-CC40-A7FC-F74EA7FB9308}" type="slidenum">
              <a:rPr lang="en-GB" smtClean="0"/>
              <a:pPr/>
              <a:t>17</a:t>
            </a:fld>
            <a:endParaRPr lang="en-GB" dirty="0"/>
          </a:p>
        </p:txBody>
      </p:sp>
    </p:spTree>
    <p:extLst>
      <p:ext uri="{BB962C8B-B14F-4D97-AF65-F5344CB8AC3E}">
        <p14:creationId xmlns:p14="http://schemas.microsoft.com/office/powerpoint/2010/main" val="516448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9105A96-863C-CC40-A7FC-F74EA7FB9308}" type="slidenum">
              <a:rPr lang="en-GB" smtClean="0"/>
              <a:pPr/>
              <a:t>18</a:t>
            </a:fld>
            <a:endParaRPr lang="en-GB" dirty="0"/>
          </a:p>
        </p:txBody>
      </p:sp>
    </p:spTree>
    <p:extLst>
      <p:ext uri="{BB962C8B-B14F-4D97-AF65-F5344CB8AC3E}">
        <p14:creationId xmlns:p14="http://schemas.microsoft.com/office/powerpoint/2010/main" val="670277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9105A96-863C-CC40-A7FC-F74EA7FB9308}" type="slidenum">
              <a:rPr lang="en-GB" smtClean="0"/>
              <a:pPr/>
              <a:t>19</a:t>
            </a:fld>
            <a:endParaRPr lang="en-GB" dirty="0"/>
          </a:p>
        </p:txBody>
      </p:sp>
    </p:spTree>
    <p:extLst>
      <p:ext uri="{BB962C8B-B14F-4D97-AF65-F5344CB8AC3E}">
        <p14:creationId xmlns:p14="http://schemas.microsoft.com/office/powerpoint/2010/main" val="3539634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Futura Medium" panose="020B0602020204020303" pitchFamily="34" charset="-79"/>
                <a:ea typeface="+mn-ea"/>
                <a:cs typeface="+mn-cs"/>
              </a:rPr>
              <a:t>This requires some unpacking. First of all, the belief that universal validity is possible does not make it true that universal validity is possible. But the pursuit of that goal presupposes the belief in its possibility, even if only as an ideal limiting case (comprehensively on “regulative ideals” see Emmet 1994). Scientists want to decide rationally about which theories to adopt. But this means that they need to assume that they can fall back on a shared lifeworld with fewer layers of sense. Likewise, the succession of theories can only be understood as a rational improvement if these theories are successive attempts to describe the same world. That there is such a shared world to investigate is not something to be established scientifically, but rather a </a:t>
            </a:r>
            <a:r>
              <a:rPr lang="en-GB" sz="1200" b="1" i="0" kern="1200" dirty="0">
                <a:solidFill>
                  <a:schemeClr val="tx1"/>
                </a:solidFill>
                <a:effectLst/>
                <a:latin typeface="Futura Medium" panose="020B0602020204020303" pitchFamily="34" charset="-79"/>
                <a:ea typeface="+mn-ea"/>
                <a:cs typeface="+mn-cs"/>
              </a:rPr>
              <a:t>presupposition</a:t>
            </a:r>
            <a:r>
              <a:rPr lang="en-GB" sz="1200" b="0" i="0" kern="1200" dirty="0">
                <a:solidFill>
                  <a:schemeClr val="tx1"/>
                </a:solidFill>
                <a:effectLst/>
                <a:latin typeface="Futura Medium" panose="020B0602020204020303" pitchFamily="34" charset="-79"/>
                <a:ea typeface="+mn-ea"/>
                <a:cs typeface="+mn-cs"/>
              </a:rPr>
              <a:t> of scientific activity. </a:t>
            </a:r>
            <a:endParaRPr lang="en-GB" dirty="0"/>
          </a:p>
          <a:p>
            <a:endParaRPr lang="en-GB" dirty="0"/>
          </a:p>
        </p:txBody>
      </p:sp>
      <p:sp>
        <p:nvSpPr>
          <p:cNvPr id="4" name="Slide Number Placeholder 3"/>
          <p:cNvSpPr>
            <a:spLocks noGrp="1"/>
          </p:cNvSpPr>
          <p:nvPr>
            <p:ph type="sldNum" sz="quarter" idx="5"/>
          </p:nvPr>
        </p:nvSpPr>
        <p:spPr/>
        <p:txBody>
          <a:bodyPr/>
          <a:lstStyle/>
          <a:p>
            <a:fld id="{29105A96-863C-CC40-A7FC-F74EA7FB9308}" type="slidenum">
              <a:rPr lang="en-GB" smtClean="0"/>
              <a:pPr/>
              <a:t>20</a:t>
            </a:fld>
            <a:endParaRPr lang="en-GB" dirty="0"/>
          </a:p>
        </p:txBody>
      </p:sp>
    </p:spTree>
    <p:extLst>
      <p:ext uri="{BB962C8B-B14F-4D97-AF65-F5344CB8AC3E}">
        <p14:creationId xmlns:p14="http://schemas.microsoft.com/office/powerpoint/2010/main" val="432090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9105A96-863C-CC40-A7FC-F74EA7FB9308}" type="slidenum">
              <a:rPr lang="en-GB" smtClean="0"/>
              <a:pPr/>
              <a:t>2</a:t>
            </a:fld>
            <a:endParaRPr lang="en-GB" dirty="0"/>
          </a:p>
        </p:txBody>
      </p:sp>
    </p:spTree>
    <p:extLst>
      <p:ext uri="{BB962C8B-B14F-4D97-AF65-F5344CB8AC3E}">
        <p14:creationId xmlns:p14="http://schemas.microsoft.com/office/powerpoint/2010/main" val="1144926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9105A96-863C-CC40-A7FC-F74EA7FB9308}" type="slidenum">
              <a:rPr lang="en-GB" smtClean="0"/>
              <a:pPr/>
              <a:t>21</a:t>
            </a:fld>
            <a:endParaRPr lang="en-GB" dirty="0"/>
          </a:p>
        </p:txBody>
      </p:sp>
    </p:spTree>
    <p:extLst>
      <p:ext uri="{BB962C8B-B14F-4D97-AF65-F5344CB8AC3E}">
        <p14:creationId xmlns:p14="http://schemas.microsoft.com/office/powerpoint/2010/main" val="4026849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Futura Medium" panose="020B0602020204020303" pitchFamily="34" charset="-79"/>
                <a:ea typeface="+mn-ea"/>
                <a:cs typeface="+mn-cs"/>
              </a:rPr>
              <a:t>Any philosopher has to start as a natural, pre-philosophical being: any philosophical investigation, including phenomenology, starts from the </a:t>
            </a:r>
            <a:r>
              <a:rPr lang="en-GB" sz="1200" b="0" i="0" kern="1200" dirty="0" err="1">
                <a:solidFill>
                  <a:schemeClr val="tx1"/>
                </a:solidFill>
                <a:effectLst/>
                <a:latin typeface="Futura Medium" panose="020B0602020204020303" pitchFamily="34" charset="-79"/>
                <a:ea typeface="+mn-ea"/>
                <a:cs typeface="+mn-cs"/>
              </a:rPr>
              <a:t>contin</a:t>
            </a:r>
            <a:r>
              <a:rPr lang="en-GB" sz="1200" b="0" i="0" kern="1200" dirty="0">
                <a:solidFill>
                  <a:schemeClr val="tx1"/>
                </a:solidFill>
                <a:effectLst/>
                <a:latin typeface="Futura Medium" panose="020B0602020204020303" pitchFamily="34" charset="-79"/>
                <a:ea typeface="+mn-ea"/>
                <a:cs typeface="+mn-cs"/>
              </a:rPr>
              <a:t>- gent circumstances of the philosopher’s own life. I have now tried to spell out the metaphysical implications of this thesis. On an anthropological interpretation of the lifeworld, there is no obvious connection to metaphysics, and nothing prevents us from incorporating the concept of the lifeworld into anthropology and </a:t>
            </a:r>
            <a:r>
              <a:rPr lang="en-GB" sz="1200" b="0" i="0" kern="1200" dirty="0" err="1">
                <a:solidFill>
                  <a:schemeClr val="tx1"/>
                </a:solidFill>
                <a:effectLst/>
                <a:latin typeface="Futura Medium" panose="020B0602020204020303" pitchFamily="34" charset="-79"/>
                <a:ea typeface="+mn-ea"/>
                <a:cs typeface="+mn-cs"/>
              </a:rPr>
              <a:t>empir</a:t>
            </a:r>
            <a:r>
              <a:rPr lang="en-GB" sz="1200" b="0" i="0" kern="1200" dirty="0">
                <a:solidFill>
                  <a:schemeClr val="tx1"/>
                </a:solidFill>
                <a:effectLst/>
                <a:latin typeface="Futura Medium" panose="020B0602020204020303" pitchFamily="34" charset="-79"/>
                <a:ea typeface="+mn-ea"/>
                <a:cs typeface="+mn-cs"/>
              </a:rPr>
              <a:t>- </a:t>
            </a:r>
            <a:r>
              <a:rPr lang="en-GB" sz="1200" b="0" i="0" kern="1200" dirty="0" err="1">
                <a:solidFill>
                  <a:schemeClr val="tx1"/>
                </a:solidFill>
                <a:effectLst/>
                <a:latin typeface="Futura Medium" panose="020B0602020204020303" pitchFamily="34" charset="-79"/>
                <a:ea typeface="+mn-ea"/>
                <a:cs typeface="+mn-cs"/>
              </a:rPr>
              <a:t>ical</a:t>
            </a:r>
            <a:r>
              <a:rPr lang="en-GB" sz="1200" b="0" i="0" kern="1200" dirty="0">
                <a:solidFill>
                  <a:schemeClr val="tx1"/>
                </a:solidFill>
                <a:effectLst/>
                <a:latin typeface="Futura Medium" panose="020B0602020204020303" pitchFamily="34" charset="-79"/>
                <a:ea typeface="+mn-ea"/>
                <a:cs typeface="+mn-cs"/>
              </a:rPr>
              <a:t> psychology. But I have reviewed a number of arguments for requiring more substantive metaphysical implications. </a:t>
            </a:r>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Futura Medium" panose="020B0602020204020303" pitchFamily="34" charset="-79"/>
                <a:ea typeface="+mn-ea"/>
                <a:cs typeface="+mn-cs"/>
              </a:rPr>
              <a:t>Throughout multiple arguments, it is a recurring theme that scientific projects presuppose the identity of pre-scientific and scientific worlds. What appeared first as a reaction against Helmholtz’ critical realism also constitutes a general limit on what scientific theory can achieve. I take this commitment as the minimal, core commitment to a transcendental notion of the lifeworld: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Futura Medium" panose="020B0602020204020303" pitchFamily="34" charset="-79"/>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Futura Medium" panose="020B0602020204020303" pitchFamily="34" charset="-79"/>
                <a:ea typeface="+mn-ea"/>
                <a:cs typeface="+mn-cs"/>
              </a:rPr>
              <a:t>[READ OUT]</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Futura Medium" panose="020B0602020204020303" pitchFamily="34" charset="-79"/>
                <a:ea typeface="+mn-ea"/>
                <a:cs typeface="+mn-cs"/>
              </a:rPr>
              <a:t>LW-MIN should be distinguished from a rejection of global </a:t>
            </a:r>
            <a:r>
              <a:rPr lang="en-GB" sz="1200" b="0" i="0" kern="1200" dirty="0" err="1">
                <a:solidFill>
                  <a:schemeClr val="tx1"/>
                </a:solidFill>
                <a:effectLst/>
                <a:latin typeface="Futura Medium" panose="020B0602020204020303" pitchFamily="34" charset="-79"/>
                <a:ea typeface="+mn-ea"/>
                <a:cs typeface="+mn-cs"/>
              </a:rPr>
              <a:t>skepticism</a:t>
            </a:r>
            <a:r>
              <a:rPr lang="en-GB" sz="1200" b="0" i="0" kern="1200" dirty="0">
                <a:solidFill>
                  <a:schemeClr val="tx1"/>
                </a:solidFill>
                <a:effectLst/>
                <a:latin typeface="Futura Medium" panose="020B0602020204020303" pitchFamily="34" charset="-79"/>
                <a:ea typeface="+mn-ea"/>
                <a:cs typeface="+mn-cs"/>
              </a:rPr>
              <a:t>. </a:t>
            </a:r>
            <a:r>
              <a:rPr lang="en-GB" sz="1200" b="0" i="0" kern="1200" dirty="0" err="1">
                <a:solidFill>
                  <a:schemeClr val="tx1"/>
                </a:solidFill>
                <a:effectLst/>
                <a:latin typeface="Futura Medium" panose="020B0602020204020303" pitchFamily="34" charset="-79"/>
                <a:ea typeface="+mn-ea"/>
                <a:cs typeface="+mn-cs"/>
              </a:rPr>
              <a:t>Skepticism</a:t>
            </a:r>
            <a:r>
              <a:rPr lang="en-GB" sz="1200" b="0" i="0" kern="1200" dirty="0">
                <a:solidFill>
                  <a:schemeClr val="tx1"/>
                </a:solidFill>
                <a:effectLst/>
                <a:latin typeface="Futura Medium" panose="020B0602020204020303" pitchFamily="34" charset="-79"/>
                <a:ea typeface="+mn-ea"/>
                <a:cs typeface="+mn-cs"/>
              </a:rPr>
              <a:t> is about possibility of error, or a lack of ultimate justification. I think that Karl Mertens has convincingly shown that addressing these problems is harder than Husserl thinks. So I want to here explicitly separate this idea from a rejection of global scepticism. If global </a:t>
            </a:r>
            <a:r>
              <a:rPr lang="en-GB" sz="1200" b="0" i="0" kern="1200" dirty="0" err="1">
                <a:solidFill>
                  <a:schemeClr val="tx1"/>
                </a:solidFill>
                <a:effectLst/>
                <a:latin typeface="Futura Medium" panose="020B0602020204020303" pitchFamily="34" charset="-79"/>
                <a:ea typeface="+mn-ea"/>
                <a:cs typeface="+mn-cs"/>
              </a:rPr>
              <a:t>skepticism</a:t>
            </a:r>
            <a:r>
              <a:rPr lang="en-GB" sz="1200" b="0" i="0" kern="1200" dirty="0">
                <a:solidFill>
                  <a:schemeClr val="tx1"/>
                </a:solidFill>
                <a:effectLst/>
                <a:latin typeface="Futura Medium" panose="020B0602020204020303" pitchFamily="34" charset="-79"/>
                <a:ea typeface="+mn-ea"/>
                <a:cs typeface="+mn-cs"/>
              </a:rPr>
              <a:t> is false, it is not only false because we have pulled ourselves out of an illusion by scientific inquiry. If the world is real and we know about it, it is the lifeworld we know about, not something that we learned to represent only after discovering scientific theory.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Futura Medium" panose="020B0602020204020303" pitchFamily="34" charset="-79"/>
                <a:ea typeface="+mn-ea"/>
                <a:cs typeface="+mn-cs"/>
              </a:rPr>
              <a:t>Theoretical projects can force us to revise our beliefs about the everyday world. When we discover that Jade comprises the minerals nephrite and jadeite, or when we find the speed of light to be finite, this falsifies some beliefs about the world. The tenet of LW-MIN is that such changes cannot be global: we cannot, on the basis of theory, find out that the world that purports to be given directly in our everyday life, is not real. In the broad sense of transcendental introduced in sec. 3, LW-MIN constitutes a transcendental limit on scientific knowledge; and thus, it might be appropriate to call this a transcendental conception of the lifeworld. “Transcendental” might be a divisive label to adopt, but it makes the distinction from an anthropological interpretation of the lifeworld explicit.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29105A96-863C-CC40-A7FC-F74EA7FB9308}" type="slidenum">
              <a:rPr lang="en-GB" smtClean="0"/>
              <a:pPr/>
              <a:t>24</a:t>
            </a:fld>
            <a:endParaRPr lang="en-GB" dirty="0"/>
          </a:p>
        </p:txBody>
      </p:sp>
    </p:spTree>
    <p:extLst>
      <p:ext uri="{BB962C8B-B14F-4D97-AF65-F5344CB8AC3E}">
        <p14:creationId xmlns:p14="http://schemas.microsoft.com/office/powerpoint/2010/main" val="4264219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9105A96-863C-CC40-A7FC-F74EA7FB9308}" type="slidenum">
              <a:rPr lang="en-GB" smtClean="0"/>
              <a:pPr/>
              <a:t>3</a:t>
            </a:fld>
            <a:endParaRPr lang="en-GB" dirty="0"/>
          </a:p>
        </p:txBody>
      </p:sp>
    </p:spTree>
    <p:extLst>
      <p:ext uri="{BB962C8B-B14F-4D97-AF65-F5344CB8AC3E}">
        <p14:creationId xmlns:p14="http://schemas.microsoft.com/office/powerpoint/2010/main" val="3361244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29105A96-863C-CC40-A7FC-F74EA7FB9308}" type="slidenum">
              <a:rPr lang="en-GB" smtClean="0"/>
              <a:pPr/>
              <a:t>4</a:t>
            </a:fld>
            <a:endParaRPr lang="en-GB" dirty="0"/>
          </a:p>
        </p:txBody>
      </p:sp>
    </p:spTree>
    <p:extLst>
      <p:ext uri="{BB962C8B-B14F-4D97-AF65-F5344CB8AC3E}">
        <p14:creationId xmlns:p14="http://schemas.microsoft.com/office/powerpoint/2010/main" val="1925654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9105A96-863C-CC40-A7FC-F74EA7FB9308}" type="slidenum">
              <a:rPr lang="en-GB" smtClean="0"/>
              <a:pPr/>
              <a:t>5</a:t>
            </a:fld>
            <a:endParaRPr lang="en-GB" dirty="0"/>
          </a:p>
        </p:txBody>
      </p:sp>
    </p:spTree>
    <p:extLst>
      <p:ext uri="{BB962C8B-B14F-4D97-AF65-F5344CB8AC3E}">
        <p14:creationId xmlns:p14="http://schemas.microsoft.com/office/powerpoint/2010/main" val="1853249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LW had a stellar career</a:t>
            </a:r>
          </a:p>
          <a:p>
            <a:pPr marL="171450" indent="-171450">
              <a:buFontTx/>
              <a:buChar char="-"/>
            </a:pPr>
            <a:r>
              <a:rPr lang="en-GB" dirty="0"/>
              <a:t>Often used in a way that has no specific relevance for metaphysics or questions about the limits of scientific knowledge</a:t>
            </a:r>
          </a:p>
          <a:p>
            <a:pPr marL="171450" indent="-171450">
              <a:buFontTx/>
              <a:buChar char="-"/>
            </a:pPr>
            <a:r>
              <a:rPr lang="en-GB" dirty="0"/>
              <a:t>This does not go into more sophisticated ways of relying on the concept of the lifeworld for philosophical anthropology</a:t>
            </a:r>
          </a:p>
          <a:p>
            <a:pPr marL="171450" indent="-171450">
              <a:buFontTx/>
              <a:buChar char="-"/>
            </a:pPr>
            <a:endParaRPr lang="en-GB"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In this context, this is supposed to mean that any such exploration will have no bearing on questions of metaphysics or about the limits of scientific knowledge.</a:t>
            </a:r>
          </a:p>
          <a:p>
            <a:pPr marL="171450" indent="-171450">
              <a:buFontTx/>
              <a:buChar char="-"/>
            </a:pPr>
            <a:endParaRPr lang="en-GB" dirty="0"/>
          </a:p>
          <a:p>
            <a:r>
              <a:rPr lang="en-GB" sz="1200" b="0" i="0" kern="1200" dirty="0">
                <a:solidFill>
                  <a:schemeClr val="tx1"/>
                </a:solidFill>
                <a:effectLst/>
                <a:latin typeface="Futura Medium" panose="020B0602020204020303" pitchFamily="34" charset="-79"/>
                <a:ea typeface="+mn-ea"/>
                <a:cs typeface="+mn-cs"/>
              </a:rPr>
              <a:t>The term “lifeworld” had a stellar career, and remains in the general philosophical vocabulary, especially in German, for example as theme of the 2008 German </a:t>
            </a:r>
            <a:r>
              <a:rPr lang="en-GB" sz="1200" b="0" i="0" kern="1200" dirty="0" err="1">
                <a:solidFill>
                  <a:schemeClr val="tx1"/>
                </a:solidFill>
                <a:effectLst/>
                <a:latin typeface="Futura Medium" panose="020B0602020204020303" pitchFamily="34" charset="-79"/>
                <a:ea typeface="+mn-ea"/>
                <a:cs typeface="+mn-cs"/>
              </a:rPr>
              <a:t>philo</a:t>
            </a:r>
            <a:r>
              <a:rPr lang="en-GB" sz="1200" b="0" i="0" kern="1200" dirty="0">
                <a:solidFill>
                  <a:schemeClr val="tx1"/>
                </a:solidFill>
                <a:effectLst/>
                <a:latin typeface="Futura Medium" panose="020B0602020204020303" pitchFamily="34" charset="-79"/>
                <a:ea typeface="+mn-ea"/>
                <a:cs typeface="+mn-cs"/>
              </a:rPr>
              <a:t>- </a:t>
            </a:r>
            <a:r>
              <a:rPr lang="en-GB" sz="1200" b="0" i="0" kern="1200" dirty="0" err="1">
                <a:solidFill>
                  <a:schemeClr val="tx1"/>
                </a:solidFill>
                <a:effectLst/>
                <a:latin typeface="Futura Medium" panose="020B0602020204020303" pitchFamily="34" charset="-79"/>
                <a:ea typeface="+mn-ea"/>
                <a:cs typeface="+mn-cs"/>
              </a:rPr>
              <a:t>sophical</a:t>
            </a:r>
            <a:r>
              <a:rPr lang="en-GB" sz="1200" b="0" i="0" kern="1200" dirty="0">
                <a:solidFill>
                  <a:schemeClr val="tx1"/>
                </a:solidFill>
                <a:effectLst/>
                <a:latin typeface="Futura Medium" panose="020B0602020204020303" pitchFamily="34" charset="-79"/>
                <a:ea typeface="+mn-ea"/>
                <a:cs typeface="+mn-cs"/>
              </a:rPr>
              <a:t> congress: “Lifeworld and Science” (</a:t>
            </a:r>
            <a:r>
              <a:rPr lang="en-GB" sz="1200" b="0" i="0" kern="1200" dirty="0" err="1">
                <a:solidFill>
                  <a:schemeClr val="tx1"/>
                </a:solidFill>
                <a:effectLst/>
                <a:latin typeface="Futura Medium" panose="020B0602020204020303" pitchFamily="34" charset="-79"/>
                <a:ea typeface="+mn-ea"/>
                <a:cs typeface="+mn-cs"/>
              </a:rPr>
              <a:t>Gethmann</a:t>
            </a:r>
            <a:r>
              <a:rPr lang="en-GB" sz="1200" b="0" i="0" kern="1200" dirty="0">
                <a:solidFill>
                  <a:schemeClr val="tx1"/>
                </a:solidFill>
                <a:effectLst/>
                <a:latin typeface="Futura Medium" panose="020B0602020204020303" pitchFamily="34" charset="-79"/>
                <a:ea typeface="+mn-ea"/>
                <a:cs typeface="+mn-cs"/>
              </a:rPr>
              <a:t> 2011). The lifeworld also marks the starting point for a branch of qualitative sociology (</a:t>
            </a:r>
            <a:r>
              <a:rPr lang="en-GB" sz="1200" b="0" i="0" kern="1200" dirty="0" err="1">
                <a:solidFill>
                  <a:schemeClr val="tx1"/>
                </a:solidFill>
                <a:effectLst/>
                <a:latin typeface="Futura Medium" panose="020B0602020204020303" pitchFamily="34" charset="-79"/>
                <a:ea typeface="+mn-ea"/>
                <a:cs typeface="+mn-cs"/>
              </a:rPr>
              <a:t>Schütz</a:t>
            </a:r>
            <a:r>
              <a:rPr lang="en-GB" sz="1200" b="0" i="0" kern="1200" dirty="0">
                <a:solidFill>
                  <a:schemeClr val="tx1"/>
                </a:solidFill>
                <a:effectLst/>
                <a:latin typeface="Futura Medium" panose="020B0602020204020303" pitchFamily="34" charset="-79"/>
                <a:ea typeface="+mn-ea"/>
                <a:cs typeface="+mn-cs"/>
              </a:rPr>
              <a:t> and </a:t>
            </a:r>
            <a:r>
              <a:rPr lang="en-GB" sz="1200" b="0" i="0" kern="1200" dirty="0" err="1">
                <a:solidFill>
                  <a:schemeClr val="tx1"/>
                </a:solidFill>
                <a:effectLst/>
                <a:latin typeface="Futura Medium" panose="020B0602020204020303" pitchFamily="34" charset="-79"/>
                <a:ea typeface="+mn-ea"/>
                <a:cs typeface="+mn-cs"/>
              </a:rPr>
              <a:t>Luckmann</a:t>
            </a:r>
            <a:r>
              <a:rPr lang="en-GB" sz="1200" b="0" i="0" kern="1200" dirty="0">
                <a:solidFill>
                  <a:schemeClr val="tx1"/>
                </a:solidFill>
                <a:effectLst/>
                <a:latin typeface="Futura Medium" panose="020B0602020204020303" pitchFamily="34" charset="-79"/>
                <a:ea typeface="+mn-ea"/>
                <a:cs typeface="+mn-cs"/>
              </a:rPr>
              <a:t> 1975), finds use in phenomenological approaches to psychopathology (</a:t>
            </a:r>
            <a:r>
              <a:rPr lang="en-GB" sz="1200" b="0" i="0" kern="1200" dirty="0" err="1">
                <a:solidFill>
                  <a:schemeClr val="tx1"/>
                </a:solidFill>
                <a:effectLst/>
                <a:latin typeface="Futura Medium" panose="020B0602020204020303" pitchFamily="34" charset="-79"/>
                <a:ea typeface="+mn-ea"/>
                <a:cs typeface="+mn-cs"/>
              </a:rPr>
              <a:t>Stanghellini</a:t>
            </a:r>
            <a:r>
              <a:rPr lang="en-GB" sz="1200" b="0" i="0" kern="1200" dirty="0">
                <a:solidFill>
                  <a:schemeClr val="tx1"/>
                </a:solidFill>
                <a:effectLst/>
                <a:latin typeface="Futura Medium" panose="020B0602020204020303" pitchFamily="34" charset="-79"/>
                <a:ea typeface="+mn-ea"/>
                <a:cs typeface="+mn-cs"/>
              </a:rPr>
              <a:t> et al. 2019), but it would be surprising to find in all these cases a deep commitment to Husserlian phenomenology. With the discovery of the lifeworld, Husserl </a:t>
            </a:r>
            <a:r>
              <a:rPr lang="en-GB" sz="1200" b="0" i="0" kern="1200" dirty="0" err="1">
                <a:solidFill>
                  <a:schemeClr val="tx1"/>
                </a:solidFill>
                <a:effectLst/>
                <a:latin typeface="Futura Medium" panose="020B0602020204020303" pitchFamily="34" charset="-79"/>
                <a:ea typeface="+mn-ea"/>
                <a:cs typeface="+mn-cs"/>
              </a:rPr>
              <a:t>articu</a:t>
            </a:r>
            <a:r>
              <a:rPr lang="en-GB" sz="1200" b="0" i="0" kern="1200" dirty="0">
                <a:solidFill>
                  <a:schemeClr val="tx1"/>
                </a:solidFill>
                <a:effectLst/>
                <a:latin typeface="Futura Medium" panose="020B0602020204020303" pitchFamily="34" charset="-79"/>
                <a:ea typeface="+mn-ea"/>
                <a:cs typeface="+mn-cs"/>
              </a:rPr>
              <a:t>- </a:t>
            </a:r>
            <a:r>
              <a:rPr lang="en-GB" sz="1200" b="0" i="0" kern="1200" dirty="0" err="1">
                <a:solidFill>
                  <a:schemeClr val="tx1"/>
                </a:solidFill>
                <a:effectLst/>
                <a:latin typeface="Futura Medium" panose="020B0602020204020303" pitchFamily="34" charset="-79"/>
                <a:ea typeface="+mn-ea"/>
                <a:cs typeface="+mn-cs"/>
              </a:rPr>
              <a:t>lated</a:t>
            </a:r>
            <a:r>
              <a:rPr lang="en-GB" sz="1200" b="0" i="0" kern="1200" dirty="0">
                <a:solidFill>
                  <a:schemeClr val="tx1"/>
                </a:solidFill>
                <a:effectLst/>
                <a:latin typeface="Futura Medium" panose="020B0602020204020303" pitchFamily="34" charset="-79"/>
                <a:ea typeface="+mn-ea"/>
                <a:cs typeface="+mn-cs"/>
              </a:rPr>
              <a:t> a philosophical position that spans a broad tent—broad enough to find that he had been dwelling in it all along. </a:t>
            </a:r>
          </a:p>
          <a:p>
            <a:endParaRPr lang="en-GB" dirty="0"/>
          </a:p>
          <a:p>
            <a:r>
              <a:rPr lang="en-GB" sz="1200" b="0" i="0" kern="1200" dirty="0">
                <a:solidFill>
                  <a:schemeClr val="tx1"/>
                </a:solidFill>
                <a:effectLst/>
                <a:latin typeface="Futura Medium" panose="020B0602020204020303" pitchFamily="34" charset="-79"/>
                <a:ea typeface="+mn-ea"/>
                <a:cs typeface="+mn-cs"/>
              </a:rPr>
              <a:t>But even the broadest tent separates an inside from an outside. My goal here is to articulate a minimal, systematic proposal for understanding the concept of the lifeworld and its metaphysical role when we are considering the relation between manifest and scientific images of the world.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29105A96-863C-CC40-A7FC-F74EA7FB9308}" type="slidenum">
              <a:rPr lang="en-GB" smtClean="0"/>
              <a:pPr/>
              <a:t>6</a:t>
            </a:fld>
            <a:endParaRPr lang="en-GB" dirty="0"/>
          </a:p>
        </p:txBody>
      </p:sp>
    </p:spTree>
    <p:extLst>
      <p:ext uri="{BB962C8B-B14F-4D97-AF65-F5344CB8AC3E}">
        <p14:creationId xmlns:p14="http://schemas.microsoft.com/office/powerpoint/2010/main" val="275447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27FC4-AEE8-51DF-FA66-B0151F6075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9D90A2-F015-CDD4-D990-A52B5DD056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F71464-6F22-C36A-88B7-DB20B8854599}"/>
              </a:ext>
            </a:extLst>
          </p:cNvPr>
          <p:cNvSpPr>
            <a:spLocks noGrp="1"/>
          </p:cNvSpPr>
          <p:nvPr>
            <p:ph type="body" idx="1"/>
          </p:nvPr>
        </p:nvSpPr>
        <p:spPr/>
        <p:txBody>
          <a:bodyPr/>
          <a:lstStyle/>
          <a:p>
            <a:endParaRPr lang="en-GB" sz="1200" b="0" i="0" kern="1200" dirty="0">
              <a:solidFill>
                <a:schemeClr val="tx1"/>
              </a:solidFill>
              <a:effectLst/>
              <a:latin typeface="Futura Medium" panose="020B0602020204020303" pitchFamily="34" charset="-79"/>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Futura Medium" panose="020B0602020204020303" pitchFamily="34" charset="-79"/>
                <a:ea typeface="+mn-ea"/>
                <a:cs typeface="+mn-cs"/>
              </a:rPr>
              <a:t>The notion of the lifeworld that is readily available, especially in debates outside of phenomenology, is an anthropological concept. I take this to be the predominant way in which the lifeworld (and in turn, the relevance of phenomenological theory) is understood in contemporary philosophy of science. Take Ross, Ladyman and </a:t>
            </a:r>
            <a:r>
              <a:rPr lang="en-GB" sz="1200" b="0" i="0" kern="1200" dirty="0" err="1">
                <a:solidFill>
                  <a:schemeClr val="tx1"/>
                </a:solidFill>
                <a:effectLst/>
                <a:latin typeface="Futura Medium" panose="020B0602020204020303" pitchFamily="34" charset="-79"/>
                <a:ea typeface="+mn-ea"/>
                <a:cs typeface="+mn-cs"/>
              </a:rPr>
              <a:t>Spurrett</a:t>
            </a:r>
            <a:r>
              <a:rPr lang="en-GB" sz="1200" b="0" i="0" kern="1200" dirty="0">
                <a:solidFill>
                  <a:schemeClr val="tx1"/>
                </a:solidFill>
                <a:effectLst/>
                <a:latin typeface="Futura Medium" panose="020B0602020204020303" pitchFamily="34" charset="-79"/>
                <a:ea typeface="+mn-ea"/>
                <a:cs typeface="+mn-cs"/>
              </a:rPr>
              <a:t> for example, who anticipate the question that their defence of “scientism” is in conflict with the lifeworld of everyday experience: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Futura Medium" panose="020B0602020204020303" pitchFamily="34" charset="-79"/>
              <a:ea typeface="+mn-ea"/>
              <a:cs typeface="+mn-cs"/>
            </a:endParaRPr>
          </a:p>
          <a:p>
            <a:pPr marL="914400" lvl="2" indent="0">
              <a:buNone/>
            </a:pPr>
            <a:r>
              <a:rPr lang="en-GB" dirty="0"/>
              <a:t>People who wish to explore the ways in which the habitual or intuitive anthropological conceptual space is structured are invited to explore social phenomenology</a:t>
            </a:r>
            <a:r>
              <a:rPr lang="en-GB" i="1" dirty="0"/>
              <a:t>. </a:t>
            </a:r>
            <a:r>
              <a:rPr lang="en-GB" dirty="0"/>
              <a:t>We can say ‘go in peace’ to </a:t>
            </a:r>
            <a:r>
              <a:rPr lang="en-GB" dirty="0" err="1"/>
              <a:t>Heideggerians</a:t>
            </a:r>
            <a:r>
              <a:rPr lang="en-GB" dirty="0"/>
              <a:t>, noting that it was entirely appropriate that Heidegger did not attempt to base any elements of his philosophy on science, and focused on hammers […] rather than atoms. […] We, however, are interested in objective truth, rather than philosophical anthropology.</a:t>
            </a:r>
            <a:endParaRPr lang="en-GB" i="1" dirty="0"/>
          </a:p>
          <a:p>
            <a:pPr marL="914400" lvl="2" indent="0">
              <a:buNone/>
            </a:pPr>
            <a:r>
              <a:rPr lang="en-GB" i="1" dirty="0"/>
              <a:t>(Ladyman et al. 2007, 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Futura Medium" panose="020B0602020204020303" pitchFamily="34" charset="-79"/>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Futura Medium" panose="020B0602020204020303" pitchFamily="34" charset="-79"/>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Futura Medium" panose="020B0602020204020303" pitchFamily="34" charset="-79"/>
                <a:ea typeface="+mn-ea"/>
                <a:cs typeface="+mn-cs"/>
              </a:rPr>
              <a:t>They dismiss worries about a conflict with the world of everyday experience, because they reject the idea that the real world bears any interesting relationship to the “anthropological conceptual space”. On their account, a discussion of the </a:t>
            </a:r>
            <a:r>
              <a:rPr lang="en-GB" sz="1200" b="0" i="0" kern="1200" dirty="0" err="1">
                <a:solidFill>
                  <a:schemeClr val="tx1"/>
                </a:solidFill>
                <a:effectLst/>
                <a:latin typeface="Futura Medium" panose="020B0602020204020303" pitchFamily="34" charset="-79"/>
                <a:ea typeface="+mn-ea"/>
                <a:cs typeface="+mn-cs"/>
              </a:rPr>
              <a:t>scien</a:t>
            </a:r>
            <a:r>
              <a:rPr lang="en-GB" sz="1200" b="0" i="0" kern="1200" dirty="0">
                <a:solidFill>
                  <a:schemeClr val="tx1"/>
                </a:solidFill>
                <a:effectLst/>
                <a:latin typeface="Futura Medium" panose="020B0602020204020303" pitchFamily="34" charset="-79"/>
                <a:ea typeface="+mn-ea"/>
                <a:cs typeface="+mn-cs"/>
              </a:rPr>
              <a:t>- </a:t>
            </a:r>
            <a:r>
              <a:rPr lang="en-GB" sz="1200" b="0" i="0" kern="1200" dirty="0" err="1">
                <a:solidFill>
                  <a:schemeClr val="tx1"/>
                </a:solidFill>
                <a:effectLst/>
                <a:latin typeface="Futura Medium" panose="020B0602020204020303" pitchFamily="34" charset="-79"/>
                <a:ea typeface="+mn-ea"/>
                <a:cs typeface="+mn-cs"/>
              </a:rPr>
              <a:t>tifically</a:t>
            </a:r>
            <a:r>
              <a:rPr lang="en-GB" sz="1200" b="0" i="0" kern="1200" dirty="0">
                <a:solidFill>
                  <a:schemeClr val="tx1"/>
                </a:solidFill>
                <a:effectLst/>
                <a:latin typeface="Futura Medium" panose="020B0602020204020303" pitchFamily="34" charset="-79"/>
                <a:ea typeface="+mn-ea"/>
                <a:cs typeface="+mn-cs"/>
              </a:rPr>
              <a:t> justified (rather than habitual or intuitive) conceptual space is orthogonal to the phenomenological exploration of the lifeworld. A systematic study of the life- world may well be possible, but the way they conceive of it, none of its results could be relevant for the scientific image of the world. On this account, the lifeworld is a different kind of representation of the world. Its main difference to the scientific rep- </a:t>
            </a:r>
            <a:r>
              <a:rPr lang="en-GB" sz="1200" b="0" i="0" kern="1200" dirty="0" err="1">
                <a:solidFill>
                  <a:schemeClr val="tx1"/>
                </a:solidFill>
                <a:effectLst/>
                <a:latin typeface="Futura Medium" panose="020B0602020204020303" pitchFamily="34" charset="-79"/>
                <a:ea typeface="+mn-ea"/>
                <a:cs typeface="+mn-cs"/>
              </a:rPr>
              <a:t>resentation</a:t>
            </a:r>
            <a:r>
              <a:rPr lang="en-GB" sz="1200" b="0" i="0" kern="1200" dirty="0">
                <a:solidFill>
                  <a:schemeClr val="tx1"/>
                </a:solidFill>
                <a:effectLst/>
                <a:latin typeface="Futura Medium" panose="020B0602020204020303" pitchFamily="34" charset="-79"/>
                <a:ea typeface="+mn-ea"/>
                <a:cs typeface="+mn-cs"/>
              </a:rPr>
              <a:t> is that the lifeworld representation may come more naturally, or that it has an evolutionary history that selects its representations not by the mechanisms that lead to theory choice among scientists. But the concepts selected for biological fitness are likely to be quite different from those that best serve scientists’ interest in accurate representation.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sz="1200" b="0" i="0" kern="1200" dirty="0">
                <a:solidFill>
                  <a:schemeClr val="tx1"/>
                </a:solidFill>
                <a:effectLst/>
                <a:latin typeface="Futura Medium" panose="020B0602020204020303" pitchFamily="34" charset="-79"/>
                <a:ea typeface="+mn-ea"/>
                <a:cs typeface="+mn-cs"/>
              </a:rPr>
              <a:t>This anthropological reading has a great advantage: if the phenomenological exploration of the lifeworld is orthogonal to the physicists’ investigation of the real world, there is no risk of creating a conflict between empirical science and the arm- chair description of our everyday life. In other words, the anthropological reading of the lifeworld avoids a commitment to “prima philosophia”: the idea that </a:t>
            </a:r>
            <a:r>
              <a:rPr lang="en-GB" sz="1200" b="0" i="0" kern="1200" dirty="0" err="1">
                <a:solidFill>
                  <a:schemeClr val="tx1"/>
                </a:solidFill>
                <a:effectLst/>
                <a:latin typeface="Futura Medium" panose="020B0602020204020303" pitchFamily="34" charset="-79"/>
                <a:ea typeface="+mn-ea"/>
                <a:cs typeface="+mn-cs"/>
              </a:rPr>
              <a:t>philosoph</a:t>
            </a:r>
            <a:r>
              <a:rPr lang="en-GB" sz="1200" b="0" i="0" kern="1200" dirty="0">
                <a:solidFill>
                  <a:schemeClr val="tx1"/>
                </a:solidFill>
                <a:effectLst/>
                <a:latin typeface="Futura Medium" panose="020B0602020204020303" pitchFamily="34" charset="-79"/>
                <a:ea typeface="+mn-ea"/>
                <a:cs typeface="+mn-cs"/>
              </a:rPr>
              <a:t>- </a:t>
            </a:r>
            <a:r>
              <a:rPr lang="en-GB" sz="1200" b="0" i="0" kern="1200" dirty="0" err="1">
                <a:solidFill>
                  <a:schemeClr val="tx1"/>
                </a:solidFill>
                <a:effectLst/>
                <a:latin typeface="Futura Medium" panose="020B0602020204020303" pitchFamily="34" charset="-79"/>
                <a:ea typeface="+mn-ea"/>
                <a:cs typeface="+mn-cs"/>
              </a:rPr>
              <a:t>ical</a:t>
            </a:r>
            <a:r>
              <a:rPr lang="en-GB" sz="1200" b="0" i="0" kern="1200" dirty="0">
                <a:solidFill>
                  <a:schemeClr val="tx1"/>
                </a:solidFill>
                <a:effectLst/>
                <a:latin typeface="Futura Medium" panose="020B0602020204020303" pitchFamily="34" charset="-79"/>
                <a:ea typeface="+mn-ea"/>
                <a:cs typeface="+mn-cs"/>
              </a:rPr>
              <a:t> clarification can or even must precede the production of (empirical) scientific knowledge. Philosophers do not have a good track record at spelling out the </a:t>
            </a:r>
            <a:r>
              <a:rPr lang="en-GB" sz="1200" b="0" i="0" kern="1200" dirty="0" err="1">
                <a:solidFill>
                  <a:schemeClr val="tx1"/>
                </a:solidFill>
                <a:effectLst/>
                <a:latin typeface="Futura Medium" panose="020B0602020204020303" pitchFamily="34" charset="-79"/>
                <a:ea typeface="+mn-ea"/>
                <a:cs typeface="+mn-cs"/>
              </a:rPr>
              <a:t>neces</a:t>
            </a:r>
            <a:r>
              <a:rPr lang="en-GB" sz="1200" b="0" i="0" kern="1200" dirty="0">
                <a:solidFill>
                  <a:schemeClr val="tx1"/>
                </a:solidFill>
                <a:effectLst/>
                <a:latin typeface="Futura Medium" panose="020B0602020204020303" pitchFamily="34" charset="-79"/>
                <a:ea typeface="+mn-ea"/>
                <a:cs typeface="+mn-cs"/>
              </a:rPr>
              <a:t>- </a:t>
            </a:r>
            <a:r>
              <a:rPr lang="en-GB" sz="1200" b="0" i="0" kern="1200" dirty="0" err="1">
                <a:solidFill>
                  <a:schemeClr val="tx1"/>
                </a:solidFill>
                <a:effectLst/>
                <a:latin typeface="Futura Medium" panose="020B0602020204020303" pitchFamily="34" charset="-79"/>
                <a:ea typeface="+mn-ea"/>
                <a:cs typeface="+mn-cs"/>
              </a:rPr>
              <a:t>sary</a:t>
            </a:r>
            <a:r>
              <a:rPr lang="en-GB" sz="1200" b="0" i="0" kern="1200" dirty="0">
                <a:solidFill>
                  <a:schemeClr val="tx1"/>
                </a:solidFill>
                <a:effectLst/>
                <a:latin typeface="Futura Medium" panose="020B0602020204020303" pitchFamily="34" charset="-79"/>
                <a:ea typeface="+mn-ea"/>
                <a:cs typeface="+mn-cs"/>
              </a:rPr>
              <a:t> conceptual limits of empirical science, so it is understandable that the majority of philosophers of science have little patience for such a priori considerations. </a:t>
            </a:r>
            <a:endParaRPr lang="en-GB" dirty="0"/>
          </a:p>
          <a:p>
            <a:r>
              <a:rPr lang="en-GB" sz="1200" b="0" i="0" kern="1200" dirty="0">
                <a:solidFill>
                  <a:schemeClr val="tx1"/>
                </a:solidFill>
                <a:effectLst/>
                <a:latin typeface="Futura Medium" panose="020B0602020204020303" pitchFamily="34" charset="-79"/>
                <a:ea typeface="+mn-ea"/>
                <a:cs typeface="+mn-cs"/>
              </a:rPr>
              <a:t>On this reading, lifeworld is a concept from an empirical science, presumably empirical anthropology. Questions about the structure of the lifeworld and are about human psychology, cultural history, and perhaps evolutionary biology. But they are independent for metaphysical questions and the metaphysics of natural science in particular. In this sense, the anthropological reading of the lifeworld remains meta- physically neutral, or inert. In </a:t>
            </a:r>
            <a:r>
              <a:rPr lang="en-GB" sz="1200" b="0" i="0" kern="1200" dirty="0" err="1">
                <a:solidFill>
                  <a:schemeClr val="tx1"/>
                </a:solidFill>
                <a:effectLst/>
                <a:latin typeface="Futura Medium" panose="020B0602020204020303" pitchFamily="34" charset="-79"/>
                <a:ea typeface="+mn-ea"/>
                <a:cs typeface="+mn-cs"/>
              </a:rPr>
              <a:t>Sellarsian</a:t>
            </a:r>
            <a:r>
              <a:rPr lang="en-GB" sz="1200" b="0" i="0" kern="1200" dirty="0">
                <a:solidFill>
                  <a:schemeClr val="tx1"/>
                </a:solidFill>
                <a:effectLst/>
                <a:latin typeface="Futura Medium" panose="020B0602020204020303" pitchFamily="34" charset="-79"/>
                <a:ea typeface="+mn-ea"/>
                <a:cs typeface="+mn-cs"/>
              </a:rPr>
              <a:t> terms, the anthropological reading already gives metaphysical priority and conceptual independence to the scientific image. Any (in)compatibility between manifest and scientific images could be </a:t>
            </a:r>
            <a:r>
              <a:rPr lang="en-GB" sz="1200" b="0" i="0" kern="1200" dirty="0" err="1">
                <a:solidFill>
                  <a:schemeClr val="tx1"/>
                </a:solidFill>
                <a:effectLst/>
                <a:latin typeface="Futura Medium" panose="020B0602020204020303" pitchFamily="34" charset="-79"/>
                <a:ea typeface="+mn-ea"/>
                <a:cs typeface="+mn-cs"/>
              </a:rPr>
              <a:t>psychologi</a:t>
            </a:r>
            <a:r>
              <a:rPr lang="en-GB" sz="1200" b="0" i="0" kern="1200" dirty="0">
                <a:solidFill>
                  <a:schemeClr val="tx1"/>
                </a:solidFill>
                <a:effectLst/>
                <a:latin typeface="Futura Medium" panose="020B0602020204020303" pitchFamily="34" charset="-79"/>
                <a:ea typeface="+mn-ea"/>
                <a:cs typeface="+mn-cs"/>
              </a:rPr>
              <a:t>- </a:t>
            </a:r>
            <a:r>
              <a:rPr lang="en-GB" sz="1200" b="0" i="0" kern="1200" dirty="0" err="1">
                <a:solidFill>
                  <a:schemeClr val="tx1"/>
                </a:solidFill>
                <a:effectLst/>
                <a:latin typeface="Futura Medium" panose="020B0602020204020303" pitchFamily="34" charset="-79"/>
                <a:ea typeface="+mn-ea"/>
                <a:cs typeface="+mn-cs"/>
              </a:rPr>
              <a:t>cally</a:t>
            </a:r>
            <a:r>
              <a:rPr lang="en-GB" sz="1200" b="0" i="0" kern="1200" dirty="0">
                <a:solidFill>
                  <a:schemeClr val="tx1"/>
                </a:solidFill>
                <a:effectLst/>
                <a:latin typeface="Futura Medium" panose="020B0602020204020303" pitchFamily="34" charset="-79"/>
                <a:ea typeface="+mn-ea"/>
                <a:cs typeface="+mn-cs"/>
              </a:rPr>
              <a:t> or historically interesting, but would not make a difference for scientific theory (beyond anthropology) or metaphysics.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a:extLst>
              <a:ext uri="{FF2B5EF4-FFF2-40B4-BE49-F238E27FC236}">
                <a16:creationId xmlns:a16="http://schemas.microsoft.com/office/drawing/2014/main" id="{A176015F-BEF8-A80C-C5F9-0463B17709F2}"/>
              </a:ext>
            </a:extLst>
          </p:cNvPr>
          <p:cNvSpPr>
            <a:spLocks noGrp="1"/>
          </p:cNvSpPr>
          <p:nvPr>
            <p:ph type="sldNum" sz="quarter" idx="5"/>
          </p:nvPr>
        </p:nvSpPr>
        <p:spPr/>
        <p:txBody>
          <a:bodyPr/>
          <a:lstStyle/>
          <a:p>
            <a:fld id="{29105A96-863C-CC40-A7FC-F74EA7FB9308}" type="slidenum">
              <a:rPr lang="en-GB" smtClean="0"/>
              <a:t>7</a:t>
            </a:fld>
            <a:endParaRPr lang="en-GB"/>
          </a:p>
        </p:txBody>
      </p:sp>
    </p:spTree>
    <p:extLst>
      <p:ext uri="{BB962C8B-B14F-4D97-AF65-F5344CB8AC3E}">
        <p14:creationId xmlns:p14="http://schemas.microsoft.com/office/powerpoint/2010/main" val="470593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rgbClr val="CFCDCD"/>
                </a:solidFill>
              </a:rPr>
              <a:t>The anthropological reading risks no conflict with the scientific image. The anthropological conception of the lifeworld  can even find its clear place </a:t>
            </a:r>
            <a:r>
              <a:rPr lang="en-GB" i="1" dirty="0">
                <a:solidFill>
                  <a:srgbClr val="CFCDCD"/>
                </a:solidFill>
              </a:rPr>
              <a:t>within </a:t>
            </a:r>
            <a:r>
              <a:rPr lang="en-GB" dirty="0">
                <a:solidFill>
                  <a:srgbClr val="CFCDCD"/>
                </a:solidFill>
              </a:rPr>
              <a:t>the scientific image, as a part of the empirical science of anthropology. </a:t>
            </a:r>
          </a:p>
          <a:p>
            <a:endParaRPr lang="en-GB" dirty="0">
              <a:solidFill>
                <a:srgbClr val="CFCDCD"/>
              </a:solidFill>
            </a:endParaRPr>
          </a:p>
          <a:p>
            <a:r>
              <a:rPr lang="en-GB" dirty="0">
                <a:solidFill>
                  <a:srgbClr val="CFCDCD"/>
                </a:solidFill>
              </a:rPr>
              <a:t>But Husserl also emphasizes a foundational role of the lifeworld.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Futura Medium" panose="020B0602020204020303" pitchFamily="34" charset="-79"/>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Futura Medium" panose="020B0602020204020303" pitchFamily="34" charset="-79"/>
                <a:ea typeface="+mn-ea"/>
                <a:cs typeface="+mn-cs"/>
              </a:rPr>
              <a:t>[Read Quote]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Futura Medium" panose="020B0602020204020303" pitchFamily="34" charset="-79"/>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Futura Medium" panose="020B0602020204020303" pitchFamily="34" charset="-79"/>
                <a:ea typeface="+mn-ea"/>
                <a:cs typeface="+mn-cs"/>
              </a:rPr>
              <a:t>He develops the con- </a:t>
            </a:r>
            <a:r>
              <a:rPr lang="en-GB" sz="1200" b="0" i="0" kern="1200" dirty="0" err="1">
                <a:solidFill>
                  <a:schemeClr val="tx1"/>
                </a:solidFill>
                <a:effectLst/>
                <a:latin typeface="Futura Medium" panose="020B0602020204020303" pitchFamily="34" charset="-79"/>
                <a:ea typeface="+mn-ea"/>
                <a:cs typeface="+mn-cs"/>
              </a:rPr>
              <a:t>cept</a:t>
            </a:r>
            <a:r>
              <a:rPr lang="en-GB" sz="1200" b="0" i="0" kern="1200" dirty="0">
                <a:solidFill>
                  <a:schemeClr val="tx1"/>
                </a:solidFill>
                <a:effectLst/>
                <a:latin typeface="Futura Medium" panose="020B0602020204020303" pitchFamily="34" charset="-79"/>
                <a:ea typeface="+mn-ea"/>
                <a:cs typeface="+mn-cs"/>
              </a:rPr>
              <a:t> of the lifeworld within a transcendental philosophy which, for example Adrien Moore in his history of metaphysics considers to be the “prima philosophia par excellence”. The lifeworld is not a concept within the empirical science of anthropology, but the starting point for science in the first place. The most productive interpretation of the lifeworld would have to stick to these ambitious claims of Husserl’s, but it opens a spectrum of more and less ambitious interpretations. There are of course good reasons that most philosophers of science are wary of theses that derive from a prima philosophia, so it requires caution to proceed this way. </a:t>
            </a:r>
            <a:endParaRPr lang="en-GB" dirty="0"/>
          </a:p>
          <a:p>
            <a:endParaRPr lang="en-GB" dirty="0"/>
          </a:p>
        </p:txBody>
      </p:sp>
      <p:sp>
        <p:nvSpPr>
          <p:cNvPr id="4" name="Slide Number Placeholder 3"/>
          <p:cNvSpPr>
            <a:spLocks noGrp="1"/>
          </p:cNvSpPr>
          <p:nvPr>
            <p:ph type="sldNum" sz="quarter" idx="5"/>
          </p:nvPr>
        </p:nvSpPr>
        <p:spPr/>
        <p:txBody>
          <a:bodyPr/>
          <a:lstStyle/>
          <a:p>
            <a:fld id="{29105A96-863C-CC40-A7FC-F74EA7FB9308}" type="slidenum">
              <a:rPr lang="en-GB" smtClean="0"/>
              <a:pPr/>
              <a:t>8</a:t>
            </a:fld>
            <a:endParaRPr lang="en-GB" dirty="0"/>
          </a:p>
        </p:txBody>
      </p:sp>
    </p:spTree>
    <p:extLst>
      <p:ext uri="{BB962C8B-B14F-4D97-AF65-F5344CB8AC3E}">
        <p14:creationId xmlns:p14="http://schemas.microsoft.com/office/powerpoint/2010/main" val="1818147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kind of restrictions that a ‘prima philosophia’ places on scientific theories can be more or less metaphysically ambitious.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Characterizing transcendental arguments in general  may be impossible (</a:t>
            </a:r>
            <a:r>
              <a:rPr lang="en-GB" dirty="0" err="1"/>
              <a:t>Pihlström</a:t>
            </a:r>
            <a:r>
              <a:rPr lang="en-GB" dirty="0"/>
              <a:t> 2004), so I offer only a working definition for </a:t>
            </a:r>
            <a:r>
              <a:rPr lang="en-GB" i="1" dirty="0"/>
              <a:t>my present </a:t>
            </a:r>
            <a:r>
              <a:rPr lang="en-GB" dirty="0"/>
              <a:t>purposes: the purpose of contrasting with the anthropological conception. Kant’s suggestion is that transcendental cognition is about the ‘mode of cognition of objects’ (</a:t>
            </a:r>
            <a:r>
              <a:rPr lang="en-GB" dirty="0" err="1"/>
              <a:t>KrV</a:t>
            </a:r>
            <a:r>
              <a:rPr lang="en-GB" dirty="0"/>
              <a:t>/CPR, B25). Transcendental accounts of the lifeworld tell us something about scientific modes of cognition.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Therefore I here want to suggest that we call a notion of the lifeworld </a:t>
            </a:r>
            <a:r>
              <a:rPr lang="en-GB" i="1" dirty="0"/>
              <a:t>transcendental </a:t>
            </a:r>
            <a:r>
              <a:rPr lang="en-GB" i="0" dirty="0"/>
              <a:t>if it implies a restriction on the scope of scientific posits. </a:t>
            </a:r>
            <a:r>
              <a:rPr lang="en-GB" sz="1200" b="0" i="0" kern="1200" dirty="0">
                <a:solidFill>
                  <a:schemeClr val="tx1"/>
                </a:solidFill>
                <a:effectLst/>
                <a:latin typeface="Futura Medium" panose="020B0602020204020303" pitchFamily="34" charset="-79"/>
                <a:ea typeface="+mn-ea"/>
                <a:cs typeface="+mn-cs"/>
              </a:rPr>
              <a:t>On transcendental readings of the lifeworld, theoretical projects offer no independent way of getting at the world: they build on on our already established, pre-scientific way of engaging with it.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29105A96-863C-CC40-A7FC-F74EA7FB9308}" type="slidenum">
              <a:rPr lang="en-GB" smtClean="0"/>
              <a:t>9</a:t>
            </a:fld>
            <a:endParaRPr lang="en-GB"/>
          </a:p>
        </p:txBody>
      </p:sp>
    </p:spTree>
    <p:extLst>
      <p:ext uri="{BB962C8B-B14F-4D97-AF65-F5344CB8AC3E}">
        <p14:creationId xmlns:p14="http://schemas.microsoft.com/office/powerpoint/2010/main" val="3860944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A9175-48B3-574B-7877-179023A7D356}"/>
              </a:ext>
            </a:extLst>
          </p:cNvPr>
          <p:cNvSpPr>
            <a:spLocks noGrp="1"/>
          </p:cNvSpPr>
          <p:nvPr>
            <p:ph type="ctrTitle"/>
          </p:nvPr>
        </p:nvSpPr>
        <p:spPr>
          <a:xfrm>
            <a:off x="1524000" y="1122363"/>
            <a:ext cx="9144000" cy="2387600"/>
          </a:xfrm>
        </p:spPr>
        <p:txBody>
          <a:bodyPr anchor="b"/>
          <a:lstStyle>
            <a:lvl1pPr algn="ctr">
              <a:defRPr sz="6000">
                <a:solidFill>
                  <a:srgbClr val="CFCDCD"/>
                </a:solidFill>
                <a:latin typeface="Futura Medium" panose="020B0602020204020303" pitchFamily="34" charset="-79"/>
                <a:cs typeface="Futura Medium" panose="020B0602020204020303" pitchFamily="34" charset="-79"/>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F5D1A0B9-323A-BB92-957E-D9A7F572088B}"/>
              </a:ext>
            </a:extLst>
          </p:cNvPr>
          <p:cNvSpPr>
            <a:spLocks noGrp="1"/>
          </p:cNvSpPr>
          <p:nvPr>
            <p:ph type="subTitle" idx="1"/>
          </p:nvPr>
        </p:nvSpPr>
        <p:spPr>
          <a:xfrm>
            <a:off x="1524000" y="3602038"/>
            <a:ext cx="9144000" cy="1655762"/>
          </a:xfrm>
        </p:spPr>
        <p:txBody>
          <a:bodyPr/>
          <a:lstStyle>
            <a:lvl1pPr marL="0" indent="0" algn="ctr">
              <a:buNone/>
              <a:defRPr sz="2400">
                <a:solidFill>
                  <a:srgbClr val="D0CEC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116C08F-D56B-E083-3D4E-490B88C054C2}"/>
              </a:ext>
            </a:extLst>
          </p:cNvPr>
          <p:cNvSpPr>
            <a:spLocks noGrp="1"/>
          </p:cNvSpPr>
          <p:nvPr>
            <p:ph type="dt" sz="half" idx="10"/>
          </p:nvPr>
        </p:nvSpPr>
        <p:spPr/>
        <p:txBody>
          <a:bodyPr/>
          <a:lstStyle>
            <a:lvl1pPr>
              <a:defRPr>
                <a:solidFill>
                  <a:srgbClr val="D0CECE"/>
                </a:solidFill>
              </a:defRPr>
            </a:lvl1pPr>
          </a:lstStyle>
          <a:p>
            <a:fld id="{C632369A-D39D-604F-B8A5-93A78975E761}" type="datetimeFigureOut">
              <a:rPr lang="en-US" smtClean="0"/>
              <a:pPr/>
              <a:t>6/24/25</a:t>
            </a:fld>
            <a:endParaRPr lang="en-US"/>
          </a:p>
        </p:txBody>
      </p:sp>
      <p:sp>
        <p:nvSpPr>
          <p:cNvPr id="5" name="Footer Placeholder 4">
            <a:extLst>
              <a:ext uri="{FF2B5EF4-FFF2-40B4-BE49-F238E27FC236}">
                <a16:creationId xmlns:a16="http://schemas.microsoft.com/office/drawing/2014/main" id="{EC3500B1-94A8-6B98-32D7-0169FFF0A339}"/>
              </a:ext>
            </a:extLst>
          </p:cNvPr>
          <p:cNvSpPr>
            <a:spLocks noGrp="1"/>
          </p:cNvSpPr>
          <p:nvPr>
            <p:ph type="ftr" sz="quarter" idx="11"/>
          </p:nvPr>
        </p:nvSpPr>
        <p:spPr/>
        <p:txBody>
          <a:bodyPr/>
          <a:lstStyle>
            <a:lvl1pPr>
              <a:defRPr>
                <a:solidFill>
                  <a:srgbClr val="D0CECE"/>
                </a:solidFill>
              </a:defRPr>
            </a:lvl1pPr>
          </a:lstStyle>
          <a:p>
            <a:endParaRPr lang="en-US"/>
          </a:p>
        </p:txBody>
      </p:sp>
      <p:sp>
        <p:nvSpPr>
          <p:cNvPr id="6" name="Slide Number Placeholder 5">
            <a:extLst>
              <a:ext uri="{FF2B5EF4-FFF2-40B4-BE49-F238E27FC236}">
                <a16:creationId xmlns:a16="http://schemas.microsoft.com/office/drawing/2014/main" id="{6CDBFA5B-0E77-692B-BC5F-669C119B8C72}"/>
              </a:ext>
            </a:extLst>
          </p:cNvPr>
          <p:cNvSpPr>
            <a:spLocks noGrp="1"/>
          </p:cNvSpPr>
          <p:nvPr>
            <p:ph type="sldNum" sz="quarter" idx="12"/>
          </p:nvPr>
        </p:nvSpPr>
        <p:spPr/>
        <p:txBody>
          <a:bodyPr/>
          <a:lstStyle>
            <a:lvl1pPr>
              <a:defRPr>
                <a:solidFill>
                  <a:srgbClr val="D0CECE"/>
                </a:solidFill>
              </a:defRPr>
            </a:lvl1pPr>
          </a:lstStyle>
          <a:p>
            <a:fld id="{D5DD91E0-E203-254A-B7DE-7D6151DC12BE}" type="slidenum">
              <a:rPr lang="en-US" smtClean="0"/>
              <a:pPr/>
              <a:t>‹#›</a:t>
            </a:fld>
            <a:endParaRPr lang="en-US"/>
          </a:p>
        </p:txBody>
      </p:sp>
    </p:spTree>
    <p:extLst>
      <p:ext uri="{BB962C8B-B14F-4D97-AF65-F5344CB8AC3E}">
        <p14:creationId xmlns:p14="http://schemas.microsoft.com/office/powerpoint/2010/main" val="209875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3A53A-4F83-CDC8-AE18-7CB504ADB4B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2F8C890-2D55-B97D-15BC-ACE91274F74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AA2DF5-737F-771E-AFCF-CE65CE3D9E43}"/>
              </a:ext>
            </a:extLst>
          </p:cNvPr>
          <p:cNvSpPr>
            <a:spLocks noGrp="1"/>
          </p:cNvSpPr>
          <p:nvPr>
            <p:ph type="dt" sz="half" idx="10"/>
          </p:nvPr>
        </p:nvSpPr>
        <p:spPr/>
        <p:txBody>
          <a:bodyPr/>
          <a:lstStyle/>
          <a:p>
            <a:fld id="{C632369A-D39D-604F-B8A5-93A78975E761}" type="datetimeFigureOut">
              <a:rPr lang="en-US" smtClean="0"/>
              <a:t>6/24/25</a:t>
            </a:fld>
            <a:endParaRPr lang="en-US"/>
          </a:p>
        </p:txBody>
      </p:sp>
      <p:sp>
        <p:nvSpPr>
          <p:cNvPr id="5" name="Footer Placeholder 4">
            <a:extLst>
              <a:ext uri="{FF2B5EF4-FFF2-40B4-BE49-F238E27FC236}">
                <a16:creationId xmlns:a16="http://schemas.microsoft.com/office/drawing/2014/main" id="{4B94270C-AFCD-9DBA-55CF-4401340AF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083C5-F809-E4D8-336D-9AC9FDED72B5}"/>
              </a:ext>
            </a:extLst>
          </p:cNvPr>
          <p:cNvSpPr>
            <a:spLocks noGrp="1"/>
          </p:cNvSpPr>
          <p:nvPr>
            <p:ph type="sldNum" sz="quarter" idx="12"/>
          </p:nvPr>
        </p:nvSpPr>
        <p:spPr/>
        <p:txBody>
          <a:bodyPr/>
          <a:lstStyle/>
          <a:p>
            <a:fld id="{D5DD91E0-E203-254A-B7DE-7D6151DC12BE}" type="slidenum">
              <a:rPr lang="en-US" smtClean="0"/>
              <a:t>‹#›</a:t>
            </a:fld>
            <a:endParaRPr lang="en-US"/>
          </a:p>
        </p:txBody>
      </p:sp>
    </p:spTree>
    <p:extLst>
      <p:ext uri="{BB962C8B-B14F-4D97-AF65-F5344CB8AC3E}">
        <p14:creationId xmlns:p14="http://schemas.microsoft.com/office/powerpoint/2010/main" val="3092220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DCDF9E-BC36-1423-BBC1-57B3A54139C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E499F6C-C52B-FE46-97F9-B7B5BFD13C0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2A7580-1F4D-5A89-0A1F-705DE3EA6C9D}"/>
              </a:ext>
            </a:extLst>
          </p:cNvPr>
          <p:cNvSpPr>
            <a:spLocks noGrp="1"/>
          </p:cNvSpPr>
          <p:nvPr>
            <p:ph type="dt" sz="half" idx="10"/>
          </p:nvPr>
        </p:nvSpPr>
        <p:spPr/>
        <p:txBody>
          <a:bodyPr/>
          <a:lstStyle/>
          <a:p>
            <a:fld id="{C632369A-D39D-604F-B8A5-93A78975E761}" type="datetimeFigureOut">
              <a:rPr lang="en-US" smtClean="0"/>
              <a:t>6/24/25</a:t>
            </a:fld>
            <a:endParaRPr lang="en-US"/>
          </a:p>
        </p:txBody>
      </p:sp>
      <p:sp>
        <p:nvSpPr>
          <p:cNvPr id="5" name="Footer Placeholder 4">
            <a:extLst>
              <a:ext uri="{FF2B5EF4-FFF2-40B4-BE49-F238E27FC236}">
                <a16:creationId xmlns:a16="http://schemas.microsoft.com/office/drawing/2014/main" id="{74DB7348-BC0A-6CA7-E122-DF086C917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351B16-814D-0101-C682-985FE2ED5D33}"/>
              </a:ext>
            </a:extLst>
          </p:cNvPr>
          <p:cNvSpPr>
            <a:spLocks noGrp="1"/>
          </p:cNvSpPr>
          <p:nvPr>
            <p:ph type="sldNum" sz="quarter" idx="12"/>
          </p:nvPr>
        </p:nvSpPr>
        <p:spPr/>
        <p:txBody>
          <a:bodyPr/>
          <a:lstStyle/>
          <a:p>
            <a:fld id="{D5DD91E0-E203-254A-B7DE-7D6151DC12BE}" type="slidenum">
              <a:rPr lang="en-US" smtClean="0"/>
              <a:t>‹#›</a:t>
            </a:fld>
            <a:endParaRPr lang="en-US"/>
          </a:p>
        </p:txBody>
      </p:sp>
    </p:spTree>
    <p:extLst>
      <p:ext uri="{BB962C8B-B14F-4D97-AF65-F5344CB8AC3E}">
        <p14:creationId xmlns:p14="http://schemas.microsoft.com/office/powerpoint/2010/main" val="1603526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713B-E9F4-667B-6455-71AB455C1CC0}"/>
              </a:ext>
            </a:extLst>
          </p:cNvPr>
          <p:cNvSpPr>
            <a:spLocks noGrp="1"/>
          </p:cNvSpPr>
          <p:nvPr>
            <p:ph type="title"/>
          </p:nvPr>
        </p:nvSpPr>
        <p:spPr/>
        <p:txBody>
          <a:bodyPr/>
          <a:lstStyle>
            <a:lvl1pPr>
              <a:defRPr>
                <a:solidFill>
                  <a:srgbClr val="D0CECE"/>
                </a:solidFill>
                <a:latin typeface="Futura Medium" panose="020B0602020204020303" pitchFamily="34" charset="-79"/>
                <a:cs typeface="Futura Medium" panose="020B0602020204020303" pitchFamily="34" charset="-79"/>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37FA0509-2F9E-F350-1CBC-0294E627B052}"/>
              </a:ext>
            </a:extLst>
          </p:cNvPr>
          <p:cNvSpPr>
            <a:spLocks noGrp="1"/>
          </p:cNvSpPr>
          <p:nvPr>
            <p:ph idx="1"/>
          </p:nvPr>
        </p:nvSpPr>
        <p:spPr/>
        <p:txBody>
          <a:bodyPr/>
          <a:lstStyle>
            <a:lvl1pPr>
              <a:defRPr>
                <a:solidFill>
                  <a:srgbClr val="D0CECE"/>
                </a:solidFill>
              </a:defRPr>
            </a:lvl1pPr>
            <a:lvl2pPr>
              <a:defRPr>
                <a:solidFill>
                  <a:srgbClr val="D0CECE"/>
                </a:solidFill>
              </a:defRPr>
            </a:lvl2pPr>
            <a:lvl3pPr>
              <a:defRPr>
                <a:solidFill>
                  <a:srgbClr val="D0CECE"/>
                </a:solidFill>
              </a:defRPr>
            </a:lvl3pPr>
            <a:lvl4pPr>
              <a:defRPr>
                <a:solidFill>
                  <a:srgbClr val="D0CECE"/>
                </a:solidFill>
              </a:defRPr>
            </a:lvl4pPr>
            <a:lvl5pPr>
              <a:defRPr>
                <a:solidFill>
                  <a:srgbClr val="D0CECE"/>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id="{D41980C1-AA14-3878-A07E-1D6DAFFC79B1}"/>
              </a:ext>
            </a:extLst>
          </p:cNvPr>
          <p:cNvSpPr>
            <a:spLocks noGrp="1"/>
          </p:cNvSpPr>
          <p:nvPr>
            <p:ph type="dt" sz="half" idx="10"/>
          </p:nvPr>
        </p:nvSpPr>
        <p:spPr/>
        <p:txBody>
          <a:bodyPr/>
          <a:lstStyle>
            <a:lvl1pPr>
              <a:defRPr>
                <a:solidFill>
                  <a:srgbClr val="D0CECE"/>
                </a:solidFill>
              </a:defRPr>
            </a:lvl1pPr>
          </a:lstStyle>
          <a:p>
            <a:fld id="{C632369A-D39D-604F-B8A5-93A78975E761}" type="datetimeFigureOut">
              <a:rPr lang="en-US" smtClean="0"/>
              <a:pPr/>
              <a:t>6/24/25</a:t>
            </a:fld>
            <a:endParaRPr lang="en-US" dirty="0"/>
          </a:p>
        </p:txBody>
      </p:sp>
      <p:sp>
        <p:nvSpPr>
          <p:cNvPr id="5" name="Footer Placeholder 4">
            <a:extLst>
              <a:ext uri="{FF2B5EF4-FFF2-40B4-BE49-F238E27FC236}">
                <a16:creationId xmlns:a16="http://schemas.microsoft.com/office/drawing/2014/main" id="{B54FA120-1458-C293-90DE-920EBD550A62}"/>
              </a:ext>
            </a:extLst>
          </p:cNvPr>
          <p:cNvSpPr>
            <a:spLocks noGrp="1"/>
          </p:cNvSpPr>
          <p:nvPr>
            <p:ph type="ftr" sz="quarter" idx="11"/>
          </p:nvPr>
        </p:nvSpPr>
        <p:spPr/>
        <p:txBody>
          <a:bodyPr/>
          <a:lstStyle>
            <a:lvl1pPr>
              <a:defRPr>
                <a:solidFill>
                  <a:srgbClr val="D0CECE"/>
                </a:solidFill>
              </a:defRPr>
            </a:lvl1pPr>
          </a:lstStyle>
          <a:p>
            <a:endParaRPr lang="en-US" dirty="0"/>
          </a:p>
        </p:txBody>
      </p:sp>
      <p:sp>
        <p:nvSpPr>
          <p:cNvPr id="6" name="Slide Number Placeholder 5">
            <a:extLst>
              <a:ext uri="{FF2B5EF4-FFF2-40B4-BE49-F238E27FC236}">
                <a16:creationId xmlns:a16="http://schemas.microsoft.com/office/drawing/2014/main" id="{F5F80422-8835-E302-1E9C-3954AAF66E25}"/>
              </a:ext>
            </a:extLst>
          </p:cNvPr>
          <p:cNvSpPr>
            <a:spLocks noGrp="1"/>
          </p:cNvSpPr>
          <p:nvPr>
            <p:ph type="sldNum" sz="quarter" idx="12"/>
          </p:nvPr>
        </p:nvSpPr>
        <p:spPr/>
        <p:txBody>
          <a:bodyPr/>
          <a:lstStyle>
            <a:lvl1pPr>
              <a:defRPr>
                <a:solidFill>
                  <a:srgbClr val="D0CECE"/>
                </a:solidFill>
              </a:defRPr>
            </a:lvl1pPr>
          </a:lstStyle>
          <a:p>
            <a:fld id="{D5DD91E0-E203-254A-B7DE-7D6151DC12BE}" type="slidenum">
              <a:rPr lang="en-US" smtClean="0"/>
              <a:pPr/>
              <a:t>‹#›</a:t>
            </a:fld>
            <a:endParaRPr lang="en-US" dirty="0"/>
          </a:p>
        </p:txBody>
      </p:sp>
    </p:spTree>
    <p:extLst>
      <p:ext uri="{BB962C8B-B14F-4D97-AF65-F5344CB8AC3E}">
        <p14:creationId xmlns:p14="http://schemas.microsoft.com/office/powerpoint/2010/main" val="3329917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5D27-771D-A86E-888A-7F923B9EAECF}"/>
              </a:ext>
            </a:extLst>
          </p:cNvPr>
          <p:cNvSpPr>
            <a:spLocks noGrp="1"/>
          </p:cNvSpPr>
          <p:nvPr>
            <p:ph type="title"/>
          </p:nvPr>
        </p:nvSpPr>
        <p:spPr>
          <a:xfrm>
            <a:off x="831850" y="1709738"/>
            <a:ext cx="10515600" cy="2852737"/>
          </a:xfrm>
        </p:spPr>
        <p:txBody>
          <a:bodyPr anchor="b"/>
          <a:lstStyle>
            <a:lvl1pPr>
              <a:defRPr sz="6000">
                <a:latin typeface="Futura Medium" panose="020B0602020204020303" pitchFamily="34" charset="-79"/>
                <a:cs typeface="Futura Medium" panose="020B0602020204020303" pitchFamily="34" charset="-79"/>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C3E4EA12-4885-9382-E53C-AC292727C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A2D6BC0-4B9F-A6A1-1E2C-2FD0E328E2EC}"/>
              </a:ext>
            </a:extLst>
          </p:cNvPr>
          <p:cNvSpPr>
            <a:spLocks noGrp="1"/>
          </p:cNvSpPr>
          <p:nvPr>
            <p:ph type="dt" sz="half" idx="10"/>
          </p:nvPr>
        </p:nvSpPr>
        <p:spPr/>
        <p:txBody>
          <a:bodyPr/>
          <a:lstStyle/>
          <a:p>
            <a:fld id="{C632369A-D39D-604F-B8A5-93A78975E761}" type="datetimeFigureOut">
              <a:rPr lang="en-US" smtClean="0"/>
              <a:t>6/24/25</a:t>
            </a:fld>
            <a:endParaRPr lang="en-US"/>
          </a:p>
        </p:txBody>
      </p:sp>
      <p:sp>
        <p:nvSpPr>
          <p:cNvPr id="5" name="Footer Placeholder 4">
            <a:extLst>
              <a:ext uri="{FF2B5EF4-FFF2-40B4-BE49-F238E27FC236}">
                <a16:creationId xmlns:a16="http://schemas.microsoft.com/office/drawing/2014/main" id="{381979BC-F24F-B687-6224-7893E59DB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8C02B-2351-260A-EA1C-316090AC6B6D}"/>
              </a:ext>
            </a:extLst>
          </p:cNvPr>
          <p:cNvSpPr>
            <a:spLocks noGrp="1"/>
          </p:cNvSpPr>
          <p:nvPr>
            <p:ph type="sldNum" sz="quarter" idx="12"/>
          </p:nvPr>
        </p:nvSpPr>
        <p:spPr/>
        <p:txBody>
          <a:bodyPr/>
          <a:lstStyle/>
          <a:p>
            <a:fld id="{D5DD91E0-E203-254A-B7DE-7D6151DC12BE}" type="slidenum">
              <a:rPr lang="en-US" smtClean="0"/>
              <a:t>‹#›</a:t>
            </a:fld>
            <a:endParaRPr lang="en-US"/>
          </a:p>
        </p:txBody>
      </p:sp>
    </p:spTree>
    <p:extLst>
      <p:ext uri="{BB962C8B-B14F-4D97-AF65-F5344CB8AC3E}">
        <p14:creationId xmlns:p14="http://schemas.microsoft.com/office/powerpoint/2010/main" val="281009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73A4-FD01-C6E0-269F-EF59D1D9B227}"/>
              </a:ext>
            </a:extLst>
          </p:cNvPr>
          <p:cNvSpPr>
            <a:spLocks noGrp="1"/>
          </p:cNvSpPr>
          <p:nvPr>
            <p:ph type="title"/>
          </p:nvPr>
        </p:nvSpPr>
        <p:spPr/>
        <p:txBody>
          <a:bodyPr/>
          <a:lstStyle>
            <a:lvl1pPr>
              <a:defRPr>
                <a:latin typeface="Futura Medium" panose="020B0602020204020303" pitchFamily="34" charset="-79"/>
                <a:cs typeface="Futura Medium" panose="020B0602020204020303" pitchFamily="34" charset="-79"/>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724E0130-3172-64EE-F7B2-31471F2CF7F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702540C-3CFA-DF92-EBE7-9D15667AECC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AD96D29-7DD8-4FAB-9016-136E589C63F1}"/>
              </a:ext>
            </a:extLst>
          </p:cNvPr>
          <p:cNvSpPr>
            <a:spLocks noGrp="1"/>
          </p:cNvSpPr>
          <p:nvPr>
            <p:ph type="dt" sz="half" idx="10"/>
          </p:nvPr>
        </p:nvSpPr>
        <p:spPr/>
        <p:txBody>
          <a:bodyPr/>
          <a:lstStyle/>
          <a:p>
            <a:fld id="{C632369A-D39D-604F-B8A5-93A78975E761}" type="datetimeFigureOut">
              <a:rPr lang="en-US" smtClean="0"/>
              <a:t>6/24/25</a:t>
            </a:fld>
            <a:endParaRPr lang="en-US"/>
          </a:p>
        </p:txBody>
      </p:sp>
      <p:sp>
        <p:nvSpPr>
          <p:cNvPr id="6" name="Footer Placeholder 5">
            <a:extLst>
              <a:ext uri="{FF2B5EF4-FFF2-40B4-BE49-F238E27FC236}">
                <a16:creationId xmlns:a16="http://schemas.microsoft.com/office/drawing/2014/main" id="{7989FAD7-41F1-A7E3-39FB-34EF87502E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F1F76D-C6FB-ED8E-CA10-A8A8C2078A6E}"/>
              </a:ext>
            </a:extLst>
          </p:cNvPr>
          <p:cNvSpPr>
            <a:spLocks noGrp="1"/>
          </p:cNvSpPr>
          <p:nvPr>
            <p:ph type="sldNum" sz="quarter" idx="12"/>
          </p:nvPr>
        </p:nvSpPr>
        <p:spPr/>
        <p:txBody>
          <a:bodyPr/>
          <a:lstStyle/>
          <a:p>
            <a:fld id="{D5DD91E0-E203-254A-B7DE-7D6151DC12BE}" type="slidenum">
              <a:rPr lang="en-US" smtClean="0"/>
              <a:t>‹#›</a:t>
            </a:fld>
            <a:endParaRPr lang="en-US"/>
          </a:p>
        </p:txBody>
      </p:sp>
    </p:spTree>
    <p:extLst>
      <p:ext uri="{BB962C8B-B14F-4D97-AF65-F5344CB8AC3E}">
        <p14:creationId xmlns:p14="http://schemas.microsoft.com/office/powerpoint/2010/main" val="134303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95DB5-5B48-BE4D-9746-FF6AC215710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D11C5EC-EFBC-12F0-9A08-47FCFF93E9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0B868F9-A48A-A830-7ED2-E8175D5B82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1A6428F-0F29-139D-3EFB-C912842FAB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76974A6-05A1-84CC-E3C6-2E7A0868EA1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60D8AEE-E43E-6EFE-A5EB-D94E111247B2}"/>
              </a:ext>
            </a:extLst>
          </p:cNvPr>
          <p:cNvSpPr>
            <a:spLocks noGrp="1"/>
          </p:cNvSpPr>
          <p:nvPr>
            <p:ph type="dt" sz="half" idx="10"/>
          </p:nvPr>
        </p:nvSpPr>
        <p:spPr/>
        <p:txBody>
          <a:bodyPr/>
          <a:lstStyle/>
          <a:p>
            <a:fld id="{C632369A-D39D-604F-B8A5-93A78975E761}" type="datetimeFigureOut">
              <a:rPr lang="en-US" smtClean="0"/>
              <a:t>6/24/25</a:t>
            </a:fld>
            <a:endParaRPr lang="en-US"/>
          </a:p>
        </p:txBody>
      </p:sp>
      <p:sp>
        <p:nvSpPr>
          <p:cNvPr id="8" name="Footer Placeholder 7">
            <a:extLst>
              <a:ext uri="{FF2B5EF4-FFF2-40B4-BE49-F238E27FC236}">
                <a16:creationId xmlns:a16="http://schemas.microsoft.com/office/drawing/2014/main" id="{D36DE9B7-8216-7BE4-14BF-1CA99231D2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4A79CF-AF5E-BEFB-6076-0E92FAC7723D}"/>
              </a:ext>
            </a:extLst>
          </p:cNvPr>
          <p:cNvSpPr>
            <a:spLocks noGrp="1"/>
          </p:cNvSpPr>
          <p:nvPr>
            <p:ph type="sldNum" sz="quarter" idx="12"/>
          </p:nvPr>
        </p:nvSpPr>
        <p:spPr/>
        <p:txBody>
          <a:bodyPr/>
          <a:lstStyle/>
          <a:p>
            <a:fld id="{D5DD91E0-E203-254A-B7DE-7D6151DC12BE}" type="slidenum">
              <a:rPr lang="en-US" smtClean="0"/>
              <a:t>‹#›</a:t>
            </a:fld>
            <a:endParaRPr lang="en-US"/>
          </a:p>
        </p:txBody>
      </p:sp>
    </p:spTree>
    <p:extLst>
      <p:ext uri="{BB962C8B-B14F-4D97-AF65-F5344CB8AC3E}">
        <p14:creationId xmlns:p14="http://schemas.microsoft.com/office/powerpoint/2010/main" val="2971704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3551-41BE-98E3-2EEF-74F4E5FCBEE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26D1CD6-2927-8924-884A-CB5BB438E05A}"/>
              </a:ext>
            </a:extLst>
          </p:cNvPr>
          <p:cNvSpPr>
            <a:spLocks noGrp="1"/>
          </p:cNvSpPr>
          <p:nvPr>
            <p:ph type="dt" sz="half" idx="10"/>
          </p:nvPr>
        </p:nvSpPr>
        <p:spPr/>
        <p:txBody>
          <a:bodyPr/>
          <a:lstStyle/>
          <a:p>
            <a:fld id="{C632369A-D39D-604F-B8A5-93A78975E761}" type="datetimeFigureOut">
              <a:rPr lang="en-US" smtClean="0"/>
              <a:t>6/24/25</a:t>
            </a:fld>
            <a:endParaRPr lang="en-US"/>
          </a:p>
        </p:txBody>
      </p:sp>
      <p:sp>
        <p:nvSpPr>
          <p:cNvPr id="4" name="Footer Placeholder 3">
            <a:extLst>
              <a:ext uri="{FF2B5EF4-FFF2-40B4-BE49-F238E27FC236}">
                <a16:creationId xmlns:a16="http://schemas.microsoft.com/office/drawing/2014/main" id="{ED7BFC50-A2EF-47F6-BC71-0ECB9BA548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DC2677-2CA6-ED47-9531-A54AC0B4846F}"/>
              </a:ext>
            </a:extLst>
          </p:cNvPr>
          <p:cNvSpPr>
            <a:spLocks noGrp="1"/>
          </p:cNvSpPr>
          <p:nvPr>
            <p:ph type="sldNum" sz="quarter" idx="12"/>
          </p:nvPr>
        </p:nvSpPr>
        <p:spPr/>
        <p:txBody>
          <a:bodyPr/>
          <a:lstStyle/>
          <a:p>
            <a:fld id="{D5DD91E0-E203-254A-B7DE-7D6151DC12BE}" type="slidenum">
              <a:rPr lang="en-US" smtClean="0"/>
              <a:t>‹#›</a:t>
            </a:fld>
            <a:endParaRPr lang="en-US"/>
          </a:p>
        </p:txBody>
      </p:sp>
    </p:spTree>
    <p:extLst>
      <p:ext uri="{BB962C8B-B14F-4D97-AF65-F5344CB8AC3E}">
        <p14:creationId xmlns:p14="http://schemas.microsoft.com/office/powerpoint/2010/main" val="296131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EF0622-02D0-7C5F-ED22-391A95A33DD6}"/>
              </a:ext>
            </a:extLst>
          </p:cNvPr>
          <p:cNvSpPr>
            <a:spLocks noGrp="1"/>
          </p:cNvSpPr>
          <p:nvPr>
            <p:ph type="dt" sz="half" idx="10"/>
          </p:nvPr>
        </p:nvSpPr>
        <p:spPr/>
        <p:txBody>
          <a:bodyPr/>
          <a:lstStyle/>
          <a:p>
            <a:fld id="{C632369A-D39D-604F-B8A5-93A78975E761}" type="datetimeFigureOut">
              <a:rPr lang="en-US" smtClean="0"/>
              <a:t>6/24/25</a:t>
            </a:fld>
            <a:endParaRPr lang="en-US"/>
          </a:p>
        </p:txBody>
      </p:sp>
      <p:sp>
        <p:nvSpPr>
          <p:cNvPr id="3" name="Footer Placeholder 2">
            <a:extLst>
              <a:ext uri="{FF2B5EF4-FFF2-40B4-BE49-F238E27FC236}">
                <a16:creationId xmlns:a16="http://schemas.microsoft.com/office/drawing/2014/main" id="{948F41CF-DBA1-CC52-61EE-75F8CBD8FF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454304-1E04-CEAF-A9DE-8135C801B12F}"/>
              </a:ext>
            </a:extLst>
          </p:cNvPr>
          <p:cNvSpPr>
            <a:spLocks noGrp="1"/>
          </p:cNvSpPr>
          <p:nvPr>
            <p:ph type="sldNum" sz="quarter" idx="12"/>
          </p:nvPr>
        </p:nvSpPr>
        <p:spPr/>
        <p:txBody>
          <a:bodyPr/>
          <a:lstStyle/>
          <a:p>
            <a:fld id="{D5DD91E0-E203-254A-B7DE-7D6151DC12BE}" type="slidenum">
              <a:rPr lang="en-US" smtClean="0"/>
              <a:t>‹#›</a:t>
            </a:fld>
            <a:endParaRPr lang="en-US"/>
          </a:p>
        </p:txBody>
      </p:sp>
    </p:spTree>
    <p:extLst>
      <p:ext uri="{BB962C8B-B14F-4D97-AF65-F5344CB8AC3E}">
        <p14:creationId xmlns:p14="http://schemas.microsoft.com/office/powerpoint/2010/main" val="3983380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D2C10-98B5-8D32-98B8-99E4BFEECB5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5E1292D-C0E7-F230-0ED6-1FE88DFCC1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AEA16CC-B757-6D57-468B-62BE9DC82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EE889B2-BE2A-9A4A-4366-9B13D032AA46}"/>
              </a:ext>
            </a:extLst>
          </p:cNvPr>
          <p:cNvSpPr>
            <a:spLocks noGrp="1"/>
          </p:cNvSpPr>
          <p:nvPr>
            <p:ph type="dt" sz="half" idx="10"/>
          </p:nvPr>
        </p:nvSpPr>
        <p:spPr/>
        <p:txBody>
          <a:bodyPr/>
          <a:lstStyle/>
          <a:p>
            <a:fld id="{C632369A-D39D-604F-B8A5-93A78975E761}" type="datetimeFigureOut">
              <a:rPr lang="en-US" smtClean="0"/>
              <a:t>6/24/25</a:t>
            </a:fld>
            <a:endParaRPr lang="en-US"/>
          </a:p>
        </p:txBody>
      </p:sp>
      <p:sp>
        <p:nvSpPr>
          <p:cNvPr id="6" name="Footer Placeholder 5">
            <a:extLst>
              <a:ext uri="{FF2B5EF4-FFF2-40B4-BE49-F238E27FC236}">
                <a16:creationId xmlns:a16="http://schemas.microsoft.com/office/drawing/2014/main" id="{EC119ABC-A33D-0D59-2EC8-1879E089CB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C83DD2-C921-AB85-8832-21F5BDA0B225}"/>
              </a:ext>
            </a:extLst>
          </p:cNvPr>
          <p:cNvSpPr>
            <a:spLocks noGrp="1"/>
          </p:cNvSpPr>
          <p:nvPr>
            <p:ph type="sldNum" sz="quarter" idx="12"/>
          </p:nvPr>
        </p:nvSpPr>
        <p:spPr/>
        <p:txBody>
          <a:bodyPr/>
          <a:lstStyle/>
          <a:p>
            <a:fld id="{D5DD91E0-E203-254A-B7DE-7D6151DC12BE}" type="slidenum">
              <a:rPr lang="en-US" smtClean="0"/>
              <a:t>‹#›</a:t>
            </a:fld>
            <a:endParaRPr lang="en-US"/>
          </a:p>
        </p:txBody>
      </p:sp>
    </p:spTree>
    <p:extLst>
      <p:ext uri="{BB962C8B-B14F-4D97-AF65-F5344CB8AC3E}">
        <p14:creationId xmlns:p14="http://schemas.microsoft.com/office/powerpoint/2010/main" val="3557098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DEE40-7B1B-B275-A733-EF0958A79EF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08A20A5-BEF5-BAE2-CFDA-C832CAC597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A443CFCA-79F5-34BE-DF3B-C3EA8035F8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D1AE291-8025-E4DC-1C2D-4210DEB4EC00}"/>
              </a:ext>
            </a:extLst>
          </p:cNvPr>
          <p:cNvSpPr>
            <a:spLocks noGrp="1"/>
          </p:cNvSpPr>
          <p:nvPr>
            <p:ph type="dt" sz="half" idx="10"/>
          </p:nvPr>
        </p:nvSpPr>
        <p:spPr/>
        <p:txBody>
          <a:bodyPr/>
          <a:lstStyle/>
          <a:p>
            <a:fld id="{C632369A-D39D-604F-B8A5-93A78975E761}" type="datetimeFigureOut">
              <a:rPr lang="en-US" smtClean="0"/>
              <a:t>6/24/25</a:t>
            </a:fld>
            <a:endParaRPr lang="en-US"/>
          </a:p>
        </p:txBody>
      </p:sp>
      <p:sp>
        <p:nvSpPr>
          <p:cNvPr id="6" name="Footer Placeholder 5">
            <a:extLst>
              <a:ext uri="{FF2B5EF4-FFF2-40B4-BE49-F238E27FC236}">
                <a16:creationId xmlns:a16="http://schemas.microsoft.com/office/drawing/2014/main" id="{7552743F-A00A-DC63-3B28-9265332A36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F4EA2-4DB3-BCB1-761B-8232CCBD0BB2}"/>
              </a:ext>
            </a:extLst>
          </p:cNvPr>
          <p:cNvSpPr>
            <a:spLocks noGrp="1"/>
          </p:cNvSpPr>
          <p:nvPr>
            <p:ph type="sldNum" sz="quarter" idx="12"/>
          </p:nvPr>
        </p:nvSpPr>
        <p:spPr/>
        <p:txBody>
          <a:bodyPr/>
          <a:lstStyle/>
          <a:p>
            <a:fld id="{D5DD91E0-E203-254A-B7DE-7D6151DC12BE}" type="slidenum">
              <a:rPr lang="en-US" smtClean="0"/>
              <a:t>‹#›</a:t>
            </a:fld>
            <a:endParaRPr lang="en-US"/>
          </a:p>
        </p:txBody>
      </p:sp>
    </p:spTree>
    <p:extLst>
      <p:ext uri="{BB962C8B-B14F-4D97-AF65-F5344CB8AC3E}">
        <p14:creationId xmlns:p14="http://schemas.microsoft.com/office/powerpoint/2010/main" val="4144810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B14883-3F7D-1693-7F53-C1A2F9307D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AB85B40A-F042-06B6-9B7F-A356EBCF1F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id="{8F3E1EEA-CAE5-2441-56FF-D1E244280C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2369A-D39D-604F-B8A5-93A78975E761}" type="datetimeFigureOut">
              <a:rPr lang="en-US" smtClean="0"/>
              <a:t>6/24/25</a:t>
            </a:fld>
            <a:endParaRPr lang="en-US"/>
          </a:p>
        </p:txBody>
      </p:sp>
      <p:sp>
        <p:nvSpPr>
          <p:cNvPr id="5" name="Footer Placeholder 4">
            <a:extLst>
              <a:ext uri="{FF2B5EF4-FFF2-40B4-BE49-F238E27FC236}">
                <a16:creationId xmlns:a16="http://schemas.microsoft.com/office/drawing/2014/main" id="{7197EE6A-DE5C-896B-FF9D-57FEB31208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45F7C1-32F3-DE16-0656-0911D1C6BD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DD91E0-E203-254A-B7DE-7D6151DC12BE}" type="slidenum">
              <a:rPr lang="en-US" smtClean="0"/>
              <a:t>‹#›</a:t>
            </a:fld>
            <a:endParaRPr lang="en-US"/>
          </a:p>
        </p:txBody>
      </p:sp>
    </p:spTree>
    <p:extLst>
      <p:ext uri="{BB962C8B-B14F-4D97-AF65-F5344CB8AC3E}">
        <p14:creationId xmlns:p14="http://schemas.microsoft.com/office/powerpoint/2010/main" val="4103961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CFCDCD"/>
          </a:solidFill>
          <a:latin typeface="Futura Medium" panose="020B0602020204020303" pitchFamily="34" charset="-79"/>
          <a:ea typeface="+mj-ea"/>
          <a:cs typeface="Futura Medium" panose="020B06020202040203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CFCDC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FCDC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CFCDC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FCDC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CFCDC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DAF94-A857-81B1-D10F-A35FAB7967E0}"/>
              </a:ext>
            </a:extLst>
          </p:cNvPr>
          <p:cNvSpPr>
            <a:spLocks noGrp="1"/>
          </p:cNvSpPr>
          <p:nvPr>
            <p:ph type="ctrTitle"/>
          </p:nvPr>
        </p:nvSpPr>
        <p:spPr/>
        <p:txBody>
          <a:bodyPr>
            <a:normAutofit/>
          </a:bodyPr>
          <a:lstStyle/>
          <a:p>
            <a:r>
              <a:rPr lang="en-GB" dirty="0"/>
              <a:t>Lifeworld and Science</a:t>
            </a:r>
            <a:br>
              <a:rPr lang="en-GB" dirty="0"/>
            </a:br>
            <a:r>
              <a:rPr lang="en-GB" sz="2000" dirty="0"/>
              <a:t>A systematic proposal between anthropology and transcendental philosophy </a:t>
            </a:r>
            <a:br>
              <a:rPr lang="en-GB" sz="2000" dirty="0"/>
            </a:br>
            <a:endParaRPr lang="en-GB" dirty="0"/>
          </a:p>
        </p:txBody>
      </p:sp>
      <p:sp>
        <p:nvSpPr>
          <p:cNvPr id="3" name="Subtitle 2">
            <a:extLst>
              <a:ext uri="{FF2B5EF4-FFF2-40B4-BE49-F238E27FC236}">
                <a16:creationId xmlns:a16="http://schemas.microsoft.com/office/drawing/2014/main" id="{5EDF4AA6-14A9-36C5-3E59-08B1F0EEC513}"/>
              </a:ext>
            </a:extLst>
          </p:cNvPr>
          <p:cNvSpPr>
            <a:spLocks noGrp="1"/>
          </p:cNvSpPr>
          <p:nvPr>
            <p:ph type="subTitle" idx="1"/>
          </p:nvPr>
        </p:nvSpPr>
        <p:spPr/>
        <p:txBody>
          <a:bodyPr/>
          <a:lstStyle/>
          <a:p>
            <a:r>
              <a:rPr lang="en-GB" dirty="0"/>
              <a:t>Gregor Bös, Tilburg University</a:t>
            </a:r>
          </a:p>
          <a:p>
            <a:r>
              <a:rPr lang="en-GB" sz="2000" dirty="0"/>
              <a:t>Husserl Circle Meeting 2025</a:t>
            </a:r>
            <a:br>
              <a:rPr lang="en-GB" sz="2000" dirty="0"/>
            </a:br>
            <a:r>
              <a:rPr lang="en-GB" sz="2000" dirty="0"/>
              <a:t>National and </a:t>
            </a:r>
            <a:r>
              <a:rPr lang="en-GB" sz="2000" dirty="0" err="1"/>
              <a:t>Kapodistrian</a:t>
            </a:r>
            <a:r>
              <a:rPr lang="en-GB" sz="2000" dirty="0"/>
              <a:t> University of Athens</a:t>
            </a:r>
            <a:br>
              <a:rPr lang="en-GB" sz="2000" dirty="0"/>
            </a:br>
            <a:r>
              <a:rPr lang="en-GB" sz="2000" dirty="0"/>
              <a:t>25.6.2025</a:t>
            </a:r>
          </a:p>
        </p:txBody>
      </p:sp>
    </p:spTree>
    <p:extLst>
      <p:ext uri="{BB962C8B-B14F-4D97-AF65-F5344CB8AC3E}">
        <p14:creationId xmlns:p14="http://schemas.microsoft.com/office/powerpoint/2010/main" val="343951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29EB-573F-E8ED-09A1-748D7AD16B60}"/>
              </a:ext>
            </a:extLst>
          </p:cNvPr>
          <p:cNvSpPr>
            <a:spLocks noGrp="1"/>
          </p:cNvSpPr>
          <p:nvPr>
            <p:ph type="title"/>
          </p:nvPr>
        </p:nvSpPr>
        <p:spPr>
          <a:xfrm>
            <a:off x="838200" y="273049"/>
            <a:ext cx="10515600" cy="1325563"/>
          </a:xfrm>
        </p:spPr>
        <p:txBody>
          <a:bodyPr/>
          <a:lstStyle/>
          <a:p>
            <a:r>
              <a:rPr lang="en-GB" dirty="0"/>
              <a:t>Enter the Jungle of Arguments</a:t>
            </a:r>
          </a:p>
        </p:txBody>
      </p:sp>
      <p:sp>
        <p:nvSpPr>
          <p:cNvPr id="3" name="Content Placeholder 2">
            <a:extLst>
              <a:ext uri="{FF2B5EF4-FFF2-40B4-BE49-F238E27FC236}">
                <a16:creationId xmlns:a16="http://schemas.microsoft.com/office/drawing/2014/main" id="{1E9A7BFC-387B-944C-2DFC-341DDEBC4A70}"/>
              </a:ext>
            </a:extLst>
          </p:cNvPr>
          <p:cNvSpPr>
            <a:spLocks noGrp="1"/>
          </p:cNvSpPr>
          <p:nvPr>
            <p:ph idx="1"/>
          </p:nvPr>
        </p:nvSpPr>
        <p:spPr/>
        <p:txBody>
          <a:bodyPr/>
          <a:lstStyle/>
          <a:p>
            <a:endParaRPr lang="en-GB" dirty="0"/>
          </a:p>
        </p:txBody>
      </p:sp>
      <p:pic>
        <p:nvPicPr>
          <p:cNvPr id="2052" name="Picture 4" descr="295.300+ Jungle - Lizenzfreie 4K- und HD Stock Videos - iStock | Dschungel,  Regenwald, Djungle">
            <a:extLst>
              <a:ext uri="{FF2B5EF4-FFF2-40B4-BE49-F238E27FC236}">
                <a16:creationId xmlns:a16="http://schemas.microsoft.com/office/drawing/2014/main" id="{D17AD3C1-1A70-D944-7C6B-3A790108D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71600"/>
            <a:ext cx="97536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182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8A90-8DA2-6330-B315-93DCCF6D5DCE}"/>
              </a:ext>
            </a:extLst>
          </p:cNvPr>
          <p:cNvSpPr>
            <a:spLocks noGrp="1"/>
          </p:cNvSpPr>
          <p:nvPr>
            <p:ph type="title"/>
          </p:nvPr>
        </p:nvSpPr>
        <p:spPr/>
        <p:txBody>
          <a:bodyPr/>
          <a:lstStyle/>
          <a:p>
            <a:r>
              <a:rPr lang="en-GB" dirty="0"/>
              <a:t>Epistemological Priority?</a:t>
            </a:r>
          </a:p>
        </p:txBody>
      </p:sp>
      <p:sp>
        <p:nvSpPr>
          <p:cNvPr id="3" name="Content Placeholder 2">
            <a:extLst>
              <a:ext uri="{FF2B5EF4-FFF2-40B4-BE49-F238E27FC236}">
                <a16:creationId xmlns:a16="http://schemas.microsoft.com/office/drawing/2014/main" id="{B57A84FA-903C-A626-D049-69B601100F7F}"/>
              </a:ext>
            </a:extLst>
          </p:cNvPr>
          <p:cNvSpPr>
            <a:spLocks noGrp="1"/>
          </p:cNvSpPr>
          <p:nvPr>
            <p:ph idx="1"/>
          </p:nvPr>
        </p:nvSpPr>
        <p:spPr/>
        <p:txBody>
          <a:bodyPr/>
          <a:lstStyle/>
          <a:p>
            <a:r>
              <a:rPr lang="en-GB" dirty="0"/>
              <a:t>The role of the lifeworld for science is often described in terms of justification.</a:t>
            </a:r>
          </a:p>
          <a:p>
            <a:r>
              <a:rPr lang="en-GB" dirty="0"/>
              <a:t>The ‘doxa’ of the lifeworld is suddenly taken to be the foundation for the ‘episteme’. </a:t>
            </a:r>
          </a:p>
          <a:p>
            <a:r>
              <a:rPr lang="en-GB" dirty="0"/>
              <a:t>It has been argued that the lifeworld adds a </a:t>
            </a:r>
            <a:r>
              <a:rPr lang="en-GB" dirty="0" err="1"/>
              <a:t>coherentist</a:t>
            </a:r>
            <a:r>
              <a:rPr lang="en-GB" dirty="0"/>
              <a:t> notion of justification to Husserl’s previously foundationalist project (</a:t>
            </a:r>
            <a:r>
              <a:rPr lang="en-GB" dirty="0" err="1"/>
              <a:t>Føllesdal</a:t>
            </a:r>
            <a:r>
              <a:rPr lang="en-GB" dirty="0"/>
              <a:t> 1988, 1990; Bell 1990; Beyer 2012, Erhard 2012, Berghofer 2018).</a:t>
            </a:r>
          </a:p>
          <a:p>
            <a:r>
              <a:rPr lang="en-GB" dirty="0"/>
              <a:t>But this only concerns </a:t>
            </a:r>
            <a:r>
              <a:rPr lang="en-GB" i="1" dirty="0"/>
              <a:t>how </a:t>
            </a:r>
            <a:r>
              <a:rPr lang="en-GB" dirty="0"/>
              <a:t>scientific claims are justified, it does not result in any limits to </a:t>
            </a:r>
            <a:r>
              <a:rPr lang="en-GB" i="1" dirty="0"/>
              <a:t>which </a:t>
            </a:r>
            <a:r>
              <a:rPr lang="en-GB" dirty="0"/>
              <a:t>scientific claims can be justified</a:t>
            </a:r>
          </a:p>
        </p:txBody>
      </p:sp>
    </p:spTree>
    <p:extLst>
      <p:ext uri="{BB962C8B-B14F-4D97-AF65-F5344CB8AC3E}">
        <p14:creationId xmlns:p14="http://schemas.microsoft.com/office/powerpoint/2010/main" val="1323303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EC4A2-48D1-1B4E-ABF0-E92C5819C1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4C4525-8A36-72E0-138D-4B5DAA1CAE7C}"/>
              </a:ext>
            </a:extLst>
          </p:cNvPr>
          <p:cNvSpPr>
            <a:spLocks noGrp="1"/>
          </p:cNvSpPr>
          <p:nvPr>
            <p:ph type="title"/>
          </p:nvPr>
        </p:nvSpPr>
        <p:spPr/>
        <p:txBody>
          <a:bodyPr/>
          <a:lstStyle/>
          <a:p>
            <a:r>
              <a:rPr lang="en-GB" dirty="0"/>
              <a:t>Transcendental Aesthetic?</a:t>
            </a:r>
          </a:p>
        </p:txBody>
      </p:sp>
      <p:sp>
        <p:nvSpPr>
          <p:cNvPr id="3" name="Content Placeholder 2">
            <a:extLst>
              <a:ext uri="{FF2B5EF4-FFF2-40B4-BE49-F238E27FC236}">
                <a16:creationId xmlns:a16="http://schemas.microsoft.com/office/drawing/2014/main" id="{29DB1B46-816E-E3A0-8269-E7438A361AFC}"/>
              </a:ext>
            </a:extLst>
          </p:cNvPr>
          <p:cNvSpPr>
            <a:spLocks noGrp="1"/>
          </p:cNvSpPr>
          <p:nvPr>
            <p:ph sz="half" idx="1"/>
          </p:nvPr>
        </p:nvSpPr>
        <p:spPr>
          <a:xfrm>
            <a:off x="838200" y="1825625"/>
            <a:ext cx="5181600" cy="2746375"/>
          </a:xfrm>
        </p:spPr>
        <p:txBody>
          <a:bodyPr>
            <a:normAutofit/>
          </a:bodyPr>
          <a:lstStyle/>
          <a:p>
            <a:pPr marL="0" indent="0" algn="just">
              <a:buNone/>
            </a:pPr>
            <a:r>
              <a:rPr lang="de-DE" sz="2000" noProof="0" dirty="0"/>
              <a:t>Transzendentale Ästhetik im weitesten Sinne ist transzendentale Lehre vom Apriori des wahrgenommenen Realen und seiner Erscheinungsweisen; transzendentale Ästhetik im engsten Sinne &lt;ist&gt; transzendentale Ästhetik der sinnlich erfahrenen Welt, der Natur. (Husserl </a:t>
            </a:r>
            <a:r>
              <a:rPr lang="de-DE" sz="2000" noProof="0" dirty="0" err="1"/>
              <a:t>Manuscript</a:t>
            </a:r>
            <a:r>
              <a:rPr lang="de-DE" sz="2000" noProof="0" dirty="0"/>
              <a:t> D 2/2b, </a:t>
            </a:r>
            <a:r>
              <a:rPr lang="de-DE" sz="2000" noProof="0" dirty="0" err="1"/>
              <a:t>cited</a:t>
            </a:r>
            <a:r>
              <a:rPr lang="de-DE" sz="2000" noProof="0" dirty="0"/>
              <a:t> in </a:t>
            </a:r>
            <a:r>
              <a:rPr lang="de-DE" sz="2000" noProof="0" dirty="0" err="1"/>
              <a:t>Sowa</a:t>
            </a:r>
            <a:r>
              <a:rPr lang="de-DE" sz="2000" noProof="0" dirty="0"/>
              <a:t> 2008, LIII)</a:t>
            </a:r>
          </a:p>
        </p:txBody>
      </p:sp>
      <p:sp>
        <p:nvSpPr>
          <p:cNvPr id="4" name="Content Placeholder 3">
            <a:extLst>
              <a:ext uri="{FF2B5EF4-FFF2-40B4-BE49-F238E27FC236}">
                <a16:creationId xmlns:a16="http://schemas.microsoft.com/office/drawing/2014/main" id="{A0D75368-489E-E3BC-72AC-B03BA64C2CC9}"/>
              </a:ext>
            </a:extLst>
          </p:cNvPr>
          <p:cNvSpPr>
            <a:spLocks noGrp="1"/>
          </p:cNvSpPr>
          <p:nvPr>
            <p:ph sz="half" idx="2"/>
          </p:nvPr>
        </p:nvSpPr>
        <p:spPr>
          <a:xfrm>
            <a:off x="6172200" y="1825625"/>
            <a:ext cx="5181600" cy="2612560"/>
          </a:xfrm>
        </p:spPr>
        <p:txBody>
          <a:bodyPr>
            <a:normAutofit/>
          </a:bodyPr>
          <a:lstStyle/>
          <a:p>
            <a:pPr marL="0" indent="0">
              <a:buNone/>
            </a:pPr>
            <a:r>
              <a:rPr lang="en-GB" sz="2000" dirty="0"/>
              <a:t>Transcendental aesthetic in the broadest sense is transcendental doctrine of the a priori of the perceived real and its modes of appearance; transcendental aesthetic in the narrower sense &lt;is&gt; aesthetic of the sensorily experienced world, of nature. (my translation)</a:t>
            </a:r>
          </a:p>
        </p:txBody>
      </p:sp>
      <p:sp>
        <p:nvSpPr>
          <p:cNvPr id="5" name="TextBox 4">
            <a:extLst>
              <a:ext uri="{FF2B5EF4-FFF2-40B4-BE49-F238E27FC236}">
                <a16:creationId xmlns:a16="http://schemas.microsoft.com/office/drawing/2014/main" id="{0597A580-F4DD-7CAE-3CB4-1E53F0C838B5}"/>
              </a:ext>
            </a:extLst>
          </p:cNvPr>
          <p:cNvSpPr txBox="1"/>
          <p:nvPr/>
        </p:nvSpPr>
        <p:spPr>
          <a:xfrm>
            <a:off x="838200" y="4572000"/>
            <a:ext cx="10602951" cy="646331"/>
          </a:xfrm>
          <a:prstGeom prst="rect">
            <a:avLst/>
          </a:prstGeom>
          <a:noFill/>
        </p:spPr>
        <p:txBody>
          <a:bodyPr wrap="square" rtlCol="0">
            <a:spAutoFit/>
          </a:bodyPr>
          <a:lstStyle/>
          <a:p>
            <a:pPr marL="0" indent="0" algn="just">
              <a:buNone/>
            </a:pPr>
            <a:r>
              <a:rPr lang="de-DE" sz="1800" noProof="0" dirty="0" err="1">
                <a:solidFill>
                  <a:srgbClr val="CFCDCD"/>
                </a:solidFill>
              </a:rPr>
              <a:t>How</a:t>
            </a:r>
            <a:r>
              <a:rPr lang="de-DE" sz="1800" noProof="0" dirty="0">
                <a:solidFill>
                  <a:srgbClr val="CFCDCD"/>
                </a:solidFill>
              </a:rPr>
              <a:t> </a:t>
            </a:r>
            <a:r>
              <a:rPr lang="de-DE" sz="1800" noProof="0" dirty="0" err="1">
                <a:solidFill>
                  <a:srgbClr val="CFCDCD"/>
                </a:solidFill>
              </a:rPr>
              <a:t>does</a:t>
            </a:r>
            <a:r>
              <a:rPr lang="de-DE" sz="1800" noProof="0" dirty="0">
                <a:solidFill>
                  <a:srgbClr val="CFCDCD"/>
                </a:solidFill>
              </a:rPr>
              <a:t> </a:t>
            </a:r>
            <a:r>
              <a:rPr lang="de-DE" sz="1800" noProof="0" dirty="0" err="1">
                <a:solidFill>
                  <a:srgbClr val="CFCDCD"/>
                </a:solidFill>
              </a:rPr>
              <a:t>this</a:t>
            </a:r>
            <a:r>
              <a:rPr lang="de-DE" sz="1800" noProof="0" dirty="0">
                <a:solidFill>
                  <a:srgbClr val="CFCDCD"/>
                </a:solidFill>
              </a:rPr>
              <a:t> </a:t>
            </a:r>
            <a:r>
              <a:rPr lang="de-DE" sz="1800" noProof="0" dirty="0" err="1">
                <a:solidFill>
                  <a:srgbClr val="CFCDCD"/>
                </a:solidFill>
              </a:rPr>
              <a:t>put</a:t>
            </a:r>
            <a:r>
              <a:rPr lang="de-DE" sz="1800" noProof="0" dirty="0">
                <a:solidFill>
                  <a:srgbClr val="CFCDCD"/>
                </a:solidFill>
              </a:rPr>
              <a:t> a </a:t>
            </a:r>
            <a:r>
              <a:rPr lang="de-DE" sz="1800" noProof="0" dirty="0" err="1">
                <a:solidFill>
                  <a:srgbClr val="CFCDCD"/>
                </a:solidFill>
              </a:rPr>
              <a:t>limit</a:t>
            </a:r>
            <a:r>
              <a:rPr lang="de-DE" sz="1800" noProof="0" dirty="0">
                <a:solidFill>
                  <a:srgbClr val="CFCDCD"/>
                </a:solidFill>
              </a:rPr>
              <a:t> on </a:t>
            </a:r>
            <a:r>
              <a:rPr lang="de-DE" sz="1800" noProof="0" dirty="0" err="1">
                <a:solidFill>
                  <a:srgbClr val="CFCDCD"/>
                </a:solidFill>
              </a:rPr>
              <a:t>scientific</a:t>
            </a:r>
            <a:r>
              <a:rPr lang="de-DE" sz="1800" noProof="0" dirty="0">
                <a:solidFill>
                  <a:srgbClr val="CFCDCD"/>
                </a:solidFill>
              </a:rPr>
              <a:t> </a:t>
            </a:r>
            <a:r>
              <a:rPr lang="de-DE" sz="1800" noProof="0" dirty="0" err="1">
                <a:solidFill>
                  <a:srgbClr val="CFCDCD"/>
                </a:solidFill>
              </a:rPr>
              <a:t>knowledge</a:t>
            </a:r>
            <a:r>
              <a:rPr lang="de-DE" sz="1800" noProof="0" dirty="0">
                <a:solidFill>
                  <a:srgbClr val="CFCDCD"/>
                </a:solidFill>
              </a:rPr>
              <a:t>?</a:t>
            </a:r>
          </a:p>
          <a:p>
            <a:pPr marL="0" indent="0" algn="just">
              <a:buNone/>
            </a:pPr>
            <a:r>
              <a:rPr lang="de-DE" sz="1800" noProof="0" dirty="0">
                <a:solidFill>
                  <a:srgbClr val="CFCDCD"/>
                </a:solidFill>
              </a:rPr>
              <a:t>The </a:t>
            </a:r>
            <a:r>
              <a:rPr lang="de-DE" sz="1800" noProof="0" dirty="0" err="1">
                <a:solidFill>
                  <a:srgbClr val="CFCDCD"/>
                </a:solidFill>
              </a:rPr>
              <a:t>scientifically</a:t>
            </a:r>
            <a:r>
              <a:rPr lang="de-DE" sz="1800" noProof="0" dirty="0">
                <a:solidFill>
                  <a:srgbClr val="CFCDCD"/>
                </a:solidFill>
              </a:rPr>
              <a:t> </a:t>
            </a:r>
            <a:r>
              <a:rPr lang="de-DE" sz="1800" noProof="0" dirty="0" err="1">
                <a:solidFill>
                  <a:srgbClr val="CFCDCD"/>
                </a:solidFill>
              </a:rPr>
              <a:t>described</a:t>
            </a:r>
            <a:r>
              <a:rPr lang="de-DE" sz="1800" noProof="0" dirty="0">
                <a:solidFill>
                  <a:srgbClr val="CFCDCD"/>
                </a:solidFill>
              </a:rPr>
              <a:t> </a:t>
            </a:r>
            <a:r>
              <a:rPr lang="de-DE" sz="1800" noProof="0" dirty="0" err="1">
                <a:solidFill>
                  <a:srgbClr val="CFCDCD"/>
                </a:solidFill>
              </a:rPr>
              <a:t>world</a:t>
            </a:r>
            <a:r>
              <a:rPr lang="de-DE" sz="1800" noProof="0" dirty="0">
                <a:solidFill>
                  <a:srgbClr val="CFCDCD"/>
                </a:solidFill>
              </a:rPr>
              <a:t> </a:t>
            </a:r>
            <a:r>
              <a:rPr lang="de-DE" sz="1800" noProof="0" dirty="0" err="1">
                <a:solidFill>
                  <a:srgbClr val="CFCDCD"/>
                </a:solidFill>
              </a:rPr>
              <a:t>can</a:t>
            </a:r>
            <a:r>
              <a:rPr lang="de-DE" sz="1800" noProof="0" dirty="0">
                <a:solidFill>
                  <a:srgbClr val="CFCDCD"/>
                </a:solidFill>
              </a:rPr>
              <a:t> </a:t>
            </a:r>
            <a:r>
              <a:rPr lang="de-DE" sz="1800" noProof="0" dirty="0" err="1">
                <a:solidFill>
                  <a:srgbClr val="CFCDCD"/>
                </a:solidFill>
              </a:rPr>
              <a:t>inherit</a:t>
            </a:r>
            <a:r>
              <a:rPr lang="de-DE" sz="1800" noProof="0" dirty="0">
                <a:solidFill>
                  <a:srgbClr val="CFCDCD"/>
                </a:solidFill>
              </a:rPr>
              <a:t> </a:t>
            </a:r>
            <a:r>
              <a:rPr lang="de-DE" sz="1800" noProof="0" dirty="0" err="1">
                <a:solidFill>
                  <a:srgbClr val="CFCDCD"/>
                </a:solidFill>
              </a:rPr>
              <a:t>the</a:t>
            </a:r>
            <a:r>
              <a:rPr lang="de-DE" sz="1800" noProof="0" dirty="0">
                <a:solidFill>
                  <a:srgbClr val="CFCDCD"/>
                </a:solidFill>
              </a:rPr>
              <a:t> </a:t>
            </a:r>
            <a:r>
              <a:rPr lang="de-DE" sz="1800" noProof="0" dirty="0" err="1">
                <a:solidFill>
                  <a:srgbClr val="CFCDCD"/>
                </a:solidFill>
              </a:rPr>
              <a:t>conditions</a:t>
            </a:r>
            <a:r>
              <a:rPr lang="de-DE" sz="1800" noProof="0" dirty="0">
                <a:solidFill>
                  <a:srgbClr val="CFCDCD"/>
                </a:solidFill>
              </a:rPr>
              <a:t> </a:t>
            </a:r>
            <a:r>
              <a:rPr lang="de-DE" sz="1800" noProof="0" dirty="0" err="1">
                <a:solidFill>
                  <a:srgbClr val="CFCDCD"/>
                </a:solidFill>
              </a:rPr>
              <a:t>of</a:t>
            </a:r>
            <a:r>
              <a:rPr lang="de-DE" sz="1800" noProof="0" dirty="0">
                <a:solidFill>
                  <a:srgbClr val="CFCDCD"/>
                </a:solidFill>
              </a:rPr>
              <a:t> </a:t>
            </a:r>
            <a:r>
              <a:rPr lang="de-DE" sz="1800" noProof="0" dirty="0" err="1">
                <a:solidFill>
                  <a:srgbClr val="CFCDCD"/>
                </a:solidFill>
              </a:rPr>
              <a:t>possibility</a:t>
            </a:r>
            <a:r>
              <a:rPr lang="de-DE" sz="1800" noProof="0" dirty="0">
                <a:solidFill>
                  <a:srgbClr val="CFCDCD"/>
                </a:solidFill>
              </a:rPr>
              <a:t> </a:t>
            </a:r>
            <a:r>
              <a:rPr lang="de-DE" sz="1800" noProof="0" dirty="0" err="1">
                <a:solidFill>
                  <a:srgbClr val="CFCDCD"/>
                </a:solidFill>
              </a:rPr>
              <a:t>of</a:t>
            </a:r>
            <a:r>
              <a:rPr lang="de-DE" sz="1800" noProof="0" dirty="0">
                <a:solidFill>
                  <a:srgbClr val="CFCDCD"/>
                </a:solidFill>
              </a:rPr>
              <a:t> </a:t>
            </a:r>
            <a:r>
              <a:rPr lang="de-DE" sz="1800" noProof="0" dirty="0" err="1">
                <a:solidFill>
                  <a:srgbClr val="CFCDCD"/>
                </a:solidFill>
              </a:rPr>
              <a:t>the</a:t>
            </a:r>
            <a:r>
              <a:rPr lang="de-DE" sz="1800" noProof="0" dirty="0">
                <a:solidFill>
                  <a:srgbClr val="CFCDCD"/>
                </a:solidFill>
              </a:rPr>
              <a:t> sensible </a:t>
            </a:r>
            <a:r>
              <a:rPr lang="de-DE" sz="1800" noProof="0" dirty="0" err="1">
                <a:solidFill>
                  <a:srgbClr val="CFCDCD"/>
                </a:solidFill>
              </a:rPr>
              <a:t>world</a:t>
            </a:r>
            <a:r>
              <a:rPr lang="de-DE" sz="1800" noProof="0" dirty="0">
                <a:solidFill>
                  <a:srgbClr val="CFCDCD"/>
                </a:solidFill>
              </a:rPr>
              <a:t>.</a:t>
            </a:r>
          </a:p>
        </p:txBody>
      </p:sp>
    </p:spTree>
    <p:extLst>
      <p:ext uri="{BB962C8B-B14F-4D97-AF65-F5344CB8AC3E}">
        <p14:creationId xmlns:p14="http://schemas.microsoft.com/office/powerpoint/2010/main" val="1907045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04E2E-C232-318A-DDF9-413463331A7C}"/>
              </a:ext>
            </a:extLst>
          </p:cNvPr>
          <p:cNvSpPr>
            <a:spLocks noGrp="1"/>
          </p:cNvSpPr>
          <p:nvPr>
            <p:ph type="title"/>
          </p:nvPr>
        </p:nvSpPr>
        <p:spPr/>
        <p:txBody>
          <a:bodyPr/>
          <a:lstStyle/>
          <a:p>
            <a:r>
              <a:rPr lang="en-GB" dirty="0"/>
              <a:t>Metaphysical: Rejection of Critical Realism</a:t>
            </a:r>
          </a:p>
        </p:txBody>
      </p:sp>
      <p:sp>
        <p:nvSpPr>
          <p:cNvPr id="3" name="Content Placeholder 2">
            <a:extLst>
              <a:ext uri="{FF2B5EF4-FFF2-40B4-BE49-F238E27FC236}">
                <a16:creationId xmlns:a16="http://schemas.microsoft.com/office/drawing/2014/main" id="{5B86C88F-B63B-9EB5-FA07-8FF35F425554}"/>
              </a:ext>
            </a:extLst>
          </p:cNvPr>
          <p:cNvSpPr>
            <a:spLocks noGrp="1"/>
          </p:cNvSpPr>
          <p:nvPr>
            <p:ph sz="half" idx="1"/>
          </p:nvPr>
        </p:nvSpPr>
        <p:spPr>
          <a:xfrm>
            <a:off x="747133" y="3049899"/>
            <a:ext cx="5272668" cy="2150315"/>
          </a:xfrm>
        </p:spPr>
        <p:txBody>
          <a:bodyPr>
            <a:normAutofit fontScale="70000" lnSpcReduction="20000"/>
          </a:bodyPr>
          <a:lstStyle/>
          <a:p>
            <a:pPr marL="0" indent="0">
              <a:buNone/>
            </a:pPr>
            <a:r>
              <a:rPr lang="en-GB" dirty="0"/>
              <a:t>Das Ding, das [der </a:t>
            </a:r>
            <a:r>
              <a:rPr lang="en-GB" dirty="0" err="1"/>
              <a:t>Physiker</a:t>
            </a:r>
            <a:r>
              <a:rPr lang="en-GB" dirty="0"/>
              <a:t>] </a:t>
            </a:r>
            <a:r>
              <a:rPr lang="en-GB" dirty="0" err="1"/>
              <a:t>beobachtet</a:t>
            </a:r>
            <a:r>
              <a:rPr lang="en-GB" dirty="0"/>
              <a:t>, </a:t>
            </a:r>
            <a:r>
              <a:rPr lang="en-GB" dirty="0" err="1"/>
              <a:t>mit</a:t>
            </a:r>
            <a:r>
              <a:rPr lang="en-GB" dirty="0"/>
              <a:t> </a:t>
            </a:r>
            <a:r>
              <a:rPr lang="en-GB" dirty="0" err="1"/>
              <a:t>dem</a:t>
            </a:r>
            <a:r>
              <a:rPr lang="en-GB" dirty="0"/>
              <a:t> er </a:t>
            </a:r>
            <a:r>
              <a:rPr lang="en-GB" dirty="0" err="1"/>
              <a:t>experimentiert</a:t>
            </a:r>
            <a:r>
              <a:rPr lang="en-GB" dirty="0"/>
              <a:t>, das er </a:t>
            </a:r>
            <a:r>
              <a:rPr lang="en-GB" dirty="0" err="1"/>
              <a:t>beständig</a:t>
            </a:r>
            <a:r>
              <a:rPr lang="en-GB" dirty="0"/>
              <a:t> </a:t>
            </a:r>
            <a:r>
              <a:rPr lang="en-GB" dirty="0" err="1"/>
              <a:t>sieht</a:t>
            </a:r>
            <a:r>
              <a:rPr lang="en-GB" dirty="0"/>
              <a:t>, </a:t>
            </a:r>
            <a:r>
              <a:rPr lang="en-GB" dirty="0" err="1"/>
              <a:t>zur</a:t>
            </a:r>
            <a:r>
              <a:rPr lang="en-GB" dirty="0"/>
              <a:t> Hand </a:t>
            </a:r>
            <a:r>
              <a:rPr lang="en-GB" dirty="0" err="1"/>
              <a:t>nimmt</a:t>
            </a:r>
            <a:r>
              <a:rPr lang="en-GB" dirty="0"/>
              <a:t>,  auf die </a:t>
            </a:r>
            <a:r>
              <a:rPr lang="en-GB" dirty="0" err="1"/>
              <a:t>Wagschale</a:t>
            </a:r>
            <a:r>
              <a:rPr lang="en-GB" dirty="0"/>
              <a:t> </a:t>
            </a:r>
            <a:r>
              <a:rPr lang="en-GB" dirty="0" err="1"/>
              <a:t>legt</a:t>
            </a:r>
            <a:r>
              <a:rPr lang="en-GB" dirty="0"/>
              <a:t>, in den </a:t>
            </a:r>
            <a:r>
              <a:rPr lang="en-GB" dirty="0" err="1"/>
              <a:t>Schmelzofen</a:t>
            </a:r>
            <a:r>
              <a:rPr lang="en-GB" dirty="0"/>
              <a:t> </a:t>
            </a:r>
            <a:r>
              <a:rPr lang="en-GB" dirty="0" err="1"/>
              <a:t>bringt</a:t>
            </a:r>
            <a:r>
              <a:rPr lang="en-GB" dirty="0"/>
              <a:t>: dieses und </a:t>
            </a:r>
            <a:r>
              <a:rPr lang="en-GB" dirty="0" err="1"/>
              <a:t>kein</a:t>
            </a:r>
            <a:r>
              <a:rPr lang="en-GB" dirty="0"/>
              <a:t> </a:t>
            </a:r>
            <a:r>
              <a:rPr lang="en-GB" dirty="0" err="1"/>
              <a:t>anderes</a:t>
            </a:r>
            <a:r>
              <a:rPr lang="en-GB" dirty="0"/>
              <a:t> Ding </a:t>
            </a:r>
            <a:r>
              <a:rPr lang="en-GB" dirty="0" err="1"/>
              <a:t>wird</a:t>
            </a:r>
            <a:r>
              <a:rPr lang="en-GB" dirty="0"/>
              <a:t> </a:t>
            </a:r>
            <a:r>
              <a:rPr lang="en-GB" dirty="0" err="1"/>
              <a:t>zum</a:t>
            </a:r>
            <a:r>
              <a:rPr lang="en-GB" dirty="0"/>
              <a:t> </a:t>
            </a:r>
            <a:r>
              <a:rPr lang="en-GB" dirty="0" err="1"/>
              <a:t>Subjekt</a:t>
            </a:r>
            <a:r>
              <a:rPr lang="en-GB" dirty="0"/>
              <a:t> der </a:t>
            </a:r>
            <a:r>
              <a:rPr lang="en-GB" dirty="0" err="1"/>
              <a:t>physikalischen</a:t>
            </a:r>
            <a:r>
              <a:rPr lang="en-GB" dirty="0"/>
              <a:t> </a:t>
            </a:r>
            <a:r>
              <a:rPr lang="en-GB" dirty="0" err="1"/>
              <a:t>Prädikate</a:t>
            </a:r>
            <a:r>
              <a:rPr lang="en-GB" dirty="0"/>
              <a:t>, </a:t>
            </a:r>
            <a:r>
              <a:rPr lang="en-GB" dirty="0" err="1"/>
              <a:t>als</a:t>
            </a:r>
            <a:r>
              <a:rPr lang="en-GB" dirty="0"/>
              <a:t> da </a:t>
            </a:r>
            <a:r>
              <a:rPr lang="en-GB" dirty="0" err="1"/>
              <a:t>sind</a:t>
            </a:r>
            <a:r>
              <a:rPr lang="en-GB" dirty="0"/>
              <a:t> </a:t>
            </a:r>
            <a:r>
              <a:rPr lang="en-GB" dirty="0" err="1"/>
              <a:t>Gewicht</a:t>
            </a:r>
            <a:r>
              <a:rPr lang="en-GB" dirty="0"/>
              <a:t>, Masse, </a:t>
            </a:r>
            <a:r>
              <a:rPr lang="en-GB" dirty="0" err="1"/>
              <a:t>Temperatur</a:t>
            </a:r>
            <a:r>
              <a:rPr lang="en-GB" dirty="0"/>
              <a:t>, </a:t>
            </a:r>
            <a:r>
              <a:rPr lang="en-GB" dirty="0" err="1"/>
              <a:t>elektrischer</a:t>
            </a:r>
            <a:r>
              <a:rPr lang="en-GB" dirty="0"/>
              <a:t> </a:t>
            </a:r>
            <a:r>
              <a:rPr lang="en-GB" dirty="0" err="1"/>
              <a:t>Widerstand</a:t>
            </a:r>
            <a:r>
              <a:rPr lang="en-GB" dirty="0"/>
              <a:t> </a:t>
            </a:r>
            <a:r>
              <a:rPr lang="en-GB" dirty="0" err="1"/>
              <a:t>usw</a:t>
            </a:r>
            <a:r>
              <a:rPr lang="en-GB" dirty="0"/>
              <a:t>. (Ideen I, §52)</a:t>
            </a:r>
          </a:p>
        </p:txBody>
      </p:sp>
      <p:sp>
        <p:nvSpPr>
          <p:cNvPr id="4" name="Content Placeholder 3">
            <a:extLst>
              <a:ext uri="{FF2B5EF4-FFF2-40B4-BE49-F238E27FC236}">
                <a16:creationId xmlns:a16="http://schemas.microsoft.com/office/drawing/2014/main" id="{7F535179-5619-92CA-E344-C81A4AE105F4}"/>
              </a:ext>
            </a:extLst>
          </p:cNvPr>
          <p:cNvSpPr>
            <a:spLocks noGrp="1"/>
          </p:cNvSpPr>
          <p:nvPr>
            <p:ph sz="half" idx="2"/>
          </p:nvPr>
        </p:nvSpPr>
        <p:spPr>
          <a:xfrm>
            <a:off x="6172200" y="3016251"/>
            <a:ext cx="5181600" cy="2183963"/>
          </a:xfrm>
        </p:spPr>
        <p:txBody>
          <a:bodyPr>
            <a:normAutofit fontScale="70000" lnSpcReduction="20000"/>
          </a:bodyPr>
          <a:lstStyle/>
          <a:p>
            <a:pPr marL="0" indent="0">
              <a:buNone/>
            </a:pPr>
            <a:r>
              <a:rPr lang="en-GB" dirty="0"/>
              <a:t>The physical thing which [the physicist] observes, with which he experiments, which he continually sees takes in his hand, puts on the scale or in the melting furnace: that physical thing, and no other, becomes the subject of the predicates ascribed in physics, such as weight, temperature, electrical resistance, and so forth.</a:t>
            </a:r>
          </a:p>
        </p:txBody>
      </p:sp>
      <p:sp>
        <p:nvSpPr>
          <p:cNvPr id="6" name="TextBox 5">
            <a:extLst>
              <a:ext uri="{FF2B5EF4-FFF2-40B4-BE49-F238E27FC236}">
                <a16:creationId xmlns:a16="http://schemas.microsoft.com/office/drawing/2014/main" id="{A128EB6D-6DEC-25AD-8709-6F22412EBD1D}"/>
              </a:ext>
            </a:extLst>
          </p:cNvPr>
          <p:cNvSpPr txBox="1"/>
          <p:nvPr/>
        </p:nvSpPr>
        <p:spPr>
          <a:xfrm>
            <a:off x="990600" y="1843088"/>
            <a:ext cx="10424532" cy="923330"/>
          </a:xfrm>
          <a:prstGeom prst="rect">
            <a:avLst/>
          </a:prstGeom>
          <a:noFill/>
        </p:spPr>
        <p:txBody>
          <a:bodyPr wrap="square" rtlCol="0">
            <a:spAutoFit/>
          </a:bodyPr>
          <a:lstStyle/>
          <a:p>
            <a:pPr marL="0" indent="0">
              <a:buNone/>
            </a:pPr>
            <a:r>
              <a:rPr lang="en-GB" dirty="0">
                <a:solidFill>
                  <a:srgbClr val="CFCDCD"/>
                </a:solidFill>
              </a:rPr>
              <a:t>That a transcendental aesthetic is relevant to the metaphysics of science presupposes a rejection of critical realism, like Helmholtz’. Husserl:</a:t>
            </a:r>
          </a:p>
          <a:p>
            <a:pPr marL="0" indent="0">
              <a:buNone/>
            </a:pPr>
            <a:endParaRPr lang="en-GB" dirty="0">
              <a:solidFill>
                <a:srgbClr val="CFCDCD"/>
              </a:solidFill>
            </a:endParaRPr>
          </a:p>
        </p:txBody>
      </p:sp>
      <p:sp>
        <p:nvSpPr>
          <p:cNvPr id="7" name="TextBox 6">
            <a:extLst>
              <a:ext uri="{FF2B5EF4-FFF2-40B4-BE49-F238E27FC236}">
                <a16:creationId xmlns:a16="http://schemas.microsoft.com/office/drawing/2014/main" id="{CDC41763-15E7-DCF4-FECB-DDAA03E132E7}"/>
              </a:ext>
            </a:extLst>
          </p:cNvPr>
          <p:cNvSpPr txBox="1"/>
          <p:nvPr/>
        </p:nvSpPr>
        <p:spPr>
          <a:xfrm>
            <a:off x="747133" y="5200214"/>
            <a:ext cx="10424532" cy="646331"/>
          </a:xfrm>
          <a:prstGeom prst="rect">
            <a:avLst/>
          </a:prstGeom>
          <a:noFill/>
        </p:spPr>
        <p:txBody>
          <a:bodyPr wrap="square" rtlCol="0">
            <a:spAutoFit/>
          </a:bodyPr>
          <a:lstStyle/>
          <a:p>
            <a:pPr marL="0" indent="0">
              <a:buNone/>
            </a:pPr>
            <a:r>
              <a:rPr lang="en-GB" dirty="0">
                <a:solidFill>
                  <a:srgbClr val="CFCDCD"/>
                </a:solidFill>
              </a:rPr>
              <a:t>If scientific theories apply to the</a:t>
            </a:r>
            <a:r>
              <a:rPr lang="en-GB" i="1" dirty="0">
                <a:solidFill>
                  <a:srgbClr val="CFCDCD"/>
                </a:solidFill>
              </a:rPr>
              <a:t> objects </a:t>
            </a:r>
            <a:r>
              <a:rPr lang="en-GB" dirty="0">
                <a:solidFill>
                  <a:srgbClr val="CFCDCD"/>
                </a:solidFill>
              </a:rPr>
              <a:t>of the lifeworld, they cannot declare them a mere ‘sign’ for a deeper reality that is only scientifically accessible. (e.g. Zahavi 2017, 197-199; Trizio 2020, 116f.)</a:t>
            </a:r>
          </a:p>
        </p:txBody>
      </p:sp>
    </p:spTree>
    <p:extLst>
      <p:ext uri="{BB962C8B-B14F-4D97-AF65-F5344CB8AC3E}">
        <p14:creationId xmlns:p14="http://schemas.microsoft.com/office/powerpoint/2010/main" val="1783923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B4B3-D9BA-26DF-66F2-8751C3FA09EA}"/>
              </a:ext>
            </a:extLst>
          </p:cNvPr>
          <p:cNvSpPr>
            <a:spLocks noGrp="1"/>
          </p:cNvSpPr>
          <p:nvPr>
            <p:ph type="title"/>
          </p:nvPr>
        </p:nvSpPr>
        <p:spPr/>
        <p:txBody>
          <a:bodyPr/>
          <a:lstStyle/>
          <a:p>
            <a:r>
              <a:rPr lang="en-GB" dirty="0"/>
              <a:t>Semantics: Straightforward World-Perception</a:t>
            </a:r>
          </a:p>
        </p:txBody>
      </p:sp>
      <p:sp>
        <p:nvSpPr>
          <p:cNvPr id="5" name="Content Placeholder 4">
            <a:extLst>
              <a:ext uri="{FF2B5EF4-FFF2-40B4-BE49-F238E27FC236}">
                <a16:creationId xmlns:a16="http://schemas.microsoft.com/office/drawing/2014/main" id="{0F89B22A-6B37-9150-E3AD-417863E992D1}"/>
              </a:ext>
            </a:extLst>
          </p:cNvPr>
          <p:cNvSpPr>
            <a:spLocks noGrp="1"/>
          </p:cNvSpPr>
          <p:nvPr>
            <p:ph sz="half" idx="1"/>
          </p:nvPr>
        </p:nvSpPr>
        <p:spPr/>
        <p:txBody>
          <a:bodyPr>
            <a:normAutofit/>
          </a:bodyPr>
          <a:lstStyle/>
          <a:p>
            <a:pPr marL="0" indent="0">
              <a:buNone/>
            </a:pPr>
            <a:r>
              <a:rPr lang="en-GB" sz="2000" dirty="0" err="1"/>
              <a:t>Weltbewusstsein</a:t>
            </a:r>
            <a:r>
              <a:rPr lang="en-GB" sz="2000" dirty="0"/>
              <a:t> </a:t>
            </a:r>
            <a:r>
              <a:rPr lang="en-GB" sz="2000" dirty="0" err="1"/>
              <a:t>ist</a:t>
            </a:r>
            <a:r>
              <a:rPr lang="en-GB" sz="2000" dirty="0"/>
              <a:t> </a:t>
            </a:r>
            <a:r>
              <a:rPr lang="en-GB" sz="2000" dirty="0" err="1"/>
              <a:t>Weltapperzeption</a:t>
            </a:r>
            <a:r>
              <a:rPr lang="en-GB" sz="2000" dirty="0"/>
              <a:t>. Schlichte </a:t>
            </a:r>
            <a:r>
              <a:rPr lang="en-GB" sz="2000" dirty="0" err="1"/>
              <a:t>Weltapperzeption</a:t>
            </a:r>
            <a:r>
              <a:rPr lang="en-GB" sz="2000" dirty="0"/>
              <a:t> </a:t>
            </a:r>
            <a:r>
              <a:rPr lang="en-GB" sz="2000" dirty="0" err="1"/>
              <a:t>ist</a:t>
            </a:r>
            <a:r>
              <a:rPr lang="en-GB" sz="2000" dirty="0"/>
              <a:t> </a:t>
            </a:r>
            <a:r>
              <a:rPr lang="en-GB" sz="2000" dirty="0" err="1"/>
              <a:t>Apperzeption</a:t>
            </a:r>
            <a:r>
              <a:rPr lang="en-GB" sz="2000" dirty="0"/>
              <a:t> der Umwelt, der Lebenswelt, die, </a:t>
            </a:r>
            <a:r>
              <a:rPr lang="en-GB" sz="2000" dirty="0" err="1"/>
              <a:t>im</a:t>
            </a:r>
            <a:r>
              <a:rPr lang="en-GB" sz="2000" dirty="0"/>
              <a:t> </a:t>
            </a:r>
            <a:r>
              <a:rPr lang="en-GB" sz="2000" dirty="0" err="1"/>
              <a:t>Strömen</a:t>
            </a:r>
            <a:r>
              <a:rPr lang="en-GB" sz="2000" dirty="0"/>
              <a:t> </a:t>
            </a:r>
            <a:r>
              <a:rPr lang="en-GB" sz="2000" dirty="0" err="1"/>
              <a:t>sich</a:t>
            </a:r>
            <a:r>
              <a:rPr lang="en-GB" sz="2000" dirty="0"/>
              <a:t> </a:t>
            </a:r>
            <a:r>
              <a:rPr lang="en-GB" sz="2000" dirty="0" err="1"/>
              <a:t>wandelnd</a:t>
            </a:r>
            <a:r>
              <a:rPr lang="en-GB" sz="2000" dirty="0"/>
              <a:t> in </a:t>
            </a:r>
            <a:r>
              <a:rPr lang="en-GB" sz="2000" dirty="0" err="1"/>
              <a:t>ihren</a:t>
            </a:r>
            <a:r>
              <a:rPr lang="en-GB" sz="2000" dirty="0"/>
              <a:t> </a:t>
            </a:r>
            <a:r>
              <a:rPr lang="en-GB" sz="2000" dirty="0" err="1"/>
              <a:t>individualtypischen</a:t>
            </a:r>
            <a:r>
              <a:rPr lang="en-GB" sz="2000" dirty="0"/>
              <a:t> </a:t>
            </a:r>
            <a:r>
              <a:rPr lang="en-GB" sz="2000" dirty="0" err="1"/>
              <a:t>Dingen</a:t>
            </a:r>
            <a:r>
              <a:rPr lang="en-GB" sz="2000" dirty="0"/>
              <a:t>, </a:t>
            </a:r>
            <a:r>
              <a:rPr lang="en-GB" sz="2000" dirty="0" err="1"/>
              <a:t>immerfort</a:t>
            </a:r>
            <a:r>
              <a:rPr lang="en-GB" sz="2000" dirty="0"/>
              <a:t> </a:t>
            </a:r>
            <a:r>
              <a:rPr lang="en-GB" sz="2000" dirty="0" err="1"/>
              <a:t>eine</a:t>
            </a:r>
            <a:r>
              <a:rPr lang="en-GB" sz="2000" dirty="0"/>
              <a:t> </a:t>
            </a:r>
            <a:r>
              <a:rPr lang="en-GB" sz="2000" dirty="0" err="1"/>
              <a:t>vertraute</a:t>
            </a:r>
            <a:r>
              <a:rPr lang="en-GB" sz="2000" dirty="0"/>
              <a:t> </a:t>
            </a:r>
            <a:r>
              <a:rPr lang="en-GB" sz="2000" dirty="0" err="1"/>
              <a:t>feste</a:t>
            </a:r>
            <a:r>
              <a:rPr lang="en-GB" sz="2000" dirty="0"/>
              <a:t> </a:t>
            </a:r>
            <a:r>
              <a:rPr lang="en-GB" sz="2000" dirty="0" err="1"/>
              <a:t>Struktur</a:t>
            </a:r>
            <a:r>
              <a:rPr lang="en-GB" sz="2000" dirty="0"/>
              <a:t>, </a:t>
            </a:r>
            <a:r>
              <a:rPr lang="en-GB" sz="2000" dirty="0" err="1"/>
              <a:t>eine</a:t>
            </a:r>
            <a:r>
              <a:rPr lang="en-GB" sz="2000" dirty="0"/>
              <a:t> </a:t>
            </a:r>
            <a:r>
              <a:rPr lang="en-GB" sz="2000" dirty="0" err="1"/>
              <a:t>individualtypische</a:t>
            </a:r>
            <a:r>
              <a:rPr lang="en-GB" sz="2000" dirty="0"/>
              <a:t>, hat. (Hua39 [1933], 64) </a:t>
            </a:r>
          </a:p>
          <a:p>
            <a:endParaRPr lang="en-GB" sz="2000" dirty="0"/>
          </a:p>
          <a:p>
            <a:endParaRPr lang="en-GB" sz="2000" dirty="0"/>
          </a:p>
          <a:p>
            <a:endParaRPr lang="en-GB" sz="2000" dirty="0"/>
          </a:p>
          <a:p>
            <a:endParaRPr lang="en-GB" sz="2000" dirty="0"/>
          </a:p>
        </p:txBody>
      </p:sp>
      <p:sp>
        <p:nvSpPr>
          <p:cNvPr id="4" name="Content Placeholder 3">
            <a:extLst>
              <a:ext uri="{FF2B5EF4-FFF2-40B4-BE49-F238E27FC236}">
                <a16:creationId xmlns:a16="http://schemas.microsoft.com/office/drawing/2014/main" id="{C274E7B4-6424-C898-0CC6-00A1DBBFAA67}"/>
              </a:ext>
            </a:extLst>
          </p:cNvPr>
          <p:cNvSpPr>
            <a:spLocks noGrp="1"/>
          </p:cNvSpPr>
          <p:nvPr>
            <p:ph sz="half" idx="2"/>
          </p:nvPr>
        </p:nvSpPr>
        <p:spPr/>
        <p:txBody>
          <a:bodyPr>
            <a:normAutofit/>
          </a:bodyPr>
          <a:lstStyle/>
          <a:p>
            <a:pPr marL="0" indent="0">
              <a:buNone/>
            </a:pPr>
            <a:r>
              <a:rPr lang="en-GB" sz="2000" dirty="0"/>
              <a:t>Consciousness of the world is world apperception. Straightforward world apperception is apperception of the environment, the lifeworld, that sin its changing flow in its individually typical things, steadfastly has a familiar fixed structure, that is individually typical [for the world]. (my translation) </a:t>
            </a:r>
          </a:p>
          <a:p>
            <a:pPr marL="0" indent="0">
              <a:buNone/>
            </a:pPr>
            <a:endParaRPr lang="en-GB" sz="2000" dirty="0"/>
          </a:p>
        </p:txBody>
      </p:sp>
    </p:spTree>
    <p:extLst>
      <p:ext uri="{BB962C8B-B14F-4D97-AF65-F5344CB8AC3E}">
        <p14:creationId xmlns:p14="http://schemas.microsoft.com/office/powerpoint/2010/main" val="4257881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34BDD-3078-F623-5995-FF8E366D51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40B3E1-AE02-1DD3-A529-D93A6843086D}"/>
              </a:ext>
            </a:extLst>
          </p:cNvPr>
          <p:cNvSpPr>
            <a:spLocks noGrp="1"/>
          </p:cNvSpPr>
          <p:nvPr>
            <p:ph type="title"/>
          </p:nvPr>
        </p:nvSpPr>
        <p:spPr/>
        <p:txBody>
          <a:bodyPr/>
          <a:lstStyle/>
          <a:p>
            <a:r>
              <a:rPr lang="en-GB" dirty="0"/>
              <a:t>Semantics: Indexicality</a:t>
            </a:r>
          </a:p>
        </p:txBody>
      </p:sp>
      <p:sp>
        <p:nvSpPr>
          <p:cNvPr id="3" name="Content Placeholder 2">
            <a:extLst>
              <a:ext uri="{FF2B5EF4-FFF2-40B4-BE49-F238E27FC236}">
                <a16:creationId xmlns:a16="http://schemas.microsoft.com/office/drawing/2014/main" id="{A5659D02-8B61-1FA8-CD6A-08B424C90AF6}"/>
              </a:ext>
            </a:extLst>
          </p:cNvPr>
          <p:cNvSpPr>
            <a:spLocks noGrp="1"/>
          </p:cNvSpPr>
          <p:nvPr>
            <p:ph idx="1"/>
          </p:nvPr>
        </p:nvSpPr>
        <p:spPr/>
        <p:txBody>
          <a:bodyPr/>
          <a:lstStyle/>
          <a:p>
            <a:pPr marL="0" indent="0">
              <a:buNone/>
            </a:pPr>
            <a:r>
              <a:rPr lang="en-GB" dirty="0"/>
              <a:t>More promising is a consideration that Husserl makes in the context of occasional meanings (see </a:t>
            </a:r>
            <a:r>
              <a:rPr lang="en-GB" dirty="0" err="1"/>
              <a:t>Dzwiza-Ohlsen</a:t>
            </a:r>
            <a:r>
              <a:rPr lang="en-GB" dirty="0"/>
              <a:t> 2019).</a:t>
            </a:r>
          </a:p>
          <a:p>
            <a:pPr marL="0" indent="0">
              <a:buNone/>
            </a:pPr>
            <a:r>
              <a:rPr lang="en-GB" dirty="0"/>
              <a:t>In the preface of the 1913 edition to the </a:t>
            </a:r>
            <a:r>
              <a:rPr lang="en-GB" i="1" dirty="0"/>
              <a:t>Prolegomena</a:t>
            </a:r>
            <a:r>
              <a:rPr lang="en-GB" dirty="0"/>
              <a:t>, Husserl suggests that </a:t>
            </a:r>
            <a:r>
              <a:rPr lang="en-GB" i="1" dirty="0"/>
              <a:t>all </a:t>
            </a:r>
            <a:r>
              <a:rPr lang="en-GB" dirty="0"/>
              <a:t>empirical statements have an indexical component (</a:t>
            </a:r>
            <a:r>
              <a:rPr lang="en-GB" dirty="0" err="1"/>
              <a:t>okkasionelle</a:t>
            </a:r>
            <a:r>
              <a:rPr lang="en-GB" dirty="0"/>
              <a:t> </a:t>
            </a:r>
            <a:r>
              <a:rPr lang="en-GB" dirty="0" err="1"/>
              <a:t>Bedeutung</a:t>
            </a:r>
            <a:r>
              <a:rPr lang="en-GB" dirty="0"/>
              <a:t>).</a:t>
            </a:r>
          </a:p>
          <a:p>
            <a:pPr marL="0" indent="0">
              <a:buNone/>
            </a:pPr>
            <a:r>
              <a:rPr lang="en-GB" dirty="0"/>
              <a:t>What completes the meaning of particular utterances is a horizonal relation to the shared </a:t>
            </a:r>
            <a:r>
              <a:rPr lang="en-GB" dirty="0" err="1"/>
              <a:t>lifeworlds</a:t>
            </a:r>
            <a:r>
              <a:rPr lang="en-GB" dirty="0"/>
              <a:t> of speaker and listener. (FTL §80)</a:t>
            </a:r>
          </a:p>
        </p:txBody>
      </p:sp>
    </p:spTree>
    <p:extLst>
      <p:ext uri="{BB962C8B-B14F-4D97-AF65-F5344CB8AC3E}">
        <p14:creationId xmlns:p14="http://schemas.microsoft.com/office/powerpoint/2010/main" val="4111013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07B0-DFD3-CB87-A55C-10B9F154D5AC}"/>
              </a:ext>
            </a:extLst>
          </p:cNvPr>
          <p:cNvSpPr>
            <a:spLocks noGrp="1"/>
          </p:cNvSpPr>
          <p:nvPr>
            <p:ph type="title"/>
          </p:nvPr>
        </p:nvSpPr>
        <p:spPr/>
        <p:txBody>
          <a:bodyPr/>
          <a:lstStyle/>
          <a:p>
            <a:r>
              <a:rPr lang="en-GB" dirty="0"/>
              <a:t>Semantics: Indexicality (</a:t>
            </a:r>
            <a:r>
              <a:rPr lang="en-GB" dirty="0" err="1"/>
              <a:t>ctd</a:t>
            </a:r>
            <a:r>
              <a:rPr lang="en-GB" dirty="0"/>
              <a:t>.)</a:t>
            </a:r>
          </a:p>
        </p:txBody>
      </p:sp>
      <p:sp>
        <p:nvSpPr>
          <p:cNvPr id="3" name="Content Placeholder 2">
            <a:extLst>
              <a:ext uri="{FF2B5EF4-FFF2-40B4-BE49-F238E27FC236}">
                <a16:creationId xmlns:a16="http://schemas.microsoft.com/office/drawing/2014/main" id="{EBC084A3-D8AC-87B2-886C-13CF09E97409}"/>
              </a:ext>
            </a:extLst>
          </p:cNvPr>
          <p:cNvSpPr>
            <a:spLocks noGrp="1"/>
          </p:cNvSpPr>
          <p:nvPr>
            <p:ph idx="1"/>
          </p:nvPr>
        </p:nvSpPr>
        <p:spPr/>
        <p:txBody>
          <a:bodyPr/>
          <a:lstStyle/>
          <a:p>
            <a:pPr marL="0" indent="0">
              <a:buNone/>
            </a:pPr>
            <a:r>
              <a:rPr lang="en-GB" dirty="0"/>
              <a:t>Van Fraassen (2008, 71f.) finds a similar incompleteness in scientific representation. What determines whether a mathematical structure approximately represents a galaxy cluster or the distribution of sesame seeds in a bread roll? </a:t>
            </a:r>
          </a:p>
          <a:p>
            <a:pPr marL="0" indent="0">
              <a:buNone/>
            </a:pPr>
            <a:r>
              <a:rPr lang="en-GB" dirty="0"/>
              <a:t>Scientific representations alone are underspecified. The shared lifeworld of users can distinguish the intended from unintended domains of application.</a:t>
            </a:r>
          </a:p>
        </p:txBody>
      </p:sp>
    </p:spTree>
    <p:extLst>
      <p:ext uri="{BB962C8B-B14F-4D97-AF65-F5344CB8AC3E}">
        <p14:creationId xmlns:p14="http://schemas.microsoft.com/office/powerpoint/2010/main" val="758501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D3784-C6EC-1B92-A7CE-12C616FB97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FBCDB6-E7EE-DEF6-D11C-F5AAC1DAEF61}"/>
              </a:ext>
            </a:extLst>
          </p:cNvPr>
          <p:cNvSpPr>
            <a:spLocks noGrp="1"/>
          </p:cNvSpPr>
          <p:nvPr>
            <p:ph type="title"/>
          </p:nvPr>
        </p:nvSpPr>
        <p:spPr/>
        <p:txBody>
          <a:bodyPr/>
          <a:lstStyle/>
          <a:p>
            <a:r>
              <a:rPr lang="en-GB" dirty="0"/>
              <a:t>Pragmatic: The Presupposition of Universal Agreement</a:t>
            </a:r>
          </a:p>
        </p:txBody>
      </p:sp>
      <p:sp>
        <p:nvSpPr>
          <p:cNvPr id="3" name="Content Placeholder 2">
            <a:extLst>
              <a:ext uri="{FF2B5EF4-FFF2-40B4-BE49-F238E27FC236}">
                <a16:creationId xmlns:a16="http://schemas.microsoft.com/office/drawing/2014/main" id="{7F211477-5684-7D56-A8BE-08C7E818132E}"/>
              </a:ext>
            </a:extLst>
          </p:cNvPr>
          <p:cNvSpPr>
            <a:spLocks noGrp="1"/>
          </p:cNvSpPr>
          <p:nvPr>
            <p:ph idx="1"/>
          </p:nvPr>
        </p:nvSpPr>
        <p:spPr/>
        <p:txBody>
          <a:bodyPr>
            <a:normAutofit/>
          </a:bodyPr>
          <a:lstStyle/>
          <a:p>
            <a:pPr marL="0" indent="0">
              <a:buNone/>
            </a:pPr>
            <a:r>
              <a:rPr lang="en-GB" dirty="0"/>
              <a:t>Scientific justifications also pragmatically presuppose the lifeworld.</a:t>
            </a:r>
          </a:p>
          <a:p>
            <a:pPr marL="0" indent="0">
              <a:buNone/>
            </a:pPr>
            <a:endParaRPr lang="en-GB" dirty="0"/>
          </a:p>
        </p:txBody>
      </p:sp>
    </p:spTree>
    <p:extLst>
      <p:ext uri="{BB962C8B-B14F-4D97-AF65-F5344CB8AC3E}">
        <p14:creationId xmlns:p14="http://schemas.microsoft.com/office/powerpoint/2010/main" val="2859932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A6ECF-BDAD-76AD-BCA5-DCFC0C28F4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CDC528-9D5C-68A9-D1D8-38E438EE44E6}"/>
              </a:ext>
            </a:extLst>
          </p:cNvPr>
          <p:cNvSpPr>
            <a:spLocks noGrp="1"/>
          </p:cNvSpPr>
          <p:nvPr>
            <p:ph type="title"/>
          </p:nvPr>
        </p:nvSpPr>
        <p:spPr/>
        <p:txBody>
          <a:bodyPr/>
          <a:lstStyle/>
          <a:p>
            <a:r>
              <a:rPr lang="en-GB" dirty="0"/>
              <a:t>Pragmatic: The Presupposition of Universal Agreement</a:t>
            </a:r>
          </a:p>
        </p:txBody>
      </p:sp>
      <p:sp>
        <p:nvSpPr>
          <p:cNvPr id="3" name="Content Placeholder 2">
            <a:extLst>
              <a:ext uri="{FF2B5EF4-FFF2-40B4-BE49-F238E27FC236}">
                <a16:creationId xmlns:a16="http://schemas.microsoft.com/office/drawing/2014/main" id="{975DEA80-3B6D-0FBD-E267-9ECB871C8716}"/>
              </a:ext>
            </a:extLst>
          </p:cNvPr>
          <p:cNvSpPr>
            <a:spLocks noGrp="1"/>
          </p:cNvSpPr>
          <p:nvPr>
            <p:ph idx="1"/>
          </p:nvPr>
        </p:nvSpPr>
        <p:spPr/>
        <p:txBody>
          <a:bodyPr>
            <a:normAutofit/>
          </a:bodyPr>
          <a:lstStyle/>
          <a:p>
            <a:pPr marL="0" indent="0">
              <a:buNone/>
            </a:pPr>
            <a:r>
              <a:rPr lang="en-GB" dirty="0"/>
              <a:t>Scientific justifications also pragmatically presuppose the lifeworld.</a:t>
            </a:r>
          </a:p>
          <a:p>
            <a:pPr marL="0" indent="0">
              <a:buNone/>
            </a:pPr>
            <a:endParaRPr lang="en-GB" dirty="0"/>
          </a:p>
          <a:p>
            <a:pPr marL="514350" indent="-514350">
              <a:buAutoNum type="arabicPeriod"/>
            </a:pPr>
            <a:r>
              <a:rPr lang="en-GB" dirty="0"/>
              <a:t>If an intersubjective community can constitute a shared world, the posits of that world are valid for every member of that community. </a:t>
            </a:r>
          </a:p>
          <a:p>
            <a:pPr marL="514350" indent="-514350">
              <a:buAutoNum type="arabicPeriod"/>
            </a:pPr>
            <a:endParaRPr lang="en-GB" dirty="0"/>
          </a:p>
        </p:txBody>
      </p:sp>
    </p:spTree>
    <p:extLst>
      <p:ext uri="{BB962C8B-B14F-4D97-AF65-F5344CB8AC3E}">
        <p14:creationId xmlns:p14="http://schemas.microsoft.com/office/powerpoint/2010/main" val="1868728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A86BA-AA9F-414F-DD29-289AA06193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E00DEC-0207-5AF8-2339-B59E58091FDA}"/>
              </a:ext>
            </a:extLst>
          </p:cNvPr>
          <p:cNvSpPr>
            <a:spLocks noGrp="1"/>
          </p:cNvSpPr>
          <p:nvPr>
            <p:ph type="title"/>
          </p:nvPr>
        </p:nvSpPr>
        <p:spPr/>
        <p:txBody>
          <a:bodyPr/>
          <a:lstStyle/>
          <a:p>
            <a:r>
              <a:rPr lang="en-GB" dirty="0"/>
              <a:t>Pragmatic: The Presupposition of Universal Agreement</a:t>
            </a:r>
          </a:p>
        </p:txBody>
      </p:sp>
      <p:sp>
        <p:nvSpPr>
          <p:cNvPr id="3" name="Content Placeholder 2">
            <a:extLst>
              <a:ext uri="{FF2B5EF4-FFF2-40B4-BE49-F238E27FC236}">
                <a16:creationId xmlns:a16="http://schemas.microsoft.com/office/drawing/2014/main" id="{DF9D618E-DE17-36EB-0C96-DBFE26AF76AE}"/>
              </a:ext>
            </a:extLst>
          </p:cNvPr>
          <p:cNvSpPr>
            <a:spLocks noGrp="1"/>
          </p:cNvSpPr>
          <p:nvPr>
            <p:ph idx="1"/>
          </p:nvPr>
        </p:nvSpPr>
        <p:spPr/>
        <p:txBody>
          <a:bodyPr>
            <a:normAutofit/>
          </a:bodyPr>
          <a:lstStyle/>
          <a:p>
            <a:pPr marL="0" indent="0">
              <a:buNone/>
            </a:pPr>
            <a:r>
              <a:rPr lang="en-GB" dirty="0"/>
              <a:t>Scientific justifications also pragmatically presuppose the lifeworld.</a:t>
            </a:r>
          </a:p>
          <a:p>
            <a:pPr marL="0" indent="0">
              <a:buNone/>
            </a:pPr>
            <a:endParaRPr lang="en-GB" dirty="0"/>
          </a:p>
          <a:p>
            <a:pPr marL="514350" indent="-514350">
              <a:buAutoNum type="arabicPeriod"/>
            </a:pPr>
            <a:r>
              <a:rPr lang="en-GB" dirty="0"/>
              <a:t>If an intersubjective community can constitute a shared world, the posits of that world are valid for every member of that community. </a:t>
            </a:r>
          </a:p>
          <a:p>
            <a:pPr marL="514350" indent="-514350">
              <a:buAutoNum type="arabicPeriod"/>
            </a:pPr>
            <a:r>
              <a:rPr lang="en-GB" dirty="0"/>
              <a:t>The intersubjective community of </a:t>
            </a:r>
            <a:r>
              <a:rPr lang="en-GB" i="1" dirty="0"/>
              <a:t>everyone </a:t>
            </a:r>
            <a:r>
              <a:rPr lang="en-GB" dirty="0"/>
              <a:t>can constitute a shared lifeworld.</a:t>
            </a:r>
            <a:br>
              <a:rPr lang="en-GB" dirty="0"/>
            </a:br>
            <a:endParaRPr lang="en-GB" dirty="0"/>
          </a:p>
        </p:txBody>
      </p:sp>
    </p:spTree>
    <p:extLst>
      <p:ext uri="{BB962C8B-B14F-4D97-AF65-F5344CB8AC3E}">
        <p14:creationId xmlns:p14="http://schemas.microsoft.com/office/powerpoint/2010/main" val="217047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DC49-4D6F-352C-9EC7-E701DBE2283C}"/>
              </a:ext>
            </a:extLst>
          </p:cNvPr>
          <p:cNvSpPr>
            <a:spLocks noGrp="1"/>
          </p:cNvSpPr>
          <p:nvPr>
            <p:ph type="title"/>
          </p:nvPr>
        </p:nvSpPr>
        <p:spPr/>
        <p:txBody>
          <a:bodyPr/>
          <a:lstStyle/>
          <a:p>
            <a:r>
              <a:rPr lang="en-US" dirty="0">
                <a:solidFill>
                  <a:srgbClr val="D0CECE"/>
                </a:solidFill>
              </a:rPr>
              <a:t>Outline</a:t>
            </a:r>
          </a:p>
        </p:txBody>
      </p:sp>
      <p:sp>
        <p:nvSpPr>
          <p:cNvPr id="3" name="Content Placeholder 2">
            <a:extLst>
              <a:ext uri="{FF2B5EF4-FFF2-40B4-BE49-F238E27FC236}">
                <a16:creationId xmlns:a16="http://schemas.microsoft.com/office/drawing/2014/main" id="{53205474-C101-85AE-0717-DE06F12D17FC}"/>
              </a:ext>
            </a:extLst>
          </p:cNvPr>
          <p:cNvSpPr>
            <a:spLocks noGrp="1"/>
          </p:cNvSpPr>
          <p:nvPr>
            <p:ph idx="1"/>
          </p:nvPr>
        </p:nvSpPr>
        <p:spPr/>
        <p:txBody>
          <a:bodyPr>
            <a:normAutofit/>
          </a:bodyPr>
          <a:lstStyle/>
          <a:p>
            <a:pPr marL="514350" indent="-514350">
              <a:buAutoNum type="arabicPeriod"/>
            </a:pPr>
            <a:r>
              <a:rPr lang="en-US" sz="2400" dirty="0">
                <a:solidFill>
                  <a:schemeClr val="bg2">
                    <a:lumMod val="90000"/>
                  </a:schemeClr>
                </a:solidFill>
              </a:rPr>
              <a:t>Motivation: Lifeworld and the Scientific Image</a:t>
            </a:r>
          </a:p>
          <a:p>
            <a:pPr marL="514350" indent="-514350">
              <a:buAutoNum type="arabicPeriod"/>
            </a:pPr>
            <a:r>
              <a:rPr lang="en-US" sz="2400" dirty="0">
                <a:solidFill>
                  <a:schemeClr val="bg2">
                    <a:lumMod val="90000"/>
                  </a:schemeClr>
                </a:solidFill>
              </a:rPr>
              <a:t>Anthropological vs. Transcendental Accounts of the Lifeworld</a:t>
            </a:r>
          </a:p>
          <a:p>
            <a:pPr marL="514350" indent="-514350">
              <a:buAutoNum type="arabicPeriod"/>
            </a:pPr>
            <a:r>
              <a:rPr lang="en-US" sz="2400" dirty="0">
                <a:solidFill>
                  <a:schemeClr val="bg2">
                    <a:lumMod val="90000"/>
                  </a:schemeClr>
                </a:solidFill>
              </a:rPr>
              <a:t>Arguments for a metaphysically substantive account:</a:t>
            </a:r>
            <a:br>
              <a:rPr lang="en-US" sz="2400" dirty="0">
                <a:solidFill>
                  <a:schemeClr val="bg2">
                    <a:lumMod val="90000"/>
                  </a:schemeClr>
                </a:solidFill>
              </a:rPr>
            </a:br>
            <a:r>
              <a:rPr lang="en-US" sz="2400" dirty="0">
                <a:solidFill>
                  <a:schemeClr val="bg2">
                    <a:lumMod val="90000"/>
                  </a:schemeClr>
                </a:solidFill>
              </a:rPr>
              <a:t>Epistemological, Semantic, Metaphysical, Pragmatic</a:t>
            </a:r>
            <a:endParaRPr lang="en-US" sz="2000" dirty="0">
              <a:solidFill>
                <a:schemeClr val="bg2">
                  <a:lumMod val="90000"/>
                </a:schemeClr>
              </a:solidFill>
            </a:endParaRPr>
          </a:p>
          <a:p>
            <a:pPr marL="514350" indent="-514350">
              <a:buAutoNum type="arabicPeriod"/>
            </a:pPr>
            <a:r>
              <a:rPr lang="en-US" sz="2400" dirty="0">
                <a:solidFill>
                  <a:schemeClr val="bg2">
                    <a:lumMod val="90000"/>
                  </a:schemeClr>
                </a:solidFill>
              </a:rPr>
              <a:t>A minimal, substantive proposal</a:t>
            </a:r>
          </a:p>
        </p:txBody>
      </p:sp>
    </p:spTree>
    <p:extLst>
      <p:ext uri="{BB962C8B-B14F-4D97-AF65-F5344CB8AC3E}">
        <p14:creationId xmlns:p14="http://schemas.microsoft.com/office/powerpoint/2010/main" val="3842728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480AE-55D9-37A1-069B-4A05D88DE9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B2093E-5E6A-BB40-C75E-EB160263C12F}"/>
              </a:ext>
            </a:extLst>
          </p:cNvPr>
          <p:cNvSpPr>
            <a:spLocks noGrp="1"/>
          </p:cNvSpPr>
          <p:nvPr>
            <p:ph type="title"/>
          </p:nvPr>
        </p:nvSpPr>
        <p:spPr/>
        <p:txBody>
          <a:bodyPr/>
          <a:lstStyle/>
          <a:p>
            <a:r>
              <a:rPr lang="en-GB" dirty="0"/>
              <a:t>Pragmatic: The Presupposition of Universal Agreement</a:t>
            </a:r>
          </a:p>
        </p:txBody>
      </p:sp>
      <p:sp>
        <p:nvSpPr>
          <p:cNvPr id="3" name="Content Placeholder 2">
            <a:extLst>
              <a:ext uri="{FF2B5EF4-FFF2-40B4-BE49-F238E27FC236}">
                <a16:creationId xmlns:a16="http://schemas.microsoft.com/office/drawing/2014/main" id="{9292F848-DD38-8326-36DB-84AA38D2621A}"/>
              </a:ext>
            </a:extLst>
          </p:cNvPr>
          <p:cNvSpPr>
            <a:spLocks noGrp="1"/>
          </p:cNvSpPr>
          <p:nvPr>
            <p:ph idx="1"/>
          </p:nvPr>
        </p:nvSpPr>
        <p:spPr/>
        <p:txBody>
          <a:bodyPr>
            <a:normAutofit lnSpcReduction="10000"/>
          </a:bodyPr>
          <a:lstStyle/>
          <a:p>
            <a:pPr marL="0" indent="0">
              <a:buNone/>
            </a:pPr>
            <a:r>
              <a:rPr lang="en-GB" dirty="0"/>
              <a:t>Scientific justifications also pragmatically presuppose the lifeworld.</a:t>
            </a:r>
          </a:p>
          <a:p>
            <a:pPr marL="0" indent="0">
              <a:buNone/>
            </a:pPr>
            <a:endParaRPr lang="en-GB" dirty="0"/>
          </a:p>
          <a:p>
            <a:pPr marL="514350" indent="-514350">
              <a:buAutoNum type="arabicPeriod"/>
            </a:pPr>
            <a:r>
              <a:rPr lang="en-GB" dirty="0"/>
              <a:t>If an intersubjective community can constitute a shared world, the posits of that world are valid for every member of that community. </a:t>
            </a:r>
          </a:p>
          <a:p>
            <a:pPr marL="514350" indent="-514350">
              <a:buAutoNum type="arabicPeriod"/>
            </a:pPr>
            <a:r>
              <a:rPr lang="en-GB" dirty="0"/>
              <a:t>The intersubjective community of </a:t>
            </a:r>
            <a:r>
              <a:rPr lang="en-GB" i="1" dirty="0"/>
              <a:t>everyone </a:t>
            </a:r>
            <a:r>
              <a:rPr lang="en-GB" dirty="0"/>
              <a:t>can constitute a shared lifeworld.</a:t>
            </a:r>
            <a:br>
              <a:rPr lang="en-GB" dirty="0"/>
            </a:br>
            <a:r>
              <a:rPr lang="en-GB" dirty="0"/>
              <a:t>______________</a:t>
            </a:r>
          </a:p>
          <a:p>
            <a:pPr marL="514350" indent="-514350">
              <a:buAutoNum type="arabicPeriod"/>
            </a:pPr>
            <a:r>
              <a:rPr lang="en-GB" dirty="0"/>
              <a:t>The posits of scientific theories are valid for </a:t>
            </a:r>
            <a:r>
              <a:rPr lang="en-GB" i="1" dirty="0"/>
              <a:t>everyone</a:t>
            </a:r>
            <a:r>
              <a:rPr lang="en-GB" dirty="0"/>
              <a:t>. </a:t>
            </a:r>
          </a:p>
        </p:txBody>
      </p:sp>
    </p:spTree>
    <p:extLst>
      <p:ext uri="{BB962C8B-B14F-4D97-AF65-F5344CB8AC3E}">
        <p14:creationId xmlns:p14="http://schemas.microsoft.com/office/powerpoint/2010/main" val="2451353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7615E-9C08-AC4C-FA7E-47AC618B4B5E}"/>
              </a:ext>
            </a:extLst>
          </p:cNvPr>
          <p:cNvSpPr>
            <a:spLocks noGrp="1"/>
          </p:cNvSpPr>
          <p:nvPr>
            <p:ph type="title"/>
          </p:nvPr>
        </p:nvSpPr>
        <p:spPr/>
        <p:txBody>
          <a:bodyPr/>
          <a:lstStyle/>
          <a:p>
            <a:r>
              <a:rPr lang="en-GB" dirty="0"/>
              <a:t>Pragmatic (</a:t>
            </a:r>
            <a:r>
              <a:rPr lang="en-GB" dirty="0" err="1"/>
              <a:t>ctd</a:t>
            </a:r>
            <a:r>
              <a:rPr lang="en-GB" dirty="0"/>
              <a:t>.)</a:t>
            </a:r>
          </a:p>
        </p:txBody>
      </p:sp>
      <p:sp>
        <p:nvSpPr>
          <p:cNvPr id="3" name="Content Placeholder 2">
            <a:extLst>
              <a:ext uri="{FF2B5EF4-FFF2-40B4-BE49-F238E27FC236}">
                <a16:creationId xmlns:a16="http://schemas.microsoft.com/office/drawing/2014/main" id="{D6166558-2E32-FD46-CAAA-FF11FA4605FC}"/>
              </a:ext>
            </a:extLst>
          </p:cNvPr>
          <p:cNvSpPr>
            <a:spLocks noGrp="1"/>
          </p:cNvSpPr>
          <p:nvPr>
            <p:ph idx="1"/>
          </p:nvPr>
        </p:nvSpPr>
        <p:spPr/>
        <p:txBody>
          <a:bodyPr/>
          <a:lstStyle/>
          <a:p>
            <a:pPr marL="0" indent="0">
              <a:buNone/>
            </a:pPr>
            <a:r>
              <a:rPr lang="en-GB" i="1" dirty="0"/>
              <a:t>That </a:t>
            </a:r>
            <a:r>
              <a:rPr lang="en-GB" dirty="0"/>
              <a:t>there is such a shared world to investigate is not something that can itself be established scientifically.</a:t>
            </a:r>
          </a:p>
          <a:p>
            <a:pPr marL="0" indent="0">
              <a:buNone/>
            </a:pPr>
            <a:endParaRPr lang="en-GB" i="1" dirty="0"/>
          </a:p>
          <a:p>
            <a:pPr marL="0" indent="0">
              <a:buNone/>
            </a:pPr>
            <a:r>
              <a:rPr lang="en-GB" dirty="0"/>
              <a:t>This suggests a minimal limit on scientific knowledge that we have already encountered. Scientific knowledge cannot undermine the reality of the lifeworld itself. </a:t>
            </a:r>
          </a:p>
        </p:txBody>
      </p:sp>
    </p:spTree>
    <p:extLst>
      <p:ext uri="{BB962C8B-B14F-4D97-AF65-F5344CB8AC3E}">
        <p14:creationId xmlns:p14="http://schemas.microsoft.com/office/powerpoint/2010/main" val="1594010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89BF-7148-F1DC-0900-E791D0E9BFDA}"/>
              </a:ext>
            </a:extLst>
          </p:cNvPr>
          <p:cNvSpPr>
            <a:spLocks noGrp="1"/>
          </p:cNvSpPr>
          <p:nvPr>
            <p:ph type="title"/>
          </p:nvPr>
        </p:nvSpPr>
        <p:spPr/>
        <p:txBody>
          <a:bodyPr/>
          <a:lstStyle/>
          <a:p>
            <a:r>
              <a:rPr lang="en-GB" dirty="0"/>
              <a:t>Tricky arguments:</a:t>
            </a:r>
          </a:p>
        </p:txBody>
      </p:sp>
      <p:sp>
        <p:nvSpPr>
          <p:cNvPr id="3" name="Content Placeholder 2">
            <a:extLst>
              <a:ext uri="{FF2B5EF4-FFF2-40B4-BE49-F238E27FC236}">
                <a16:creationId xmlns:a16="http://schemas.microsoft.com/office/drawing/2014/main" id="{143B4394-C92B-5A98-1D3B-6E8F41A0067C}"/>
              </a:ext>
            </a:extLst>
          </p:cNvPr>
          <p:cNvSpPr>
            <a:spLocks noGrp="1"/>
          </p:cNvSpPr>
          <p:nvPr>
            <p:ph idx="1"/>
          </p:nvPr>
        </p:nvSpPr>
        <p:spPr/>
        <p:txBody>
          <a:bodyPr/>
          <a:lstStyle/>
          <a:p>
            <a:r>
              <a:rPr lang="en-GB" dirty="0"/>
              <a:t>Epistemological Priority: </a:t>
            </a:r>
          </a:p>
          <a:p>
            <a:pPr lvl="1"/>
            <a:r>
              <a:rPr lang="en-GB" dirty="0"/>
              <a:t>inert for metaphysical questions about the relation between lifeworld and science</a:t>
            </a:r>
          </a:p>
          <a:p>
            <a:r>
              <a:rPr lang="en-GB" dirty="0"/>
              <a:t>Transcendental Aesthetic: </a:t>
            </a:r>
          </a:p>
          <a:p>
            <a:pPr lvl="1"/>
            <a:r>
              <a:rPr lang="en-GB" dirty="0"/>
              <a:t>generates an ambitious project of a priori metaphysics. Presumably leads to a rejection of the scientific image.</a:t>
            </a:r>
          </a:p>
          <a:p>
            <a:r>
              <a:rPr lang="en-GB" dirty="0"/>
              <a:t>Semantic A: Straightforward World-Perception.</a:t>
            </a:r>
          </a:p>
          <a:p>
            <a:pPr lvl="1"/>
            <a:r>
              <a:rPr lang="en-GB" dirty="0"/>
              <a:t>Depends on a Husserlian account of semantics (and/or </a:t>
            </a:r>
            <a:r>
              <a:rPr lang="en-GB" dirty="0" err="1"/>
              <a:t>metasemantics</a:t>
            </a:r>
            <a:r>
              <a:rPr lang="en-GB" dirty="0"/>
              <a:t>)</a:t>
            </a:r>
          </a:p>
        </p:txBody>
      </p:sp>
    </p:spTree>
    <p:extLst>
      <p:ext uri="{BB962C8B-B14F-4D97-AF65-F5344CB8AC3E}">
        <p14:creationId xmlns:p14="http://schemas.microsoft.com/office/powerpoint/2010/main" val="3146356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9711B-23BC-76FA-0699-96C364476C64}"/>
              </a:ext>
            </a:extLst>
          </p:cNvPr>
          <p:cNvSpPr>
            <a:spLocks noGrp="1"/>
          </p:cNvSpPr>
          <p:nvPr>
            <p:ph type="title"/>
          </p:nvPr>
        </p:nvSpPr>
        <p:spPr/>
        <p:txBody>
          <a:bodyPr/>
          <a:lstStyle/>
          <a:p>
            <a:r>
              <a:rPr lang="en-GB" dirty="0"/>
              <a:t>Promising arguments:</a:t>
            </a:r>
          </a:p>
        </p:txBody>
      </p:sp>
      <p:sp>
        <p:nvSpPr>
          <p:cNvPr id="3" name="Content Placeholder 2">
            <a:extLst>
              <a:ext uri="{FF2B5EF4-FFF2-40B4-BE49-F238E27FC236}">
                <a16:creationId xmlns:a16="http://schemas.microsoft.com/office/drawing/2014/main" id="{C4554E7A-F643-C0CB-DD30-540C2C525E8D}"/>
              </a:ext>
            </a:extLst>
          </p:cNvPr>
          <p:cNvSpPr>
            <a:spLocks noGrp="1"/>
          </p:cNvSpPr>
          <p:nvPr>
            <p:ph idx="1"/>
          </p:nvPr>
        </p:nvSpPr>
        <p:spPr/>
        <p:txBody>
          <a:bodyPr>
            <a:normAutofit fontScale="92500" lnSpcReduction="10000"/>
          </a:bodyPr>
          <a:lstStyle/>
          <a:p>
            <a:r>
              <a:rPr lang="en-GB" dirty="0"/>
              <a:t>Metaphysical: Rejection of critical realism.</a:t>
            </a:r>
          </a:p>
          <a:p>
            <a:pPr lvl="1"/>
            <a:r>
              <a:rPr lang="en-GB" dirty="0"/>
              <a:t>Does not presuppose much, and is useful for supporting an identification between Lifeworld as the manifest image, and the scientific image.</a:t>
            </a:r>
          </a:p>
          <a:p>
            <a:pPr lvl="1"/>
            <a:r>
              <a:rPr lang="en-GB" dirty="0"/>
              <a:t>But might be rejected as question-begging; at best virtuously circular.</a:t>
            </a:r>
          </a:p>
          <a:p>
            <a:r>
              <a:rPr lang="en-GB" dirty="0"/>
              <a:t>Semantic B: Indexical Reference.</a:t>
            </a:r>
          </a:p>
          <a:p>
            <a:pPr lvl="1"/>
            <a:r>
              <a:rPr lang="en-GB" dirty="0"/>
              <a:t>Seems to argue for a similar conclusion as the previous argument, but by semantic considerations and by introducing them into an account of scientific representation.</a:t>
            </a:r>
          </a:p>
          <a:p>
            <a:r>
              <a:rPr lang="en-GB" dirty="0"/>
              <a:t>Pragmatic: The Presupposition of Universal Agreement</a:t>
            </a:r>
          </a:p>
          <a:p>
            <a:pPr lvl="1"/>
            <a:r>
              <a:rPr lang="en-GB" dirty="0"/>
              <a:t>Presupposes few specifics of Husserlian phenomenology.</a:t>
            </a:r>
          </a:p>
          <a:p>
            <a:pPr lvl="1"/>
            <a:r>
              <a:rPr lang="en-GB" dirty="0"/>
              <a:t>Hints at a connection to practice, which may give independent justification for the thesis of the presupposition of the lifeworld by the scientific image.</a:t>
            </a:r>
          </a:p>
        </p:txBody>
      </p:sp>
    </p:spTree>
    <p:extLst>
      <p:ext uri="{BB962C8B-B14F-4D97-AF65-F5344CB8AC3E}">
        <p14:creationId xmlns:p14="http://schemas.microsoft.com/office/powerpoint/2010/main" val="1053044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49421-65F0-0E6C-A4DC-52C6350E086A}"/>
              </a:ext>
            </a:extLst>
          </p:cNvPr>
          <p:cNvSpPr>
            <a:spLocks noGrp="1"/>
          </p:cNvSpPr>
          <p:nvPr>
            <p:ph type="title"/>
          </p:nvPr>
        </p:nvSpPr>
        <p:spPr/>
        <p:txBody>
          <a:bodyPr/>
          <a:lstStyle/>
          <a:p>
            <a:r>
              <a:rPr lang="en-GB" dirty="0"/>
              <a:t>A minimal, substantive proposal</a:t>
            </a:r>
          </a:p>
        </p:txBody>
      </p:sp>
      <p:sp>
        <p:nvSpPr>
          <p:cNvPr id="3" name="Content Placeholder 2">
            <a:extLst>
              <a:ext uri="{FF2B5EF4-FFF2-40B4-BE49-F238E27FC236}">
                <a16:creationId xmlns:a16="http://schemas.microsoft.com/office/drawing/2014/main" id="{8968BF10-6E5D-B413-1D04-2D34FB71FB6B}"/>
              </a:ext>
            </a:extLst>
          </p:cNvPr>
          <p:cNvSpPr>
            <a:spLocks noGrp="1"/>
          </p:cNvSpPr>
          <p:nvPr>
            <p:ph idx="1"/>
          </p:nvPr>
        </p:nvSpPr>
        <p:spPr/>
        <p:txBody>
          <a:bodyPr>
            <a:normAutofit fontScale="92500" lnSpcReduction="10000"/>
          </a:bodyPr>
          <a:lstStyle/>
          <a:p>
            <a:r>
              <a:rPr lang="en-GB" dirty="0"/>
              <a:t>In conclusion, I propose the following characterization of how the scientific image presupposes the validity of the lifeworld:</a:t>
            </a:r>
          </a:p>
          <a:p>
            <a:endParaRPr lang="en-GB" dirty="0"/>
          </a:p>
          <a:p>
            <a:pPr marL="0" indent="0">
              <a:buNone/>
            </a:pPr>
            <a:r>
              <a:rPr lang="en-GB" b="1" dirty="0"/>
              <a:t>[LW-Min] The reality of the lifeworld cannot be globally undermined by a scientific theory.</a:t>
            </a:r>
          </a:p>
          <a:p>
            <a:pPr marL="0" indent="0">
              <a:buNone/>
            </a:pPr>
            <a:endParaRPr lang="en-GB" dirty="0"/>
          </a:p>
          <a:p>
            <a:r>
              <a:rPr lang="en-GB" dirty="0"/>
              <a:t>Minimal insofar as it is less prescriptive than other transcendental interpretations</a:t>
            </a:r>
          </a:p>
          <a:p>
            <a:r>
              <a:rPr lang="en-GB" i="1" dirty="0"/>
              <a:t>Substantive </a:t>
            </a:r>
            <a:r>
              <a:rPr lang="en-GB" dirty="0"/>
              <a:t>insofar as it limits what scientific theories can represent. In the sense used here, it is still a </a:t>
            </a:r>
            <a:r>
              <a:rPr lang="en-GB" i="1" dirty="0"/>
              <a:t>transcendental </a:t>
            </a:r>
            <a:r>
              <a:rPr lang="en-GB" dirty="0"/>
              <a:t>conception of the lifeworld.</a:t>
            </a:r>
          </a:p>
        </p:txBody>
      </p:sp>
    </p:spTree>
    <p:extLst>
      <p:ext uri="{BB962C8B-B14F-4D97-AF65-F5344CB8AC3E}">
        <p14:creationId xmlns:p14="http://schemas.microsoft.com/office/powerpoint/2010/main" val="1922727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B374-75B4-A243-8AAF-D68033A7C537}"/>
              </a:ext>
            </a:extLst>
          </p:cNvPr>
          <p:cNvSpPr>
            <a:spLocks noGrp="1"/>
          </p:cNvSpPr>
          <p:nvPr>
            <p:ph type="title"/>
          </p:nvPr>
        </p:nvSpPr>
        <p:spPr/>
        <p:txBody>
          <a:bodyPr/>
          <a:lstStyle/>
          <a:p>
            <a:r>
              <a:rPr lang="en-GB" dirty="0"/>
              <a:t>What I will say:</a:t>
            </a:r>
          </a:p>
        </p:txBody>
      </p:sp>
      <p:sp>
        <p:nvSpPr>
          <p:cNvPr id="3" name="Content Placeholder 2">
            <a:extLst>
              <a:ext uri="{FF2B5EF4-FFF2-40B4-BE49-F238E27FC236}">
                <a16:creationId xmlns:a16="http://schemas.microsoft.com/office/drawing/2014/main" id="{8C0C748A-1117-51CA-A1F8-D23A38082FF9}"/>
              </a:ext>
            </a:extLst>
          </p:cNvPr>
          <p:cNvSpPr>
            <a:spLocks noGrp="1"/>
          </p:cNvSpPr>
          <p:nvPr>
            <p:ph idx="1"/>
          </p:nvPr>
        </p:nvSpPr>
        <p:spPr/>
        <p:txBody>
          <a:bodyPr>
            <a:normAutofit fontScale="92500"/>
          </a:bodyPr>
          <a:lstStyle/>
          <a:p>
            <a:r>
              <a:rPr lang="en-GB" dirty="0"/>
              <a:t>There are metaphysically inert and metaphysically ambitious ways of thinking about the relation between lifeworld and scientific image.</a:t>
            </a:r>
          </a:p>
          <a:p>
            <a:r>
              <a:rPr lang="en-GB" dirty="0"/>
              <a:t>I conclude for the metaphysical relation between lifeworld and scientific image:</a:t>
            </a:r>
          </a:p>
          <a:p>
            <a:pPr lvl="1"/>
            <a:r>
              <a:rPr lang="en-GB" dirty="0"/>
              <a:t>Epistemological considerations are irrelevant</a:t>
            </a:r>
          </a:p>
          <a:p>
            <a:pPr lvl="1"/>
            <a:r>
              <a:rPr lang="en-GB" dirty="0"/>
              <a:t>Lifeworld as a transcendental aesthetic seems too ambitious</a:t>
            </a:r>
          </a:p>
          <a:p>
            <a:pPr lvl="1"/>
            <a:r>
              <a:rPr lang="en-GB" dirty="0"/>
              <a:t>Most semantic arguments require (controversial parts of) Husserl’s theory of meaning</a:t>
            </a:r>
          </a:p>
          <a:p>
            <a:r>
              <a:rPr lang="en-GB" dirty="0"/>
              <a:t>But promising for priority of the lifeworld:</a:t>
            </a:r>
          </a:p>
          <a:p>
            <a:pPr lvl="1"/>
            <a:r>
              <a:rPr lang="en-GB" dirty="0"/>
              <a:t>One semantic argument (occasional meanings in scientific representation)</a:t>
            </a:r>
          </a:p>
          <a:p>
            <a:pPr lvl="1"/>
            <a:r>
              <a:rPr lang="en-GB" dirty="0"/>
              <a:t>One pragmatic argument (presupposed possibility of objective justification)</a:t>
            </a:r>
          </a:p>
          <a:p>
            <a:endParaRPr lang="en-GB" dirty="0"/>
          </a:p>
          <a:p>
            <a:pPr lvl="1"/>
            <a:endParaRPr lang="en-GB" dirty="0"/>
          </a:p>
          <a:p>
            <a:pPr lvl="1"/>
            <a:endParaRPr lang="en-GB" dirty="0"/>
          </a:p>
        </p:txBody>
      </p:sp>
    </p:spTree>
    <p:extLst>
      <p:ext uri="{BB962C8B-B14F-4D97-AF65-F5344CB8AC3E}">
        <p14:creationId xmlns:p14="http://schemas.microsoft.com/office/powerpoint/2010/main" val="2745611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CE676C-1246-5353-746D-EE7D795041F5}"/>
              </a:ext>
            </a:extLst>
          </p:cNvPr>
          <p:cNvSpPr>
            <a:spLocks noGrp="1"/>
          </p:cNvSpPr>
          <p:nvPr>
            <p:ph idx="1"/>
          </p:nvPr>
        </p:nvSpPr>
        <p:spPr>
          <a:xfrm>
            <a:off x="838200" y="1825625"/>
            <a:ext cx="6032500" cy="4351338"/>
          </a:xfrm>
        </p:spPr>
        <p:txBody>
          <a:bodyPr>
            <a:normAutofit fontScale="92500" lnSpcReduction="20000"/>
          </a:bodyPr>
          <a:lstStyle/>
          <a:p>
            <a:pPr marL="0" indent="0">
              <a:buNone/>
            </a:pPr>
            <a:r>
              <a:rPr lang="en-GB" dirty="0"/>
              <a:t>The manifest image is the framework in which ‘</a:t>
            </a:r>
            <a:r>
              <a:rPr lang="en-GB" i="1" dirty="0"/>
              <a:t>man came to be aware of himself as man-in-the-world</a:t>
            </a:r>
            <a:r>
              <a:rPr lang="en-GB" dirty="0"/>
              <a:t>’ (SPR, 6). Its basic unit is the </a:t>
            </a:r>
            <a:r>
              <a:rPr lang="en-GB" i="1" dirty="0"/>
              <a:t>person</a:t>
            </a:r>
            <a:r>
              <a:rPr lang="en-GB" dirty="0"/>
              <a:t>.</a:t>
            </a:r>
          </a:p>
          <a:p>
            <a:pPr marL="0" indent="0">
              <a:buNone/>
            </a:pPr>
            <a:endParaRPr lang="en-GB" dirty="0"/>
          </a:p>
          <a:p>
            <a:pPr marL="0" indent="0">
              <a:buNone/>
            </a:pPr>
            <a:r>
              <a:rPr lang="en-GB" dirty="0"/>
              <a:t>The scientific image is a </a:t>
            </a:r>
            <a:r>
              <a:rPr lang="en-GB" i="1" dirty="0" err="1"/>
              <a:t>postulational</a:t>
            </a:r>
            <a:r>
              <a:rPr lang="en-GB" i="1" dirty="0"/>
              <a:t> </a:t>
            </a:r>
            <a:r>
              <a:rPr lang="en-GB" dirty="0"/>
              <a:t>conceptual framework. Its basic units are imperceptible entities.</a:t>
            </a:r>
          </a:p>
          <a:p>
            <a:pPr marL="0" indent="0">
              <a:buNone/>
            </a:pPr>
            <a:endParaRPr lang="en-GB" dirty="0"/>
          </a:p>
          <a:p>
            <a:pPr marL="0" indent="0">
              <a:buNone/>
            </a:pPr>
            <a:r>
              <a:rPr lang="en-GB" dirty="0"/>
              <a:t>These are conceptual </a:t>
            </a:r>
            <a:r>
              <a:rPr lang="en-GB" i="1" dirty="0"/>
              <a:t>frameworks, </a:t>
            </a:r>
            <a:r>
              <a:rPr lang="en-GB" dirty="0"/>
              <a:t>they cannot be translated piecemeal into each other.</a:t>
            </a:r>
          </a:p>
        </p:txBody>
      </p:sp>
      <p:sp>
        <p:nvSpPr>
          <p:cNvPr id="2" name="Title 1">
            <a:extLst>
              <a:ext uri="{FF2B5EF4-FFF2-40B4-BE49-F238E27FC236}">
                <a16:creationId xmlns:a16="http://schemas.microsoft.com/office/drawing/2014/main" id="{572D0914-50D5-6459-2129-BC1B2D2B4E90}"/>
              </a:ext>
            </a:extLst>
          </p:cNvPr>
          <p:cNvSpPr>
            <a:spLocks noGrp="1"/>
          </p:cNvSpPr>
          <p:nvPr>
            <p:ph type="title"/>
          </p:nvPr>
        </p:nvSpPr>
        <p:spPr/>
        <p:txBody>
          <a:bodyPr>
            <a:normAutofit/>
          </a:bodyPr>
          <a:lstStyle/>
          <a:p>
            <a:r>
              <a:rPr lang="en-GB" sz="3600" dirty="0"/>
              <a:t>Motivation: Lifeworld and the Scientific Image</a:t>
            </a:r>
          </a:p>
        </p:txBody>
      </p:sp>
      <p:pic>
        <p:nvPicPr>
          <p:cNvPr id="4" name="Picture 3">
            <a:extLst>
              <a:ext uri="{FF2B5EF4-FFF2-40B4-BE49-F238E27FC236}">
                <a16:creationId xmlns:a16="http://schemas.microsoft.com/office/drawing/2014/main" id="{82E5AFB1-9868-EA94-A042-30893107D8D7}"/>
              </a:ext>
            </a:extLst>
          </p:cNvPr>
          <p:cNvPicPr>
            <a:picLocks noChangeAspect="1"/>
          </p:cNvPicPr>
          <p:nvPr/>
        </p:nvPicPr>
        <p:blipFill>
          <a:blip r:embed="rId3"/>
          <a:stretch>
            <a:fillRect/>
          </a:stretch>
        </p:blipFill>
        <p:spPr>
          <a:xfrm>
            <a:off x="6870700" y="1825625"/>
            <a:ext cx="4483100" cy="4570623"/>
          </a:xfrm>
          <a:prstGeom prst="rect">
            <a:avLst/>
          </a:prstGeom>
        </p:spPr>
      </p:pic>
    </p:spTree>
    <p:extLst>
      <p:ext uri="{BB962C8B-B14F-4D97-AF65-F5344CB8AC3E}">
        <p14:creationId xmlns:p14="http://schemas.microsoft.com/office/powerpoint/2010/main" val="1596258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00C7E-7141-9F07-267E-CAEE46E693E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F3F2F1E-D947-FB08-7573-FD183A7741F7}"/>
              </a:ext>
            </a:extLst>
          </p:cNvPr>
          <p:cNvSpPr>
            <a:spLocks noGrp="1"/>
          </p:cNvSpPr>
          <p:nvPr>
            <p:ph idx="1"/>
          </p:nvPr>
        </p:nvSpPr>
        <p:spPr/>
        <p:txBody>
          <a:bodyPr>
            <a:normAutofit fontScale="92500" lnSpcReduction="20000"/>
          </a:bodyPr>
          <a:lstStyle/>
          <a:p>
            <a:r>
              <a:rPr lang="en-GB" dirty="0"/>
              <a:t>How should we understand the </a:t>
            </a:r>
            <a:r>
              <a:rPr lang="en-GB" i="1" dirty="0"/>
              <a:t>metaphysical</a:t>
            </a:r>
            <a:r>
              <a:rPr lang="en-GB" dirty="0"/>
              <a:t> relation between the objects of lifeworld and scientific image in this framework? Three options:</a:t>
            </a:r>
          </a:p>
          <a:p>
            <a:pPr marL="914400" lvl="1" indent="-457200">
              <a:buFont typeface="+mj-lt"/>
              <a:buAutoNum type="arabicPeriod"/>
            </a:pPr>
            <a:r>
              <a:rPr lang="en-GB" dirty="0"/>
              <a:t>Priority of the Manifest Image (instrumentalism)</a:t>
            </a:r>
          </a:p>
          <a:p>
            <a:pPr marL="914400" lvl="1" indent="-457200">
              <a:buFont typeface="+mj-lt"/>
              <a:buAutoNum type="arabicPeriod"/>
            </a:pPr>
            <a:r>
              <a:rPr lang="en-GB" dirty="0"/>
              <a:t>Priority of the Scientific Image (scientific realism)</a:t>
            </a:r>
          </a:p>
          <a:p>
            <a:pPr marL="914400" lvl="1" indent="-457200">
              <a:buFont typeface="+mj-lt"/>
              <a:buAutoNum type="arabicPeriod"/>
            </a:pPr>
            <a:r>
              <a:rPr lang="en-GB" dirty="0"/>
              <a:t>Reconciliation</a:t>
            </a:r>
          </a:p>
          <a:p>
            <a:r>
              <a:rPr lang="en-GB" dirty="0"/>
              <a:t>Sellars argues that for all questions of existence, we have to refer to the scientific image. This leads to the philosophical task of finding the role of intentionality and normativity in the scientific image.</a:t>
            </a:r>
          </a:p>
          <a:p>
            <a:r>
              <a:rPr lang="en-GB" dirty="0" err="1"/>
              <a:t>Christias</a:t>
            </a:r>
            <a:r>
              <a:rPr lang="en-GB" dirty="0"/>
              <a:t> (2023) </a:t>
            </a:r>
            <a:r>
              <a:rPr lang="en-GB" i="1" dirty="0"/>
              <a:t>explicitly</a:t>
            </a:r>
            <a:r>
              <a:rPr lang="en-GB" dirty="0"/>
              <a:t> argues from the </a:t>
            </a:r>
            <a:r>
              <a:rPr lang="en-GB" dirty="0" err="1"/>
              <a:t>Sellarsian</a:t>
            </a:r>
            <a:r>
              <a:rPr lang="en-GB" dirty="0"/>
              <a:t> picture that the Husserlian lifeworld has to collapse into (sophisticated) instrumentalism. </a:t>
            </a:r>
          </a:p>
          <a:p>
            <a:r>
              <a:rPr lang="en-GB" dirty="0"/>
              <a:t>How can we think about the lifeworld and avoid such a collapse?</a:t>
            </a:r>
          </a:p>
          <a:p>
            <a:endParaRPr lang="en-GB" dirty="0"/>
          </a:p>
        </p:txBody>
      </p:sp>
    </p:spTree>
    <p:extLst>
      <p:ext uri="{BB962C8B-B14F-4D97-AF65-F5344CB8AC3E}">
        <p14:creationId xmlns:p14="http://schemas.microsoft.com/office/powerpoint/2010/main" val="251897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BE2716E-D588-6AC5-148B-0817703E5FFF}"/>
              </a:ext>
            </a:extLst>
          </p:cNvPr>
          <p:cNvSpPr txBox="1">
            <a:spLocks/>
          </p:cNvSpPr>
          <p:nvPr/>
        </p:nvSpPr>
        <p:spPr>
          <a:xfrm>
            <a:off x="630935" y="4018137"/>
            <a:ext cx="5071221" cy="2129586"/>
          </a:xfrm>
          <a:prstGeom prst="rect">
            <a:avLst/>
          </a:prstGeom>
          <a:noFill/>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rgbClr val="D0CECE"/>
                </a:solidFill>
                <a:latin typeface="+mj-lt"/>
                <a:ea typeface="+mj-ea"/>
                <a:cs typeface="+mj-cs"/>
              </a:defRPr>
            </a:lvl1pPr>
          </a:lstStyle>
          <a:p>
            <a:r>
              <a:rPr lang="en-GB" sz="4800" dirty="0">
                <a:solidFill>
                  <a:schemeClr val="bg1"/>
                </a:solidFill>
                <a:latin typeface="Futura Medium" panose="020B0602020204020303" pitchFamily="34" charset="-79"/>
                <a:cs typeface="Futura Medium" panose="020B0602020204020303" pitchFamily="34" charset="-79"/>
              </a:rPr>
              <a:t>Anthropological Accounts of the Lifeworld</a:t>
            </a:r>
          </a:p>
        </p:txBody>
      </p:sp>
      <p:pic>
        <p:nvPicPr>
          <p:cNvPr id="5" name="Picture 2">
            <a:extLst>
              <a:ext uri="{FF2B5EF4-FFF2-40B4-BE49-F238E27FC236}">
                <a16:creationId xmlns:a16="http://schemas.microsoft.com/office/drawing/2014/main" id="{A13341D6-9682-67C8-A71E-F0C0623E904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1610" y="552556"/>
            <a:ext cx="10705731" cy="326524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D323866F-597D-CC47-520E-CC83258BADB4}"/>
              </a:ext>
            </a:extLst>
          </p:cNvPr>
          <p:cNvSpPr txBox="1">
            <a:spLocks/>
          </p:cNvSpPr>
          <p:nvPr/>
        </p:nvSpPr>
        <p:spPr>
          <a:xfrm>
            <a:off x="5925304" y="4018143"/>
            <a:ext cx="5549111" cy="2129599"/>
          </a:xfrm>
          <a:prstGeom prst="rect">
            <a:avLst/>
          </a:prstGeom>
          <a:no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D0CEC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D0CEC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D0CEC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D0CEC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D0CEC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700" dirty="0">
                <a:solidFill>
                  <a:schemeClr val="bg1"/>
                </a:solidFill>
              </a:rPr>
              <a:t>The lifeworld is full of contingencies: the traditions of a local culture, personal </a:t>
            </a:r>
            <a:r>
              <a:rPr lang="en-GB" sz="1700" dirty="0" err="1">
                <a:solidFill>
                  <a:schemeClr val="bg1"/>
                </a:solidFill>
              </a:rPr>
              <a:t>idiosyncracies</a:t>
            </a:r>
            <a:r>
              <a:rPr lang="en-GB" sz="1700" dirty="0">
                <a:solidFill>
                  <a:schemeClr val="bg1"/>
                </a:solidFill>
              </a:rPr>
              <a:t> and habits, simple perceptual objects but also the rich layers of meaning in religious objects, technological artefacts, or works of art. </a:t>
            </a:r>
          </a:p>
          <a:p>
            <a:pPr marL="0" indent="0">
              <a:buFont typeface="Arial" panose="020B0604020202020204" pitchFamily="34" charset="0"/>
              <a:buNone/>
            </a:pPr>
            <a:r>
              <a:rPr lang="en-GB" sz="1700" dirty="0">
                <a:solidFill>
                  <a:schemeClr val="bg1"/>
                </a:solidFill>
              </a:rPr>
              <a:t>Anthropological accounts use the concept </a:t>
            </a:r>
            <a:r>
              <a:rPr lang="en-GB" sz="1700" i="1" dirty="0">
                <a:solidFill>
                  <a:schemeClr val="bg1"/>
                </a:solidFill>
              </a:rPr>
              <a:t>lifeworld</a:t>
            </a:r>
            <a:r>
              <a:rPr lang="en-GB" sz="1700" dirty="0">
                <a:solidFill>
                  <a:schemeClr val="bg1"/>
                </a:solidFill>
              </a:rPr>
              <a:t> to collect all the contingencies that characterize a group of people. </a:t>
            </a:r>
          </a:p>
          <a:p>
            <a:pPr marL="0" indent="0">
              <a:buFont typeface="Arial" panose="020B0604020202020204" pitchFamily="34" charset="0"/>
              <a:buNone/>
            </a:pPr>
            <a:endParaRPr lang="en-GB" sz="1700" i="1" dirty="0">
              <a:solidFill>
                <a:schemeClr val="bg1"/>
              </a:solidFill>
            </a:endParaRPr>
          </a:p>
          <a:p>
            <a:pPr marL="914400" lvl="2" indent="0">
              <a:buFont typeface="Arial" panose="020B0604020202020204" pitchFamily="34" charset="0"/>
              <a:buNone/>
            </a:pPr>
            <a:endParaRPr lang="en-GB" sz="1700" i="1" dirty="0">
              <a:solidFill>
                <a:schemeClr val="bg1"/>
              </a:solidFill>
            </a:endParaRPr>
          </a:p>
          <a:p>
            <a:pPr marL="0" indent="0">
              <a:buFont typeface="Arial" panose="020B0604020202020204" pitchFamily="34" charset="0"/>
              <a:buNone/>
            </a:pPr>
            <a:endParaRPr lang="en-GB" sz="1700" dirty="0">
              <a:solidFill>
                <a:schemeClr val="bg1"/>
              </a:solidFill>
            </a:endParaRPr>
          </a:p>
        </p:txBody>
      </p:sp>
    </p:spTree>
    <p:extLst>
      <p:ext uri="{BB962C8B-B14F-4D97-AF65-F5344CB8AC3E}">
        <p14:creationId xmlns:p14="http://schemas.microsoft.com/office/powerpoint/2010/main" val="373482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35532-CCEA-0C39-42ED-6E19C5B309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3295A5-8A0D-1ED2-3FB1-8EF06C579F8E}"/>
              </a:ext>
            </a:extLst>
          </p:cNvPr>
          <p:cNvSpPr>
            <a:spLocks noGrp="1"/>
          </p:cNvSpPr>
          <p:nvPr>
            <p:ph type="title"/>
          </p:nvPr>
        </p:nvSpPr>
        <p:spPr/>
        <p:txBody>
          <a:bodyPr/>
          <a:lstStyle/>
          <a:p>
            <a:r>
              <a:rPr lang="en-GB" dirty="0"/>
              <a:t>Anthropological Accounts of the Lifeworld</a:t>
            </a:r>
          </a:p>
        </p:txBody>
      </p:sp>
      <p:sp>
        <p:nvSpPr>
          <p:cNvPr id="3" name="Content Placeholder 2">
            <a:extLst>
              <a:ext uri="{FF2B5EF4-FFF2-40B4-BE49-F238E27FC236}">
                <a16:creationId xmlns:a16="http://schemas.microsoft.com/office/drawing/2014/main" id="{470C4E00-307A-E235-6404-2007C467845B}"/>
              </a:ext>
            </a:extLst>
          </p:cNvPr>
          <p:cNvSpPr>
            <a:spLocks noGrp="1"/>
          </p:cNvSpPr>
          <p:nvPr>
            <p:ph idx="1"/>
          </p:nvPr>
        </p:nvSpPr>
        <p:spPr/>
        <p:txBody>
          <a:bodyPr>
            <a:normAutofit/>
          </a:bodyPr>
          <a:lstStyle/>
          <a:p>
            <a:pPr marL="0" indent="0">
              <a:buNone/>
            </a:pPr>
            <a:r>
              <a:rPr lang="en-GB" dirty="0"/>
              <a:t>This version of the ‘lifeworld’ concept is readily available and easy to use outside of phenomenology. </a:t>
            </a:r>
          </a:p>
          <a:p>
            <a:pPr marL="0" indent="0">
              <a:buNone/>
            </a:pPr>
            <a:r>
              <a:rPr lang="en-GB" dirty="0"/>
              <a:t>But it seems to be irrelevant in its relation to scientific theory:</a:t>
            </a:r>
          </a:p>
          <a:p>
            <a:pPr marL="914400" lvl="2" indent="0">
              <a:buNone/>
            </a:pPr>
            <a:r>
              <a:rPr lang="en-GB" dirty="0"/>
              <a:t>People who wish to explore the ways in which the habitual or intuitive anthropological conceptual space is structured are invited to explore social phenomenology</a:t>
            </a:r>
            <a:r>
              <a:rPr lang="en-GB" i="1" dirty="0"/>
              <a:t>. </a:t>
            </a:r>
            <a:r>
              <a:rPr lang="en-GB" dirty="0"/>
              <a:t>We can say ‘go in peace’ to </a:t>
            </a:r>
            <a:r>
              <a:rPr lang="en-GB" dirty="0" err="1"/>
              <a:t>Heideggerians</a:t>
            </a:r>
            <a:r>
              <a:rPr lang="en-GB" dirty="0"/>
              <a:t>, noting that it was entirely appropriate that Heidegger did not attempt to base any elements of his philosophy on science, and focused on hammers […] rather than atoms. […] We, however, are interested in objective truth, rather than philosophical anthropology.</a:t>
            </a:r>
            <a:endParaRPr lang="en-GB" i="1" dirty="0"/>
          </a:p>
          <a:p>
            <a:pPr marL="914400" lvl="2" indent="0">
              <a:buNone/>
            </a:pPr>
            <a:r>
              <a:rPr lang="en-GB" i="1" dirty="0"/>
              <a:t>(Ladyman et al. 2007, 5)</a:t>
            </a:r>
          </a:p>
        </p:txBody>
      </p:sp>
    </p:spTree>
    <p:extLst>
      <p:ext uri="{BB962C8B-B14F-4D97-AF65-F5344CB8AC3E}">
        <p14:creationId xmlns:p14="http://schemas.microsoft.com/office/powerpoint/2010/main" val="2610466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AC59-41EC-D521-F5B2-5ADE860A3170}"/>
              </a:ext>
            </a:extLst>
          </p:cNvPr>
          <p:cNvSpPr>
            <a:spLocks noGrp="1"/>
          </p:cNvSpPr>
          <p:nvPr>
            <p:ph type="title"/>
          </p:nvPr>
        </p:nvSpPr>
        <p:spPr/>
        <p:txBody>
          <a:bodyPr/>
          <a:lstStyle/>
          <a:p>
            <a:r>
              <a:rPr lang="en-GB" dirty="0"/>
              <a:t>Lifeworld </a:t>
            </a:r>
            <a:r>
              <a:rPr lang="en-GB" i="1" dirty="0"/>
              <a:t>in </a:t>
            </a:r>
            <a:r>
              <a:rPr lang="en-GB" dirty="0"/>
              <a:t>empirical science?</a:t>
            </a:r>
          </a:p>
        </p:txBody>
      </p:sp>
      <p:sp>
        <p:nvSpPr>
          <p:cNvPr id="4" name="Content Placeholder 3">
            <a:extLst>
              <a:ext uri="{FF2B5EF4-FFF2-40B4-BE49-F238E27FC236}">
                <a16:creationId xmlns:a16="http://schemas.microsoft.com/office/drawing/2014/main" id="{72D16B37-08BF-B349-8CD4-3F1EDAED0BB0}"/>
              </a:ext>
            </a:extLst>
          </p:cNvPr>
          <p:cNvSpPr>
            <a:spLocks noGrp="1"/>
          </p:cNvSpPr>
          <p:nvPr>
            <p:ph sz="half" idx="1"/>
          </p:nvPr>
        </p:nvSpPr>
        <p:spPr>
          <a:xfrm>
            <a:off x="838200" y="2801983"/>
            <a:ext cx="5181600" cy="2467595"/>
          </a:xfrm>
        </p:spPr>
        <p:txBody>
          <a:bodyPr>
            <a:normAutofit/>
          </a:bodyPr>
          <a:lstStyle/>
          <a:p>
            <a:pPr marL="0" indent="0" algn="just">
              <a:buNone/>
            </a:pPr>
            <a:r>
              <a:rPr lang="en-GB" sz="1800" dirty="0"/>
              <a:t>Die Welt, das </a:t>
            </a:r>
            <a:r>
              <a:rPr lang="en-GB" sz="1800" dirty="0" err="1"/>
              <a:t>ist</a:t>
            </a:r>
            <a:r>
              <a:rPr lang="en-GB" sz="1800" dirty="0"/>
              <a:t> </a:t>
            </a:r>
            <a:r>
              <a:rPr lang="en-GB" sz="1800" dirty="0" err="1"/>
              <a:t>nicht</a:t>
            </a:r>
            <a:r>
              <a:rPr lang="en-GB" sz="1800" dirty="0"/>
              <a:t> </a:t>
            </a:r>
            <a:r>
              <a:rPr lang="en-GB" sz="1800" dirty="0" err="1"/>
              <a:t>eine</a:t>
            </a:r>
            <a:r>
              <a:rPr lang="en-GB" sz="1800" dirty="0"/>
              <a:t> </a:t>
            </a:r>
            <a:r>
              <a:rPr lang="en-GB" sz="1800" dirty="0" err="1"/>
              <a:t>Hypothese</a:t>
            </a:r>
            <a:r>
              <a:rPr lang="en-GB" sz="1800" dirty="0"/>
              <a:t> in </a:t>
            </a:r>
            <a:r>
              <a:rPr lang="en-GB" sz="1800" dirty="0" err="1"/>
              <a:t>dem</a:t>
            </a:r>
            <a:r>
              <a:rPr lang="en-GB" sz="1800" dirty="0"/>
              <a:t> Sinn, </a:t>
            </a:r>
            <a:r>
              <a:rPr lang="en-GB" sz="1800" dirty="0" err="1"/>
              <a:t>wie</a:t>
            </a:r>
            <a:r>
              <a:rPr lang="en-GB" sz="1800" dirty="0"/>
              <a:t> </a:t>
            </a:r>
            <a:r>
              <a:rPr lang="en-GB" sz="1800" dirty="0" err="1"/>
              <a:t>für</a:t>
            </a:r>
            <a:r>
              <a:rPr lang="en-GB" sz="1800" dirty="0"/>
              <a:t> positive Wissenschaft </a:t>
            </a:r>
            <a:r>
              <a:rPr lang="en-GB" sz="1800" dirty="0" err="1"/>
              <a:t>allein</a:t>
            </a:r>
            <a:r>
              <a:rPr lang="en-GB" sz="1800" dirty="0"/>
              <a:t> </a:t>
            </a:r>
            <a:r>
              <a:rPr lang="en-GB" sz="1800" dirty="0" err="1"/>
              <a:t>Hypothesen</a:t>
            </a:r>
            <a:r>
              <a:rPr lang="en-GB" sz="1800" dirty="0"/>
              <a:t> Sinn </a:t>
            </a:r>
            <a:r>
              <a:rPr lang="en-GB" sz="1800" dirty="0" err="1"/>
              <a:t>haben</a:t>
            </a:r>
            <a:r>
              <a:rPr lang="en-GB" sz="1800" dirty="0"/>
              <a:t>, </a:t>
            </a:r>
            <a:r>
              <a:rPr lang="en-GB" sz="1800" dirty="0" err="1"/>
              <a:t>etwa</a:t>
            </a:r>
            <a:r>
              <a:rPr lang="en-GB" sz="1800" dirty="0"/>
              <a:t> </a:t>
            </a:r>
            <a:r>
              <a:rPr lang="en-GB" sz="1800" dirty="0" err="1"/>
              <a:t>als</a:t>
            </a:r>
            <a:r>
              <a:rPr lang="en-GB" sz="1800" dirty="0"/>
              <a:t> </a:t>
            </a:r>
            <a:r>
              <a:rPr lang="en-GB" sz="1800" dirty="0" err="1"/>
              <a:t>Hypothesen</a:t>
            </a:r>
            <a:r>
              <a:rPr lang="en-GB" sz="1800" dirty="0"/>
              <a:t> </a:t>
            </a:r>
            <a:r>
              <a:rPr lang="en-GB" sz="1800" dirty="0" err="1"/>
              <a:t>über</a:t>
            </a:r>
            <a:r>
              <a:rPr lang="en-GB" sz="1800" dirty="0"/>
              <a:t> die </a:t>
            </a:r>
            <a:r>
              <a:rPr lang="en-GB" sz="1800" dirty="0" err="1"/>
              <a:t>Struktur</a:t>
            </a:r>
            <a:r>
              <a:rPr lang="en-GB" sz="1800" dirty="0"/>
              <a:t> der </a:t>
            </a:r>
            <a:r>
              <a:rPr lang="en-GB" sz="1800" dirty="0" err="1"/>
              <a:t>Milchstraßensysteme</a:t>
            </a:r>
            <a:r>
              <a:rPr lang="en-GB" sz="1800" dirty="0"/>
              <a:t> — alle </a:t>
            </a:r>
            <a:r>
              <a:rPr lang="en-GB" sz="1800" dirty="0" err="1"/>
              <a:t>Hypothesen</a:t>
            </a:r>
            <a:r>
              <a:rPr lang="en-GB" sz="1800" dirty="0"/>
              <a:t> der </a:t>
            </a:r>
            <a:r>
              <a:rPr lang="en-GB" sz="1800" dirty="0" err="1"/>
              <a:t>Positivität</a:t>
            </a:r>
            <a:r>
              <a:rPr lang="en-GB" sz="1800" dirty="0"/>
              <a:t> </a:t>
            </a:r>
            <a:r>
              <a:rPr lang="en-GB" sz="1800" dirty="0" err="1"/>
              <a:t>sind</a:t>
            </a:r>
            <a:r>
              <a:rPr lang="en-GB" sz="1800" dirty="0"/>
              <a:t> </a:t>
            </a:r>
            <a:r>
              <a:rPr lang="en-GB" sz="1800" dirty="0" err="1"/>
              <a:t>eben</a:t>
            </a:r>
            <a:r>
              <a:rPr lang="en-GB" sz="1800" dirty="0"/>
              <a:t> </a:t>
            </a:r>
            <a:r>
              <a:rPr lang="en-GB" sz="1800" dirty="0" err="1"/>
              <a:t>Hypothesen</a:t>
            </a:r>
            <a:r>
              <a:rPr lang="en-GB" sz="1800" dirty="0"/>
              <a:t> auf </a:t>
            </a:r>
            <a:r>
              <a:rPr lang="en-GB" sz="1800" dirty="0" err="1"/>
              <a:t>dem</a:t>
            </a:r>
            <a:r>
              <a:rPr lang="en-GB" sz="1800" dirty="0"/>
              <a:t> Grund der “</a:t>
            </a:r>
            <a:r>
              <a:rPr lang="en-GB" sz="1800" dirty="0" err="1"/>
              <a:t>Hypothese</a:t>
            </a:r>
            <a:r>
              <a:rPr lang="en-GB" sz="1800" dirty="0"/>
              <a:t>” Welt, </a:t>
            </a:r>
            <a:r>
              <a:rPr lang="en-GB" sz="1800" dirty="0" err="1"/>
              <a:t>für</a:t>
            </a:r>
            <a:r>
              <a:rPr lang="en-GB" sz="1800" dirty="0"/>
              <a:t> die in </a:t>
            </a:r>
            <a:r>
              <a:rPr lang="en-GB" sz="1800" dirty="0" err="1"/>
              <a:t>gleichem</a:t>
            </a:r>
            <a:r>
              <a:rPr lang="en-GB" sz="1800" dirty="0"/>
              <a:t> Sinn </a:t>
            </a:r>
            <a:r>
              <a:rPr lang="en-GB" sz="1800" dirty="0" err="1"/>
              <a:t>positiv</a:t>
            </a:r>
            <a:r>
              <a:rPr lang="en-GB" sz="1800" dirty="0"/>
              <a:t> </a:t>
            </a:r>
            <a:r>
              <a:rPr lang="en-GB" sz="1800" dirty="0" err="1"/>
              <a:t>wissenschaftlich</a:t>
            </a:r>
            <a:r>
              <a:rPr lang="en-GB" sz="1800" dirty="0"/>
              <a:t> </a:t>
            </a:r>
            <a:r>
              <a:rPr lang="en-GB" sz="1800" dirty="0" err="1"/>
              <a:t>eine</a:t>
            </a:r>
            <a:r>
              <a:rPr lang="en-GB" sz="1800" dirty="0"/>
              <a:t> </a:t>
            </a:r>
            <a:r>
              <a:rPr lang="en-GB" sz="1800" dirty="0" err="1"/>
              <a:t>Begründung</a:t>
            </a:r>
            <a:r>
              <a:rPr lang="en-GB" sz="1800" dirty="0"/>
              <a:t> </a:t>
            </a:r>
            <a:r>
              <a:rPr lang="en-GB" sz="1800" dirty="0" err="1"/>
              <a:t>zu</a:t>
            </a:r>
            <a:r>
              <a:rPr lang="en-GB" sz="1800" dirty="0"/>
              <a:t> </a:t>
            </a:r>
            <a:r>
              <a:rPr lang="en-GB" sz="1800" dirty="0" err="1"/>
              <a:t>suchen</a:t>
            </a:r>
            <a:r>
              <a:rPr lang="en-GB" sz="1800" dirty="0"/>
              <a:t> </a:t>
            </a:r>
            <a:r>
              <a:rPr lang="en-GB" sz="1800" dirty="0" err="1"/>
              <a:t>ein</a:t>
            </a:r>
            <a:r>
              <a:rPr lang="en-GB" sz="1800" dirty="0"/>
              <a:t> </a:t>
            </a:r>
            <a:r>
              <a:rPr lang="en-GB" sz="1800" dirty="0" err="1"/>
              <a:t>Widersinn</a:t>
            </a:r>
            <a:r>
              <a:rPr lang="en-GB" sz="1800" dirty="0"/>
              <a:t> </a:t>
            </a:r>
            <a:r>
              <a:rPr lang="en-GB" sz="1800" dirty="0" err="1"/>
              <a:t>wäre</a:t>
            </a:r>
            <a:r>
              <a:rPr lang="en-GB" sz="1800" dirty="0"/>
              <a:t>. (</a:t>
            </a:r>
            <a:r>
              <a:rPr lang="en-GB" sz="1800" dirty="0" err="1"/>
              <a:t>Krisis</a:t>
            </a:r>
            <a:r>
              <a:rPr lang="en-GB" sz="1800" dirty="0"/>
              <a:t> [1936b] 1976, §72, 265) </a:t>
            </a:r>
          </a:p>
          <a:p>
            <a:pPr algn="just"/>
            <a:endParaRPr lang="en-GB" sz="1800" dirty="0"/>
          </a:p>
        </p:txBody>
      </p:sp>
      <p:sp>
        <p:nvSpPr>
          <p:cNvPr id="5" name="Content Placeholder 4">
            <a:extLst>
              <a:ext uri="{FF2B5EF4-FFF2-40B4-BE49-F238E27FC236}">
                <a16:creationId xmlns:a16="http://schemas.microsoft.com/office/drawing/2014/main" id="{D721F71E-C258-B330-F8B9-1977EDA55B3F}"/>
              </a:ext>
            </a:extLst>
          </p:cNvPr>
          <p:cNvSpPr>
            <a:spLocks noGrp="1"/>
          </p:cNvSpPr>
          <p:nvPr>
            <p:ph sz="half" idx="2"/>
          </p:nvPr>
        </p:nvSpPr>
        <p:spPr>
          <a:xfrm>
            <a:off x="6172200" y="2801983"/>
            <a:ext cx="5181600" cy="2322629"/>
          </a:xfrm>
        </p:spPr>
        <p:txBody>
          <a:bodyPr>
            <a:normAutofit/>
          </a:bodyPr>
          <a:lstStyle/>
          <a:p>
            <a:pPr marL="0" indent="0" algn="just">
              <a:buNone/>
            </a:pPr>
            <a:r>
              <a:rPr lang="en-GB" sz="1800" dirty="0"/>
              <a:t>The world is not a hypothesis in that sole sense in which hypotheses have meaning for positive science—for example, hypotheses about the structure of the galaxies of the Milky Way; all hypotheses in the positive sphere are hypotheses upon the ground of the “hypothesis” of the world, and to seek a grounding for this “hypothesis” in the same sense, in the positive scientific way, would be absurd [</a:t>
            </a:r>
            <a:r>
              <a:rPr lang="en-GB" sz="1800" dirty="0" err="1"/>
              <a:t>Widersinn</a:t>
            </a:r>
            <a:r>
              <a:rPr lang="en-GB" sz="1800" dirty="0"/>
              <a:t>]. (my translation)</a:t>
            </a:r>
          </a:p>
        </p:txBody>
      </p:sp>
      <p:sp>
        <p:nvSpPr>
          <p:cNvPr id="6" name="TextBox 5">
            <a:extLst>
              <a:ext uri="{FF2B5EF4-FFF2-40B4-BE49-F238E27FC236}">
                <a16:creationId xmlns:a16="http://schemas.microsoft.com/office/drawing/2014/main" id="{4FC5675B-0168-2469-01C7-C177F6FC457B}"/>
              </a:ext>
            </a:extLst>
          </p:cNvPr>
          <p:cNvSpPr txBox="1"/>
          <p:nvPr/>
        </p:nvSpPr>
        <p:spPr>
          <a:xfrm>
            <a:off x="1037063" y="2012636"/>
            <a:ext cx="10080703" cy="369332"/>
          </a:xfrm>
          <a:prstGeom prst="rect">
            <a:avLst/>
          </a:prstGeom>
          <a:noFill/>
        </p:spPr>
        <p:txBody>
          <a:bodyPr wrap="square" rtlCol="0">
            <a:spAutoFit/>
          </a:bodyPr>
          <a:lstStyle/>
          <a:p>
            <a:r>
              <a:rPr lang="en-GB" dirty="0">
                <a:solidFill>
                  <a:srgbClr val="CFCDCD"/>
                </a:solidFill>
              </a:rPr>
              <a:t>Husserl’s account of the lifeworld seems more ambitious.</a:t>
            </a:r>
          </a:p>
        </p:txBody>
      </p:sp>
    </p:spTree>
    <p:extLst>
      <p:ext uri="{BB962C8B-B14F-4D97-AF65-F5344CB8AC3E}">
        <p14:creationId xmlns:p14="http://schemas.microsoft.com/office/powerpoint/2010/main" val="2209526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4762D-43B5-5882-4FE0-F144C09467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23DE90-DFAE-51CD-57A6-D518E934A75C}"/>
              </a:ext>
            </a:extLst>
          </p:cNvPr>
          <p:cNvSpPr>
            <a:spLocks noGrp="1"/>
          </p:cNvSpPr>
          <p:nvPr>
            <p:ph type="title"/>
          </p:nvPr>
        </p:nvSpPr>
        <p:spPr/>
        <p:txBody>
          <a:bodyPr/>
          <a:lstStyle/>
          <a:p>
            <a:pPr algn="ctr"/>
            <a:r>
              <a:rPr lang="en-GB" dirty="0"/>
              <a:t>Transcendental Accounts of the Lifeworld</a:t>
            </a:r>
          </a:p>
        </p:txBody>
      </p:sp>
      <p:sp>
        <p:nvSpPr>
          <p:cNvPr id="3" name="Content Placeholder 2">
            <a:extLst>
              <a:ext uri="{FF2B5EF4-FFF2-40B4-BE49-F238E27FC236}">
                <a16:creationId xmlns:a16="http://schemas.microsoft.com/office/drawing/2014/main" id="{42DA4C22-52D9-405D-D28F-0492270861F7}"/>
              </a:ext>
            </a:extLst>
          </p:cNvPr>
          <p:cNvSpPr>
            <a:spLocks noGrp="1"/>
          </p:cNvSpPr>
          <p:nvPr>
            <p:ph idx="1"/>
          </p:nvPr>
        </p:nvSpPr>
        <p:spPr/>
        <p:txBody>
          <a:bodyPr>
            <a:normAutofit lnSpcReduction="10000"/>
          </a:bodyPr>
          <a:lstStyle/>
          <a:p>
            <a:pPr marL="0" indent="0">
              <a:buNone/>
            </a:pPr>
            <a:r>
              <a:rPr lang="en-GB" dirty="0"/>
              <a:t>Kant’s suggestion is that transcendental cognition is about the ‘mode of cognition of objects’ (</a:t>
            </a:r>
            <a:r>
              <a:rPr lang="en-GB" dirty="0" err="1"/>
              <a:t>KrV</a:t>
            </a:r>
            <a:r>
              <a:rPr lang="en-GB" dirty="0"/>
              <a:t>/CPR, B25). Transcendental accounts of the lifeworld tell us something about scientific modes of cognition.</a:t>
            </a:r>
          </a:p>
          <a:p>
            <a:pPr marL="0" indent="0">
              <a:buNone/>
            </a:pPr>
            <a:r>
              <a:rPr lang="en-GB" dirty="0"/>
              <a:t>For the purpose of contrasting with the anthropological notion:</a:t>
            </a:r>
          </a:p>
          <a:p>
            <a:pPr marL="457200" lvl="1" indent="0">
              <a:buNone/>
            </a:pPr>
            <a:r>
              <a:rPr lang="en-GB" sz="2800" b="1" dirty="0"/>
              <a:t>Call a notion of lifeworld </a:t>
            </a:r>
            <a:r>
              <a:rPr lang="en-GB" sz="2800" b="1" i="1" dirty="0"/>
              <a:t>transcendental </a:t>
            </a:r>
            <a:r>
              <a:rPr lang="en-GB" sz="2800" b="1" dirty="0"/>
              <a:t>if it implies a restriction on the scope of scientific posits.</a:t>
            </a:r>
          </a:p>
          <a:p>
            <a:pPr marL="457200" lvl="1" indent="0">
              <a:buNone/>
            </a:pPr>
            <a:endParaRPr lang="en-GB" sz="2800" b="1" dirty="0"/>
          </a:p>
          <a:p>
            <a:pPr marL="0" indent="0">
              <a:buNone/>
            </a:pPr>
            <a:r>
              <a:rPr lang="en-GB" sz="3200" dirty="0"/>
              <a:t>What would support such a metaphysical interpretation of the relation between lifeworld and scientific image?</a:t>
            </a:r>
          </a:p>
        </p:txBody>
      </p:sp>
    </p:spTree>
    <p:extLst>
      <p:ext uri="{BB962C8B-B14F-4D97-AF65-F5344CB8AC3E}">
        <p14:creationId xmlns:p14="http://schemas.microsoft.com/office/powerpoint/2010/main" val="2898633088"/>
      </p:ext>
    </p:extLst>
  </p:cSld>
  <p:clrMapOvr>
    <a:masterClrMapping/>
  </p:clrMapOvr>
</p:sld>
</file>

<file path=ppt/theme/theme1.xml><?xml version="1.0" encoding="utf-8"?>
<a:theme xmlns:a="http://schemas.openxmlformats.org/drawingml/2006/main" name="Office Theme">
  <a:themeElements>
    <a:clrScheme name="Minimal - Dark">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OPOS_presentation.pptx" id="{9D888E63-C5C5-C74D-A2E4-F696334647FB}" vid="{0164DD8F-EE8C-3949-A364-146183F1BD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29911</TotalTime>
  <Words>5572</Words>
  <Application>Microsoft Macintosh PowerPoint</Application>
  <PresentationFormat>Widescreen</PresentationFormat>
  <Paragraphs>221</Paragraphs>
  <Slides>24</Slides>
  <Notes>21</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Futura Medium</vt:lpstr>
      <vt:lpstr>Georgia</vt:lpstr>
      <vt:lpstr>Office Theme</vt:lpstr>
      <vt:lpstr>Lifeworld and Science A systematic proposal between anthropology and transcendental philosophy  </vt:lpstr>
      <vt:lpstr>Outline</vt:lpstr>
      <vt:lpstr>What I will say:</vt:lpstr>
      <vt:lpstr>Motivation: Lifeworld and the Scientific Image</vt:lpstr>
      <vt:lpstr>PowerPoint Presentation</vt:lpstr>
      <vt:lpstr>PowerPoint Presentation</vt:lpstr>
      <vt:lpstr>Anthropological Accounts of the Lifeworld</vt:lpstr>
      <vt:lpstr>Lifeworld in empirical science?</vt:lpstr>
      <vt:lpstr>Transcendental Accounts of the Lifeworld</vt:lpstr>
      <vt:lpstr>Enter the Jungle of Arguments</vt:lpstr>
      <vt:lpstr>Epistemological Priority?</vt:lpstr>
      <vt:lpstr>Transcendental Aesthetic?</vt:lpstr>
      <vt:lpstr>Metaphysical: Rejection of Critical Realism</vt:lpstr>
      <vt:lpstr>Semantics: Straightforward World-Perception</vt:lpstr>
      <vt:lpstr>Semantics: Indexicality</vt:lpstr>
      <vt:lpstr>Semantics: Indexicality (ctd.)</vt:lpstr>
      <vt:lpstr>Pragmatic: The Presupposition of Universal Agreement</vt:lpstr>
      <vt:lpstr>Pragmatic: The Presupposition of Universal Agreement</vt:lpstr>
      <vt:lpstr>Pragmatic: The Presupposition of Universal Agreement</vt:lpstr>
      <vt:lpstr>Pragmatic: The Presupposition of Universal Agreement</vt:lpstr>
      <vt:lpstr>Pragmatic (ctd.)</vt:lpstr>
      <vt:lpstr>Tricky arguments:</vt:lpstr>
      <vt:lpstr>Promising arguments:</vt:lpstr>
      <vt:lpstr>A minimal, substantive proposal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Gregor Bös</dc:creator>
  <cp:lastModifiedBy>Gregor Bös</cp:lastModifiedBy>
  <cp:revision>110</cp:revision>
  <cp:lastPrinted>2025-06-24T19:26:50Z</cp:lastPrinted>
  <dcterms:created xsi:type="dcterms:W3CDTF">2025-02-28T10:52:30Z</dcterms:created>
  <dcterms:modified xsi:type="dcterms:W3CDTF">2025-06-24T20:31:22Z</dcterms:modified>
</cp:coreProperties>
</file>