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Fira Sans Extra Condensed Medium"/>
      <p:regular r:id="rId25"/>
      <p:bold r:id="rId26"/>
      <p:italic r:id="rId27"/>
      <p:boldItalic r:id="rId28"/>
    </p:embeddedFont>
    <p:embeddedFont>
      <p:font typeface="Fira Sans"/>
      <p:regular r:id="rId29"/>
      <p:bold r:id="rId30"/>
      <p:italic r:id="rId31"/>
      <p:boldItalic r:id="rId32"/>
    </p:embeddedFont>
    <p:embeddedFont>
      <p:font typeface="Fira Sans Extra Condense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FiraSansExtraCondensedMedium-bold.fntdata"/><Relationship Id="rId25" Type="http://schemas.openxmlformats.org/officeDocument/2006/relationships/font" Target="fonts/FiraSansExtraCondensedMedium-regular.fntdata"/><Relationship Id="rId28" Type="http://schemas.openxmlformats.org/officeDocument/2006/relationships/font" Target="fonts/FiraSansExtraCondensedMedium-boldItalic.fntdata"/><Relationship Id="rId27" Type="http://schemas.openxmlformats.org/officeDocument/2006/relationships/font" Target="fonts/FiraSansExtraCondensedMedium-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Fira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italic.fntdata"/><Relationship Id="rId30" Type="http://schemas.openxmlformats.org/officeDocument/2006/relationships/font" Target="fonts/FiraSans-bold.fntdata"/><Relationship Id="rId11" Type="http://schemas.openxmlformats.org/officeDocument/2006/relationships/slide" Target="slides/slide5.xml"/><Relationship Id="rId33" Type="http://schemas.openxmlformats.org/officeDocument/2006/relationships/font" Target="fonts/FiraSansExtraCondensed-regular.fntdata"/><Relationship Id="rId10" Type="http://schemas.openxmlformats.org/officeDocument/2006/relationships/slide" Target="slides/slide4.xml"/><Relationship Id="rId32" Type="http://schemas.openxmlformats.org/officeDocument/2006/relationships/font" Target="fonts/FiraSans-boldItalic.fntdata"/><Relationship Id="rId13" Type="http://schemas.openxmlformats.org/officeDocument/2006/relationships/slide" Target="slides/slide7.xml"/><Relationship Id="rId35" Type="http://schemas.openxmlformats.org/officeDocument/2006/relationships/font" Target="fonts/FiraSansExtraCondensed-italic.fntdata"/><Relationship Id="rId12" Type="http://schemas.openxmlformats.org/officeDocument/2006/relationships/slide" Target="slides/slide6.xml"/><Relationship Id="rId34" Type="http://schemas.openxmlformats.org/officeDocument/2006/relationships/font" Target="fonts/FiraSansExtraCondensed-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FiraSansExtraCondense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3ec8204d7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3ec8204d7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1ec9dae0f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1ec9dae0f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3d087afa9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3d087afa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96c5e74a8e_0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96c5e74a8e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3b1196b051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3b1196b051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3b1196b051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3b1196b051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b1196b051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b1196b051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56160e29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56160e29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8a5c86e66_3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8a5c86e66_3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b1196b051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b1196b051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Correlation Analysis Heat Map- used for correlation study to find what pairs are highly correlated.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Graphical Map Representation of the Latitude &amp; Longitude</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8a5c86e66_3_1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8a5c86e66_3_1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Linear Regression: </a:t>
            </a:r>
            <a:r>
              <a:rPr lang="en"/>
              <a:t>Utilizing a technique known as simple linear regression, one can get an estimate of the relationship that exists between two quantitative factors.</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Random Forest:</a:t>
            </a:r>
            <a:r>
              <a:rPr lang="en"/>
              <a:t> Random Forest Regression is a supervised learning technique that utilizes the ensemble learning approach to perform regression (Segal, 2004). The ensemble learning method is a methodology that combines predictions generated by multiple machine learning algorithms to produce a forecast that is more accurate than a single model's prediction.</a:t>
            </a:r>
            <a:endParaRPr/>
          </a:p>
          <a:p>
            <a:pPr indent="0" lvl="0" marL="0" rtl="0" algn="l">
              <a:spcBef>
                <a:spcPts val="0"/>
              </a:spcBef>
              <a:spcAft>
                <a:spcPts val="0"/>
              </a:spcAft>
              <a:buNone/>
            </a:pPr>
            <a:r>
              <a:rPr lang="en"/>
              <a:t>During the training phase of a Random Forest operation, several decision trees are built. After this phase is complete, the Random Forest generates the mean of the classes as the prediction for all the trees. To have a better understanding of how the Random Forest algorithm works, let's go over each step one at a time: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XGBoost:</a:t>
            </a:r>
            <a:r>
              <a:rPr lang="en"/>
              <a:t> XGBoost is an implementation of gradient boosted decision trees designed for speed and performance. Gradient Boosting is a machine learning algorithm, used for both classification and regression problems. It works on the principle that many weak learners (eg: shallow trees) can together make a more accurate predictor.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b1196b05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3b1196b05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97db6c72cf_1_6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97db6c72cf_1_6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When developing machine learning models, it's important to keep track of how well our model performs.</a:t>
            </a:r>
            <a:endParaRPr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(R2) - </a:t>
            </a:r>
            <a:r>
              <a:rPr b="1" lang="en" sz="1300">
                <a:solidFill>
                  <a:schemeClr val="dk1"/>
                </a:solidFill>
                <a:latin typeface="Roboto"/>
                <a:ea typeface="Roboto"/>
                <a:cs typeface="Roboto"/>
                <a:sym typeface="Roboto"/>
              </a:rPr>
              <a:t>measures how well a statistical model predicts an outcome. </a:t>
            </a:r>
            <a:r>
              <a:rPr lang="en" sz="1300">
                <a:solidFill>
                  <a:schemeClr val="dk1"/>
                </a:solidFill>
                <a:latin typeface="Roboto"/>
                <a:ea typeface="Roboto"/>
                <a:cs typeface="Roboto"/>
                <a:sym typeface="Roboto"/>
              </a:rPr>
              <a:t>You can interpret the R2 as the proportion of variation in the dependent variable that is predicted by the statistical model.</a:t>
            </a:r>
            <a:endParaRPr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1ec9dae0f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1ec9dae0f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635100" y="411475"/>
            <a:ext cx="5051700" cy="736800"/>
          </a:xfrm>
          <a:prstGeom prst="rect">
            <a:avLst/>
          </a:prstGeom>
        </p:spPr>
        <p:txBody>
          <a:bodyPr anchorCtr="0" anchor="ctr" bIns="91425" lIns="91425" spcFirstLastPara="1" rIns="91425" wrap="square" tIns="91425">
            <a:noAutofit/>
          </a:bodyPr>
          <a:lstStyle>
            <a:lvl1pPr lvl="0" algn="r">
              <a:spcBef>
                <a:spcPts val="0"/>
              </a:spcBef>
              <a:spcAft>
                <a:spcPts val="0"/>
              </a:spcAft>
              <a:buSzPts val="5200"/>
              <a:buNone/>
              <a:defRPr sz="4500">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5841300" y="1167850"/>
            <a:ext cx="2845500" cy="10452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2" name="Google Shape;6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3" name="Google Shape;6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 name="Google Shape;66;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7" name="Google Shape;67;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8" name="Google Shape;6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8"/>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3" name="Google Shape;73;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4" name="Google Shape;7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7" name="Google Shape;7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1" name="Google Shape;81;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2" name="Google Shape;82;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83" name="Google Shape;8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86" name="Google Shape;8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9" name="Google Shape;8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90" name="Google Shape;9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5"/>
          <p:cNvSpPr txBox="1"/>
          <p:nvPr>
            <p:ph type="ctrTitle"/>
          </p:nvPr>
        </p:nvSpPr>
        <p:spPr>
          <a:xfrm>
            <a:off x="2097375" y="411475"/>
            <a:ext cx="6589500" cy="736800"/>
          </a:xfrm>
          <a:prstGeom prst="rect">
            <a:avLst/>
          </a:prstGeom>
        </p:spPr>
        <p:txBody>
          <a:bodyPr anchorCtr="0" anchor="ctr" bIns="182875" lIns="182875" spcFirstLastPara="1" rIns="182875" wrap="square" tIns="182875">
            <a:noAutofit/>
          </a:bodyPr>
          <a:lstStyle/>
          <a:p>
            <a:pPr indent="0" lvl="0" marL="0" rtl="0" algn="r">
              <a:spcBef>
                <a:spcPts val="0"/>
              </a:spcBef>
              <a:spcAft>
                <a:spcPts val="0"/>
              </a:spcAft>
              <a:buNone/>
            </a:pPr>
            <a:r>
              <a:rPr lang="en"/>
              <a:t>House Price Prediction</a:t>
            </a:r>
            <a:endParaRPr/>
          </a:p>
        </p:txBody>
      </p:sp>
      <p:sp>
        <p:nvSpPr>
          <p:cNvPr id="98" name="Google Shape;98;p25"/>
          <p:cNvSpPr/>
          <p:nvPr/>
        </p:nvSpPr>
        <p:spPr>
          <a:xfrm>
            <a:off x="191825" y="1377375"/>
            <a:ext cx="8723875" cy="4458566"/>
          </a:xfrm>
          <a:custGeom>
            <a:rect b="b" l="l" r="r" t="t"/>
            <a:pathLst>
              <a:path extrusionOk="0" h="16980" w="33224">
                <a:moveTo>
                  <a:pt x="16612" y="0"/>
                </a:moveTo>
                <a:lnTo>
                  <a:pt x="0" y="14878"/>
                </a:lnTo>
                <a:lnTo>
                  <a:pt x="1868" y="16979"/>
                </a:lnTo>
                <a:lnTo>
                  <a:pt x="16612" y="3770"/>
                </a:lnTo>
                <a:lnTo>
                  <a:pt x="31322" y="16979"/>
                </a:lnTo>
                <a:lnTo>
                  <a:pt x="33224" y="14878"/>
                </a:lnTo>
                <a:lnTo>
                  <a:pt x="166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5"/>
          <p:cNvSpPr/>
          <p:nvPr/>
        </p:nvSpPr>
        <p:spPr>
          <a:xfrm>
            <a:off x="2097375" y="2213050"/>
            <a:ext cx="869400" cy="1552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5"/>
          <p:cNvSpPr/>
          <p:nvPr/>
        </p:nvSpPr>
        <p:spPr>
          <a:xfrm>
            <a:off x="2316652" y="3124800"/>
            <a:ext cx="4446900" cy="2018700"/>
          </a:xfrm>
          <a:prstGeom prst="triangle">
            <a:avLst>
              <a:gd fmla="val 50411"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txBox="1"/>
          <p:nvPr>
            <p:ph idx="1" type="subTitle"/>
          </p:nvPr>
        </p:nvSpPr>
        <p:spPr>
          <a:xfrm>
            <a:off x="5108625" y="1167850"/>
            <a:ext cx="3578100" cy="2312700"/>
          </a:xfrm>
          <a:prstGeom prst="rect">
            <a:avLst/>
          </a:prstGeom>
        </p:spPr>
        <p:txBody>
          <a:bodyPr anchorCtr="0" anchor="t" bIns="182875" lIns="182875" spcFirstLastPara="1" rIns="182875" wrap="square" tIns="182875">
            <a:noAutofit/>
          </a:bodyPr>
          <a:lstStyle/>
          <a:p>
            <a:pPr indent="0" lvl="0" marL="0" rtl="0" algn="r">
              <a:lnSpc>
                <a:spcPct val="100000"/>
              </a:lnSpc>
              <a:spcBef>
                <a:spcPts val="0"/>
              </a:spcBef>
              <a:spcAft>
                <a:spcPts val="0"/>
              </a:spcAft>
              <a:buNone/>
            </a:pPr>
            <a:r>
              <a:rPr b="1" lang="en"/>
              <a:t>Group 2:</a:t>
            </a:r>
            <a:endParaRPr b="1"/>
          </a:p>
          <a:p>
            <a:pPr indent="0" lvl="0" marL="0" rtl="0" algn="r">
              <a:lnSpc>
                <a:spcPct val="100000"/>
              </a:lnSpc>
              <a:spcBef>
                <a:spcPts val="0"/>
              </a:spcBef>
              <a:spcAft>
                <a:spcPts val="0"/>
              </a:spcAft>
              <a:buNone/>
            </a:pPr>
            <a:r>
              <a:rPr lang="en"/>
              <a:t>Jesus Perez</a:t>
            </a:r>
            <a:endParaRPr/>
          </a:p>
          <a:p>
            <a:pPr indent="0" lvl="0" marL="0" rtl="0" algn="r">
              <a:lnSpc>
                <a:spcPct val="100000"/>
              </a:lnSpc>
              <a:spcBef>
                <a:spcPts val="0"/>
              </a:spcBef>
              <a:spcAft>
                <a:spcPts val="0"/>
              </a:spcAft>
              <a:buNone/>
            </a:pPr>
            <a:r>
              <a:rPr lang="en"/>
              <a:t>Georgios Filippos Bogdos</a:t>
            </a:r>
            <a:endParaRPr/>
          </a:p>
          <a:p>
            <a:pPr indent="0" lvl="0" marL="0" rtl="0" algn="r">
              <a:lnSpc>
                <a:spcPct val="100000"/>
              </a:lnSpc>
              <a:spcBef>
                <a:spcPts val="0"/>
              </a:spcBef>
              <a:spcAft>
                <a:spcPts val="0"/>
              </a:spcAft>
              <a:buNone/>
            </a:pPr>
            <a:r>
              <a:rPr lang="en"/>
              <a:t>Gideon Koech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4"/>
          <p:cNvSpPr txBox="1"/>
          <p:nvPr>
            <p:ph type="title"/>
          </p:nvPr>
        </p:nvSpPr>
        <p:spPr>
          <a:xfrm>
            <a:off x="55905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XAI</a:t>
            </a:r>
            <a:endParaRPr/>
          </a:p>
        </p:txBody>
      </p:sp>
      <p:sp>
        <p:nvSpPr>
          <p:cNvPr id="393" name="Google Shape;393;p34"/>
          <p:cNvSpPr txBox="1"/>
          <p:nvPr/>
        </p:nvSpPr>
        <p:spPr>
          <a:xfrm>
            <a:off x="351550" y="1444450"/>
            <a:ext cx="4141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•SHAP is a mathematical method to explain the predictions of machine learning models.</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•It is based on the concepts of game theory and can be used to explain the predictions of any machine learning model by calculating the contribution of each feature to the prediction.</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•For each feature, SHAP value explains the contribution to explain the difference between the average model prediction and the actual prediction of the instance.</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•It also explains the contribution of different combinations of features.</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394" name="Google Shape;394;p34"/>
          <p:cNvPicPr preferRelativeResize="0"/>
          <p:nvPr/>
        </p:nvPicPr>
        <p:blipFill>
          <a:blip r:embed="rId3">
            <a:alphaModFix/>
          </a:blip>
          <a:stretch>
            <a:fillRect/>
          </a:stretch>
        </p:blipFill>
        <p:spPr>
          <a:xfrm>
            <a:off x="4809400" y="2165350"/>
            <a:ext cx="4141051" cy="1681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5"/>
          <p:cNvSpPr txBox="1"/>
          <p:nvPr>
            <p:ph type="title"/>
          </p:nvPr>
        </p:nvSpPr>
        <p:spPr>
          <a:xfrm>
            <a:off x="528500" y="30962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SHAP Results</a:t>
            </a:r>
            <a:endParaRPr/>
          </a:p>
        </p:txBody>
      </p:sp>
      <p:pic>
        <p:nvPicPr>
          <p:cNvPr id="400" name="Google Shape;400;p35"/>
          <p:cNvPicPr preferRelativeResize="0"/>
          <p:nvPr/>
        </p:nvPicPr>
        <p:blipFill>
          <a:blip r:embed="rId3">
            <a:alphaModFix/>
          </a:blip>
          <a:stretch>
            <a:fillRect/>
          </a:stretch>
        </p:blipFill>
        <p:spPr>
          <a:xfrm>
            <a:off x="2391725" y="1197775"/>
            <a:ext cx="4238351" cy="3945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6"/>
          <p:cNvSpPr/>
          <p:nvPr/>
        </p:nvSpPr>
        <p:spPr>
          <a:xfrm>
            <a:off x="3687875" y="2489150"/>
            <a:ext cx="4998900" cy="659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3687900" y="3557425"/>
            <a:ext cx="4998900" cy="659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3687800" y="1408575"/>
            <a:ext cx="4998900" cy="659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flipH="1">
            <a:off x="780296" y="2233276"/>
            <a:ext cx="1770123" cy="2251611"/>
          </a:xfrm>
          <a:custGeom>
            <a:rect b="b" l="l" r="r" t="t"/>
            <a:pathLst>
              <a:path extrusionOk="0" h="140968" w="94735">
                <a:moveTo>
                  <a:pt x="0" y="51937"/>
                </a:moveTo>
                <a:lnTo>
                  <a:pt x="12876" y="51937"/>
                </a:lnTo>
                <a:lnTo>
                  <a:pt x="12876" y="140968"/>
                </a:lnTo>
                <a:lnTo>
                  <a:pt x="42430" y="140968"/>
                </a:lnTo>
                <a:lnTo>
                  <a:pt x="42430" y="106810"/>
                </a:lnTo>
                <a:cubicBezTo>
                  <a:pt x="44832" y="102240"/>
                  <a:pt x="50002" y="102240"/>
                  <a:pt x="52404" y="106810"/>
                </a:cubicBezTo>
                <a:lnTo>
                  <a:pt x="52404" y="140968"/>
                </a:lnTo>
                <a:lnTo>
                  <a:pt x="81925" y="140968"/>
                </a:lnTo>
                <a:lnTo>
                  <a:pt x="81925" y="57141"/>
                </a:lnTo>
                <a:lnTo>
                  <a:pt x="81925" y="51937"/>
                </a:lnTo>
                <a:lnTo>
                  <a:pt x="94734" y="51937"/>
                </a:lnTo>
                <a:lnTo>
                  <a:pt x="81925" y="37794"/>
                </a:lnTo>
                <a:lnTo>
                  <a:pt x="81925" y="14811"/>
                </a:lnTo>
                <a:lnTo>
                  <a:pt x="72352" y="14811"/>
                </a:lnTo>
                <a:lnTo>
                  <a:pt x="72352" y="27286"/>
                </a:lnTo>
                <a:lnTo>
                  <a:pt x="47434" y="0"/>
                </a:lnTo>
                <a:close/>
                <a:moveTo>
                  <a:pt x="61177" y="77756"/>
                </a:moveTo>
                <a:cubicBezTo>
                  <a:pt x="63579" y="73219"/>
                  <a:pt x="68783" y="73219"/>
                  <a:pt x="71184" y="77756"/>
                </a:cubicBezTo>
                <a:lnTo>
                  <a:pt x="71184" y="95835"/>
                </a:lnTo>
                <a:lnTo>
                  <a:pt x="61177" y="95835"/>
                </a:lnTo>
                <a:close/>
                <a:moveTo>
                  <a:pt x="42430" y="77756"/>
                </a:moveTo>
                <a:cubicBezTo>
                  <a:pt x="44832" y="73219"/>
                  <a:pt x="50002" y="73219"/>
                  <a:pt x="52404" y="77756"/>
                </a:cubicBezTo>
                <a:lnTo>
                  <a:pt x="52404" y="95835"/>
                </a:lnTo>
                <a:lnTo>
                  <a:pt x="42430" y="95835"/>
                </a:lnTo>
                <a:close/>
                <a:moveTo>
                  <a:pt x="23684" y="77756"/>
                </a:moveTo>
                <a:cubicBezTo>
                  <a:pt x="26052" y="73219"/>
                  <a:pt x="31656" y="73219"/>
                  <a:pt x="34058" y="77756"/>
                </a:cubicBezTo>
                <a:lnTo>
                  <a:pt x="34058" y="95835"/>
                </a:lnTo>
                <a:lnTo>
                  <a:pt x="23684" y="9583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flipH="1">
            <a:off x="2227324" y="1066551"/>
            <a:ext cx="1770123" cy="3418450"/>
          </a:xfrm>
          <a:custGeom>
            <a:rect b="b" l="l" r="r" t="t"/>
            <a:pathLst>
              <a:path extrusionOk="0" h="214021" w="94735">
                <a:moveTo>
                  <a:pt x="0" y="51938"/>
                </a:moveTo>
                <a:lnTo>
                  <a:pt x="12910" y="51938"/>
                </a:lnTo>
                <a:lnTo>
                  <a:pt x="12910" y="214021"/>
                </a:lnTo>
                <a:lnTo>
                  <a:pt x="81959" y="214021"/>
                </a:lnTo>
                <a:lnTo>
                  <a:pt x="81959" y="51938"/>
                </a:lnTo>
                <a:lnTo>
                  <a:pt x="94735" y="51938"/>
                </a:lnTo>
                <a:lnTo>
                  <a:pt x="47434" y="1"/>
                </a:lnTo>
                <a:lnTo>
                  <a:pt x="22483" y="27421"/>
                </a:lnTo>
                <a:lnTo>
                  <a:pt x="22483" y="10041"/>
                </a:lnTo>
                <a:lnTo>
                  <a:pt x="12910" y="10041"/>
                </a:lnTo>
                <a:lnTo>
                  <a:pt x="12910" y="37928"/>
                </a:lnTo>
                <a:close/>
                <a:moveTo>
                  <a:pt x="61211" y="165486"/>
                </a:moveTo>
                <a:cubicBezTo>
                  <a:pt x="63579" y="160916"/>
                  <a:pt x="68783" y="160916"/>
                  <a:pt x="71185" y="165486"/>
                </a:cubicBezTo>
                <a:lnTo>
                  <a:pt x="71185" y="183666"/>
                </a:lnTo>
                <a:lnTo>
                  <a:pt x="61211" y="183666"/>
                </a:lnTo>
                <a:close/>
                <a:moveTo>
                  <a:pt x="61211" y="133563"/>
                </a:moveTo>
                <a:cubicBezTo>
                  <a:pt x="63579" y="128993"/>
                  <a:pt x="68783" y="128993"/>
                  <a:pt x="71185" y="133563"/>
                </a:cubicBezTo>
                <a:lnTo>
                  <a:pt x="71185" y="151743"/>
                </a:lnTo>
                <a:lnTo>
                  <a:pt x="61211" y="151743"/>
                </a:lnTo>
                <a:close/>
                <a:moveTo>
                  <a:pt x="61211" y="101607"/>
                </a:moveTo>
                <a:cubicBezTo>
                  <a:pt x="63579" y="97070"/>
                  <a:pt x="68783" y="97070"/>
                  <a:pt x="71185" y="101607"/>
                </a:cubicBezTo>
                <a:lnTo>
                  <a:pt x="71185" y="119820"/>
                </a:lnTo>
                <a:lnTo>
                  <a:pt x="61211" y="119820"/>
                </a:lnTo>
                <a:close/>
                <a:moveTo>
                  <a:pt x="61211" y="69684"/>
                </a:moveTo>
                <a:cubicBezTo>
                  <a:pt x="63579" y="65114"/>
                  <a:pt x="68783" y="65114"/>
                  <a:pt x="71185" y="69684"/>
                </a:cubicBezTo>
                <a:lnTo>
                  <a:pt x="71185" y="87864"/>
                </a:lnTo>
                <a:lnTo>
                  <a:pt x="61211" y="87864"/>
                </a:lnTo>
                <a:close/>
                <a:moveTo>
                  <a:pt x="42431" y="165486"/>
                </a:moveTo>
                <a:cubicBezTo>
                  <a:pt x="44832" y="160916"/>
                  <a:pt x="50036" y="160916"/>
                  <a:pt x="52404" y="165486"/>
                </a:cubicBezTo>
                <a:lnTo>
                  <a:pt x="52404" y="183666"/>
                </a:lnTo>
                <a:lnTo>
                  <a:pt x="42431" y="183666"/>
                </a:lnTo>
                <a:close/>
                <a:moveTo>
                  <a:pt x="42431" y="133563"/>
                </a:moveTo>
                <a:cubicBezTo>
                  <a:pt x="44832" y="128993"/>
                  <a:pt x="50036" y="128993"/>
                  <a:pt x="52404" y="133563"/>
                </a:cubicBezTo>
                <a:lnTo>
                  <a:pt x="52404" y="151743"/>
                </a:lnTo>
                <a:lnTo>
                  <a:pt x="42431" y="151743"/>
                </a:lnTo>
                <a:close/>
                <a:moveTo>
                  <a:pt x="42431" y="101607"/>
                </a:moveTo>
                <a:cubicBezTo>
                  <a:pt x="44832" y="97070"/>
                  <a:pt x="50036" y="97070"/>
                  <a:pt x="52404" y="101607"/>
                </a:cubicBezTo>
                <a:lnTo>
                  <a:pt x="52404" y="119820"/>
                </a:lnTo>
                <a:lnTo>
                  <a:pt x="42431" y="119820"/>
                </a:lnTo>
                <a:close/>
                <a:moveTo>
                  <a:pt x="42431" y="69684"/>
                </a:moveTo>
                <a:cubicBezTo>
                  <a:pt x="44832" y="65114"/>
                  <a:pt x="50036" y="65114"/>
                  <a:pt x="52404" y="69684"/>
                </a:cubicBezTo>
                <a:lnTo>
                  <a:pt x="52404" y="87864"/>
                </a:lnTo>
                <a:lnTo>
                  <a:pt x="42431" y="87864"/>
                </a:lnTo>
                <a:close/>
                <a:moveTo>
                  <a:pt x="23684" y="165486"/>
                </a:moveTo>
                <a:cubicBezTo>
                  <a:pt x="26086" y="160916"/>
                  <a:pt x="31656" y="160916"/>
                  <a:pt x="34058" y="165486"/>
                </a:cubicBezTo>
                <a:lnTo>
                  <a:pt x="34058" y="183666"/>
                </a:lnTo>
                <a:lnTo>
                  <a:pt x="23684" y="183666"/>
                </a:lnTo>
                <a:close/>
                <a:moveTo>
                  <a:pt x="23684" y="133563"/>
                </a:moveTo>
                <a:cubicBezTo>
                  <a:pt x="26086" y="128993"/>
                  <a:pt x="31656" y="128993"/>
                  <a:pt x="34058" y="133563"/>
                </a:cubicBezTo>
                <a:lnTo>
                  <a:pt x="34058" y="151743"/>
                </a:lnTo>
                <a:lnTo>
                  <a:pt x="23684" y="151743"/>
                </a:lnTo>
                <a:close/>
                <a:moveTo>
                  <a:pt x="23684" y="101607"/>
                </a:moveTo>
                <a:cubicBezTo>
                  <a:pt x="26086" y="97070"/>
                  <a:pt x="31656" y="97070"/>
                  <a:pt x="34058" y="101607"/>
                </a:cubicBezTo>
                <a:lnTo>
                  <a:pt x="34058" y="119820"/>
                </a:lnTo>
                <a:lnTo>
                  <a:pt x="23684" y="119820"/>
                </a:lnTo>
                <a:close/>
                <a:moveTo>
                  <a:pt x="23684" y="69684"/>
                </a:moveTo>
                <a:cubicBezTo>
                  <a:pt x="26086" y="65114"/>
                  <a:pt x="31656" y="65114"/>
                  <a:pt x="34058" y="69684"/>
                </a:cubicBezTo>
                <a:lnTo>
                  <a:pt x="34058" y="87864"/>
                </a:lnTo>
                <a:lnTo>
                  <a:pt x="23684" y="8786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Challenges</a:t>
            </a:r>
            <a:endParaRPr/>
          </a:p>
        </p:txBody>
      </p:sp>
      <p:sp>
        <p:nvSpPr>
          <p:cNvPr id="411" name="Google Shape;411;p36"/>
          <p:cNvSpPr/>
          <p:nvPr/>
        </p:nvSpPr>
        <p:spPr>
          <a:xfrm>
            <a:off x="457200" y="4430625"/>
            <a:ext cx="8229563" cy="301454"/>
          </a:xfrm>
          <a:custGeom>
            <a:rect b="b" l="l" r="r" t="t"/>
            <a:pathLst>
              <a:path extrusionOk="0" h="6596" w="32508">
                <a:moveTo>
                  <a:pt x="0" y="1"/>
                </a:moveTo>
                <a:lnTo>
                  <a:pt x="0" y="6595"/>
                </a:lnTo>
                <a:lnTo>
                  <a:pt x="32507" y="6595"/>
                </a:lnTo>
                <a:lnTo>
                  <a:pt x="32507"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txBox="1"/>
          <p:nvPr/>
        </p:nvSpPr>
        <p:spPr>
          <a:xfrm>
            <a:off x="6064300" y="2549475"/>
            <a:ext cx="2622300" cy="51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There are multiple factors that can influence the price depending on the location.</a:t>
            </a:r>
            <a:endParaRPr sz="1100">
              <a:solidFill>
                <a:schemeClr val="dk1"/>
              </a:solidFill>
              <a:latin typeface="Roboto"/>
              <a:ea typeface="Roboto"/>
              <a:cs typeface="Roboto"/>
              <a:sym typeface="Roboto"/>
            </a:endParaRPr>
          </a:p>
        </p:txBody>
      </p:sp>
      <p:sp>
        <p:nvSpPr>
          <p:cNvPr id="413" name="Google Shape;413;p36"/>
          <p:cNvSpPr txBox="1"/>
          <p:nvPr/>
        </p:nvSpPr>
        <p:spPr>
          <a:xfrm>
            <a:off x="5257800" y="2533088"/>
            <a:ext cx="750600" cy="5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chemeClr val="accent3"/>
                </a:solidFill>
                <a:latin typeface="Fira Sans"/>
                <a:ea typeface="Fira Sans"/>
                <a:cs typeface="Fira Sans"/>
                <a:sym typeface="Fira Sans"/>
              </a:rPr>
              <a:t>0</a:t>
            </a:r>
            <a:r>
              <a:rPr b="1" lang="en" sz="3300">
                <a:solidFill>
                  <a:schemeClr val="accent3"/>
                </a:solidFill>
                <a:latin typeface="Fira Sans"/>
                <a:ea typeface="Fira Sans"/>
                <a:cs typeface="Fira Sans"/>
                <a:sym typeface="Fira Sans"/>
              </a:rPr>
              <a:t>2</a:t>
            </a:r>
            <a:endParaRPr b="1" sz="3300">
              <a:solidFill>
                <a:schemeClr val="accent3"/>
              </a:solidFill>
              <a:latin typeface="Fira Sans"/>
              <a:ea typeface="Fira Sans"/>
              <a:cs typeface="Fira Sans"/>
              <a:sym typeface="Fira Sans"/>
            </a:endParaRPr>
          </a:p>
        </p:txBody>
      </p:sp>
      <p:sp>
        <p:nvSpPr>
          <p:cNvPr id="414" name="Google Shape;414;p36"/>
          <p:cNvSpPr txBox="1"/>
          <p:nvPr/>
        </p:nvSpPr>
        <p:spPr>
          <a:xfrm>
            <a:off x="6064300" y="3617750"/>
            <a:ext cx="2622300" cy="51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Limited by computing power</a:t>
            </a:r>
            <a:endParaRPr sz="1100">
              <a:solidFill>
                <a:schemeClr val="dk1"/>
              </a:solidFill>
              <a:latin typeface="Roboto"/>
              <a:ea typeface="Roboto"/>
              <a:cs typeface="Roboto"/>
              <a:sym typeface="Roboto"/>
            </a:endParaRPr>
          </a:p>
        </p:txBody>
      </p:sp>
      <p:sp>
        <p:nvSpPr>
          <p:cNvPr id="415" name="Google Shape;415;p36"/>
          <p:cNvSpPr txBox="1"/>
          <p:nvPr/>
        </p:nvSpPr>
        <p:spPr>
          <a:xfrm>
            <a:off x="5257800" y="3601363"/>
            <a:ext cx="750600" cy="5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chemeClr val="accent6"/>
                </a:solidFill>
                <a:latin typeface="Fira Sans"/>
                <a:ea typeface="Fira Sans"/>
                <a:cs typeface="Fira Sans"/>
                <a:sym typeface="Fira Sans"/>
              </a:rPr>
              <a:t>0</a:t>
            </a:r>
            <a:r>
              <a:rPr b="1" lang="en" sz="3300">
                <a:solidFill>
                  <a:schemeClr val="accent6"/>
                </a:solidFill>
                <a:latin typeface="Fira Sans"/>
                <a:ea typeface="Fira Sans"/>
                <a:cs typeface="Fira Sans"/>
                <a:sym typeface="Fira Sans"/>
              </a:rPr>
              <a:t>3</a:t>
            </a:r>
            <a:endParaRPr b="1" sz="3300">
              <a:solidFill>
                <a:schemeClr val="accent6"/>
              </a:solidFill>
              <a:latin typeface="Fira Sans"/>
              <a:ea typeface="Fira Sans"/>
              <a:cs typeface="Fira Sans"/>
              <a:sym typeface="Fira Sans"/>
            </a:endParaRPr>
          </a:p>
        </p:txBody>
      </p:sp>
      <p:sp>
        <p:nvSpPr>
          <p:cNvPr id="416" name="Google Shape;416;p36"/>
          <p:cNvSpPr txBox="1"/>
          <p:nvPr/>
        </p:nvSpPr>
        <p:spPr>
          <a:xfrm>
            <a:off x="6064325" y="1468900"/>
            <a:ext cx="2622300" cy="51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LSTM was expected to give us the best prediction, but there was issues with our </a:t>
            </a:r>
            <a:r>
              <a:rPr lang="en" sz="1100">
                <a:solidFill>
                  <a:schemeClr val="dk1"/>
                </a:solidFill>
                <a:latin typeface="Roboto"/>
                <a:ea typeface="Roboto"/>
                <a:cs typeface="Roboto"/>
                <a:sym typeface="Roboto"/>
              </a:rPr>
              <a:t>algorithm</a:t>
            </a:r>
            <a:r>
              <a:rPr lang="en" sz="1100">
                <a:solidFill>
                  <a:schemeClr val="dk1"/>
                </a:solidFill>
                <a:latin typeface="Roboto"/>
                <a:ea typeface="Roboto"/>
                <a:cs typeface="Roboto"/>
                <a:sym typeface="Roboto"/>
              </a:rPr>
              <a:t> working correctly</a:t>
            </a:r>
            <a:endParaRPr sz="1100">
              <a:latin typeface="Roboto"/>
              <a:ea typeface="Roboto"/>
              <a:cs typeface="Roboto"/>
              <a:sym typeface="Roboto"/>
            </a:endParaRPr>
          </a:p>
        </p:txBody>
      </p:sp>
      <p:sp>
        <p:nvSpPr>
          <p:cNvPr id="417" name="Google Shape;417;p36"/>
          <p:cNvSpPr txBox="1"/>
          <p:nvPr/>
        </p:nvSpPr>
        <p:spPr>
          <a:xfrm>
            <a:off x="5257800" y="1452513"/>
            <a:ext cx="750600" cy="5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chemeClr val="accent5"/>
                </a:solidFill>
                <a:latin typeface="Fira Sans"/>
                <a:ea typeface="Fira Sans"/>
                <a:cs typeface="Fira Sans"/>
                <a:sym typeface="Fira Sans"/>
              </a:rPr>
              <a:t>0</a:t>
            </a:r>
            <a:r>
              <a:rPr b="1" lang="en" sz="3300">
                <a:solidFill>
                  <a:schemeClr val="accent5"/>
                </a:solidFill>
                <a:latin typeface="Fira Sans"/>
                <a:ea typeface="Fira Sans"/>
                <a:cs typeface="Fira Sans"/>
                <a:sym typeface="Fira Sans"/>
              </a:rPr>
              <a:t>1</a:t>
            </a:r>
            <a:endParaRPr b="1" sz="3300">
              <a:solidFill>
                <a:schemeClr val="accent5"/>
              </a:solidFill>
              <a:latin typeface="Fira Sans"/>
              <a:ea typeface="Fira Sans"/>
              <a:cs typeface="Fira Sans"/>
              <a:sym typeface="Fir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txBox="1"/>
          <p:nvPr>
            <p:ph idx="4294967295" type="title"/>
          </p:nvPr>
        </p:nvSpPr>
        <p:spPr>
          <a:xfrm>
            <a:off x="457200" y="411475"/>
            <a:ext cx="8229600" cy="4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Conclusion</a:t>
            </a:r>
            <a:endParaRPr/>
          </a:p>
        </p:txBody>
      </p:sp>
      <p:sp>
        <p:nvSpPr>
          <p:cNvPr id="423" name="Google Shape;423;p37"/>
          <p:cNvSpPr txBox="1"/>
          <p:nvPr>
            <p:ph idx="1" type="body"/>
          </p:nvPr>
        </p:nvSpPr>
        <p:spPr>
          <a:xfrm>
            <a:off x="1109550" y="1304875"/>
            <a:ext cx="6924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Using California dataset, the group has tried to fit different types of regression models, which include Simple Linear Regression Model, Lasso Regression Model and the Random Forest Model. We are finding the XGBoost model as the most appropriate model giving the highest values of the R-square.</a:t>
            </a:r>
            <a:endParaRPr sz="1300"/>
          </a:p>
          <a:p>
            <a:pPr indent="0" lvl="0" marL="0" rtl="0" algn="l">
              <a:spcBef>
                <a:spcPts val="1600"/>
              </a:spcBef>
              <a:spcAft>
                <a:spcPts val="0"/>
              </a:spcAft>
              <a:buNone/>
            </a:pPr>
            <a:r>
              <a:rPr lang="en" sz="1300"/>
              <a:t>Hence, it can be concluded that the </a:t>
            </a:r>
            <a:r>
              <a:rPr lang="en" sz="1300">
                <a:solidFill>
                  <a:schemeClr val="dk1"/>
                </a:solidFill>
              </a:rPr>
              <a:t>XGBoost model </a:t>
            </a:r>
            <a:r>
              <a:rPr lang="en" sz="1300"/>
              <a:t>is the most appropriate model for this dataset </a:t>
            </a:r>
            <a:endParaRPr sz="1300"/>
          </a:p>
          <a:p>
            <a:pPr indent="0" lvl="0" marL="0" rtl="0" algn="l">
              <a:spcBef>
                <a:spcPts val="1600"/>
              </a:spcBef>
              <a:spcAft>
                <a:spcPts val="1600"/>
              </a:spcAft>
              <a:buNone/>
            </a:pPr>
            <a:r>
              <a:rPr lang="en" sz="1300"/>
              <a:t>Our research has demonstrated that advanced machine learning algorithms such as LR, RF, and Lasso are viable tools for real estate researchers to use in predicting house prices. However, we must keep in mind that these machine learning tools have limitations of their own.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8"/>
          <p:cNvSpPr txBox="1"/>
          <p:nvPr>
            <p:ph idx="4294967295" type="title"/>
          </p:nvPr>
        </p:nvSpPr>
        <p:spPr>
          <a:xfrm>
            <a:off x="457200" y="411475"/>
            <a:ext cx="8229600" cy="4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29" name="Google Shape;42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Arial"/>
                <a:ea typeface="Arial"/>
                <a:cs typeface="Arial"/>
                <a:sym typeface="Arial"/>
              </a:rPr>
              <a:t>Prasad, K. Venkata, and K. Ravindra. "A comparative study of regression models</a:t>
            </a:r>
            <a:endParaRPr sz="1400">
              <a:latin typeface="Arial"/>
              <a:ea typeface="Arial"/>
              <a:cs typeface="Arial"/>
              <a:sym typeface="Arial"/>
            </a:endParaRPr>
          </a:p>
          <a:p>
            <a:pPr indent="457200" lvl="0" marL="0" rtl="0" algn="l">
              <a:lnSpc>
                <a:spcPct val="100000"/>
              </a:lnSpc>
              <a:spcBef>
                <a:spcPts val="0"/>
              </a:spcBef>
              <a:spcAft>
                <a:spcPts val="0"/>
              </a:spcAft>
              <a:buNone/>
            </a:pPr>
            <a:r>
              <a:rPr lang="en" sz="1400">
                <a:latin typeface="Arial"/>
                <a:ea typeface="Arial"/>
                <a:cs typeface="Arial"/>
                <a:sym typeface="Arial"/>
              </a:rPr>
              <a:t>for prediction of house prices in Ames, Iowa." Journal of Construction Engineering</a:t>
            </a:r>
            <a:r>
              <a:rPr lang="en" sz="1400">
                <a:latin typeface="Arial"/>
                <a:ea typeface="Arial"/>
                <a:cs typeface="Arial"/>
                <a:sym typeface="Arial"/>
              </a:rPr>
              <a:t> </a:t>
            </a:r>
            <a:r>
              <a:rPr lang="en" sz="1400">
                <a:latin typeface="Arial"/>
                <a:ea typeface="Arial"/>
                <a:cs typeface="Arial"/>
                <a:sym typeface="Arial"/>
              </a:rPr>
              <a:t>and Management </a:t>
            </a:r>
            <a:endParaRPr sz="1400">
              <a:latin typeface="Arial"/>
              <a:ea typeface="Arial"/>
              <a:cs typeface="Arial"/>
              <a:sym typeface="Arial"/>
            </a:endParaRPr>
          </a:p>
          <a:p>
            <a:pPr indent="0" lvl="0" marL="457200" rtl="0" algn="l">
              <a:lnSpc>
                <a:spcPct val="100000"/>
              </a:lnSpc>
              <a:spcBef>
                <a:spcPts val="0"/>
              </a:spcBef>
              <a:spcAft>
                <a:spcPts val="0"/>
              </a:spcAft>
              <a:buNone/>
            </a:pPr>
            <a:r>
              <a:rPr lang="en" sz="1400">
                <a:latin typeface="Arial"/>
                <a:ea typeface="Arial"/>
                <a:cs typeface="Arial"/>
                <a:sym typeface="Arial"/>
              </a:rPr>
              <a:t>138, no. 4 (2012): 499-508.</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None/>
            </a:pPr>
            <a:r>
              <a:rPr lang="en" sz="1400">
                <a:latin typeface="Arial"/>
                <a:ea typeface="Arial"/>
                <a:cs typeface="Arial"/>
                <a:sym typeface="Arial"/>
              </a:rPr>
              <a:t>Singh, R. K., and S. Singh. "Predicting housing prices with machine learningtechniques." International </a:t>
            </a:r>
            <a:endParaRPr sz="1400">
              <a:latin typeface="Arial"/>
              <a:ea typeface="Arial"/>
              <a:cs typeface="Arial"/>
              <a:sym typeface="Arial"/>
            </a:endParaRPr>
          </a:p>
          <a:p>
            <a:pPr indent="457200" lvl="0" marL="0" rtl="0" algn="l">
              <a:lnSpc>
                <a:spcPct val="100000"/>
              </a:lnSpc>
              <a:spcBef>
                <a:spcPts val="0"/>
              </a:spcBef>
              <a:spcAft>
                <a:spcPts val="0"/>
              </a:spcAft>
              <a:buNone/>
            </a:pPr>
            <a:r>
              <a:rPr lang="en" sz="1400">
                <a:latin typeface="Arial"/>
                <a:ea typeface="Arial"/>
                <a:cs typeface="Arial"/>
                <a:sym typeface="Arial"/>
              </a:rPr>
              <a:t>Journal of Computer Applications 173, no. 7 (2017): 1-7.</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None/>
            </a:pPr>
            <a:r>
              <a:rPr lang="en" sz="1400">
                <a:latin typeface="Arial"/>
                <a:ea typeface="Arial"/>
                <a:cs typeface="Arial"/>
                <a:sym typeface="Arial"/>
              </a:rPr>
              <a:t>Soni, N. K., and N. P. Goyal. "Housing price prediction using machine learning</a:t>
            </a:r>
            <a:endParaRPr sz="1400">
              <a:latin typeface="Arial"/>
              <a:ea typeface="Arial"/>
              <a:cs typeface="Arial"/>
              <a:sym typeface="Arial"/>
            </a:endParaRPr>
          </a:p>
          <a:p>
            <a:pPr indent="457200" lvl="0" marL="0" rtl="0" algn="l">
              <a:lnSpc>
                <a:spcPct val="100000"/>
              </a:lnSpc>
              <a:spcBef>
                <a:spcPts val="0"/>
              </a:spcBef>
              <a:spcAft>
                <a:spcPts val="0"/>
              </a:spcAft>
              <a:buNone/>
            </a:pPr>
            <a:r>
              <a:rPr lang="en" sz="1400">
                <a:latin typeface="Arial"/>
                <a:ea typeface="Arial"/>
                <a:cs typeface="Arial"/>
                <a:sym typeface="Arial"/>
              </a:rPr>
              <a:t>techniques: A review." arXiv preprint arXiv:1809.06354 (2018).</a:t>
            </a:r>
            <a:endParaRPr sz="1400">
              <a:latin typeface="Arial"/>
              <a:ea typeface="Arial"/>
              <a:cs typeface="Arial"/>
              <a:sym typeface="Arial"/>
            </a:endParaRPr>
          </a:p>
        </p:txBody>
      </p:sp>
      <p:sp>
        <p:nvSpPr>
          <p:cNvPr id="430" name="Google Shape;430;p38"/>
          <p:cNvSpPr txBox="1"/>
          <p:nvPr/>
        </p:nvSpPr>
        <p:spPr>
          <a:xfrm>
            <a:off x="5219000" y="1887525"/>
            <a:ext cx="39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Outline</a:t>
            </a:r>
            <a:endParaRPr/>
          </a:p>
        </p:txBody>
      </p:sp>
      <p:grpSp>
        <p:nvGrpSpPr>
          <p:cNvPr id="107" name="Google Shape;107;p26"/>
          <p:cNvGrpSpPr/>
          <p:nvPr/>
        </p:nvGrpSpPr>
        <p:grpSpPr>
          <a:xfrm>
            <a:off x="228598" y="1048568"/>
            <a:ext cx="3535198" cy="3423845"/>
            <a:chOff x="2927322" y="1147578"/>
            <a:chExt cx="3331007" cy="3226086"/>
          </a:xfrm>
        </p:grpSpPr>
        <p:sp>
          <p:nvSpPr>
            <p:cNvPr id="108" name="Google Shape;108;p26"/>
            <p:cNvSpPr/>
            <p:nvPr/>
          </p:nvSpPr>
          <p:spPr>
            <a:xfrm flipH="1">
              <a:off x="4426771" y="1792378"/>
              <a:ext cx="1831558" cy="1858778"/>
            </a:xfrm>
            <a:custGeom>
              <a:rect b="b" l="l" r="r" t="t"/>
              <a:pathLst>
                <a:path extrusionOk="0" h="29090" w="28664">
                  <a:moveTo>
                    <a:pt x="8268" y="22585"/>
                  </a:moveTo>
                  <a:cubicBezTo>
                    <a:pt x="10487" y="23314"/>
                    <a:pt x="12858" y="23344"/>
                    <a:pt x="15107" y="22645"/>
                  </a:cubicBezTo>
                  <a:cubicBezTo>
                    <a:pt x="15198" y="22615"/>
                    <a:pt x="15320" y="22585"/>
                    <a:pt x="15411" y="22554"/>
                  </a:cubicBezTo>
                  <a:lnTo>
                    <a:pt x="15624" y="22493"/>
                  </a:lnTo>
                  <a:cubicBezTo>
                    <a:pt x="17509" y="21977"/>
                    <a:pt x="19454" y="22341"/>
                    <a:pt x="21034" y="23496"/>
                  </a:cubicBezTo>
                  <a:cubicBezTo>
                    <a:pt x="22645" y="24651"/>
                    <a:pt x="23618" y="26475"/>
                    <a:pt x="23679" y="28451"/>
                  </a:cubicBezTo>
                  <a:cubicBezTo>
                    <a:pt x="23679" y="28603"/>
                    <a:pt x="23679" y="28755"/>
                    <a:pt x="23679" y="28907"/>
                  </a:cubicBezTo>
                  <a:lnTo>
                    <a:pt x="28664" y="29089"/>
                  </a:lnTo>
                  <a:cubicBezTo>
                    <a:pt x="28664" y="28816"/>
                    <a:pt x="28664" y="28542"/>
                    <a:pt x="28664" y="28269"/>
                  </a:cubicBezTo>
                  <a:cubicBezTo>
                    <a:pt x="28542" y="24743"/>
                    <a:pt x="26840" y="21551"/>
                    <a:pt x="23983" y="19454"/>
                  </a:cubicBezTo>
                  <a:cubicBezTo>
                    <a:pt x="23496" y="19119"/>
                    <a:pt x="22980" y="18785"/>
                    <a:pt x="22433" y="18512"/>
                  </a:cubicBezTo>
                  <a:cubicBezTo>
                    <a:pt x="20974" y="17934"/>
                    <a:pt x="17448" y="17083"/>
                    <a:pt x="13618" y="17904"/>
                  </a:cubicBezTo>
                  <a:cubicBezTo>
                    <a:pt x="12372" y="18268"/>
                    <a:pt x="11034" y="18268"/>
                    <a:pt x="9818" y="17843"/>
                  </a:cubicBezTo>
                  <a:cubicBezTo>
                    <a:pt x="8177" y="17326"/>
                    <a:pt x="6870" y="16201"/>
                    <a:pt x="6080" y="14682"/>
                  </a:cubicBezTo>
                  <a:cubicBezTo>
                    <a:pt x="5289" y="13132"/>
                    <a:pt x="5168" y="11399"/>
                    <a:pt x="5685" y="9788"/>
                  </a:cubicBezTo>
                  <a:cubicBezTo>
                    <a:pt x="6232" y="8147"/>
                    <a:pt x="7356" y="6840"/>
                    <a:pt x="8876" y="6049"/>
                  </a:cubicBezTo>
                  <a:cubicBezTo>
                    <a:pt x="10396" y="5289"/>
                    <a:pt x="12128" y="5137"/>
                    <a:pt x="13770" y="5685"/>
                  </a:cubicBezTo>
                  <a:cubicBezTo>
                    <a:pt x="15016" y="6080"/>
                    <a:pt x="16110" y="6840"/>
                    <a:pt x="16901" y="7903"/>
                  </a:cubicBezTo>
                  <a:lnTo>
                    <a:pt x="20882" y="4894"/>
                  </a:lnTo>
                  <a:cubicBezTo>
                    <a:pt x="19454" y="3040"/>
                    <a:pt x="17539" y="1672"/>
                    <a:pt x="15290" y="943"/>
                  </a:cubicBezTo>
                  <a:cubicBezTo>
                    <a:pt x="12402" y="1"/>
                    <a:pt x="9332" y="244"/>
                    <a:pt x="6627" y="1612"/>
                  </a:cubicBezTo>
                  <a:cubicBezTo>
                    <a:pt x="6080" y="1885"/>
                    <a:pt x="5563" y="2220"/>
                    <a:pt x="5077" y="2554"/>
                  </a:cubicBezTo>
                  <a:cubicBezTo>
                    <a:pt x="3131" y="3982"/>
                    <a:pt x="1703" y="5928"/>
                    <a:pt x="943" y="8238"/>
                  </a:cubicBezTo>
                  <a:cubicBezTo>
                    <a:pt x="1" y="11125"/>
                    <a:pt x="244" y="14226"/>
                    <a:pt x="1642" y="16931"/>
                  </a:cubicBezTo>
                  <a:cubicBezTo>
                    <a:pt x="3010" y="19636"/>
                    <a:pt x="5381" y="21642"/>
                    <a:pt x="8268" y="2258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6"/>
            <p:cNvSpPr/>
            <p:nvPr/>
          </p:nvSpPr>
          <p:spPr>
            <a:xfrm flipH="1">
              <a:off x="3269170" y="2095385"/>
              <a:ext cx="1476160" cy="2256860"/>
            </a:xfrm>
            <a:custGeom>
              <a:rect b="b" l="l" r="r" t="t"/>
              <a:pathLst>
                <a:path extrusionOk="0" h="35320" w="23102">
                  <a:moveTo>
                    <a:pt x="20609" y="17235"/>
                  </a:moveTo>
                  <a:cubicBezTo>
                    <a:pt x="19211" y="15350"/>
                    <a:pt x="17326" y="13922"/>
                    <a:pt x="15108" y="13162"/>
                  </a:cubicBezTo>
                  <a:cubicBezTo>
                    <a:pt x="15016" y="13131"/>
                    <a:pt x="14895" y="13101"/>
                    <a:pt x="14773" y="13070"/>
                  </a:cubicBezTo>
                  <a:lnTo>
                    <a:pt x="14560" y="12979"/>
                  </a:lnTo>
                  <a:cubicBezTo>
                    <a:pt x="12767" y="12280"/>
                    <a:pt x="11399" y="10852"/>
                    <a:pt x="10791" y="8997"/>
                  </a:cubicBezTo>
                  <a:cubicBezTo>
                    <a:pt x="10183" y="7113"/>
                    <a:pt x="10457" y="5076"/>
                    <a:pt x="11551" y="3435"/>
                  </a:cubicBezTo>
                  <a:cubicBezTo>
                    <a:pt x="11642" y="3313"/>
                    <a:pt x="11734" y="3192"/>
                    <a:pt x="11825" y="3070"/>
                  </a:cubicBezTo>
                  <a:lnTo>
                    <a:pt x="7904" y="0"/>
                  </a:lnTo>
                  <a:cubicBezTo>
                    <a:pt x="7752" y="213"/>
                    <a:pt x="7569" y="426"/>
                    <a:pt x="7417" y="639"/>
                  </a:cubicBezTo>
                  <a:cubicBezTo>
                    <a:pt x="5472" y="3557"/>
                    <a:pt x="4955" y="7174"/>
                    <a:pt x="6050" y="10548"/>
                  </a:cubicBezTo>
                  <a:cubicBezTo>
                    <a:pt x="6232" y="11095"/>
                    <a:pt x="6475" y="11672"/>
                    <a:pt x="6749" y="12189"/>
                  </a:cubicBezTo>
                  <a:cubicBezTo>
                    <a:pt x="7569" y="13526"/>
                    <a:pt x="9940" y="16292"/>
                    <a:pt x="13497" y="17903"/>
                  </a:cubicBezTo>
                  <a:cubicBezTo>
                    <a:pt x="14743" y="18329"/>
                    <a:pt x="15807" y="19119"/>
                    <a:pt x="16567" y="20183"/>
                  </a:cubicBezTo>
                  <a:cubicBezTo>
                    <a:pt x="17570" y="21551"/>
                    <a:pt x="17965" y="23253"/>
                    <a:pt x="17691" y="24925"/>
                  </a:cubicBezTo>
                  <a:cubicBezTo>
                    <a:pt x="17448" y="26627"/>
                    <a:pt x="16536" y="28116"/>
                    <a:pt x="15138" y="29119"/>
                  </a:cubicBezTo>
                  <a:cubicBezTo>
                    <a:pt x="13770" y="30122"/>
                    <a:pt x="12068" y="30517"/>
                    <a:pt x="10366" y="30244"/>
                  </a:cubicBezTo>
                  <a:cubicBezTo>
                    <a:pt x="8694" y="29970"/>
                    <a:pt x="7205" y="29089"/>
                    <a:pt x="6202" y="27691"/>
                  </a:cubicBezTo>
                  <a:cubicBezTo>
                    <a:pt x="5411" y="26627"/>
                    <a:pt x="5016" y="25381"/>
                    <a:pt x="4986" y="24043"/>
                  </a:cubicBezTo>
                  <a:lnTo>
                    <a:pt x="1" y="24134"/>
                  </a:lnTo>
                  <a:cubicBezTo>
                    <a:pt x="31" y="26475"/>
                    <a:pt x="791" y="28724"/>
                    <a:pt x="2159" y="30639"/>
                  </a:cubicBezTo>
                  <a:cubicBezTo>
                    <a:pt x="3952" y="33071"/>
                    <a:pt x="6597" y="34712"/>
                    <a:pt x="9606" y="35168"/>
                  </a:cubicBezTo>
                  <a:cubicBezTo>
                    <a:pt x="10214" y="35259"/>
                    <a:pt x="10822" y="35320"/>
                    <a:pt x="11399" y="35320"/>
                  </a:cubicBezTo>
                  <a:cubicBezTo>
                    <a:pt x="13800" y="35320"/>
                    <a:pt x="16111" y="34560"/>
                    <a:pt x="18086" y="33132"/>
                  </a:cubicBezTo>
                  <a:cubicBezTo>
                    <a:pt x="20518" y="31369"/>
                    <a:pt x="22159" y="28724"/>
                    <a:pt x="22615" y="25715"/>
                  </a:cubicBezTo>
                  <a:cubicBezTo>
                    <a:pt x="23102" y="22706"/>
                    <a:pt x="22372" y="19697"/>
                    <a:pt x="20609" y="172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6"/>
            <p:cNvSpPr/>
            <p:nvPr/>
          </p:nvSpPr>
          <p:spPr>
            <a:xfrm flipH="1">
              <a:off x="3859597" y="1147578"/>
              <a:ext cx="1524722" cy="1804338"/>
            </a:xfrm>
            <a:custGeom>
              <a:rect b="b" l="l" r="r" t="t"/>
              <a:pathLst>
                <a:path extrusionOk="0" h="28238" w="23862">
                  <a:moveTo>
                    <a:pt x="23861" y="10882"/>
                  </a:moveTo>
                  <a:cubicBezTo>
                    <a:pt x="23709" y="10912"/>
                    <a:pt x="23527" y="10973"/>
                    <a:pt x="23345" y="11034"/>
                  </a:cubicBezTo>
                  <a:cubicBezTo>
                    <a:pt x="21186" y="11733"/>
                    <a:pt x="19302" y="13040"/>
                    <a:pt x="17934" y="14833"/>
                  </a:cubicBezTo>
                  <a:lnTo>
                    <a:pt x="17904" y="14833"/>
                  </a:lnTo>
                  <a:cubicBezTo>
                    <a:pt x="17904" y="14864"/>
                    <a:pt x="17873" y="14894"/>
                    <a:pt x="17843" y="14925"/>
                  </a:cubicBezTo>
                  <a:cubicBezTo>
                    <a:pt x="18542" y="13861"/>
                    <a:pt x="18907" y="12645"/>
                    <a:pt x="18907" y="11399"/>
                  </a:cubicBezTo>
                  <a:cubicBezTo>
                    <a:pt x="18907" y="9696"/>
                    <a:pt x="18238" y="8086"/>
                    <a:pt x="17022" y="6870"/>
                  </a:cubicBezTo>
                  <a:cubicBezTo>
                    <a:pt x="15806" y="5654"/>
                    <a:pt x="14195" y="4985"/>
                    <a:pt x="12493" y="4985"/>
                  </a:cubicBezTo>
                  <a:cubicBezTo>
                    <a:pt x="10791" y="4985"/>
                    <a:pt x="9180" y="5654"/>
                    <a:pt x="7964" y="6870"/>
                  </a:cubicBezTo>
                  <a:cubicBezTo>
                    <a:pt x="6749" y="8086"/>
                    <a:pt x="6080" y="9696"/>
                    <a:pt x="6080" y="11399"/>
                  </a:cubicBezTo>
                  <a:cubicBezTo>
                    <a:pt x="6080" y="12706"/>
                    <a:pt x="6475" y="13952"/>
                    <a:pt x="7235" y="15046"/>
                  </a:cubicBezTo>
                  <a:cubicBezTo>
                    <a:pt x="7235" y="15046"/>
                    <a:pt x="7265" y="15077"/>
                    <a:pt x="7265" y="15107"/>
                  </a:cubicBezTo>
                  <a:cubicBezTo>
                    <a:pt x="8755" y="17751"/>
                    <a:pt x="9271" y="20548"/>
                    <a:pt x="9363" y="22371"/>
                  </a:cubicBezTo>
                  <a:cubicBezTo>
                    <a:pt x="9393" y="22858"/>
                    <a:pt x="9363" y="23283"/>
                    <a:pt x="9363" y="23618"/>
                  </a:cubicBezTo>
                  <a:cubicBezTo>
                    <a:pt x="9271" y="24226"/>
                    <a:pt x="9119" y="24803"/>
                    <a:pt x="8937" y="25381"/>
                  </a:cubicBezTo>
                  <a:cubicBezTo>
                    <a:pt x="8603" y="26414"/>
                    <a:pt x="8147" y="27356"/>
                    <a:pt x="7539" y="28238"/>
                  </a:cubicBezTo>
                  <a:cubicBezTo>
                    <a:pt x="5776" y="27751"/>
                    <a:pt x="3010" y="27356"/>
                    <a:pt x="1" y="27964"/>
                  </a:cubicBezTo>
                  <a:cubicBezTo>
                    <a:pt x="122" y="27934"/>
                    <a:pt x="213" y="27903"/>
                    <a:pt x="305" y="27873"/>
                  </a:cubicBezTo>
                  <a:cubicBezTo>
                    <a:pt x="2159" y="27204"/>
                    <a:pt x="3587" y="25715"/>
                    <a:pt x="4195" y="23830"/>
                  </a:cubicBezTo>
                  <a:cubicBezTo>
                    <a:pt x="4803" y="21976"/>
                    <a:pt x="4530" y="20001"/>
                    <a:pt x="3466" y="18390"/>
                  </a:cubicBezTo>
                  <a:lnTo>
                    <a:pt x="3435" y="18329"/>
                  </a:lnTo>
                  <a:lnTo>
                    <a:pt x="3344" y="18207"/>
                  </a:lnTo>
                  <a:cubicBezTo>
                    <a:pt x="3283" y="18116"/>
                    <a:pt x="3253" y="18055"/>
                    <a:pt x="3192" y="17964"/>
                  </a:cubicBezTo>
                  <a:cubicBezTo>
                    <a:pt x="3192" y="17964"/>
                    <a:pt x="3162" y="17934"/>
                    <a:pt x="3162" y="17903"/>
                  </a:cubicBezTo>
                  <a:cubicBezTo>
                    <a:pt x="3101" y="17873"/>
                    <a:pt x="3071" y="17812"/>
                    <a:pt x="3040" y="17751"/>
                  </a:cubicBezTo>
                  <a:cubicBezTo>
                    <a:pt x="1764" y="15867"/>
                    <a:pt x="1095" y="13678"/>
                    <a:pt x="1095" y="11399"/>
                  </a:cubicBezTo>
                  <a:cubicBezTo>
                    <a:pt x="1095" y="11216"/>
                    <a:pt x="1095" y="11034"/>
                    <a:pt x="1125" y="10882"/>
                  </a:cubicBezTo>
                  <a:cubicBezTo>
                    <a:pt x="1247" y="8025"/>
                    <a:pt x="2402" y="5380"/>
                    <a:pt x="4438" y="3344"/>
                  </a:cubicBezTo>
                  <a:cubicBezTo>
                    <a:pt x="6597" y="1186"/>
                    <a:pt x="9454" y="0"/>
                    <a:pt x="12493" y="0"/>
                  </a:cubicBezTo>
                  <a:cubicBezTo>
                    <a:pt x="14925" y="0"/>
                    <a:pt x="17235" y="760"/>
                    <a:pt x="19150" y="2158"/>
                  </a:cubicBezTo>
                  <a:cubicBezTo>
                    <a:pt x="19636" y="2523"/>
                    <a:pt x="20092" y="2918"/>
                    <a:pt x="20548" y="3344"/>
                  </a:cubicBezTo>
                  <a:cubicBezTo>
                    <a:pt x="22554" y="5380"/>
                    <a:pt x="23740" y="8025"/>
                    <a:pt x="23861" y="10882"/>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6"/>
            <p:cNvSpPr/>
            <p:nvPr/>
          </p:nvSpPr>
          <p:spPr>
            <a:xfrm flipH="1">
              <a:off x="2927322" y="1794359"/>
              <a:ext cx="1992771" cy="1429515"/>
            </a:xfrm>
            <a:custGeom>
              <a:rect b="b" l="l" r="r" t="t"/>
              <a:pathLst>
                <a:path extrusionOk="0" h="22372" w="31187">
                  <a:moveTo>
                    <a:pt x="30457" y="15228"/>
                  </a:moveTo>
                  <a:cubicBezTo>
                    <a:pt x="30274" y="15806"/>
                    <a:pt x="30031" y="16353"/>
                    <a:pt x="29758" y="16900"/>
                  </a:cubicBezTo>
                  <a:cubicBezTo>
                    <a:pt x="28451" y="19453"/>
                    <a:pt x="26293" y="21399"/>
                    <a:pt x="23618" y="22371"/>
                  </a:cubicBezTo>
                  <a:cubicBezTo>
                    <a:pt x="23527" y="22250"/>
                    <a:pt x="23435" y="22098"/>
                    <a:pt x="23344" y="21946"/>
                  </a:cubicBezTo>
                  <a:cubicBezTo>
                    <a:pt x="22007" y="20122"/>
                    <a:pt x="20153" y="18724"/>
                    <a:pt x="18025" y="17964"/>
                  </a:cubicBezTo>
                  <a:lnTo>
                    <a:pt x="18025" y="17933"/>
                  </a:lnTo>
                  <a:cubicBezTo>
                    <a:pt x="17994" y="17933"/>
                    <a:pt x="17964" y="17903"/>
                    <a:pt x="17934" y="17903"/>
                  </a:cubicBezTo>
                  <a:cubicBezTo>
                    <a:pt x="19119" y="18237"/>
                    <a:pt x="20396" y="18207"/>
                    <a:pt x="21581" y="17812"/>
                  </a:cubicBezTo>
                  <a:cubicBezTo>
                    <a:pt x="23223" y="17295"/>
                    <a:pt x="24530" y="16170"/>
                    <a:pt x="25320" y="14651"/>
                  </a:cubicBezTo>
                  <a:cubicBezTo>
                    <a:pt x="26080" y="13101"/>
                    <a:pt x="26232" y="11368"/>
                    <a:pt x="25715" y="9757"/>
                  </a:cubicBezTo>
                  <a:cubicBezTo>
                    <a:pt x="25168" y="8116"/>
                    <a:pt x="24043" y="6809"/>
                    <a:pt x="22523" y="6018"/>
                  </a:cubicBezTo>
                  <a:cubicBezTo>
                    <a:pt x="21004" y="5258"/>
                    <a:pt x="19241" y="5106"/>
                    <a:pt x="17630" y="5654"/>
                  </a:cubicBezTo>
                  <a:cubicBezTo>
                    <a:pt x="16384" y="6049"/>
                    <a:pt x="15320" y="6809"/>
                    <a:pt x="14529" y="7842"/>
                  </a:cubicBezTo>
                  <a:cubicBezTo>
                    <a:pt x="14499" y="7872"/>
                    <a:pt x="14499" y="7872"/>
                    <a:pt x="14469" y="7903"/>
                  </a:cubicBezTo>
                  <a:cubicBezTo>
                    <a:pt x="12402" y="10152"/>
                    <a:pt x="9940" y="11490"/>
                    <a:pt x="8237" y="12128"/>
                  </a:cubicBezTo>
                  <a:cubicBezTo>
                    <a:pt x="7751" y="12310"/>
                    <a:pt x="7356" y="12432"/>
                    <a:pt x="7022" y="12523"/>
                  </a:cubicBezTo>
                  <a:cubicBezTo>
                    <a:pt x="6414" y="12614"/>
                    <a:pt x="5836" y="12675"/>
                    <a:pt x="5228" y="12675"/>
                  </a:cubicBezTo>
                  <a:cubicBezTo>
                    <a:pt x="4134" y="12675"/>
                    <a:pt x="3101" y="12523"/>
                    <a:pt x="2098" y="12249"/>
                  </a:cubicBezTo>
                  <a:cubicBezTo>
                    <a:pt x="2006" y="10426"/>
                    <a:pt x="1490" y="7660"/>
                    <a:pt x="0" y="4985"/>
                  </a:cubicBezTo>
                  <a:cubicBezTo>
                    <a:pt x="61" y="5076"/>
                    <a:pt x="122" y="5137"/>
                    <a:pt x="183" y="5228"/>
                  </a:cubicBezTo>
                  <a:cubicBezTo>
                    <a:pt x="1398" y="6778"/>
                    <a:pt x="3222" y="7690"/>
                    <a:pt x="5228" y="7690"/>
                  </a:cubicBezTo>
                  <a:cubicBezTo>
                    <a:pt x="7174" y="7690"/>
                    <a:pt x="8967" y="6839"/>
                    <a:pt x="10183" y="5319"/>
                  </a:cubicBezTo>
                  <a:lnTo>
                    <a:pt x="10244" y="5258"/>
                  </a:lnTo>
                  <a:lnTo>
                    <a:pt x="10335" y="5137"/>
                  </a:lnTo>
                  <a:cubicBezTo>
                    <a:pt x="10396" y="5046"/>
                    <a:pt x="10456" y="4985"/>
                    <a:pt x="10487" y="4894"/>
                  </a:cubicBezTo>
                  <a:cubicBezTo>
                    <a:pt x="10517" y="4894"/>
                    <a:pt x="10517" y="4894"/>
                    <a:pt x="10517" y="4863"/>
                  </a:cubicBezTo>
                  <a:cubicBezTo>
                    <a:pt x="10578" y="4803"/>
                    <a:pt x="10608" y="4772"/>
                    <a:pt x="10669" y="4711"/>
                  </a:cubicBezTo>
                  <a:cubicBezTo>
                    <a:pt x="12037" y="2918"/>
                    <a:pt x="13921" y="1611"/>
                    <a:pt x="16080" y="912"/>
                  </a:cubicBezTo>
                  <a:cubicBezTo>
                    <a:pt x="16262" y="851"/>
                    <a:pt x="16444" y="790"/>
                    <a:pt x="16596" y="760"/>
                  </a:cubicBezTo>
                  <a:cubicBezTo>
                    <a:pt x="19332" y="0"/>
                    <a:pt x="22219" y="274"/>
                    <a:pt x="24773" y="1581"/>
                  </a:cubicBezTo>
                  <a:cubicBezTo>
                    <a:pt x="27478" y="2979"/>
                    <a:pt x="29514" y="5319"/>
                    <a:pt x="30457" y="8207"/>
                  </a:cubicBezTo>
                  <a:cubicBezTo>
                    <a:pt x="31186" y="10517"/>
                    <a:pt x="31186" y="12949"/>
                    <a:pt x="30457" y="1522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6"/>
            <p:cNvSpPr/>
            <p:nvPr/>
          </p:nvSpPr>
          <p:spPr>
            <a:xfrm flipH="1">
              <a:off x="3886829" y="2940251"/>
              <a:ext cx="2014113" cy="1433413"/>
            </a:xfrm>
            <a:custGeom>
              <a:rect b="b" l="l" r="r" t="t"/>
              <a:pathLst>
                <a:path extrusionOk="0" h="22433" w="31521">
                  <a:moveTo>
                    <a:pt x="31521" y="4651"/>
                  </a:moveTo>
                  <a:cubicBezTo>
                    <a:pt x="31430" y="4621"/>
                    <a:pt x="31338" y="4590"/>
                    <a:pt x="31247" y="4560"/>
                  </a:cubicBezTo>
                  <a:cubicBezTo>
                    <a:pt x="29332" y="4013"/>
                    <a:pt x="27326" y="4347"/>
                    <a:pt x="25715" y="5532"/>
                  </a:cubicBezTo>
                  <a:cubicBezTo>
                    <a:pt x="24135" y="6657"/>
                    <a:pt x="23192" y="8420"/>
                    <a:pt x="23071" y="10365"/>
                  </a:cubicBezTo>
                  <a:lnTo>
                    <a:pt x="23071" y="10426"/>
                  </a:lnTo>
                  <a:lnTo>
                    <a:pt x="23071" y="10426"/>
                  </a:lnTo>
                  <a:lnTo>
                    <a:pt x="23071" y="10578"/>
                  </a:lnTo>
                  <a:cubicBezTo>
                    <a:pt x="23071" y="10669"/>
                    <a:pt x="23071" y="10760"/>
                    <a:pt x="23071" y="10821"/>
                  </a:cubicBezTo>
                  <a:lnTo>
                    <a:pt x="23071" y="10852"/>
                  </a:lnTo>
                  <a:cubicBezTo>
                    <a:pt x="23071" y="10882"/>
                    <a:pt x="23071" y="10912"/>
                    <a:pt x="23071" y="10912"/>
                  </a:cubicBezTo>
                  <a:cubicBezTo>
                    <a:pt x="23071" y="11004"/>
                    <a:pt x="23071" y="11064"/>
                    <a:pt x="23071" y="11125"/>
                  </a:cubicBezTo>
                  <a:cubicBezTo>
                    <a:pt x="22980" y="13405"/>
                    <a:pt x="22250" y="15563"/>
                    <a:pt x="20913" y="17417"/>
                  </a:cubicBezTo>
                  <a:cubicBezTo>
                    <a:pt x="20791" y="17539"/>
                    <a:pt x="20700" y="17691"/>
                    <a:pt x="20578" y="17812"/>
                  </a:cubicBezTo>
                  <a:cubicBezTo>
                    <a:pt x="18815" y="20061"/>
                    <a:pt x="16293" y="21490"/>
                    <a:pt x="13466" y="21946"/>
                  </a:cubicBezTo>
                  <a:cubicBezTo>
                    <a:pt x="10457" y="22432"/>
                    <a:pt x="7447" y="21703"/>
                    <a:pt x="4985" y="19910"/>
                  </a:cubicBezTo>
                  <a:cubicBezTo>
                    <a:pt x="3040" y="18511"/>
                    <a:pt x="1611" y="16536"/>
                    <a:pt x="851" y="14256"/>
                  </a:cubicBezTo>
                  <a:cubicBezTo>
                    <a:pt x="669" y="13678"/>
                    <a:pt x="548" y="13101"/>
                    <a:pt x="426" y="12493"/>
                  </a:cubicBezTo>
                  <a:cubicBezTo>
                    <a:pt x="0" y="9666"/>
                    <a:pt x="608" y="6839"/>
                    <a:pt x="2159" y="4438"/>
                  </a:cubicBezTo>
                  <a:cubicBezTo>
                    <a:pt x="2341" y="4529"/>
                    <a:pt x="2493" y="4560"/>
                    <a:pt x="2675" y="4621"/>
                  </a:cubicBezTo>
                  <a:cubicBezTo>
                    <a:pt x="4833" y="5320"/>
                    <a:pt x="7113" y="5380"/>
                    <a:pt x="9301" y="4742"/>
                  </a:cubicBezTo>
                  <a:lnTo>
                    <a:pt x="9301" y="4742"/>
                  </a:lnTo>
                  <a:cubicBezTo>
                    <a:pt x="9332" y="4742"/>
                    <a:pt x="9393" y="4742"/>
                    <a:pt x="9423" y="4712"/>
                  </a:cubicBezTo>
                  <a:cubicBezTo>
                    <a:pt x="8238" y="5168"/>
                    <a:pt x="7235" y="5928"/>
                    <a:pt x="6505" y="6931"/>
                  </a:cubicBezTo>
                  <a:cubicBezTo>
                    <a:pt x="5502" y="8329"/>
                    <a:pt x="5107" y="10031"/>
                    <a:pt x="5350" y="11703"/>
                  </a:cubicBezTo>
                  <a:cubicBezTo>
                    <a:pt x="5624" y="13405"/>
                    <a:pt x="6535" y="14894"/>
                    <a:pt x="7934" y="15897"/>
                  </a:cubicBezTo>
                  <a:cubicBezTo>
                    <a:pt x="9301" y="16900"/>
                    <a:pt x="11004" y="17295"/>
                    <a:pt x="12675" y="17022"/>
                  </a:cubicBezTo>
                  <a:cubicBezTo>
                    <a:pt x="14378" y="16748"/>
                    <a:pt x="15867" y="15867"/>
                    <a:pt x="16870" y="14469"/>
                  </a:cubicBezTo>
                  <a:cubicBezTo>
                    <a:pt x="17630" y="13405"/>
                    <a:pt x="18055" y="12159"/>
                    <a:pt x="18086" y="10882"/>
                  </a:cubicBezTo>
                  <a:cubicBezTo>
                    <a:pt x="18086" y="10852"/>
                    <a:pt x="18086" y="10821"/>
                    <a:pt x="18086" y="10791"/>
                  </a:cubicBezTo>
                  <a:lnTo>
                    <a:pt x="18086" y="10791"/>
                  </a:lnTo>
                  <a:cubicBezTo>
                    <a:pt x="18451" y="7751"/>
                    <a:pt x="19666" y="5228"/>
                    <a:pt x="20669" y="3678"/>
                  </a:cubicBezTo>
                  <a:cubicBezTo>
                    <a:pt x="20943" y="3283"/>
                    <a:pt x="21186" y="2918"/>
                    <a:pt x="21399" y="2675"/>
                  </a:cubicBezTo>
                  <a:cubicBezTo>
                    <a:pt x="21825" y="2250"/>
                    <a:pt x="22280" y="1855"/>
                    <a:pt x="22767" y="1490"/>
                  </a:cubicBezTo>
                  <a:cubicBezTo>
                    <a:pt x="23648" y="851"/>
                    <a:pt x="24591" y="365"/>
                    <a:pt x="25563" y="0"/>
                  </a:cubicBezTo>
                  <a:cubicBezTo>
                    <a:pt x="26718" y="1429"/>
                    <a:pt x="28755" y="3374"/>
                    <a:pt x="31521" y="465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6"/>
          <p:cNvSpPr txBox="1"/>
          <p:nvPr/>
        </p:nvSpPr>
        <p:spPr>
          <a:xfrm>
            <a:off x="6665100" y="2571175"/>
            <a:ext cx="20217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Fira Sans Extra Condensed"/>
                <a:ea typeface="Fira Sans Extra Condensed"/>
                <a:cs typeface="Fira Sans Extra Condensed"/>
                <a:sym typeface="Fira Sans Extra Condensed"/>
              </a:rPr>
              <a:t>Results and Evaluation</a:t>
            </a:r>
            <a:endParaRPr b="1" sz="1600">
              <a:latin typeface="Fira Sans Extra Condensed"/>
              <a:ea typeface="Fira Sans Extra Condensed"/>
              <a:cs typeface="Fira Sans Extra Condensed"/>
              <a:sym typeface="Fira Sans Extra Condensed"/>
            </a:endParaRPr>
          </a:p>
        </p:txBody>
      </p:sp>
      <p:sp>
        <p:nvSpPr>
          <p:cNvPr id="114" name="Google Shape;114;p26"/>
          <p:cNvSpPr txBox="1"/>
          <p:nvPr/>
        </p:nvSpPr>
        <p:spPr>
          <a:xfrm>
            <a:off x="4248150" y="1351975"/>
            <a:ext cx="30240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Introduction &amp; Problem Statement</a:t>
            </a:r>
            <a:endParaRPr b="1" sz="1600">
              <a:latin typeface="Fira Sans Extra Condensed"/>
              <a:ea typeface="Fira Sans Extra Condensed"/>
              <a:cs typeface="Fira Sans Extra Condensed"/>
              <a:sym typeface="Fira Sans Extra Condensed"/>
            </a:endParaRPr>
          </a:p>
        </p:txBody>
      </p:sp>
      <p:sp>
        <p:nvSpPr>
          <p:cNvPr id="115" name="Google Shape;115;p26"/>
          <p:cNvSpPr txBox="1"/>
          <p:nvPr/>
        </p:nvSpPr>
        <p:spPr>
          <a:xfrm>
            <a:off x="4248150" y="3821600"/>
            <a:ext cx="19803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Prediction Methods</a:t>
            </a:r>
            <a:endParaRPr b="1" sz="1600">
              <a:latin typeface="Fira Sans Extra Condensed"/>
              <a:ea typeface="Fira Sans Extra Condensed"/>
              <a:cs typeface="Fira Sans Extra Condensed"/>
              <a:sym typeface="Fira Sans Extra Condensed"/>
            </a:endParaRPr>
          </a:p>
        </p:txBody>
      </p:sp>
      <p:sp>
        <p:nvSpPr>
          <p:cNvPr id="116" name="Google Shape;116;p26"/>
          <p:cNvSpPr txBox="1"/>
          <p:nvPr/>
        </p:nvSpPr>
        <p:spPr>
          <a:xfrm>
            <a:off x="6665100" y="2858275"/>
            <a:ext cx="2189700" cy="57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Evaluation of our models </a:t>
            </a:r>
            <a:endParaRPr sz="1200">
              <a:latin typeface="Roboto"/>
              <a:ea typeface="Roboto"/>
              <a:cs typeface="Roboto"/>
              <a:sym typeface="Roboto"/>
            </a:endParaRPr>
          </a:p>
        </p:txBody>
      </p:sp>
      <p:sp>
        <p:nvSpPr>
          <p:cNvPr id="117" name="Google Shape;117;p26"/>
          <p:cNvSpPr txBox="1"/>
          <p:nvPr/>
        </p:nvSpPr>
        <p:spPr>
          <a:xfrm>
            <a:off x="4248150" y="1639075"/>
            <a:ext cx="2691300" cy="57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Description of the research problem</a:t>
            </a:r>
            <a:endParaRPr sz="1200">
              <a:solidFill>
                <a:srgbClr val="000000"/>
              </a:solidFill>
              <a:latin typeface="Roboto"/>
              <a:ea typeface="Roboto"/>
              <a:cs typeface="Roboto"/>
              <a:sym typeface="Roboto"/>
            </a:endParaRPr>
          </a:p>
        </p:txBody>
      </p:sp>
      <p:sp>
        <p:nvSpPr>
          <p:cNvPr id="118" name="Google Shape;118;p26"/>
          <p:cNvSpPr txBox="1"/>
          <p:nvPr/>
        </p:nvSpPr>
        <p:spPr>
          <a:xfrm>
            <a:off x="4248150" y="4108700"/>
            <a:ext cx="2279100" cy="57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Explanation</a:t>
            </a:r>
            <a:r>
              <a:rPr lang="en" sz="1200">
                <a:solidFill>
                  <a:schemeClr val="dk1"/>
                </a:solidFill>
                <a:latin typeface="Roboto"/>
                <a:ea typeface="Roboto"/>
                <a:cs typeface="Roboto"/>
                <a:sym typeface="Roboto"/>
              </a:rPr>
              <a:t> of the methods utilized </a:t>
            </a:r>
            <a:endParaRPr sz="1200">
              <a:latin typeface="Roboto"/>
              <a:ea typeface="Roboto"/>
              <a:cs typeface="Roboto"/>
              <a:sym typeface="Roboto"/>
            </a:endParaRPr>
          </a:p>
        </p:txBody>
      </p:sp>
      <p:sp>
        <p:nvSpPr>
          <p:cNvPr id="119" name="Google Shape;119;p26"/>
          <p:cNvSpPr txBox="1"/>
          <p:nvPr/>
        </p:nvSpPr>
        <p:spPr>
          <a:xfrm>
            <a:off x="6665100" y="3806000"/>
            <a:ext cx="24138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Challenges and Conclusion</a:t>
            </a:r>
            <a:endParaRPr b="1" sz="1600">
              <a:latin typeface="Fira Sans Extra Condensed"/>
              <a:ea typeface="Fira Sans Extra Condensed"/>
              <a:cs typeface="Fira Sans Extra Condensed"/>
              <a:sym typeface="Fira Sans Extra Condensed"/>
            </a:endParaRPr>
          </a:p>
        </p:txBody>
      </p:sp>
      <p:sp>
        <p:nvSpPr>
          <p:cNvPr id="120" name="Google Shape;120;p26"/>
          <p:cNvSpPr txBox="1"/>
          <p:nvPr/>
        </p:nvSpPr>
        <p:spPr>
          <a:xfrm>
            <a:off x="4248150" y="2586788"/>
            <a:ext cx="19803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Dataset</a:t>
            </a:r>
            <a:endParaRPr b="1" sz="1600">
              <a:latin typeface="Fira Sans Extra Condensed"/>
              <a:ea typeface="Fira Sans Extra Condensed"/>
              <a:cs typeface="Fira Sans Extra Condensed"/>
              <a:sym typeface="Fira Sans Extra Condensed"/>
            </a:endParaRPr>
          </a:p>
        </p:txBody>
      </p:sp>
      <p:sp>
        <p:nvSpPr>
          <p:cNvPr id="121" name="Google Shape;121;p26"/>
          <p:cNvSpPr txBox="1"/>
          <p:nvPr/>
        </p:nvSpPr>
        <p:spPr>
          <a:xfrm>
            <a:off x="6665100" y="4093088"/>
            <a:ext cx="1689900" cy="57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Challenges faced and conclusion</a:t>
            </a:r>
            <a:endParaRPr sz="1200">
              <a:latin typeface="Roboto"/>
              <a:ea typeface="Roboto"/>
              <a:cs typeface="Roboto"/>
              <a:sym typeface="Roboto"/>
            </a:endParaRPr>
          </a:p>
        </p:txBody>
      </p:sp>
      <p:sp>
        <p:nvSpPr>
          <p:cNvPr id="122" name="Google Shape;122;p26"/>
          <p:cNvSpPr txBox="1"/>
          <p:nvPr/>
        </p:nvSpPr>
        <p:spPr>
          <a:xfrm>
            <a:off x="4248150" y="2873900"/>
            <a:ext cx="2279100" cy="57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Description of dataset used</a:t>
            </a:r>
            <a:endParaRPr sz="1200">
              <a:solidFill>
                <a:srgbClr val="000000"/>
              </a:solidFill>
              <a:latin typeface="Roboto"/>
              <a:ea typeface="Roboto"/>
              <a:cs typeface="Roboto"/>
              <a:sym typeface="Roboto"/>
            </a:endParaRPr>
          </a:p>
        </p:txBody>
      </p:sp>
      <p:cxnSp>
        <p:nvCxnSpPr>
          <p:cNvPr id="123" name="Google Shape;123;p26"/>
          <p:cNvCxnSpPr/>
          <p:nvPr/>
        </p:nvCxnSpPr>
        <p:spPr>
          <a:xfrm>
            <a:off x="4189875" y="3555975"/>
            <a:ext cx="0" cy="1057200"/>
          </a:xfrm>
          <a:prstGeom prst="straightConnector1">
            <a:avLst/>
          </a:prstGeom>
          <a:noFill/>
          <a:ln cap="flat" cmpd="sng" w="38100">
            <a:solidFill>
              <a:schemeClr val="accent2"/>
            </a:solidFill>
            <a:prstDash val="solid"/>
            <a:round/>
            <a:headEnd len="med" w="med" type="none"/>
            <a:tailEnd len="med" w="med" type="none"/>
          </a:ln>
        </p:spPr>
      </p:cxnSp>
      <p:sp>
        <p:nvSpPr>
          <p:cNvPr id="124" name="Google Shape;124;p26"/>
          <p:cNvSpPr txBox="1"/>
          <p:nvPr/>
        </p:nvSpPr>
        <p:spPr>
          <a:xfrm>
            <a:off x="4248150" y="1073088"/>
            <a:ext cx="6153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a:ea typeface="Fira Sans"/>
                <a:cs typeface="Fira Sans"/>
                <a:sym typeface="Fira Sans"/>
              </a:rPr>
              <a:t>01</a:t>
            </a:r>
            <a:endParaRPr b="1" sz="1800">
              <a:solidFill>
                <a:schemeClr val="dk1"/>
              </a:solidFill>
              <a:latin typeface="Fira Sans"/>
              <a:ea typeface="Fira Sans"/>
              <a:cs typeface="Fira Sans"/>
              <a:sym typeface="Fira Sans"/>
            </a:endParaRPr>
          </a:p>
        </p:txBody>
      </p:sp>
      <p:sp>
        <p:nvSpPr>
          <p:cNvPr id="125" name="Google Shape;125;p26"/>
          <p:cNvSpPr txBox="1"/>
          <p:nvPr/>
        </p:nvSpPr>
        <p:spPr>
          <a:xfrm>
            <a:off x="4248150" y="2307900"/>
            <a:ext cx="6153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a:ea typeface="Fira Sans"/>
                <a:cs typeface="Fira Sans"/>
                <a:sym typeface="Fira Sans"/>
              </a:rPr>
              <a:t>02</a:t>
            </a:r>
            <a:endParaRPr b="1" sz="1800">
              <a:solidFill>
                <a:schemeClr val="dk1"/>
              </a:solidFill>
              <a:latin typeface="Fira Sans"/>
              <a:ea typeface="Fira Sans"/>
              <a:cs typeface="Fira Sans"/>
              <a:sym typeface="Fira Sans"/>
            </a:endParaRPr>
          </a:p>
        </p:txBody>
      </p:sp>
      <p:sp>
        <p:nvSpPr>
          <p:cNvPr id="126" name="Google Shape;126;p26"/>
          <p:cNvSpPr txBox="1"/>
          <p:nvPr/>
        </p:nvSpPr>
        <p:spPr>
          <a:xfrm>
            <a:off x="4248150" y="3542713"/>
            <a:ext cx="6153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a:ea typeface="Fira Sans"/>
                <a:cs typeface="Fira Sans"/>
                <a:sym typeface="Fira Sans"/>
              </a:rPr>
              <a:t>03</a:t>
            </a:r>
            <a:endParaRPr b="1" sz="1800">
              <a:solidFill>
                <a:schemeClr val="dk1"/>
              </a:solidFill>
              <a:latin typeface="Fira Sans"/>
              <a:ea typeface="Fira Sans"/>
              <a:cs typeface="Fira Sans"/>
              <a:sym typeface="Fira Sans"/>
            </a:endParaRPr>
          </a:p>
        </p:txBody>
      </p:sp>
      <p:sp>
        <p:nvSpPr>
          <p:cNvPr id="127" name="Google Shape;127;p26"/>
          <p:cNvSpPr txBox="1"/>
          <p:nvPr/>
        </p:nvSpPr>
        <p:spPr>
          <a:xfrm>
            <a:off x="6666600" y="2292288"/>
            <a:ext cx="6153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a:ea typeface="Fira Sans"/>
                <a:cs typeface="Fira Sans"/>
                <a:sym typeface="Fira Sans"/>
              </a:rPr>
              <a:t>04</a:t>
            </a:r>
            <a:endParaRPr b="1" sz="1800">
              <a:solidFill>
                <a:schemeClr val="dk1"/>
              </a:solidFill>
              <a:latin typeface="Fira Sans"/>
              <a:ea typeface="Fira Sans"/>
              <a:cs typeface="Fira Sans"/>
              <a:sym typeface="Fira Sans"/>
            </a:endParaRPr>
          </a:p>
        </p:txBody>
      </p:sp>
      <p:sp>
        <p:nvSpPr>
          <p:cNvPr id="128" name="Google Shape;128;p26"/>
          <p:cNvSpPr txBox="1"/>
          <p:nvPr/>
        </p:nvSpPr>
        <p:spPr>
          <a:xfrm>
            <a:off x="6666600" y="3527100"/>
            <a:ext cx="6153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a:ea typeface="Fira Sans"/>
                <a:cs typeface="Fira Sans"/>
                <a:sym typeface="Fira Sans"/>
              </a:rPr>
              <a:t>05</a:t>
            </a:r>
            <a:endParaRPr b="1" sz="1800">
              <a:solidFill>
                <a:schemeClr val="dk1"/>
              </a:solidFill>
              <a:latin typeface="Fira Sans"/>
              <a:ea typeface="Fira Sans"/>
              <a:cs typeface="Fira Sans"/>
              <a:sym typeface="Fira Sans"/>
            </a:endParaRPr>
          </a:p>
        </p:txBody>
      </p:sp>
      <p:cxnSp>
        <p:nvCxnSpPr>
          <p:cNvPr id="129" name="Google Shape;129;p26"/>
          <p:cNvCxnSpPr/>
          <p:nvPr/>
        </p:nvCxnSpPr>
        <p:spPr>
          <a:xfrm>
            <a:off x="4189875" y="2328925"/>
            <a:ext cx="0" cy="1057200"/>
          </a:xfrm>
          <a:prstGeom prst="straightConnector1">
            <a:avLst/>
          </a:prstGeom>
          <a:noFill/>
          <a:ln cap="flat" cmpd="sng" w="38100">
            <a:solidFill>
              <a:schemeClr val="accent4"/>
            </a:solidFill>
            <a:prstDash val="solid"/>
            <a:round/>
            <a:headEnd len="med" w="med" type="none"/>
            <a:tailEnd len="med" w="med" type="none"/>
          </a:ln>
        </p:spPr>
      </p:cxnSp>
      <p:cxnSp>
        <p:nvCxnSpPr>
          <p:cNvPr id="130" name="Google Shape;130;p26"/>
          <p:cNvCxnSpPr/>
          <p:nvPr/>
        </p:nvCxnSpPr>
        <p:spPr>
          <a:xfrm>
            <a:off x="4189875" y="1101875"/>
            <a:ext cx="0" cy="1057200"/>
          </a:xfrm>
          <a:prstGeom prst="straightConnector1">
            <a:avLst/>
          </a:prstGeom>
          <a:noFill/>
          <a:ln cap="flat" cmpd="sng" w="38100">
            <a:solidFill>
              <a:schemeClr val="accent6"/>
            </a:solidFill>
            <a:prstDash val="solid"/>
            <a:round/>
            <a:headEnd len="med" w="med" type="none"/>
            <a:tailEnd len="med" w="med" type="none"/>
          </a:ln>
        </p:spPr>
      </p:cxnSp>
      <p:cxnSp>
        <p:nvCxnSpPr>
          <p:cNvPr id="131" name="Google Shape;131;p26"/>
          <p:cNvCxnSpPr/>
          <p:nvPr/>
        </p:nvCxnSpPr>
        <p:spPr>
          <a:xfrm>
            <a:off x="6605525" y="3548125"/>
            <a:ext cx="0" cy="1057200"/>
          </a:xfrm>
          <a:prstGeom prst="straightConnector1">
            <a:avLst/>
          </a:prstGeom>
          <a:noFill/>
          <a:ln cap="flat" cmpd="sng" w="38100">
            <a:solidFill>
              <a:schemeClr val="accent5"/>
            </a:solidFill>
            <a:prstDash val="solid"/>
            <a:round/>
            <a:headEnd len="med" w="med" type="none"/>
            <a:tailEnd len="med" w="med" type="none"/>
          </a:ln>
        </p:spPr>
      </p:cxnSp>
      <p:cxnSp>
        <p:nvCxnSpPr>
          <p:cNvPr id="132" name="Google Shape;132;p26"/>
          <p:cNvCxnSpPr/>
          <p:nvPr/>
        </p:nvCxnSpPr>
        <p:spPr>
          <a:xfrm>
            <a:off x="6605525" y="2321075"/>
            <a:ext cx="0" cy="105720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cxnSp>
        <p:nvCxnSpPr>
          <p:cNvPr id="137" name="Google Shape;137;p27"/>
          <p:cNvCxnSpPr/>
          <p:nvPr/>
        </p:nvCxnSpPr>
        <p:spPr>
          <a:xfrm rot="10800000">
            <a:off x="4570600" y="3373800"/>
            <a:ext cx="4123800" cy="1353000"/>
          </a:xfrm>
          <a:prstGeom prst="bentConnector3">
            <a:avLst>
              <a:gd fmla="val 50000" name="adj1"/>
            </a:avLst>
          </a:prstGeom>
          <a:noFill/>
          <a:ln cap="flat" cmpd="sng" w="9525">
            <a:solidFill>
              <a:schemeClr val="accent2"/>
            </a:solidFill>
            <a:prstDash val="solid"/>
            <a:round/>
            <a:headEnd len="med" w="med" type="none"/>
            <a:tailEnd len="med" w="med" type="none"/>
          </a:ln>
        </p:spPr>
      </p:cxnSp>
      <p:cxnSp>
        <p:nvCxnSpPr>
          <p:cNvPr id="138" name="Google Shape;138;p27"/>
          <p:cNvCxnSpPr/>
          <p:nvPr/>
        </p:nvCxnSpPr>
        <p:spPr>
          <a:xfrm flipH="1" rot="10800000">
            <a:off x="464800" y="3373800"/>
            <a:ext cx="4123800" cy="1353000"/>
          </a:xfrm>
          <a:prstGeom prst="bentConnector3">
            <a:avLst>
              <a:gd fmla="val 50000" name="adj1"/>
            </a:avLst>
          </a:prstGeom>
          <a:noFill/>
          <a:ln cap="flat" cmpd="sng" w="9525">
            <a:solidFill>
              <a:schemeClr val="accent3"/>
            </a:solidFill>
            <a:prstDash val="solid"/>
            <a:round/>
            <a:headEnd len="med" w="med" type="none"/>
            <a:tailEnd len="med" w="med" type="none"/>
          </a:ln>
        </p:spPr>
      </p:cxnSp>
      <p:cxnSp>
        <p:nvCxnSpPr>
          <p:cNvPr id="139" name="Google Shape;139;p27"/>
          <p:cNvCxnSpPr/>
          <p:nvPr/>
        </p:nvCxnSpPr>
        <p:spPr>
          <a:xfrm flipH="1">
            <a:off x="4570600" y="1150775"/>
            <a:ext cx="4123800" cy="1353000"/>
          </a:xfrm>
          <a:prstGeom prst="bentConnector3">
            <a:avLst>
              <a:gd fmla="val 50000" name="adj1"/>
            </a:avLst>
          </a:prstGeom>
          <a:noFill/>
          <a:ln cap="flat" cmpd="sng" w="9525">
            <a:solidFill>
              <a:schemeClr val="accent5"/>
            </a:solidFill>
            <a:prstDash val="solid"/>
            <a:round/>
            <a:headEnd len="med" w="med" type="none"/>
            <a:tailEnd len="med" w="med" type="none"/>
          </a:ln>
        </p:spPr>
      </p:cxnSp>
      <p:cxnSp>
        <p:nvCxnSpPr>
          <p:cNvPr id="140" name="Google Shape;140;p27"/>
          <p:cNvCxnSpPr/>
          <p:nvPr/>
        </p:nvCxnSpPr>
        <p:spPr>
          <a:xfrm>
            <a:off x="464800" y="1150775"/>
            <a:ext cx="4123800" cy="1353000"/>
          </a:xfrm>
          <a:prstGeom prst="bentConnector3">
            <a:avLst>
              <a:gd fmla="val 50000" name="adj1"/>
            </a:avLst>
          </a:prstGeom>
          <a:noFill/>
          <a:ln cap="flat" cmpd="sng" w="9525">
            <a:solidFill>
              <a:schemeClr val="accent1"/>
            </a:solidFill>
            <a:prstDash val="solid"/>
            <a:round/>
            <a:headEnd len="med" w="med" type="none"/>
            <a:tailEnd len="med" w="med" type="none"/>
          </a:ln>
        </p:spPr>
      </p:cxnSp>
      <p:sp>
        <p:nvSpPr>
          <p:cNvPr id="141" name="Google Shape;141;p27"/>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&amp; Problem Statement</a:t>
            </a:r>
            <a:endParaRPr/>
          </a:p>
        </p:txBody>
      </p:sp>
      <p:sp>
        <p:nvSpPr>
          <p:cNvPr id="142" name="Google Shape;142;p27"/>
          <p:cNvSpPr txBox="1"/>
          <p:nvPr/>
        </p:nvSpPr>
        <p:spPr>
          <a:xfrm>
            <a:off x="457200" y="3373812"/>
            <a:ext cx="1829700" cy="12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Difficulties in estimating house market prices.</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The “Hedonic model”.</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US house market </a:t>
            </a:r>
            <a:r>
              <a:rPr lang="en" sz="1200">
                <a:solidFill>
                  <a:schemeClr val="dk1"/>
                </a:solidFill>
                <a:latin typeface="Roboto"/>
                <a:ea typeface="Roboto"/>
                <a:cs typeface="Roboto"/>
                <a:sym typeface="Roboto"/>
              </a:rPr>
              <a:t>history</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p:txBody>
      </p:sp>
      <p:sp>
        <p:nvSpPr>
          <p:cNvPr id="143" name="Google Shape;143;p27"/>
          <p:cNvSpPr txBox="1"/>
          <p:nvPr/>
        </p:nvSpPr>
        <p:spPr>
          <a:xfrm>
            <a:off x="6788150" y="1256371"/>
            <a:ext cx="18297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Lack of accurate measures of house prices despite the vast amount of data.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Lack of AI utilization in building housing projection models</a:t>
            </a:r>
            <a:endParaRPr sz="1200">
              <a:solidFill>
                <a:schemeClr val="dk1"/>
              </a:solidFill>
              <a:latin typeface="Roboto"/>
              <a:ea typeface="Roboto"/>
              <a:cs typeface="Roboto"/>
              <a:sym typeface="Roboto"/>
            </a:endParaRPr>
          </a:p>
          <a:p>
            <a:pPr indent="0" lvl="0" marL="0" rtl="0" algn="r">
              <a:spcBef>
                <a:spcPts val="0"/>
              </a:spcBef>
              <a:spcAft>
                <a:spcPts val="0"/>
              </a:spcAft>
              <a:buNone/>
            </a:pPr>
            <a:r>
              <a:t/>
            </a:r>
            <a:endParaRPr sz="1200">
              <a:solidFill>
                <a:schemeClr val="dk1"/>
              </a:solidFill>
              <a:latin typeface="Roboto"/>
              <a:ea typeface="Roboto"/>
              <a:cs typeface="Roboto"/>
              <a:sym typeface="Roboto"/>
            </a:endParaRPr>
          </a:p>
        </p:txBody>
      </p:sp>
      <p:sp>
        <p:nvSpPr>
          <p:cNvPr id="144" name="Google Shape;144;p27"/>
          <p:cNvSpPr txBox="1"/>
          <p:nvPr/>
        </p:nvSpPr>
        <p:spPr>
          <a:xfrm>
            <a:off x="6788150" y="3356425"/>
            <a:ext cx="2289300" cy="14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Research</a:t>
            </a:r>
            <a:r>
              <a:rPr b="1" lang="en" sz="1200">
                <a:solidFill>
                  <a:schemeClr val="dk1"/>
                </a:solidFill>
                <a:latin typeface="Roboto"/>
                <a:ea typeface="Roboto"/>
                <a:cs typeface="Roboto"/>
                <a:sym typeface="Roboto"/>
              </a:rPr>
              <a:t> Question</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Eva</a:t>
            </a:r>
            <a:r>
              <a:rPr lang="en" sz="1200">
                <a:solidFill>
                  <a:schemeClr val="dk1"/>
                </a:solidFill>
                <a:latin typeface="Roboto"/>
                <a:ea typeface="Roboto"/>
                <a:cs typeface="Roboto"/>
                <a:sym typeface="Roboto"/>
              </a:rPr>
              <a:t>luating how well AI methods perform in comparison to one another.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Estimating median house value in California.</a:t>
            </a:r>
            <a:endParaRPr sz="1200">
              <a:solidFill>
                <a:schemeClr val="dk1"/>
              </a:solidFill>
              <a:latin typeface="Roboto"/>
              <a:ea typeface="Roboto"/>
              <a:cs typeface="Roboto"/>
              <a:sym typeface="Roboto"/>
            </a:endParaRPr>
          </a:p>
        </p:txBody>
      </p:sp>
      <p:sp>
        <p:nvSpPr>
          <p:cNvPr id="145" name="Google Shape;145;p27"/>
          <p:cNvSpPr txBox="1"/>
          <p:nvPr/>
        </p:nvSpPr>
        <p:spPr>
          <a:xfrm>
            <a:off x="457200" y="1256375"/>
            <a:ext cx="1829700" cy="144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Roboto"/>
                <a:ea typeface="Roboto"/>
                <a:cs typeface="Roboto"/>
                <a:sym typeface="Roboto"/>
              </a:rPr>
              <a:t>Subjective traditional methods of housing price.</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lang="en" sz="1200">
                <a:solidFill>
                  <a:schemeClr val="dk1"/>
                </a:solidFill>
                <a:latin typeface="Roboto"/>
                <a:ea typeface="Roboto"/>
                <a:cs typeface="Roboto"/>
                <a:sym typeface="Roboto"/>
              </a:rPr>
              <a:t>Significant</a:t>
            </a:r>
            <a:r>
              <a:rPr lang="en" sz="1200">
                <a:solidFill>
                  <a:schemeClr val="dk1"/>
                </a:solidFill>
                <a:latin typeface="Roboto"/>
                <a:ea typeface="Roboto"/>
                <a:cs typeface="Roboto"/>
                <a:sym typeface="Roboto"/>
              </a:rPr>
              <a:t> research study into housing market.</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lang="en" sz="1200">
                <a:solidFill>
                  <a:schemeClr val="dk1"/>
                </a:solidFill>
                <a:latin typeface="Roboto"/>
                <a:ea typeface="Roboto"/>
                <a:cs typeface="Roboto"/>
                <a:sym typeface="Roboto"/>
              </a:rPr>
              <a:t>AI &amp; house price shifts </a:t>
            </a:r>
            <a:endParaRPr sz="1200">
              <a:solidFill>
                <a:schemeClr val="dk1"/>
              </a:solidFill>
              <a:latin typeface="Roboto"/>
              <a:ea typeface="Roboto"/>
              <a:cs typeface="Roboto"/>
              <a:sym typeface="Roboto"/>
            </a:endParaRPr>
          </a:p>
        </p:txBody>
      </p:sp>
      <p:sp>
        <p:nvSpPr>
          <p:cNvPr id="146" name="Google Shape;146;p27"/>
          <p:cNvSpPr/>
          <p:nvPr/>
        </p:nvSpPr>
        <p:spPr>
          <a:xfrm>
            <a:off x="2533950" y="2695404"/>
            <a:ext cx="1977744" cy="494511"/>
          </a:xfrm>
          <a:custGeom>
            <a:rect b="b" l="l" r="r" t="t"/>
            <a:pathLst>
              <a:path extrusionOk="0" h="9842" w="39362">
                <a:moveTo>
                  <a:pt x="15478" y="1"/>
                </a:moveTo>
                <a:cubicBezTo>
                  <a:pt x="12276" y="1"/>
                  <a:pt x="9440" y="1502"/>
                  <a:pt x="7639" y="3837"/>
                </a:cubicBezTo>
                <a:cubicBezTo>
                  <a:pt x="7172" y="3737"/>
                  <a:pt x="6705" y="3670"/>
                  <a:pt x="6205" y="3670"/>
                </a:cubicBezTo>
                <a:cubicBezTo>
                  <a:pt x="2769" y="3670"/>
                  <a:pt x="0" y="6439"/>
                  <a:pt x="0" y="9841"/>
                </a:cubicBezTo>
                <a:lnTo>
                  <a:pt x="39362" y="9841"/>
                </a:lnTo>
                <a:cubicBezTo>
                  <a:pt x="39362" y="7673"/>
                  <a:pt x="37594" y="5905"/>
                  <a:pt x="35425" y="5905"/>
                </a:cubicBezTo>
                <a:cubicBezTo>
                  <a:pt x="34425" y="5905"/>
                  <a:pt x="33524" y="6305"/>
                  <a:pt x="32824" y="6906"/>
                </a:cubicBezTo>
                <a:cubicBezTo>
                  <a:pt x="31789" y="4971"/>
                  <a:pt x="29721" y="3670"/>
                  <a:pt x="27386" y="3670"/>
                </a:cubicBezTo>
                <a:cubicBezTo>
                  <a:pt x="26085" y="3670"/>
                  <a:pt x="24885" y="4070"/>
                  <a:pt x="23884" y="4738"/>
                </a:cubicBezTo>
                <a:cubicBezTo>
                  <a:pt x="22183" y="1902"/>
                  <a:pt x="19047" y="1"/>
                  <a:pt x="15478"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p:nvPr/>
        </p:nvSpPr>
        <p:spPr>
          <a:xfrm>
            <a:off x="5770751" y="2908207"/>
            <a:ext cx="427761" cy="1445967"/>
          </a:xfrm>
          <a:custGeom>
            <a:rect b="b" l="l" r="r" t="t"/>
            <a:pathLst>
              <a:path extrusionOk="0" h="24585" w="7273">
                <a:moveTo>
                  <a:pt x="3637" y="1"/>
                </a:moveTo>
                <a:cubicBezTo>
                  <a:pt x="1635" y="1"/>
                  <a:pt x="1" y="1602"/>
                  <a:pt x="1" y="3637"/>
                </a:cubicBezTo>
                <a:lnTo>
                  <a:pt x="1" y="13110"/>
                </a:lnTo>
                <a:cubicBezTo>
                  <a:pt x="1" y="14911"/>
                  <a:pt x="1302" y="16412"/>
                  <a:pt x="3003" y="16713"/>
                </a:cubicBezTo>
                <a:lnTo>
                  <a:pt x="3003" y="24585"/>
                </a:lnTo>
                <a:lnTo>
                  <a:pt x="4270" y="24585"/>
                </a:lnTo>
                <a:lnTo>
                  <a:pt x="4270" y="16713"/>
                </a:lnTo>
                <a:cubicBezTo>
                  <a:pt x="5972" y="16412"/>
                  <a:pt x="7272" y="14911"/>
                  <a:pt x="7272" y="13110"/>
                </a:cubicBezTo>
                <a:lnTo>
                  <a:pt x="7272" y="3637"/>
                </a:lnTo>
                <a:cubicBezTo>
                  <a:pt x="7272" y="1602"/>
                  <a:pt x="5671" y="1"/>
                  <a:pt x="36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p:nvPr/>
        </p:nvSpPr>
        <p:spPr>
          <a:xfrm>
            <a:off x="5474501" y="2908207"/>
            <a:ext cx="427761" cy="1445967"/>
          </a:xfrm>
          <a:custGeom>
            <a:rect b="b" l="l" r="r" t="t"/>
            <a:pathLst>
              <a:path extrusionOk="0" h="24585" w="7273">
                <a:moveTo>
                  <a:pt x="3637" y="1"/>
                </a:moveTo>
                <a:cubicBezTo>
                  <a:pt x="1635" y="1"/>
                  <a:pt x="1" y="1602"/>
                  <a:pt x="1" y="3637"/>
                </a:cubicBezTo>
                <a:lnTo>
                  <a:pt x="1" y="13110"/>
                </a:lnTo>
                <a:cubicBezTo>
                  <a:pt x="1" y="14911"/>
                  <a:pt x="1302" y="16412"/>
                  <a:pt x="3003" y="16713"/>
                </a:cubicBezTo>
                <a:lnTo>
                  <a:pt x="3003" y="24585"/>
                </a:lnTo>
                <a:lnTo>
                  <a:pt x="4270" y="24585"/>
                </a:lnTo>
                <a:lnTo>
                  <a:pt x="4270" y="16713"/>
                </a:lnTo>
                <a:cubicBezTo>
                  <a:pt x="5972" y="16412"/>
                  <a:pt x="7273" y="14911"/>
                  <a:pt x="7273" y="13110"/>
                </a:cubicBezTo>
                <a:lnTo>
                  <a:pt x="7273" y="3637"/>
                </a:lnTo>
                <a:cubicBezTo>
                  <a:pt x="7273" y="1602"/>
                  <a:pt x="5638" y="1"/>
                  <a:pt x="363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p:nvPr/>
        </p:nvSpPr>
        <p:spPr>
          <a:xfrm>
            <a:off x="3565385" y="1468812"/>
            <a:ext cx="1976668" cy="2887826"/>
          </a:xfrm>
          <a:custGeom>
            <a:rect b="b" l="l" r="r" t="t"/>
            <a:pathLst>
              <a:path extrusionOk="0" h="39963" w="27354">
                <a:moveTo>
                  <a:pt x="13677" y="0"/>
                </a:moveTo>
                <a:lnTo>
                  <a:pt x="0" y="12743"/>
                </a:lnTo>
                <a:lnTo>
                  <a:pt x="0" y="39962"/>
                </a:lnTo>
                <a:lnTo>
                  <a:pt x="27353" y="39962"/>
                </a:lnTo>
                <a:lnTo>
                  <a:pt x="27353" y="12743"/>
                </a:lnTo>
                <a:lnTo>
                  <a:pt x="136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p:nvPr/>
        </p:nvSpPr>
        <p:spPr>
          <a:xfrm>
            <a:off x="3353296" y="1333825"/>
            <a:ext cx="2400849" cy="1227017"/>
          </a:xfrm>
          <a:custGeom>
            <a:rect b="b" l="l" r="r" t="t"/>
            <a:pathLst>
              <a:path extrusionOk="0" h="16980" w="33224">
                <a:moveTo>
                  <a:pt x="16612" y="0"/>
                </a:moveTo>
                <a:lnTo>
                  <a:pt x="0" y="14878"/>
                </a:lnTo>
                <a:lnTo>
                  <a:pt x="1868" y="16979"/>
                </a:lnTo>
                <a:lnTo>
                  <a:pt x="16612" y="3770"/>
                </a:lnTo>
                <a:lnTo>
                  <a:pt x="31322" y="16979"/>
                </a:lnTo>
                <a:lnTo>
                  <a:pt x="33224" y="14878"/>
                </a:lnTo>
                <a:lnTo>
                  <a:pt x="166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p:nvPr/>
        </p:nvSpPr>
        <p:spPr>
          <a:xfrm>
            <a:off x="3931754" y="3565947"/>
            <a:ext cx="349606" cy="790696"/>
          </a:xfrm>
          <a:custGeom>
            <a:rect b="b" l="l" r="r" t="t"/>
            <a:pathLst>
              <a:path extrusionOk="0" h="10942" w="4838">
                <a:moveTo>
                  <a:pt x="1" y="0"/>
                </a:moveTo>
                <a:lnTo>
                  <a:pt x="1" y="10941"/>
                </a:lnTo>
                <a:lnTo>
                  <a:pt x="4838" y="10941"/>
                </a:lnTo>
                <a:lnTo>
                  <a:pt x="48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p:nvPr/>
        </p:nvSpPr>
        <p:spPr>
          <a:xfrm>
            <a:off x="4505443" y="3565947"/>
            <a:ext cx="744954" cy="518267"/>
          </a:xfrm>
          <a:custGeom>
            <a:rect b="b" l="l" r="r" t="t"/>
            <a:pathLst>
              <a:path extrusionOk="0" h="7172" w="10309">
                <a:moveTo>
                  <a:pt x="1" y="0"/>
                </a:moveTo>
                <a:lnTo>
                  <a:pt x="1" y="7172"/>
                </a:lnTo>
                <a:lnTo>
                  <a:pt x="10308" y="7172"/>
                </a:lnTo>
                <a:lnTo>
                  <a:pt x="103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p:nvPr/>
        </p:nvSpPr>
        <p:spPr>
          <a:xfrm>
            <a:off x="3842583" y="2777706"/>
            <a:ext cx="245909" cy="605054"/>
          </a:xfrm>
          <a:custGeom>
            <a:rect b="b" l="l" r="r" t="t"/>
            <a:pathLst>
              <a:path extrusionOk="0" h="8373" w="3403">
                <a:moveTo>
                  <a:pt x="1" y="0"/>
                </a:moveTo>
                <a:lnTo>
                  <a:pt x="1" y="8373"/>
                </a:lnTo>
                <a:lnTo>
                  <a:pt x="3403" y="8373"/>
                </a:lnTo>
                <a:lnTo>
                  <a:pt x="34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p:nvPr/>
        </p:nvSpPr>
        <p:spPr>
          <a:xfrm>
            <a:off x="4259607" y="2777706"/>
            <a:ext cx="245909" cy="605054"/>
          </a:xfrm>
          <a:custGeom>
            <a:rect b="b" l="l" r="r" t="t"/>
            <a:pathLst>
              <a:path extrusionOk="0" h="8373" w="3403">
                <a:moveTo>
                  <a:pt x="0" y="0"/>
                </a:moveTo>
                <a:lnTo>
                  <a:pt x="0" y="8373"/>
                </a:lnTo>
                <a:lnTo>
                  <a:pt x="3403" y="8373"/>
                </a:lnTo>
                <a:lnTo>
                  <a:pt x="34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p:nvPr/>
        </p:nvSpPr>
        <p:spPr>
          <a:xfrm>
            <a:off x="4676631" y="2777706"/>
            <a:ext cx="245909" cy="605054"/>
          </a:xfrm>
          <a:custGeom>
            <a:rect b="b" l="l" r="r" t="t"/>
            <a:pathLst>
              <a:path extrusionOk="0" h="8373" w="3403">
                <a:moveTo>
                  <a:pt x="0" y="0"/>
                </a:moveTo>
                <a:lnTo>
                  <a:pt x="0" y="8373"/>
                </a:lnTo>
                <a:lnTo>
                  <a:pt x="3403" y="8373"/>
                </a:lnTo>
                <a:lnTo>
                  <a:pt x="34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p:nvPr/>
        </p:nvSpPr>
        <p:spPr>
          <a:xfrm>
            <a:off x="5096040" y="2777706"/>
            <a:ext cx="245909" cy="605054"/>
          </a:xfrm>
          <a:custGeom>
            <a:rect b="b" l="l" r="r" t="t"/>
            <a:pathLst>
              <a:path extrusionOk="0" h="8373" w="3403">
                <a:moveTo>
                  <a:pt x="0" y="0"/>
                </a:moveTo>
                <a:lnTo>
                  <a:pt x="0" y="8373"/>
                </a:lnTo>
                <a:lnTo>
                  <a:pt x="3403" y="8373"/>
                </a:lnTo>
                <a:lnTo>
                  <a:pt x="34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p:nvPr/>
        </p:nvSpPr>
        <p:spPr>
          <a:xfrm>
            <a:off x="4348778" y="2105157"/>
            <a:ext cx="421868" cy="421941"/>
          </a:xfrm>
          <a:custGeom>
            <a:rect b="b" l="l" r="r" t="t"/>
            <a:pathLst>
              <a:path extrusionOk="0" h="5839" w="5838">
                <a:moveTo>
                  <a:pt x="2936" y="1"/>
                </a:moveTo>
                <a:cubicBezTo>
                  <a:pt x="1335" y="1"/>
                  <a:pt x="1" y="1302"/>
                  <a:pt x="1" y="2903"/>
                </a:cubicBezTo>
                <a:cubicBezTo>
                  <a:pt x="1" y="4537"/>
                  <a:pt x="1335" y="5838"/>
                  <a:pt x="2936" y="5838"/>
                </a:cubicBezTo>
                <a:cubicBezTo>
                  <a:pt x="4537" y="5838"/>
                  <a:pt x="5838" y="4537"/>
                  <a:pt x="5838" y="2903"/>
                </a:cubicBezTo>
                <a:cubicBezTo>
                  <a:pt x="5838" y="1302"/>
                  <a:pt x="4537" y="1"/>
                  <a:pt x="29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3842583" y="3228481"/>
            <a:ext cx="245909" cy="154280"/>
          </a:xfrm>
          <a:custGeom>
            <a:rect b="b" l="l" r="r" t="t"/>
            <a:pathLst>
              <a:path extrusionOk="0" h="2135" w="3403">
                <a:moveTo>
                  <a:pt x="1" y="0"/>
                </a:moveTo>
                <a:lnTo>
                  <a:pt x="1" y="2135"/>
                </a:lnTo>
                <a:lnTo>
                  <a:pt x="3403" y="2135"/>
                </a:lnTo>
                <a:lnTo>
                  <a:pt x="3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a:off x="4259607" y="3228481"/>
            <a:ext cx="245909" cy="154280"/>
          </a:xfrm>
          <a:custGeom>
            <a:rect b="b" l="l" r="r" t="t"/>
            <a:pathLst>
              <a:path extrusionOk="0" h="2135" w="3403">
                <a:moveTo>
                  <a:pt x="0" y="0"/>
                </a:moveTo>
                <a:lnTo>
                  <a:pt x="0" y="2135"/>
                </a:lnTo>
                <a:lnTo>
                  <a:pt x="3403" y="2135"/>
                </a:lnTo>
                <a:lnTo>
                  <a:pt x="3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7"/>
          <p:cNvSpPr/>
          <p:nvPr/>
        </p:nvSpPr>
        <p:spPr>
          <a:xfrm>
            <a:off x="4676631" y="3228481"/>
            <a:ext cx="245909" cy="154280"/>
          </a:xfrm>
          <a:custGeom>
            <a:rect b="b" l="l" r="r" t="t"/>
            <a:pathLst>
              <a:path extrusionOk="0" h="2135" w="3403">
                <a:moveTo>
                  <a:pt x="0" y="0"/>
                </a:moveTo>
                <a:lnTo>
                  <a:pt x="0" y="2135"/>
                </a:lnTo>
                <a:lnTo>
                  <a:pt x="3403" y="2135"/>
                </a:lnTo>
                <a:lnTo>
                  <a:pt x="3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5096040" y="3228481"/>
            <a:ext cx="245909" cy="154280"/>
          </a:xfrm>
          <a:custGeom>
            <a:rect b="b" l="l" r="r" t="t"/>
            <a:pathLst>
              <a:path extrusionOk="0" h="2135" w="3403">
                <a:moveTo>
                  <a:pt x="0" y="0"/>
                </a:moveTo>
                <a:lnTo>
                  <a:pt x="0" y="2135"/>
                </a:lnTo>
                <a:lnTo>
                  <a:pt x="3403" y="2135"/>
                </a:lnTo>
                <a:lnTo>
                  <a:pt x="3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2809103" y="4356640"/>
            <a:ext cx="3501297" cy="370165"/>
          </a:xfrm>
          <a:custGeom>
            <a:rect b="b" l="l" r="r" t="t"/>
            <a:pathLst>
              <a:path extrusionOk="0" h="7172" w="10309">
                <a:moveTo>
                  <a:pt x="1" y="0"/>
                </a:moveTo>
                <a:lnTo>
                  <a:pt x="1" y="7172"/>
                </a:lnTo>
                <a:lnTo>
                  <a:pt x="10308" y="7172"/>
                </a:lnTo>
                <a:lnTo>
                  <a:pt x="103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Dataset</a:t>
            </a:r>
            <a:endParaRPr/>
          </a:p>
        </p:txBody>
      </p:sp>
      <p:sp>
        <p:nvSpPr>
          <p:cNvPr id="168" name="Google Shape;168;p28"/>
          <p:cNvSpPr/>
          <p:nvPr/>
        </p:nvSpPr>
        <p:spPr>
          <a:xfrm flipH="1">
            <a:off x="741262" y="3071312"/>
            <a:ext cx="2649532" cy="321149"/>
          </a:xfrm>
          <a:custGeom>
            <a:rect b="b" l="l" r="r" t="t"/>
            <a:pathLst>
              <a:path extrusionOk="0" h="30028" w="121580">
                <a:moveTo>
                  <a:pt x="0" y="30028"/>
                </a:moveTo>
                <a:lnTo>
                  <a:pt x="0" y="0"/>
                </a:lnTo>
                <a:lnTo>
                  <a:pt x="121580" y="0"/>
                </a:lnTo>
                <a:lnTo>
                  <a:pt x="121580" y="30028"/>
                </a:lnTo>
                <a:lnTo>
                  <a:pt x="0" y="30028"/>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p:nvPr/>
        </p:nvSpPr>
        <p:spPr>
          <a:xfrm flipH="1">
            <a:off x="741205" y="2758074"/>
            <a:ext cx="2649532" cy="313278"/>
          </a:xfrm>
          <a:custGeom>
            <a:rect b="b" l="l" r="r" t="t"/>
            <a:pathLst>
              <a:path extrusionOk="0" h="30029" w="121580">
                <a:moveTo>
                  <a:pt x="0" y="30028"/>
                </a:moveTo>
                <a:lnTo>
                  <a:pt x="0" y="1"/>
                </a:lnTo>
                <a:lnTo>
                  <a:pt x="121580" y="1"/>
                </a:lnTo>
                <a:lnTo>
                  <a:pt x="121580" y="30028"/>
                </a:lnTo>
                <a:lnTo>
                  <a:pt x="0" y="3002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p:nvPr/>
        </p:nvSpPr>
        <p:spPr>
          <a:xfrm flipH="1">
            <a:off x="741314" y="2476574"/>
            <a:ext cx="2649532" cy="295179"/>
          </a:xfrm>
          <a:custGeom>
            <a:rect b="b" l="l" r="r" t="t"/>
            <a:pathLst>
              <a:path extrusionOk="0" h="29937" w="121580">
                <a:moveTo>
                  <a:pt x="0" y="29937"/>
                </a:moveTo>
                <a:lnTo>
                  <a:pt x="0" y="1"/>
                </a:lnTo>
                <a:lnTo>
                  <a:pt x="121580" y="1"/>
                </a:lnTo>
                <a:lnTo>
                  <a:pt x="121580" y="29937"/>
                </a:lnTo>
                <a:lnTo>
                  <a:pt x="0" y="2993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8"/>
          <p:cNvSpPr/>
          <p:nvPr/>
        </p:nvSpPr>
        <p:spPr>
          <a:xfrm flipH="1">
            <a:off x="741318" y="2169044"/>
            <a:ext cx="2649532" cy="313267"/>
          </a:xfrm>
          <a:custGeom>
            <a:rect b="b" l="l" r="r" t="t"/>
            <a:pathLst>
              <a:path extrusionOk="0" h="30028" w="121580">
                <a:moveTo>
                  <a:pt x="121580" y="0"/>
                </a:moveTo>
                <a:lnTo>
                  <a:pt x="0" y="0"/>
                </a:lnTo>
                <a:lnTo>
                  <a:pt x="0" y="30028"/>
                </a:lnTo>
                <a:lnTo>
                  <a:pt x="121580" y="30028"/>
                </a:lnTo>
                <a:lnTo>
                  <a:pt x="1215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8"/>
          <p:cNvSpPr/>
          <p:nvPr/>
        </p:nvSpPr>
        <p:spPr>
          <a:xfrm flipH="1">
            <a:off x="741343" y="3390803"/>
            <a:ext cx="2649532" cy="313267"/>
          </a:xfrm>
          <a:custGeom>
            <a:rect b="b" l="l" r="r" t="t"/>
            <a:pathLst>
              <a:path extrusionOk="0" h="30028" w="121580">
                <a:moveTo>
                  <a:pt x="121580" y="0"/>
                </a:moveTo>
                <a:lnTo>
                  <a:pt x="0" y="0"/>
                </a:lnTo>
                <a:lnTo>
                  <a:pt x="0" y="30028"/>
                </a:lnTo>
                <a:lnTo>
                  <a:pt x="121580" y="30028"/>
                </a:lnTo>
                <a:lnTo>
                  <a:pt x="1215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8"/>
          <p:cNvSpPr/>
          <p:nvPr/>
        </p:nvSpPr>
        <p:spPr>
          <a:xfrm flipH="1">
            <a:off x="741288" y="3984573"/>
            <a:ext cx="2649532" cy="313278"/>
          </a:xfrm>
          <a:custGeom>
            <a:rect b="b" l="l" r="r" t="t"/>
            <a:pathLst>
              <a:path extrusionOk="0" h="30029" w="121580">
                <a:moveTo>
                  <a:pt x="0" y="30028"/>
                </a:moveTo>
                <a:lnTo>
                  <a:pt x="0" y="1"/>
                </a:lnTo>
                <a:lnTo>
                  <a:pt x="121580" y="1"/>
                </a:lnTo>
                <a:lnTo>
                  <a:pt x="121580" y="30028"/>
                </a:lnTo>
                <a:lnTo>
                  <a:pt x="0" y="3002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p:nvPr/>
        </p:nvSpPr>
        <p:spPr>
          <a:xfrm flipH="1">
            <a:off x="741340" y="3703074"/>
            <a:ext cx="2649532" cy="295179"/>
          </a:xfrm>
          <a:custGeom>
            <a:rect b="b" l="l" r="r" t="t"/>
            <a:pathLst>
              <a:path extrusionOk="0" h="29937" w="121580">
                <a:moveTo>
                  <a:pt x="0" y="29937"/>
                </a:moveTo>
                <a:lnTo>
                  <a:pt x="0" y="1"/>
                </a:lnTo>
                <a:lnTo>
                  <a:pt x="121580" y="1"/>
                </a:lnTo>
                <a:lnTo>
                  <a:pt x="121580" y="29937"/>
                </a:lnTo>
                <a:lnTo>
                  <a:pt x="0" y="2993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p:nvPr/>
        </p:nvSpPr>
        <p:spPr>
          <a:xfrm flipH="1">
            <a:off x="381136" y="664375"/>
            <a:ext cx="3371283" cy="1419855"/>
          </a:xfrm>
          <a:custGeom>
            <a:rect b="b" l="l" r="r" t="t"/>
            <a:pathLst>
              <a:path extrusionOk="0" h="77503" w="184022">
                <a:moveTo>
                  <a:pt x="0" y="77502"/>
                </a:moveTo>
                <a:lnTo>
                  <a:pt x="19743" y="77502"/>
                </a:lnTo>
                <a:lnTo>
                  <a:pt x="92103" y="17815"/>
                </a:lnTo>
                <a:lnTo>
                  <a:pt x="164371" y="77502"/>
                </a:lnTo>
                <a:lnTo>
                  <a:pt x="184022" y="77502"/>
                </a:lnTo>
                <a:lnTo>
                  <a:pt x="92103" y="0"/>
                </a:lnTo>
                <a:lnTo>
                  <a:pt x="56382" y="30028"/>
                </a:lnTo>
                <a:lnTo>
                  <a:pt x="56382" y="7897"/>
                </a:lnTo>
                <a:lnTo>
                  <a:pt x="34803" y="7897"/>
                </a:lnTo>
                <a:lnTo>
                  <a:pt x="34803" y="48209"/>
                </a:lnTo>
                <a:lnTo>
                  <a:pt x="0" y="77502"/>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flipH="1">
            <a:off x="741166" y="990708"/>
            <a:ext cx="2649585" cy="3512622"/>
          </a:xfrm>
          <a:custGeom>
            <a:rect b="b" l="l" r="r" t="t"/>
            <a:pathLst>
              <a:path extrusionOk="0" h="191737" w="144628">
                <a:moveTo>
                  <a:pt x="144628" y="59688"/>
                </a:moveTo>
                <a:lnTo>
                  <a:pt x="144628" y="191736"/>
                </a:lnTo>
                <a:lnTo>
                  <a:pt x="0" y="191736"/>
                </a:lnTo>
                <a:lnTo>
                  <a:pt x="0" y="59688"/>
                </a:lnTo>
                <a:lnTo>
                  <a:pt x="72360" y="1"/>
                </a:lnTo>
                <a:lnTo>
                  <a:pt x="144628" y="59688"/>
                </a:lnTo>
                <a:lnTo>
                  <a:pt x="144628" y="59688"/>
                </a:lnTo>
                <a:close/>
                <a:moveTo>
                  <a:pt x="131589" y="65841"/>
                </a:moveTo>
                <a:lnTo>
                  <a:pt x="72360" y="17999"/>
                </a:lnTo>
                <a:lnTo>
                  <a:pt x="12948" y="65841"/>
                </a:lnTo>
                <a:lnTo>
                  <a:pt x="12948" y="179707"/>
                </a:lnTo>
                <a:lnTo>
                  <a:pt x="131589" y="179707"/>
                </a:lnTo>
                <a:lnTo>
                  <a:pt x="131589" y="6584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txBox="1"/>
          <p:nvPr/>
        </p:nvSpPr>
        <p:spPr>
          <a:xfrm>
            <a:off x="990727" y="2810228"/>
            <a:ext cx="20658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Longitude &amp; Latitude</a:t>
            </a:r>
            <a:endParaRPr sz="1200">
              <a:solidFill>
                <a:schemeClr val="lt1"/>
              </a:solidFill>
              <a:latin typeface="Roboto"/>
              <a:ea typeface="Roboto"/>
              <a:cs typeface="Roboto"/>
              <a:sym typeface="Roboto"/>
            </a:endParaRPr>
          </a:p>
        </p:txBody>
      </p:sp>
      <p:sp>
        <p:nvSpPr>
          <p:cNvPr id="178" name="Google Shape;178;p28"/>
          <p:cNvSpPr txBox="1"/>
          <p:nvPr/>
        </p:nvSpPr>
        <p:spPr>
          <a:xfrm>
            <a:off x="3985500" y="2719625"/>
            <a:ext cx="4701300" cy="190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data set contains 20,640 instances with 8 features each.</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median house value is the target variable in this dataset, with a range of values from $14,999 to $500,001.</a:t>
            </a:r>
            <a:endParaRPr>
              <a:latin typeface="Roboto"/>
              <a:ea typeface="Roboto"/>
              <a:cs typeface="Roboto"/>
              <a:sym typeface="Roboto"/>
            </a:endParaRPr>
          </a:p>
        </p:txBody>
      </p:sp>
      <p:sp>
        <p:nvSpPr>
          <p:cNvPr id="179" name="Google Shape;179;p28"/>
          <p:cNvSpPr txBox="1"/>
          <p:nvPr/>
        </p:nvSpPr>
        <p:spPr>
          <a:xfrm>
            <a:off x="4194425" y="1505225"/>
            <a:ext cx="4780800" cy="5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California Housing dataset contains information on the housing prices in various districts in California.</a:t>
            </a:r>
            <a:endParaRPr sz="1600">
              <a:solidFill>
                <a:srgbClr val="000000"/>
              </a:solidFill>
              <a:latin typeface="Roboto"/>
              <a:ea typeface="Roboto"/>
              <a:cs typeface="Roboto"/>
              <a:sym typeface="Roboto"/>
            </a:endParaRPr>
          </a:p>
          <a:p>
            <a:pPr indent="0" lvl="0" marL="0" rtl="0" algn="l">
              <a:spcBef>
                <a:spcPts val="0"/>
              </a:spcBef>
              <a:spcAft>
                <a:spcPts val="0"/>
              </a:spcAft>
              <a:buNone/>
            </a:pPr>
            <a:r>
              <a:t/>
            </a:r>
            <a:endParaRPr>
              <a:solidFill>
                <a:srgbClr val="000000"/>
              </a:solidFill>
              <a:latin typeface="Roboto"/>
              <a:ea typeface="Roboto"/>
              <a:cs typeface="Roboto"/>
              <a:sym typeface="Roboto"/>
            </a:endParaRPr>
          </a:p>
        </p:txBody>
      </p:sp>
      <p:sp>
        <p:nvSpPr>
          <p:cNvPr id="180" name="Google Shape;180;p28"/>
          <p:cNvSpPr txBox="1"/>
          <p:nvPr/>
        </p:nvSpPr>
        <p:spPr>
          <a:xfrm>
            <a:off x="990725" y="2084225"/>
            <a:ext cx="20658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Median House Value</a:t>
            </a:r>
            <a:endParaRPr sz="1200">
              <a:solidFill>
                <a:schemeClr val="lt1"/>
              </a:solidFill>
              <a:latin typeface="Roboto"/>
              <a:ea typeface="Roboto"/>
              <a:cs typeface="Roboto"/>
              <a:sym typeface="Roboto"/>
            </a:endParaRPr>
          </a:p>
        </p:txBody>
      </p:sp>
      <p:sp>
        <p:nvSpPr>
          <p:cNvPr id="181" name="Google Shape;181;p28"/>
          <p:cNvSpPr txBox="1"/>
          <p:nvPr/>
        </p:nvSpPr>
        <p:spPr>
          <a:xfrm>
            <a:off x="990727" y="2446601"/>
            <a:ext cx="20658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Housing Median Age</a:t>
            </a:r>
            <a:endParaRPr sz="1200">
              <a:solidFill>
                <a:schemeClr val="lt1"/>
              </a:solidFill>
              <a:latin typeface="Roboto"/>
              <a:ea typeface="Roboto"/>
              <a:cs typeface="Roboto"/>
              <a:sym typeface="Roboto"/>
            </a:endParaRPr>
          </a:p>
        </p:txBody>
      </p:sp>
      <p:sp>
        <p:nvSpPr>
          <p:cNvPr id="182" name="Google Shape;182;p28"/>
          <p:cNvSpPr txBox="1"/>
          <p:nvPr/>
        </p:nvSpPr>
        <p:spPr>
          <a:xfrm>
            <a:off x="1081128" y="3436442"/>
            <a:ext cx="20658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Total Bedrooms</a:t>
            </a:r>
            <a:endParaRPr sz="1200">
              <a:solidFill>
                <a:schemeClr val="lt1"/>
              </a:solidFill>
              <a:latin typeface="Roboto"/>
              <a:ea typeface="Roboto"/>
              <a:cs typeface="Roboto"/>
              <a:sym typeface="Roboto"/>
            </a:endParaRPr>
          </a:p>
        </p:txBody>
      </p:sp>
      <p:sp>
        <p:nvSpPr>
          <p:cNvPr id="183" name="Google Shape;183;p28"/>
          <p:cNvSpPr txBox="1"/>
          <p:nvPr/>
        </p:nvSpPr>
        <p:spPr>
          <a:xfrm>
            <a:off x="990786" y="4036725"/>
            <a:ext cx="20658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Households</a:t>
            </a:r>
            <a:endParaRPr sz="1200">
              <a:solidFill>
                <a:schemeClr val="lt1"/>
              </a:solidFill>
              <a:latin typeface="Roboto"/>
              <a:ea typeface="Roboto"/>
              <a:cs typeface="Roboto"/>
              <a:sym typeface="Roboto"/>
            </a:endParaRPr>
          </a:p>
        </p:txBody>
      </p:sp>
      <p:sp>
        <p:nvSpPr>
          <p:cNvPr id="184" name="Google Shape;184;p28"/>
          <p:cNvSpPr txBox="1"/>
          <p:nvPr/>
        </p:nvSpPr>
        <p:spPr>
          <a:xfrm>
            <a:off x="1050045" y="3074396"/>
            <a:ext cx="20658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Total Rooms</a:t>
            </a:r>
            <a:endParaRPr sz="1200">
              <a:solidFill>
                <a:schemeClr val="lt1"/>
              </a:solidFill>
              <a:latin typeface="Roboto"/>
              <a:ea typeface="Roboto"/>
              <a:cs typeface="Roboto"/>
              <a:sym typeface="Roboto"/>
            </a:endParaRPr>
          </a:p>
        </p:txBody>
      </p:sp>
      <p:sp>
        <p:nvSpPr>
          <p:cNvPr id="185" name="Google Shape;185;p28"/>
          <p:cNvSpPr txBox="1"/>
          <p:nvPr/>
        </p:nvSpPr>
        <p:spPr>
          <a:xfrm>
            <a:off x="990786" y="3673099"/>
            <a:ext cx="20658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Population</a:t>
            </a:r>
            <a:endParaRPr sz="12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624900" y="170725"/>
            <a:ext cx="39471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Visualization</a:t>
            </a:r>
            <a:endParaRPr/>
          </a:p>
        </p:txBody>
      </p:sp>
      <p:pic>
        <p:nvPicPr>
          <p:cNvPr id="191" name="Google Shape;191;p29"/>
          <p:cNvPicPr preferRelativeResize="0"/>
          <p:nvPr/>
        </p:nvPicPr>
        <p:blipFill>
          <a:blip r:embed="rId3">
            <a:alphaModFix/>
          </a:blip>
          <a:stretch>
            <a:fillRect/>
          </a:stretch>
        </p:blipFill>
        <p:spPr>
          <a:xfrm>
            <a:off x="5470075" y="3178699"/>
            <a:ext cx="3369125" cy="1781601"/>
          </a:xfrm>
          <a:prstGeom prst="rect">
            <a:avLst/>
          </a:prstGeom>
          <a:noFill/>
          <a:ln>
            <a:noFill/>
          </a:ln>
        </p:spPr>
      </p:pic>
      <p:pic>
        <p:nvPicPr>
          <p:cNvPr id="192" name="Google Shape;192;p29"/>
          <p:cNvPicPr preferRelativeResize="0"/>
          <p:nvPr/>
        </p:nvPicPr>
        <p:blipFill>
          <a:blip r:embed="rId4">
            <a:alphaModFix/>
          </a:blip>
          <a:stretch>
            <a:fillRect/>
          </a:stretch>
        </p:blipFill>
        <p:spPr>
          <a:xfrm>
            <a:off x="5120575" y="795900"/>
            <a:ext cx="3566224" cy="2279288"/>
          </a:xfrm>
          <a:prstGeom prst="rect">
            <a:avLst/>
          </a:prstGeom>
          <a:noFill/>
          <a:ln>
            <a:noFill/>
          </a:ln>
        </p:spPr>
      </p:pic>
      <p:sp>
        <p:nvSpPr>
          <p:cNvPr id="193" name="Google Shape;193;p29"/>
          <p:cNvSpPr txBox="1"/>
          <p:nvPr/>
        </p:nvSpPr>
        <p:spPr>
          <a:xfrm>
            <a:off x="71800" y="4394038"/>
            <a:ext cx="4374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Roboto"/>
                <a:ea typeface="Roboto"/>
                <a:cs typeface="Roboto"/>
                <a:sym typeface="Roboto"/>
              </a:rPr>
              <a:t>Setup</a:t>
            </a:r>
            <a:endParaRPr b="1" sz="800">
              <a:latin typeface="Roboto"/>
              <a:ea typeface="Roboto"/>
              <a:cs typeface="Roboto"/>
              <a:sym typeface="Roboto"/>
            </a:endParaRPr>
          </a:p>
          <a:p>
            <a:pPr indent="-279400" lvl="0" marL="457200" rtl="0" algn="l">
              <a:spcBef>
                <a:spcPts val="0"/>
              </a:spcBef>
              <a:spcAft>
                <a:spcPts val="0"/>
              </a:spcAft>
              <a:buSzPts val="800"/>
              <a:buFont typeface="Roboto"/>
              <a:buChar char="-"/>
            </a:pPr>
            <a:r>
              <a:rPr lang="en" sz="800">
                <a:latin typeface="Roboto"/>
                <a:ea typeface="Roboto"/>
                <a:cs typeface="Roboto"/>
                <a:sym typeface="Roboto"/>
              </a:rPr>
              <a:t>Google Colab</a:t>
            </a:r>
            <a:endParaRPr sz="800">
              <a:latin typeface="Roboto"/>
              <a:ea typeface="Roboto"/>
              <a:cs typeface="Roboto"/>
              <a:sym typeface="Roboto"/>
            </a:endParaRPr>
          </a:p>
          <a:p>
            <a:pPr indent="-279400" lvl="0" marL="457200" rtl="0" algn="l">
              <a:spcBef>
                <a:spcPts val="0"/>
              </a:spcBef>
              <a:spcAft>
                <a:spcPts val="0"/>
              </a:spcAft>
              <a:buSzPts val="800"/>
              <a:buFont typeface="Roboto"/>
              <a:buChar char="-"/>
            </a:pPr>
            <a:r>
              <a:rPr lang="en" sz="800">
                <a:latin typeface="Roboto"/>
                <a:ea typeface="Roboto"/>
                <a:cs typeface="Roboto"/>
                <a:sym typeface="Roboto"/>
              </a:rPr>
              <a:t>Python Libraries:</a:t>
            </a:r>
            <a:endParaRPr sz="800">
              <a:latin typeface="Roboto"/>
              <a:ea typeface="Roboto"/>
              <a:cs typeface="Roboto"/>
              <a:sym typeface="Roboto"/>
            </a:endParaRPr>
          </a:p>
          <a:p>
            <a:pPr indent="457200" lvl="0" marL="457200" rtl="0" algn="l">
              <a:spcBef>
                <a:spcPts val="0"/>
              </a:spcBef>
              <a:spcAft>
                <a:spcPts val="0"/>
              </a:spcAft>
              <a:buNone/>
            </a:pPr>
            <a:r>
              <a:rPr lang="en" sz="800">
                <a:latin typeface="Roboto"/>
                <a:ea typeface="Roboto"/>
                <a:cs typeface="Roboto"/>
                <a:sym typeface="Roboto"/>
              </a:rPr>
              <a:t>Pandas, Scikit-Learn, Seaborn, Keras, Xgboost</a:t>
            </a:r>
            <a:endParaRPr sz="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p:nvPr/>
        </p:nvSpPr>
        <p:spPr>
          <a:xfrm>
            <a:off x="605600" y="1023350"/>
            <a:ext cx="5931600" cy="5310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563687" y="1023330"/>
            <a:ext cx="444300" cy="531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txBox="1"/>
          <p:nvPr/>
        </p:nvSpPr>
        <p:spPr>
          <a:xfrm>
            <a:off x="836450" y="1019425"/>
            <a:ext cx="2523300" cy="54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Linear Regression</a:t>
            </a:r>
            <a:endParaRPr b="1" sz="1600">
              <a:solidFill>
                <a:schemeClr val="lt1"/>
              </a:solidFill>
              <a:latin typeface="Fira Sans Extra Condensed"/>
              <a:ea typeface="Fira Sans Extra Condensed"/>
              <a:cs typeface="Fira Sans Extra Condensed"/>
              <a:sym typeface="Fira Sans Extra Condensed"/>
            </a:endParaRPr>
          </a:p>
        </p:txBody>
      </p:sp>
      <p:sp>
        <p:nvSpPr>
          <p:cNvPr id="201" name="Google Shape;201;p30"/>
          <p:cNvSpPr/>
          <p:nvPr/>
        </p:nvSpPr>
        <p:spPr>
          <a:xfrm>
            <a:off x="548475" y="1834620"/>
            <a:ext cx="5891400" cy="5310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548475" y="1835228"/>
            <a:ext cx="447900" cy="531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txBox="1"/>
          <p:nvPr/>
        </p:nvSpPr>
        <p:spPr>
          <a:xfrm>
            <a:off x="1008575" y="1835600"/>
            <a:ext cx="2096400" cy="54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Random Forest Regression</a:t>
            </a:r>
            <a:endParaRPr b="1" sz="1600">
              <a:solidFill>
                <a:schemeClr val="lt1"/>
              </a:solidFill>
              <a:latin typeface="Fira Sans Extra Condensed"/>
              <a:ea typeface="Fira Sans Extra Condensed"/>
              <a:cs typeface="Fira Sans Extra Condensed"/>
              <a:sym typeface="Fira Sans Extra Condensed"/>
            </a:endParaRPr>
          </a:p>
        </p:txBody>
      </p:sp>
      <p:sp>
        <p:nvSpPr>
          <p:cNvPr id="204" name="Google Shape;204;p30"/>
          <p:cNvSpPr/>
          <p:nvPr/>
        </p:nvSpPr>
        <p:spPr>
          <a:xfrm>
            <a:off x="588524" y="2644576"/>
            <a:ext cx="5861700" cy="5310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559150" y="2645125"/>
            <a:ext cx="445800" cy="531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txBox="1"/>
          <p:nvPr/>
        </p:nvSpPr>
        <p:spPr>
          <a:xfrm>
            <a:off x="902157" y="2645313"/>
            <a:ext cx="2392200" cy="54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LSTM</a:t>
            </a:r>
            <a:endParaRPr b="1" sz="1600">
              <a:solidFill>
                <a:schemeClr val="lt1"/>
              </a:solidFill>
              <a:latin typeface="Fira Sans Extra Condensed"/>
              <a:ea typeface="Fira Sans Extra Condensed"/>
              <a:cs typeface="Fira Sans Extra Condensed"/>
              <a:sym typeface="Fira Sans Extra Condensed"/>
            </a:endParaRPr>
          </a:p>
        </p:txBody>
      </p:sp>
      <p:sp>
        <p:nvSpPr>
          <p:cNvPr id="207" name="Google Shape;207;p30"/>
          <p:cNvSpPr/>
          <p:nvPr/>
        </p:nvSpPr>
        <p:spPr>
          <a:xfrm>
            <a:off x="588427" y="3444580"/>
            <a:ext cx="5861700" cy="540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559125" y="3442625"/>
            <a:ext cx="445800" cy="544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txBox="1"/>
          <p:nvPr/>
        </p:nvSpPr>
        <p:spPr>
          <a:xfrm>
            <a:off x="902157" y="3451076"/>
            <a:ext cx="2392200" cy="5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XGBoost</a:t>
            </a:r>
            <a:endParaRPr b="1" sz="1600">
              <a:solidFill>
                <a:schemeClr val="lt1"/>
              </a:solidFill>
              <a:latin typeface="Fira Sans Extra Condensed"/>
              <a:ea typeface="Fira Sans Extra Condensed"/>
              <a:cs typeface="Fira Sans Extra Condensed"/>
              <a:sym typeface="Fira Sans Extra Condensed"/>
            </a:endParaRPr>
          </a:p>
        </p:txBody>
      </p:sp>
      <p:sp>
        <p:nvSpPr>
          <p:cNvPr id="210" name="Google Shape;210;p30"/>
          <p:cNvSpPr txBox="1"/>
          <p:nvPr>
            <p:ph type="title"/>
          </p:nvPr>
        </p:nvSpPr>
        <p:spPr>
          <a:xfrm>
            <a:off x="457200" y="263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Prediction Methods</a:t>
            </a:r>
            <a:endParaRPr/>
          </a:p>
        </p:txBody>
      </p:sp>
      <p:sp>
        <p:nvSpPr>
          <p:cNvPr id="211" name="Google Shape;211;p30"/>
          <p:cNvSpPr/>
          <p:nvPr/>
        </p:nvSpPr>
        <p:spPr>
          <a:xfrm>
            <a:off x="578900" y="4286800"/>
            <a:ext cx="6612600" cy="540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548675" y="4284850"/>
            <a:ext cx="459900" cy="544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txBox="1"/>
          <p:nvPr/>
        </p:nvSpPr>
        <p:spPr>
          <a:xfrm>
            <a:off x="914778" y="4293300"/>
            <a:ext cx="2468400" cy="5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XAi</a:t>
            </a:r>
            <a:endParaRPr b="1" sz="1600">
              <a:solidFill>
                <a:schemeClr val="lt1"/>
              </a:solidFill>
              <a:latin typeface="Fira Sans Extra Condensed"/>
              <a:ea typeface="Fira Sans Extra Condensed"/>
              <a:cs typeface="Fira Sans Extra Condensed"/>
              <a:sym typeface="Fira Sans Extra Condensed"/>
            </a:endParaRPr>
          </a:p>
        </p:txBody>
      </p:sp>
      <p:sp>
        <p:nvSpPr>
          <p:cNvPr id="214" name="Google Shape;214;p30"/>
          <p:cNvSpPr txBox="1"/>
          <p:nvPr/>
        </p:nvSpPr>
        <p:spPr>
          <a:xfrm>
            <a:off x="2972150" y="1036300"/>
            <a:ext cx="283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2F2F2"/>
                </a:solidFill>
              </a:rPr>
              <a:t>Describes the relationship between variables by fitting a line to the data that has been gathered</a:t>
            </a:r>
            <a:endParaRPr sz="900">
              <a:solidFill>
                <a:srgbClr val="F2F2F2"/>
              </a:solidFill>
            </a:endParaRPr>
          </a:p>
        </p:txBody>
      </p:sp>
      <p:sp>
        <p:nvSpPr>
          <p:cNvPr id="215" name="Google Shape;215;p30"/>
          <p:cNvSpPr txBox="1"/>
          <p:nvPr/>
        </p:nvSpPr>
        <p:spPr>
          <a:xfrm>
            <a:off x="2972150" y="1798300"/>
            <a:ext cx="2392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2F2F2"/>
                </a:solidFill>
              </a:rPr>
              <a:t>Supervised learning technique that utilizes the ensemble learning approach to perform regression</a:t>
            </a:r>
            <a:endParaRPr sz="900">
              <a:solidFill>
                <a:srgbClr val="F2F2F2"/>
              </a:solidFill>
            </a:endParaRPr>
          </a:p>
        </p:txBody>
      </p:sp>
      <p:sp>
        <p:nvSpPr>
          <p:cNvPr id="216" name="Google Shape;216;p30"/>
          <p:cNvSpPr/>
          <p:nvPr/>
        </p:nvSpPr>
        <p:spPr>
          <a:xfrm flipH="1">
            <a:off x="7376067" y="2163138"/>
            <a:ext cx="1515383" cy="2444306"/>
          </a:xfrm>
          <a:custGeom>
            <a:rect b="b" l="l" r="r" t="t"/>
            <a:pathLst>
              <a:path extrusionOk="0" h="132214" w="81968">
                <a:moveTo>
                  <a:pt x="41215" y="1"/>
                </a:moveTo>
                <a:lnTo>
                  <a:pt x="232" y="16672"/>
                </a:lnTo>
                <a:lnTo>
                  <a:pt x="232" y="22692"/>
                </a:lnTo>
                <a:lnTo>
                  <a:pt x="0" y="84978"/>
                </a:lnTo>
                <a:lnTo>
                  <a:pt x="35890" y="105586"/>
                </a:lnTo>
                <a:lnTo>
                  <a:pt x="70390" y="125499"/>
                </a:lnTo>
                <a:lnTo>
                  <a:pt x="81968" y="132214"/>
                </a:lnTo>
                <a:lnTo>
                  <a:pt x="81968" y="76411"/>
                </a:lnTo>
                <a:lnTo>
                  <a:pt x="81968" y="63908"/>
                </a:lnTo>
                <a:lnTo>
                  <a:pt x="41215" y="1"/>
                </a:lnTo>
                <a:close/>
              </a:path>
            </a:pathLst>
          </a:custGeom>
          <a:solidFill>
            <a:srgbClr val="BCB7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flipH="1">
            <a:off x="5265674" y="3413076"/>
            <a:ext cx="3878326" cy="1468296"/>
          </a:xfrm>
          <a:custGeom>
            <a:rect b="b" l="l" r="r" t="t"/>
            <a:pathLst>
              <a:path extrusionOk="0" h="79421" w="209781">
                <a:moveTo>
                  <a:pt x="179680" y="0"/>
                </a:moveTo>
                <a:lnTo>
                  <a:pt x="179680" y="15746"/>
                </a:lnTo>
                <a:lnTo>
                  <a:pt x="95629" y="64602"/>
                </a:lnTo>
                <a:lnTo>
                  <a:pt x="84051" y="57887"/>
                </a:lnTo>
                <a:lnTo>
                  <a:pt x="49551" y="37974"/>
                </a:lnTo>
                <a:lnTo>
                  <a:pt x="13661" y="17366"/>
                </a:lnTo>
                <a:lnTo>
                  <a:pt x="13893" y="12041"/>
                </a:lnTo>
                <a:lnTo>
                  <a:pt x="0" y="20145"/>
                </a:lnTo>
                <a:lnTo>
                  <a:pt x="102807" y="79421"/>
                </a:lnTo>
                <a:lnTo>
                  <a:pt x="209781" y="17366"/>
                </a:lnTo>
                <a:lnTo>
                  <a:pt x="17968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flipH="1">
            <a:off x="7354699" y="2916517"/>
            <a:ext cx="291104" cy="428097"/>
          </a:xfrm>
          <a:custGeom>
            <a:rect b="b" l="l" r="r" t="t"/>
            <a:pathLst>
              <a:path extrusionOk="0" fill="none" h="23156" w="15746">
                <a:moveTo>
                  <a:pt x="0" y="1"/>
                </a:moveTo>
                <a:lnTo>
                  <a:pt x="0" y="1"/>
                </a:lnTo>
                <a:lnTo>
                  <a:pt x="14588" y="23156"/>
                </a:lnTo>
                <a:lnTo>
                  <a:pt x="15745" y="22693"/>
                </a:lnTo>
                <a:lnTo>
                  <a:pt x="15745" y="22693"/>
                </a:lnTo>
                <a:lnTo>
                  <a:pt x="14588" y="23156"/>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flipH="1">
            <a:off x="6571288" y="1255653"/>
            <a:ext cx="2315892" cy="1215756"/>
          </a:xfrm>
          <a:custGeom>
            <a:rect b="b" l="l" r="r" t="t"/>
            <a:pathLst>
              <a:path extrusionOk="0" h="65761" w="125268">
                <a:moveTo>
                  <a:pt x="125267" y="1"/>
                </a:moveTo>
                <a:lnTo>
                  <a:pt x="84284" y="16904"/>
                </a:lnTo>
                <a:lnTo>
                  <a:pt x="1" y="65760"/>
                </a:lnTo>
                <a:lnTo>
                  <a:pt x="40984" y="49089"/>
                </a:lnTo>
                <a:lnTo>
                  <a:pt x="125267" y="1"/>
                </a:lnTo>
                <a:close/>
              </a:path>
            </a:pathLst>
          </a:custGeom>
          <a:solidFill>
            <a:srgbClr val="825A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flipH="1">
            <a:off x="6571288" y="1255653"/>
            <a:ext cx="2315892" cy="1215756"/>
          </a:xfrm>
          <a:custGeom>
            <a:rect b="b" l="l" r="r" t="t"/>
            <a:pathLst>
              <a:path extrusionOk="0" fill="none" h="65761" w="125268">
                <a:moveTo>
                  <a:pt x="125267" y="1"/>
                </a:moveTo>
                <a:lnTo>
                  <a:pt x="84284" y="16904"/>
                </a:lnTo>
                <a:lnTo>
                  <a:pt x="1" y="65760"/>
                </a:lnTo>
                <a:lnTo>
                  <a:pt x="40984" y="49089"/>
                </a:lnTo>
                <a:lnTo>
                  <a:pt x="12526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flipH="1">
            <a:off x="5817934" y="2441385"/>
            <a:ext cx="1558200" cy="2166051"/>
          </a:xfrm>
          <a:custGeom>
            <a:rect b="b" l="l" r="r" t="t"/>
            <a:pathLst>
              <a:path extrusionOk="0" h="117163" w="84284">
                <a:moveTo>
                  <a:pt x="84284" y="0"/>
                </a:moveTo>
                <a:lnTo>
                  <a:pt x="1" y="48857"/>
                </a:lnTo>
                <a:lnTo>
                  <a:pt x="1" y="61360"/>
                </a:lnTo>
                <a:lnTo>
                  <a:pt x="1" y="117163"/>
                </a:lnTo>
                <a:lnTo>
                  <a:pt x="84052" y="68307"/>
                </a:lnTo>
                <a:lnTo>
                  <a:pt x="84284" y="12504"/>
                </a:lnTo>
                <a:lnTo>
                  <a:pt x="84284"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flipH="1">
            <a:off x="5817934" y="2441385"/>
            <a:ext cx="1558200" cy="2166051"/>
          </a:xfrm>
          <a:custGeom>
            <a:rect b="b" l="l" r="r" t="t"/>
            <a:pathLst>
              <a:path extrusionOk="0" fill="none" h="117163" w="84284">
                <a:moveTo>
                  <a:pt x="84284" y="0"/>
                </a:moveTo>
                <a:lnTo>
                  <a:pt x="84284" y="12504"/>
                </a:lnTo>
                <a:lnTo>
                  <a:pt x="84052" y="68307"/>
                </a:lnTo>
                <a:lnTo>
                  <a:pt x="1" y="117163"/>
                </a:lnTo>
                <a:lnTo>
                  <a:pt x="1" y="61360"/>
                </a:lnTo>
                <a:lnTo>
                  <a:pt x="1" y="48857"/>
                </a:lnTo>
                <a:lnTo>
                  <a:pt x="8428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flipH="1">
            <a:off x="5817910" y="1255653"/>
            <a:ext cx="2311603" cy="2089014"/>
          </a:xfrm>
          <a:custGeom>
            <a:rect b="b" l="l" r="r" t="t"/>
            <a:pathLst>
              <a:path extrusionOk="0" h="112996" w="125036">
                <a:moveTo>
                  <a:pt x="84283" y="1"/>
                </a:moveTo>
                <a:lnTo>
                  <a:pt x="0" y="49089"/>
                </a:lnTo>
                <a:lnTo>
                  <a:pt x="40753" y="112996"/>
                </a:lnTo>
                <a:lnTo>
                  <a:pt x="125036" y="64139"/>
                </a:lnTo>
                <a:lnTo>
                  <a:pt x="84283" y="1"/>
                </a:lnTo>
                <a:close/>
              </a:path>
            </a:pathLst>
          </a:custGeom>
          <a:solidFill>
            <a:srgbClr val="FAAD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flipH="1">
            <a:off x="5817910" y="1255653"/>
            <a:ext cx="2311603" cy="2089014"/>
          </a:xfrm>
          <a:custGeom>
            <a:rect b="b" l="l" r="r" t="t"/>
            <a:pathLst>
              <a:path extrusionOk="0" fill="none" h="112996" w="125036">
                <a:moveTo>
                  <a:pt x="40753" y="112996"/>
                </a:moveTo>
                <a:lnTo>
                  <a:pt x="125036" y="64139"/>
                </a:lnTo>
                <a:lnTo>
                  <a:pt x="84283" y="1"/>
                </a:lnTo>
                <a:lnTo>
                  <a:pt x="0" y="49089"/>
                </a:lnTo>
                <a:lnTo>
                  <a:pt x="40753" y="11299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flipH="1">
            <a:off x="7376067" y="2163138"/>
            <a:ext cx="1515383" cy="2444306"/>
          </a:xfrm>
          <a:custGeom>
            <a:rect b="b" l="l" r="r" t="t"/>
            <a:pathLst>
              <a:path extrusionOk="0" fill="none" h="132214" w="81968">
                <a:moveTo>
                  <a:pt x="81968" y="63908"/>
                </a:moveTo>
                <a:lnTo>
                  <a:pt x="81968" y="76411"/>
                </a:lnTo>
                <a:lnTo>
                  <a:pt x="81968" y="132214"/>
                </a:lnTo>
                <a:lnTo>
                  <a:pt x="70390" y="125499"/>
                </a:lnTo>
                <a:lnTo>
                  <a:pt x="35890" y="105586"/>
                </a:lnTo>
                <a:lnTo>
                  <a:pt x="0" y="84978"/>
                </a:lnTo>
                <a:lnTo>
                  <a:pt x="232" y="22692"/>
                </a:lnTo>
                <a:lnTo>
                  <a:pt x="232" y="16672"/>
                </a:lnTo>
                <a:lnTo>
                  <a:pt x="41215" y="1"/>
                </a:lnTo>
                <a:lnTo>
                  <a:pt x="81968" y="6390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flipH="1">
            <a:off x="5817934" y="2561236"/>
            <a:ext cx="1558200" cy="1014557"/>
          </a:xfrm>
          <a:custGeom>
            <a:rect b="b" l="l" r="r" t="t"/>
            <a:pathLst>
              <a:path extrusionOk="0" h="54878" w="84284">
                <a:moveTo>
                  <a:pt x="84284" y="1"/>
                </a:moveTo>
                <a:lnTo>
                  <a:pt x="4168" y="46541"/>
                </a:lnTo>
                <a:lnTo>
                  <a:pt x="1158" y="41911"/>
                </a:lnTo>
                <a:lnTo>
                  <a:pt x="1" y="42374"/>
                </a:lnTo>
                <a:lnTo>
                  <a:pt x="1" y="54877"/>
                </a:lnTo>
                <a:lnTo>
                  <a:pt x="84284" y="6021"/>
                </a:lnTo>
                <a:lnTo>
                  <a:pt x="84284"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flipH="1">
            <a:off x="6489954" y="1007392"/>
            <a:ext cx="2619808" cy="1369850"/>
          </a:xfrm>
          <a:custGeom>
            <a:rect b="b" l="l" r="r" t="t"/>
            <a:pathLst>
              <a:path extrusionOk="0" h="74096" w="141707">
                <a:moveTo>
                  <a:pt x="141707" y="0"/>
                </a:moveTo>
                <a:lnTo>
                  <a:pt x="92619" y="20376"/>
                </a:lnTo>
                <a:lnTo>
                  <a:pt x="0" y="74095"/>
                </a:lnTo>
                <a:lnTo>
                  <a:pt x="49088" y="53719"/>
                </a:lnTo>
                <a:lnTo>
                  <a:pt x="141707" y="0"/>
                </a:lnTo>
                <a:close/>
              </a:path>
            </a:pathLst>
          </a:custGeom>
          <a:solidFill>
            <a:srgbClr val="528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flipH="1">
            <a:off x="5586766" y="2428537"/>
            <a:ext cx="1802198" cy="1070204"/>
          </a:xfrm>
          <a:custGeom>
            <a:rect b="b" l="l" r="r" t="t"/>
            <a:pathLst>
              <a:path extrusionOk="0" h="57888" w="97482">
                <a:moveTo>
                  <a:pt x="97481" y="1"/>
                </a:moveTo>
                <a:lnTo>
                  <a:pt x="4862" y="53719"/>
                </a:lnTo>
                <a:lnTo>
                  <a:pt x="0" y="57887"/>
                </a:lnTo>
                <a:lnTo>
                  <a:pt x="92619" y="3937"/>
                </a:lnTo>
                <a:lnTo>
                  <a:pt x="9748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flipH="1">
            <a:off x="5586740" y="1007392"/>
            <a:ext cx="2615538" cy="2414338"/>
          </a:xfrm>
          <a:custGeom>
            <a:rect b="b" l="l" r="r" t="t"/>
            <a:pathLst>
              <a:path extrusionOk="0" h="130593" w="141476">
                <a:moveTo>
                  <a:pt x="92619" y="0"/>
                </a:moveTo>
                <a:lnTo>
                  <a:pt x="0" y="53719"/>
                </a:lnTo>
                <a:lnTo>
                  <a:pt x="48856" y="130592"/>
                </a:lnTo>
                <a:lnTo>
                  <a:pt x="141475" y="76874"/>
                </a:lnTo>
                <a:lnTo>
                  <a:pt x="92619" y="0"/>
                </a:lnTo>
                <a:close/>
              </a:path>
            </a:pathLst>
          </a:custGeom>
          <a:solidFill>
            <a:srgbClr val="72B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flipH="1">
            <a:off x="5586740" y="1007392"/>
            <a:ext cx="2615538" cy="2414338"/>
          </a:xfrm>
          <a:custGeom>
            <a:rect b="b" l="l" r="r" t="t"/>
            <a:pathLst>
              <a:path extrusionOk="0" fill="none" h="130593" w="141476">
                <a:moveTo>
                  <a:pt x="48856" y="130592"/>
                </a:moveTo>
                <a:lnTo>
                  <a:pt x="141475" y="76874"/>
                </a:lnTo>
                <a:lnTo>
                  <a:pt x="92619" y="0"/>
                </a:lnTo>
                <a:lnTo>
                  <a:pt x="0" y="53719"/>
                </a:lnTo>
                <a:lnTo>
                  <a:pt x="48856" y="13059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flipH="1">
            <a:off x="7299004" y="2000472"/>
            <a:ext cx="1810758" cy="1498282"/>
          </a:xfrm>
          <a:custGeom>
            <a:rect b="b" l="l" r="r" t="t"/>
            <a:pathLst>
              <a:path extrusionOk="0" h="81043" w="97945">
                <a:moveTo>
                  <a:pt x="49088" y="1"/>
                </a:moveTo>
                <a:lnTo>
                  <a:pt x="0" y="20377"/>
                </a:lnTo>
                <a:lnTo>
                  <a:pt x="4863" y="30102"/>
                </a:lnTo>
                <a:lnTo>
                  <a:pt x="49088" y="11578"/>
                </a:lnTo>
                <a:lnTo>
                  <a:pt x="93082" y="81042"/>
                </a:lnTo>
                <a:lnTo>
                  <a:pt x="97944" y="76874"/>
                </a:lnTo>
                <a:lnTo>
                  <a:pt x="49088" y="1"/>
                </a:lnTo>
                <a:close/>
              </a:path>
            </a:pathLst>
          </a:custGeom>
          <a:solidFill>
            <a:srgbClr val="446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flipH="1">
            <a:off x="7590123" y="3421635"/>
            <a:ext cx="496593" cy="1061645"/>
          </a:xfrm>
          <a:custGeom>
            <a:rect b="b" l="l" r="r" t="t"/>
            <a:pathLst>
              <a:path extrusionOk="0" h="57425" w="26861">
                <a:moveTo>
                  <a:pt x="6021" y="0"/>
                </a:moveTo>
                <a:lnTo>
                  <a:pt x="5095" y="464"/>
                </a:lnTo>
                <a:lnTo>
                  <a:pt x="4169" y="927"/>
                </a:lnTo>
                <a:lnTo>
                  <a:pt x="3243" y="1390"/>
                </a:lnTo>
                <a:lnTo>
                  <a:pt x="2548" y="2084"/>
                </a:lnTo>
                <a:lnTo>
                  <a:pt x="1853" y="3011"/>
                </a:lnTo>
                <a:lnTo>
                  <a:pt x="1159" y="3937"/>
                </a:lnTo>
                <a:lnTo>
                  <a:pt x="696" y="5095"/>
                </a:lnTo>
                <a:lnTo>
                  <a:pt x="464" y="6484"/>
                </a:lnTo>
                <a:lnTo>
                  <a:pt x="233" y="7873"/>
                </a:lnTo>
                <a:lnTo>
                  <a:pt x="233" y="9494"/>
                </a:lnTo>
                <a:lnTo>
                  <a:pt x="1" y="41910"/>
                </a:lnTo>
                <a:lnTo>
                  <a:pt x="2548" y="43300"/>
                </a:lnTo>
                <a:lnTo>
                  <a:pt x="24545" y="56035"/>
                </a:lnTo>
                <a:lnTo>
                  <a:pt x="26860" y="57424"/>
                </a:lnTo>
                <a:lnTo>
                  <a:pt x="26860" y="24776"/>
                </a:lnTo>
                <a:lnTo>
                  <a:pt x="26629" y="21534"/>
                </a:lnTo>
                <a:lnTo>
                  <a:pt x="25934" y="18293"/>
                </a:lnTo>
                <a:lnTo>
                  <a:pt x="24545" y="15051"/>
                </a:lnTo>
                <a:lnTo>
                  <a:pt x="22924" y="11809"/>
                </a:lnTo>
                <a:lnTo>
                  <a:pt x="21072" y="8799"/>
                </a:lnTo>
                <a:lnTo>
                  <a:pt x="18756" y="6021"/>
                </a:lnTo>
                <a:lnTo>
                  <a:pt x="16209" y="3705"/>
                </a:lnTo>
                <a:lnTo>
                  <a:pt x="13662" y="1853"/>
                </a:lnTo>
                <a:lnTo>
                  <a:pt x="12273" y="1158"/>
                </a:lnTo>
                <a:lnTo>
                  <a:pt x="10884" y="464"/>
                </a:lnTo>
                <a:lnTo>
                  <a:pt x="9494" y="232"/>
                </a:lnTo>
                <a:lnTo>
                  <a:pt x="83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flipH="1">
            <a:off x="7632942" y="3464432"/>
            <a:ext cx="406688" cy="993149"/>
          </a:xfrm>
          <a:custGeom>
            <a:rect b="b" l="l" r="r" t="t"/>
            <a:pathLst>
              <a:path extrusionOk="0" h="53720" w="21998">
                <a:moveTo>
                  <a:pt x="5095" y="1"/>
                </a:moveTo>
                <a:lnTo>
                  <a:pt x="3937" y="233"/>
                </a:lnTo>
                <a:lnTo>
                  <a:pt x="3011" y="464"/>
                </a:lnTo>
                <a:lnTo>
                  <a:pt x="2085" y="1159"/>
                </a:lnTo>
                <a:lnTo>
                  <a:pt x="1390" y="1853"/>
                </a:lnTo>
                <a:lnTo>
                  <a:pt x="696" y="3011"/>
                </a:lnTo>
                <a:lnTo>
                  <a:pt x="233" y="4169"/>
                </a:lnTo>
                <a:lnTo>
                  <a:pt x="1" y="5558"/>
                </a:lnTo>
                <a:lnTo>
                  <a:pt x="1" y="7179"/>
                </a:lnTo>
                <a:lnTo>
                  <a:pt x="1" y="40985"/>
                </a:lnTo>
                <a:lnTo>
                  <a:pt x="21998" y="53720"/>
                </a:lnTo>
                <a:lnTo>
                  <a:pt x="21998" y="22461"/>
                </a:lnTo>
                <a:lnTo>
                  <a:pt x="21766" y="19682"/>
                </a:lnTo>
                <a:lnTo>
                  <a:pt x="21072" y="16672"/>
                </a:lnTo>
                <a:lnTo>
                  <a:pt x="19914" y="13662"/>
                </a:lnTo>
                <a:lnTo>
                  <a:pt x="18293" y="10652"/>
                </a:lnTo>
                <a:lnTo>
                  <a:pt x="16672" y="7874"/>
                </a:lnTo>
                <a:lnTo>
                  <a:pt x="14588" y="5327"/>
                </a:lnTo>
                <a:lnTo>
                  <a:pt x="12273" y="3243"/>
                </a:lnTo>
                <a:lnTo>
                  <a:pt x="9726" y="1622"/>
                </a:lnTo>
                <a:lnTo>
                  <a:pt x="8568" y="927"/>
                </a:lnTo>
                <a:lnTo>
                  <a:pt x="7410" y="464"/>
                </a:lnTo>
                <a:lnTo>
                  <a:pt x="602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flipH="1">
            <a:off x="8210800" y="3121999"/>
            <a:ext cx="573649" cy="753421"/>
          </a:xfrm>
          <a:custGeom>
            <a:rect b="b" l="l" r="r" t="t"/>
            <a:pathLst>
              <a:path extrusionOk="0" h="40753" w="31029">
                <a:moveTo>
                  <a:pt x="1" y="0"/>
                </a:moveTo>
                <a:lnTo>
                  <a:pt x="1" y="11346"/>
                </a:lnTo>
                <a:lnTo>
                  <a:pt x="1" y="12504"/>
                </a:lnTo>
                <a:lnTo>
                  <a:pt x="1" y="22923"/>
                </a:lnTo>
                <a:lnTo>
                  <a:pt x="14125" y="31027"/>
                </a:lnTo>
                <a:lnTo>
                  <a:pt x="15051" y="31491"/>
                </a:lnTo>
                <a:lnTo>
                  <a:pt x="31028" y="40752"/>
                </a:lnTo>
                <a:lnTo>
                  <a:pt x="31028" y="38437"/>
                </a:lnTo>
                <a:lnTo>
                  <a:pt x="31028" y="30333"/>
                </a:lnTo>
                <a:lnTo>
                  <a:pt x="31028" y="29407"/>
                </a:lnTo>
                <a:lnTo>
                  <a:pt x="31028" y="17829"/>
                </a:lnTo>
                <a:lnTo>
                  <a:pt x="15051" y="8567"/>
                </a:lnTo>
                <a:lnTo>
                  <a:pt x="14125" y="8104"/>
                </a:lnTo>
                <a:lnTo>
                  <a:pt x="1853" y="92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flipH="1">
            <a:off x="8210801" y="3139118"/>
            <a:ext cx="539391" cy="693485"/>
          </a:xfrm>
          <a:custGeom>
            <a:rect b="b" l="l" r="r" t="t"/>
            <a:pathLst>
              <a:path extrusionOk="0" h="37511" w="29176">
                <a:moveTo>
                  <a:pt x="0" y="0"/>
                </a:moveTo>
                <a:lnTo>
                  <a:pt x="0" y="9262"/>
                </a:lnTo>
                <a:lnTo>
                  <a:pt x="0" y="10188"/>
                </a:lnTo>
                <a:lnTo>
                  <a:pt x="0" y="20608"/>
                </a:lnTo>
                <a:lnTo>
                  <a:pt x="14125" y="28712"/>
                </a:lnTo>
                <a:lnTo>
                  <a:pt x="14819" y="29175"/>
                </a:lnTo>
                <a:lnTo>
                  <a:pt x="29175" y="37511"/>
                </a:lnTo>
                <a:lnTo>
                  <a:pt x="29175" y="29407"/>
                </a:lnTo>
                <a:lnTo>
                  <a:pt x="29175" y="28481"/>
                </a:lnTo>
                <a:lnTo>
                  <a:pt x="29175" y="16903"/>
                </a:lnTo>
                <a:lnTo>
                  <a:pt x="13198" y="7641"/>
                </a:lnTo>
                <a:lnTo>
                  <a:pt x="12272" y="7178"/>
                </a:lnTo>
                <a:lnTo>
                  <a:pt x="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flipH="1">
            <a:off x="8210800" y="3271817"/>
            <a:ext cx="573649" cy="432367"/>
          </a:xfrm>
          <a:custGeom>
            <a:rect b="b" l="l" r="r" t="t"/>
            <a:pathLst>
              <a:path extrusionOk="0" h="23387" w="31029">
                <a:moveTo>
                  <a:pt x="14125" y="0"/>
                </a:moveTo>
                <a:lnTo>
                  <a:pt x="14125" y="11578"/>
                </a:lnTo>
                <a:lnTo>
                  <a:pt x="1" y="3242"/>
                </a:lnTo>
                <a:lnTo>
                  <a:pt x="1" y="4400"/>
                </a:lnTo>
                <a:lnTo>
                  <a:pt x="14125" y="12504"/>
                </a:lnTo>
                <a:lnTo>
                  <a:pt x="14125" y="22923"/>
                </a:lnTo>
                <a:lnTo>
                  <a:pt x="15051" y="23387"/>
                </a:lnTo>
                <a:lnTo>
                  <a:pt x="15051" y="12967"/>
                </a:lnTo>
                <a:lnTo>
                  <a:pt x="31028" y="22229"/>
                </a:lnTo>
                <a:lnTo>
                  <a:pt x="31028" y="21303"/>
                </a:lnTo>
                <a:lnTo>
                  <a:pt x="15051" y="12041"/>
                </a:lnTo>
                <a:lnTo>
                  <a:pt x="15051" y="463"/>
                </a:lnTo>
                <a:lnTo>
                  <a:pt x="141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flipH="1">
            <a:off x="6695490" y="3477281"/>
            <a:ext cx="398128" cy="522272"/>
          </a:xfrm>
          <a:custGeom>
            <a:rect b="b" l="l" r="r" t="t"/>
            <a:pathLst>
              <a:path extrusionOk="0" h="28250" w="21535">
                <a:moveTo>
                  <a:pt x="21535" y="1"/>
                </a:moveTo>
                <a:lnTo>
                  <a:pt x="20145" y="695"/>
                </a:lnTo>
                <a:lnTo>
                  <a:pt x="11578" y="5789"/>
                </a:lnTo>
                <a:lnTo>
                  <a:pt x="11115" y="6021"/>
                </a:lnTo>
                <a:lnTo>
                  <a:pt x="1" y="12504"/>
                </a:lnTo>
                <a:lnTo>
                  <a:pt x="1" y="20377"/>
                </a:lnTo>
                <a:lnTo>
                  <a:pt x="1" y="21071"/>
                </a:lnTo>
                <a:lnTo>
                  <a:pt x="1" y="26629"/>
                </a:lnTo>
                <a:lnTo>
                  <a:pt x="1" y="28249"/>
                </a:lnTo>
                <a:lnTo>
                  <a:pt x="11115" y="21998"/>
                </a:lnTo>
                <a:lnTo>
                  <a:pt x="11810" y="21534"/>
                </a:lnTo>
                <a:lnTo>
                  <a:pt x="21535" y="15977"/>
                </a:lnTo>
                <a:lnTo>
                  <a:pt x="21535" y="8799"/>
                </a:lnTo>
                <a:lnTo>
                  <a:pt x="21535" y="8105"/>
                </a:lnTo>
                <a:lnTo>
                  <a:pt x="215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flipH="1">
            <a:off x="6716898" y="3490129"/>
            <a:ext cx="376720" cy="479455"/>
          </a:xfrm>
          <a:custGeom>
            <a:rect b="b" l="l" r="r" t="t"/>
            <a:pathLst>
              <a:path extrusionOk="0" h="25934" w="20377">
                <a:moveTo>
                  <a:pt x="20145" y="0"/>
                </a:moveTo>
                <a:lnTo>
                  <a:pt x="11578" y="5094"/>
                </a:lnTo>
                <a:lnTo>
                  <a:pt x="11115" y="5326"/>
                </a:lnTo>
                <a:lnTo>
                  <a:pt x="1" y="11809"/>
                </a:lnTo>
                <a:lnTo>
                  <a:pt x="1" y="19682"/>
                </a:lnTo>
                <a:lnTo>
                  <a:pt x="1" y="20376"/>
                </a:lnTo>
                <a:lnTo>
                  <a:pt x="1" y="25934"/>
                </a:lnTo>
                <a:lnTo>
                  <a:pt x="9957" y="20376"/>
                </a:lnTo>
                <a:lnTo>
                  <a:pt x="10420" y="19913"/>
                </a:lnTo>
                <a:lnTo>
                  <a:pt x="20377" y="14356"/>
                </a:lnTo>
                <a:lnTo>
                  <a:pt x="20377" y="7178"/>
                </a:lnTo>
                <a:lnTo>
                  <a:pt x="20377" y="6484"/>
                </a:lnTo>
                <a:lnTo>
                  <a:pt x="20145"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flipH="1">
            <a:off x="6695490" y="3584301"/>
            <a:ext cx="398128" cy="299664"/>
          </a:xfrm>
          <a:custGeom>
            <a:rect b="b" l="l" r="r" t="t"/>
            <a:pathLst>
              <a:path extrusionOk="0" h="16209" w="21535">
                <a:moveTo>
                  <a:pt x="11578" y="0"/>
                </a:moveTo>
                <a:lnTo>
                  <a:pt x="11115" y="232"/>
                </a:lnTo>
                <a:lnTo>
                  <a:pt x="11115" y="8336"/>
                </a:lnTo>
                <a:lnTo>
                  <a:pt x="1" y="14588"/>
                </a:lnTo>
                <a:lnTo>
                  <a:pt x="1" y="15282"/>
                </a:lnTo>
                <a:lnTo>
                  <a:pt x="11115" y="8799"/>
                </a:lnTo>
                <a:lnTo>
                  <a:pt x="11115" y="16209"/>
                </a:lnTo>
                <a:lnTo>
                  <a:pt x="11810" y="15745"/>
                </a:lnTo>
                <a:lnTo>
                  <a:pt x="11810" y="8568"/>
                </a:lnTo>
                <a:lnTo>
                  <a:pt x="21535" y="3010"/>
                </a:lnTo>
                <a:lnTo>
                  <a:pt x="21535" y="2316"/>
                </a:lnTo>
                <a:lnTo>
                  <a:pt x="11810" y="7873"/>
                </a:lnTo>
                <a:lnTo>
                  <a:pt x="115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flipH="1">
            <a:off x="6053403" y="3139118"/>
            <a:ext cx="398128" cy="522272"/>
          </a:xfrm>
          <a:custGeom>
            <a:rect b="b" l="l" r="r" t="t"/>
            <a:pathLst>
              <a:path extrusionOk="0" h="28250" w="21535">
                <a:moveTo>
                  <a:pt x="21303" y="0"/>
                </a:moveTo>
                <a:lnTo>
                  <a:pt x="20145" y="695"/>
                </a:lnTo>
                <a:lnTo>
                  <a:pt x="11578" y="5558"/>
                </a:lnTo>
                <a:lnTo>
                  <a:pt x="11115" y="6021"/>
                </a:lnTo>
                <a:lnTo>
                  <a:pt x="1" y="12272"/>
                </a:lnTo>
                <a:lnTo>
                  <a:pt x="1" y="20377"/>
                </a:lnTo>
                <a:lnTo>
                  <a:pt x="1" y="21071"/>
                </a:lnTo>
                <a:lnTo>
                  <a:pt x="1" y="26628"/>
                </a:lnTo>
                <a:lnTo>
                  <a:pt x="1" y="28249"/>
                </a:lnTo>
                <a:lnTo>
                  <a:pt x="11115" y="21766"/>
                </a:lnTo>
                <a:lnTo>
                  <a:pt x="11578" y="21534"/>
                </a:lnTo>
                <a:lnTo>
                  <a:pt x="21534" y="15746"/>
                </a:lnTo>
                <a:lnTo>
                  <a:pt x="21534" y="8568"/>
                </a:lnTo>
                <a:lnTo>
                  <a:pt x="21534" y="7873"/>
                </a:lnTo>
                <a:lnTo>
                  <a:pt x="213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flipH="1">
            <a:off x="6079082" y="3151967"/>
            <a:ext cx="372449" cy="479455"/>
          </a:xfrm>
          <a:custGeom>
            <a:rect b="b" l="l" r="r" t="t"/>
            <a:pathLst>
              <a:path extrusionOk="0" h="25934" w="20146">
                <a:moveTo>
                  <a:pt x="20145" y="0"/>
                </a:moveTo>
                <a:lnTo>
                  <a:pt x="11578" y="4863"/>
                </a:lnTo>
                <a:lnTo>
                  <a:pt x="11115" y="5326"/>
                </a:lnTo>
                <a:lnTo>
                  <a:pt x="1" y="11577"/>
                </a:lnTo>
                <a:lnTo>
                  <a:pt x="1" y="19682"/>
                </a:lnTo>
                <a:lnTo>
                  <a:pt x="1" y="20376"/>
                </a:lnTo>
                <a:lnTo>
                  <a:pt x="1" y="25933"/>
                </a:lnTo>
                <a:lnTo>
                  <a:pt x="9957" y="20145"/>
                </a:lnTo>
                <a:lnTo>
                  <a:pt x="10420" y="19913"/>
                </a:lnTo>
                <a:lnTo>
                  <a:pt x="20145" y="14124"/>
                </a:lnTo>
                <a:lnTo>
                  <a:pt x="20145" y="6946"/>
                </a:lnTo>
                <a:lnTo>
                  <a:pt x="20145" y="6252"/>
                </a:lnTo>
                <a:lnTo>
                  <a:pt x="20145"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flipH="1">
            <a:off x="6053403" y="3241850"/>
            <a:ext cx="398128" cy="299664"/>
          </a:xfrm>
          <a:custGeom>
            <a:rect b="b" l="l" r="r" t="t"/>
            <a:pathLst>
              <a:path extrusionOk="0" h="16209" w="21535">
                <a:moveTo>
                  <a:pt x="11578" y="1"/>
                </a:moveTo>
                <a:lnTo>
                  <a:pt x="11115" y="464"/>
                </a:lnTo>
                <a:lnTo>
                  <a:pt x="11115" y="8336"/>
                </a:lnTo>
                <a:lnTo>
                  <a:pt x="1" y="14820"/>
                </a:lnTo>
                <a:lnTo>
                  <a:pt x="1" y="15514"/>
                </a:lnTo>
                <a:lnTo>
                  <a:pt x="11115" y="9031"/>
                </a:lnTo>
                <a:lnTo>
                  <a:pt x="11115" y="16209"/>
                </a:lnTo>
                <a:lnTo>
                  <a:pt x="11578" y="15977"/>
                </a:lnTo>
                <a:lnTo>
                  <a:pt x="11578" y="8799"/>
                </a:lnTo>
                <a:lnTo>
                  <a:pt x="21534" y="3011"/>
                </a:lnTo>
                <a:lnTo>
                  <a:pt x="21534" y="2316"/>
                </a:lnTo>
                <a:lnTo>
                  <a:pt x="11578" y="8105"/>
                </a:lnTo>
                <a:lnTo>
                  <a:pt x="115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flipH="1">
            <a:off x="8018191" y="2591203"/>
            <a:ext cx="368160" cy="470895"/>
          </a:xfrm>
          <a:custGeom>
            <a:rect b="b" l="l" r="r" t="t"/>
            <a:pathLst>
              <a:path extrusionOk="0" h="25471" w="19914">
                <a:moveTo>
                  <a:pt x="5558" y="0"/>
                </a:moveTo>
                <a:lnTo>
                  <a:pt x="4169" y="232"/>
                </a:lnTo>
                <a:lnTo>
                  <a:pt x="2779" y="695"/>
                </a:lnTo>
                <a:lnTo>
                  <a:pt x="1622" y="1621"/>
                </a:lnTo>
                <a:lnTo>
                  <a:pt x="927" y="3010"/>
                </a:lnTo>
                <a:lnTo>
                  <a:pt x="232" y="4631"/>
                </a:lnTo>
                <a:lnTo>
                  <a:pt x="1" y="6715"/>
                </a:lnTo>
                <a:lnTo>
                  <a:pt x="1" y="6947"/>
                </a:lnTo>
                <a:lnTo>
                  <a:pt x="1" y="7641"/>
                </a:lnTo>
                <a:lnTo>
                  <a:pt x="232" y="9957"/>
                </a:lnTo>
                <a:lnTo>
                  <a:pt x="927" y="12272"/>
                </a:lnTo>
                <a:lnTo>
                  <a:pt x="1853" y="14356"/>
                </a:lnTo>
                <a:lnTo>
                  <a:pt x="2779" y="16672"/>
                </a:lnTo>
                <a:lnTo>
                  <a:pt x="4169" y="18756"/>
                </a:lnTo>
                <a:lnTo>
                  <a:pt x="5789" y="20608"/>
                </a:lnTo>
                <a:lnTo>
                  <a:pt x="7410" y="22229"/>
                </a:lnTo>
                <a:lnTo>
                  <a:pt x="9031" y="23618"/>
                </a:lnTo>
                <a:lnTo>
                  <a:pt x="9957" y="24081"/>
                </a:lnTo>
                <a:lnTo>
                  <a:pt x="11810" y="25007"/>
                </a:lnTo>
                <a:lnTo>
                  <a:pt x="13662" y="25471"/>
                </a:lnTo>
                <a:lnTo>
                  <a:pt x="15283" y="25471"/>
                </a:lnTo>
                <a:lnTo>
                  <a:pt x="16672" y="25007"/>
                </a:lnTo>
                <a:lnTo>
                  <a:pt x="18061" y="24081"/>
                </a:lnTo>
                <a:lnTo>
                  <a:pt x="18988" y="22924"/>
                </a:lnTo>
                <a:lnTo>
                  <a:pt x="19682" y="21071"/>
                </a:lnTo>
                <a:lnTo>
                  <a:pt x="19914" y="19219"/>
                </a:lnTo>
                <a:lnTo>
                  <a:pt x="19914" y="18524"/>
                </a:lnTo>
                <a:lnTo>
                  <a:pt x="19914" y="18293"/>
                </a:lnTo>
                <a:lnTo>
                  <a:pt x="19682" y="15746"/>
                </a:lnTo>
                <a:lnTo>
                  <a:pt x="19219" y="13430"/>
                </a:lnTo>
                <a:lnTo>
                  <a:pt x="18293" y="10883"/>
                </a:lnTo>
                <a:lnTo>
                  <a:pt x="16904" y="8568"/>
                </a:lnTo>
                <a:lnTo>
                  <a:pt x="15514" y="6484"/>
                </a:lnTo>
                <a:lnTo>
                  <a:pt x="13893" y="4400"/>
                </a:lnTo>
                <a:lnTo>
                  <a:pt x="12041" y="2779"/>
                </a:lnTo>
                <a:lnTo>
                  <a:pt x="9957" y="1390"/>
                </a:lnTo>
                <a:lnTo>
                  <a:pt x="9957" y="1158"/>
                </a:lnTo>
                <a:lnTo>
                  <a:pt x="9263" y="927"/>
                </a:lnTo>
                <a:lnTo>
                  <a:pt x="7410" y="232"/>
                </a:lnTo>
                <a:lnTo>
                  <a:pt x="55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flipH="1">
            <a:off x="8056720" y="2642560"/>
            <a:ext cx="291104" cy="368160"/>
          </a:xfrm>
          <a:custGeom>
            <a:rect b="b" l="l" r="r" t="t"/>
            <a:pathLst>
              <a:path extrusionOk="0" h="19914" w="15746">
                <a:moveTo>
                  <a:pt x="3474" y="1"/>
                </a:moveTo>
                <a:lnTo>
                  <a:pt x="2316" y="464"/>
                </a:lnTo>
                <a:lnTo>
                  <a:pt x="1390" y="1159"/>
                </a:lnTo>
                <a:lnTo>
                  <a:pt x="695" y="2316"/>
                </a:lnTo>
                <a:lnTo>
                  <a:pt x="232" y="3706"/>
                </a:lnTo>
                <a:lnTo>
                  <a:pt x="1" y="5327"/>
                </a:lnTo>
                <a:lnTo>
                  <a:pt x="232" y="7410"/>
                </a:lnTo>
                <a:lnTo>
                  <a:pt x="695" y="9263"/>
                </a:lnTo>
                <a:lnTo>
                  <a:pt x="1390" y="11115"/>
                </a:lnTo>
                <a:lnTo>
                  <a:pt x="2316" y="13199"/>
                </a:lnTo>
                <a:lnTo>
                  <a:pt x="3474" y="14820"/>
                </a:lnTo>
                <a:lnTo>
                  <a:pt x="4863" y="16441"/>
                </a:lnTo>
                <a:lnTo>
                  <a:pt x="6252" y="17830"/>
                </a:lnTo>
                <a:lnTo>
                  <a:pt x="7873" y="18988"/>
                </a:lnTo>
                <a:lnTo>
                  <a:pt x="9494" y="19682"/>
                </a:lnTo>
                <a:lnTo>
                  <a:pt x="10883" y="19914"/>
                </a:lnTo>
                <a:lnTo>
                  <a:pt x="12273" y="19914"/>
                </a:lnTo>
                <a:lnTo>
                  <a:pt x="13430" y="19451"/>
                </a:lnTo>
                <a:lnTo>
                  <a:pt x="14357" y="18756"/>
                </a:lnTo>
                <a:lnTo>
                  <a:pt x="15051" y="17599"/>
                </a:lnTo>
                <a:lnTo>
                  <a:pt x="15514" y="16209"/>
                </a:lnTo>
                <a:lnTo>
                  <a:pt x="15746" y="14357"/>
                </a:lnTo>
                <a:lnTo>
                  <a:pt x="15514" y="12504"/>
                </a:lnTo>
                <a:lnTo>
                  <a:pt x="15051" y="10652"/>
                </a:lnTo>
                <a:lnTo>
                  <a:pt x="14357" y="8568"/>
                </a:lnTo>
                <a:lnTo>
                  <a:pt x="13430" y="6716"/>
                </a:lnTo>
                <a:lnTo>
                  <a:pt x="12273" y="5095"/>
                </a:lnTo>
                <a:lnTo>
                  <a:pt x="10883" y="3474"/>
                </a:lnTo>
                <a:lnTo>
                  <a:pt x="9494" y="2085"/>
                </a:lnTo>
                <a:lnTo>
                  <a:pt x="7873" y="927"/>
                </a:lnTo>
                <a:lnTo>
                  <a:pt x="6252" y="232"/>
                </a:lnTo>
                <a:lnTo>
                  <a:pt x="4863"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flipH="1">
            <a:off x="8018191" y="2608322"/>
            <a:ext cx="368160" cy="428097"/>
          </a:xfrm>
          <a:custGeom>
            <a:rect b="b" l="l" r="r" t="t"/>
            <a:pathLst>
              <a:path extrusionOk="0" h="23156" w="19914">
                <a:moveTo>
                  <a:pt x="9263" y="1"/>
                </a:moveTo>
                <a:lnTo>
                  <a:pt x="9263" y="2316"/>
                </a:lnTo>
                <a:lnTo>
                  <a:pt x="9031" y="11115"/>
                </a:lnTo>
                <a:lnTo>
                  <a:pt x="2316" y="7179"/>
                </a:lnTo>
                <a:lnTo>
                  <a:pt x="1" y="5789"/>
                </a:lnTo>
                <a:lnTo>
                  <a:pt x="1" y="6021"/>
                </a:lnTo>
                <a:lnTo>
                  <a:pt x="1" y="6715"/>
                </a:lnTo>
                <a:lnTo>
                  <a:pt x="2316" y="8105"/>
                </a:lnTo>
                <a:lnTo>
                  <a:pt x="9031" y="12041"/>
                </a:lnTo>
                <a:lnTo>
                  <a:pt x="9031" y="20145"/>
                </a:lnTo>
                <a:lnTo>
                  <a:pt x="9031" y="22692"/>
                </a:lnTo>
                <a:lnTo>
                  <a:pt x="9957" y="23155"/>
                </a:lnTo>
                <a:lnTo>
                  <a:pt x="9957" y="20840"/>
                </a:lnTo>
                <a:lnTo>
                  <a:pt x="9957" y="12504"/>
                </a:lnTo>
                <a:lnTo>
                  <a:pt x="17830" y="17135"/>
                </a:lnTo>
                <a:lnTo>
                  <a:pt x="19914" y="18293"/>
                </a:lnTo>
                <a:lnTo>
                  <a:pt x="19914" y="17598"/>
                </a:lnTo>
                <a:lnTo>
                  <a:pt x="19914" y="17367"/>
                </a:lnTo>
                <a:lnTo>
                  <a:pt x="17830" y="15977"/>
                </a:lnTo>
                <a:lnTo>
                  <a:pt x="9957" y="11578"/>
                </a:lnTo>
                <a:lnTo>
                  <a:pt x="9957" y="2779"/>
                </a:lnTo>
                <a:lnTo>
                  <a:pt x="9957" y="232"/>
                </a:lnTo>
                <a:lnTo>
                  <a:pt x="9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flipH="1">
            <a:off x="6451503" y="1850654"/>
            <a:ext cx="303953" cy="710623"/>
          </a:xfrm>
          <a:custGeom>
            <a:rect b="b" l="l" r="r" t="t"/>
            <a:pathLst>
              <a:path extrusionOk="0" h="38438" w="16441">
                <a:moveTo>
                  <a:pt x="16441" y="1"/>
                </a:moveTo>
                <a:lnTo>
                  <a:pt x="1" y="9494"/>
                </a:lnTo>
                <a:lnTo>
                  <a:pt x="1" y="15746"/>
                </a:lnTo>
                <a:lnTo>
                  <a:pt x="1" y="38438"/>
                </a:lnTo>
                <a:lnTo>
                  <a:pt x="16441" y="28944"/>
                </a:lnTo>
                <a:lnTo>
                  <a:pt x="16441" y="6253"/>
                </a:lnTo>
                <a:lnTo>
                  <a:pt x="16441"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flipH="1">
            <a:off x="6451503" y="1850654"/>
            <a:ext cx="303953" cy="710623"/>
          </a:xfrm>
          <a:custGeom>
            <a:rect b="b" l="l" r="r" t="t"/>
            <a:pathLst>
              <a:path extrusionOk="0" fill="none" h="38438" w="16441">
                <a:moveTo>
                  <a:pt x="16441" y="1"/>
                </a:moveTo>
                <a:lnTo>
                  <a:pt x="16441" y="6253"/>
                </a:lnTo>
                <a:lnTo>
                  <a:pt x="16441" y="28944"/>
                </a:lnTo>
                <a:lnTo>
                  <a:pt x="1" y="38438"/>
                </a:lnTo>
                <a:lnTo>
                  <a:pt x="1" y="15746"/>
                </a:lnTo>
                <a:lnTo>
                  <a:pt x="1" y="9494"/>
                </a:lnTo>
                <a:lnTo>
                  <a:pt x="1644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flipH="1">
            <a:off x="6755427" y="1850654"/>
            <a:ext cx="308224" cy="710623"/>
          </a:xfrm>
          <a:custGeom>
            <a:rect b="b" l="l" r="r" t="t"/>
            <a:pathLst>
              <a:path extrusionOk="0" h="38438" w="16672">
                <a:moveTo>
                  <a:pt x="232" y="1"/>
                </a:moveTo>
                <a:lnTo>
                  <a:pt x="232" y="6484"/>
                </a:lnTo>
                <a:lnTo>
                  <a:pt x="1" y="28944"/>
                </a:lnTo>
                <a:lnTo>
                  <a:pt x="16672" y="38438"/>
                </a:lnTo>
                <a:lnTo>
                  <a:pt x="16672" y="15746"/>
                </a:lnTo>
                <a:lnTo>
                  <a:pt x="16672" y="9494"/>
                </a:lnTo>
                <a:lnTo>
                  <a:pt x="232" y="1"/>
                </a:lnTo>
                <a:close/>
              </a:path>
            </a:pathLst>
          </a:custGeom>
          <a:solidFill>
            <a:srgbClr val="BCB7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flipH="1">
            <a:off x="6755427" y="1850654"/>
            <a:ext cx="308224" cy="710623"/>
          </a:xfrm>
          <a:custGeom>
            <a:rect b="b" l="l" r="r" t="t"/>
            <a:pathLst>
              <a:path extrusionOk="0" fill="none" h="38438" w="16672">
                <a:moveTo>
                  <a:pt x="16672" y="9494"/>
                </a:moveTo>
                <a:lnTo>
                  <a:pt x="16672" y="15746"/>
                </a:lnTo>
                <a:lnTo>
                  <a:pt x="16672" y="38438"/>
                </a:lnTo>
                <a:lnTo>
                  <a:pt x="1" y="28944"/>
                </a:lnTo>
                <a:lnTo>
                  <a:pt x="232" y="6484"/>
                </a:lnTo>
                <a:lnTo>
                  <a:pt x="232" y="1"/>
                </a:lnTo>
                <a:lnTo>
                  <a:pt x="16672" y="949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flipH="1">
            <a:off x="6451493" y="1675158"/>
            <a:ext cx="607869" cy="351041"/>
          </a:xfrm>
          <a:custGeom>
            <a:rect b="b" l="l" r="r" t="t"/>
            <a:pathLst>
              <a:path extrusionOk="0" h="18988" w="32880">
                <a:moveTo>
                  <a:pt x="16440" y="0"/>
                </a:moveTo>
                <a:lnTo>
                  <a:pt x="0" y="9494"/>
                </a:lnTo>
                <a:lnTo>
                  <a:pt x="16440" y="18987"/>
                </a:lnTo>
                <a:lnTo>
                  <a:pt x="32880" y="9494"/>
                </a:lnTo>
                <a:lnTo>
                  <a:pt x="16440" y="0"/>
                </a:lnTo>
                <a:close/>
              </a:path>
            </a:pathLst>
          </a:custGeom>
          <a:solidFill>
            <a:srgbClr val="006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flipH="1">
            <a:off x="6451493" y="1675158"/>
            <a:ext cx="607869" cy="351041"/>
          </a:xfrm>
          <a:custGeom>
            <a:rect b="b" l="l" r="r" t="t"/>
            <a:pathLst>
              <a:path extrusionOk="0" fill="none" h="18988" w="32880">
                <a:moveTo>
                  <a:pt x="32880" y="9494"/>
                </a:moveTo>
                <a:lnTo>
                  <a:pt x="16440" y="0"/>
                </a:lnTo>
                <a:lnTo>
                  <a:pt x="0" y="9494"/>
                </a:lnTo>
                <a:lnTo>
                  <a:pt x="16440" y="18987"/>
                </a:lnTo>
                <a:lnTo>
                  <a:pt x="32880" y="949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flipH="1">
            <a:off x="7059343" y="1850654"/>
            <a:ext cx="18" cy="18"/>
          </a:xfrm>
          <a:custGeom>
            <a:rect b="b" l="l" r="r" t="t"/>
            <a:pathLst>
              <a:path extrusionOk="0" h="1" w="1">
                <a:moveTo>
                  <a:pt x="0" y="1"/>
                </a:moveTo>
                <a:lnTo>
                  <a:pt x="0" y="1"/>
                </a:lnTo>
                <a:lnTo>
                  <a:pt x="0" y="1"/>
                </a:lnTo>
                <a:lnTo>
                  <a:pt x="0" y="1"/>
                </a:lnTo>
                <a:close/>
              </a:path>
            </a:pathLst>
          </a:custGeom>
          <a:solidFill>
            <a:srgbClr val="E09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flipH="1">
            <a:off x="7059343" y="1850654"/>
            <a:ext cx="18" cy="18"/>
          </a:xfrm>
          <a:custGeom>
            <a:rect b="b" l="l" r="r" t="t"/>
            <a:pathLst>
              <a:path extrusionOk="0" fill="none" h="1" w="1">
                <a:moveTo>
                  <a:pt x="0" y="1"/>
                </a:move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flipH="1">
            <a:off x="6451503" y="1850654"/>
            <a:ext cx="303953" cy="291104"/>
          </a:xfrm>
          <a:custGeom>
            <a:rect b="b" l="l" r="r" t="t"/>
            <a:pathLst>
              <a:path extrusionOk="0" h="15746" w="16441">
                <a:moveTo>
                  <a:pt x="16441" y="1"/>
                </a:moveTo>
                <a:lnTo>
                  <a:pt x="1" y="9494"/>
                </a:lnTo>
                <a:lnTo>
                  <a:pt x="1" y="15746"/>
                </a:lnTo>
                <a:lnTo>
                  <a:pt x="16441" y="6253"/>
                </a:lnTo>
                <a:lnTo>
                  <a:pt x="1644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flipH="1">
            <a:off x="6755427" y="1850654"/>
            <a:ext cx="303935" cy="295393"/>
          </a:xfrm>
          <a:custGeom>
            <a:rect b="b" l="l" r="r" t="t"/>
            <a:pathLst>
              <a:path extrusionOk="0" h="15978" w="16440">
                <a:moveTo>
                  <a:pt x="0" y="1"/>
                </a:moveTo>
                <a:lnTo>
                  <a:pt x="0" y="6484"/>
                </a:lnTo>
                <a:lnTo>
                  <a:pt x="16440" y="15977"/>
                </a:lnTo>
                <a:lnTo>
                  <a:pt x="16440" y="15746"/>
                </a:lnTo>
                <a:lnTo>
                  <a:pt x="16440" y="9494"/>
                </a:lnTo>
                <a:lnTo>
                  <a:pt x="0"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flipH="1">
            <a:off x="6755427" y="1850654"/>
            <a:ext cx="303935" cy="175539"/>
          </a:xfrm>
          <a:custGeom>
            <a:rect b="b" l="l" r="r" t="t"/>
            <a:pathLst>
              <a:path extrusionOk="0" h="9495" w="16440">
                <a:moveTo>
                  <a:pt x="0" y="1"/>
                </a:moveTo>
                <a:lnTo>
                  <a:pt x="0" y="1"/>
                </a:lnTo>
                <a:lnTo>
                  <a:pt x="0" y="1"/>
                </a:lnTo>
                <a:lnTo>
                  <a:pt x="0" y="1"/>
                </a:lnTo>
                <a:lnTo>
                  <a:pt x="16440" y="9494"/>
                </a:lnTo>
                <a:lnTo>
                  <a:pt x="0" y="1"/>
                </a:lnTo>
                <a:close/>
              </a:path>
            </a:pathLst>
          </a:custGeom>
          <a:solidFill>
            <a:srgbClr val="005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flipH="1">
            <a:off x="6755427" y="1850654"/>
            <a:ext cx="303935" cy="175539"/>
          </a:xfrm>
          <a:custGeom>
            <a:rect b="b" l="l" r="r" t="t"/>
            <a:pathLst>
              <a:path extrusionOk="0" fill="none" h="9495" w="16440">
                <a:moveTo>
                  <a:pt x="0" y="1"/>
                </a:moveTo>
                <a:lnTo>
                  <a:pt x="0" y="1"/>
                </a:lnTo>
                <a:lnTo>
                  <a:pt x="0" y="1"/>
                </a:lnTo>
                <a:lnTo>
                  <a:pt x="0" y="1"/>
                </a:lnTo>
                <a:lnTo>
                  <a:pt x="16440" y="9494"/>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flipH="1">
            <a:off x="6404415" y="1717955"/>
            <a:ext cx="351041" cy="368160"/>
          </a:xfrm>
          <a:custGeom>
            <a:rect b="b" l="l" r="r" t="t"/>
            <a:pathLst>
              <a:path extrusionOk="0" h="19914" w="18988">
                <a:moveTo>
                  <a:pt x="18988" y="1"/>
                </a:moveTo>
                <a:lnTo>
                  <a:pt x="1" y="11115"/>
                </a:lnTo>
                <a:lnTo>
                  <a:pt x="1" y="19914"/>
                </a:lnTo>
                <a:lnTo>
                  <a:pt x="18988" y="8800"/>
                </a:lnTo>
                <a:lnTo>
                  <a:pt x="18988"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flipH="1">
            <a:off x="6755426" y="1717955"/>
            <a:ext cx="355311" cy="368160"/>
          </a:xfrm>
          <a:custGeom>
            <a:rect b="b" l="l" r="r" t="t"/>
            <a:pathLst>
              <a:path extrusionOk="0" h="19914" w="19219">
                <a:moveTo>
                  <a:pt x="232" y="1"/>
                </a:moveTo>
                <a:lnTo>
                  <a:pt x="1" y="8800"/>
                </a:lnTo>
                <a:lnTo>
                  <a:pt x="19219" y="19914"/>
                </a:lnTo>
                <a:lnTo>
                  <a:pt x="19219" y="11115"/>
                </a:lnTo>
                <a:lnTo>
                  <a:pt x="232" y="1"/>
                </a:lnTo>
                <a:close/>
              </a:path>
            </a:pathLst>
          </a:custGeom>
          <a:solidFill>
            <a:srgbClr val="BCB7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flipH="1">
            <a:off x="6404404" y="1512492"/>
            <a:ext cx="702044" cy="410977"/>
          </a:xfrm>
          <a:custGeom>
            <a:rect b="b" l="l" r="r" t="t"/>
            <a:pathLst>
              <a:path extrusionOk="0" h="22230" w="37974">
                <a:moveTo>
                  <a:pt x="18987" y="1"/>
                </a:moveTo>
                <a:lnTo>
                  <a:pt x="0" y="11115"/>
                </a:lnTo>
                <a:lnTo>
                  <a:pt x="18987" y="22229"/>
                </a:lnTo>
                <a:lnTo>
                  <a:pt x="37974" y="11115"/>
                </a:lnTo>
                <a:lnTo>
                  <a:pt x="18987"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flipH="1">
            <a:off x="6494293" y="1563867"/>
            <a:ext cx="526542" cy="308224"/>
          </a:xfrm>
          <a:custGeom>
            <a:rect b="b" l="l" r="r" t="t"/>
            <a:pathLst>
              <a:path extrusionOk="0" h="16672" w="28481">
                <a:moveTo>
                  <a:pt x="14356" y="0"/>
                </a:moveTo>
                <a:lnTo>
                  <a:pt x="0" y="8336"/>
                </a:lnTo>
                <a:lnTo>
                  <a:pt x="2547" y="9725"/>
                </a:lnTo>
                <a:lnTo>
                  <a:pt x="14356" y="16671"/>
                </a:lnTo>
                <a:lnTo>
                  <a:pt x="26165" y="9725"/>
                </a:lnTo>
                <a:lnTo>
                  <a:pt x="28480" y="8336"/>
                </a:lnTo>
                <a:lnTo>
                  <a:pt x="14356"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flipH="1">
            <a:off x="6537111" y="1615223"/>
            <a:ext cx="436638" cy="256865"/>
          </a:xfrm>
          <a:custGeom>
            <a:rect b="b" l="l" r="r" t="t"/>
            <a:pathLst>
              <a:path extrusionOk="0" h="13894" w="23618">
                <a:moveTo>
                  <a:pt x="11809" y="1"/>
                </a:moveTo>
                <a:lnTo>
                  <a:pt x="0" y="6947"/>
                </a:lnTo>
                <a:lnTo>
                  <a:pt x="11809" y="13893"/>
                </a:lnTo>
                <a:lnTo>
                  <a:pt x="23618" y="6947"/>
                </a:lnTo>
                <a:lnTo>
                  <a:pt x="11809"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txBox="1"/>
          <p:nvPr/>
        </p:nvSpPr>
        <p:spPr>
          <a:xfrm>
            <a:off x="2972150" y="2636500"/>
            <a:ext cx="283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2F2F2"/>
                </a:solidFill>
              </a:rPr>
              <a:t>Uses a </a:t>
            </a:r>
            <a:r>
              <a:rPr lang="en" sz="800">
                <a:solidFill>
                  <a:srgbClr val="F2F2F2"/>
                </a:solidFill>
              </a:rPr>
              <a:t>group </a:t>
            </a:r>
            <a:r>
              <a:rPr lang="en" sz="800">
                <a:solidFill>
                  <a:srgbClr val="F2F2F2"/>
                </a:solidFill>
              </a:rPr>
              <a:t>data to be the input and finally produce one output. This output value will affect the parameters of the LSTM system for the next iteration.</a:t>
            </a:r>
            <a:endParaRPr sz="800">
              <a:solidFill>
                <a:srgbClr val="F2F2F2"/>
              </a:solidFill>
            </a:endParaRPr>
          </a:p>
        </p:txBody>
      </p:sp>
      <p:sp>
        <p:nvSpPr>
          <p:cNvPr id="264" name="Google Shape;264;p30"/>
          <p:cNvSpPr txBox="1"/>
          <p:nvPr/>
        </p:nvSpPr>
        <p:spPr>
          <a:xfrm>
            <a:off x="2972150" y="3445688"/>
            <a:ext cx="239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rgbClr val="F2F2F2"/>
                </a:solidFill>
              </a:rPr>
              <a:t>When all the predictions are combined, bad predictions cancel out and better one sums up to form final good predictions.</a:t>
            </a:r>
            <a:endParaRPr sz="800">
              <a:solidFill>
                <a:srgbClr val="F2F2F2"/>
              </a:solidFill>
            </a:endParaRPr>
          </a:p>
        </p:txBody>
      </p:sp>
      <p:sp>
        <p:nvSpPr>
          <p:cNvPr id="265" name="Google Shape;265;p30"/>
          <p:cNvSpPr txBox="1"/>
          <p:nvPr/>
        </p:nvSpPr>
        <p:spPr>
          <a:xfrm>
            <a:off x="2972150" y="4312900"/>
            <a:ext cx="239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2F2F2"/>
                </a:solidFill>
              </a:rPr>
              <a:t>Creates system that is more transparent, interpretable, and accountable.</a:t>
            </a:r>
            <a:endParaRPr sz="900">
              <a:solidFill>
                <a:srgbClr val="F2F2F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nvSpPr>
        <p:spPr>
          <a:xfrm>
            <a:off x="372525" y="4118975"/>
            <a:ext cx="4121700" cy="6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1"/>
                </a:solidFill>
                <a:latin typeface="Roboto"/>
                <a:ea typeface="Roboto"/>
                <a:cs typeface="Roboto"/>
                <a:sym typeface="Roboto"/>
              </a:rPr>
              <a:t>R squared performance evaluation matrices used to evaluate regression models</a:t>
            </a:r>
            <a:endParaRPr sz="1200">
              <a:solidFill>
                <a:srgbClr val="000000"/>
              </a:solidFill>
              <a:latin typeface="Roboto"/>
              <a:ea typeface="Roboto"/>
              <a:cs typeface="Roboto"/>
              <a:sym typeface="Roboto"/>
            </a:endParaRPr>
          </a:p>
        </p:txBody>
      </p:sp>
      <p:sp>
        <p:nvSpPr>
          <p:cNvPr id="271" name="Google Shape;271;p31"/>
          <p:cNvSpPr txBox="1"/>
          <p:nvPr>
            <p:ph type="title"/>
          </p:nvPr>
        </p:nvSpPr>
        <p:spPr>
          <a:xfrm>
            <a:off x="4710849" y="399425"/>
            <a:ext cx="45243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Methodology</a:t>
            </a:r>
            <a:endParaRPr/>
          </a:p>
        </p:txBody>
      </p:sp>
      <p:sp>
        <p:nvSpPr>
          <p:cNvPr id="272" name="Google Shape;272;p31"/>
          <p:cNvSpPr/>
          <p:nvPr/>
        </p:nvSpPr>
        <p:spPr>
          <a:xfrm>
            <a:off x="6132297" y="2904139"/>
            <a:ext cx="1603787" cy="1603724"/>
          </a:xfrm>
          <a:custGeom>
            <a:rect b="b" l="l" r="r" t="t"/>
            <a:pathLst>
              <a:path extrusionOk="0" h="25591" w="25592">
                <a:moveTo>
                  <a:pt x="12973" y="0"/>
                </a:moveTo>
                <a:cubicBezTo>
                  <a:pt x="12937" y="0"/>
                  <a:pt x="12906" y="30"/>
                  <a:pt x="12906" y="66"/>
                </a:cubicBezTo>
                <a:cubicBezTo>
                  <a:pt x="12906" y="101"/>
                  <a:pt x="12936" y="132"/>
                  <a:pt x="12972" y="132"/>
                </a:cubicBezTo>
                <a:lnTo>
                  <a:pt x="13104" y="134"/>
                </a:lnTo>
                <a:lnTo>
                  <a:pt x="13105" y="134"/>
                </a:lnTo>
                <a:cubicBezTo>
                  <a:pt x="13141" y="134"/>
                  <a:pt x="13170" y="107"/>
                  <a:pt x="13171" y="71"/>
                </a:cubicBezTo>
                <a:cubicBezTo>
                  <a:pt x="13172" y="34"/>
                  <a:pt x="13145" y="4"/>
                  <a:pt x="13108" y="3"/>
                </a:cubicBezTo>
                <a:lnTo>
                  <a:pt x="12975" y="0"/>
                </a:lnTo>
                <a:close/>
                <a:moveTo>
                  <a:pt x="12310" y="9"/>
                </a:moveTo>
                <a:lnTo>
                  <a:pt x="12178" y="15"/>
                </a:lnTo>
                <a:cubicBezTo>
                  <a:pt x="12142" y="16"/>
                  <a:pt x="12114" y="48"/>
                  <a:pt x="12115" y="84"/>
                </a:cubicBezTo>
                <a:cubicBezTo>
                  <a:pt x="12118" y="118"/>
                  <a:pt x="12147" y="146"/>
                  <a:pt x="12182" y="146"/>
                </a:cubicBezTo>
                <a:cubicBezTo>
                  <a:pt x="12183" y="146"/>
                  <a:pt x="12184" y="146"/>
                  <a:pt x="12183" y="148"/>
                </a:cubicBezTo>
                <a:lnTo>
                  <a:pt x="12315" y="142"/>
                </a:lnTo>
                <a:cubicBezTo>
                  <a:pt x="12352" y="141"/>
                  <a:pt x="12380" y="111"/>
                  <a:pt x="12378" y="74"/>
                </a:cubicBezTo>
                <a:cubicBezTo>
                  <a:pt x="12377" y="36"/>
                  <a:pt x="12350" y="12"/>
                  <a:pt x="12310" y="9"/>
                </a:cubicBezTo>
                <a:close/>
                <a:moveTo>
                  <a:pt x="13766" y="36"/>
                </a:moveTo>
                <a:cubicBezTo>
                  <a:pt x="13735" y="36"/>
                  <a:pt x="13700" y="61"/>
                  <a:pt x="13697" y="97"/>
                </a:cubicBezTo>
                <a:cubicBezTo>
                  <a:pt x="13695" y="133"/>
                  <a:pt x="13723" y="166"/>
                  <a:pt x="13759" y="168"/>
                </a:cubicBezTo>
                <a:lnTo>
                  <a:pt x="13890" y="178"/>
                </a:lnTo>
                <a:lnTo>
                  <a:pt x="13896" y="178"/>
                </a:lnTo>
                <a:cubicBezTo>
                  <a:pt x="13931" y="178"/>
                  <a:pt x="13958" y="153"/>
                  <a:pt x="13959" y="118"/>
                </a:cubicBezTo>
                <a:cubicBezTo>
                  <a:pt x="13962" y="81"/>
                  <a:pt x="13936" y="49"/>
                  <a:pt x="13900" y="46"/>
                </a:cubicBezTo>
                <a:lnTo>
                  <a:pt x="13768" y="36"/>
                </a:lnTo>
                <a:cubicBezTo>
                  <a:pt x="13767" y="36"/>
                  <a:pt x="13767" y="36"/>
                  <a:pt x="13766" y="36"/>
                </a:cubicBezTo>
                <a:close/>
                <a:moveTo>
                  <a:pt x="11525" y="61"/>
                </a:moveTo>
                <a:cubicBezTo>
                  <a:pt x="11523" y="61"/>
                  <a:pt x="11520" y="61"/>
                  <a:pt x="11518" y="62"/>
                </a:cubicBezTo>
                <a:lnTo>
                  <a:pt x="11386" y="76"/>
                </a:lnTo>
                <a:cubicBezTo>
                  <a:pt x="11349" y="80"/>
                  <a:pt x="11324" y="113"/>
                  <a:pt x="11328" y="149"/>
                </a:cubicBezTo>
                <a:cubicBezTo>
                  <a:pt x="11331" y="182"/>
                  <a:pt x="11359" y="208"/>
                  <a:pt x="11392" y="208"/>
                </a:cubicBezTo>
                <a:cubicBezTo>
                  <a:pt x="11395" y="208"/>
                  <a:pt x="11398" y="208"/>
                  <a:pt x="11400" y="207"/>
                </a:cubicBezTo>
                <a:lnTo>
                  <a:pt x="11531" y="193"/>
                </a:lnTo>
                <a:cubicBezTo>
                  <a:pt x="11567" y="189"/>
                  <a:pt x="11594" y="157"/>
                  <a:pt x="11590" y="121"/>
                </a:cubicBezTo>
                <a:cubicBezTo>
                  <a:pt x="11587" y="87"/>
                  <a:pt x="11558" y="61"/>
                  <a:pt x="11525" y="61"/>
                </a:cubicBezTo>
                <a:close/>
                <a:moveTo>
                  <a:pt x="14551" y="119"/>
                </a:moveTo>
                <a:cubicBezTo>
                  <a:pt x="14519" y="119"/>
                  <a:pt x="14490" y="143"/>
                  <a:pt x="14485" y="176"/>
                </a:cubicBezTo>
                <a:cubicBezTo>
                  <a:pt x="14480" y="211"/>
                  <a:pt x="14506" y="245"/>
                  <a:pt x="14541" y="250"/>
                </a:cubicBezTo>
                <a:lnTo>
                  <a:pt x="14672" y="269"/>
                </a:lnTo>
                <a:cubicBezTo>
                  <a:pt x="14675" y="270"/>
                  <a:pt x="14679" y="270"/>
                  <a:pt x="14683" y="270"/>
                </a:cubicBezTo>
                <a:cubicBezTo>
                  <a:pt x="14714" y="270"/>
                  <a:pt x="14742" y="248"/>
                  <a:pt x="14745" y="214"/>
                </a:cubicBezTo>
                <a:cubicBezTo>
                  <a:pt x="14751" y="177"/>
                  <a:pt x="14726" y="143"/>
                  <a:pt x="14690" y="138"/>
                </a:cubicBezTo>
                <a:lnTo>
                  <a:pt x="14560" y="120"/>
                </a:lnTo>
                <a:cubicBezTo>
                  <a:pt x="14557" y="119"/>
                  <a:pt x="14554" y="119"/>
                  <a:pt x="14551" y="119"/>
                </a:cubicBezTo>
                <a:close/>
                <a:moveTo>
                  <a:pt x="10739" y="165"/>
                </a:moveTo>
                <a:cubicBezTo>
                  <a:pt x="10735" y="165"/>
                  <a:pt x="10731" y="165"/>
                  <a:pt x="10727" y="166"/>
                </a:cubicBezTo>
                <a:lnTo>
                  <a:pt x="10597" y="187"/>
                </a:lnTo>
                <a:cubicBezTo>
                  <a:pt x="10561" y="194"/>
                  <a:pt x="10537" y="228"/>
                  <a:pt x="10544" y="264"/>
                </a:cubicBezTo>
                <a:cubicBezTo>
                  <a:pt x="10550" y="296"/>
                  <a:pt x="10577" y="319"/>
                  <a:pt x="10608" y="319"/>
                </a:cubicBezTo>
                <a:cubicBezTo>
                  <a:pt x="10612" y="319"/>
                  <a:pt x="10617" y="319"/>
                  <a:pt x="10619" y="317"/>
                </a:cubicBezTo>
                <a:lnTo>
                  <a:pt x="10747" y="296"/>
                </a:lnTo>
                <a:cubicBezTo>
                  <a:pt x="10785" y="291"/>
                  <a:pt x="10810" y="256"/>
                  <a:pt x="10803" y="220"/>
                </a:cubicBezTo>
                <a:cubicBezTo>
                  <a:pt x="10798" y="188"/>
                  <a:pt x="10770" y="165"/>
                  <a:pt x="10739" y="165"/>
                </a:cubicBezTo>
                <a:close/>
                <a:moveTo>
                  <a:pt x="15331" y="252"/>
                </a:moveTo>
                <a:cubicBezTo>
                  <a:pt x="15301" y="252"/>
                  <a:pt x="15275" y="274"/>
                  <a:pt x="15268" y="305"/>
                </a:cubicBezTo>
                <a:cubicBezTo>
                  <a:pt x="15260" y="341"/>
                  <a:pt x="15283" y="375"/>
                  <a:pt x="15319" y="383"/>
                </a:cubicBezTo>
                <a:lnTo>
                  <a:pt x="15447" y="409"/>
                </a:lnTo>
                <a:cubicBezTo>
                  <a:pt x="15452" y="412"/>
                  <a:pt x="15456" y="412"/>
                  <a:pt x="15461" y="412"/>
                </a:cubicBezTo>
                <a:cubicBezTo>
                  <a:pt x="15492" y="412"/>
                  <a:pt x="15519" y="389"/>
                  <a:pt x="15527" y="358"/>
                </a:cubicBezTo>
                <a:cubicBezTo>
                  <a:pt x="15534" y="322"/>
                  <a:pt x="15511" y="288"/>
                  <a:pt x="15476" y="281"/>
                </a:cubicBezTo>
                <a:lnTo>
                  <a:pt x="15346" y="254"/>
                </a:lnTo>
                <a:cubicBezTo>
                  <a:pt x="15341" y="253"/>
                  <a:pt x="15336" y="252"/>
                  <a:pt x="15331" y="252"/>
                </a:cubicBezTo>
                <a:close/>
                <a:moveTo>
                  <a:pt x="9961" y="315"/>
                </a:moveTo>
                <a:cubicBezTo>
                  <a:pt x="9957" y="315"/>
                  <a:pt x="9952" y="315"/>
                  <a:pt x="9947" y="316"/>
                </a:cubicBezTo>
                <a:lnTo>
                  <a:pt x="9818" y="347"/>
                </a:lnTo>
                <a:cubicBezTo>
                  <a:pt x="9783" y="355"/>
                  <a:pt x="9761" y="391"/>
                  <a:pt x="9769" y="427"/>
                </a:cubicBezTo>
                <a:cubicBezTo>
                  <a:pt x="9776" y="458"/>
                  <a:pt x="9804" y="478"/>
                  <a:pt x="9834" y="478"/>
                </a:cubicBezTo>
                <a:cubicBezTo>
                  <a:pt x="9839" y="478"/>
                  <a:pt x="9844" y="478"/>
                  <a:pt x="9849" y="475"/>
                </a:cubicBezTo>
                <a:lnTo>
                  <a:pt x="9977" y="445"/>
                </a:lnTo>
                <a:cubicBezTo>
                  <a:pt x="10013" y="437"/>
                  <a:pt x="10034" y="402"/>
                  <a:pt x="10027" y="366"/>
                </a:cubicBezTo>
                <a:cubicBezTo>
                  <a:pt x="10019" y="335"/>
                  <a:pt x="9992" y="315"/>
                  <a:pt x="9961" y="315"/>
                </a:cubicBezTo>
                <a:close/>
                <a:moveTo>
                  <a:pt x="16102" y="433"/>
                </a:moveTo>
                <a:cubicBezTo>
                  <a:pt x="16072" y="433"/>
                  <a:pt x="16045" y="453"/>
                  <a:pt x="16038" y="483"/>
                </a:cubicBezTo>
                <a:cubicBezTo>
                  <a:pt x="16029" y="517"/>
                  <a:pt x="16050" y="554"/>
                  <a:pt x="16085" y="563"/>
                </a:cubicBezTo>
                <a:lnTo>
                  <a:pt x="16212" y="598"/>
                </a:lnTo>
                <a:cubicBezTo>
                  <a:pt x="16218" y="599"/>
                  <a:pt x="16224" y="601"/>
                  <a:pt x="16230" y="601"/>
                </a:cubicBezTo>
                <a:cubicBezTo>
                  <a:pt x="16259" y="601"/>
                  <a:pt x="16285" y="581"/>
                  <a:pt x="16292" y="552"/>
                </a:cubicBezTo>
                <a:cubicBezTo>
                  <a:pt x="16301" y="516"/>
                  <a:pt x="16282" y="480"/>
                  <a:pt x="16246" y="470"/>
                </a:cubicBezTo>
                <a:cubicBezTo>
                  <a:pt x="16204" y="459"/>
                  <a:pt x="16161" y="446"/>
                  <a:pt x="16118" y="435"/>
                </a:cubicBezTo>
                <a:cubicBezTo>
                  <a:pt x="16113" y="434"/>
                  <a:pt x="16108" y="433"/>
                  <a:pt x="16102" y="433"/>
                </a:cubicBezTo>
                <a:close/>
                <a:moveTo>
                  <a:pt x="9195" y="516"/>
                </a:moveTo>
                <a:cubicBezTo>
                  <a:pt x="9189" y="516"/>
                  <a:pt x="9184" y="516"/>
                  <a:pt x="9178" y="518"/>
                </a:cubicBezTo>
                <a:lnTo>
                  <a:pt x="9051" y="557"/>
                </a:lnTo>
                <a:cubicBezTo>
                  <a:pt x="9016" y="567"/>
                  <a:pt x="8997" y="604"/>
                  <a:pt x="9007" y="639"/>
                </a:cubicBezTo>
                <a:cubicBezTo>
                  <a:pt x="9015" y="668"/>
                  <a:pt x="9042" y="686"/>
                  <a:pt x="9070" y="686"/>
                </a:cubicBezTo>
                <a:cubicBezTo>
                  <a:pt x="9077" y="686"/>
                  <a:pt x="9083" y="685"/>
                  <a:pt x="9089" y="682"/>
                </a:cubicBezTo>
                <a:cubicBezTo>
                  <a:pt x="9130" y="669"/>
                  <a:pt x="9173" y="658"/>
                  <a:pt x="9215" y="645"/>
                </a:cubicBezTo>
                <a:cubicBezTo>
                  <a:pt x="9250" y="635"/>
                  <a:pt x="9270" y="598"/>
                  <a:pt x="9260" y="563"/>
                </a:cubicBezTo>
                <a:cubicBezTo>
                  <a:pt x="9251" y="534"/>
                  <a:pt x="9224" y="516"/>
                  <a:pt x="9195" y="516"/>
                </a:cubicBezTo>
                <a:close/>
                <a:moveTo>
                  <a:pt x="16863" y="662"/>
                </a:moveTo>
                <a:cubicBezTo>
                  <a:pt x="16835" y="662"/>
                  <a:pt x="16809" y="680"/>
                  <a:pt x="16799" y="708"/>
                </a:cubicBezTo>
                <a:cubicBezTo>
                  <a:pt x="16786" y="742"/>
                  <a:pt x="16806" y="780"/>
                  <a:pt x="16840" y="791"/>
                </a:cubicBezTo>
                <a:cubicBezTo>
                  <a:pt x="16880" y="805"/>
                  <a:pt x="16923" y="819"/>
                  <a:pt x="16964" y="833"/>
                </a:cubicBezTo>
                <a:cubicBezTo>
                  <a:pt x="16972" y="836"/>
                  <a:pt x="16978" y="837"/>
                  <a:pt x="16986" y="837"/>
                </a:cubicBezTo>
                <a:cubicBezTo>
                  <a:pt x="17012" y="837"/>
                  <a:pt x="17038" y="821"/>
                  <a:pt x="17049" y="793"/>
                </a:cubicBezTo>
                <a:cubicBezTo>
                  <a:pt x="17062" y="759"/>
                  <a:pt x="17043" y="721"/>
                  <a:pt x="17008" y="709"/>
                </a:cubicBezTo>
                <a:cubicBezTo>
                  <a:pt x="16966" y="694"/>
                  <a:pt x="16924" y="680"/>
                  <a:pt x="16883" y="665"/>
                </a:cubicBezTo>
                <a:cubicBezTo>
                  <a:pt x="16876" y="663"/>
                  <a:pt x="16869" y="662"/>
                  <a:pt x="16863" y="662"/>
                </a:cubicBezTo>
                <a:close/>
                <a:moveTo>
                  <a:pt x="8444" y="764"/>
                </a:moveTo>
                <a:cubicBezTo>
                  <a:pt x="8437" y="764"/>
                  <a:pt x="8429" y="765"/>
                  <a:pt x="8422" y="768"/>
                </a:cubicBezTo>
                <a:lnTo>
                  <a:pt x="8297" y="814"/>
                </a:lnTo>
                <a:cubicBezTo>
                  <a:pt x="8263" y="827"/>
                  <a:pt x="8246" y="864"/>
                  <a:pt x="8259" y="899"/>
                </a:cubicBezTo>
                <a:cubicBezTo>
                  <a:pt x="8268" y="924"/>
                  <a:pt x="8294" y="940"/>
                  <a:pt x="8320" y="940"/>
                </a:cubicBezTo>
                <a:cubicBezTo>
                  <a:pt x="8329" y="940"/>
                  <a:pt x="8336" y="939"/>
                  <a:pt x="8343" y="938"/>
                </a:cubicBezTo>
                <a:lnTo>
                  <a:pt x="8466" y="892"/>
                </a:lnTo>
                <a:cubicBezTo>
                  <a:pt x="8501" y="879"/>
                  <a:pt x="8519" y="842"/>
                  <a:pt x="8506" y="807"/>
                </a:cubicBezTo>
                <a:cubicBezTo>
                  <a:pt x="8496" y="780"/>
                  <a:pt x="8471" y="764"/>
                  <a:pt x="8444" y="764"/>
                </a:cubicBezTo>
                <a:close/>
                <a:moveTo>
                  <a:pt x="17604" y="940"/>
                </a:moveTo>
                <a:cubicBezTo>
                  <a:pt x="17578" y="940"/>
                  <a:pt x="17554" y="955"/>
                  <a:pt x="17543" y="981"/>
                </a:cubicBezTo>
                <a:cubicBezTo>
                  <a:pt x="17529" y="1015"/>
                  <a:pt x="17546" y="1053"/>
                  <a:pt x="17579" y="1067"/>
                </a:cubicBezTo>
                <a:cubicBezTo>
                  <a:pt x="17620" y="1083"/>
                  <a:pt x="17660" y="1100"/>
                  <a:pt x="17701" y="1118"/>
                </a:cubicBezTo>
                <a:cubicBezTo>
                  <a:pt x="17708" y="1121"/>
                  <a:pt x="17717" y="1123"/>
                  <a:pt x="17727" y="1123"/>
                </a:cubicBezTo>
                <a:cubicBezTo>
                  <a:pt x="17752" y="1123"/>
                  <a:pt x="17776" y="1106"/>
                  <a:pt x="17788" y="1084"/>
                </a:cubicBezTo>
                <a:cubicBezTo>
                  <a:pt x="17801" y="1049"/>
                  <a:pt x="17785" y="1011"/>
                  <a:pt x="17752" y="997"/>
                </a:cubicBezTo>
                <a:cubicBezTo>
                  <a:pt x="17710" y="979"/>
                  <a:pt x="17670" y="962"/>
                  <a:pt x="17629" y="946"/>
                </a:cubicBezTo>
                <a:cubicBezTo>
                  <a:pt x="17621" y="942"/>
                  <a:pt x="17612" y="940"/>
                  <a:pt x="17604" y="940"/>
                </a:cubicBezTo>
                <a:close/>
                <a:moveTo>
                  <a:pt x="7710" y="1055"/>
                </a:moveTo>
                <a:cubicBezTo>
                  <a:pt x="7701" y="1055"/>
                  <a:pt x="7692" y="1057"/>
                  <a:pt x="7684" y="1060"/>
                </a:cubicBezTo>
                <a:lnTo>
                  <a:pt x="7563" y="1114"/>
                </a:lnTo>
                <a:cubicBezTo>
                  <a:pt x="7531" y="1130"/>
                  <a:pt x="7515" y="1168"/>
                  <a:pt x="7531" y="1201"/>
                </a:cubicBezTo>
                <a:cubicBezTo>
                  <a:pt x="7541" y="1227"/>
                  <a:pt x="7564" y="1241"/>
                  <a:pt x="7590" y="1241"/>
                </a:cubicBezTo>
                <a:cubicBezTo>
                  <a:pt x="7599" y="1241"/>
                  <a:pt x="7608" y="1240"/>
                  <a:pt x="7615" y="1234"/>
                </a:cubicBezTo>
                <a:lnTo>
                  <a:pt x="7736" y="1182"/>
                </a:lnTo>
                <a:cubicBezTo>
                  <a:pt x="7769" y="1169"/>
                  <a:pt x="7784" y="1129"/>
                  <a:pt x="7771" y="1095"/>
                </a:cubicBezTo>
                <a:cubicBezTo>
                  <a:pt x="7760" y="1069"/>
                  <a:pt x="7736" y="1055"/>
                  <a:pt x="7710" y="1055"/>
                </a:cubicBezTo>
                <a:close/>
                <a:moveTo>
                  <a:pt x="18329" y="1263"/>
                </a:moveTo>
                <a:cubicBezTo>
                  <a:pt x="18305" y="1263"/>
                  <a:pt x="18281" y="1276"/>
                  <a:pt x="18270" y="1300"/>
                </a:cubicBezTo>
                <a:cubicBezTo>
                  <a:pt x="18255" y="1333"/>
                  <a:pt x="18267" y="1372"/>
                  <a:pt x="18301" y="1388"/>
                </a:cubicBezTo>
                <a:cubicBezTo>
                  <a:pt x="18340" y="1407"/>
                  <a:pt x="18378" y="1427"/>
                  <a:pt x="18418" y="1446"/>
                </a:cubicBezTo>
                <a:cubicBezTo>
                  <a:pt x="18426" y="1449"/>
                  <a:pt x="18438" y="1452"/>
                  <a:pt x="18448" y="1452"/>
                </a:cubicBezTo>
                <a:cubicBezTo>
                  <a:pt x="18472" y="1452"/>
                  <a:pt x="18495" y="1438"/>
                  <a:pt x="18506" y="1416"/>
                </a:cubicBezTo>
                <a:cubicBezTo>
                  <a:pt x="18523" y="1385"/>
                  <a:pt x="18510" y="1345"/>
                  <a:pt x="18477" y="1328"/>
                </a:cubicBezTo>
                <a:cubicBezTo>
                  <a:pt x="18438" y="1308"/>
                  <a:pt x="18398" y="1288"/>
                  <a:pt x="18358" y="1269"/>
                </a:cubicBezTo>
                <a:cubicBezTo>
                  <a:pt x="18349" y="1265"/>
                  <a:pt x="18339" y="1263"/>
                  <a:pt x="18329" y="1263"/>
                </a:cubicBezTo>
                <a:close/>
                <a:moveTo>
                  <a:pt x="6998" y="1393"/>
                </a:moveTo>
                <a:cubicBezTo>
                  <a:pt x="6988" y="1393"/>
                  <a:pt x="6977" y="1395"/>
                  <a:pt x="6967" y="1400"/>
                </a:cubicBezTo>
                <a:cubicBezTo>
                  <a:pt x="6928" y="1420"/>
                  <a:pt x="6889" y="1441"/>
                  <a:pt x="6850" y="1461"/>
                </a:cubicBezTo>
                <a:cubicBezTo>
                  <a:pt x="6816" y="1479"/>
                  <a:pt x="6805" y="1519"/>
                  <a:pt x="6822" y="1550"/>
                </a:cubicBezTo>
                <a:cubicBezTo>
                  <a:pt x="6833" y="1574"/>
                  <a:pt x="6856" y="1586"/>
                  <a:pt x="6881" y="1586"/>
                </a:cubicBezTo>
                <a:cubicBezTo>
                  <a:pt x="6891" y="1586"/>
                  <a:pt x="6901" y="1584"/>
                  <a:pt x="6912" y="1576"/>
                </a:cubicBezTo>
                <a:cubicBezTo>
                  <a:pt x="6949" y="1555"/>
                  <a:pt x="6989" y="1535"/>
                  <a:pt x="7027" y="1517"/>
                </a:cubicBezTo>
                <a:cubicBezTo>
                  <a:pt x="7060" y="1501"/>
                  <a:pt x="7072" y="1460"/>
                  <a:pt x="7056" y="1428"/>
                </a:cubicBezTo>
                <a:cubicBezTo>
                  <a:pt x="7045" y="1405"/>
                  <a:pt x="7022" y="1393"/>
                  <a:pt x="6998" y="1393"/>
                </a:cubicBezTo>
                <a:close/>
                <a:moveTo>
                  <a:pt x="19032" y="1629"/>
                </a:moveTo>
                <a:cubicBezTo>
                  <a:pt x="19008" y="1629"/>
                  <a:pt x="18985" y="1641"/>
                  <a:pt x="18973" y="1663"/>
                </a:cubicBezTo>
                <a:cubicBezTo>
                  <a:pt x="18955" y="1695"/>
                  <a:pt x="18967" y="1734"/>
                  <a:pt x="18998" y="1753"/>
                </a:cubicBezTo>
                <a:cubicBezTo>
                  <a:pt x="19037" y="1774"/>
                  <a:pt x="19074" y="1796"/>
                  <a:pt x="19113" y="1818"/>
                </a:cubicBezTo>
                <a:cubicBezTo>
                  <a:pt x="19123" y="1825"/>
                  <a:pt x="19135" y="1827"/>
                  <a:pt x="19146" y="1827"/>
                </a:cubicBezTo>
                <a:cubicBezTo>
                  <a:pt x="19168" y="1827"/>
                  <a:pt x="19191" y="1814"/>
                  <a:pt x="19202" y="1795"/>
                </a:cubicBezTo>
                <a:cubicBezTo>
                  <a:pt x="19220" y="1763"/>
                  <a:pt x="19210" y="1722"/>
                  <a:pt x="19178" y="1704"/>
                </a:cubicBezTo>
                <a:cubicBezTo>
                  <a:pt x="19140" y="1681"/>
                  <a:pt x="19101" y="1660"/>
                  <a:pt x="19063" y="1637"/>
                </a:cubicBezTo>
                <a:cubicBezTo>
                  <a:pt x="19053" y="1632"/>
                  <a:pt x="19042" y="1629"/>
                  <a:pt x="19032" y="1629"/>
                </a:cubicBezTo>
                <a:close/>
                <a:moveTo>
                  <a:pt x="6306" y="1776"/>
                </a:moveTo>
                <a:cubicBezTo>
                  <a:pt x="6294" y="1776"/>
                  <a:pt x="6283" y="1779"/>
                  <a:pt x="6272" y="1786"/>
                </a:cubicBezTo>
                <a:lnTo>
                  <a:pt x="6157" y="1853"/>
                </a:lnTo>
                <a:cubicBezTo>
                  <a:pt x="6127" y="1873"/>
                  <a:pt x="6117" y="1914"/>
                  <a:pt x="6136" y="1944"/>
                </a:cubicBezTo>
                <a:cubicBezTo>
                  <a:pt x="6149" y="1965"/>
                  <a:pt x="6171" y="1976"/>
                  <a:pt x="6192" y="1976"/>
                </a:cubicBezTo>
                <a:cubicBezTo>
                  <a:pt x="6203" y="1976"/>
                  <a:pt x="6216" y="1973"/>
                  <a:pt x="6227" y="1968"/>
                </a:cubicBezTo>
                <a:lnTo>
                  <a:pt x="6340" y="1899"/>
                </a:lnTo>
                <a:cubicBezTo>
                  <a:pt x="6371" y="1881"/>
                  <a:pt x="6382" y="1841"/>
                  <a:pt x="6362" y="1809"/>
                </a:cubicBezTo>
                <a:cubicBezTo>
                  <a:pt x="6350" y="1788"/>
                  <a:pt x="6328" y="1776"/>
                  <a:pt x="6306" y="1776"/>
                </a:cubicBezTo>
                <a:close/>
                <a:moveTo>
                  <a:pt x="19709" y="2040"/>
                </a:moveTo>
                <a:cubicBezTo>
                  <a:pt x="19688" y="2040"/>
                  <a:pt x="19666" y="2051"/>
                  <a:pt x="19653" y="2070"/>
                </a:cubicBezTo>
                <a:cubicBezTo>
                  <a:pt x="19633" y="2100"/>
                  <a:pt x="19642" y="2141"/>
                  <a:pt x="19673" y="2161"/>
                </a:cubicBezTo>
                <a:lnTo>
                  <a:pt x="19783" y="2233"/>
                </a:lnTo>
                <a:cubicBezTo>
                  <a:pt x="19794" y="2240"/>
                  <a:pt x="19807" y="2244"/>
                  <a:pt x="19820" y="2244"/>
                </a:cubicBezTo>
                <a:cubicBezTo>
                  <a:pt x="19842" y="2244"/>
                  <a:pt x="19862" y="2232"/>
                  <a:pt x="19875" y="2215"/>
                </a:cubicBezTo>
                <a:cubicBezTo>
                  <a:pt x="19894" y="2185"/>
                  <a:pt x="19887" y="2144"/>
                  <a:pt x="19856" y="2123"/>
                </a:cubicBezTo>
                <a:lnTo>
                  <a:pt x="19744" y="2051"/>
                </a:lnTo>
                <a:cubicBezTo>
                  <a:pt x="19734" y="2044"/>
                  <a:pt x="19721" y="2040"/>
                  <a:pt x="19709" y="2040"/>
                </a:cubicBezTo>
                <a:close/>
                <a:moveTo>
                  <a:pt x="5638" y="2200"/>
                </a:moveTo>
                <a:cubicBezTo>
                  <a:pt x="5625" y="2200"/>
                  <a:pt x="5613" y="2204"/>
                  <a:pt x="5602" y="2211"/>
                </a:cubicBezTo>
                <a:lnTo>
                  <a:pt x="5492" y="2287"/>
                </a:lnTo>
                <a:cubicBezTo>
                  <a:pt x="5462" y="2307"/>
                  <a:pt x="5456" y="2350"/>
                  <a:pt x="5476" y="2379"/>
                </a:cubicBezTo>
                <a:cubicBezTo>
                  <a:pt x="5489" y="2398"/>
                  <a:pt x="5510" y="2408"/>
                  <a:pt x="5530" y="2408"/>
                </a:cubicBezTo>
                <a:cubicBezTo>
                  <a:pt x="5543" y="2408"/>
                  <a:pt x="5556" y="2404"/>
                  <a:pt x="5568" y="2395"/>
                </a:cubicBezTo>
                <a:lnTo>
                  <a:pt x="5676" y="2322"/>
                </a:lnTo>
                <a:cubicBezTo>
                  <a:pt x="5706" y="2301"/>
                  <a:pt x="5714" y="2260"/>
                  <a:pt x="5694" y="2230"/>
                </a:cubicBezTo>
                <a:cubicBezTo>
                  <a:pt x="5681" y="2210"/>
                  <a:pt x="5659" y="2200"/>
                  <a:pt x="5638" y="2200"/>
                </a:cubicBezTo>
                <a:close/>
                <a:moveTo>
                  <a:pt x="20360" y="2490"/>
                </a:moveTo>
                <a:cubicBezTo>
                  <a:pt x="20340" y="2490"/>
                  <a:pt x="20320" y="2499"/>
                  <a:pt x="20307" y="2517"/>
                </a:cubicBezTo>
                <a:cubicBezTo>
                  <a:pt x="20286" y="2547"/>
                  <a:pt x="20292" y="2588"/>
                  <a:pt x="20321" y="2609"/>
                </a:cubicBezTo>
                <a:lnTo>
                  <a:pt x="20426" y="2689"/>
                </a:lnTo>
                <a:cubicBezTo>
                  <a:pt x="20438" y="2698"/>
                  <a:pt x="20451" y="2701"/>
                  <a:pt x="20466" y="2701"/>
                </a:cubicBezTo>
                <a:cubicBezTo>
                  <a:pt x="20486" y="2701"/>
                  <a:pt x="20506" y="2692"/>
                  <a:pt x="20518" y="2675"/>
                </a:cubicBezTo>
                <a:cubicBezTo>
                  <a:pt x="20539" y="2646"/>
                  <a:pt x="20535" y="2604"/>
                  <a:pt x="20506" y="2583"/>
                </a:cubicBezTo>
                <a:lnTo>
                  <a:pt x="20399" y="2503"/>
                </a:lnTo>
                <a:cubicBezTo>
                  <a:pt x="20387" y="2494"/>
                  <a:pt x="20374" y="2490"/>
                  <a:pt x="20360" y="2490"/>
                </a:cubicBezTo>
                <a:close/>
                <a:moveTo>
                  <a:pt x="4999" y="2664"/>
                </a:moveTo>
                <a:cubicBezTo>
                  <a:pt x="4984" y="2664"/>
                  <a:pt x="4970" y="2669"/>
                  <a:pt x="4958" y="2679"/>
                </a:cubicBezTo>
                <a:cubicBezTo>
                  <a:pt x="4923" y="2705"/>
                  <a:pt x="4889" y="2734"/>
                  <a:pt x="4855" y="2761"/>
                </a:cubicBezTo>
                <a:cubicBezTo>
                  <a:pt x="4826" y="2783"/>
                  <a:pt x="4821" y="2825"/>
                  <a:pt x="4845" y="2854"/>
                </a:cubicBezTo>
                <a:cubicBezTo>
                  <a:pt x="4857" y="2870"/>
                  <a:pt x="4876" y="2879"/>
                  <a:pt x="4896" y="2879"/>
                </a:cubicBezTo>
                <a:cubicBezTo>
                  <a:pt x="4909" y="2879"/>
                  <a:pt x="4923" y="2874"/>
                  <a:pt x="4935" y="2863"/>
                </a:cubicBezTo>
                <a:lnTo>
                  <a:pt x="5039" y="2782"/>
                </a:lnTo>
                <a:cubicBezTo>
                  <a:pt x="5067" y="2761"/>
                  <a:pt x="5073" y="2719"/>
                  <a:pt x="5050" y="2690"/>
                </a:cubicBezTo>
                <a:cubicBezTo>
                  <a:pt x="5038" y="2673"/>
                  <a:pt x="5018" y="2664"/>
                  <a:pt x="4999" y="2664"/>
                </a:cubicBezTo>
                <a:close/>
                <a:moveTo>
                  <a:pt x="20981" y="2980"/>
                </a:moveTo>
                <a:cubicBezTo>
                  <a:pt x="20963" y="2980"/>
                  <a:pt x="20944" y="2988"/>
                  <a:pt x="20931" y="3003"/>
                </a:cubicBezTo>
                <a:cubicBezTo>
                  <a:pt x="20907" y="3032"/>
                  <a:pt x="20911" y="3074"/>
                  <a:pt x="20939" y="3096"/>
                </a:cubicBezTo>
                <a:lnTo>
                  <a:pt x="21039" y="3182"/>
                </a:lnTo>
                <a:cubicBezTo>
                  <a:pt x="21052" y="3193"/>
                  <a:pt x="21067" y="3198"/>
                  <a:pt x="21083" y="3198"/>
                </a:cubicBezTo>
                <a:cubicBezTo>
                  <a:pt x="21101" y="3198"/>
                  <a:pt x="21120" y="3190"/>
                  <a:pt x="21134" y="3175"/>
                </a:cubicBezTo>
                <a:cubicBezTo>
                  <a:pt x="21156" y="3146"/>
                  <a:pt x="21153" y="3106"/>
                  <a:pt x="21126" y="3081"/>
                </a:cubicBezTo>
                <a:lnTo>
                  <a:pt x="21024" y="2996"/>
                </a:lnTo>
                <a:cubicBezTo>
                  <a:pt x="21012" y="2985"/>
                  <a:pt x="20997" y="2980"/>
                  <a:pt x="20981" y="2980"/>
                </a:cubicBezTo>
                <a:close/>
                <a:moveTo>
                  <a:pt x="4390" y="3170"/>
                </a:moveTo>
                <a:cubicBezTo>
                  <a:pt x="4375" y="3170"/>
                  <a:pt x="4359" y="3175"/>
                  <a:pt x="4346" y="3186"/>
                </a:cubicBezTo>
                <a:lnTo>
                  <a:pt x="4247" y="3274"/>
                </a:lnTo>
                <a:cubicBezTo>
                  <a:pt x="4221" y="3299"/>
                  <a:pt x="4217" y="3341"/>
                  <a:pt x="4242" y="3367"/>
                </a:cubicBezTo>
                <a:cubicBezTo>
                  <a:pt x="4254" y="3382"/>
                  <a:pt x="4273" y="3390"/>
                  <a:pt x="4290" y="3390"/>
                </a:cubicBezTo>
                <a:cubicBezTo>
                  <a:pt x="4305" y="3390"/>
                  <a:pt x="4323" y="3385"/>
                  <a:pt x="4335" y="3373"/>
                </a:cubicBezTo>
                <a:cubicBezTo>
                  <a:pt x="4369" y="3344"/>
                  <a:pt x="4401" y="3314"/>
                  <a:pt x="4433" y="3286"/>
                </a:cubicBezTo>
                <a:cubicBezTo>
                  <a:pt x="4462" y="3262"/>
                  <a:pt x="4464" y="3220"/>
                  <a:pt x="4441" y="3193"/>
                </a:cubicBezTo>
                <a:cubicBezTo>
                  <a:pt x="4427" y="3178"/>
                  <a:pt x="4409" y="3170"/>
                  <a:pt x="4390" y="3170"/>
                </a:cubicBezTo>
                <a:close/>
                <a:moveTo>
                  <a:pt x="21572" y="3509"/>
                </a:moveTo>
                <a:cubicBezTo>
                  <a:pt x="21555" y="3509"/>
                  <a:pt x="21538" y="3516"/>
                  <a:pt x="21525" y="3529"/>
                </a:cubicBezTo>
                <a:cubicBezTo>
                  <a:pt x="21500" y="3556"/>
                  <a:pt x="21500" y="3597"/>
                  <a:pt x="21528" y="3622"/>
                </a:cubicBezTo>
                <a:cubicBezTo>
                  <a:pt x="21559" y="3652"/>
                  <a:pt x="21591" y="3683"/>
                  <a:pt x="21622" y="3713"/>
                </a:cubicBezTo>
                <a:cubicBezTo>
                  <a:pt x="21635" y="3727"/>
                  <a:pt x="21652" y="3733"/>
                  <a:pt x="21668" y="3733"/>
                </a:cubicBezTo>
                <a:cubicBezTo>
                  <a:pt x="21684" y="3733"/>
                  <a:pt x="21701" y="3727"/>
                  <a:pt x="21715" y="3712"/>
                </a:cubicBezTo>
                <a:cubicBezTo>
                  <a:pt x="21741" y="3687"/>
                  <a:pt x="21740" y="3645"/>
                  <a:pt x="21714" y="3619"/>
                </a:cubicBezTo>
                <a:lnTo>
                  <a:pt x="21618" y="3527"/>
                </a:lnTo>
                <a:cubicBezTo>
                  <a:pt x="21605" y="3515"/>
                  <a:pt x="21589" y="3509"/>
                  <a:pt x="21572" y="3509"/>
                </a:cubicBezTo>
                <a:close/>
                <a:moveTo>
                  <a:pt x="3810" y="3711"/>
                </a:moveTo>
                <a:cubicBezTo>
                  <a:pt x="3793" y="3711"/>
                  <a:pt x="3776" y="3717"/>
                  <a:pt x="3763" y="3730"/>
                </a:cubicBezTo>
                <a:cubicBezTo>
                  <a:pt x="3732" y="3762"/>
                  <a:pt x="3701" y="3793"/>
                  <a:pt x="3670" y="3825"/>
                </a:cubicBezTo>
                <a:cubicBezTo>
                  <a:pt x="3645" y="3850"/>
                  <a:pt x="3646" y="3892"/>
                  <a:pt x="3671" y="3918"/>
                </a:cubicBezTo>
                <a:cubicBezTo>
                  <a:pt x="3684" y="3931"/>
                  <a:pt x="3701" y="3937"/>
                  <a:pt x="3717" y="3937"/>
                </a:cubicBezTo>
                <a:cubicBezTo>
                  <a:pt x="3736" y="3937"/>
                  <a:pt x="3752" y="3931"/>
                  <a:pt x="3765" y="3917"/>
                </a:cubicBezTo>
                <a:cubicBezTo>
                  <a:pt x="3796" y="3885"/>
                  <a:pt x="3827" y="3855"/>
                  <a:pt x="3857" y="3824"/>
                </a:cubicBezTo>
                <a:cubicBezTo>
                  <a:pt x="3883" y="3798"/>
                  <a:pt x="3883" y="3755"/>
                  <a:pt x="3857" y="3730"/>
                </a:cubicBezTo>
                <a:cubicBezTo>
                  <a:pt x="3845" y="3717"/>
                  <a:pt x="3827" y="3711"/>
                  <a:pt x="3810" y="3711"/>
                </a:cubicBezTo>
                <a:close/>
                <a:moveTo>
                  <a:pt x="22130" y="4073"/>
                </a:moveTo>
                <a:cubicBezTo>
                  <a:pt x="22114" y="4073"/>
                  <a:pt x="22098" y="4079"/>
                  <a:pt x="22085" y="4091"/>
                </a:cubicBezTo>
                <a:cubicBezTo>
                  <a:pt x="22058" y="4115"/>
                  <a:pt x="22057" y="4157"/>
                  <a:pt x="22081" y="4184"/>
                </a:cubicBezTo>
                <a:lnTo>
                  <a:pt x="22169" y="4280"/>
                </a:lnTo>
                <a:cubicBezTo>
                  <a:pt x="22183" y="4295"/>
                  <a:pt x="22200" y="4302"/>
                  <a:pt x="22218" y="4302"/>
                </a:cubicBezTo>
                <a:cubicBezTo>
                  <a:pt x="22234" y="4302"/>
                  <a:pt x="22249" y="4296"/>
                  <a:pt x="22262" y="4285"/>
                </a:cubicBezTo>
                <a:cubicBezTo>
                  <a:pt x="22290" y="4261"/>
                  <a:pt x="22292" y="4219"/>
                  <a:pt x="22268" y="4192"/>
                </a:cubicBezTo>
                <a:cubicBezTo>
                  <a:pt x="22239" y="4159"/>
                  <a:pt x="22209" y="4127"/>
                  <a:pt x="22179" y="4095"/>
                </a:cubicBezTo>
                <a:cubicBezTo>
                  <a:pt x="22165" y="4080"/>
                  <a:pt x="22147" y="4073"/>
                  <a:pt x="22130" y="4073"/>
                </a:cubicBezTo>
                <a:close/>
                <a:moveTo>
                  <a:pt x="3266" y="4288"/>
                </a:moveTo>
                <a:cubicBezTo>
                  <a:pt x="3248" y="4288"/>
                  <a:pt x="3230" y="4295"/>
                  <a:pt x="3218" y="4310"/>
                </a:cubicBezTo>
                <a:cubicBezTo>
                  <a:pt x="3189" y="4343"/>
                  <a:pt x="3160" y="4376"/>
                  <a:pt x="3131" y="4409"/>
                </a:cubicBezTo>
                <a:cubicBezTo>
                  <a:pt x="3106" y="4438"/>
                  <a:pt x="3110" y="4479"/>
                  <a:pt x="3137" y="4502"/>
                </a:cubicBezTo>
                <a:cubicBezTo>
                  <a:pt x="3149" y="4514"/>
                  <a:pt x="3165" y="4520"/>
                  <a:pt x="3180" y="4520"/>
                </a:cubicBezTo>
                <a:cubicBezTo>
                  <a:pt x="3199" y="4520"/>
                  <a:pt x="3218" y="4510"/>
                  <a:pt x="3229" y="4496"/>
                </a:cubicBezTo>
                <a:cubicBezTo>
                  <a:pt x="3259" y="4463"/>
                  <a:pt x="3286" y="4431"/>
                  <a:pt x="3316" y="4398"/>
                </a:cubicBezTo>
                <a:cubicBezTo>
                  <a:pt x="3341" y="4371"/>
                  <a:pt x="3338" y="4328"/>
                  <a:pt x="3311" y="4305"/>
                </a:cubicBezTo>
                <a:cubicBezTo>
                  <a:pt x="3298" y="4293"/>
                  <a:pt x="3282" y="4288"/>
                  <a:pt x="3266" y="4288"/>
                </a:cubicBezTo>
                <a:close/>
                <a:moveTo>
                  <a:pt x="22648" y="4668"/>
                </a:moveTo>
                <a:cubicBezTo>
                  <a:pt x="22633" y="4668"/>
                  <a:pt x="22618" y="4673"/>
                  <a:pt x="22605" y="4683"/>
                </a:cubicBezTo>
                <a:cubicBezTo>
                  <a:pt x="22578" y="4706"/>
                  <a:pt x="22573" y="4748"/>
                  <a:pt x="22596" y="4776"/>
                </a:cubicBezTo>
                <a:cubicBezTo>
                  <a:pt x="22625" y="4811"/>
                  <a:pt x="22652" y="4844"/>
                  <a:pt x="22680" y="4879"/>
                </a:cubicBezTo>
                <a:cubicBezTo>
                  <a:pt x="22692" y="4894"/>
                  <a:pt x="22712" y="4903"/>
                  <a:pt x="22731" y="4903"/>
                </a:cubicBezTo>
                <a:cubicBezTo>
                  <a:pt x="22746" y="4903"/>
                  <a:pt x="22761" y="4898"/>
                  <a:pt x="22772" y="4888"/>
                </a:cubicBezTo>
                <a:cubicBezTo>
                  <a:pt x="22800" y="4864"/>
                  <a:pt x="22805" y="4822"/>
                  <a:pt x="22782" y="4794"/>
                </a:cubicBezTo>
                <a:cubicBezTo>
                  <a:pt x="22755" y="4761"/>
                  <a:pt x="22727" y="4726"/>
                  <a:pt x="22698" y="4692"/>
                </a:cubicBezTo>
                <a:cubicBezTo>
                  <a:pt x="22685" y="4676"/>
                  <a:pt x="22667" y="4668"/>
                  <a:pt x="22648" y="4668"/>
                </a:cubicBezTo>
                <a:close/>
                <a:moveTo>
                  <a:pt x="2761" y="4895"/>
                </a:moveTo>
                <a:cubicBezTo>
                  <a:pt x="2741" y="4895"/>
                  <a:pt x="2722" y="4904"/>
                  <a:pt x="2708" y="4921"/>
                </a:cubicBezTo>
                <a:cubicBezTo>
                  <a:pt x="2682" y="4955"/>
                  <a:pt x="2655" y="4991"/>
                  <a:pt x="2627" y="5025"/>
                </a:cubicBezTo>
                <a:cubicBezTo>
                  <a:pt x="2606" y="5054"/>
                  <a:pt x="2611" y="5096"/>
                  <a:pt x="2641" y="5118"/>
                </a:cubicBezTo>
                <a:cubicBezTo>
                  <a:pt x="2652" y="5128"/>
                  <a:pt x="2666" y="5131"/>
                  <a:pt x="2681" y="5131"/>
                </a:cubicBezTo>
                <a:cubicBezTo>
                  <a:pt x="2701" y="5131"/>
                  <a:pt x="2720" y="5124"/>
                  <a:pt x="2733" y="5106"/>
                </a:cubicBezTo>
                <a:lnTo>
                  <a:pt x="2814" y="5003"/>
                </a:lnTo>
                <a:cubicBezTo>
                  <a:pt x="2836" y="4973"/>
                  <a:pt x="2830" y="4932"/>
                  <a:pt x="2801" y="4909"/>
                </a:cubicBezTo>
                <a:cubicBezTo>
                  <a:pt x="2789" y="4899"/>
                  <a:pt x="2775" y="4895"/>
                  <a:pt x="2761" y="4895"/>
                </a:cubicBezTo>
                <a:close/>
                <a:moveTo>
                  <a:pt x="23130" y="5295"/>
                </a:moveTo>
                <a:cubicBezTo>
                  <a:pt x="23116" y="5295"/>
                  <a:pt x="23103" y="5300"/>
                  <a:pt x="23091" y="5308"/>
                </a:cubicBezTo>
                <a:cubicBezTo>
                  <a:pt x="23063" y="5330"/>
                  <a:pt x="23054" y="5371"/>
                  <a:pt x="23076" y="5401"/>
                </a:cubicBezTo>
                <a:cubicBezTo>
                  <a:pt x="23101" y="5434"/>
                  <a:pt x="23127" y="5471"/>
                  <a:pt x="23153" y="5506"/>
                </a:cubicBezTo>
                <a:cubicBezTo>
                  <a:pt x="23166" y="5524"/>
                  <a:pt x="23186" y="5535"/>
                  <a:pt x="23207" y="5535"/>
                </a:cubicBezTo>
                <a:cubicBezTo>
                  <a:pt x="23221" y="5535"/>
                  <a:pt x="23233" y="5531"/>
                  <a:pt x="23245" y="5523"/>
                </a:cubicBezTo>
                <a:cubicBezTo>
                  <a:pt x="23274" y="5503"/>
                  <a:pt x="23280" y="5460"/>
                  <a:pt x="23260" y="5431"/>
                </a:cubicBezTo>
                <a:lnTo>
                  <a:pt x="23183" y="5324"/>
                </a:lnTo>
                <a:cubicBezTo>
                  <a:pt x="23170" y="5305"/>
                  <a:pt x="23150" y="5295"/>
                  <a:pt x="23130" y="5295"/>
                </a:cubicBezTo>
                <a:close/>
                <a:moveTo>
                  <a:pt x="2292" y="5534"/>
                </a:moveTo>
                <a:cubicBezTo>
                  <a:pt x="2271" y="5534"/>
                  <a:pt x="2250" y="5544"/>
                  <a:pt x="2238" y="5562"/>
                </a:cubicBezTo>
                <a:cubicBezTo>
                  <a:pt x="2213" y="5599"/>
                  <a:pt x="2187" y="5636"/>
                  <a:pt x="2164" y="5673"/>
                </a:cubicBezTo>
                <a:cubicBezTo>
                  <a:pt x="2143" y="5703"/>
                  <a:pt x="2151" y="5744"/>
                  <a:pt x="2181" y="5765"/>
                </a:cubicBezTo>
                <a:cubicBezTo>
                  <a:pt x="2193" y="5773"/>
                  <a:pt x="2206" y="5776"/>
                  <a:pt x="2218" y="5776"/>
                </a:cubicBezTo>
                <a:cubicBezTo>
                  <a:pt x="2241" y="5776"/>
                  <a:pt x="2261" y="5766"/>
                  <a:pt x="2272" y="5747"/>
                </a:cubicBezTo>
                <a:cubicBezTo>
                  <a:pt x="2297" y="5710"/>
                  <a:pt x="2323" y="5674"/>
                  <a:pt x="2346" y="5638"/>
                </a:cubicBezTo>
                <a:cubicBezTo>
                  <a:pt x="2367" y="5607"/>
                  <a:pt x="2360" y="5566"/>
                  <a:pt x="2330" y="5546"/>
                </a:cubicBezTo>
                <a:cubicBezTo>
                  <a:pt x="2318" y="5538"/>
                  <a:pt x="2305" y="5534"/>
                  <a:pt x="2292" y="5534"/>
                </a:cubicBezTo>
                <a:close/>
                <a:moveTo>
                  <a:pt x="23573" y="5953"/>
                </a:moveTo>
                <a:cubicBezTo>
                  <a:pt x="23561" y="5953"/>
                  <a:pt x="23549" y="5956"/>
                  <a:pt x="23538" y="5963"/>
                </a:cubicBezTo>
                <a:cubicBezTo>
                  <a:pt x="23508" y="5983"/>
                  <a:pt x="23498" y="6024"/>
                  <a:pt x="23518" y="6054"/>
                </a:cubicBezTo>
                <a:lnTo>
                  <a:pt x="23586" y="6165"/>
                </a:lnTo>
                <a:cubicBezTo>
                  <a:pt x="23600" y="6184"/>
                  <a:pt x="23621" y="6196"/>
                  <a:pt x="23643" y="6196"/>
                </a:cubicBezTo>
                <a:cubicBezTo>
                  <a:pt x="23654" y="6196"/>
                  <a:pt x="23667" y="6193"/>
                  <a:pt x="23677" y="6187"/>
                </a:cubicBezTo>
                <a:cubicBezTo>
                  <a:pt x="23709" y="6168"/>
                  <a:pt x="23718" y="6127"/>
                  <a:pt x="23699" y="6096"/>
                </a:cubicBezTo>
                <a:lnTo>
                  <a:pt x="23628" y="5984"/>
                </a:lnTo>
                <a:cubicBezTo>
                  <a:pt x="23617" y="5964"/>
                  <a:pt x="23595" y="5953"/>
                  <a:pt x="23573" y="5953"/>
                </a:cubicBezTo>
                <a:close/>
                <a:moveTo>
                  <a:pt x="1865" y="6202"/>
                </a:moveTo>
                <a:cubicBezTo>
                  <a:pt x="1842" y="6202"/>
                  <a:pt x="1821" y="6213"/>
                  <a:pt x="1808" y="6234"/>
                </a:cubicBezTo>
                <a:cubicBezTo>
                  <a:pt x="1785" y="6271"/>
                  <a:pt x="1762" y="6309"/>
                  <a:pt x="1740" y="6348"/>
                </a:cubicBezTo>
                <a:cubicBezTo>
                  <a:pt x="1722" y="6380"/>
                  <a:pt x="1732" y="6421"/>
                  <a:pt x="1765" y="6439"/>
                </a:cubicBezTo>
                <a:cubicBezTo>
                  <a:pt x="1774" y="6445"/>
                  <a:pt x="1786" y="6448"/>
                  <a:pt x="1798" y="6448"/>
                </a:cubicBezTo>
                <a:cubicBezTo>
                  <a:pt x="1821" y="6448"/>
                  <a:pt x="1843" y="6436"/>
                  <a:pt x="1855" y="6415"/>
                </a:cubicBezTo>
                <a:cubicBezTo>
                  <a:pt x="1877" y="6378"/>
                  <a:pt x="1899" y="6339"/>
                  <a:pt x="1921" y="6302"/>
                </a:cubicBezTo>
                <a:cubicBezTo>
                  <a:pt x="1940" y="6270"/>
                  <a:pt x="1930" y="6230"/>
                  <a:pt x="1899" y="6211"/>
                </a:cubicBezTo>
                <a:cubicBezTo>
                  <a:pt x="1888" y="6205"/>
                  <a:pt x="1876" y="6202"/>
                  <a:pt x="1865" y="6202"/>
                </a:cubicBezTo>
                <a:close/>
                <a:moveTo>
                  <a:pt x="23972" y="6634"/>
                </a:moveTo>
                <a:cubicBezTo>
                  <a:pt x="23961" y="6634"/>
                  <a:pt x="23951" y="6636"/>
                  <a:pt x="23940" y="6642"/>
                </a:cubicBezTo>
                <a:cubicBezTo>
                  <a:pt x="23909" y="6660"/>
                  <a:pt x="23897" y="6700"/>
                  <a:pt x="23915" y="6732"/>
                </a:cubicBezTo>
                <a:lnTo>
                  <a:pt x="23977" y="6846"/>
                </a:lnTo>
                <a:cubicBezTo>
                  <a:pt x="23990" y="6869"/>
                  <a:pt x="24012" y="6881"/>
                  <a:pt x="24036" y="6881"/>
                </a:cubicBezTo>
                <a:cubicBezTo>
                  <a:pt x="24047" y="6881"/>
                  <a:pt x="24057" y="6879"/>
                  <a:pt x="24066" y="6874"/>
                </a:cubicBezTo>
                <a:cubicBezTo>
                  <a:pt x="24098" y="6856"/>
                  <a:pt x="24110" y="6816"/>
                  <a:pt x="24093" y="6784"/>
                </a:cubicBezTo>
                <a:lnTo>
                  <a:pt x="24030" y="6667"/>
                </a:lnTo>
                <a:cubicBezTo>
                  <a:pt x="24018" y="6646"/>
                  <a:pt x="23995" y="6634"/>
                  <a:pt x="23972" y="6634"/>
                </a:cubicBezTo>
                <a:close/>
                <a:moveTo>
                  <a:pt x="1479" y="6893"/>
                </a:moveTo>
                <a:cubicBezTo>
                  <a:pt x="1455" y="6893"/>
                  <a:pt x="1432" y="6906"/>
                  <a:pt x="1420" y="6929"/>
                </a:cubicBezTo>
                <a:cubicBezTo>
                  <a:pt x="1400" y="6968"/>
                  <a:pt x="1380" y="7008"/>
                  <a:pt x="1360" y="7048"/>
                </a:cubicBezTo>
                <a:cubicBezTo>
                  <a:pt x="1343" y="7080"/>
                  <a:pt x="1358" y="7120"/>
                  <a:pt x="1389" y="7136"/>
                </a:cubicBezTo>
                <a:cubicBezTo>
                  <a:pt x="1399" y="7141"/>
                  <a:pt x="1409" y="7143"/>
                  <a:pt x="1419" y="7143"/>
                </a:cubicBezTo>
                <a:cubicBezTo>
                  <a:pt x="1444" y="7143"/>
                  <a:pt x="1466" y="7131"/>
                  <a:pt x="1477" y="7108"/>
                </a:cubicBezTo>
                <a:cubicBezTo>
                  <a:pt x="1498" y="7068"/>
                  <a:pt x="1517" y="7028"/>
                  <a:pt x="1538" y="6990"/>
                </a:cubicBezTo>
                <a:cubicBezTo>
                  <a:pt x="1554" y="6957"/>
                  <a:pt x="1542" y="6917"/>
                  <a:pt x="1510" y="6901"/>
                </a:cubicBezTo>
                <a:cubicBezTo>
                  <a:pt x="1500" y="6896"/>
                  <a:pt x="1489" y="6893"/>
                  <a:pt x="1479" y="6893"/>
                </a:cubicBezTo>
                <a:close/>
                <a:moveTo>
                  <a:pt x="24331" y="7337"/>
                </a:moveTo>
                <a:cubicBezTo>
                  <a:pt x="24322" y="7337"/>
                  <a:pt x="24312" y="7339"/>
                  <a:pt x="24303" y="7344"/>
                </a:cubicBezTo>
                <a:cubicBezTo>
                  <a:pt x="24270" y="7359"/>
                  <a:pt x="24256" y="7398"/>
                  <a:pt x="24271" y="7432"/>
                </a:cubicBezTo>
                <a:cubicBezTo>
                  <a:pt x="24290" y="7472"/>
                  <a:pt x="24308" y="7510"/>
                  <a:pt x="24326" y="7550"/>
                </a:cubicBezTo>
                <a:cubicBezTo>
                  <a:pt x="24337" y="7575"/>
                  <a:pt x="24360" y="7589"/>
                  <a:pt x="24386" y="7589"/>
                </a:cubicBezTo>
                <a:cubicBezTo>
                  <a:pt x="24395" y="7589"/>
                  <a:pt x="24404" y="7587"/>
                  <a:pt x="24412" y="7582"/>
                </a:cubicBezTo>
                <a:cubicBezTo>
                  <a:pt x="24446" y="7569"/>
                  <a:pt x="24461" y="7529"/>
                  <a:pt x="24446" y="7495"/>
                </a:cubicBezTo>
                <a:cubicBezTo>
                  <a:pt x="24427" y="7454"/>
                  <a:pt x="24410" y="7415"/>
                  <a:pt x="24391" y="7375"/>
                </a:cubicBezTo>
                <a:cubicBezTo>
                  <a:pt x="24380" y="7351"/>
                  <a:pt x="24356" y="7337"/>
                  <a:pt x="24331" y="7337"/>
                </a:cubicBezTo>
                <a:close/>
                <a:moveTo>
                  <a:pt x="1138" y="7610"/>
                </a:moveTo>
                <a:cubicBezTo>
                  <a:pt x="1113" y="7610"/>
                  <a:pt x="1089" y="7624"/>
                  <a:pt x="1077" y="7649"/>
                </a:cubicBezTo>
                <a:cubicBezTo>
                  <a:pt x="1060" y="7689"/>
                  <a:pt x="1044" y="7730"/>
                  <a:pt x="1025" y="7771"/>
                </a:cubicBezTo>
                <a:cubicBezTo>
                  <a:pt x="1010" y="7806"/>
                  <a:pt x="1026" y="7845"/>
                  <a:pt x="1060" y="7858"/>
                </a:cubicBezTo>
                <a:cubicBezTo>
                  <a:pt x="1067" y="7862"/>
                  <a:pt x="1076" y="7863"/>
                  <a:pt x="1086" y="7863"/>
                </a:cubicBezTo>
                <a:cubicBezTo>
                  <a:pt x="1111" y="7863"/>
                  <a:pt x="1136" y="7848"/>
                  <a:pt x="1146" y="7822"/>
                </a:cubicBezTo>
                <a:cubicBezTo>
                  <a:pt x="1163" y="7783"/>
                  <a:pt x="1180" y="7743"/>
                  <a:pt x="1198" y="7703"/>
                </a:cubicBezTo>
                <a:cubicBezTo>
                  <a:pt x="1213" y="7669"/>
                  <a:pt x="1198" y="7630"/>
                  <a:pt x="1164" y="7616"/>
                </a:cubicBezTo>
                <a:cubicBezTo>
                  <a:pt x="1156" y="7612"/>
                  <a:pt x="1146" y="7610"/>
                  <a:pt x="1138" y="7610"/>
                </a:cubicBezTo>
                <a:close/>
                <a:moveTo>
                  <a:pt x="24644" y="8062"/>
                </a:moveTo>
                <a:cubicBezTo>
                  <a:pt x="24636" y="8062"/>
                  <a:pt x="24627" y="8064"/>
                  <a:pt x="24619" y="8067"/>
                </a:cubicBezTo>
                <a:cubicBezTo>
                  <a:pt x="24585" y="8080"/>
                  <a:pt x="24569" y="8118"/>
                  <a:pt x="24582" y="8153"/>
                </a:cubicBezTo>
                <a:lnTo>
                  <a:pt x="24629" y="8276"/>
                </a:lnTo>
                <a:cubicBezTo>
                  <a:pt x="24639" y="8301"/>
                  <a:pt x="24664" y="8318"/>
                  <a:pt x="24690" y="8318"/>
                </a:cubicBezTo>
                <a:cubicBezTo>
                  <a:pt x="24698" y="8318"/>
                  <a:pt x="24707" y="8317"/>
                  <a:pt x="24715" y="8314"/>
                </a:cubicBezTo>
                <a:cubicBezTo>
                  <a:pt x="24749" y="8300"/>
                  <a:pt x="24766" y="8262"/>
                  <a:pt x="24753" y="8229"/>
                </a:cubicBezTo>
                <a:lnTo>
                  <a:pt x="24705" y="8104"/>
                </a:lnTo>
                <a:cubicBezTo>
                  <a:pt x="24695" y="8078"/>
                  <a:pt x="24670" y="8062"/>
                  <a:pt x="24644" y="8062"/>
                </a:cubicBezTo>
                <a:close/>
                <a:moveTo>
                  <a:pt x="842" y="8346"/>
                </a:moveTo>
                <a:cubicBezTo>
                  <a:pt x="815" y="8346"/>
                  <a:pt x="790" y="8362"/>
                  <a:pt x="780" y="8389"/>
                </a:cubicBezTo>
                <a:cubicBezTo>
                  <a:pt x="764" y="8431"/>
                  <a:pt x="750" y="8472"/>
                  <a:pt x="735" y="8515"/>
                </a:cubicBezTo>
                <a:cubicBezTo>
                  <a:pt x="722" y="8549"/>
                  <a:pt x="740" y="8588"/>
                  <a:pt x="774" y="8599"/>
                </a:cubicBezTo>
                <a:cubicBezTo>
                  <a:pt x="781" y="8601"/>
                  <a:pt x="789" y="8603"/>
                  <a:pt x="796" y="8603"/>
                </a:cubicBezTo>
                <a:cubicBezTo>
                  <a:pt x="824" y="8603"/>
                  <a:pt x="849" y="8585"/>
                  <a:pt x="859" y="8558"/>
                </a:cubicBezTo>
                <a:cubicBezTo>
                  <a:pt x="873" y="8516"/>
                  <a:pt x="888" y="8475"/>
                  <a:pt x="903" y="8434"/>
                </a:cubicBezTo>
                <a:cubicBezTo>
                  <a:pt x="916" y="8401"/>
                  <a:pt x="898" y="8363"/>
                  <a:pt x="865" y="8349"/>
                </a:cubicBezTo>
                <a:cubicBezTo>
                  <a:pt x="857" y="8347"/>
                  <a:pt x="850" y="8346"/>
                  <a:pt x="842" y="8346"/>
                </a:cubicBezTo>
                <a:close/>
                <a:moveTo>
                  <a:pt x="24912" y="8808"/>
                </a:moveTo>
                <a:cubicBezTo>
                  <a:pt x="24905" y="8808"/>
                  <a:pt x="24897" y="8809"/>
                  <a:pt x="24890" y="8812"/>
                </a:cubicBezTo>
                <a:cubicBezTo>
                  <a:pt x="24855" y="8823"/>
                  <a:pt x="24836" y="8860"/>
                  <a:pt x="24847" y="8895"/>
                </a:cubicBezTo>
                <a:cubicBezTo>
                  <a:pt x="24860" y="8937"/>
                  <a:pt x="24875" y="8978"/>
                  <a:pt x="24887" y="9020"/>
                </a:cubicBezTo>
                <a:cubicBezTo>
                  <a:pt x="24896" y="9048"/>
                  <a:pt x="24922" y="9066"/>
                  <a:pt x="24949" y="9066"/>
                </a:cubicBezTo>
                <a:cubicBezTo>
                  <a:pt x="24956" y="9066"/>
                  <a:pt x="24963" y="9065"/>
                  <a:pt x="24969" y="9064"/>
                </a:cubicBezTo>
                <a:cubicBezTo>
                  <a:pt x="25004" y="9052"/>
                  <a:pt x="25023" y="9014"/>
                  <a:pt x="25013" y="8981"/>
                </a:cubicBezTo>
                <a:cubicBezTo>
                  <a:pt x="24999" y="8938"/>
                  <a:pt x="24987" y="8896"/>
                  <a:pt x="24973" y="8854"/>
                </a:cubicBezTo>
                <a:cubicBezTo>
                  <a:pt x="24964" y="8826"/>
                  <a:pt x="24939" y="8808"/>
                  <a:pt x="24912" y="8808"/>
                </a:cubicBezTo>
                <a:close/>
                <a:moveTo>
                  <a:pt x="592" y="9097"/>
                </a:moveTo>
                <a:cubicBezTo>
                  <a:pt x="564" y="9097"/>
                  <a:pt x="537" y="9116"/>
                  <a:pt x="529" y="9143"/>
                </a:cubicBezTo>
                <a:lnTo>
                  <a:pt x="492" y="9271"/>
                </a:lnTo>
                <a:cubicBezTo>
                  <a:pt x="482" y="9307"/>
                  <a:pt x="502" y="9343"/>
                  <a:pt x="537" y="9353"/>
                </a:cubicBezTo>
                <a:cubicBezTo>
                  <a:pt x="543" y="9355"/>
                  <a:pt x="548" y="9356"/>
                  <a:pt x="554" y="9356"/>
                </a:cubicBezTo>
                <a:cubicBezTo>
                  <a:pt x="584" y="9356"/>
                  <a:pt x="610" y="9337"/>
                  <a:pt x="619" y="9307"/>
                </a:cubicBezTo>
                <a:lnTo>
                  <a:pt x="656" y="9181"/>
                </a:lnTo>
                <a:cubicBezTo>
                  <a:pt x="666" y="9146"/>
                  <a:pt x="646" y="9110"/>
                  <a:pt x="611" y="9099"/>
                </a:cubicBezTo>
                <a:cubicBezTo>
                  <a:pt x="605" y="9098"/>
                  <a:pt x="598" y="9097"/>
                  <a:pt x="592" y="9097"/>
                </a:cubicBezTo>
                <a:close/>
                <a:moveTo>
                  <a:pt x="25132" y="9568"/>
                </a:moveTo>
                <a:cubicBezTo>
                  <a:pt x="25126" y="9568"/>
                  <a:pt x="25120" y="9568"/>
                  <a:pt x="25114" y="9570"/>
                </a:cubicBezTo>
                <a:cubicBezTo>
                  <a:pt x="25079" y="9579"/>
                  <a:pt x="25058" y="9615"/>
                  <a:pt x="25066" y="9651"/>
                </a:cubicBezTo>
                <a:lnTo>
                  <a:pt x="25099" y="9779"/>
                </a:lnTo>
                <a:cubicBezTo>
                  <a:pt x="25106" y="9807"/>
                  <a:pt x="25132" y="9828"/>
                  <a:pt x="25162" y="9828"/>
                </a:cubicBezTo>
                <a:cubicBezTo>
                  <a:pt x="25167" y="9828"/>
                  <a:pt x="25172" y="9828"/>
                  <a:pt x="25177" y="9826"/>
                </a:cubicBezTo>
                <a:cubicBezTo>
                  <a:pt x="25213" y="9818"/>
                  <a:pt x="25235" y="9782"/>
                  <a:pt x="25227" y="9746"/>
                </a:cubicBezTo>
                <a:lnTo>
                  <a:pt x="25194" y="9617"/>
                </a:lnTo>
                <a:cubicBezTo>
                  <a:pt x="25187" y="9588"/>
                  <a:pt x="25161" y="9568"/>
                  <a:pt x="25132" y="9568"/>
                </a:cubicBezTo>
                <a:close/>
                <a:moveTo>
                  <a:pt x="390" y="9862"/>
                </a:moveTo>
                <a:cubicBezTo>
                  <a:pt x="360" y="9862"/>
                  <a:pt x="333" y="9883"/>
                  <a:pt x="327" y="9914"/>
                </a:cubicBezTo>
                <a:lnTo>
                  <a:pt x="298" y="10043"/>
                </a:lnTo>
                <a:cubicBezTo>
                  <a:pt x="289" y="10079"/>
                  <a:pt x="312" y="10114"/>
                  <a:pt x="348" y="10123"/>
                </a:cubicBezTo>
                <a:cubicBezTo>
                  <a:pt x="353" y="10124"/>
                  <a:pt x="356" y="10124"/>
                  <a:pt x="361" y="10124"/>
                </a:cubicBezTo>
                <a:cubicBezTo>
                  <a:pt x="392" y="10124"/>
                  <a:pt x="419" y="10103"/>
                  <a:pt x="428" y="10071"/>
                </a:cubicBezTo>
                <a:lnTo>
                  <a:pt x="456" y="9944"/>
                </a:lnTo>
                <a:cubicBezTo>
                  <a:pt x="463" y="9908"/>
                  <a:pt x="442" y="9872"/>
                  <a:pt x="406" y="9864"/>
                </a:cubicBezTo>
                <a:cubicBezTo>
                  <a:pt x="401" y="9862"/>
                  <a:pt x="396" y="9862"/>
                  <a:pt x="390" y="9862"/>
                </a:cubicBezTo>
                <a:close/>
                <a:moveTo>
                  <a:pt x="25301" y="10342"/>
                </a:moveTo>
                <a:cubicBezTo>
                  <a:pt x="25297" y="10342"/>
                  <a:pt x="25293" y="10342"/>
                  <a:pt x="25289" y="10343"/>
                </a:cubicBezTo>
                <a:cubicBezTo>
                  <a:pt x="25253" y="10349"/>
                  <a:pt x="25230" y="10384"/>
                  <a:pt x="25237" y="10419"/>
                </a:cubicBezTo>
                <a:cubicBezTo>
                  <a:pt x="25245" y="10462"/>
                  <a:pt x="25253" y="10505"/>
                  <a:pt x="25260" y="10548"/>
                </a:cubicBezTo>
                <a:cubicBezTo>
                  <a:pt x="25268" y="10580"/>
                  <a:pt x="25294" y="10603"/>
                  <a:pt x="25326" y="10603"/>
                </a:cubicBezTo>
                <a:cubicBezTo>
                  <a:pt x="25330" y="10603"/>
                  <a:pt x="25333" y="10603"/>
                  <a:pt x="25336" y="10602"/>
                </a:cubicBezTo>
                <a:cubicBezTo>
                  <a:pt x="25372" y="10595"/>
                  <a:pt x="25396" y="10562"/>
                  <a:pt x="25390" y="10526"/>
                </a:cubicBezTo>
                <a:cubicBezTo>
                  <a:pt x="25382" y="10482"/>
                  <a:pt x="25373" y="10439"/>
                  <a:pt x="25366" y="10395"/>
                </a:cubicBezTo>
                <a:cubicBezTo>
                  <a:pt x="25360" y="10363"/>
                  <a:pt x="25332" y="10342"/>
                  <a:pt x="25301" y="10342"/>
                </a:cubicBezTo>
                <a:close/>
                <a:moveTo>
                  <a:pt x="236" y="10639"/>
                </a:moveTo>
                <a:cubicBezTo>
                  <a:pt x="204" y="10639"/>
                  <a:pt x="176" y="10663"/>
                  <a:pt x="171" y="10696"/>
                </a:cubicBezTo>
                <a:lnTo>
                  <a:pt x="150" y="10826"/>
                </a:lnTo>
                <a:cubicBezTo>
                  <a:pt x="144" y="10861"/>
                  <a:pt x="170" y="10896"/>
                  <a:pt x="206" y="10901"/>
                </a:cubicBezTo>
                <a:cubicBezTo>
                  <a:pt x="210" y="10902"/>
                  <a:pt x="212" y="10902"/>
                  <a:pt x="216" y="10902"/>
                </a:cubicBezTo>
                <a:cubicBezTo>
                  <a:pt x="248" y="10902"/>
                  <a:pt x="276" y="10878"/>
                  <a:pt x="281" y="10845"/>
                </a:cubicBezTo>
                <a:lnTo>
                  <a:pt x="302" y="10716"/>
                </a:lnTo>
                <a:cubicBezTo>
                  <a:pt x="306" y="10680"/>
                  <a:pt x="282" y="10646"/>
                  <a:pt x="246" y="10640"/>
                </a:cubicBezTo>
                <a:cubicBezTo>
                  <a:pt x="243" y="10640"/>
                  <a:pt x="239" y="10639"/>
                  <a:pt x="236" y="10639"/>
                </a:cubicBezTo>
                <a:close/>
                <a:moveTo>
                  <a:pt x="25427" y="11122"/>
                </a:moveTo>
                <a:cubicBezTo>
                  <a:pt x="25424" y="11122"/>
                  <a:pt x="25421" y="11122"/>
                  <a:pt x="25418" y="11122"/>
                </a:cubicBezTo>
                <a:cubicBezTo>
                  <a:pt x="25381" y="11127"/>
                  <a:pt x="25356" y="11161"/>
                  <a:pt x="25361" y="11197"/>
                </a:cubicBezTo>
                <a:lnTo>
                  <a:pt x="25376" y="11327"/>
                </a:lnTo>
                <a:cubicBezTo>
                  <a:pt x="25380" y="11362"/>
                  <a:pt x="25408" y="11386"/>
                  <a:pt x="25441" y="11386"/>
                </a:cubicBezTo>
                <a:cubicBezTo>
                  <a:pt x="25444" y="11386"/>
                  <a:pt x="25447" y="11386"/>
                  <a:pt x="25452" y="11385"/>
                </a:cubicBezTo>
                <a:cubicBezTo>
                  <a:pt x="25488" y="11381"/>
                  <a:pt x="25513" y="11347"/>
                  <a:pt x="25509" y="11312"/>
                </a:cubicBezTo>
                <a:cubicBezTo>
                  <a:pt x="25503" y="11269"/>
                  <a:pt x="25498" y="11224"/>
                  <a:pt x="25493" y="11181"/>
                </a:cubicBezTo>
                <a:cubicBezTo>
                  <a:pt x="25487" y="11146"/>
                  <a:pt x="25459" y="11122"/>
                  <a:pt x="25427" y="11122"/>
                </a:cubicBezTo>
                <a:close/>
                <a:moveTo>
                  <a:pt x="129" y="11426"/>
                </a:moveTo>
                <a:cubicBezTo>
                  <a:pt x="97" y="11426"/>
                  <a:pt x="69" y="11452"/>
                  <a:pt x="66" y="11484"/>
                </a:cubicBezTo>
                <a:lnTo>
                  <a:pt x="53" y="11616"/>
                </a:lnTo>
                <a:cubicBezTo>
                  <a:pt x="51" y="11652"/>
                  <a:pt x="78" y="11684"/>
                  <a:pt x="113" y="11688"/>
                </a:cubicBezTo>
                <a:lnTo>
                  <a:pt x="120" y="11688"/>
                </a:lnTo>
                <a:cubicBezTo>
                  <a:pt x="153" y="11688"/>
                  <a:pt x="182" y="11662"/>
                  <a:pt x="184" y="11628"/>
                </a:cubicBezTo>
                <a:lnTo>
                  <a:pt x="196" y="11498"/>
                </a:lnTo>
                <a:cubicBezTo>
                  <a:pt x="200" y="11462"/>
                  <a:pt x="174" y="11429"/>
                  <a:pt x="138" y="11426"/>
                </a:cubicBezTo>
                <a:cubicBezTo>
                  <a:pt x="135" y="11426"/>
                  <a:pt x="132" y="11426"/>
                  <a:pt x="129" y="11426"/>
                </a:cubicBezTo>
                <a:close/>
                <a:moveTo>
                  <a:pt x="25503" y="11912"/>
                </a:moveTo>
                <a:cubicBezTo>
                  <a:pt x="25500" y="11912"/>
                  <a:pt x="25497" y="11912"/>
                  <a:pt x="25495" y="11912"/>
                </a:cubicBezTo>
                <a:cubicBezTo>
                  <a:pt x="25459" y="11914"/>
                  <a:pt x="25431" y="11946"/>
                  <a:pt x="25433" y="11982"/>
                </a:cubicBezTo>
                <a:lnTo>
                  <a:pt x="25441" y="12113"/>
                </a:lnTo>
                <a:cubicBezTo>
                  <a:pt x="25444" y="12149"/>
                  <a:pt x="25473" y="12175"/>
                  <a:pt x="25508" y="12175"/>
                </a:cubicBezTo>
                <a:lnTo>
                  <a:pt x="25510" y="12175"/>
                </a:lnTo>
                <a:cubicBezTo>
                  <a:pt x="25547" y="12174"/>
                  <a:pt x="25576" y="12141"/>
                  <a:pt x="25572" y="12106"/>
                </a:cubicBezTo>
                <a:cubicBezTo>
                  <a:pt x="25570" y="12062"/>
                  <a:pt x="25567" y="12017"/>
                  <a:pt x="25565" y="11974"/>
                </a:cubicBezTo>
                <a:cubicBezTo>
                  <a:pt x="25562" y="11940"/>
                  <a:pt x="25535" y="11912"/>
                  <a:pt x="25503" y="11912"/>
                </a:cubicBezTo>
                <a:close/>
                <a:moveTo>
                  <a:pt x="80" y="12214"/>
                </a:moveTo>
                <a:cubicBezTo>
                  <a:pt x="46" y="12214"/>
                  <a:pt x="12" y="12242"/>
                  <a:pt x="11" y="12277"/>
                </a:cubicBezTo>
                <a:lnTo>
                  <a:pt x="6" y="12410"/>
                </a:lnTo>
                <a:cubicBezTo>
                  <a:pt x="5" y="12446"/>
                  <a:pt x="33" y="12477"/>
                  <a:pt x="69" y="12478"/>
                </a:cubicBezTo>
                <a:lnTo>
                  <a:pt x="73" y="12478"/>
                </a:lnTo>
                <a:cubicBezTo>
                  <a:pt x="108" y="12478"/>
                  <a:pt x="138" y="12449"/>
                  <a:pt x="139" y="12415"/>
                </a:cubicBezTo>
                <a:lnTo>
                  <a:pt x="144" y="12283"/>
                </a:lnTo>
                <a:cubicBezTo>
                  <a:pt x="145" y="12246"/>
                  <a:pt x="118" y="12215"/>
                  <a:pt x="80" y="12214"/>
                </a:cubicBezTo>
                <a:close/>
                <a:moveTo>
                  <a:pt x="25525" y="12703"/>
                </a:moveTo>
                <a:cubicBezTo>
                  <a:pt x="25489" y="12703"/>
                  <a:pt x="25459" y="12733"/>
                  <a:pt x="25459" y="12770"/>
                </a:cubicBezTo>
                <a:lnTo>
                  <a:pt x="25458" y="12927"/>
                </a:lnTo>
                <a:cubicBezTo>
                  <a:pt x="25458" y="12963"/>
                  <a:pt x="25488" y="12994"/>
                  <a:pt x="25524" y="12994"/>
                </a:cubicBezTo>
                <a:cubicBezTo>
                  <a:pt x="25561" y="12994"/>
                  <a:pt x="25591" y="12964"/>
                  <a:pt x="25592" y="12928"/>
                </a:cubicBezTo>
                <a:lnTo>
                  <a:pt x="25592" y="12770"/>
                </a:lnTo>
                <a:cubicBezTo>
                  <a:pt x="25592" y="12733"/>
                  <a:pt x="25562" y="12703"/>
                  <a:pt x="25525" y="12703"/>
                </a:cubicBezTo>
                <a:close/>
                <a:moveTo>
                  <a:pt x="70" y="13005"/>
                </a:moveTo>
                <a:cubicBezTo>
                  <a:pt x="69" y="13005"/>
                  <a:pt x="68" y="13005"/>
                  <a:pt x="67" y="13005"/>
                </a:cubicBezTo>
                <a:cubicBezTo>
                  <a:pt x="31" y="13007"/>
                  <a:pt x="1" y="13036"/>
                  <a:pt x="2" y="13073"/>
                </a:cubicBezTo>
                <a:cubicBezTo>
                  <a:pt x="3" y="13116"/>
                  <a:pt x="5" y="13161"/>
                  <a:pt x="6" y="13204"/>
                </a:cubicBezTo>
                <a:cubicBezTo>
                  <a:pt x="7" y="13240"/>
                  <a:pt x="37" y="13269"/>
                  <a:pt x="73" y="13269"/>
                </a:cubicBezTo>
                <a:lnTo>
                  <a:pt x="75" y="13269"/>
                </a:lnTo>
                <a:cubicBezTo>
                  <a:pt x="112" y="13268"/>
                  <a:pt x="140" y="13238"/>
                  <a:pt x="139" y="13201"/>
                </a:cubicBezTo>
                <a:lnTo>
                  <a:pt x="135" y="13070"/>
                </a:lnTo>
                <a:cubicBezTo>
                  <a:pt x="134" y="13034"/>
                  <a:pt x="110" y="13005"/>
                  <a:pt x="70" y="13005"/>
                </a:cubicBezTo>
                <a:close/>
                <a:moveTo>
                  <a:pt x="25498" y="13521"/>
                </a:moveTo>
                <a:cubicBezTo>
                  <a:pt x="25464" y="13521"/>
                  <a:pt x="25437" y="13549"/>
                  <a:pt x="25434" y="13583"/>
                </a:cubicBezTo>
                <a:lnTo>
                  <a:pt x="25426" y="13714"/>
                </a:lnTo>
                <a:cubicBezTo>
                  <a:pt x="25423" y="13750"/>
                  <a:pt x="25452" y="13782"/>
                  <a:pt x="25488" y="13785"/>
                </a:cubicBezTo>
                <a:lnTo>
                  <a:pt x="25493" y="13785"/>
                </a:lnTo>
                <a:cubicBezTo>
                  <a:pt x="25526" y="13785"/>
                  <a:pt x="25556" y="13757"/>
                  <a:pt x="25557" y="13724"/>
                </a:cubicBezTo>
                <a:lnTo>
                  <a:pt x="25566" y="13592"/>
                </a:lnTo>
                <a:cubicBezTo>
                  <a:pt x="25569" y="13555"/>
                  <a:pt x="25542" y="13525"/>
                  <a:pt x="25505" y="13522"/>
                </a:cubicBezTo>
                <a:cubicBezTo>
                  <a:pt x="25503" y="13521"/>
                  <a:pt x="25500" y="13521"/>
                  <a:pt x="25498" y="13521"/>
                </a:cubicBezTo>
                <a:close/>
                <a:moveTo>
                  <a:pt x="112" y="13795"/>
                </a:moveTo>
                <a:cubicBezTo>
                  <a:pt x="110" y="13795"/>
                  <a:pt x="108" y="13796"/>
                  <a:pt x="105" y="13796"/>
                </a:cubicBezTo>
                <a:cubicBezTo>
                  <a:pt x="69" y="13800"/>
                  <a:pt x="43" y="13832"/>
                  <a:pt x="46" y="13867"/>
                </a:cubicBezTo>
                <a:cubicBezTo>
                  <a:pt x="49" y="13910"/>
                  <a:pt x="53" y="13955"/>
                  <a:pt x="57" y="13998"/>
                </a:cubicBezTo>
                <a:cubicBezTo>
                  <a:pt x="59" y="14033"/>
                  <a:pt x="89" y="14059"/>
                  <a:pt x="123" y="14059"/>
                </a:cubicBezTo>
                <a:cubicBezTo>
                  <a:pt x="124" y="14059"/>
                  <a:pt x="126" y="14059"/>
                  <a:pt x="129" y="14058"/>
                </a:cubicBezTo>
                <a:cubicBezTo>
                  <a:pt x="166" y="14056"/>
                  <a:pt x="192" y="14022"/>
                  <a:pt x="188" y="13986"/>
                </a:cubicBezTo>
                <a:lnTo>
                  <a:pt x="177" y="13856"/>
                </a:lnTo>
                <a:cubicBezTo>
                  <a:pt x="174" y="13822"/>
                  <a:pt x="144" y="13795"/>
                  <a:pt x="112" y="13795"/>
                </a:cubicBezTo>
                <a:close/>
                <a:moveTo>
                  <a:pt x="25428" y="14307"/>
                </a:moveTo>
                <a:cubicBezTo>
                  <a:pt x="25395" y="14307"/>
                  <a:pt x="25366" y="14332"/>
                  <a:pt x="25363" y="14365"/>
                </a:cubicBezTo>
                <a:lnTo>
                  <a:pt x="25346" y="14496"/>
                </a:lnTo>
                <a:cubicBezTo>
                  <a:pt x="25341" y="14532"/>
                  <a:pt x="25367" y="14564"/>
                  <a:pt x="25403" y="14569"/>
                </a:cubicBezTo>
                <a:cubicBezTo>
                  <a:pt x="25406" y="14570"/>
                  <a:pt x="25409" y="14570"/>
                  <a:pt x="25412" y="14570"/>
                </a:cubicBezTo>
                <a:cubicBezTo>
                  <a:pt x="25444" y="14570"/>
                  <a:pt x="25472" y="14548"/>
                  <a:pt x="25478" y="14513"/>
                </a:cubicBezTo>
                <a:lnTo>
                  <a:pt x="25495" y="14381"/>
                </a:lnTo>
                <a:cubicBezTo>
                  <a:pt x="25499" y="14344"/>
                  <a:pt x="25473" y="14313"/>
                  <a:pt x="25437" y="14307"/>
                </a:cubicBezTo>
                <a:cubicBezTo>
                  <a:pt x="25434" y="14307"/>
                  <a:pt x="25431" y="14307"/>
                  <a:pt x="25428" y="14307"/>
                </a:cubicBezTo>
                <a:close/>
                <a:moveTo>
                  <a:pt x="199" y="14582"/>
                </a:moveTo>
                <a:cubicBezTo>
                  <a:pt x="196" y="14582"/>
                  <a:pt x="193" y="14582"/>
                  <a:pt x="190" y="14583"/>
                </a:cubicBezTo>
                <a:cubicBezTo>
                  <a:pt x="154" y="14588"/>
                  <a:pt x="129" y="14621"/>
                  <a:pt x="134" y="14656"/>
                </a:cubicBezTo>
                <a:cubicBezTo>
                  <a:pt x="141" y="14701"/>
                  <a:pt x="148" y="14744"/>
                  <a:pt x="154" y="14788"/>
                </a:cubicBezTo>
                <a:cubicBezTo>
                  <a:pt x="160" y="14821"/>
                  <a:pt x="187" y="14845"/>
                  <a:pt x="220" y="14845"/>
                </a:cubicBezTo>
                <a:cubicBezTo>
                  <a:pt x="223" y="14845"/>
                  <a:pt x="227" y="14845"/>
                  <a:pt x="230" y="14844"/>
                </a:cubicBezTo>
                <a:cubicBezTo>
                  <a:pt x="266" y="14838"/>
                  <a:pt x="289" y="14804"/>
                  <a:pt x="284" y="14768"/>
                </a:cubicBezTo>
                <a:cubicBezTo>
                  <a:pt x="278" y="14726"/>
                  <a:pt x="272" y="14682"/>
                  <a:pt x="266" y="14639"/>
                </a:cubicBezTo>
                <a:cubicBezTo>
                  <a:pt x="259" y="14605"/>
                  <a:pt x="229" y="14582"/>
                  <a:pt x="199" y="14582"/>
                </a:cubicBezTo>
                <a:close/>
                <a:moveTo>
                  <a:pt x="25303" y="15090"/>
                </a:moveTo>
                <a:cubicBezTo>
                  <a:pt x="25273" y="15090"/>
                  <a:pt x="25245" y="15112"/>
                  <a:pt x="25240" y="15143"/>
                </a:cubicBezTo>
                <a:lnTo>
                  <a:pt x="25216" y="15273"/>
                </a:lnTo>
                <a:cubicBezTo>
                  <a:pt x="25209" y="15309"/>
                  <a:pt x="25233" y="15343"/>
                  <a:pt x="25269" y="15351"/>
                </a:cubicBezTo>
                <a:cubicBezTo>
                  <a:pt x="25273" y="15352"/>
                  <a:pt x="25278" y="15352"/>
                  <a:pt x="25281" y="15352"/>
                </a:cubicBezTo>
                <a:cubicBezTo>
                  <a:pt x="25312" y="15352"/>
                  <a:pt x="25340" y="15331"/>
                  <a:pt x="25344" y="15299"/>
                </a:cubicBezTo>
                <a:lnTo>
                  <a:pt x="25370" y="15168"/>
                </a:lnTo>
                <a:cubicBezTo>
                  <a:pt x="25376" y="15132"/>
                  <a:pt x="25352" y="15097"/>
                  <a:pt x="25317" y="15091"/>
                </a:cubicBezTo>
                <a:cubicBezTo>
                  <a:pt x="25312" y="15090"/>
                  <a:pt x="25308" y="15090"/>
                  <a:pt x="25303" y="15090"/>
                </a:cubicBezTo>
                <a:close/>
                <a:moveTo>
                  <a:pt x="338" y="15362"/>
                </a:moveTo>
                <a:cubicBezTo>
                  <a:pt x="334" y="15362"/>
                  <a:pt x="330" y="15362"/>
                  <a:pt x="325" y="15363"/>
                </a:cubicBezTo>
                <a:cubicBezTo>
                  <a:pt x="289" y="15372"/>
                  <a:pt x="267" y="15406"/>
                  <a:pt x="274" y="15442"/>
                </a:cubicBezTo>
                <a:cubicBezTo>
                  <a:pt x="283" y="15484"/>
                  <a:pt x="294" y="15527"/>
                  <a:pt x="303" y="15571"/>
                </a:cubicBezTo>
                <a:cubicBezTo>
                  <a:pt x="309" y="15602"/>
                  <a:pt x="336" y="15622"/>
                  <a:pt x="366" y="15622"/>
                </a:cubicBezTo>
                <a:lnTo>
                  <a:pt x="382" y="15622"/>
                </a:lnTo>
                <a:cubicBezTo>
                  <a:pt x="417" y="15613"/>
                  <a:pt x="440" y="15578"/>
                  <a:pt x="432" y="15542"/>
                </a:cubicBezTo>
                <a:cubicBezTo>
                  <a:pt x="421" y="15500"/>
                  <a:pt x="412" y="15456"/>
                  <a:pt x="404" y="15415"/>
                </a:cubicBezTo>
                <a:cubicBezTo>
                  <a:pt x="397" y="15383"/>
                  <a:pt x="369" y="15362"/>
                  <a:pt x="338" y="15362"/>
                </a:cubicBezTo>
                <a:close/>
                <a:moveTo>
                  <a:pt x="25136" y="15864"/>
                </a:moveTo>
                <a:cubicBezTo>
                  <a:pt x="25106" y="15864"/>
                  <a:pt x="25080" y="15884"/>
                  <a:pt x="25073" y="15914"/>
                </a:cubicBezTo>
                <a:lnTo>
                  <a:pt x="25039" y="16041"/>
                </a:lnTo>
                <a:cubicBezTo>
                  <a:pt x="25030" y="16074"/>
                  <a:pt x="25051" y="16111"/>
                  <a:pt x="25086" y="16121"/>
                </a:cubicBezTo>
                <a:cubicBezTo>
                  <a:pt x="25092" y="16122"/>
                  <a:pt x="25099" y="16124"/>
                  <a:pt x="25103" y="16124"/>
                </a:cubicBezTo>
                <a:cubicBezTo>
                  <a:pt x="25132" y="16124"/>
                  <a:pt x="25160" y="16104"/>
                  <a:pt x="25167" y="16074"/>
                </a:cubicBezTo>
                <a:cubicBezTo>
                  <a:pt x="25179" y="16033"/>
                  <a:pt x="25191" y="15991"/>
                  <a:pt x="25201" y="15947"/>
                </a:cubicBezTo>
                <a:cubicBezTo>
                  <a:pt x="25209" y="15911"/>
                  <a:pt x="25189" y="15875"/>
                  <a:pt x="25153" y="15866"/>
                </a:cubicBezTo>
                <a:cubicBezTo>
                  <a:pt x="25147" y="15864"/>
                  <a:pt x="25141" y="15864"/>
                  <a:pt x="25136" y="15864"/>
                </a:cubicBezTo>
                <a:close/>
                <a:moveTo>
                  <a:pt x="527" y="16131"/>
                </a:moveTo>
                <a:cubicBezTo>
                  <a:pt x="521" y="16131"/>
                  <a:pt x="515" y="16132"/>
                  <a:pt x="508" y="16134"/>
                </a:cubicBezTo>
                <a:cubicBezTo>
                  <a:pt x="473" y="16143"/>
                  <a:pt x="452" y="16180"/>
                  <a:pt x="462" y="16215"/>
                </a:cubicBezTo>
                <a:cubicBezTo>
                  <a:pt x="474" y="16258"/>
                  <a:pt x="486" y="16300"/>
                  <a:pt x="498" y="16343"/>
                </a:cubicBezTo>
                <a:cubicBezTo>
                  <a:pt x="507" y="16370"/>
                  <a:pt x="534" y="16390"/>
                  <a:pt x="563" y="16390"/>
                </a:cubicBezTo>
                <a:cubicBezTo>
                  <a:pt x="568" y="16390"/>
                  <a:pt x="574" y="16390"/>
                  <a:pt x="581" y="16389"/>
                </a:cubicBezTo>
                <a:cubicBezTo>
                  <a:pt x="616" y="16378"/>
                  <a:pt x="636" y="16341"/>
                  <a:pt x="626" y="16307"/>
                </a:cubicBezTo>
                <a:lnTo>
                  <a:pt x="590" y="16180"/>
                </a:lnTo>
                <a:cubicBezTo>
                  <a:pt x="582" y="16151"/>
                  <a:pt x="556" y="16131"/>
                  <a:pt x="527" y="16131"/>
                </a:cubicBezTo>
                <a:close/>
                <a:moveTo>
                  <a:pt x="24917" y="16625"/>
                </a:moveTo>
                <a:cubicBezTo>
                  <a:pt x="24889" y="16625"/>
                  <a:pt x="24864" y="16643"/>
                  <a:pt x="24855" y="16671"/>
                </a:cubicBezTo>
                <a:lnTo>
                  <a:pt x="24814" y="16796"/>
                </a:lnTo>
                <a:cubicBezTo>
                  <a:pt x="24803" y="16831"/>
                  <a:pt x="24821" y="16867"/>
                  <a:pt x="24856" y="16880"/>
                </a:cubicBezTo>
                <a:cubicBezTo>
                  <a:pt x="24862" y="16882"/>
                  <a:pt x="24871" y="16883"/>
                  <a:pt x="24877" y="16883"/>
                </a:cubicBezTo>
                <a:cubicBezTo>
                  <a:pt x="24905" y="16883"/>
                  <a:pt x="24931" y="16865"/>
                  <a:pt x="24939" y="16839"/>
                </a:cubicBezTo>
                <a:lnTo>
                  <a:pt x="24980" y="16712"/>
                </a:lnTo>
                <a:cubicBezTo>
                  <a:pt x="24992" y="16677"/>
                  <a:pt x="24973" y="16640"/>
                  <a:pt x="24938" y="16629"/>
                </a:cubicBezTo>
                <a:cubicBezTo>
                  <a:pt x="24931" y="16627"/>
                  <a:pt x="24924" y="16625"/>
                  <a:pt x="24917" y="16625"/>
                </a:cubicBezTo>
                <a:close/>
                <a:moveTo>
                  <a:pt x="761" y="16886"/>
                </a:moveTo>
                <a:cubicBezTo>
                  <a:pt x="753" y="16886"/>
                  <a:pt x="746" y="16887"/>
                  <a:pt x="739" y="16890"/>
                </a:cubicBezTo>
                <a:cubicBezTo>
                  <a:pt x="704" y="16902"/>
                  <a:pt x="686" y="16939"/>
                  <a:pt x="698" y="16974"/>
                </a:cubicBezTo>
                <a:cubicBezTo>
                  <a:pt x="712" y="17016"/>
                  <a:pt x="726" y="17057"/>
                  <a:pt x="742" y="17100"/>
                </a:cubicBezTo>
                <a:cubicBezTo>
                  <a:pt x="752" y="17126"/>
                  <a:pt x="778" y="17143"/>
                  <a:pt x="804" y="17143"/>
                </a:cubicBezTo>
                <a:cubicBezTo>
                  <a:pt x="811" y="17143"/>
                  <a:pt x="819" y="17142"/>
                  <a:pt x="827" y="17139"/>
                </a:cubicBezTo>
                <a:cubicBezTo>
                  <a:pt x="861" y="17126"/>
                  <a:pt x="879" y="17089"/>
                  <a:pt x="867" y="17055"/>
                </a:cubicBezTo>
                <a:cubicBezTo>
                  <a:pt x="851" y="17014"/>
                  <a:pt x="837" y="16972"/>
                  <a:pt x="823" y="16931"/>
                </a:cubicBezTo>
                <a:cubicBezTo>
                  <a:pt x="813" y="16903"/>
                  <a:pt x="788" y="16886"/>
                  <a:pt x="761" y="16886"/>
                </a:cubicBezTo>
                <a:close/>
                <a:moveTo>
                  <a:pt x="24650" y="17372"/>
                </a:moveTo>
                <a:cubicBezTo>
                  <a:pt x="24624" y="17372"/>
                  <a:pt x="24600" y="17388"/>
                  <a:pt x="24590" y="17414"/>
                </a:cubicBezTo>
                <a:cubicBezTo>
                  <a:pt x="24575" y="17455"/>
                  <a:pt x="24558" y="17496"/>
                  <a:pt x="24542" y="17537"/>
                </a:cubicBezTo>
                <a:cubicBezTo>
                  <a:pt x="24529" y="17570"/>
                  <a:pt x="24546" y="17608"/>
                  <a:pt x="24579" y="17623"/>
                </a:cubicBezTo>
                <a:cubicBezTo>
                  <a:pt x="24587" y="17627"/>
                  <a:pt x="24595" y="17628"/>
                  <a:pt x="24603" y="17628"/>
                </a:cubicBezTo>
                <a:cubicBezTo>
                  <a:pt x="24629" y="17628"/>
                  <a:pt x="24654" y="17612"/>
                  <a:pt x="24664" y="17587"/>
                </a:cubicBezTo>
                <a:cubicBezTo>
                  <a:pt x="24680" y="17546"/>
                  <a:pt x="24697" y="17504"/>
                  <a:pt x="24713" y="17463"/>
                </a:cubicBezTo>
                <a:cubicBezTo>
                  <a:pt x="24727" y="17428"/>
                  <a:pt x="24711" y="17389"/>
                  <a:pt x="24676" y="17377"/>
                </a:cubicBezTo>
                <a:cubicBezTo>
                  <a:pt x="24668" y="17373"/>
                  <a:pt x="24659" y="17372"/>
                  <a:pt x="24650" y="17372"/>
                </a:cubicBezTo>
                <a:close/>
                <a:moveTo>
                  <a:pt x="1043" y="17625"/>
                </a:moveTo>
                <a:cubicBezTo>
                  <a:pt x="1034" y="17625"/>
                  <a:pt x="1026" y="17626"/>
                  <a:pt x="1018" y="17630"/>
                </a:cubicBezTo>
                <a:cubicBezTo>
                  <a:pt x="983" y="17644"/>
                  <a:pt x="968" y="17684"/>
                  <a:pt x="982" y="17717"/>
                </a:cubicBezTo>
                <a:lnTo>
                  <a:pt x="1033" y="17838"/>
                </a:lnTo>
                <a:cubicBezTo>
                  <a:pt x="1044" y="17863"/>
                  <a:pt x="1067" y="17878"/>
                  <a:pt x="1093" y="17878"/>
                </a:cubicBezTo>
                <a:cubicBezTo>
                  <a:pt x="1102" y="17878"/>
                  <a:pt x="1111" y="17875"/>
                  <a:pt x="1121" y="17873"/>
                </a:cubicBezTo>
                <a:cubicBezTo>
                  <a:pt x="1154" y="17859"/>
                  <a:pt x="1169" y="17819"/>
                  <a:pt x="1156" y="17786"/>
                </a:cubicBezTo>
                <a:lnTo>
                  <a:pt x="1105" y="17666"/>
                </a:lnTo>
                <a:cubicBezTo>
                  <a:pt x="1094" y="17640"/>
                  <a:pt x="1069" y="17625"/>
                  <a:pt x="1043" y="17625"/>
                </a:cubicBezTo>
                <a:close/>
                <a:moveTo>
                  <a:pt x="24339" y="18101"/>
                </a:moveTo>
                <a:cubicBezTo>
                  <a:pt x="24315" y="18101"/>
                  <a:pt x="24291" y="18115"/>
                  <a:pt x="24280" y="18139"/>
                </a:cubicBezTo>
                <a:cubicBezTo>
                  <a:pt x="24261" y="18179"/>
                  <a:pt x="24242" y="18218"/>
                  <a:pt x="24224" y="18258"/>
                </a:cubicBezTo>
                <a:cubicBezTo>
                  <a:pt x="24206" y="18292"/>
                  <a:pt x="24221" y="18331"/>
                  <a:pt x="24255" y="18346"/>
                </a:cubicBezTo>
                <a:cubicBezTo>
                  <a:pt x="24263" y="18350"/>
                  <a:pt x="24272" y="18353"/>
                  <a:pt x="24282" y="18353"/>
                </a:cubicBezTo>
                <a:cubicBezTo>
                  <a:pt x="24307" y="18353"/>
                  <a:pt x="24331" y="18339"/>
                  <a:pt x="24343" y="18315"/>
                </a:cubicBezTo>
                <a:cubicBezTo>
                  <a:pt x="24361" y="18276"/>
                  <a:pt x="24380" y="18235"/>
                  <a:pt x="24400" y="18196"/>
                </a:cubicBezTo>
                <a:cubicBezTo>
                  <a:pt x="24415" y="18162"/>
                  <a:pt x="24401" y="18123"/>
                  <a:pt x="24368" y="18108"/>
                </a:cubicBezTo>
                <a:cubicBezTo>
                  <a:pt x="24359" y="18103"/>
                  <a:pt x="24349" y="18101"/>
                  <a:pt x="24339" y="18101"/>
                </a:cubicBezTo>
                <a:close/>
                <a:moveTo>
                  <a:pt x="1368" y="18345"/>
                </a:moveTo>
                <a:cubicBezTo>
                  <a:pt x="1359" y="18345"/>
                  <a:pt x="1349" y="18347"/>
                  <a:pt x="1340" y="18351"/>
                </a:cubicBezTo>
                <a:cubicBezTo>
                  <a:pt x="1307" y="18368"/>
                  <a:pt x="1292" y="18406"/>
                  <a:pt x="1310" y="18440"/>
                </a:cubicBezTo>
                <a:cubicBezTo>
                  <a:pt x="1328" y="18479"/>
                  <a:pt x="1347" y="18519"/>
                  <a:pt x="1368" y="18559"/>
                </a:cubicBezTo>
                <a:cubicBezTo>
                  <a:pt x="1379" y="18581"/>
                  <a:pt x="1403" y="18595"/>
                  <a:pt x="1427" y="18595"/>
                </a:cubicBezTo>
                <a:cubicBezTo>
                  <a:pt x="1437" y="18595"/>
                  <a:pt x="1448" y="18592"/>
                  <a:pt x="1458" y="18586"/>
                </a:cubicBezTo>
                <a:cubicBezTo>
                  <a:pt x="1491" y="18571"/>
                  <a:pt x="1504" y="18532"/>
                  <a:pt x="1487" y="18498"/>
                </a:cubicBezTo>
                <a:cubicBezTo>
                  <a:pt x="1466" y="18461"/>
                  <a:pt x="1448" y="18422"/>
                  <a:pt x="1428" y="18382"/>
                </a:cubicBezTo>
                <a:cubicBezTo>
                  <a:pt x="1417" y="18358"/>
                  <a:pt x="1393" y="18345"/>
                  <a:pt x="1368" y="18345"/>
                </a:cubicBezTo>
                <a:close/>
                <a:moveTo>
                  <a:pt x="23983" y="18809"/>
                </a:moveTo>
                <a:cubicBezTo>
                  <a:pt x="23959" y="18809"/>
                  <a:pt x="23936" y="18821"/>
                  <a:pt x="23924" y="18843"/>
                </a:cubicBezTo>
                <a:cubicBezTo>
                  <a:pt x="23903" y="18882"/>
                  <a:pt x="23882" y="18920"/>
                  <a:pt x="23861" y="18959"/>
                </a:cubicBezTo>
                <a:cubicBezTo>
                  <a:pt x="23842" y="18991"/>
                  <a:pt x="23853" y="19030"/>
                  <a:pt x="23886" y="19048"/>
                </a:cubicBezTo>
                <a:cubicBezTo>
                  <a:pt x="23896" y="19055"/>
                  <a:pt x="23907" y="19057"/>
                  <a:pt x="23918" y="19057"/>
                </a:cubicBezTo>
                <a:cubicBezTo>
                  <a:pt x="23940" y="19057"/>
                  <a:pt x="23964" y="19045"/>
                  <a:pt x="23976" y="19022"/>
                </a:cubicBezTo>
                <a:cubicBezTo>
                  <a:pt x="23999" y="18984"/>
                  <a:pt x="24019" y="18945"/>
                  <a:pt x="24041" y="18907"/>
                </a:cubicBezTo>
                <a:cubicBezTo>
                  <a:pt x="24057" y="18874"/>
                  <a:pt x="24046" y="18835"/>
                  <a:pt x="24014" y="18817"/>
                </a:cubicBezTo>
                <a:cubicBezTo>
                  <a:pt x="24004" y="18812"/>
                  <a:pt x="23993" y="18809"/>
                  <a:pt x="23983" y="18809"/>
                </a:cubicBezTo>
                <a:close/>
                <a:moveTo>
                  <a:pt x="1738" y="19042"/>
                </a:moveTo>
                <a:cubicBezTo>
                  <a:pt x="1727" y="19042"/>
                  <a:pt x="1716" y="19045"/>
                  <a:pt x="1706" y="19051"/>
                </a:cubicBezTo>
                <a:cubicBezTo>
                  <a:pt x="1674" y="19068"/>
                  <a:pt x="1664" y="19108"/>
                  <a:pt x="1681" y="19140"/>
                </a:cubicBezTo>
                <a:lnTo>
                  <a:pt x="1748" y="19255"/>
                </a:lnTo>
                <a:cubicBezTo>
                  <a:pt x="1761" y="19276"/>
                  <a:pt x="1782" y="19287"/>
                  <a:pt x="1806" y="19287"/>
                </a:cubicBezTo>
                <a:cubicBezTo>
                  <a:pt x="1817" y="19287"/>
                  <a:pt x="1828" y="19285"/>
                  <a:pt x="1839" y="19280"/>
                </a:cubicBezTo>
                <a:cubicBezTo>
                  <a:pt x="1869" y="19261"/>
                  <a:pt x="1880" y="19221"/>
                  <a:pt x="1862" y="19189"/>
                </a:cubicBezTo>
                <a:lnTo>
                  <a:pt x="1797" y="19075"/>
                </a:lnTo>
                <a:cubicBezTo>
                  <a:pt x="1784" y="19054"/>
                  <a:pt x="1761" y="19042"/>
                  <a:pt x="1738" y="19042"/>
                </a:cubicBezTo>
                <a:close/>
                <a:moveTo>
                  <a:pt x="23582" y="19494"/>
                </a:moveTo>
                <a:cubicBezTo>
                  <a:pt x="23559" y="19494"/>
                  <a:pt x="23538" y="19504"/>
                  <a:pt x="23525" y="19524"/>
                </a:cubicBezTo>
                <a:lnTo>
                  <a:pt x="23454" y="19635"/>
                </a:lnTo>
                <a:cubicBezTo>
                  <a:pt x="23435" y="19666"/>
                  <a:pt x="23444" y="19707"/>
                  <a:pt x="23475" y="19726"/>
                </a:cubicBezTo>
                <a:cubicBezTo>
                  <a:pt x="23487" y="19732"/>
                  <a:pt x="23498" y="19736"/>
                  <a:pt x="23511" y="19736"/>
                </a:cubicBezTo>
                <a:cubicBezTo>
                  <a:pt x="23533" y="19736"/>
                  <a:pt x="23554" y="19726"/>
                  <a:pt x="23565" y="19707"/>
                </a:cubicBezTo>
                <a:lnTo>
                  <a:pt x="23637" y="19594"/>
                </a:lnTo>
                <a:cubicBezTo>
                  <a:pt x="23656" y="19564"/>
                  <a:pt x="23647" y="19523"/>
                  <a:pt x="23616" y="19503"/>
                </a:cubicBezTo>
                <a:cubicBezTo>
                  <a:pt x="23605" y="19497"/>
                  <a:pt x="23593" y="19494"/>
                  <a:pt x="23582" y="19494"/>
                </a:cubicBezTo>
                <a:close/>
                <a:moveTo>
                  <a:pt x="2154" y="19714"/>
                </a:moveTo>
                <a:cubicBezTo>
                  <a:pt x="2142" y="19714"/>
                  <a:pt x="2129" y="19718"/>
                  <a:pt x="2118" y="19725"/>
                </a:cubicBezTo>
                <a:cubicBezTo>
                  <a:pt x="2087" y="19746"/>
                  <a:pt x="2078" y="19787"/>
                  <a:pt x="2098" y="19817"/>
                </a:cubicBezTo>
                <a:lnTo>
                  <a:pt x="2171" y="19927"/>
                </a:lnTo>
                <a:cubicBezTo>
                  <a:pt x="2183" y="19946"/>
                  <a:pt x="2205" y="19956"/>
                  <a:pt x="2226" y="19956"/>
                </a:cubicBezTo>
                <a:cubicBezTo>
                  <a:pt x="2239" y="19956"/>
                  <a:pt x="2252" y="19954"/>
                  <a:pt x="2264" y="19945"/>
                </a:cubicBezTo>
                <a:cubicBezTo>
                  <a:pt x="2295" y="19925"/>
                  <a:pt x="2303" y="19884"/>
                  <a:pt x="2283" y="19853"/>
                </a:cubicBezTo>
                <a:lnTo>
                  <a:pt x="2209" y="19745"/>
                </a:lnTo>
                <a:cubicBezTo>
                  <a:pt x="2197" y="19725"/>
                  <a:pt x="2175" y="19714"/>
                  <a:pt x="2154" y="19714"/>
                </a:cubicBezTo>
                <a:close/>
                <a:moveTo>
                  <a:pt x="23140" y="20152"/>
                </a:moveTo>
                <a:cubicBezTo>
                  <a:pt x="23119" y="20152"/>
                  <a:pt x="23098" y="20161"/>
                  <a:pt x="23085" y="20180"/>
                </a:cubicBezTo>
                <a:lnTo>
                  <a:pt x="23008" y="20285"/>
                </a:lnTo>
                <a:cubicBezTo>
                  <a:pt x="22987" y="20315"/>
                  <a:pt x="22993" y="20355"/>
                  <a:pt x="23023" y="20377"/>
                </a:cubicBezTo>
                <a:cubicBezTo>
                  <a:pt x="23034" y="20386"/>
                  <a:pt x="23046" y="20390"/>
                  <a:pt x="23061" y="20390"/>
                </a:cubicBezTo>
                <a:cubicBezTo>
                  <a:pt x="23081" y="20390"/>
                  <a:pt x="23101" y="20380"/>
                  <a:pt x="23115" y="20364"/>
                </a:cubicBezTo>
                <a:lnTo>
                  <a:pt x="23193" y="20256"/>
                </a:lnTo>
                <a:cubicBezTo>
                  <a:pt x="23213" y="20227"/>
                  <a:pt x="23207" y="20186"/>
                  <a:pt x="23177" y="20163"/>
                </a:cubicBezTo>
                <a:cubicBezTo>
                  <a:pt x="23166" y="20156"/>
                  <a:pt x="23153" y="20152"/>
                  <a:pt x="23140" y="20152"/>
                </a:cubicBezTo>
                <a:close/>
                <a:moveTo>
                  <a:pt x="2607" y="20363"/>
                </a:moveTo>
                <a:cubicBezTo>
                  <a:pt x="2594" y="20363"/>
                  <a:pt x="2580" y="20367"/>
                  <a:pt x="2568" y="20376"/>
                </a:cubicBezTo>
                <a:cubicBezTo>
                  <a:pt x="2539" y="20397"/>
                  <a:pt x="2533" y="20438"/>
                  <a:pt x="2555" y="20468"/>
                </a:cubicBezTo>
                <a:cubicBezTo>
                  <a:pt x="2581" y="20504"/>
                  <a:pt x="2609" y="20540"/>
                  <a:pt x="2636" y="20574"/>
                </a:cubicBezTo>
                <a:cubicBezTo>
                  <a:pt x="2648" y="20591"/>
                  <a:pt x="2668" y="20600"/>
                  <a:pt x="2688" y="20600"/>
                </a:cubicBezTo>
                <a:cubicBezTo>
                  <a:pt x="2702" y="20600"/>
                  <a:pt x="2716" y="20595"/>
                  <a:pt x="2728" y="20585"/>
                </a:cubicBezTo>
                <a:cubicBezTo>
                  <a:pt x="2755" y="20563"/>
                  <a:pt x="2760" y="20522"/>
                  <a:pt x="2739" y="20493"/>
                </a:cubicBezTo>
                <a:cubicBezTo>
                  <a:pt x="2712" y="20458"/>
                  <a:pt x="2686" y="20423"/>
                  <a:pt x="2660" y="20389"/>
                </a:cubicBezTo>
                <a:cubicBezTo>
                  <a:pt x="2647" y="20372"/>
                  <a:pt x="2627" y="20363"/>
                  <a:pt x="2607" y="20363"/>
                </a:cubicBezTo>
                <a:close/>
                <a:moveTo>
                  <a:pt x="22657" y="20779"/>
                </a:moveTo>
                <a:cubicBezTo>
                  <a:pt x="22638" y="20779"/>
                  <a:pt x="22618" y="20788"/>
                  <a:pt x="22605" y="20804"/>
                </a:cubicBezTo>
                <a:lnTo>
                  <a:pt x="22522" y="20904"/>
                </a:lnTo>
                <a:cubicBezTo>
                  <a:pt x="22500" y="20933"/>
                  <a:pt x="22503" y="20975"/>
                  <a:pt x="22532" y="20998"/>
                </a:cubicBezTo>
                <a:cubicBezTo>
                  <a:pt x="22544" y="21008"/>
                  <a:pt x="22558" y="21013"/>
                  <a:pt x="22573" y="21013"/>
                </a:cubicBezTo>
                <a:cubicBezTo>
                  <a:pt x="22592" y="21013"/>
                  <a:pt x="22610" y="21005"/>
                  <a:pt x="22624" y="20990"/>
                </a:cubicBezTo>
                <a:lnTo>
                  <a:pt x="22708" y="20888"/>
                </a:lnTo>
                <a:cubicBezTo>
                  <a:pt x="22731" y="20860"/>
                  <a:pt x="22727" y="20817"/>
                  <a:pt x="22699" y="20794"/>
                </a:cubicBezTo>
                <a:cubicBezTo>
                  <a:pt x="22687" y="20784"/>
                  <a:pt x="22672" y="20779"/>
                  <a:pt x="22657" y="20779"/>
                </a:cubicBezTo>
                <a:close/>
                <a:moveTo>
                  <a:pt x="3102" y="20980"/>
                </a:moveTo>
                <a:cubicBezTo>
                  <a:pt x="3087" y="20980"/>
                  <a:pt x="3072" y="20985"/>
                  <a:pt x="3059" y="20995"/>
                </a:cubicBezTo>
                <a:cubicBezTo>
                  <a:pt x="3031" y="21020"/>
                  <a:pt x="3028" y="21060"/>
                  <a:pt x="3051" y="21088"/>
                </a:cubicBezTo>
                <a:cubicBezTo>
                  <a:pt x="3081" y="21123"/>
                  <a:pt x="3108" y="21157"/>
                  <a:pt x="3138" y="21189"/>
                </a:cubicBezTo>
                <a:cubicBezTo>
                  <a:pt x="3151" y="21205"/>
                  <a:pt x="3170" y="21213"/>
                  <a:pt x="3188" y="21213"/>
                </a:cubicBezTo>
                <a:cubicBezTo>
                  <a:pt x="3204" y="21213"/>
                  <a:pt x="3219" y="21208"/>
                  <a:pt x="3231" y="21196"/>
                </a:cubicBezTo>
                <a:cubicBezTo>
                  <a:pt x="3260" y="21172"/>
                  <a:pt x="3262" y="21129"/>
                  <a:pt x="3238" y="21102"/>
                </a:cubicBezTo>
                <a:cubicBezTo>
                  <a:pt x="3209" y="21070"/>
                  <a:pt x="3180" y="21036"/>
                  <a:pt x="3152" y="21003"/>
                </a:cubicBezTo>
                <a:cubicBezTo>
                  <a:pt x="3139" y="20987"/>
                  <a:pt x="3120" y="20980"/>
                  <a:pt x="3102" y="20980"/>
                </a:cubicBezTo>
                <a:close/>
                <a:moveTo>
                  <a:pt x="22140" y="21377"/>
                </a:moveTo>
                <a:cubicBezTo>
                  <a:pt x="22122" y="21377"/>
                  <a:pt x="22104" y="21384"/>
                  <a:pt x="22091" y="21398"/>
                </a:cubicBezTo>
                <a:lnTo>
                  <a:pt x="22000" y="21494"/>
                </a:lnTo>
                <a:cubicBezTo>
                  <a:pt x="21975" y="21521"/>
                  <a:pt x="21976" y="21562"/>
                  <a:pt x="22004" y="21587"/>
                </a:cubicBezTo>
                <a:cubicBezTo>
                  <a:pt x="22016" y="21599"/>
                  <a:pt x="22031" y="21605"/>
                  <a:pt x="22048" y="21605"/>
                </a:cubicBezTo>
                <a:cubicBezTo>
                  <a:pt x="22065" y="21605"/>
                  <a:pt x="22082" y="21598"/>
                  <a:pt x="22097" y="21584"/>
                </a:cubicBezTo>
                <a:lnTo>
                  <a:pt x="22188" y="21487"/>
                </a:lnTo>
                <a:cubicBezTo>
                  <a:pt x="22211" y="21461"/>
                  <a:pt x="22210" y="21419"/>
                  <a:pt x="22184" y="21394"/>
                </a:cubicBezTo>
                <a:cubicBezTo>
                  <a:pt x="22171" y="21382"/>
                  <a:pt x="22155" y="21377"/>
                  <a:pt x="22140" y="21377"/>
                </a:cubicBezTo>
                <a:close/>
                <a:moveTo>
                  <a:pt x="3634" y="21568"/>
                </a:moveTo>
                <a:cubicBezTo>
                  <a:pt x="3617" y="21568"/>
                  <a:pt x="3601" y="21574"/>
                  <a:pt x="3588" y="21586"/>
                </a:cubicBezTo>
                <a:cubicBezTo>
                  <a:pt x="3563" y="21612"/>
                  <a:pt x="3562" y="21654"/>
                  <a:pt x="3587" y="21680"/>
                </a:cubicBezTo>
                <a:cubicBezTo>
                  <a:pt x="3618" y="21711"/>
                  <a:pt x="3649" y="21742"/>
                  <a:pt x="3679" y="21774"/>
                </a:cubicBezTo>
                <a:cubicBezTo>
                  <a:pt x="3692" y="21787"/>
                  <a:pt x="3710" y="21793"/>
                  <a:pt x="3726" y="21793"/>
                </a:cubicBezTo>
                <a:cubicBezTo>
                  <a:pt x="3743" y="21793"/>
                  <a:pt x="3760" y="21787"/>
                  <a:pt x="3772" y="21776"/>
                </a:cubicBezTo>
                <a:cubicBezTo>
                  <a:pt x="3799" y="21750"/>
                  <a:pt x="3799" y="21707"/>
                  <a:pt x="3773" y="21682"/>
                </a:cubicBezTo>
                <a:cubicBezTo>
                  <a:pt x="3743" y="21650"/>
                  <a:pt x="3712" y="21619"/>
                  <a:pt x="3681" y="21587"/>
                </a:cubicBezTo>
                <a:cubicBezTo>
                  <a:pt x="3668" y="21574"/>
                  <a:pt x="3651" y="21568"/>
                  <a:pt x="3634" y="21568"/>
                </a:cubicBezTo>
                <a:close/>
                <a:moveTo>
                  <a:pt x="21582" y="21941"/>
                </a:moveTo>
                <a:cubicBezTo>
                  <a:pt x="21566" y="21941"/>
                  <a:pt x="21549" y="21947"/>
                  <a:pt x="21536" y="21960"/>
                </a:cubicBezTo>
                <a:lnTo>
                  <a:pt x="21441" y="22049"/>
                </a:lnTo>
                <a:cubicBezTo>
                  <a:pt x="21415" y="22073"/>
                  <a:pt x="21413" y="22115"/>
                  <a:pt x="21438" y="22142"/>
                </a:cubicBezTo>
                <a:cubicBezTo>
                  <a:pt x="21451" y="22156"/>
                  <a:pt x="21468" y="22162"/>
                  <a:pt x="21487" y="22162"/>
                </a:cubicBezTo>
                <a:cubicBezTo>
                  <a:pt x="21502" y="22162"/>
                  <a:pt x="21519" y="22156"/>
                  <a:pt x="21531" y="22146"/>
                </a:cubicBezTo>
                <a:lnTo>
                  <a:pt x="21627" y="22055"/>
                </a:lnTo>
                <a:cubicBezTo>
                  <a:pt x="21654" y="22029"/>
                  <a:pt x="21656" y="21989"/>
                  <a:pt x="21630" y="21962"/>
                </a:cubicBezTo>
                <a:cubicBezTo>
                  <a:pt x="21617" y="21948"/>
                  <a:pt x="21600" y="21941"/>
                  <a:pt x="21582" y="21941"/>
                </a:cubicBezTo>
                <a:close/>
                <a:moveTo>
                  <a:pt x="4201" y="22119"/>
                </a:moveTo>
                <a:cubicBezTo>
                  <a:pt x="4183" y="22119"/>
                  <a:pt x="4165" y="22126"/>
                  <a:pt x="4152" y="22140"/>
                </a:cubicBezTo>
                <a:cubicBezTo>
                  <a:pt x="4128" y="22167"/>
                  <a:pt x="4129" y="22208"/>
                  <a:pt x="4156" y="22233"/>
                </a:cubicBezTo>
                <a:cubicBezTo>
                  <a:pt x="4190" y="22264"/>
                  <a:pt x="4222" y="22293"/>
                  <a:pt x="4254" y="22323"/>
                </a:cubicBezTo>
                <a:cubicBezTo>
                  <a:pt x="4267" y="22334"/>
                  <a:pt x="4283" y="22339"/>
                  <a:pt x="4298" y="22339"/>
                </a:cubicBezTo>
                <a:cubicBezTo>
                  <a:pt x="4316" y="22339"/>
                  <a:pt x="4335" y="22331"/>
                  <a:pt x="4348" y="22318"/>
                </a:cubicBezTo>
                <a:cubicBezTo>
                  <a:pt x="4372" y="22290"/>
                  <a:pt x="4370" y="22248"/>
                  <a:pt x="4343" y="22224"/>
                </a:cubicBezTo>
                <a:cubicBezTo>
                  <a:pt x="4311" y="22195"/>
                  <a:pt x="4278" y="22166"/>
                  <a:pt x="4246" y="22136"/>
                </a:cubicBezTo>
                <a:cubicBezTo>
                  <a:pt x="4233" y="22124"/>
                  <a:pt x="4217" y="22119"/>
                  <a:pt x="4201" y="22119"/>
                </a:cubicBezTo>
                <a:close/>
                <a:moveTo>
                  <a:pt x="20993" y="22466"/>
                </a:moveTo>
                <a:cubicBezTo>
                  <a:pt x="20978" y="22466"/>
                  <a:pt x="20963" y="22472"/>
                  <a:pt x="20951" y="22483"/>
                </a:cubicBezTo>
                <a:lnTo>
                  <a:pt x="20849" y="22567"/>
                </a:lnTo>
                <a:cubicBezTo>
                  <a:pt x="20822" y="22590"/>
                  <a:pt x="20818" y="22632"/>
                  <a:pt x="20840" y="22661"/>
                </a:cubicBezTo>
                <a:cubicBezTo>
                  <a:pt x="20853" y="22677"/>
                  <a:pt x="20873" y="22684"/>
                  <a:pt x="20891" y="22684"/>
                </a:cubicBezTo>
                <a:cubicBezTo>
                  <a:pt x="20906" y="22684"/>
                  <a:pt x="20921" y="22679"/>
                  <a:pt x="20935" y="22668"/>
                </a:cubicBezTo>
                <a:lnTo>
                  <a:pt x="21036" y="22584"/>
                </a:lnTo>
                <a:cubicBezTo>
                  <a:pt x="21064" y="22559"/>
                  <a:pt x="21067" y="22519"/>
                  <a:pt x="21044" y="22490"/>
                </a:cubicBezTo>
                <a:cubicBezTo>
                  <a:pt x="21030" y="22475"/>
                  <a:pt x="21012" y="22466"/>
                  <a:pt x="20993" y="22466"/>
                </a:cubicBezTo>
                <a:close/>
                <a:moveTo>
                  <a:pt x="4802" y="22634"/>
                </a:moveTo>
                <a:cubicBezTo>
                  <a:pt x="4782" y="22634"/>
                  <a:pt x="4763" y="22643"/>
                  <a:pt x="4750" y="22659"/>
                </a:cubicBezTo>
                <a:cubicBezTo>
                  <a:pt x="4727" y="22688"/>
                  <a:pt x="4732" y="22729"/>
                  <a:pt x="4760" y="22753"/>
                </a:cubicBezTo>
                <a:lnTo>
                  <a:pt x="4863" y="22836"/>
                </a:lnTo>
                <a:cubicBezTo>
                  <a:pt x="4875" y="22845"/>
                  <a:pt x="4891" y="22850"/>
                  <a:pt x="4904" y="22850"/>
                </a:cubicBezTo>
                <a:cubicBezTo>
                  <a:pt x="4923" y="22850"/>
                  <a:pt x="4943" y="22841"/>
                  <a:pt x="4955" y="22824"/>
                </a:cubicBezTo>
                <a:cubicBezTo>
                  <a:pt x="4979" y="22795"/>
                  <a:pt x="4974" y="22754"/>
                  <a:pt x="4945" y="22730"/>
                </a:cubicBezTo>
                <a:lnTo>
                  <a:pt x="4843" y="22648"/>
                </a:lnTo>
                <a:cubicBezTo>
                  <a:pt x="4831" y="22639"/>
                  <a:pt x="4816" y="22634"/>
                  <a:pt x="4802" y="22634"/>
                </a:cubicBezTo>
                <a:close/>
                <a:moveTo>
                  <a:pt x="20372" y="22959"/>
                </a:moveTo>
                <a:cubicBezTo>
                  <a:pt x="20358" y="22959"/>
                  <a:pt x="20345" y="22963"/>
                  <a:pt x="20333" y="22972"/>
                </a:cubicBezTo>
                <a:cubicBezTo>
                  <a:pt x="20298" y="22999"/>
                  <a:pt x="20264" y="23025"/>
                  <a:pt x="20228" y="23051"/>
                </a:cubicBezTo>
                <a:cubicBezTo>
                  <a:pt x="20198" y="23072"/>
                  <a:pt x="20190" y="23113"/>
                  <a:pt x="20213" y="23143"/>
                </a:cubicBezTo>
                <a:cubicBezTo>
                  <a:pt x="20225" y="23160"/>
                  <a:pt x="20246" y="23169"/>
                  <a:pt x="20266" y="23169"/>
                </a:cubicBezTo>
                <a:cubicBezTo>
                  <a:pt x="20279" y="23169"/>
                  <a:pt x="20293" y="23165"/>
                  <a:pt x="20303" y="23157"/>
                </a:cubicBezTo>
                <a:cubicBezTo>
                  <a:pt x="20339" y="23131"/>
                  <a:pt x="20375" y="23106"/>
                  <a:pt x="20410" y="23078"/>
                </a:cubicBezTo>
                <a:cubicBezTo>
                  <a:pt x="20440" y="23057"/>
                  <a:pt x="20446" y="23016"/>
                  <a:pt x="20425" y="22986"/>
                </a:cubicBezTo>
                <a:cubicBezTo>
                  <a:pt x="20412" y="22968"/>
                  <a:pt x="20392" y="22959"/>
                  <a:pt x="20372" y="22959"/>
                </a:cubicBezTo>
                <a:close/>
                <a:moveTo>
                  <a:pt x="5431" y="23114"/>
                </a:moveTo>
                <a:cubicBezTo>
                  <a:pt x="5411" y="23114"/>
                  <a:pt x="5391" y="23124"/>
                  <a:pt x="5378" y="23142"/>
                </a:cubicBezTo>
                <a:cubicBezTo>
                  <a:pt x="5356" y="23170"/>
                  <a:pt x="5363" y="23211"/>
                  <a:pt x="5393" y="23234"/>
                </a:cubicBezTo>
                <a:lnTo>
                  <a:pt x="5502" y="23310"/>
                </a:lnTo>
                <a:cubicBezTo>
                  <a:pt x="5515" y="23318"/>
                  <a:pt x="5527" y="23322"/>
                  <a:pt x="5540" y="23322"/>
                </a:cubicBezTo>
                <a:cubicBezTo>
                  <a:pt x="5561" y="23322"/>
                  <a:pt x="5582" y="23311"/>
                  <a:pt x="5594" y="23293"/>
                </a:cubicBezTo>
                <a:cubicBezTo>
                  <a:pt x="5614" y="23264"/>
                  <a:pt x="5607" y="23221"/>
                  <a:pt x="5577" y="23201"/>
                </a:cubicBezTo>
                <a:lnTo>
                  <a:pt x="5470" y="23126"/>
                </a:lnTo>
                <a:cubicBezTo>
                  <a:pt x="5458" y="23118"/>
                  <a:pt x="5445" y="23114"/>
                  <a:pt x="5431" y="23114"/>
                </a:cubicBezTo>
                <a:close/>
                <a:moveTo>
                  <a:pt x="19723" y="23412"/>
                </a:moveTo>
                <a:cubicBezTo>
                  <a:pt x="19710" y="23412"/>
                  <a:pt x="19697" y="23415"/>
                  <a:pt x="19686" y="23423"/>
                </a:cubicBezTo>
                <a:lnTo>
                  <a:pt x="19576" y="23493"/>
                </a:lnTo>
                <a:cubicBezTo>
                  <a:pt x="19545" y="23512"/>
                  <a:pt x="19536" y="23553"/>
                  <a:pt x="19555" y="23584"/>
                </a:cubicBezTo>
                <a:cubicBezTo>
                  <a:pt x="19568" y="23604"/>
                  <a:pt x="19590" y="23614"/>
                  <a:pt x="19611" y="23614"/>
                </a:cubicBezTo>
                <a:cubicBezTo>
                  <a:pt x="19625" y="23614"/>
                  <a:pt x="19636" y="23610"/>
                  <a:pt x="19646" y="23604"/>
                </a:cubicBezTo>
                <a:lnTo>
                  <a:pt x="19758" y="23532"/>
                </a:lnTo>
                <a:cubicBezTo>
                  <a:pt x="19788" y="23513"/>
                  <a:pt x="19797" y="23472"/>
                  <a:pt x="19776" y="23441"/>
                </a:cubicBezTo>
                <a:cubicBezTo>
                  <a:pt x="19765" y="23422"/>
                  <a:pt x="19744" y="23412"/>
                  <a:pt x="19723" y="23412"/>
                </a:cubicBezTo>
                <a:close/>
                <a:moveTo>
                  <a:pt x="6092" y="23554"/>
                </a:moveTo>
                <a:cubicBezTo>
                  <a:pt x="6070" y="23554"/>
                  <a:pt x="6049" y="23565"/>
                  <a:pt x="6037" y="23585"/>
                </a:cubicBezTo>
                <a:cubicBezTo>
                  <a:pt x="6017" y="23615"/>
                  <a:pt x="6028" y="23656"/>
                  <a:pt x="6058" y="23676"/>
                </a:cubicBezTo>
                <a:lnTo>
                  <a:pt x="6171" y="23745"/>
                </a:lnTo>
                <a:cubicBezTo>
                  <a:pt x="6182" y="23751"/>
                  <a:pt x="6193" y="23754"/>
                  <a:pt x="6206" y="23754"/>
                </a:cubicBezTo>
                <a:cubicBezTo>
                  <a:pt x="6227" y="23754"/>
                  <a:pt x="6249" y="23742"/>
                  <a:pt x="6262" y="23723"/>
                </a:cubicBezTo>
                <a:cubicBezTo>
                  <a:pt x="6280" y="23692"/>
                  <a:pt x="6270" y="23651"/>
                  <a:pt x="6239" y="23632"/>
                </a:cubicBezTo>
                <a:lnTo>
                  <a:pt x="6127" y="23563"/>
                </a:lnTo>
                <a:cubicBezTo>
                  <a:pt x="6116" y="23557"/>
                  <a:pt x="6104" y="23554"/>
                  <a:pt x="6092" y="23554"/>
                </a:cubicBezTo>
                <a:close/>
                <a:moveTo>
                  <a:pt x="19045" y="23821"/>
                </a:moveTo>
                <a:cubicBezTo>
                  <a:pt x="19034" y="23821"/>
                  <a:pt x="19023" y="23824"/>
                  <a:pt x="19013" y="23829"/>
                </a:cubicBezTo>
                <a:cubicBezTo>
                  <a:pt x="18976" y="23851"/>
                  <a:pt x="18937" y="23873"/>
                  <a:pt x="18899" y="23894"/>
                </a:cubicBezTo>
                <a:cubicBezTo>
                  <a:pt x="18867" y="23911"/>
                  <a:pt x="18855" y="23951"/>
                  <a:pt x="18874" y="23983"/>
                </a:cubicBezTo>
                <a:cubicBezTo>
                  <a:pt x="18885" y="24004"/>
                  <a:pt x="18908" y="24017"/>
                  <a:pt x="18931" y="24017"/>
                </a:cubicBezTo>
                <a:cubicBezTo>
                  <a:pt x="18942" y="24017"/>
                  <a:pt x="18954" y="24014"/>
                  <a:pt x="18962" y="24008"/>
                </a:cubicBezTo>
                <a:cubicBezTo>
                  <a:pt x="19001" y="23988"/>
                  <a:pt x="19038" y="23966"/>
                  <a:pt x="19077" y="23945"/>
                </a:cubicBezTo>
                <a:cubicBezTo>
                  <a:pt x="19109" y="23926"/>
                  <a:pt x="19120" y="23887"/>
                  <a:pt x="19103" y="23855"/>
                </a:cubicBezTo>
                <a:cubicBezTo>
                  <a:pt x="19090" y="23833"/>
                  <a:pt x="19068" y="23821"/>
                  <a:pt x="19045" y="23821"/>
                </a:cubicBezTo>
                <a:close/>
                <a:moveTo>
                  <a:pt x="6778" y="23949"/>
                </a:moveTo>
                <a:cubicBezTo>
                  <a:pt x="6754" y="23949"/>
                  <a:pt x="6732" y="23961"/>
                  <a:pt x="6719" y="23983"/>
                </a:cubicBezTo>
                <a:cubicBezTo>
                  <a:pt x="6703" y="24014"/>
                  <a:pt x="6714" y="24054"/>
                  <a:pt x="6746" y="24073"/>
                </a:cubicBezTo>
                <a:cubicBezTo>
                  <a:pt x="6786" y="24094"/>
                  <a:pt x="6825" y="24115"/>
                  <a:pt x="6863" y="24135"/>
                </a:cubicBezTo>
                <a:cubicBezTo>
                  <a:pt x="6874" y="24140"/>
                  <a:pt x="6884" y="24142"/>
                  <a:pt x="6894" y="24142"/>
                </a:cubicBezTo>
                <a:cubicBezTo>
                  <a:pt x="6919" y="24142"/>
                  <a:pt x="6942" y="24130"/>
                  <a:pt x="6953" y="24107"/>
                </a:cubicBezTo>
                <a:cubicBezTo>
                  <a:pt x="6970" y="24074"/>
                  <a:pt x="6958" y="24034"/>
                  <a:pt x="6925" y="24017"/>
                </a:cubicBezTo>
                <a:cubicBezTo>
                  <a:pt x="6886" y="23997"/>
                  <a:pt x="6847" y="23977"/>
                  <a:pt x="6809" y="23956"/>
                </a:cubicBezTo>
                <a:cubicBezTo>
                  <a:pt x="6799" y="23951"/>
                  <a:pt x="6788" y="23949"/>
                  <a:pt x="6778" y="23949"/>
                </a:cubicBezTo>
                <a:close/>
                <a:moveTo>
                  <a:pt x="18346" y="24187"/>
                </a:moveTo>
                <a:cubicBezTo>
                  <a:pt x="18336" y="24187"/>
                  <a:pt x="18326" y="24189"/>
                  <a:pt x="18317" y="24193"/>
                </a:cubicBezTo>
                <a:cubicBezTo>
                  <a:pt x="18279" y="24213"/>
                  <a:pt x="18239" y="24231"/>
                  <a:pt x="18199" y="24250"/>
                </a:cubicBezTo>
                <a:cubicBezTo>
                  <a:pt x="18167" y="24265"/>
                  <a:pt x="18152" y="24305"/>
                  <a:pt x="18168" y="24339"/>
                </a:cubicBezTo>
                <a:cubicBezTo>
                  <a:pt x="18179" y="24362"/>
                  <a:pt x="18203" y="24377"/>
                  <a:pt x="18228" y="24377"/>
                </a:cubicBezTo>
                <a:cubicBezTo>
                  <a:pt x="18238" y="24377"/>
                  <a:pt x="18246" y="24375"/>
                  <a:pt x="18256" y="24370"/>
                </a:cubicBezTo>
                <a:lnTo>
                  <a:pt x="18374" y="24313"/>
                </a:lnTo>
                <a:cubicBezTo>
                  <a:pt x="18408" y="24298"/>
                  <a:pt x="18420" y="24258"/>
                  <a:pt x="18405" y="24224"/>
                </a:cubicBezTo>
                <a:cubicBezTo>
                  <a:pt x="18394" y="24201"/>
                  <a:pt x="18371" y="24187"/>
                  <a:pt x="18346" y="24187"/>
                </a:cubicBezTo>
                <a:close/>
                <a:moveTo>
                  <a:pt x="7488" y="24303"/>
                </a:moveTo>
                <a:cubicBezTo>
                  <a:pt x="7463" y="24303"/>
                  <a:pt x="7439" y="24317"/>
                  <a:pt x="7428" y="24341"/>
                </a:cubicBezTo>
                <a:cubicBezTo>
                  <a:pt x="7413" y="24373"/>
                  <a:pt x="7426" y="24412"/>
                  <a:pt x="7460" y="24428"/>
                </a:cubicBezTo>
                <a:cubicBezTo>
                  <a:pt x="7501" y="24447"/>
                  <a:pt x="7541" y="24465"/>
                  <a:pt x="7582" y="24483"/>
                </a:cubicBezTo>
                <a:cubicBezTo>
                  <a:pt x="7590" y="24488"/>
                  <a:pt x="7599" y="24489"/>
                  <a:pt x="7608" y="24489"/>
                </a:cubicBezTo>
                <a:cubicBezTo>
                  <a:pt x="7634" y="24489"/>
                  <a:pt x="7658" y="24475"/>
                  <a:pt x="7669" y="24451"/>
                </a:cubicBezTo>
                <a:cubicBezTo>
                  <a:pt x="7684" y="24418"/>
                  <a:pt x="7669" y="24380"/>
                  <a:pt x="7635" y="24364"/>
                </a:cubicBezTo>
                <a:cubicBezTo>
                  <a:pt x="7594" y="24346"/>
                  <a:pt x="7554" y="24326"/>
                  <a:pt x="7515" y="24309"/>
                </a:cubicBezTo>
                <a:cubicBezTo>
                  <a:pt x="7506" y="24305"/>
                  <a:pt x="7497" y="24303"/>
                  <a:pt x="7488" y="24303"/>
                </a:cubicBezTo>
                <a:close/>
                <a:moveTo>
                  <a:pt x="17625" y="24510"/>
                </a:moveTo>
                <a:cubicBezTo>
                  <a:pt x="17617" y="24510"/>
                  <a:pt x="17609" y="24511"/>
                  <a:pt x="17601" y="24515"/>
                </a:cubicBezTo>
                <a:cubicBezTo>
                  <a:pt x="17561" y="24531"/>
                  <a:pt x="17520" y="24546"/>
                  <a:pt x="17479" y="24564"/>
                </a:cubicBezTo>
                <a:cubicBezTo>
                  <a:pt x="17444" y="24577"/>
                  <a:pt x="17429" y="24615"/>
                  <a:pt x="17442" y="24649"/>
                </a:cubicBezTo>
                <a:cubicBezTo>
                  <a:pt x="17452" y="24675"/>
                  <a:pt x="17478" y="24692"/>
                  <a:pt x="17504" y="24692"/>
                </a:cubicBezTo>
                <a:cubicBezTo>
                  <a:pt x="17512" y="24692"/>
                  <a:pt x="17520" y="24690"/>
                  <a:pt x="17528" y="24687"/>
                </a:cubicBezTo>
                <a:lnTo>
                  <a:pt x="17651" y="24637"/>
                </a:lnTo>
                <a:cubicBezTo>
                  <a:pt x="17684" y="24623"/>
                  <a:pt x="17700" y="24584"/>
                  <a:pt x="17687" y="24551"/>
                </a:cubicBezTo>
                <a:cubicBezTo>
                  <a:pt x="17677" y="24526"/>
                  <a:pt x="17651" y="24510"/>
                  <a:pt x="17625" y="24510"/>
                </a:cubicBezTo>
                <a:close/>
                <a:moveTo>
                  <a:pt x="8218" y="24610"/>
                </a:moveTo>
                <a:cubicBezTo>
                  <a:pt x="8192" y="24610"/>
                  <a:pt x="8167" y="24626"/>
                  <a:pt x="8157" y="24653"/>
                </a:cubicBezTo>
                <a:cubicBezTo>
                  <a:pt x="8144" y="24688"/>
                  <a:pt x="8161" y="24726"/>
                  <a:pt x="8196" y="24739"/>
                </a:cubicBezTo>
                <a:cubicBezTo>
                  <a:pt x="8237" y="24754"/>
                  <a:pt x="8277" y="24771"/>
                  <a:pt x="8319" y="24786"/>
                </a:cubicBezTo>
                <a:cubicBezTo>
                  <a:pt x="8327" y="24789"/>
                  <a:pt x="8335" y="24790"/>
                  <a:pt x="8342" y="24790"/>
                </a:cubicBezTo>
                <a:cubicBezTo>
                  <a:pt x="8370" y="24790"/>
                  <a:pt x="8395" y="24774"/>
                  <a:pt x="8403" y="24746"/>
                </a:cubicBezTo>
                <a:cubicBezTo>
                  <a:pt x="8417" y="24713"/>
                  <a:pt x="8399" y="24674"/>
                  <a:pt x="8365" y="24662"/>
                </a:cubicBezTo>
                <a:cubicBezTo>
                  <a:pt x="8325" y="24647"/>
                  <a:pt x="8284" y="24630"/>
                  <a:pt x="8243" y="24615"/>
                </a:cubicBezTo>
                <a:cubicBezTo>
                  <a:pt x="8235" y="24612"/>
                  <a:pt x="8226" y="24610"/>
                  <a:pt x="8218" y="24610"/>
                </a:cubicBezTo>
                <a:close/>
                <a:moveTo>
                  <a:pt x="16884" y="24788"/>
                </a:moveTo>
                <a:cubicBezTo>
                  <a:pt x="16877" y="24788"/>
                  <a:pt x="16870" y="24789"/>
                  <a:pt x="16863" y="24791"/>
                </a:cubicBezTo>
                <a:lnTo>
                  <a:pt x="16739" y="24832"/>
                </a:lnTo>
                <a:cubicBezTo>
                  <a:pt x="16704" y="24843"/>
                  <a:pt x="16685" y="24880"/>
                  <a:pt x="16696" y="24915"/>
                </a:cubicBezTo>
                <a:cubicBezTo>
                  <a:pt x="16705" y="24943"/>
                  <a:pt x="16731" y="24961"/>
                  <a:pt x="16760" y="24961"/>
                </a:cubicBezTo>
                <a:cubicBezTo>
                  <a:pt x="16766" y="24961"/>
                  <a:pt x="16773" y="24960"/>
                  <a:pt x="16780" y="24957"/>
                </a:cubicBezTo>
                <a:lnTo>
                  <a:pt x="16905" y="24915"/>
                </a:lnTo>
                <a:cubicBezTo>
                  <a:pt x="16940" y="24904"/>
                  <a:pt x="16957" y="24867"/>
                  <a:pt x="16946" y="24832"/>
                </a:cubicBezTo>
                <a:cubicBezTo>
                  <a:pt x="16937" y="24806"/>
                  <a:pt x="16912" y="24788"/>
                  <a:pt x="16884" y="24788"/>
                </a:cubicBezTo>
                <a:close/>
                <a:moveTo>
                  <a:pt x="8967" y="24873"/>
                </a:moveTo>
                <a:cubicBezTo>
                  <a:pt x="8939" y="24873"/>
                  <a:pt x="8912" y="24891"/>
                  <a:pt x="8904" y="24919"/>
                </a:cubicBezTo>
                <a:cubicBezTo>
                  <a:pt x="8893" y="24954"/>
                  <a:pt x="8913" y="24991"/>
                  <a:pt x="8948" y="25002"/>
                </a:cubicBezTo>
                <a:lnTo>
                  <a:pt x="9076" y="25042"/>
                </a:lnTo>
                <a:cubicBezTo>
                  <a:pt x="9082" y="25043"/>
                  <a:pt x="9088" y="25045"/>
                  <a:pt x="9094" y="25045"/>
                </a:cubicBezTo>
                <a:cubicBezTo>
                  <a:pt x="9123" y="25045"/>
                  <a:pt x="9149" y="25026"/>
                  <a:pt x="9157" y="24996"/>
                </a:cubicBezTo>
                <a:cubicBezTo>
                  <a:pt x="9169" y="24961"/>
                  <a:pt x="9148" y="24924"/>
                  <a:pt x="9113" y="24914"/>
                </a:cubicBezTo>
                <a:lnTo>
                  <a:pt x="8987" y="24876"/>
                </a:lnTo>
                <a:cubicBezTo>
                  <a:pt x="8980" y="24874"/>
                  <a:pt x="8973" y="24873"/>
                  <a:pt x="8967" y="24873"/>
                </a:cubicBezTo>
                <a:close/>
                <a:moveTo>
                  <a:pt x="16127" y="25018"/>
                </a:moveTo>
                <a:cubicBezTo>
                  <a:pt x="16122" y="25018"/>
                  <a:pt x="16116" y="25019"/>
                  <a:pt x="16110" y="25020"/>
                </a:cubicBezTo>
                <a:lnTo>
                  <a:pt x="15983" y="25053"/>
                </a:lnTo>
                <a:cubicBezTo>
                  <a:pt x="15947" y="25062"/>
                  <a:pt x="15927" y="25098"/>
                  <a:pt x="15936" y="25134"/>
                </a:cubicBezTo>
                <a:cubicBezTo>
                  <a:pt x="15943" y="25164"/>
                  <a:pt x="15970" y="25184"/>
                  <a:pt x="15999" y="25184"/>
                </a:cubicBezTo>
                <a:cubicBezTo>
                  <a:pt x="16005" y="25184"/>
                  <a:pt x="16011" y="25184"/>
                  <a:pt x="16016" y="25181"/>
                </a:cubicBezTo>
                <a:lnTo>
                  <a:pt x="16144" y="25147"/>
                </a:lnTo>
                <a:cubicBezTo>
                  <a:pt x="16179" y="25138"/>
                  <a:pt x="16199" y="25102"/>
                  <a:pt x="16190" y="25066"/>
                </a:cubicBezTo>
                <a:cubicBezTo>
                  <a:pt x="16183" y="25037"/>
                  <a:pt x="16157" y="25018"/>
                  <a:pt x="16127" y="25018"/>
                </a:cubicBezTo>
                <a:close/>
                <a:moveTo>
                  <a:pt x="9733" y="25087"/>
                </a:moveTo>
                <a:cubicBezTo>
                  <a:pt x="9702" y="25087"/>
                  <a:pt x="9674" y="25107"/>
                  <a:pt x="9666" y="25138"/>
                </a:cubicBezTo>
                <a:cubicBezTo>
                  <a:pt x="9657" y="25174"/>
                  <a:pt x="9679" y="25210"/>
                  <a:pt x="9715" y="25219"/>
                </a:cubicBezTo>
                <a:cubicBezTo>
                  <a:pt x="9758" y="25229"/>
                  <a:pt x="9800" y="25239"/>
                  <a:pt x="9844" y="25249"/>
                </a:cubicBezTo>
                <a:cubicBezTo>
                  <a:pt x="9849" y="25250"/>
                  <a:pt x="9854" y="25250"/>
                  <a:pt x="9859" y="25250"/>
                </a:cubicBezTo>
                <a:cubicBezTo>
                  <a:pt x="9889" y="25250"/>
                  <a:pt x="9916" y="25230"/>
                  <a:pt x="9923" y="25199"/>
                </a:cubicBezTo>
                <a:cubicBezTo>
                  <a:pt x="9932" y="25163"/>
                  <a:pt x="9911" y="25128"/>
                  <a:pt x="9875" y="25119"/>
                </a:cubicBezTo>
                <a:cubicBezTo>
                  <a:pt x="9831" y="25109"/>
                  <a:pt x="9789" y="25099"/>
                  <a:pt x="9747" y="25089"/>
                </a:cubicBezTo>
                <a:cubicBezTo>
                  <a:pt x="9742" y="25088"/>
                  <a:pt x="9737" y="25087"/>
                  <a:pt x="9733" y="25087"/>
                </a:cubicBezTo>
                <a:close/>
                <a:moveTo>
                  <a:pt x="15356" y="25200"/>
                </a:moveTo>
                <a:cubicBezTo>
                  <a:pt x="15352" y="25200"/>
                  <a:pt x="15348" y="25201"/>
                  <a:pt x="15344" y="25201"/>
                </a:cubicBezTo>
                <a:lnTo>
                  <a:pt x="15215" y="25227"/>
                </a:lnTo>
                <a:cubicBezTo>
                  <a:pt x="15178" y="25235"/>
                  <a:pt x="15155" y="25270"/>
                  <a:pt x="15162" y="25306"/>
                </a:cubicBezTo>
                <a:cubicBezTo>
                  <a:pt x="15168" y="25337"/>
                  <a:pt x="15196" y="25359"/>
                  <a:pt x="15227" y="25359"/>
                </a:cubicBezTo>
                <a:cubicBezTo>
                  <a:pt x="15232" y="25359"/>
                  <a:pt x="15236" y="25358"/>
                  <a:pt x="15240" y="25357"/>
                </a:cubicBezTo>
                <a:lnTo>
                  <a:pt x="15370" y="25331"/>
                </a:lnTo>
                <a:cubicBezTo>
                  <a:pt x="15406" y="25323"/>
                  <a:pt x="15430" y="25288"/>
                  <a:pt x="15421" y="25252"/>
                </a:cubicBezTo>
                <a:cubicBezTo>
                  <a:pt x="15415" y="25221"/>
                  <a:pt x="15386" y="25200"/>
                  <a:pt x="15356" y="25200"/>
                </a:cubicBezTo>
                <a:close/>
                <a:moveTo>
                  <a:pt x="10504" y="25252"/>
                </a:moveTo>
                <a:cubicBezTo>
                  <a:pt x="10473" y="25252"/>
                  <a:pt x="10444" y="25275"/>
                  <a:pt x="10438" y="25307"/>
                </a:cubicBezTo>
                <a:cubicBezTo>
                  <a:pt x="10432" y="25343"/>
                  <a:pt x="10457" y="25377"/>
                  <a:pt x="10493" y="25383"/>
                </a:cubicBezTo>
                <a:lnTo>
                  <a:pt x="10623" y="25406"/>
                </a:lnTo>
                <a:cubicBezTo>
                  <a:pt x="10627" y="25408"/>
                  <a:pt x="10631" y="25408"/>
                  <a:pt x="10634" y="25408"/>
                </a:cubicBezTo>
                <a:cubicBezTo>
                  <a:pt x="10667" y="25408"/>
                  <a:pt x="10694" y="25384"/>
                  <a:pt x="10698" y="25353"/>
                </a:cubicBezTo>
                <a:cubicBezTo>
                  <a:pt x="10704" y="25317"/>
                  <a:pt x="10680" y="25282"/>
                  <a:pt x="10644" y="25276"/>
                </a:cubicBezTo>
                <a:lnTo>
                  <a:pt x="10515" y="25252"/>
                </a:lnTo>
                <a:cubicBezTo>
                  <a:pt x="10512" y="25252"/>
                  <a:pt x="10508" y="25252"/>
                  <a:pt x="10504" y="25252"/>
                </a:cubicBezTo>
                <a:close/>
                <a:moveTo>
                  <a:pt x="14577" y="25334"/>
                </a:moveTo>
                <a:cubicBezTo>
                  <a:pt x="14574" y="25334"/>
                  <a:pt x="14571" y="25334"/>
                  <a:pt x="14568" y="25334"/>
                </a:cubicBezTo>
                <a:lnTo>
                  <a:pt x="14438" y="25353"/>
                </a:lnTo>
                <a:cubicBezTo>
                  <a:pt x="14401" y="25358"/>
                  <a:pt x="14376" y="25391"/>
                  <a:pt x="14381" y="25426"/>
                </a:cubicBezTo>
                <a:cubicBezTo>
                  <a:pt x="14384" y="25460"/>
                  <a:pt x="14413" y="25485"/>
                  <a:pt x="14445" y="25485"/>
                </a:cubicBezTo>
                <a:cubicBezTo>
                  <a:pt x="14448" y="25485"/>
                  <a:pt x="14452" y="25485"/>
                  <a:pt x="14454" y="25483"/>
                </a:cubicBezTo>
                <a:lnTo>
                  <a:pt x="14586" y="25465"/>
                </a:lnTo>
                <a:cubicBezTo>
                  <a:pt x="14622" y="25460"/>
                  <a:pt x="14648" y="25426"/>
                  <a:pt x="14643" y="25391"/>
                </a:cubicBezTo>
                <a:cubicBezTo>
                  <a:pt x="14638" y="25358"/>
                  <a:pt x="14609" y="25334"/>
                  <a:pt x="14577" y="25334"/>
                </a:cubicBezTo>
                <a:close/>
                <a:moveTo>
                  <a:pt x="11285" y="25370"/>
                </a:moveTo>
                <a:cubicBezTo>
                  <a:pt x="11254" y="25370"/>
                  <a:pt x="11225" y="25395"/>
                  <a:pt x="11221" y="25427"/>
                </a:cubicBezTo>
                <a:cubicBezTo>
                  <a:pt x="11216" y="25464"/>
                  <a:pt x="11243" y="25497"/>
                  <a:pt x="11279" y="25501"/>
                </a:cubicBezTo>
                <a:lnTo>
                  <a:pt x="11410" y="25516"/>
                </a:lnTo>
                <a:lnTo>
                  <a:pt x="11418" y="25516"/>
                </a:lnTo>
                <a:cubicBezTo>
                  <a:pt x="11451" y="25516"/>
                  <a:pt x="11481" y="25492"/>
                  <a:pt x="11483" y="25457"/>
                </a:cubicBezTo>
                <a:cubicBezTo>
                  <a:pt x="11487" y="25421"/>
                  <a:pt x="11461" y="25389"/>
                  <a:pt x="11425" y="25384"/>
                </a:cubicBezTo>
                <a:lnTo>
                  <a:pt x="11294" y="25370"/>
                </a:lnTo>
                <a:cubicBezTo>
                  <a:pt x="11291" y="25370"/>
                  <a:pt x="11288" y="25370"/>
                  <a:pt x="11285" y="25370"/>
                </a:cubicBezTo>
                <a:close/>
                <a:moveTo>
                  <a:pt x="13788" y="25421"/>
                </a:moveTo>
                <a:cubicBezTo>
                  <a:pt x="13787" y="25421"/>
                  <a:pt x="13785" y="25421"/>
                  <a:pt x="13784" y="25421"/>
                </a:cubicBezTo>
                <a:lnTo>
                  <a:pt x="13654" y="25431"/>
                </a:lnTo>
                <a:cubicBezTo>
                  <a:pt x="13618" y="25434"/>
                  <a:pt x="13590" y="25464"/>
                  <a:pt x="13592" y="25501"/>
                </a:cubicBezTo>
                <a:cubicBezTo>
                  <a:pt x="13594" y="25536"/>
                  <a:pt x="13624" y="25563"/>
                  <a:pt x="13657" y="25563"/>
                </a:cubicBezTo>
                <a:lnTo>
                  <a:pt x="13662" y="25563"/>
                </a:lnTo>
                <a:lnTo>
                  <a:pt x="13794" y="25553"/>
                </a:lnTo>
                <a:cubicBezTo>
                  <a:pt x="13830" y="25550"/>
                  <a:pt x="13857" y="25519"/>
                  <a:pt x="13855" y="25483"/>
                </a:cubicBezTo>
                <a:cubicBezTo>
                  <a:pt x="13852" y="25447"/>
                  <a:pt x="13819" y="25421"/>
                  <a:pt x="13788" y="25421"/>
                </a:cubicBezTo>
                <a:close/>
                <a:moveTo>
                  <a:pt x="12073" y="25439"/>
                </a:moveTo>
                <a:cubicBezTo>
                  <a:pt x="12037" y="25439"/>
                  <a:pt x="12012" y="25468"/>
                  <a:pt x="12009" y="25502"/>
                </a:cubicBezTo>
                <a:cubicBezTo>
                  <a:pt x="12008" y="25538"/>
                  <a:pt x="12036" y="25569"/>
                  <a:pt x="12071" y="25572"/>
                </a:cubicBezTo>
                <a:lnTo>
                  <a:pt x="12204" y="25578"/>
                </a:lnTo>
                <a:lnTo>
                  <a:pt x="12208" y="25578"/>
                </a:lnTo>
                <a:cubicBezTo>
                  <a:pt x="12243" y="25578"/>
                  <a:pt x="12273" y="25549"/>
                  <a:pt x="12273" y="25515"/>
                </a:cubicBezTo>
                <a:cubicBezTo>
                  <a:pt x="12275" y="25480"/>
                  <a:pt x="12245" y="25447"/>
                  <a:pt x="12210" y="25446"/>
                </a:cubicBezTo>
                <a:lnTo>
                  <a:pt x="12079" y="25440"/>
                </a:lnTo>
                <a:cubicBezTo>
                  <a:pt x="12077" y="25440"/>
                  <a:pt x="12075" y="25439"/>
                  <a:pt x="12073" y="25439"/>
                </a:cubicBezTo>
                <a:close/>
                <a:moveTo>
                  <a:pt x="12997" y="25457"/>
                </a:moveTo>
                <a:lnTo>
                  <a:pt x="12866" y="25459"/>
                </a:lnTo>
                <a:cubicBezTo>
                  <a:pt x="12831" y="25459"/>
                  <a:pt x="12801" y="25488"/>
                  <a:pt x="12801" y="25526"/>
                </a:cubicBezTo>
                <a:cubicBezTo>
                  <a:pt x="12802" y="25561"/>
                  <a:pt x="12832" y="25590"/>
                  <a:pt x="12868" y="25590"/>
                </a:cubicBezTo>
                <a:lnTo>
                  <a:pt x="13001" y="25589"/>
                </a:lnTo>
                <a:cubicBezTo>
                  <a:pt x="13037" y="25589"/>
                  <a:pt x="13066" y="25559"/>
                  <a:pt x="13066" y="25523"/>
                </a:cubicBezTo>
                <a:cubicBezTo>
                  <a:pt x="13064" y="25487"/>
                  <a:pt x="13035" y="25457"/>
                  <a:pt x="13000" y="254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31"/>
          <p:cNvGrpSpPr/>
          <p:nvPr/>
        </p:nvGrpSpPr>
        <p:grpSpPr>
          <a:xfrm rot="900206">
            <a:off x="6904777" y="2607143"/>
            <a:ext cx="136424" cy="368749"/>
            <a:chOff x="4314022" y="2335804"/>
            <a:chExt cx="107773" cy="291289"/>
          </a:xfrm>
        </p:grpSpPr>
        <p:sp>
          <p:nvSpPr>
            <p:cNvPr id="274" name="Google Shape;274;p31"/>
            <p:cNvSpPr/>
            <p:nvPr/>
          </p:nvSpPr>
          <p:spPr>
            <a:xfrm>
              <a:off x="4353082" y="2558380"/>
              <a:ext cx="68713" cy="68713"/>
            </a:xfrm>
            <a:custGeom>
              <a:rect b="b" l="l" r="r" t="t"/>
              <a:pathLst>
                <a:path extrusionOk="0" h="1388" w="1388">
                  <a:moveTo>
                    <a:pt x="693" y="0"/>
                  </a:moveTo>
                  <a:cubicBezTo>
                    <a:pt x="311" y="0"/>
                    <a:pt x="1" y="311"/>
                    <a:pt x="1" y="694"/>
                  </a:cubicBezTo>
                  <a:cubicBezTo>
                    <a:pt x="1" y="1076"/>
                    <a:pt x="311" y="1387"/>
                    <a:pt x="693" y="1387"/>
                  </a:cubicBezTo>
                  <a:cubicBezTo>
                    <a:pt x="1076" y="1387"/>
                    <a:pt x="1387" y="1076"/>
                    <a:pt x="1387" y="694"/>
                  </a:cubicBezTo>
                  <a:cubicBezTo>
                    <a:pt x="1387" y="311"/>
                    <a:pt x="1076" y="0"/>
                    <a:pt x="6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4314022" y="2335804"/>
              <a:ext cx="83069" cy="259555"/>
            </a:xfrm>
            <a:custGeom>
              <a:rect b="b" l="l" r="r" t="t"/>
              <a:pathLst>
                <a:path extrusionOk="0" h="5243" w="1678">
                  <a:moveTo>
                    <a:pt x="385" y="0"/>
                  </a:moveTo>
                  <a:lnTo>
                    <a:pt x="1" y="97"/>
                  </a:lnTo>
                  <a:lnTo>
                    <a:pt x="1293" y="5243"/>
                  </a:lnTo>
                  <a:lnTo>
                    <a:pt x="1678" y="5146"/>
                  </a:lnTo>
                  <a:lnTo>
                    <a:pt x="38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31"/>
          <p:cNvGrpSpPr/>
          <p:nvPr/>
        </p:nvGrpSpPr>
        <p:grpSpPr>
          <a:xfrm>
            <a:off x="6217235" y="2796611"/>
            <a:ext cx="294168" cy="286646"/>
            <a:chOff x="3885255" y="2598627"/>
            <a:chExt cx="232378" cy="226437"/>
          </a:xfrm>
        </p:grpSpPr>
        <p:sp>
          <p:nvSpPr>
            <p:cNvPr id="277" name="Google Shape;277;p31"/>
            <p:cNvSpPr/>
            <p:nvPr/>
          </p:nvSpPr>
          <p:spPr>
            <a:xfrm>
              <a:off x="4048970" y="2756351"/>
              <a:ext cx="68663" cy="68713"/>
            </a:xfrm>
            <a:custGeom>
              <a:rect b="b" l="l" r="r" t="t"/>
              <a:pathLst>
                <a:path extrusionOk="0" h="1388" w="1387">
                  <a:moveTo>
                    <a:pt x="693" y="1"/>
                  </a:moveTo>
                  <a:cubicBezTo>
                    <a:pt x="311" y="1"/>
                    <a:pt x="0" y="312"/>
                    <a:pt x="0" y="694"/>
                  </a:cubicBezTo>
                  <a:cubicBezTo>
                    <a:pt x="0" y="1077"/>
                    <a:pt x="311" y="1387"/>
                    <a:pt x="693" y="1387"/>
                  </a:cubicBezTo>
                  <a:cubicBezTo>
                    <a:pt x="1076" y="1387"/>
                    <a:pt x="1387" y="1077"/>
                    <a:pt x="1387" y="694"/>
                  </a:cubicBezTo>
                  <a:cubicBezTo>
                    <a:pt x="1387" y="312"/>
                    <a:pt x="1076"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3885255" y="2598627"/>
              <a:ext cx="205198" cy="199357"/>
            </a:xfrm>
            <a:custGeom>
              <a:rect b="b" l="l" r="r" t="t"/>
              <a:pathLst>
                <a:path extrusionOk="0" h="4027" w="4145">
                  <a:moveTo>
                    <a:pt x="277" y="0"/>
                  </a:moveTo>
                  <a:lnTo>
                    <a:pt x="1" y="286"/>
                  </a:lnTo>
                  <a:lnTo>
                    <a:pt x="3869" y="4027"/>
                  </a:lnTo>
                  <a:lnTo>
                    <a:pt x="4144" y="3741"/>
                  </a:lnTo>
                  <a:lnTo>
                    <a:pt x="2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31"/>
          <p:cNvGrpSpPr/>
          <p:nvPr/>
        </p:nvGrpSpPr>
        <p:grpSpPr>
          <a:xfrm>
            <a:off x="5776745" y="3532958"/>
            <a:ext cx="395754" cy="126716"/>
            <a:chOff x="3657678" y="3059917"/>
            <a:chExt cx="312627" cy="100099"/>
          </a:xfrm>
        </p:grpSpPr>
        <p:sp>
          <p:nvSpPr>
            <p:cNvPr id="280" name="Google Shape;280;p31"/>
            <p:cNvSpPr/>
            <p:nvPr/>
          </p:nvSpPr>
          <p:spPr>
            <a:xfrm>
              <a:off x="3901641" y="3091304"/>
              <a:ext cx="68663" cy="68713"/>
            </a:xfrm>
            <a:custGeom>
              <a:rect b="b" l="l" r="r" t="t"/>
              <a:pathLst>
                <a:path extrusionOk="0" h="1388" w="1387">
                  <a:moveTo>
                    <a:pt x="694" y="1"/>
                  </a:moveTo>
                  <a:cubicBezTo>
                    <a:pt x="311" y="1"/>
                    <a:pt x="0" y="312"/>
                    <a:pt x="0" y="694"/>
                  </a:cubicBezTo>
                  <a:cubicBezTo>
                    <a:pt x="0" y="1076"/>
                    <a:pt x="311" y="1387"/>
                    <a:pt x="694" y="1387"/>
                  </a:cubicBezTo>
                  <a:cubicBezTo>
                    <a:pt x="1075" y="1387"/>
                    <a:pt x="1386" y="1076"/>
                    <a:pt x="1386" y="694"/>
                  </a:cubicBezTo>
                  <a:cubicBezTo>
                    <a:pt x="1386" y="310"/>
                    <a:pt x="1075" y="1"/>
                    <a:pt x="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3657678" y="3059917"/>
              <a:ext cx="280248" cy="75545"/>
            </a:xfrm>
            <a:custGeom>
              <a:rect b="b" l="l" r="r" t="t"/>
              <a:pathLst>
                <a:path extrusionOk="0" h="1526" w="5661">
                  <a:moveTo>
                    <a:pt x="80" y="1"/>
                  </a:moveTo>
                  <a:lnTo>
                    <a:pt x="0" y="388"/>
                  </a:lnTo>
                  <a:lnTo>
                    <a:pt x="5582" y="1525"/>
                  </a:lnTo>
                  <a:lnTo>
                    <a:pt x="5661" y="1136"/>
                  </a:lnTo>
                  <a:lnTo>
                    <a:pt x="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31"/>
          <p:cNvSpPr/>
          <p:nvPr/>
        </p:nvSpPr>
        <p:spPr>
          <a:xfrm>
            <a:off x="4924526" y="2812453"/>
            <a:ext cx="1082456" cy="992528"/>
          </a:xfrm>
          <a:custGeom>
            <a:rect b="b" l="l" r="r" t="t"/>
            <a:pathLst>
              <a:path extrusionOk="0" h="15838" w="17273">
                <a:moveTo>
                  <a:pt x="4004" y="0"/>
                </a:moveTo>
                <a:cubicBezTo>
                  <a:pt x="1452" y="4710"/>
                  <a:pt x="1" y="10106"/>
                  <a:pt x="1" y="15838"/>
                </a:cubicBezTo>
                <a:lnTo>
                  <a:pt x="15309" y="15838"/>
                </a:lnTo>
                <a:cubicBezTo>
                  <a:pt x="15309" y="12894"/>
                  <a:pt x="16018" y="10114"/>
                  <a:pt x="17272" y="7662"/>
                </a:cubicBezTo>
                <a:lnTo>
                  <a:pt x="40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3" name="Google Shape;283;p31"/>
          <p:cNvSpPr/>
          <p:nvPr/>
        </p:nvSpPr>
        <p:spPr>
          <a:xfrm>
            <a:off x="7861478" y="2812578"/>
            <a:ext cx="1082393" cy="992403"/>
          </a:xfrm>
          <a:custGeom>
            <a:rect b="b" l="l" r="r" t="t"/>
            <a:pathLst>
              <a:path extrusionOk="0" h="15836" w="17272">
                <a:moveTo>
                  <a:pt x="13267" y="0"/>
                </a:moveTo>
                <a:lnTo>
                  <a:pt x="1" y="7660"/>
                </a:lnTo>
                <a:cubicBezTo>
                  <a:pt x="1255" y="10112"/>
                  <a:pt x="1964" y="12892"/>
                  <a:pt x="1964" y="15836"/>
                </a:cubicBezTo>
                <a:lnTo>
                  <a:pt x="17271" y="15836"/>
                </a:lnTo>
                <a:cubicBezTo>
                  <a:pt x="17271" y="10104"/>
                  <a:pt x="15820" y="4709"/>
                  <a:pt x="132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31"/>
          <p:cNvGrpSpPr/>
          <p:nvPr/>
        </p:nvGrpSpPr>
        <p:grpSpPr>
          <a:xfrm>
            <a:off x="7688402" y="3528821"/>
            <a:ext cx="442690" cy="130852"/>
            <a:chOff x="5167795" y="3056650"/>
            <a:chExt cx="349704" cy="103367"/>
          </a:xfrm>
        </p:grpSpPr>
        <p:sp>
          <p:nvSpPr>
            <p:cNvPr id="285" name="Google Shape;285;p31"/>
            <p:cNvSpPr/>
            <p:nvPr/>
          </p:nvSpPr>
          <p:spPr>
            <a:xfrm>
              <a:off x="5167795" y="3091304"/>
              <a:ext cx="68713" cy="68713"/>
            </a:xfrm>
            <a:custGeom>
              <a:rect b="b" l="l" r="r" t="t"/>
              <a:pathLst>
                <a:path extrusionOk="0" h="1388" w="1388">
                  <a:moveTo>
                    <a:pt x="694" y="1"/>
                  </a:moveTo>
                  <a:cubicBezTo>
                    <a:pt x="312" y="1"/>
                    <a:pt x="1" y="311"/>
                    <a:pt x="1" y="694"/>
                  </a:cubicBezTo>
                  <a:cubicBezTo>
                    <a:pt x="1" y="1076"/>
                    <a:pt x="312" y="1387"/>
                    <a:pt x="694" y="1387"/>
                  </a:cubicBezTo>
                  <a:cubicBezTo>
                    <a:pt x="1077" y="1387"/>
                    <a:pt x="1387" y="1076"/>
                    <a:pt x="1387" y="694"/>
                  </a:cubicBezTo>
                  <a:cubicBezTo>
                    <a:pt x="1387" y="311"/>
                    <a:pt x="1077" y="1"/>
                    <a:pt x="6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5200122" y="3056650"/>
              <a:ext cx="317377" cy="78762"/>
            </a:xfrm>
            <a:custGeom>
              <a:rect b="b" l="l" r="r" t="t"/>
              <a:pathLst>
                <a:path extrusionOk="0" h="1591" w="6411">
                  <a:moveTo>
                    <a:pt x="6337" y="0"/>
                  </a:moveTo>
                  <a:lnTo>
                    <a:pt x="0" y="1200"/>
                  </a:lnTo>
                  <a:lnTo>
                    <a:pt x="74" y="1590"/>
                  </a:lnTo>
                  <a:lnTo>
                    <a:pt x="6411" y="390"/>
                  </a:lnTo>
                  <a:lnTo>
                    <a:pt x="63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31"/>
          <p:cNvSpPr/>
          <p:nvPr/>
        </p:nvSpPr>
        <p:spPr>
          <a:xfrm>
            <a:off x="5309623" y="1875614"/>
            <a:ext cx="1164299" cy="1164237"/>
          </a:xfrm>
          <a:custGeom>
            <a:rect b="b" l="l" r="r" t="t"/>
            <a:pathLst>
              <a:path extrusionOk="0" h="18578" w="18579">
                <a:moveTo>
                  <a:pt x="10917" y="0"/>
                </a:moveTo>
                <a:cubicBezTo>
                  <a:pt x="6480" y="2734"/>
                  <a:pt x="2735" y="6480"/>
                  <a:pt x="0" y="10916"/>
                </a:cubicBezTo>
                <a:lnTo>
                  <a:pt x="13270" y="18577"/>
                </a:lnTo>
                <a:cubicBezTo>
                  <a:pt x="14646" y="16456"/>
                  <a:pt x="16457" y="14645"/>
                  <a:pt x="18578" y="13269"/>
                </a:cubicBezTo>
                <a:lnTo>
                  <a:pt x="109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rot="1115768">
            <a:off x="6397717" y="1624349"/>
            <a:ext cx="934653" cy="1081612"/>
          </a:xfrm>
          <a:custGeom>
            <a:rect b="b" l="l" r="r" t="t"/>
            <a:pathLst>
              <a:path extrusionOk="0" h="17259" w="14914">
                <a:moveTo>
                  <a:pt x="14914" y="1"/>
                </a:moveTo>
                <a:cubicBezTo>
                  <a:pt x="9526" y="147"/>
                  <a:pt x="4457" y="1575"/>
                  <a:pt x="1" y="3990"/>
                </a:cubicBezTo>
                <a:lnTo>
                  <a:pt x="7663" y="17258"/>
                </a:lnTo>
                <a:cubicBezTo>
                  <a:pt x="9855" y="16136"/>
                  <a:pt x="12311" y="15451"/>
                  <a:pt x="14914" y="15319"/>
                </a:cubicBezTo>
                <a:lnTo>
                  <a:pt x="1491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txBox="1"/>
          <p:nvPr/>
        </p:nvSpPr>
        <p:spPr>
          <a:xfrm>
            <a:off x="372526" y="1503585"/>
            <a:ext cx="41217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Check for duplicates, remove missing values, remove missing values and scale data</a:t>
            </a:r>
            <a:endParaRPr sz="1200">
              <a:solidFill>
                <a:srgbClr val="000000"/>
              </a:solidFill>
              <a:latin typeface="Roboto"/>
              <a:ea typeface="Roboto"/>
              <a:cs typeface="Roboto"/>
              <a:sym typeface="Roboto"/>
            </a:endParaRPr>
          </a:p>
        </p:txBody>
      </p:sp>
      <p:sp>
        <p:nvSpPr>
          <p:cNvPr id="290" name="Google Shape;290;p31"/>
          <p:cNvSpPr/>
          <p:nvPr/>
        </p:nvSpPr>
        <p:spPr>
          <a:xfrm>
            <a:off x="7394534" y="1875677"/>
            <a:ext cx="1164174" cy="1164174"/>
          </a:xfrm>
          <a:custGeom>
            <a:rect b="b" l="l" r="r" t="t"/>
            <a:pathLst>
              <a:path extrusionOk="0" h="18577" w="18577">
                <a:moveTo>
                  <a:pt x="7662" y="0"/>
                </a:moveTo>
                <a:lnTo>
                  <a:pt x="0" y="13268"/>
                </a:lnTo>
                <a:cubicBezTo>
                  <a:pt x="2122" y="14644"/>
                  <a:pt x="3933" y="16455"/>
                  <a:pt x="5309" y="18576"/>
                </a:cubicBezTo>
                <a:lnTo>
                  <a:pt x="18576" y="10915"/>
                </a:lnTo>
                <a:cubicBezTo>
                  <a:pt x="15842" y="6479"/>
                  <a:pt x="12098" y="2733"/>
                  <a:pt x="76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txBox="1"/>
          <p:nvPr/>
        </p:nvSpPr>
        <p:spPr>
          <a:xfrm>
            <a:off x="372526" y="2380018"/>
            <a:ext cx="4121700" cy="57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Transform and generate new features</a:t>
            </a:r>
            <a:endParaRPr sz="1200">
              <a:solidFill>
                <a:srgbClr val="000000"/>
              </a:solidFill>
              <a:latin typeface="Roboto"/>
              <a:ea typeface="Roboto"/>
              <a:cs typeface="Roboto"/>
              <a:sym typeface="Roboto"/>
            </a:endParaRPr>
          </a:p>
        </p:txBody>
      </p:sp>
      <p:grpSp>
        <p:nvGrpSpPr>
          <p:cNvPr id="292" name="Google Shape;292;p31"/>
          <p:cNvGrpSpPr/>
          <p:nvPr/>
        </p:nvGrpSpPr>
        <p:grpSpPr>
          <a:xfrm>
            <a:off x="7351066" y="2780129"/>
            <a:ext cx="311086" cy="303128"/>
            <a:chOff x="5021704" y="2585608"/>
            <a:chExt cx="245743" cy="239457"/>
          </a:xfrm>
        </p:grpSpPr>
        <p:sp>
          <p:nvSpPr>
            <p:cNvPr id="293" name="Google Shape;293;p31"/>
            <p:cNvSpPr/>
            <p:nvPr/>
          </p:nvSpPr>
          <p:spPr>
            <a:xfrm>
              <a:off x="5021704" y="2756351"/>
              <a:ext cx="68713" cy="68713"/>
            </a:xfrm>
            <a:custGeom>
              <a:rect b="b" l="l" r="r" t="t"/>
              <a:pathLst>
                <a:path extrusionOk="0" h="1388" w="1388">
                  <a:moveTo>
                    <a:pt x="693" y="1"/>
                  </a:moveTo>
                  <a:cubicBezTo>
                    <a:pt x="311" y="1"/>
                    <a:pt x="1" y="312"/>
                    <a:pt x="1" y="694"/>
                  </a:cubicBezTo>
                  <a:cubicBezTo>
                    <a:pt x="1" y="1077"/>
                    <a:pt x="311" y="1387"/>
                    <a:pt x="693" y="1387"/>
                  </a:cubicBezTo>
                  <a:cubicBezTo>
                    <a:pt x="1076" y="1387"/>
                    <a:pt x="1387" y="1077"/>
                    <a:pt x="1387" y="694"/>
                  </a:cubicBezTo>
                  <a:cubicBezTo>
                    <a:pt x="1387" y="312"/>
                    <a:pt x="1076"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5049477" y="2585608"/>
              <a:ext cx="217971" cy="212178"/>
            </a:xfrm>
            <a:custGeom>
              <a:rect b="b" l="l" r="r" t="t"/>
              <a:pathLst>
                <a:path extrusionOk="0" h="4286" w="4403">
                  <a:moveTo>
                    <a:pt x="4127" y="0"/>
                  </a:moveTo>
                  <a:lnTo>
                    <a:pt x="0" y="4000"/>
                  </a:lnTo>
                  <a:lnTo>
                    <a:pt x="276" y="4286"/>
                  </a:lnTo>
                  <a:lnTo>
                    <a:pt x="4402" y="286"/>
                  </a:lnTo>
                  <a:lnTo>
                    <a:pt x="41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31"/>
          <p:cNvSpPr txBox="1"/>
          <p:nvPr/>
        </p:nvSpPr>
        <p:spPr>
          <a:xfrm>
            <a:off x="372526" y="627152"/>
            <a:ext cx="4121700" cy="57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latin typeface="Roboto"/>
                <a:ea typeface="Roboto"/>
                <a:cs typeface="Roboto"/>
                <a:sym typeface="Roboto"/>
              </a:rPr>
              <a:t>Load data into our code, view and analyze the data set loaded</a:t>
            </a:r>
            <a:endParaRPr sz="1200">
              <a:solidFill>
                <a:srgbClr val="000000"/>
              </a:solidFill>
              <a:latin typeface="Roboto"/>
              <a:ea typeface="Roboto"/>
              <a:cs typeface="Roboto"/>
              <a:sym typeface="Roboto"/>
            </a:endParaRPr>
          </a:p>
        </p:txBody>
      </p:sp>
      <p:sp>
        <p:nvSpPr>
          <p:cNvPr id="296" name="Google Shape;296;p31"/>
          <p:cNvSpPr txBox="1"/>
          <p:nvPr/>
        </p:nvSpPr>
        <p:spPr>
          <a:xfrm>
            <a:off x="372527" y="315650"/>
            <a:ext cx="1785000" cy="38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solidFill>
                  <a:schemeClr val="accent1"/>
                </a:solidFill>
                <a:latin typeface="Fira Sans Extra Condensed"/>
                <a:ea typeface="Fira Sans Extra Condensed"/>
                <a:cs typeface="Fira Sans Extra Condensed"/>
                <a:sym typeface="Fira Sans Extra Condensed"/>
              </a:rPr>
              <a:t>Data Exploration</a:t>
            </a:r>
            <a:endParaRPr b="1" sz="1600">
              <a:solidFill>
                <a:schemeClr val="accent1"/>
              </a:solidFill>
              <a:latin typeface="Fira Sans Extra Condensed"/>
              <a:ea typeface="Fira Sans Extra Condensed"/>
              <a:cs typeface="Fira Sans Extra Condensed"/>
              <a:sym typeface="Fira Sans Extra Condensed"/>
            </a:endParaRPr>
          </a:p>
        </p:txBody>
      </p:sp>
      <p:sp>
        <p:nvSpPr>
          <p:cNvPr id="297" name="Google Shape;297;p31"/>
          <p:cNvSpPr txBox="1"/>
          <p:nvPr/>
        </p:nvSpPr>
        <p:spPr>
          <a:xfrm>
            <a:off x="372527" y="2109626"/>
            <a:ext cx="1864200" cy="38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solidFill>
                  <a:schemeClr val="accent4"/>
                </a:solidFill>
                <a:latin typeface="Fira Sans Extra Condensed"/>
                <a:ea typeface="Fira Sans Extra Condensed"/>
                <a:cs typeface="Fira Sans Extra Condensed"/>
                <a:sym typeface="Fira Sans Extra Condensed"/>
              </a:rPr>
              <a:t>Feature Engineering</a:t>
            </a:r>
            <a:endParaRPr b="1" sz="1600">
              <a:solidFill>
                <a:schemeClr val="accent4"/>
              </a:solidFill>
              <a:latin typeface="Fira Sans Extra Condensed"/>
              <a:ea typeface="Fira Sans Extra Condensed"/>
              <a:cs typeface="Fira Sans Extra Condensed"/>
              <a:sym typeface="Fira Sans Extra Condensed"/>
            </a:endParaRPr>
          </a:p>
        </p:txBody>
      </p:sp>
      <p:sp>
        <p:nvSpPr>
          <p:cNvPr id="298" name="Google Shape;298;p31"/>
          <p:cNvSpPr txBox="1"/>
          <p:nvPr/>
        </p:nvSpPr>
        <p:spPr>
          <a:xfrm>
            <a:off x="372527" y="1174526"/>
            <a:ext cx="1695300" cy="38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solidFill>
                  <a:schemeClr val="accent2"/>
                </a:solidFill>
                <a:latin typeface="Fira Sans Extra Condensed"/>
                <a:ea typeface="Fira Sans Extra Condensed"/>
                <a:cs typeface="Fira Sans Extra Condensed"/>
                <a:sym typeface="Fira Sans Extra Condensed"/>
              </a:rPr>
              <a:t>Data Preprocessing</a:t>
            </a:r>
            <a:endParaRPr b="1" sz="1600">
              <a:solidFill>
                <a:schemeClr val="accent2"/>
              </a:solidFill>
              <a:latin typeface="Fira Sans Extra Condensed"/>
              <a:ea typeface="Fira Sans Extra Condensed"/>
              <a:cs typeface="Fira Sans Extra Condensed"/>
              <a:sym typeface="Fira Sans Extra Condensed"/>
            </a:endParaRPr>
          </a:p>
        </p:txBody>
      </p:sp>
      <p:sp>
        <p:nvSpPr>
          <p:cNvPr id="299" name="Google Shape;299;p31"/>
          <p:cNvSpPr txBox="1"/>
          <p:nvPr/>
        </p:nvSpPr>
        <p:spPr>
          <a:xfrm>
            <a:off x="372553" y="3325700"/>
            <a:ext cx="41217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Model selection and hyperparameter training</a:t>
            </a:r>
            <a:endParaRPr sz="1200">
              <a:solidFill>
                <a:srgbClr val="000000"/>
              </a:solidFill>
              <a:latin typeface="Roboto"/>
              <a:ea typeface="Roboto"/>
              <a:cs typeface="Roboto"/>
              <a:sym typeface="Roboto"/>
            </a:endParaRPr>
          </a:p>
          <a:p>
            <a:pPr indent="0" lvl="0" marL="0" rtl="0" algn="r">
              <a:spcBef>
                <a:spcPts val="0"/>
              </a:spcBef>
              <a:spcAft>
                <a:spcPts val="0"/>
              </a:spcAft>
              <a:buNone/>
            </a:pPr>
            <a:r>
              <a:t/>
            </a:r>
            <a:endParaRPr sz="1200">
              <a:solidFill>
                <a:srgbClr val="000000"/>
              </a:solidFill>
              <a:latin typeface="Roboto"/>
              <a:ea typeface="Roboto"/>
              <a:cs typeface="Roboto"/>
              <a:sym typeface="Roboto"/>
            </a:endParaRPr>
          </a:p>
        </p:txBody>
      </p:sp>
      <p:sp>
        <p:nvSpPr>
          <p:cNvPr id="300" name="Google Shape;300;p31"/>
          <p:cNvSpPr txBox="1"/>
          <p:nvPr/>
        </p:nvSpPr>
        <p:spPr>
          <a:xfrm>
            <a:off x="372525" y="2982427"/>
            <a:ext cx="1472100" cy="38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solidFill>
                  <a:schemeClr val="accent2"/>
                </a:solidFill>
                <a:latin typeface="Fira Sans Extra Condensed"/>
                <a:ea typeface="Fira Sans Extra Condensed"/>
                <a:cs typeface="Fira Sans Extra Condensed"/>
                <a:sym typeface="Fira Sans Extra Condensed"/>
              </a:rPr>
              <a:t>Model Training</a:t>
            </a:r>
            <a:endParaRPr b="1" sz="1600">
              <a:solidFill>
                <a:schemeClr val="accent2"/>
              </a:solidFill>
              <a:latin typeface="Fira Sans Extra Condensed"/>
              <a:ea typeface="Fira Sans Extra Condensed"/>
              <a:cs typeface="Fira Sans Extra Condensed"/>
              <a:sym typeface="Fira Sans Extra Condensed"/>
            </a:endParaRPr>
          </a:p>
        </p:txBody>
      </p:sp>
      <p:sp>
        <p:nvSpPr>
          <p:cNvPr id="301" name="Google Shape;301;p31"/>
          <p:cNvSpPr txBox="1"/>
          <p:nvPr/>
        </p:nvSpPr>
        <p:spPr>
          <a:xfrm>
            <a:off x="372501" y="3745700"/>
            <a:ext cx="1603800" cy="38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solidFill>
                  <a:schemeClr val="accent5"/>
                </a:solidFill>
                <a:latin typeface="Fira Sans Extra Condensed"/>
                <a:ea typeface="Fira Sans Extra Condensed"/>
                <a:cs typeface="Fira Sans Extra Condensed"/>
                <a:sym typeface="Fira Sans Extra Condensed"/>
              </a:rPr>
              <a:t>Model Evaluation</a:t>
            </a:r>
            <a:endParaRPr b="1" sz="1600">
              <a:solidFill>
                <a:schemeClr val="accent5"/>
              </a:solidFill>
              <a:latin typeface="Fira Sans Extra Condensed"/>
              <a:ea typeface="Fira Sans Extra Condensed"/>
              <a:cs typeface="Fira Sans Extra Condensed"/>
              <a:sym typeface="Fira Sans Extra Condensed"/>
            </a:endParaRPr>
          </a:p>
        </p:txBody>
      </p:sp>
      <p:grpSp>
        <p:nvGrpSpPr>
          <p:cNvPr id="302" name="Google Shape;302;p31"/>
          <p:cNvGrpSpPr/>
          <p:nvPr/>
        </p:nvGrpSpPr>
        <p:grpSpPr>
          <a:xfrm>
            <a:off x="5970938" y="3306401"/>
            <a:ext cx="1926562" cy="1798646"/>
            <a:chOff x="4745438" y="5533513"/>
            <a:chExt cx="1926562" cy="1798646"/>
          </a:xfrm>
        </p:grpSpPr>
        <p:sp>
          <p:nvSpPr>
            <p:cNvPr id="303" name="Google Shape;303;p31"/>
            <p:cNvSpPr/>
            <p:nvPr/>
          </p:nvSpPr>
          <p:spPr>
            <a:xfrm>
              <a:off x="4745438" y="7196661"/>
              <a:ext cx="1926562" cy="135498"/>
            </a:xfrm>
            <a:custGeom>
              <a:rect b="b" l="l" r="r" t="t"/>
              <a:pathLst>
                <a:path extrusionOk="0" h="3773" w="53646">
                  <a:moveTo>
                    <a:pt x="21479" y="1"/>
                  </a:moveTo>
                  <a:lnTo>
                    <a:pt x="16450" y="106"/>
                  </a:lnTo>
                  <a:lnTo>
                    <a:pt x="11840" y="315"/>
                  </a:lnTo>
                  <a:lnTo>
                    <a:pt x="7858" y="525"/>
                  </a:lnTo>
                  <a:lnTo>
                    <a:pt x="4610" y="839"/>
                  </a:lnTo>
                  <a:lnTo>
                    <a:pt x="2201" y="1153"/>
                  </a:lnTo>
                  <a:lnTo>
                    <a:pt x="629" y="1468"/>
                  </a:lnTo>
                  <a:lnTo>
                    <a:pt x="210" y="1677"/>
                  </a:lnTo>
                  <a:lnTo>
                    <a:pt x="0" y="1887"/>
                  </a:lnTo>
                  <a:lnTo>
                    <a:pt x="210" y="2096"/>
                  </a:lnTo>
                  <a:lnTo>
                    <a:pt x="629" y="2201"/>
                  </a:lnTo>
                  <a:lnTo>
                    <a:pt x="2201" y="2620"/>
                  </a:lnTo>
                  <a:lnTo>
                    <a:pt x="4610" y="2934"/>
                  </a:lnTo>
                  <a:lnTo>
                    <a:pt x="7858" y="3249"/>
                  </a:lnTo>
                  <a:lnTo>
                    <a:pt x="11840" y="3458"/>
                  </a:lnTo>
                  <a:lnTo>
                    <a:pt x="16450" y="3563"/>
                  </a:lnTo>
                  <a:lnTo>
                    <a:pt x="21479" y="3668"/>
                  </a:lnTo>
                  <a:lnTo>
                    <a:pt x="26823" y="3773"/>
                  </a:lnTo>
                  <a:lnTo>
                    <a:pt x="32271" y="3668"/>
                  </a:lnTo>
                  <a:lnTo>
                    <a:pt x="37300" y="3563"/>
                  </a:lnTo>
                  <a:lnTo>
                    <a:pt x="41806" y="3458"/>
                  </a:lnTo>
                  <a:lnTo>
                    <a:pt x="45787" y="3249"/>
                  </a:lnTo>
                  <a:lnTo>
                    <a:pt x="49035" y="2934"/>
                  </a:lnTo>
                  <a:lnTo>
                    <a:pt x="51550" y="2620"/>
                  </a:lnTo>
                  <a:lnTo>
                    <a:pt x="53121" y="2201"/>
                  </a:lnTo>
                  <a:lnTo>
                    <a:pt x="53540" y="2096"/>
                  </a:lnTo>
                  <a:lnTo>
                    <a:pt x="53645" y="1887"/>
                  </a:lnTo>
                  <a:lnTo>
                    <a:pt x="53540" y="1677"/>
                  </a:lnTo>
                  <a:lnTo>
                    <a:pt x="53121" y="1468"/>
                  </a:lnTo>
                  <a:lnTo>
                    <a:pt x="51550" y="1153"/>
                  </a:lnTo>
                  <a:lnTo>
                    <a:pt x="49035" y="839"/>
                  </a:lnTo>
                  <a:lnTo>
                    <a:pt x="45787" y="525"/>
                  </a:lnTo>
                  <a:lnTo>
                    <a:pt x="41806" y="315"/>
                  </a:lnTo>
                  <a:lnTo>
                    <a:pt x="37300" y="106"/>
                  </a:lnTo>
                  <a:lnTo>
                    <a:pt x="3227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6036095" y="5620065"/>
              <a:ext cx="195687" cy="252106"/>
            </a:xfrm>
            <a:custGeom>
              <a:rect b="b" l="l" r="r" t="t"/>
              <a:pathLst>
                <a:path extrusionOk="0" h="7020" w="5449">
                  <a:moveTo>
                    <a:pt x="0" y="0"/>
                  </a:moveTo>
                  <a:lnTo>
                    <a:pt x="0" y="7020"/>
                  </a:lnTo>
                  <a:lnTo>
                    <a:pt x="5448" y="7020"/>
                  </a:lnTo>
                  <a:lnTo>
                    <a:pt x="544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a:off x="6005963" y="5533513"/>
              <a:ext cx="259683" cy="90320"/>
            </a:xfrm>
            <a:custGeom>
              <a:rect b="b" l="l" r="r" t="t"/>
              <a:pathLst>
                <a:path extrusionOk="0" h="2515" w="7231">
                  <a:moveTo>
                    <a:pt x="1" y="0"/>
                  </a:moveTo>
                  <a:lnTo>
                    <a:pt x="1" y="2515"/>
                  </a:lnTo>
                  <a:lnTo>
                    <a:pt x="7230" y="2515"/>
                  </a:lnTo>
                  <a:lnTo>
                    <a:pt x="72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4986237" y="5766807"/>
              <a:ext cx="1444939" cy="1497587"/>
            </a:xfrm>
            <a:custGeom>
              <a:rect b="b" l="l" r="r" t="t"/>
              <a:pathLst>
                <a:path extrusionOk="0" h="41701" w="40235">
                  <a:moveTo>
                    <a:pt x="20118" y="0"/>
                  </a:moveTo>
                  <a:lnTo>
                    <a:pt x="1" y="13831"/>
                  </a:lnTo>
                  <a:lnTo>
                    <a:pt x="1" y="41701"/>
                  </a:lnTo>
                  <a:lnTo>
                    <a:pt x="40234" y="41701"/>
                  </a:lnTo>
                  <a:lnTo>
                    <a:pt x="40234" y="13831"/>
                  </a:lnTo>
                  <a:lnTo>
                    <a:pt x="2011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4978731" y="6233393"/>
              <a:ext cx="1463722" cy="56454"/>
            </a:xfrm>
            <a:custGeom>
              <a:rect b="b" l="l" r="r" t="t"/>
              <a:pathLst>
                <a:path extrusionOk="0" h="1572" w="40758">
                  <a:moveTo>
                    <a:pt x="0" y="0"/>
                  </a:moveTo>
                  <a:lnTo>
                    <a:pt x="210" y="1572"/>
                  </a:lnTo>
                  <a:lnTo>
                    <a:pt x="40443" y="1572"/>
                  </a:lnTo>
                  <a:lnTo>
                    <a:pt x="407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4933588" y="5759265"/>
              <a:ext cx="1550271" cy="477924"/>
            </a:xfrm>
            <a:custGeom>
              <a:rect b="b" l="l" r="r" t="t"/>
              <a:pathLst>
                <a:path extrusionOk="0" h="13308" w="43168">
                  <a:moveTo>
                    <a:pt x="5344" y="1"/>
                  </a:moveTo>
                  <a:lnTo>
                    <a:pt x="0" y="13307"/>
                  </a:lnTo>
                  <a:lnTo>
                    <a:pt x="43167" y="13307"/>
                  </a:lnTo>
                  <a:lnTo>
                    <a:pt x="378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a:off x="6058648" y="6545696"/>
              <a:ext cx="248371" cy="425240"/>
            </a:xfrm>
            <a:custGeom>
              <a:rect b="b" l="l" r="r" t="t"/>
              <a:pathLst>
                <a:path extrusionOk="0" h="11841" w="6916">
                  <a:moveTo>
                    <a:pt x="1" y="1"/>
                  </a:moveTo>
                  <a:lnTo>
                    <a:pt x="1" y="11840"/>
                  </a:lnTo>
                  <a:lnTo>
                    <a:pt x="6916" y="11840"/>
                  </a:lnTo>
                  <a:lnTo>
                    <a:pt x="6916" y="1"/>
                  </a:lnTo>
                  <a:close/>
                </a:path>
              </a:pathLst>
            </a:custGeom>
            <a:solidFill>
              <a:srgbClr val="A67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6092515" y="6583333"/>
              <a:ext cx="180640" cy="349967"/>
            </a:xfrm>
            <a:custGeom>
              <a:rect b="b" l="l" r="r" t="t"/>
              <a:pathLst>
                <a:path extrusionOk="0" h="9745" w="5030">
                  <a:moveTo>
                    <a:pt x="1" y="0"/>
                  </a:moveTo>
                  <a:lnTo>
                    <a:pt x="1" y="9745"/>
                  </a:lnTo>
                  <a:lnTo>
                    <a:pt x="5030" y="9745"/>
                  </a:lnTo>
                  <a:lnTo>
                    <a:pt x="5030" y="0"/>
                  </a:lnTo>
                  <a:close/>
                </a:path>
              </a:pathLst>
            </a:custGeom>
            <a:solidFill>
              <a:srgbClr val="B4DC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6058648" y="6741352"/>
              <a:ext cx="229589" cy="33901"/>
            </a:xfrm>
            <a:custGeom>
              <a:rect b="b" l="l" r="r" t="t"/>
              <a:pathLst>
                <a:path extrusionOk="0" h="944" w="6393">
                  <a:moveTo>
                    <a:pt x="1" y="1"/>
                  </a:moveTo>
                  <a:lnTo>
                    <a:pt x="1" y="944"/>
                  </a:lnTo>
                  <a:lnTo>
                    <a:pt x="6392" y="944"/>
                  </a:lnTo>
                  <a:lnTo>
                    <a:pt x="6392" y="1"/>
                  </a:lnTo>
                  <a:close/>
                </a:path>
              </a:pathLst>
            </a:custGeom>
            <a:solidFill>
              <a:srgbClr val="A67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5110426" y="6545696"/>
              <a:ext cx="248371" cy="425240"/>
            </a:xfrm>
            <a:custGeom>
              <a:rect b="b" l="l" r="r" t="t"/>
              <a:pathLst>
                <a:path extrusionOk="0" h="11841" w="6916">
                  <a:moveTo>
                    <a:pt x="0" y="1"/>
                  </a:moveTo>
                  <a:lnTo>
                    <a:pt x="0" y="11840"/>
                  </a:lnTo>
                  <a:lnTo>
                    <a:pt x="6916" y="11840"/>
                  </a:lnTo>
                  <a:lnTo>
                    <a:pt x="6916" y="1"/>
                  </a:lnTo>
                  <a:close/>
                </a:path>
              </a:pathLst>
            </a:custGeom>
            <a:solidFill>
              <a:srgbClr val="A67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5144292" y="6583333"/>
              <a:ext cx="180640" cy="349967"/>
            </a:xfrm>
            <a:custGeom>
              <a:rect b="b" l="l" r="r" t="t"/>
              <a:pathLst>
                <a:path extrusionOk="0" h="9745" w="5030">
                  <a:moveTo>
                    <a:pt x="0" y="0"/>
                  </a:moveTo>
                  <a:lnTo>
                    <a:pt x="0" y="9745"/>
                  </a:lnTo>
                  <a:lnTo>
                    <a:pt x="5030" y="9745"/>
                  </a:lnTo>
                  <a:lnTo>
                    <a:pt x="5030" y="0"/>
                  </a:lnTo>
                  <a:close/>
                </a:path>
              </a:pathLst>
            </a:custGeom>
            <a:solidFill>
              <a:srgbClr val="B4DC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5110426" y="6741352"/>
              <a:ext cx="229553" cy="33901"/>
            </a:xfrm>
            <a:custGeom>
              <a:rect b="b" l="l" r="r" t="t"/>
              <a:pathLst>
                <a:path extrusionOk="0" h="944" w="6392">
                  <a:moveTo>
                    <a:pt x="0" y="1"/>
                  </a:moveTo>
                  <a:lnTo>
                    <a:pt x="0" y="944"/>
                  </a:lnTo>
                  <a:lnTo>
                    <a:pt x="6392" y="944"/>
                  </a:lnTo>
                  <a:lnTo>
                    <a:pt x="6392" y="1"/>
                  </a:lnTo>
                  <a:close/>
                </a:path>
              </a:pathLst>
            </a:custGeom>
            <a:solidFill>
              <a:srgbClr val="A67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6096286" y="5691532"/>
              <a:ext cx="86585" cy="45214"/>
            </a:xfrm>
            <a:custGeom>
              <a:rect b="b" l="l" r="r" t="t"/>
              <a:pathLst>
                <a:path extrusionOk="0" h="1259" w="2411">
                  <a:moveTo>
                    <a:pt x="1" y="1"/>
                  </a:moveTo>
                  <a:lnTo>
                    <a:pt x="1" y="1258"/>
                  </a:lnTo>
                  <a:lnTo>
                    <a:pt x="2410" y="1258"/>
                  </a:lnTo>
                  <a:lnTo>
                    <a:pt x="241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6137694" y="5638847"/>
              <a:ext cx="86549" cy="45214"/>
            </a:xfrm>
            <a:custGeom>
              <a:rect b="b" l="l" r="r" t="t"/>
              <a:pathLst>
                <a:path extrusionOk="0" h="1259" w="2410">
                  <a:moveTo>
                    <a:pt x="0" y="1"/>
                  </a:moveTo>
                  <a:lnTo>
                    <a:pt x="0" y="1258"/>
                  </a:lnTo>
                  <a:lnTo>
                    <a:pt x="2410" y="1258"/>
                  </a:lnTo>
                  <a:lnTo>
                    <a:pt x="241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5783982" y="7128929"/>
              <a:ext cx="120415" cy="48949"/>
            </a:xfrm>
            <a:custGeom>
              <a:rect b="b" l="l" r="r" t="t"/>
              <a:pathLst>
                <a:path extrusionOk="0" h="1363" w="3353">
                  <a:moveTo>
                    <a:pt x="0" y="1"/>
                  </a:moveTo>
                  <a:lnTo>
                    <a:pt x="0" y="1363"/>
                  </a:lnTo>
                  <a:lnTo>
                    <a:pt x="3353" y="1363"/>
                  </a:lnTo>
                  <a:lnTo>
                    <a:pt x="3353" y="1"/>
                  </a:lnTo>
                  <a:close/>
                </a:path>
              </a:pathLst>
            </a:custGeom>
            <a:solidFill>
              <a:srgbClr val="E6D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5370044" y="6402725"/>
              <a:ext cx="120451" cy="48949"/>
            </a:xfrm>
            <a:custGeom>
              <a:rect b="b" l="l" r="r" t="t"/>
              <a:pathLst>
                <a:path extrusionOk="0" h="1363" w="3354">
                  <a:moveTo>
                    <a:pt x="1" y="0"/>
                  </a:moveTo>
                  <a:lnTo>
                    <a:pt x="1" y="1362"/>
                  </a:lnTo>
                  <a:lnTo>
                    <a:pt x="3354" y="1362"/>
                  </a:lnTo>
                  <a:lnTo>
                    <a:pt x="3354"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5430271" y="6334992"/>
              <a:ext cx="120451" cy="52720"/>
            </a:xfrm>
            <a:custGeom>
              <a:rect b="b" l="l" r="r" t="t"/>
              <a:pathLst>
                <a:path extrusionOk="0" h="1468" w="3354">
                  <a:moveTo>
                    <a:pt x="0" y="0"/>
                  </a:moveTo>
                  <a:lnTo>
                    <a:pt x="0" y="1467"/>
                  </a:lnTo>
                  <a:lnTo>
                    <a:pt x="3353" y="1467"/>
                  </a:lnTo>
                  <a:lnTo>
                    <a:pt x="335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5987181" y="6421543"/>
              <a:ext cx="120415" cy="48949"/>
            </a:xfrm>
            <a:custGeom>
              <a:rect b="b" l="l" r="r" t="t"/>
              <a:pathLst>
                <a:path extrusionOk="0" h="1363" w="3353">
                  <a:moveTo>
                    <a:pt x="0" y="0"/>
                  </a:moveTo>
                  <a:lnTo>
                    <a:pt x="0" y="1362"/>
                  </a:lnTo>
                  <a:lnTo>
                    <a:pt x="3353" y="1362"/>
                  </a:lnTo>
                  <a:lnTo>
                    <a:pt x="335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6047371" y="6357546"/>
              <a:ext cx="120451" cy="48949"/>
            </a:xfrm>
            <a:custGeom>
              <a:rect b="b" l="l" r="r" t="t"/>
              <a:pathLst>
                <a:path extrusionOk="0" h="1363" w="3354">
                  <a:moveTo>
                    <a:pt x="0" y="1"/>
                  </a:moveTo>
                  <a:lnTo>
                    <a:pt x="0" y="1363"/>
                  </a:lnTo>
                  <a:lnTo>
                    <a:pt x="3353" y="1363"/>
                  </a:lnTo>
                  <a:lnTo>
                    <a:pt x="3353"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5975868" y="7064967"/>
              <a:ext cx="120451" cy="48949"/>
            </a:xfrm>
            <a:custGeom>
              <a:rect b="b" l="l" r="r" t="t"/>
              <a:pathLst>
                <a:path extrusionOk="0" h="1363" w="3354">
                  <a:moveTo>
                    <a:pt x="1" y="1"/>
                  </a:moveTo>
                  <a:lnTo>
                    <a:pt x="1" y="1363"/>
                  </a:lnTo>
                  <a:lnTo>
                    <a:pt x="3354" y="1363"/>
                  </a:lnTo>
                  <a:lnTo>
                    <a:pt x="3354"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4978731" y="7080015"/>
              <a:ext cx="67767" cy="52720"/>
            </a:xfrm>
            <a:custGeom>
              <a:rect b="b" l="l" r="r" t="t"/>
              <a:pathLst>
                <a:path extrusionOk="0" h="1468" w="1887">
                  <a:moveTo>
                    <a:pt x="0" y="1"/>
                  </a:moveTo>
                  <a:lnTo>
                    <a:pt x="0" y="1468"/>
                  </a:lnTo>
                  <a:lnTo>
                    <a:pt x="1886" y="1468"/>
                  </a:lnTo>
                  <a:lnTo>
                    <a:pt x="1886"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4978731" y="7147747"/>
              <a:ext cx="67767" cy="52720"/>
            </a:xfrm>
            <a:custGeom>
              <a:rect b="b" l="l" r="r" t="t"/>
              <a:pathLst>
                <a:path extrusionOk="0" h="1468" w="1887">
                  <a:moveTo>
                    <a:pt x="0" y="1"/>
                  </a:moveTo>
                  <a:lnTo>
                    <a:pt x="0" y="1468"/>
                  </a:lnTo>
                  <a:lnTo>
                    <a:pt x="1886" y="1468"/>
                  </a:lnTo>
                  <a:lnTo>
                    <a:pt x="1886"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4978731" y="7211709"/>
              <a:ext cx="67767" cy="52720"/>
            </a:xfrm>
            <a:custGeom>
              <a:rect b="b" l="l" r="r" t="t"/>
              <a:pathLst>
                <a:path extrusionOk="0" h="1468" w="1887">
                  <a:moveTo>
                    <a:pt x="0" y="1"/>
                  </a:moveTo>
                  <a:lnTo>
                    <a:pt x="0" y="1468"/>
                  </a:lnTo>
                  <a:lnTo>
                    <a:pt x="1886" y="1468"/>
                  </a:lnTo>
                  <a:lnTo>
                    <a:pt x="1886"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a:off x="6367217" y="7080015"/>
              <a:ext cx="71538" cy="52720"/>
            </a:xfrm>
            <a:custGeom>
              <a:rect b="b" l="l" r="r" t="t"/>
              <a:pathLst>
                <a:path extrusionOk="0" h="1468" w="1992">
                  <a:moveTo>
                    <a:pt x="0" y="1"/>
                  </a:moveTo>
                  <a:lnTo>
                    <a:pt x="0" y="1468"/>
                  </a:lnTo>
                  <a:lnTo>
                    <a:pt x="1991" y="1468"/>
                  </a:lnTo>
                  <a:lnTo>
                    <a:pt x="1991"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a:off x="6367217" y="7147747"/>
              <a:ext cx="71538" cy="52720"/>
            </a:xfrm>
            <a:custGeom>
              <a:rect b="b" l="l" r="r" t="t"/>
              <a:pathLst>
                <a:path extrusionOk="0" h="1468" w="1992">
                  <a:moveTo>
                    <a:pt x="0" y="1"/>
                  </a:moveTo>
                  <a:lnTo>
                    <a:pt x="0" y="1468"/>
                  </a:lnTo>
                  <a:lnTo>
                    <a:pt x="1991" y="1468"/>
                  </a:lnTo>
                  <a:lnTo>
                    <a:pt x="1991"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6367217" y="7211709"/>
              <a:ext cx="71538" cy="52720"/>
            </a:xfrm>
            <a:custGeom>
              <a:rect b="b" l="l" r="r" t="t"/>
              <a:pathLst>
                <a:path extrusionOk="0" h="1468" w="1992">
                  <a:moveTo>
                    <a:pt x="0" y="1"/>
                  </a:moveTo>
                  <a:lnTo>
                    <a:pt x="0" y="1468"/>
                  </a:lnTo>
                  <a:lnTo>
                    <a:pt x="1991" y="1468"/>
                  </a:lnTo>
                  <a:lnTo>
                    <a:pt x="1991"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a:off x="5430271" y="6462915"/>
              <a:ext cx="120451" cy="52720"/>
            </a:xfrm>
            <a:custGeom>
              <a:rect b="b" l="l" r="r" t="t"/>
              <a:pathLst>
                <a:path extrusionOk="0" h="1468" w="3354">
                  <a:moveTo>
                    <a:pt x="0" y="1"/>
                  </a:moveTo>
                  <a:lnTo>
                    <a:pt x="0" y="1467"/>
                  </a:lnTo>
                  <a:lnTo>
                    <a:pt x="3353" y="1467"/>
                  </a:lnTo>
                  <a:lnTo>
                    <a:pt x="3353"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5482956" y="6545696"/>
              <a:ext cx="451564" cy="718717"/>
            </a:xfrm>
            <a:custGeom>
              <a:rect b="b" l="l" r="r" t="t"/>
              <a:pathLst>
                <a:path extrusionOk="0" h="20013" w="12574">
                  <a:moveTo>
                    <a:pt x="0" y="1"/>
                  </a:moveTo>
                  <a:lnTo>
                    <a:pt x="0" y="20013"/>
                  </a:lnTo>
                  <a:lnTo>
                    <a:pt x="12573" y="20013"/>
                  </a:lnTo>
                  <a:lnTo>
                    <a:pt x="12573" y="1"/>
                  </a:lnTo>
                  <a:close/>
                </a:path>
              </a:pathLst>
            </a:custGeom>
            <a:solidFill>
              <a:srgbClr val="C69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5550689" y="6605922"/>
              <a:ext cx="316102" cy="255877"/>
            </a:xfrm>
            <a:custGeom>
              <a:rect b="b" l="l" r="r" t="t"/>
              <a:pathLst>
                <a:path extrusionOk="0" h="7125" w="8802">
                  <a:moveTo>
                    <a:pt x="0" y="0"/>
                  </a:moveTo>
                  <a:lnTo>
                    <a:pt x="0" y="7125"/>
                  </a:lnTo>
                  <a:lnTo>
                    <a:pt x="8801" y="7125"/>
                  </a:lnTo>
                  <a:lnTo>
                    <a:pt x="8801" y="0"/>
                  </a:lnTo>
                  <a:close/>
                </a:path>
              </a:pathLst>
            </a:custGeom>
            <a:solidFill>
              <a:srgbClr val="A67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5550689" y="6985958"/>
              <a:ext cx="316102" cy="225782"/>
            </a:xfrm>
            <a:custGeom>
              <a:rect b="b" l="l" r="r" t="t"/>
              <a:pathLst>
                <a:path extrusionOk="0" h="6287" w="8802">
                  <a:moveTo>
                    <a:pt x="0" y="0"/>
                  </a:moveTo>
                  <a:lnTo>
                    <a:pt x="0" y="6287"/>
                  </a:lnTo>
                  <a:lnTo>
                    <a:pt x="8801" y="6287"/>
                  </a:lnTo>
                  <a:lnTo>
                    <a:pt x="8801" y="0"/>
                  </a:lnTo>
                  <a:close/>
                </a:path>
              </a:pathLst>
            </a:custGeom>
            <a:solidFill>
              <a:srgbClr val="A67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5821584" y="6899406"/>
              <a:ext cx="56490" cy="52720"/>
            </a:xfrm>
            <a:custGeom>
              <a:rect b="b" l="l" r="r" t="t"/>
              <a:pathLst>
                <a:path extrusionOk="0" h="1468" w="1573">
                  <a:moveTo>
                    <a:pt x="525" y="1"/>
                  </a:moveTo>
                  <a:lnTo>
                    <a:pt x="210" y="210"/>
                  </a:lnTo>
                  <a:lnTo>
                    <a:pt x="106" y="420"/>
                  </a:lnTo>
                  <a:lnTo>
                    <a:pt x="1" y="734"/>
                  </a:lnTo>
                  <a:lnTo>
                    <a:pt x="106" y="1048"/>
                  </a:lnTo>
                  <a:lnTo>
                    <a:pt x="210" y="1258"/>
                  </a:lnTo>
                  <a:lnTo>
                    <a:pt x="525" y="1467"/>
                  </a:lnTo>
                  <a:lnTo>
                    <a:pt x="1153" y="1467"/>
                  </a:lnTo>
                  <a:lnTo>
                    <a:pt x="1363" y="1258"/>
                  </a:lnTo>
                  <a:lnTo>
                    <a:pt x="1468" y="1048"/>
                  </a:lnTo>
                  <a:lnTo>
                    <a:pt x="1573" y="734"/>
                  </a:lnTo>
                  <a:lnTo>
                    <a:pt x="1468" y="420"/>
                  </a:lnTo>
                  <a:lnTo>
                    <a:pt x="1363" y="210"/>
                  </a:lnTo>
                  <a:lnTo>
                    <a:pt x="1153" y="1"/>
                  </a:lnTo>
                  <a:close/>
                </a:path>
              </a:pathLst>
            </a:custGeom>
            <a:solidFill>
              <a:srgbClr val="A67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p:nvPr/>
          </p:nvSpPr>
          <p:spPr>
            <a:xfrm>
              <a:off x="5482956" y="6545696"/>
              <a:ext cx="455299" cy="718717"/>
            </a:xfrm>
            <a:custGeom>
              <a:rect b="b" l="l" r="r" t="t"/>
              <a:pathLst>
                <a:path extrusionOk="0" h="20013" w="12678">
                  <a:moveTo>
                    <a:pt x="0" y="1"/>
                  </a:moveTo>
                  <a:lnTo>
                    <a:pt x="0" y="1048"/>
                  </a:lnTo>
                  <a:lnTo>
                    <a:pt x="0" y="20013"/>
                  </a:lnTo>
                  <a:lnTo>
                    <a:pt x="1153" y="20013"/>
                  </a:lnTo>
                  <a:lnTo>
                    <a:pt x="1153" y="1048"/>
                  </a:lnTo>
                  <a:lnTo>
                    <a:pt x="11525" y="1048"/>
                  </a:lnTo>
                  <a:lnTo>
                    <a:pt x="11525" y="20013"/>
                  </a:lnTo>
                  <a:lnTo>
                    <a:pt x="12573" y="20013"/>
                  </a:lnTo>
                  <a:lnTo>
                    <a:pt x="12573" y="1048"/>
                  </a:lnTo>
                  <a:lnTo>
                    <a:pt x="12678" y="1048"/>
                  </a:lnTo>
                  <a:lnTo>
                    <a:pt x="12678" y="1"/>
                  </a:lnTo>
                  <a:close/>
                </a:path>
              </a:pathLst>
            </a:custGeom>
            <a:solidFill>
              <a:srgbClr val="A67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p:nvPr/>
          </p:nvSpPr>
          <p:spPr>
            <a:xfrm>
              <a:off x="5520557" y="5781854"/>
              <a:ext cx="380098" cy="398880"/>
            </a:xfrm>
            <a:custGeom>
              <a:rect b="b" l="l" r="r" t="t"/>
              <a:pathLst>
                <a:path extrusionOk="0" h="11107" w="10584">
                  <a:moveTo>
                    <a:pt x="5240" y="0"/>
                  </a:moveTo>
                  <a:lnTo>
                    <a:pt x="1" y="4506"/>
                  </a:lnTo>
                  <a:lnTo>
                    <a:pt x="1" y="11107"/>
                  </a:lnTo>
                  <a:lnTo>
                    <a:pt x="10583" y="11107"/>
                  </a:lnTo>
                  <a:lnTo>
                    <a:pt x="10583" y="4506"/>
                  </a:lnTo>
                  <a:lnTo>
                    <a:pt x="524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p:nvPr/>
          </p:nvSpPr>
          <p:spPr>
            <a:xfrm>
              <a:off x="5588290" y="5898501"/>
              <a:ext cx="240865" cy="240829"/>
            </a:xfrm>
            <a:custGeom>
              <a:rect b="b" l="l" r="r" t="t"/>
              <a:pathLst>
                <a:path extrusionOk="0" h="6706" w="6707">
                  <a:moveTo>
                    <a:pt x="3354" y="0"/>
                  </a:moveTo>
                  <a:lnTo>
                    <a:pt x="2725" y="105"/>
                  </a:lnTo>
                  <a:lnTo>
                    <a:pt x="2096" y="315"/>
                  </a:lnTo>
                  <a:lnTo>
                    <a:pt x="1468" y="524"/>
                  </a:lnTo>
                  <a:lnTo>
                    <a:pt x="1049" y="943"/>
                  </a:lnTo>
                  <a:lnTo>
                    <a:pt x="630" y="1467"/>
                  </a:lnTo>
                  <a:lnTo>
                    <a:pt x="315" y="2096"/>
                  </a:lnTo>
                  <a:lnTo>
                    <a:pt x="106" y="2725"/>
                  </a:lnTo>
                  <a:lnTo>
                    <a:pt x="1" y="3353"/>
                  </a:lnTo>
                  <a:lnTo>
                    <a:pt x="106" y="4087"/>
                  </a:lnTo>
                  <a:lnTo>
                    <a:pt x="315" y="4715"/>
                  </a:lnTo>
                  <a:lnTo>
                    <a:pt x="630" y="5239"/>
                  </a:lnTo>
                  <a:lnTo>
                    <a:pt x="1049" y="5763"/>
                  </a:lnTo>
                  <a:lnTo>
                    <a:pt x="1468" y="6182"/>
                  </a:lnTo>
                  <a:lnTo>
                    <a:pt x="2096" y="6496"/>
                  </a:lnTo>
                  <a:lnTo>
                    <a:pt x="2725" y="6601"/>
                  </a:lnTo>
                  <a:lnTo>
                    <a:pt x="3354" y="6706"/>
                  </a:lnTo>
                  <a:lnTo>
                    <a:pt x="4087" y="6601"/>
                  </a:lnTo>
                  <a:lnTo>
                    <a:pt x="4716" y="6496"/>
                  </a:lnTo>
                  <a:lnTo>
                    <a:pt x="5240" y="6182"/>
                  </a:lnTo>
                  <a:lnTo>
                    <a:pt x="5764" y="5763"/>
                  </a:lnTo>
                  <a:lnTo>
                    <a:pt x="6183" y="5239"/>
                  </a:lnTo>
                  <a:lnTo>
                    <a:pt x="6497" y="4715"/>
                  </a:lnTo>
                  <a:lnTo>
                    <a:pt x="6706" y="4087"/>
                  </a:lnTo>
                  <a:lnTo>
                    <a:pt x="6706" y="3353"/>
                  </a:lnTo>
                  <a:lnTo>
                    <a:pt x="6706" y="2725"/>
                  </a:lnTo>
                  <a:lnTo>
                    <a:pt x="6497" y="2096"/>
                  </a:lnTo>
                  <a:lnTo>
                    <a:pt x="6183" y="1467"/>
                  </a:lnTo>
                  <a:lnTo>
                    <a:pt x="5764" y="943"/>
                  </a:lnTo>
                  <a:lnTo>
                    <a:pt x="5240" y="524"/>
                  </a:lnTo>
                  <a:lnTo>
                    <a:pt x="4716" y="315"/>
                  </a:lnTo>
                  <a:lnTo>
                    <a:pt x="4087" y="105"/>
                  </a:lnTo>
                  <a:lnTo>
                    <a:pt x="3354" y="0"/>
                  </a:lnTo>
                  <a:close/>
                </a:path>
              </a:pathLst>
            </a:custGeom>
            <a:solidFill>
              <a:srgbClr val="B4DC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a:off x="5561966" y="5868406"/>
              <a:ext cx="297284" cy="301054"/>
            </a:xfrm>
            <a:custGeom>
              <a:rect b="b" l="l" r="r" t="t"/>
              <a:pathLst>
                <a:path extrusionOk="0" h="8383" w="8278">
                  <a:moveTo>
                    <a:pt x="3563" y="1257"/>
                  </a:moveTo>
                  <a:lnTo>
                    <a:pt x="3563" y="3667"/>
                  </a:lnTo>
                  <a:lnTo>
                    <a:pt x="1153" y="3667"/>
                  </a:lnTo>
                  <a:lnTo>
                    <a:pt x="1258" y="3248"/>
                  </a:lnTo>
                  <a:lnTo>
                    <a:pt x="1467" y="2829"/>
                  </a:lnTo>
                  <a:lnTo>
                    <a:pt x="1677" y="2410"/>
                  </a:lnTo>
                  <a:lnTo>
                    <a:pt x="1991" y="2096"/>
                  </a:lnTo>
                  <a:lnTo>
                    <a:pt x="2306" y="1781"/>
                  </a:lnTo>
                  <a:lnTo>
                    <a:pt x="2725" y="1572"/>
                  </a:lnTo>
                  <a:lnTo>
                    <a:pt x="3144" y="1362"/>
                  </a:lnTo>
                  <a:lnTo>
                    <a:pt x="3563" y="1257"/>
                  </a:lnTo>
                  <a:close/>
                  <a:moveTo>
                    <a:pt x="4611" y="1257"/>
                  </a:moveTo>
                  <a:lnTo>
                    <a:pt x="5030" y="1362"/>
                  </a:lnTo>
                  <a:lnTo>
                    <a:pt x="5449" y="1572"/>
                  </a:lnTo>
                  <a:lnTo>
                    <a:pt x="5868" y="1781"/>
                  </a:lnTo>
                  <a:lnTo>
                    <a:pt x="6182" y="2096"/>
                  </a:lnTo>
                  <a:lnTo>
                    <a:pt x="6497" y="2410"/>
                  </a:lnTo>
                  <a:lnTo>
                    <a:pt x="6706" y="2829"/>
                  </a:lnTo>
                  <a:lnTo>
                    <a:pt x="6916" y="3248"/>
                  </a:lnTo>
                  <a:lnTo>
                    <a:pt x="7020" y="3667"/>
                  </a:lnTo>
                  <a:lnTo>
                    <a:pt x="4611" y="3667"/>
                  </a:lnTo>
                  <a:lnTo>
                    <a:pt x="4611" y="1257"/>
                  </a:lnTo>
                  <a:close/>
                  <a:moveTo>
                    <a:pt x="3563" y="4715"/>
                  </a:moveTo>
                  <a:lnTo>
                    <a:pt x="3563" y="7125"/>
                  </a:lnTo>
                  <a:lnTo>
                    <a:pt x="3144" y="7020"/>
                  </a:lnTo>
                  <a:lnTo>
                    <a:pt x="2725" y="6811"/>
                  </a:lnTo>
                  <a:lnTo>
                    <a:pt x="2306" y="6601"/>
                  </a:lnTo>
                  <a:lnTo>
                    <a:pt x="1991" y="6287"/>
                  </a:lnTo>
                  <a:lnTo>
                    <a:pt x="1677" y="5972"/>
                  </a:lnTo>
                  <a:lnTo>
                    <a:pt x="1467" y="5553"/>
                  </a:lnTo>
                  <a:lnTo>
                    <a:pt x="1258" y="5134"/>
                  </a:lnTo>
                  <a:lnTo>
                    <a:pt x="1153" y="4715"/>
                  </a:lnTo>
                  <a:close/>
                  <a:moveTo>
                    <a:pt x="7020" y="4715"/>
                  </a:moveTo>
                  <a:lnTo>
                    <a:pt x="6916" y="5134"/>
                  </a:lnTo>
                  <a:lnTo>
                    <a:pt x="6706" y="5553"/>
                  </a:lnTo>
                  <a:lnTo>
                    <a:pt x="6497" y="5972"/>
                  </a:lnTo>
                  <a:lnTo>
                    <a:pt x="6182" y="6287"/>
                  </a:lnTo>
                  <a:lnTo>
                    <a:pt x="5868" y="6601"/>
                  </a:lnTo>
                  <a:lnTo>
                    <a:pt x="5449" y="6811"/>
                  </a:lnTo>
                  <a:lnTo>
                    <a:pt x="5030" y="7020"/>
                  </a:lnTo>
                  <a:lnTo>
                    <a:pt x="4611" y="7125"/>
                  </a:lnTo>
                  <a:lnTo>
                    <a:pt x="4611" y="4715"/>
                  </a:lnTo>
                  <a:close/>
                  <a:moveTo>
                    <a:pt x="4087" y="0"/>
                  </a:moveTo>
                  <a:lnTo>
                    <a:pt x="3248" y="105"/>
                  </a:lnTo>
                  <a:lnTo>
                    <a:pt x="2515" y="419"/>
                  </a:lnTo>
                  <a:lnTo>
                    <a:pt x="1782" y="734"/>
                  </a:lnTo>
                  <a:lnTo>
                    <a:pt x="1153" y="1257"/>
                  </a:lnTo>
                  <a:lnTo>
                    <a:pt x="629" y="1886"/>
                  </a:lnTo>
                  <a:lnTo>
                    <a:pt x="315" y="2620"/>
                  </a:lnTo>
                  <a:lnTo>
                    <a:pt x="0" y="3353"/>
                  </a:lnTo>
                  <a:lnTo>
                    <a:pt x="0" y="4191"/>
                  </a:lnTo>
                  <a:lnTo>
                    <a:pt x="0" y="5029"/>
                  </a:lnTo>
                  <a:lnTo>
                    <a:pt x="315" y="5763"/>
                  </a:lnTo>
                  <a:lnTo>
                    <a:pt x="629" y="6496"/>
                  </a:lnTo>
                  <a:lnTo>
                    <a:pt x="1153" y="7125"/>
                  </a:lnTo>
                  <a:lnTo>
                    <a:pt x="1782" y="7649"/>
                  </a:lnTo>
                  <a:lnTo>
                    <a:pt x="2515" y="8068"/>
                  </a:lnTo>
                  <a:lnTo>
                    <a:pt x="3248" y="8277"/>
                  </a:lnTo>
                  <a:lnTo>
                    <a:pt x="4087" y="8382"/>
                  </a:lnTo>
                  <a:lnTo>
                    <a:pt x="4925" y="8277"/>
                  </a:lnTo>
                  <a:lnTo>
                    <a:pt x="5763" y="8068"/>
                  </a:lnTo>
                  <a:lnTo>
                    <a:pt x="6392" y="7649"/>
                  </a:lnTo>
                  <a:lnTo>
                    <a:pt x="7020" y="7125"/>
                  </a:lnTo>
                  <a:lnTo>
                    <a:pt x="7544" y="6496"/>
                  </a:lnTo>
                  <a:lnTo>
                    <a:pt x="7963" y="5763"/>
                  </a:lnTo>
                  <a:lnTo>
                    <a:pt x="8173" y="5029"/>
                  </a:lnTo>
                  <a:lnTo>
                    <a:pt x="8278" y="4191"/>
                  </a:lnTo>
                  <a:lnTo>
                    <a:pt x="8173" y="3353"/>
                  </a:lnTo>
                  <a:lnTo>
                    <a:pt x="7963" y="2620"/>
                  </a:lnTo>
                  <a:lnTo>
                    <a:pt x="7544" y="1886"/>
                  </a:lnTo>
                  <a:lnTo>
                    <a:pt x="7020" y="1257"/>
                  </a:lnTo>
                  <a:lnTo>
                    <a:pt x="6392" y="734"/>
                  </a:lnTo>
                  <a:lnTo>
                    <a:pt x="5763" y="419"/>
                  </a:lnTo>
                  <a:lnTo>
                    <a:pt x="4925" y="105"/>
                  </a:lnTo>
                  <a:lnTo>
                    <a:pt x="4087" y="0"/>
                  </a:lnTo>
                  <a:close/>
                </a:path>
              </a:pathLst>
            </a:custGeom>
            <a:solidFill>
              <a:srgbClr val="A67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5445319" y="5714122"/>
              <a:ext cx="530571" cy="229553"/>
            </a:xfrm>
            <a:custGeom>
              <a:rect b="b" l="l" r="r" t="t"/>
              <a:pathLst>
                <a:path extrusionOk="0" h="6392" w="14774">
                  <a:moveTo>
                    <a:pt x="7335" y="0"/>
                  </a:moveTo>
                  <a:lnTo>
                    <a:pt x="0" y="6392"/>
                  </a:lnTo>
                  <a:lnTo>
                    <a:pt x="2096" y="6392"/>
                  </a:lnTo>
                  <a:lnTo>
                    <a:pt x="7335" y="1886"/>
                  </a:lnTo>
                  <a:lnTo>
                    <a:pt x="12678" y="6392"/>
                  </a:lnTo>
                  <a:lnTo>
                    <a:pt x="14774" y="6392"/>
                  </a:lnTo>
                  <a:lnTo>
                    <a:pt x="73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4929817" y="6982187"/>
              <a:ext cx="519295" cy="146774"/>
            </a:xfrm>
            <a:custGeom>
              <a:rect b="b" l="l" r="r" t="t"/>
              <a:pathLst>
                <a:path extrusionOk="0" h="4087" w="14460">
                  <a:moveTo>
                    <a:pt x="6496" y="1"/>
                  </a:moveTo>
                  <a:lnTo>
                    <a:pt x="5972" y="210"/>
                  </a:lnTo>
                  <a:lnTo>
                    <a:pt x="5553" y="420"/>
                  </a:lnTo>
                  <a:lnTo>
                    <a:pt x="5134" y="629"/>
                  </a:lnTo>
                  <a:lnTo>
                    <a:pt x="4715" y="524"/>
                  </a:lnTo>
                  <a:lnTo>
                    <a:pt x="4401" y="629"/>
                  </a:lnTo>
                  <a:lnTo>
                    <a:pt x="4191" y="734"/>
                  </a:lnTo>
                  <a:lnTo>
                    <a:pt x="4086" y="944"/>
                  </a:lnTo>
                  <a:lnTo>
                    <a:pt x="3877" y="1153"/>
                  </a:lnTo>
                  <a:lnTo>
                    <a:pt x="3248" y="1048"/>
                  </a:lnTo>
                  <a:lnTo>
                    <a:pt x="2620" y="1153"/>
                  </a:lnTo>
                  <a:lnTo>
                    <a:pt x="2096" y="1363"/>
                  </a:lnTo>
                  <a:lnTo>
                    <a:pt x="1781" y="1887"/>
                  </a:lnTo>
                  <a:lnTo>
                    <a:pt x="1467" y="2410"/>
                  </a:lnTo>
                  <a:lnTo>
                    <a:pt x="1258" y="2410"/>
                  </a:lnTo>
                  <a:lnTo>
                    <a:pt x="734" y="2515"/>
                  </a:lnTo>
                  <a:lnTo>
                    <a:pt x="315" y="2725"/>
                  </a:lnTo>
                  <a:lnTo>
                    <a:pt x="105" y="3144"/>
                  </a:lnTo>
                  <a:lnTo>
                    <a:pt x="0" y="3668"/>
                  </a:lnTo>
                  <a:lnTo>
                    <a:pt x="105" y="4087"/>
                  </a:lnTo>
                  <a:lnTo>
                    <a:pt x="14250" y="4087"/>
                  </a:lnTo>
                  <a:lnTo>
                    <a:pt x="14459" y="3668"/>
                  </a:lnTo>
                  <a:lnTo>
                    <a:pt x="14459" y="3144"/>
                  </a:lnTo>
                  <a:lnTo>
                    <a:pt x="14459" y="2725"/>
                  </a:lnTo>
                  <a:lnTo>
                    <a:pt x="14354" y="2410"/>
                  </a:lnTo>
                  <a:lnTo>
                    <a:pt x="14145" y="2096"/>
                  </a:lnTo>
                  <a:lnTo>
                    <a:pt x="13935" y="1782"/>
                  </a:lnTo>
                  <a:lnTo>
                    <a:pt x="13726" y="1572"/>
                  </a:lnTo>
                  <a:lnTo>
                    <a:pt x="13411" y="1363"/>
                  </a:lnTo>
                  <a:lnTo>
                    <a:pt x="12992" y="1258"/>
                  </a:lnTo>
                  <a:lnTo>
                    <a:pt x="12678" y="1258"/>
                  </a:lnTo>
                  <a:lnTo>
                    <a:pt x="12678" y="1153"/>
                  </a:lnTo>
                  <a:lnTo>
                    <a:pt x="12573" y="944"/>
                  </a:lnTo>
                  <a:lnTo>
                    <a:pt x="12468" y="629"/>
                  </a:lnTo>
                  <a:lnTo>
                    <a:pt x="12154" y="524"/>
                  </a:lnTo>
                  <a:lnTo>
                    <a:pt x="11945" y="420"/>
                  </a:lnTo>
                  <a:lnTo>
                    <a:pt x="11526" y="524"/>
                  </a:lnTo>
                  <a:lnTo>
                    <a:pt x="11211" y="839"/>
                  </a:lnTo>
                  <a:lnTo>
                    <a:pt x="10897" y="629"/>
                  </a:lnTo>
                  <a:lnTo>
                    <a:pt x="10478" y="524"/>
                  </a:lnTo>
                  <a:lnTo>
                    <a:pt x="10163" y="629"/>
                  </a:lnTo>
                  <a:lnTo>
                    <a:pt x="10059" y="420"/>
                  </a:lnTo>
                  <a:lnTo>
                    <a:pt x="9849" y="210"/>
                  </a:lnTo>
                  <a:lnTo>
                    <a:pt x="9640" y="105"/>
                  </a:lnTo>
                  <a:lnTo>
                    <a:pt x="9325" y="105"/>
                  </a:lnTo>
                  <a:lnTo>
                    <a:pt x="8906" y="210"/>
                  </a:lnTo>
                  <a:lnTo>
                    <a:pt x="8592" y="524"/>
                  </a:lnTo>
                  <a:lnTo>
                    <a:pt x="8277" y="315"/>
                  </a:lnTo>
                  <a:lnTo>
                    <a:pt x="7858" y="105"/>
                  </a:lnTo>
                  <a:lnTo>
                    <a:pt x="74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4922275" y="7121423"/>
              <a:ext cx="530571" cy="41407"/>
            </a:xfrm>
            <a:custGeom>
              <a:rect b="b" l="l" r="r" t="t"/>
              <a:pathLst>
                <a:path extrusionOk="0" h="1153" w="14774">
                  <a:moveTo>
                    <a:pt x="1" y="0"/>
                  </a:moveTo>
                  <a:lnTo>
                    <a:pt x="1" y="1153"/>
                  </a:lnTo>
                  <a:lnTo>
                    <a:pt x="14774" y="1153"/>
                  </a:lnTo>
                  <a:lnTo>
                    <a:pt x="14774" y="0"/>
                  </a:lnTo>
                  <a:close/>
                </a:path>
              </a:pathLst>
            </a:custGeom>
            <a:solidFill>
              <a:srgbClr val="A67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a:off x="4937323" y="7162795"/>
              <a:ext cx="500477" cy="116680"/>
            </a:xfrm>
            <a:custGeom>
              <a:rect b="b" l="l" r="r" t="t"/>
              <a:pathLst>
                <a:path extrusionOk="0" h="3249" w="13936">
                  <a:moveTo>
                    <a:pt x="1" y="1"/>
                  </a:moveTo>
                  <a:lnTo>
                    <a:pt x="944" y="3249"/>
                  </a:lnTo>
                  <a:lnTo>
                    <a:pt x="13098" y="3249"/>
                  </a:lnTo>
                  <a:lnTo>
                    <a:pt x="13936" y="1"/>
                  </a:lnTo>
                  <a:close/>
                </a:path>
              </a:pathLst>
            </a:custGeom>
            <a:solidFill>
              <a:srgbClr val="C69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a:off x="5972097" y="6974681"/>
              <a:ext cx="519295" cy="154280"/>
            </a:xfrm>
            <a:custGeom>
              <a:rect b="b" l="l" r="r" t="t"/>
              <a:pathLst>
                <a:path extrusionOk="0" h="4296" w="14460">
                  <a:moveTo>
                    <a:pt x="9535" y="0"/>
                  </a:moveTo>
                  <a:lnTo>
                    <a:pt x="9221" y="105"/>
                  </a:lnTo>
                  <a:lnTo>
                    <a:pt x="9012" y="314"/>
                  </a:lnTo>
                  <a:lnTo>
                    <a:pt x="8802" y="524"/>
                  </a:lnTo>
                  <a:lnTo>
                    <a:pt x="8173" y="314"/>
                  </a:lnTo>
                  <a:lnTo>
                    <a:pt x="7545" y="210"/>
                  </a:lnTo>
                  <a:lnTo>
                    <a:pt x="7021" y="210"/>
                  </a:lnTo>
                  <a:lnTo>
                    <a:pt x="6602" y="314"/>
                  </a:lnTo>
                  <a:lnTo>
                    <a:pt x="6183" y="524"/>
                  </a:lnTo>
                  <a:lnTo>
                    <a:pt x="5868" y="733"/>
                  </a:lnTo>
                  <a:lnTo>
                    <a:pt x="5554" y="419"/>
                  </a:lnTo>
                  <a:lnTo>
                    <a:pt x="5135" y="314"/>
                  </a:lnTo>
                  <a:lnTo>
                    <a:pt x="4821" y="314"/>
                  </a:lnTo>
                  <a:lnTo>
                    <a:pt x="4611" y="419"/>
                  </a:lnTo>
                  <a:lnTo>
                    <a:pt x="4506" y="629"/>
                  </a:lnTo>
                  <a:lnTo>
                    <a:pt x="4297" y="838"/>
                  </a:lnTo>
                  <a:lnTo>
                    <a:pt x="3982" y="733"/>
                  </a:lnTo>
                  <a:lnTo>
                    <a:pt x="3563" y="838"/>
                  </a:lnTo>
                  <a:lnTo>
                    <a:pt x="3249" y="1048"/>
                  </a:lnTo>
                  <a:lnTo>
                    <a:pt x="2935" y="733"/>
                  </a:lnTo>
                  <a:lnTo>
                    <a:pt x="2620" y="629"/>
                  </a:lnTo>
                  <a:lnTo>
                    <a:pt x="2306" y="733"/>
                  </a:lnTo>
                  <a:lnTo>
                    <a:pt x="2096" y="838"/>
                  </a:lnTo>
                  <a:lnTo>
                    <a:pt x="1887" y="1153"/>
                  </a:lnTo>
                  <a:lnTo>
                    <a:pt x="1887" y="1362"/>
                  </a:lnTo>
                  <a:lnTo>
                    <a:pt x="1887" y="1467"/>
                  </a:lnTo>
                  <a:lnTo>
                    <a:pt x="1468" y="1467"/>
                  </a:lnTo>
                  <a:lnTo>
                    <a:pt x="1153" y="1572"/>
                  </a:lnTo>
                  <a:lnTo>
                    <a:pt x="839" y="1781"/>
                  </a:lnTo>
                  <a:lnTo>
                    <a:pt x="525" y="1991"/>
                  </a:lnTo>
                  <a:lnTo>
                    <a:pt x="315" y="2305"/>
                  </a:lnTo>
                  <a:lnTo>
                    <a:pt x="106" y="2619"/>
                  </a:lnTo>
                  <a:lnTo>
                    <a:pt x="1" y="2934"/>
                  </a:lnTo>
                  <a:lnTo>
                    <a:pt x="1" y="3353"/>
                  </a:lnTo>
                  <a:lnTo>
                    <a:pt x="106" y="3877"/>
                  </a:lnTo>
                  <a:lnTo>
                    <a:pt x="210" y="4296"/>
                  </a:lnTo>
                  <a:lnTo>
                    <a:pt x="14460" y="4296"/>
                  </a:lnTo>
                  <a:lnTo>
                    <a:pt x="14460" y="3877"/>
                  </a:lnTo>
                  <a:lnTo>
                    <a:pt x="14460" y="3562"/>
                  </a:lnTo>
                  <a:lnTo>
                    <a:pt x="14355" y="3248"/>
                  </a:lnTo>
                  <a:lnTo>
                    <a:pt x="14146" y="2934"/>
                  </a:lnTo>
                  <a:lnTo>
                    <a:pt x="13936" y="2829"/>
                  </a:lnTo>
                  <a:lnTo>
                    <a:pt x="13936" y="2305"/>
                  </a:lnTo>
                  <a:lnTo>
                    <a:pt x="13726" y="1781"/>
                  </a:lnTo>
                  <a:lnTo>
                    <a:pt x="13622" y="1572"/>
                  </a:lnTo>
                  <a:lnTo>
                    <a:pt x="13412" y="1362"/>
                  </a:lnTo>
                  <a:lnTo>
                    <a:pt x="13203" y="1257"/>
                  </a:lnTo>
                  <a:lnTo>
                    <a:pt x="12888" y="1153"/>
                  </a:lnTo>
                  <a:lnTo>
                    <a:pt x="12679" y="838"/>
                  </a:lnTo>
                  <a:lnTo>
                    <a:pt x="12469" y="524"/>
                  </a:lnTo>
                  <a:lnTo>
                    <a:pt x="12155" y="314"/>
                  </a:lnTo>
                  <a:lnTo>
                    <a:pt x="11317" y="314"/>
                  </a:lnTo>
                  <a:lnTo>
                    <a:pt x="10898" y="524"/>
                  </a:lnTo>
                  <a:lnTo>
                    <a:pt x="10793" y="314"/>
                  </a:lnTo>
                  <a:lnTo>
                    <a:pt x="10583" y="105"/>
                  </a:lnTo>
                  <a:lnTo>
                    <a:pt x="1026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a:off x="5964591" y="7121423"/>
              <a:ext cx="534342" cy="41407"/>
            </a:xfrm>
            <a:custGeom>
              <a:rect b="b" l="l" r="r" t="t"/>
              <a:pathLst>
                <a:path extrusionOk="0" h="1153" w="14879">
                  <a:moveTo>
                    <a:pt x="0" y="0"/>
                  </a:moveTo>
                  <a:lnTo>
                    <a:pt x="0" y="1153"/>
                  </a:lnTo>
                  <a:lnTo>
                    <a:pt x="14878" y="1153"/>
                  </a:lnTo>
                  <a:lnTo>
                    <a:pt x="14878" y="0"/>
                  </a:lnTo>
                  <a:close/>
                </a:path>
              </a:pathLst>
            </a:custGeom>
            <a:solidFill>
              <a:srgbClr val="A67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a:off x="5979639" y="7162795"/>
              <a:ext cx="500477" cy="116680"/>
            </a:xfrm>
            <a:custGeom>
              <a:rect b="b" l="l" r="r" t="t"/>
              <a:pathLst>
                <a:path extrusionOk="0" h="3249" w="13936">
                  <a:moveTo>
                    <a:pt x="0" y="1"/>
                  </a:moveTo>
                  <a:lnTo>
                    <a:pt x="943" y="3249"/>
                  </a:lnTo>
                  <a:lnTo>
                    <a:pt x="13097" y="3249"/>
                  </a:lnTo>
                  <a:lnTo>
                    <a:pt x="13936" y="1"/>
                  </a:lnTo>
                  <a:close/>
                </a:path>
              </a:pathLst>
            </a:custGeom>
            <a:solidFill>
              <a:srgbClr val="C69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45" name="Google Shape;345;p31"/>
          <p:cNvCxnSpPr>
            <a:stCxn id="295" idx="2"/>
            <a:endCxn id="289" idx="0"/>
          </p:cNvCxnSpPr>
          <p:nvPr/>
        </p:nvCxnSpPr>
        <p:spPr>
          <a:xfrm>
            <a:off x="2433376" y="1199552"/>
            <a:ext cx="0" cy="303900"/>
          </a:xfrm>
          <a:prstGeom prst="straightConnector1">
            <a:avLst/>
          </a:prstGeom>
          <a:noFill/>
          <a:ln cap="flat" cmpd="sng" w="9525">
            <a:solidFill>
              <a:schemeClr val="dk2"/>
            </a:solidFill>
            <a:prstDash val="solid"/>
            <a:round/>
            <a:headEnd len="med" w="med" type="none"/>
            <a:tailEnd len="med" w="med" type="triangle"/>
          </a:ln>
        </p:spPr>
      </p:cxnSp>
      <p:cxnSp>
        <p:nvCxnSpPr>
          <p:cNvPr id="346" name="Google Shape;346;p31"/>
          <p:cNvCxnSpPr>
            <a:stCxn id="289" idx="2"/>
            <a:endCxn id="291" idx="0"/>
          </p:cNvCxnSpPr>
          <p:nvPr/>
        </p:nvCxnSpPr>
        <p:spPr>
          <a:xfrm>
            <a:off x="2433376" y="2075985"/>
            <a:ext cx="0" cy="303900"/>
          </a:xfrm>
          <a:prstGeom prst="straightConnector1">
            <a:avLst/>
          </a:prstGeom>
          <a:noFill/>
          <a:ln cap="flat" cmpd="sng" w="9525">
            <a:solidFill>
              <a:schemeClr val="dk2"/>
            </a:solidFill>
            <a:prstDash val="solid"/>
            <a:round/>
            <a:headEnd len="med" w="med" type="none"/>
            <a:tailEnd len="med" w="med" type="triangle"/>
          </a:ln>
        </p:spPr>
      </p:cxnSp>
      <p:cxnSp>
        <p:nvCxnSpPr>
          <p:cNvPr id="347" name="Google Shape;347;p31"/>
          <p:cNvCxnSpPr>
            <a:stCxn id="291" idx="2"/>
            <a:endCxn id="299" idx="0"/>
          </p:cNvCxnSpPr>
          <p:nvPr/>
        </p:nvCxnSpPr>
        <p:spPr>
          <a:xfrm>
            <a:off x="2433376" y="2952418"/>
            <a:ext cx="0" cy="373200"/>
          </a:xfrm>
          <a:prstGeom prst="straightConnector1">
            <a:avLst/>
          </a:prstGeom>
          <a:noFill/>
          <a:ln cap="flat" cmpd="sng" w="9525">
            <a:solidFill>
              <a:schemeClr val="dk2"/>
            </a:solidFill>
            <a:prstDash val="solid"/>
            <a:round/>
            <a:headEnd len="med" w="med" type="none"/>
            <a:tailEnd len="med" w="med" type="triangle"/>
          </a:ln>
        </p:spPr>
      </p:cxnSp>
      <p:cxnSp>
        <p:nvCxnSpPr>
          <p:cNvPr id="348" name="Google Shape;348;p31"/>
          <p:cNvCxnSpPr>
            <a:endCxn id="270" idx="0"/>
          </p:cNvCxnSpPr>
          <p:nvPr/>
        </p:nvCxnSpPr>
        <p:spPr>
          <a:xfrm>
            <a:off x="2433375" y="3974375"/>
            <a:ext cx="0" cy="144600"/>
          </a:xfrm>
          <a:prstGeom prst="straightConnector1">
            <a:avLst/>
          </a:prstGeom>
          <a:noFill/>
          <a:ln cap="flat" cmpd="sng" w="9525">
            <a:solidFill>
              <a:schemeClr val="dk2"/>
            </a:solidFill>
            <a:prstDash val="solid"/>
            <a:round/>
            <a:headEnd len="med" w="med" type="none"/>
            <a:tailEnd len="med" w="med" type="triangle"/>
          </a:ln>
        </p:spPr>
      </p:cxnSp>
      <p:sp>
        <p:nvSpPr>
          <p:cNvPr id="349" name="Google Shape;349;p31"/>
          <p:cNvSpPr txBox="1"/>
          <p:nvPr/>
        </p:nvSpPr>
        <p:spPr>
          <a:xfrm>
            <a:off x="5058550" y="3284300"/>
            <a:ext cx="84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lt1"/>
                </a:solidFill>
                <a:latin typeface="Roboto"/>
                <a:ea typeface="Roboto"/>
                <a:cs typeface="Roboto"/>
                <a:sym typeface="Roboto"/>
              </a:rPr>
              <a:t>Data Exploration</a:t>
            </a:r>
            <a:endParaRPr sz="700">
              <a:solidFill>
                <a:schemeClr val="lt1"/>
              </a:solidFill>
              <a:latin typeface="Roboto"/>
              <a:ea typeface="Roboto"/>
              <a:cs typeface="Roboto"/>
              <a:sym typeface="Roboto"/>
            </a:endParaRPr>
          </a:p>
        </p:txBody>
      </p:sp>
      <p:sp>
        <p:nvSpPr>
          <p:cNvPr id="350" name="Google Shape;350;p31"/>
          <p:cNvSpPr txBox="1"/>
          <p:nvPr/>
        </p:nvSpPr>
        <p:spPr>
          <a:xfrm>
            <a:off x="5471775" y="2311513"/>
            <a:ext cx="840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Roboto"/>
                <a:ea typeface="Roboto"/>
                <a:cs typeface="Roboto"/>
                <a:sym typeface="Roboto"/>
              </a:rPr>
              <a:t>Data </a:t>
            </a:r>
            <a:r>
              <a:rPr lang="en" sz="700">
                <a:solidFill>
                  <a:schemeClr val="lt1"/>
                </a:solidFill>
                <a:latin typeface="Roboto"/>
                <a:ea typeface="Roboto"/>
                <a:cs typeface="Roboto"/>
                <a:sym typeface="Roboto"/>
              </a:rPr>
              <a:t>Preprocessing</a:t>
            </a:r>
            <a:endParaRPr sz="700">
              <a:solidFill>
                <a:schemeClr val="lt1"/>
              </a:solidFill>
              <a:latin typeface="Roboto"/>
              <a:ea typeface="Roboto"/>
              <a:cs typeface="Roboto"/>
              <a:sym typeface="Roboto"/>
            </a:endParaRPr>
          </a:p>
        </p:txBody>
      </p:sp>
      <p:sp>
        <p:nvSpPr>
          <p:cNvPr id="351" name="Google Shape;351;p31"/>
          <p:cNvSpPr txBox="1"/>
          <p:nvPr/>
        </p:nvSpPr>
        <p:spPr>
          <a:xfrm>
            <a:off x="6553000" y="1965038"/>
            <a:ext cx="840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Roboto"/>
                <a:ea typeface="Roboto"/>
                <a:cs typeface="Roboto"/>
                <a:sym typeface="Roboto"/>
              </a:rPr>
              <a:t>Feature Engineering</a:t>
            </a:r>
            <a:endParaRPr sz="700">
              <a:solidFill>
                <a:schemeClr val="lt1"/>
              </a:solidFill>
              <a:latin typeface="Roboto"/>
              <a:ea typeface="Roboto"/>
              <a:cs typeface="Roboto"/>
              <a:sym typeface="Roboto"/>
            </a:endParaRPr>
          </a:p>
        </p:txBody>
      </p:sp>
      <p:sp>
        <p:nvSpPr>
          <p:cNvPr id="352" name="Google Shape;352;p31"/>
          <p:cNvSpPr txBox="1"/>
          <p:nvPr/>
        </p:nvSpPr>
        <p:spPr>
          <a:xfrm>
            <a:off x="7556613" y="2311513"/>
            <a:ext cx="840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Roboto"/>
                <a:ea typeface="Roboto"/>
                <a:cs typeface="Roboto"/>
                <a:sym typeface="Roboto"/>
              </a:rPr>
              <a:t>Model Training</a:t>
            </a:r>
            <a:endParaRPr sz="700">
              <a:solidFill>
                <a:schemeClr val="lt1"/>
              </a:solidFill>
              <a:latin typeface="Roboto"/>
              <a:ea typeface="Roboto"/>
              <a:cs typeface="Roboto"/>
              <a:sym typeface="Roboto"/>
            </a:endParaRPr>
          </a:p>
        </p:txBody>
      </p:sp>
      <p:sp>
        <p:nvSpPr>
          <p:cNvPr id="353" name="Google Shape;353;p31"/>
          <p:cNvSpPr txBox="1"/>
          <p:nvPr/>
        </p:nvSpPr>
        <p:spPr>
          <a:xfrm>
            <a:off x="8058875" y="3230438"/>
            <a:ext cx="840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Roboto"/>
                <a:ea typeface="Roboto"/>
                <a:cs typeface="Roboto"/>
                <a:sym typeface="Roboto"/>
              </a:rPr>
              <a:t>Model </a:t>
            </a:r>
            <a:r>
              <a:rPr lang="en" sz="700">
                <a:solidFill>
                  <a:schemeClr val="lt1"/>
                </a:solidFill>
                <a:latin typeface="Roboto"/>
                <a:ea typeface="Roboto"/>
                <a:cs typeface="Roboto"/>
                <a:sym typeface="Roboto"/>
              </a:rPr>
              <a:t>Evaluation</a:t>
            </a:r>
            <a:endParaRPr sz="7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2"/>
          <p:cNvSpPr txBox="1"/>
          <p:nvPr>
            <p:ph type="title"/>
          </p:nvPr>
        </p:nvSpPr>
        <p:spPr>
          <a:xfrm>
            <a:off x="457200" y="322700"/>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Evaluation</a:t>
            </a:r>
            <a:endParaRPr/>
          </a:p>
        </p:txBody>
      </p:sp>
      <p:sp>
        <p:nvSpPr>
          <p:cNvPr id="359" name="Google Shape;359;p32"/>
          <p:cNvSpPr/>
          <p:nvPr/>
        </p:nvSpPr>
        <p:spPr>
          <a:xfrm>
            <a:off x="4002969" y="1638364"/>
            <a:ext cx="3983700" cy="329400"/>
          </a:xfrm>
          <a:prstGeom prst="roundRect">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4002946" y="1638425"/>
            <a:ext cx="2523000" cy="329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txBox="1"/>
          <p:nvPr/>
        </p:nvSpPr>
        <p:spPr>
          <a:xfrm>
            <a:off x="775367" y="1638610"/>
            <a:ext cx="5544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Linear Regression</a:t>
            </a:r>
            <a:endParaRPr b="1" sz="1600">
              <a:solidFill>
                <a:schemeClr val="accent2"/>
              </a:solidFill>
              <a:latin typeface="Fira Sans Extra Condensed"/>
              <a:ea typeface="Fira Sans Extra Condensed"/>
              <a:cs typeface="Fira Sans Extra Condensed"/>
              <a:sym typeface="Fira Sans Extra Condensed"/>
            </a:endParaRPr>
          </a:p>
        </p:txBody>
      </p:sp>
      <p:sp>
        <p:nvSpPr>
          <p:cNvPr id="362" name="Google Shape;362;p32"/>
          <p:cNvSpPr txBox="1"/>
          <p:nvPr/>
        </p:nvSpPr>
        <p:spPr>
          <a:xfrm>
            <a:off x="4002941" y="1557200"/>
            <a:ext cx="2079900" cy="49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.68</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363" name="Google Shape;363;p32"/>
          <p:cNvSpPr/>
          <p:nvPr/>
        </p:nvSpPr>
        <p:spPr>
          <a:xfrm>
            <a:off x="4002969" y="2269056"/>
            <a:ext cx="3983700" cy="329400"/>
          </a:xfrm>
          <a:prstGeom prst="roundRect">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4002925" y="2269100"/>
            <a:ext cx="3273000" cy="329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txBox="1"/>
          <p:nvPr/>
        </p:nvSpPr>
        <p:spPr>
          <a:xfrm>
            <a:off x="775350" y="2269300"/>
            <a:ext cx="40764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3"/>
                </a:solidFill>
                <a:latin typeface="Fira Sans Extra Condensed"/>
                <a:ea typeface="Fira Sans Extra Condensed"/>
                <a:cs typeface="Fira Sans Extra Condensed"/>
                <a:sym typeface="Fira Sans Extra Condensed"/>
              </a:rPr>
              <a:t>Random Forest Regression </a:t>
            </a:r>
            <a:endParaRPr b="1" sz="1600">
              <a:solidFill>
                <a:schemeClr val="accent3"/>
              </a:solidFill>
              <a:latin typeface="Fira Sans Extra Condensed"/>
              <a:ea typeface="Fira Sans Extra Condensed"/>
              <a:cs typeface="Fira Sans Extra Condensed"/>
              <a:sym typeface="Fira Sans Extra Condensed"/>
            </a:endParaRPr>
          </a:p>
        </p:txBody>
      </p:sp>
      <p:sp>
        <p:nvSpPr>
          <p:cNvPr id="366" name="Google Shape;366;p32"/>
          <p:cNvSpPr txBox="1"/>
          <p:nvPr/>
        </p:nvSpPr>
        <p:spPr>
          <a:xfrm>
            <a:off x="4002941" y="2187892"/>
            <a:ext cx="2079900" cy="49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.82</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367" name="Google Shape;367;p32"/>
          <p:cNvSpPr/>
          <p:nvPr/>
        </p:nvSpPr>
        <p:spPr>
          <a:xfrm>
            <a:off x="4002969" y="2899747"/>
            <a:ext cx="3983700" cy="329400"/>
          </a:xfrm>
          <a:prstGeom prst="roundRect">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4002975" y="2899800"/>
            <a:ext cx="3731400" cy="3294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txBox="1"/>
          <p:nvPr/>
        </p:nvSpPr>
        <p:spPr>
          <a:xfrm>
            <a:off x="775367" y="2899989"/>
            <a:ext cx="5544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4"/>
                </a:solidFill>
                <a:latin typeface="Fira Sans Extra Condensed"/>
                <a:ea typeface="Fira Sans Extra Condensed"/>
                <a:cs typeface="Fira Sans Extra Condensed"/>
                <a:sym typeface="Fira Sans Extra Condensed"/>
              </a:rPr>
              <a:t>Long-Short Term Memory</a:t>
            </a:r>
            <a:endParaRPr b="1" sz="1600">
              <a:solidFill>
                <a:schemeClr val="accent4"/>
              </a:solidFill>
              <a:latin typeface="Fira Sans Extra Condensed"/>
              <a:ea typeface="Fira Sans Extra Condensed"/>
              <a:cs typeface="Fira Sans Extra Condensed"/>
              <a:sym typeface="Fira Sans Extra Condensed"/>
            </a:endParaRPr>
          </a:p>
        </p:txBody>
      </p:sp>
      <p:sp>
        <p:nvSpPr>
          <p:cNvPr id="370" name="Google Shape;370;p32"/>
          <p:cNvSpPr txBox="1"/>
          <p:nvPr/>
        </p:nvSpPr>
        <p:spPr>
          <a:xfrm>
            <a:off x="4002941" y="2818584"/>
            <a:ext cx="2079900" cy="49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371" name="Google Shape;371;p32"/>
          <p:cNvSpPr/>
          <p:nvPr/>
        </p:nvSpPr>
        <p:spPr>
          <a:xfrm>
            <a:off x="4002969" y="3538652"/>
            <a:ext cx="3983700" cy="329400"/>
          </a:xfrm>
          <a:prstGeom prst="roundRect">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4002950" y="3538700"/>
            <a:ext cx="3479100" cy="329400"/>
          </a:xfrm>
          <a:prstGeom prst="roundRect">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txBox="1"/>
          <p:nvPr/>
        </p:nvSpPr>
        <p:spPr>
          <a:xfrm>
            <a:off x="775367" y="3538891"/>
            <a:ext cx="5544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666666"/>
                </a:solidFill>
                <a:latin typeface="Fira Sans Extra Condensed"/>
                <a:ea typeface="Fira Sans Extra Condensed"/>
                <a:cs typeface="Fira Sans Extra Condensed"/>
                <a:sym typeface="Fira Sans Extra Condensed"/>
              </a:rPr>
              <a:t>eXtreme Gradient Boosting</a:t>
            </a:r>
            <a:endParaRPr b="1" sz="1600">
              <a:solidFill>
                <a:srgbClr val="666666"/>
              </a:solidFill>
              <a:latin typeface="Fira Sans Extra Condensed"/>
              <a:ea typeface="Fira Sans Extra Condensed"/>
              <a:cs typeface="Fira Sans Extra Condensed"/>
              <a:sym typeface="Fira Sans Extra Condensed"/>
            </a:endParaRPr>
          </a:p>
        </p:txBody>
      </p:sp>
      <p:sp>
        <p:nvSpPr>
          <p:cNvPr id="374" name="Google Shape;374;p32"/>
          <p:cNvSpPr txBox="1"/>
          <p:nvPr/>
        </p:nvSpPr>
        <p:spPr>
          <a:xfrm>
            <a:off x="4002941" y="3457488"/>
            <a:ext cx="2079900" cy="49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.84</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375" name="Google Shape;375;p32"/>
          <p:cNvSpPr/>
          <p:nvPr/>
        </p:nvSpPr>
        <p:spPr>
          <a:xfrm>
            <a:off x="4002969" y="4258764"/>
            <a:ext cx="3983700" cy="329400"/>
          </a:xfrm>
          <a:prstGeom prst="roundRect">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a:off x="4003000" y="4258825"/>
            <a:ext cx="2485500" cy="329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2"/>
          <p:cNvSpPr txBox="1"/>
          <p:nvPr/>
        </p:nvSpPr>
        <p:spPr>
          <a:xfrm>
            <a:off x="775367" y="4259000"/>
            <a:ext cx="5544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1"/>
                </a:solidFill>
                <a:latin typeface="Fira Sans Extra Condensed"/>
                <a:ea typeface="Fira Sans Extra Condensed"/>
                <a:cs typeface="Fira Sans Extra Condensed"/>
                <a:sym typeface="Fira Sans Extra Condensed"/>
              </a:rPr>
              <a:t>Lasso Regression</a:t>
            </a:r>
            <a:endParaRPr b="1" sz="1600">
              <a:solidFill>
                <a:schemeClr val="accent1"/>
              </a:solidFill>
              <a:latin typeface="Fira Sans Extra Condensed"/>
              <a:ea typeface="Fira Sans Extra Condensed"/>
              <a:cs typeface="Fira Sans Extra Condensed"/>
              <a:sym typeface="Fira Sans Extra Condensed"/>
            </a:endParaRPr>
          </a:p>
        </p:txBody>
      </p:sp>
      <p:sp>
        <p:nvSpPr>
          <p:cNvPr id="378" name="Google Shape;378;p32"/>
          <p:cNvSpPr txBox="1"/>
          <p:nvPr/>
        </p:nvSpPr>
        <p:spPr>
          <a:xfrm>
            <a:off x="4002941" y="4177600"/>
            <a:ext cx="2079900" cy="49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.67</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379" name="Google Shape;379;p32"/>
          <p:cNvSpPr txBox="1"/>
          <p:nvPr/>
        </p:nvSpPr>
        <p:spPr>
          <a:xfrm>
            <a:off x="5219525" y="1091425"/>
            <a:ext cx="1465500" cy="38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dk1"/>
                </a:solidFill>
                <a:latin typeface="Fira Sans Extra Condensed"/>
                <a:ea typeface="Fira Sans Extra Condensed"/>
                <a:cs typeface="Fira Sans Extra Condensed"/>
                <a:sym typeface="Fira Sans Extra Condensed"/>
              </a:rPr>
              <a:t>R2 (Squared)</a:t>
            </a:r>
            <a:endParaRPr b="1" sz="1600">
              <a:solidFill>
                <a:schemeClr val="dk1"/>
              </a:solidFill>
              <a:latin typeface="Fira Sans Extra Condensed"/>
              <a:ea typeface="Fira Sans Extra Condensed"/>
              <a:cs typeface="Fira Sans Extra Condensed"/>
              <a:sym typeface="Fira Sans Extra Condensed"/>
            </a:endParaRPr>
          </a:p>
        </p:txBody>
      </p:sp>
      <p:sp>
        <p:nvSpPr>
          <p:cNvPr id="380" name="Google Shape;380;p32"/>
          <p:cNvSpPr/>
          <p:nvPr/>
        </p:nvSpPr>
        <p:spPr>
          <a:xfrm>
            <a:off x="8085925" y="2781909"/>
            <a:ext cx="1001100" cy="534000"/>
          </a:xfrm>
          <a:prstGeom prst="leftArrowCallout">
            <a:avLst>
              <a:gd fmla="val 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Was expected to be the best</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3"/>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XAI (Novel Idea Attempt)</a:t>
            </a:r>
            <a:endParaRPr/>
          </a:p>
        </p:txBody>
      </p:sp>
      <p:sp>
        <p:nvSpPr>
          <p:cNvPr id="386" name="Google Shape;386;p33"/>
          <p:cNvSpPr txBox="1"/>
          <p:nvPr/>
        </p:nvSpPr>
        <p:spPr>
          <a:xfrm>
            <a:off x="457200" y="1024125"/>
            <a:ext cx="44022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Explainable AI (XAI) is an area of artificial intelligence (AI) research that focuses on creating AI systems that can explain their decisions and behaviors.</a:t>
            </a:r>
            <a:br>
              <a:rPr lang="en">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XAI seeks to create AI systems that are more transparent, interpretable, and accountable. This is important for ensuring that AI systems are used responsibly and ethically.</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XAI techniques such as feature importance, partial dependence plots, and counterfactual explanations can help to explain the decisions made by AI systems and provide insights into how they work.</a:t>
            </a:r>
            <a:endParaRPr>
              <a:latin typeface="Roboto"/>
              <a:ea typeface="Roboto"/>
              <a:cs typeface="Roboto"/>
              <a:sym typeface="Roboto"/>
            </a:endParaRPr>
          </a:p>
        </p:txBody>
      </p:sp>
      <p:pic>
        <p:nvPicPr>
          <p:cNvPr id="387" name="Google Shape;387;p33"/>
          <p:cNvPicPr preferRelativeResize="0"/>
          <p:nvPr/>
        </p:nvPicPr>
        <p:blipFill>
          <a:blip r:embed="rId3">
            <a:alphaModFix/>
          </a:blip>
          <a:stretch>
            <a:fillRect/>
          </a:stretch>
        </p:blipFill>
        <p:spPr>
          <a:xfrm>
            <a:off x="5011800" y="1426375"/>
            <a:ext cx="3979800" cy="25567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Home Infographics by Slidesgo">
  <a:themeElements>
    <a:clrScheme name="Simple Light">
      <a:dk1>
        <a:srgbClr val="000000"/>
      </a:dk1>
      <a:lt1>
        <a:srgbClr val="FFFFFF"/>
      </a:lt1>
      <a:dk2>
        <a:srgbClr val="595959"/>
      </a:dk2>
      <a:lt2>
        <a:srgbClr val="EEEEEE"/>
      </a:lt2>
      <a:accent1>
        <a:srgbClr val="B9462C"/>
      </a:accent1>
      <a:accent2>
        <a:srgbClr val="CF6D57"/>
      </a:accent2>
      <a:accent3>
        <a:srgbClr val="5CC7D1"/>
      </a:accent3>
      <a:accent4>
        <a:srgbClr val="897657"/>
      </a:accent4>
      <a:accent5>
        <a:srgbClr val="72B3A5"/>
      </a:accent5>
      <a:accent6>
        <a:srgbClr val="BCB7A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