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15"/>
  </p:notesMasterIdLst>
  <p:sldIdLst>
    <p:sldId id="256" r:id="rId5"/>
    <p:sldId id="311" r:id="rId6"/>
    <p:sldId id="298" r:id="rId7"/>
    <p:sldId id="305" r:id="rId8"/>
    <p:sldId id="306" r:id="rId9"/>
    <p:sldId id="307" r:id="rId10"/>
    <p:sldId id="308" r:id="rId11"/>
    <p:sldId id="309" r:id="rId12"/>
    <p:sldId id="310" r:id="rId13"/>
    <p:sldId id="304" r:id="rId14"/>
  </p:sldIdLst>
  <p:sldSz cx="9144000" cy="6858000" type="screen4x3"/>
  <p:notesSz cx="6858000" cy="9144000"/>
  <p:custDataLst>
    <p:tags r:id="rId1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A MAMMI" initials="L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726"/>
    <a:srgbClr val="F8F8F8"/>
    <a:srgbClr val="FFA376"/>
    <a:srgbClr val="4E4E4E"/>
    <a:srgbClr val="696969"/>
    <a:srgbClr val="686868"/>
    <a:srgbClr val="800080"/>
    <a:srgbClr val="000000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2532-2365-4550-8B7C-814F0932B43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6A672-4FCD-4D73-BD21-E8DEC813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Text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7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3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24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21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6663600" cy="22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en-GB" sz="3400" noProof="0" dirty="0">
                <a:latin typeface="+mj-lt"/>
                <a:cs typeface="+mj-cs"/>
              </a:defRPr>
            </a:lvl1pPr>
          </a:lstStyle>
          <a:p>
            <a:pPr lvl="0" defTabSz="966788"/>
            <a:r>
              <a:rPr lang="en-GB" noProof="0" dirty="0"/>
              <a:t>Insert title</a:t>
            </a:r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36245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Picture - One B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74709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"/>
          <p:cNvSpPr>
            <a:spLocks noGrp="1"/>
          </p:cNvSpPr>
          <p:nvPr>
            <p:ph type="pic" sz="quarter" idx="15"/>
          </p:nvPr>
        </p:nvSpPr>
        <p:spPr>
          <a:xfrm>
            <a:off x="0" y="1033200"/>
            <a:ext cx="5792400" cy="583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US" noProof="1"/>
              <a:t>Click icon to add picture</a:t>
            </a:r>
            <a:endParaRPr lang="en-GB" noProof="1"/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5" name="Text"/>
          <p:cNvSpPr>
            <a:spLocks noGrp="1"/>
          </p:cNvSpPr>
          <p:nvPr>
            <p:ph sz="quarter" idx="16" hasCustomPrompt="1"/>
          </p:nvPr>
        </p:nvSpPr>
        <p:spPr>
          <a:xfrm>
            <a:off x="5983200" y="1260000"/>
            <a:ext cx="2980800" cy="4680000"/>
          </a:xfrm>
        </p:spPr>
        <p:txBody>
          <a:bodyPr anchor="ctr"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42990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- 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33200"/>
            <a:ext cx="9144000" cy="58320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7" name="SlideNumber"/>
          <p:cNvSpPr>
            <a:spLocks noGrp="1"/>
          </p:cNvSpPr>
          <p:nvPr>
            <p:ph type="sldNum" sz="quarter" idx="11"/>
          </p:nvPr>
        </p:nvSpPr>
        <p:spPr>
          <a:xfrm>
            <a:off x="270000" y="6318000"/>
            <a:ext cx="270000" cy="360000"/>
          </a:xfrm>
        </p:spPr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9" name="Headline"/>
          <p:cNvSpPr>
            <a:spLocks noChangeShapeType="1"/>
          </p:cNvSpPr>
          <p:nvPr userDrawn="1"/>
        </p:nvSpPr>
        <p:spPr bwMode="auto">
          <a:xfrm>
            <a:off x="0" y="10260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136223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- 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0" dirty="0"/>
              <a:t>Insert picture</a:t>
            </a:r>
          </a:p>
        </p:txBody>
      </p:sp>
      <p:sp>
        <p:nvSpPr>
          <p:cNvPr id="8" name="SlideNumber"/>
          <p:cNvSpPr>
            <a:spLocks noGrp="1"/>
          </p:cNvSpPr>
          <p:nvPr>
            <p:ph type="sldNum" sz="quarter" idx="11"/>
          </p:nvPr>
        </p:nvSpPr>
        <p:spPr>
          <a:xfrm>
            <a:off x="270000" y="6318000"/>
            <a:ext cx="270000" cy="360000"/>
          </a:xfrm>
        </p:spPr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080000" y="972000"/>
            <a:ext cx="3895200" cy="1472400"/>
          </a:xfrm>
        </p:spPr>
        <p:txBody>
          <a:bodyPr anchor="t" anchorCtr="0"/>
          <a:lstStyle>
            <a:lvl1pPr>
              <a:lnSpc>
                <a:spcPts val="3400"/>
              </a:lnSpc>
              <a:defRPr sz="3400"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156356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- Pictur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ueGradient"/>
          <p:cNvSpPr/>
          <p:nvPr userDrawn="1"/>
        </p:nvSpPr>
        <p:spPr>
          <a:xfrm>
            <a:off x="0" y="5248800"/>
            <a:ext cx="9144000" cy="1620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7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2488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40000" y="5580000"/>
            <a:ext cx="7722000" cy="979200"/>
          </a:xfrm>
        </p:spPr>
        <p:txBody>
          <a:bodyPr/>
          <a:lstStyle>
            <a:lvl1pPr>
              <a:lnSpc>
                <a:spcPts val="3400"/>
              </a:lnSpc>
              <a:defRPr sz="3400"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45128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43895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1 Column Text withou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134152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11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12" name="ContentColumn2"/>
          <p:cNvSpPr>
            <a:spLocks noGrp="1"/>
          </p:cNvSpPr>
          <p:nvPr>
            <p:ph sz="quarter" idx="18" hasCustomPrompt="1"/>
          </p:nvPr>
        </p:nvSpPr>
        <p:spPr>
          <a:xfrm>
            <a:off x="48204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5" name="ContentColumn1"/>
          <p:cNvSpPr>
            <a:spLocks noGrp="1"/>
          </p:cNvSpPr>
          <p:nvPr>
            <p:ph sz="quarter" idx="17" hasCustomPrompt="1"/>
          </p:nvPr>
        </p:nvSpPr>
        <p:spPr>
          <a:xfrm>
            <a:off x="2700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66122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2 Columns Text withou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"/>
          <p:cNvSpPr>
            <a:spLocks noGrp="1"/>
          </p:cNvSpPr>
          <p:nvPr>
            <p:ph type="body" sz="quarter" idx="17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11" name="ContentColumn2"/>
          <p:cNvSpPr>
            <a:spLocks noGrp="1"/>
          </p:cNvSpPr>
          <p:nvPr>
            <p:ph sz="quarter" idx="16" hasCustomPrompt="1"/>
          </p:nvPr>
        </p:nvSpPr>
        <p:spPr>
          <a:xfrm>
            <a:off x="48204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6" name="ContentColumn1"/>
          <p:cNvSpPr>
            <a:spLocks noGrp="1"/>
          </p:cNvSpPr>
          <p:nvPr>
            <p:ph sz="quarter" idx="15" hasCustomPrompt="1"/>
          </p:nvPr>
        </p:nvSpPr>
        <p:spPr>
          <a:xfrm>
            <a:off x="269875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7777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5" name="Text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" y="1260000"/>
            <a:ext cx="8690400" cy="4680000"/>
          </a:xfrm>
        </p:spPr>
        <p:txBody>
          <a:bodyPr anchor="ctr">
            <a:noAutofit/>
          </a:bodyPr>
          <a:lstStyle>
            <a:lvl1pPr marL="266400" indent="-266400">
              <a:buClr>
                <a:srgbClr val="E1061C"/>
              </a:buClr>
              <a:defRPr sz="1800"/>
            </a:lvl1pPr>
            <a:lvl2pPr>
              <a:buClr>
                <a:srgbClr val="E1061C"/>
              </a:buClr>
              <a:defRPr sz="1800"/>
            </a:lvl2pPr>
            <a:lvl3pPr>
              <a:buClr>
                <a:srgbClr val="E1061C"/>
              </a:buClr>
              <a:defRPr sz="1800"/>
            </a:lvl3pPr>
            <a:lvl4pPr>
              <a:spcBef>
                <a:spcPts val="432"/>
              </a:spcBef>
              <a:buClr>
                <a:srgbClr val="E1061C"/>
              </a:buClr>
              <a:defRPr sz="1800"/>
            </a:lvl4pPr>
            <a:lvl5pPr>
              <a:spcBef>
                <a:spcPts val="432"/>
              </a:spcBef>
              <a:buClr>
                <a:srgbClr val="E1061C"/>
              </a:buClr>
              <a:defRPr sz="1800"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agenda</a:t>
            </a:r>
          </a:p>
        </p:txBody>
      </p:sp>
    </p:spTree>
    <p:extLst>
      <p:ext uri="{BB962C8B-B14F-4D97-AF65-F5344CB8AC3E}">
        <p14:creationId xmlns:p14="http://schemas.microsoft.com/office/powerpoint/2010/main" val="197216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Text - One B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7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3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24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21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22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en-GB" sz="3400" noProof="0" dirty="0">
                <a:latin typeface="+mj-lt"/>
                <a:cs typeface="+mj-cs"/>
              </a:defRPr>
            </a:lvl1pPr>
          </a:lstStyle>
          <a:p>
            <a:pPr lvl="0" defTabSz="966788"/>
            <a:r>
              <a:rPr lang="en-GB" noProof="0" dirty="0"/>
              <a:t>Insert title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2701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Picture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66636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60882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Picture - One B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31605"/>
      </p:ext>
    </p:extLst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line"/>
          <p:cNvSpPr>
            <a:spLocks noChangeShapeType="1"/>
          </p:cNvSpPr>
          <p:nvPr/>
        </p:nvSpPr>
        <p:spPr bwMode="auto">
          <a:xfrm>
            <a:off x="0" y="10260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6" name="SlideNumber"/>
          <p:cNvSpPr>
            <a:spLocks noGrp="1"/>
          </p:cNvSpPr>
          <p:nvPr>
            <p:ph type="sldNum" sz="quarter" idx="4"/>
          </p:nvPr>
        </p:nvSpPr>
        <p:spPr>
          <a:xfrm>
            <a:off x="270000" y="6318000"/>
            <a:ext cx="27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baseline="0" smtClean="0">
                <a:solidFill>
                  <a:srgbClr val="00AFD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270000" y="1206000"/>
            <a:ext cx="8690400" cy="468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70000" y="0"/>
            <a:ext cx="8690400" cy="100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409314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72" r:id="rId3"/>
    <p:sldLayoutId id="2147483673" r:id="rId4"/>
    <p:sldLayoutId id="2147483674" r:id="rId5"/>
    <p:sldLayoutId id="2147483676" r:id="rId6"/>
    <p:sldLayoutId id="2147483680" r:id="rId7"/>
    <p:sldLayoutId id="2147483671" r:id="rId8"/>
    <p:sldLayoutId id="2147483681" r:id="rId9"/>
    <p:sldLayoutId id="2147483682" r:id="rId10"/>
    <p:sldLayoutId id="2147483675" r:id="rId11"/>
    <p:sldLayoutId id="2147483665" r:id="rId12"/>
    <p:sldLayoutId id="2147483666" r:id="rId13"/>
    <p:sldLayoutId id="2147483667" r:id="rId14"/>
    <p:sldLayoutId id="2147483683" r:id="rId15"/>
  </p:sldLayoutIdLst>
  <p:hf hdr="0" dt="0"/>
  <p:txStyles>
    <p:titleStyle>
      <a:lvl1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875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749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624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498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176396" marR="0" indent="-1763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6384" marR="0" indent="-1691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79973" marR="0" indent="-1655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22762" marR="0" indent="-1511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972751" marR="0" indent="-1439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ta.mybinder.org/v2/gh/gbonomib/mlTeachings/master?filepath=3_1_NNIntro.ipynb?urlpath=tree" TargetMode="External"/><Relationship Id="rId2" Type="http://schemas.openxmlformats.org/officeDocument/2006/relationships/hyperlink" Target="https://github.com/mmmlc/mlTeachings/archive/master.zip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1.png"/><Relationship Id="rId18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20.png"/><Relationship Id="rId17" Type="http://schemas.openxmlformats.org/officeDocument/2006/relationships/image" Target="../media/image33.png"/><Relationship Id="rId2" Type="http://schemas.openxmlformats.org/officeDocument/2006/relationships/image" Target="../media/image24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9.png"/><Relationship Id="rId5" Type="http://schemas.openxmlformats.org/officeDocument/2006/relationships/image" Target="../media/image27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Milan, </a:t>
            </a:r>
            <a:r>
              <a:rPr lang="en-GB" dirty="0" smtClean="0">
                <a:latin typeface="Calibri" panose="020F0502020204030204" pitchFamily="34" charset="0"/>
              </a:rPr>
              <a:t>June 14</a:t>
            </a:r>
            <a:r>
              <a:rPr lang="en-GB" baseline="30000" dirty="0" smtClean="0">
                <a:latin typeface="Calibri" panose="020F0502020204030204" pitchFamily="34" charset="0"/>
              </a:rPr>
              <a:t>th</a:t>
            </a:r>
            <a:r>
              <a:rPr lang="en-GB" dirty="0">
                <a:latin typeface="Calibri" panose="020F0502020204030204" pitchFamily="34" charset="0"/>
              </a:rPr>
              <a:t>,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Gabriele Bonomi Boseggia, Fabio Colombo, Luca Mammi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Session 3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Machine </a:t>
            </a:r>
            <a:r>
              <a:rPr lang="en-GB" dirty="0" smtClean="0">
                <a:latin typeface="Calibri" panose="020F0502020204030204" pitchFamily="34" charset="0"/>
              </a:rPr>
              <a:t>Learning:</a:t>
            </a:r>
            <a:r>
              <a:rPr lang="en-GB" dirty="0">
                <a:latin typeface="Calibri" panose="020F0502020204030204" pitchFamily="34" charset="0"/>
              </a:rPr>
              <a:t/>
            </a:r>
            <a:br>
              <a:rPr lang="en-GB" dirty="0">
                <a:latin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</a:rPr>
              <a:t/>
            </a:r>
            <a:br>
              <a:rPr lang="en-GB" dirty="0">
                <a:latin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</a:rPr>
              <a:t>a hands-on experience</a:t>
            </a:r>
          </a:p>
        </p:txBody>
      </p:sp>
    </p:spTree>
    <p:extLst>
      <p:ext uri="{BB962C8B-B14F-4D97-AF65-F5344CB8AC3E}">
        <p14:creationId xmlns:p14="http://schemas.microsoft.com/office/powerpoint/2010/main" val="1739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10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Let's try to build some </a:t>
            </a:r>
            <a:r>
              <a:rPr lang="en-GB" b="1" dirty="0" smtClean="0">
                <a:latin typeface="Calibri" panose="020F0502020204030204" pitchFamily="34" charset="0"/>
              </a:rPr>
              <a:t>Neural Networks</a:t>
            </a:r>
          </a:p>
          <a:p>
            <a:endParaRPr lang="en-GB" dirty="0" smtClean="0">
              <a:latin typeface="Calibri" panose="020F0502020204030204" pitchFamily="34" charset="0"/>
            </a:endParaRPr>
          </a:p>
          <a:p>
            <a:endParaRPr lang="en-GB" dirty="0" smtClean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b="1" dirty="0">
                <a:latin typeface="Calibri" panose="020F0502020204030204" pitchFamily="34" charset="0"/>
              </a:rPr>
              <a:t>Convolutional Neural </a:t>
            </a:r>
            <a:r>
              <a:rPr lang="en-GB" b="1" dirty="0" smtClean="0">
                <a:latin typeface="Calibri" panose="020F0502020204030204" pitchFamily="34" charset="0"/>
              </a:rPr>
              <a:t>Networks </a:t>
            </a:r>
            <a:r>
              <a:rPr lang="en-GB" dirty="0" smtClean="0">
                <a:latin typeface="Calibri" panose="020F0502020204030204" pitchFamily="34" charset="0"/>
              </a:rPr>
              <a:t>can be used for image recognition</a:t>
            </a:r>
          </a:p>
          <a:p>
            <a:endParaRPr lang="en-GB" dirty="0" smtClean="0">
              <a:latin typeface="Calibri" panose="020F0502020204030204" pitchFamily="34" charset="0"/>
            </a:endParaRPr>
          </a:p>
          <a:p>
            <a:endParaRPr lang="en-GB" dirty="0" smtClean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b="1" dirty="0" smtClean="0">
                <a:latin typeface="Calibri" panose="020F0502020204030204" pitchFamily="34" charset="0"/>
              </a:rPr>
              <a:t>Recurring Neural Networks </a:t>
            </a:r>
            <a:r>
              <a:rPr lang="en-GB" dirty="0" smtClean="0">
                <a:latin typeface="Calibri" panose="020F0502020204030204" pitchFamily="34" charset="0"/>
              </a:rPr>
              <a:t>can be used for text recognition</a:t>
            </a:r>
          </a:p>
          <a:p>
            <a:endParaRPr lang="en-GB" dirty="0" smtClean="0">
              <a:latin typeface="Calibri" panose="020F0502020204030204" pitchFamily="34" charset="0"/>
            </a:endParaRPr>
          </a:p>
          <a:p>
            <a:endParaRPr lang="en-GB" dirty="0" smtClean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The process of fighting overfitting is called </a:t>
            </a:r>
            <a:r>
              <a:rPr lang="en-GB" b="1" dirty="0" smtClean="0">
                <a:latin typeface="Calibri" panose="020F0502020204030204" pitchFamily="34" charset="0"/>
              </a:rPr>
              <a:t>regularization</a:t>
            </a:r>
          </a:p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Time to get our hands dirty</a:t>
            </a:r>
            <a:endParaRPr lang="en-GB" dirty="0">
              <a:latin typeface="Calibri" panose="020F0502020204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526074" y="2734507"/>
            <a:ext cx="3274030" cy="821701"/>
            <a:chOff x="4934310" y="2850293"/>
            <a:chExt cx="4276371" cy="821701"/>
          </a:xfrm>
        </p:grpSpPr>
        <p:sp>
          <p:nvSpPr>
            <p:cNvPr id="12" name="Rounded Rectangle 11"/>
            <p:cNvSpPr/>
            <p:nvPr/>
          </p:nvSpPr>
          <p:spPr>
            <a:xfrm>
              <a:off x="4934310" y="2850293"/>
              <a:ext cx="4095640" cy="64499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Hands on the code!</a:t>
              </a:r>
            </a:p>
            <a:p>
              <a:r>
                <a:rPr lang="en-GB" b="1" u="sng" dirty="0" smtClean="0">
                  <a:solidFill>
                    <a:srgbClr val="F37726"/>
                  </a:solidFill>
                  <a:latin typeface="Calibri" panose="020F0502020204030204" pitchFamily="34" charset="0"/>
                </a:rPr>
                <a:t>3_2_CNN.ipynb</a:t>
              </a:r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52" b="32241"/>
            <a:stretch/>
          </p:blipFill>
          <p:spPr bwMode="auto">
            <a:xfrm>
              <a:off x="8411466" y="3253945"/>
              <a:ext cx="799215" cy="418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5526074" y="1560874"/>
            <a:ext cx="3274030" cy="821701"/>
            <a:chOff x="4934310" y="2850293"/>
            <a:chExt cx="4276371" cy="821701"/>
          </a:xfrm>
        </p:grpSpPr>
        <p:sp>
          <p:nvSpPr>
            <p:cNvPr id="16" name="Rounded Rectangle 15"/>
            <p:cNvSpPr/>
            <p:nvPr/>
          </p:nvSpPr>
          <p:spPr>
            <a:xfrm>
              <a:off x="4934310" y="2850293"/>
              <a:ext cx="4095640" cy="64499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Hands on the code!</a:t>
              </a:r>
            </a:p>
            <a:p>
              <a:r>
                <a:rPr lang="en-GB" b="1" u="sng" dirty="0" smtClean="0">
                  <a:solidFill>
                    <a:srgbClr val="F37726"/>
                  </a:solidFill>
                  <a:latin typeface="Calibri" panose="020F0502020204030204" pitchFamily="34" charset="0"/>
                </a:rPr>
                <a:t>3_1_NNIntro.ipynb</a:t>
              </a: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52" b="32241"/>
            <a:stretch/>
          </p:blipFill>
          <p:spPr bwMode="auto">
            <a:xfrm>
              <a:off x="8411466" y="3253945"/>
              <a:ext cx="799215" cy="418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526074" y="5069052"/>
            <a:ext cx="3274030" cy="821701"/>
            <a:chOff x="4934310" y="2850293"/>
            <a:chExt cx="4276371" cy="821701"/>
          </a:xfrm>
        </p:grpSpPr>
        <p:sp>
          <p:nvSpPr>
            <p:cNvPr id="18" name="Rounded Rectangle 17"/>
            <p:cNvSpPr/>
            <p:nvPr/>
          </p:nvSpPr>
          <p:spPr>
            <a:xfrm>
              <a:off x="4934310" y="2850293"/>
              <a:ext cx="4095640" cy="64499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Hands on the code!</a:t>
              </a:r>
            </a:p>
            <a:p>
              <a:r>
                <a:rPr lang="en-GB" b="1" u="sng" dirty="0">
                  <a:solidFill>
                    <a:srgbClr val="F37726"/>
                  </a:solidFill>
                  <a:latin typeface="Calibri" panose="020F0502020204030204" pitchFamily="34" charset="0"/>
                </a:rPr>
                <a:t>3_4_Regularization.ipynb</a:t>
              </a:r>
              <a:endParaRPr lang="en-GB" b="1" u="sng" dirty="0" smtClean="0">
                <a:solidFill>
                  <a:srgbClr val="F37726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52" b="32241"/>
            <a:stretch/>
          </p:blipFill>
          <p:spPr bwMode="auto">
            <a:xfrm>
              <a:off x="8411466" y="3253945"/>
              <a:ext cx="799215" cy="418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5526074" y="3900202"/>
            <a:ext cx="3274030" cy="821701"/>
            <a:chOff x="4934310" y="2850293"/>
            <a:chExt cx="4276371" cy="821701"/>
          </a:xfrm>
        </p:grpSpPr>
        <p:sp>
          <p:nvSpPr>
            <p:cNvPr id="21" name="Rounded Rectangle 20"/>
            <p:cNvSpPr/>
            <p:nvPr/>
          </p:nvSpPr>
          <p:spPr>
            <a:xfrm>
              <a:off x="4934310" y="2850293"/>
              <a:ext cx="4095640" cy="64499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Hands on the code!</a:t>
              </a:r>
            </a:p>
            <a:p>
              <a:r>
                <a:rPr lang="en-GB" b="1" u="sng" dirty="0" smtClean="0">
                  <a:solidFill>
                    <a:srgbClr val="F37726"/>
                  </a:solidFill>
                  <a:latin typeface="Calibri" panose="020F0502020204030204" pitchFamily="34" charset="0"/>
                </a:rPr>
                <a:t>3_3_RNN.ipynb</a:t>
              </a:r>
            </a:p>
          </p:txBody>
        </p:sp>
        <p:pic>
          <p:nvPicPr>
            <p:cNvPr id="22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52" b="32241"/>
            <a:stretch/>
          </p:blipFill>
          <p:spPr bwMode="auto">
            <a:xfrm>
              <a:off x="8411466" y="3253945"/>
              <a:ext cx="799215" cy="418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105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2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While we start talking, let's get the systems up and running: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If you followed the instructions and want to run </a:t>
            </a:r>
            <a:r>
              <a:rPr lang="en-US" dirty="0" err="1" smtClean="0">
                <a:latin typeface="Calibri" panose="020F0502020204030204" pitchFamily="34" charset="0"/>
              </a:rPr>
              <a:t>Jupyter</a:t>
            </a:r>
            <a:r>
              <a:rPr lang="en-US" dirty="0" smtClean="0">
                <a:latin typeface="Calibri" panose="020F0502020204030204" pitchFamily="34" charset="0"/>
              </a:rPr>
              <a:t> Notebooks </a:t>
            </a:r>
            <a:r>
              <a:rPr lang="en-US" b="1" dirty="0" smtClean="0">
                <a:latin typeface="Calibri" panose="020F0502020204030204" pitchFamily="34" charset="0"/>
              </a:rPr>
              <a:t>locally</a:t>
            </a:r>
            <a:r>
              <a:rPr lang="en-US" dirty="0" smtClean="0">
                <a:latin typeface="Calibri" panose="020F0502020204030204" pitchFamily="34" charset="0"/>
              </a:rPr>
              <a:t>, please download the zip </a:t>
            </a:r>
            <a:r>
              <a:rPr lang="en-US" dirty="0" smtClean="0">
                <a:latin typeface="Calibri" panose="020F0502020204030204" pitchFamily="34" charset="0"/>
              </a:rPr>
              <a:t>at this link</a:t>
            </a: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pPr marL="180975" indent="0" algn="ctr">
              <a:buNone/>
            </a:pPr>
            <a:r>
              <a:rPr lang="en-US" b="1" dirty="0" smtClean="0">
                <a:latin typeface="Calibri" panose="020F0502020204030204" pitchFamily="34" charset="0"/>
              </a:rPr>
              <a:t>OR</a:t>
            </a:r>
            <a:endParaRPr lang="en-US" b="1" dirty="0" smtClean="0">
              <a:latin typeface="Calibri" panose="020F0502020204030204" pitchFamily="34" charset="0"/>
            </a:endParaRPr>
          </a:p>
          <a:p>
            <a:pPr marL="180975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180975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If you want to follow the lessons </a:t>
            </a:r>
            <a:r>
              <a:rPr lang="en-US" b="1" dirty="0" smtClean="0">
                <a:latin typeface="Calibri" panose="020F0502020204030204" pitchFamily="34" charset="0"/>
              </a:rPr>
              <a:t>online</a:t>
            </a:r>
            <a:r>
              <a:rPr lang="en-US" dirty="0" smtClean="0">
                <a:latin typeface="Calibri" panose="020F0502020204030204" pitchFamily="34" charset="0"/>
              </a:rPr>
              <a:t> please follow </a:t>
            </a:r>
            <a:r>
              <a:rPr lang="en-US" dirty="0" smtClean="0">
                <a:latin typeface="Calibri" panose="020F0502020204030204" pitchFamily="34" charset="0"/>
              </a:rPr>
              <a:t>this link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dirty="0" smtClean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Welcome and thanks for being here!</a:t>
            </a:r>
            <a:endParaRPr lang="en-GB" dirty="0"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56458"/>
              </p:ext>
            </p:extLst>
          </p:nvPr>
        </p:nvGraphicFramePr>
        <p:xfrm>
          <a:off x="719998" y="2828793"/>
          <a:ext cx="770400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40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2"/>
                        </a:rPr>
                        <a:t>https://github.com/gbonomib/mlTeachings/archive/master.zip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81298"/>
              </p:ext>
            </p:extLst>
          </p:nvPr>
        </p:nvGraphicFramePr>
        <p:xfrm>
          <a:off x="719999" y="4956695"/>
          <a:ext cx="7704002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40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http://beta.mybinder.org/v2/gh/gbonomib/mlTeachings/master?filepath=3_1_NNIntro.ipynb?urlpath=tree</a:t>
                      </a:r>
                      <a:endParaRPr lang="en-GB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1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3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Session 1: Introduction </a:t>
            </a:r>
            <a:r>
              <a:rPr lang="en-US" b="1" dirty="0">
                <a:latin typeface="Calibri" panose="020F0502020204030204" pitchFamily="34" charset="0"/>
              </a:rPr>
              <a:t>to Machine </a:t>
            </a:r>
            <a:r>
              <a:rPr lang="en-US" b="1" dirty="0" smtClean="0">
                <a:latin typeface="Calibri" panose="020F0502020204030204" pitchFamily="34" charset="0"/>
              </a:rPr>
              <a:t>Learning</a:t>
            </a:r>
          </a:p>
          <a:p>
            <a:pPr lvl="1">
              <a:buClrTx/>
            </a:pPr>
            <a:r>
              <a:rPr lang="en-US" dirty="0" smtClean="0">
                <a:latin typeface="Calibri" panose="020F0502020204030204" pitchFamily="34" charset="0"/>
              </a:rPr>
              <a:t>an introduction to Machine Learning</a:t>
            </a:r>
          </a:p>
          <a:p>
            <a:pPr lvl="1">
              <a:buClrTx/>
            </a:pPr>
            <a:r>
              <a:rPr lang="en-US" dirty="0" smtClean="0">
                <a:latin typeface="Calibri" panose="020F0502020204030204" pitchFamily="34" charset="0"/>
              </a:rPr>
              <a:t>an introduction to the necessary R tools</a:t>
            </a:r>
          </a:p>
          <a:p>
            <a:pPr lvl="1">
              <a:buClrTx/>
            </a:pPr>
            <a:r>
              <a:rPr lang="en-US" dirty="0" smtClean="0">
                <a:latin typeface="Calibri" panose="020F0502020204030204" pitchFamily="34" charset="0"/>
              </a:rPr>
              <a:t>some Machine Learning </a:t>
            </a:r>
            <a:r>
              <a:rPr lang="en-US" dirty="0">
                <a:latin typeface="Calibri" panose="020F0502020204030204" pitchFamily="34" charset="0"/>
              </a:rPr>
              <a:t>algorithms and </a:t>
            </a:r>
            <a:r>
              <a:rPr lang="en-US" dirty="0" smtClean="0">
                <a:latin typeface="Calibri" panose="020F0502020204030204" pitchFamily="34" charset="0"/>
              </a:rPr>
              <a:t>models</a:t>
            </a:r>
          </a:p>
          <a:p>
            <a:pPr marL="630238" lvl="1" indent="0">
              <a:buClrTx/>
              <a:buNone/>
            </a:pPr>
            <a:r>
              <a:rPr lang="en-US" dirty="0" smtClean="0">
                <a:latin typeface="Calibri" panose="020F0502020204030204" pitchFamily="34" charset="0"/>
              </a:rPr>
              <a:t>…with code – hands on!</a:t>
            </a:r>
          </a:p>
          <a:p>
            <a:pPr lvl="1">
              <a:buClrTx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Session </a:t>
            </a:r>
            <a:r>
              <a:rPr lang="en-US" b="1" dirty="0" smtClean="0">
                <a:latin typeface="Calibri" panose="020F0502020204030204" pitchFamily="34" charset="0"/>
              </a:rPr>
              <a:t>2: </a:t>
            </a:r>
            <a:r>
              <a:rPr lang="en-US" b="1" dirty="0">
                <a:latin typeface="Calibri" panose="020F0502020204030204" pitchFamily="34" charset="0"/>
              </a:rPr>
              <a:t>Model Selection and Validation</a:t>
            </a:r>
          </a:p>
          <a:p>
            <a:pPr lvl="1">
              <a:buClrTx/>
            </a:pPr>
            <a:r>
              <a:rPr lang="en-US" dirty="0" smtClean="0">
                <a:latin typeface="Calibri" panose="020F0502020204030204" pitchFamily="34" charset="0"/>
              </a:rPr>
              <a:t>more </a:t>
            </a:r>
            <a:r>
              <a:rPr lang="en-US" dirty="0">
                <a:latin typeface="Calibri" panose="020F0502020204030204" pitchFamily="34" charset="0"/>
              </a:rPr>
              <a:t>Machine Learning </a:t>
            </a:r>
            <a:r>
              <a:rPr lang="en-US" dirty="0" smtClean="0">
                <a:latin typeface="Calibri" panose="020F0502020204030204" pitchFamily="34" charset="0"/>
              </a:rPr>
              <a:t>models</a:t>
            </a:r>
          </a:p>
          <a:p>
            <a:pPr lvl="1">
              <a:buClrTx/>
            </a:pPr>
            <a:r>
              <a:rPr lang="en-US" dirty="0" smtClean="0">
                <a:latin typeface="Calibri" panose="020F0502020204030204" pitchFamily="34" charset="0"/>
              </a:rPr>
              <a:t>Model Selection </a:t>
            </a:r>
            <a:r>
              <a:rPr lang="en-US" dirty="0">
                <a:latin typeface="Calibri" panose="020F0502020204030204" pitchFamily="34" charset="0"/>
              </a:rPr>
              <a:t>and </a:t>
            </a:r>
            <a:r>
              <a:rPr lang="en-US" dirty="0" smtClean="0">
                <a:latin typeface="Calibri" panose="020F0502020204030204" pitchFamily="34" charset="0"/>
              </a:rPr>
              <a:t>Validation</a:t>
            </a:r>
          </a:p>
          <a:p>
            <a:pPr lvl="1">
              <a:buClrTx/>
            </a:pPr>
            <a:r>
              <a:rPr lang="en-US" dirty="0" smtClean="0">
                <a:latin typeface="Calibri" panose="020F0502020204030204" pitchFamily="34" charset="0"/>
              </a:rPr>
              <a:t>Model Training Strategies </a:t>
            </a:r>
            <a:r>
              <a:rPr lang="en-US" dirty="0">
                <a:latin typeface="Calibri" panose="020F0502020204030204" pitchFamily="34" charset="0"/>
              </a:rPr>
              <a:t>and </a:t>
            </a:r>
            <a:r>
              <a:rPr lang="en-US" dirty="0" err="1" smtClean="0">
                <a:latin typeface="Calibri" panose="020F0502020204030204" pitchFamily="34" charset="0"/>
              </a:rPr>
              <a:t>Hyperparameter</a:t>
            </a:r>
            <a:r>
              <a:rPr lang="en-US" dirty="0" smtClean="0">
                <a:latin typeface="Calibri" panose="020F0502020204030204" pitchFamily="34" charset="0"/>
              </a:rPr>
              <a:t> Tuning</a:t>
            </a:r>
          </a:p>
          <a:p>
            <a:pPr marL="630238" lvl="1" indent="0">
              <a:buClrTx/>
              <a:buNone/>
            </a:pPr>
            <a:r>
              <a:rPr lang="en-US" dirty="0" smtClean="0">
                <a:latin typeface="Calibri" panose="020F0502020204030204" pitchFamily="34" charset="0"/>
              </a:rPr>
              <a:t>…with </a:t>
            </a:r>
            <a:r>
              <a:rPr lang="en-US" dirty="0">
                <a:latin typeface="Calibri" panose="020F0502020204030204" pitchFamily="34" charset="0"/>
              </a:rPr>
              <a:t>code – hands on</a:t>
            </a:r>
            <a:r>
              <a:rPr lang="en-US" dirty="0" smtClean="0">
                <a:latin typeface="Calibri" panose="020F0502020204030204" pitchFamily="34" charset="0"/>
              </a:rPr>
              <a:t>!</a:t>
            </a:r>
          </a:p>
          <a:p>
            <a:pPr lvl="1">
              <a:buClrTx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Session 3</a:t>
            </a:r>
            <a:r>
              <a:rPr lang="en-US" b="1" dirty="0" smtClean="0">
                <a:latin typeface="Calibri" panose="020F0502020204030204" pitchFamily="34" charset="0"/>
              </a:rPr>
              <a:t>: Neural Networks</a:t>
            </a:r>
          </a:p>
          <a:p>
            <a:pPr lvl="1">
              <a:buClrTx/>
            </a:pPr>
            <a:r>
              <a:rPr lang="en-US" dirty="0" smtClean="0">
                <a:latin typeface="Calibri" panose="020F0502020204030204" pitchFamily="34" charset="0"/>
              </a:rPr>
              <a:t>an introduction to Neural </a:t>
            </a:r>
            <a:r>
              <a:rPr lang="en-US" dirty="0">
                <a:latin typeface="Calibri" panose="020F0502020204030204" pitchFamily="34" charset="0"/>
              </a:rPr>
              <a:t>Networks (w/ code, hands on</a:t>
            </a:r>
            <a:r>
              <a:rPr lang="en-US" dirty="0" smtClean="0">
                <a:latin typeface="Calibri" panose="020F0502020204030204" pitchFamily="34" charset="0"/>
              </a:rPr>
              <a:t>!)</a:t>
            </a:r>
          </a:p>
          <a:p>
            <a:pPr lvl="1">
              <a:buClrTx/>
            </a:pPr>
            <a:r>
              <a:rPr lang="en-US" dirty="0" smtClean="0">
                <a:latin typeface="Calibri" panose="020F0502020204030204" pitchFamily="34" charset="0"/>
              </a:rPr>
              <a:t>some Deep Learning examples</a:t>
            </a:r>
            <a:endParaRPr lang="en-US" dirty="0">
              <a:latin typeface="Calibri" panose="020F0502020204030204" pitchFamily="34" charset="0"/>
            </a:endParaRPr>
          </a:p>
          <a:p>
            <a:pPr marL="630238" lvl="1" indent="0">
              <a:buClrTx/>
              <a:buNone/>
            </a:pPr>
            <a:r>
              <a:rPr lang="en-US" dirty="0" smtClean="0">
                <a:latin typeface="Calibri" panose="020F0502020204030204" pitchFamily="34" charset="0"/>
              </a:rPr>
              <a:t>…with </a:t>
            </a:r>
            <a:r>
              <a:rPr lang="en-US" dirty="0">
                <a:latin typeface="Calibri" panose="020F0502020204030204" pitchFamily="34" charset="0"/>
              </a:rPr>
              <a:t>code – hands on!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GB" dirty="0">
                <a:latin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5469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4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latin typeface="Calibri" panose="020F0502020204030204" pitchFamily="34" charset="0"/>
              </a:rPr>
              <a:t>Deep Learning</a:t>
            </a:r>
            <a:endParaRPr lang="en-GB" b="1" dirty="0" smtClean="0">
              <a:latin typeface="Calibri" panose="020F0502020204030204" pitchFamily="34" charset="0"/>
            </a:endParaRP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is </a:t>
            </a:r>
            <a:r>
              <a:rPr lang="en-US" dirty="0" smtClean="0">
                <a:latin typeface="Calibri" panose="020F0502020204030204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</a:rPr>
              <a:t>subfield of </a:t>
            </a:r>
            <a:r>
              <a:rPr lang="en-US" b="1" dirty="0">
                <a:latin typeface="Calibri" panose="020F0502020204030204" pitchFamily="34" charset="0"/>
              </a:rPr>
              <a:t>machine </a:t>
            </a:r>
            <a:r>
              <a:rPr lang="en-US" b="1" dirty="0" smtClean="0">
                <a:latin typeface="Calibri" panose="020F0502020204030204" pitchFamily="34" charset="0"/>
              </a:rPr>
              <a:t>learning</a:t>
            </a:r>
            <a:endParaRPr lang="en-US" b="1" dirty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it consists of </a:t>
            </a:r>
            <a:r>
              <a:rPr lang="en-US" dirty="0">
                <a:latin typeface="Calibri" panose="020F0502020204030204" pitchFamily="34" charset="0"/>
              </a:rPr>
              <a:t>successive </a:t>
            </a:r>
            <a:r>
              <a:rPr lang="en-US" b="1" dirty="0">
                <a:latin typeface="Calibri" panose="020F0502020204030204" pitchFamily="34" charset="0"/>
              </a:rPr>
              <a:t>layers </a:t>
            </a:r>
            <a:r>
              <a:rPr lang="en-US" dirty="0">
                <a:latin typeface="Calibri" panose="020F0502020204030204" pitchFamily="34" charset="0"/>
              </a:rPr>
              <a:t>of </a:t>
            </a:r>
            <a:r>
              <a:rPr lang="en-US" dirty="0" smtClean="0">
                <a:latin typeface="Calibri" panose="020F0502020204030204" pitchFamily="34" charset="0"/>
              </a:rPr>
              <a:t>representations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Such </a:t>
            </a:r>
            <a:r>
              <a:rPr lang="en-US" dirty="0">
                <a:latin typeface="Calibri" panose="020F0502020204030204" pitchFamily="34" charset="0"/>
              </a:rPr>
              <a:t>representations are all </a:t>
            </a:r>
            <a:r>
              <a:rPr lang="en-US" u="sng" dirty="0">
                <a:latin typeface="Calibri" panose="020F0502020204030204" pitchFamily="34" charset="0"/>
              </a:rPr>
              <a:t>automatically learnt</a:t>
            </a:r>
            <a:r>
              <a:rPr lang="en-US" dirty="0">
                <a:latin typeface="Calibri" panose="020F0502020204030204" pitchFamily="34" charset="0"/>
              </a:rPr>
              <a:t> from </a:t>
            </a:r>
            <a:r>
              <a:rPr lang="en-US" dirty="0" smtClean="0">
                <a:latin typeface="Calibri" panose="020F0502020204030204" pitchFamily="34" charset="0"/>
              </a:rPr>
              <a:t>data</a:t>
            </a:r>
          </a:p>
          <a:p>
            <a:endParaRPr lang="en-GB" b="1" dirty="0" smtClean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What is Deep Learning?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12" name="Picture 3" descr="C:\Users\C305392\Desktop\mlTeachings\fig\trained_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2490767"/>
            <a:ext cx="45656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94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C305392\Desktop\mlTeachings\fig\neur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84" y="2882027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707363" y="2812858"/>
            <a:ext cx="3200400" cy="395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07363" y="4825519"/>
            <a:ext cx="3200400" cy="395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07363" y="2812858"/>
            <a:ext cx="3200400" cy="2439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u="sng" dirty="0">
                <a:latin typeface="Calibri" panose="020F0502020204030204" pitchFamily="34" charset="0"/>
              </a:rPr>
              <a:t>Apart from initial and basic inspiration, deep learning models are not models of the </a:t>
            </a:r>
            <a:r>
              <a:rPr lang="en-US" u="sng" dirty="0" smtClean="0">
                <a:latin typeface="Calibri" panose="020F0502020204030204" pitchFamily="34" charset="0"/>
              </a:rPr>
              <a:t>brain</a:t>
            </a:r>
            <a:r>
              <a:rPr lang="it-IT" u="sng" dirty="0">
                <a:latin typeface="Calibri" panose="020F0502020204030204" pitchFamily="34" charset="0"/>
              </a:rPr>
              <a:t>!</a:t>
            </a:r>
            <a:endParaRPr lang="en-US" u="sng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5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These </a:t>
            </a:r>
            <a:r>
              <a:rPr lang="en-US" dirty="0">
                <a:latin typeface="Calibri" panose="020F0502020204030204" pitchFamily="34" charset="0"/>
              </a:rPr>
              <a:t>representations are (almost always) learned via models called </a:t>
            </a:r>
            <a:r>
              <a:rPr lang="en-GB" b="1" dirty="0">
                <a:latin typeface="Calibri" panose="020F0502020204030204" pitchFamily="34" charset="0"/>
              </a:rPr>
              <a:t>Neural </a:t>
            </a:r>
            <a:r>
              <a:rPr lang="en-GB" b="1" dirty="0" smtClean="0">
                <a:latin typeface="Calibri" panose="020F0502020204030204" pitchFamily="34" charset="0"/>
              </a:rPr>
              <a:t>Networks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The main block for a Neural Network was initially inspired by a neuron and is called a </a:t>
            </a:r>
            <a:r>
              <a:rPr lang="en-US" b="1" dirty="0" smtClean="0">
                <a:latin typeface="Calibri" panose="020F0502020204030204" pitchFamily="34" charset="0"/>
              </a:rPr>
              <a:t>perceptron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Neural Networks are the main models for Deep Learning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2465181" y="3599035"/>
            <a:ext cx="830596" cy="83059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180000" rIns="0" bIns="0" rtlCol="0" anchor="t" anchorCtr="0"/>
          <a:lstStyle/>
          <a:p>
            <a:pPr algn="ctr"/>
            <a:endParaRPr lang="en-GB" sz="1600" dirty="0">
              <a:latin typeface="Calibri" panose="020F0502020204030204" pitchFamily="34" charset="0"/>
            </a:endParaRPr>
          </a:p>
        </p:txBody>
      </p:sp>
      <p:cxnSp>
        <p:nvCxnSpPr>
          <p:cNvPr id="2060" name="Straight Connector 2059"/>
          <p:cNvCxnSpPr>
            <a:stCxn id="36" idx="0"/>
            <a:endCxn id="36" idx="4"/>
          </p:cNvCxnSpPr>
          <p:nvPr/>
        </p:nvCxnSpPr>
        <p:spPr>
          <a:xfrm>
            <a:off x="2880479" y="3599035"/>
            <a:ext cx="0" cy="83059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7" name="TextBox 2066"/>
              <p:cNvSpPr txBox="1"/>
              <p:nvPr/>
            </p:nvSpPr>
            <p:spPr>
              <a:xfrm>
                <a:off x="2532799" y="3827072"/>
                <a:ext cx="331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67" name="TextBox 20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799" y="3827072"/>
                <a:ext cx="331566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8" name="TextBox 2067"/>
              <p:cNvSpPr txBox="1"/>
              <p:nvPr/>
            </p:nvSpPr>
            <p:spPr>
              <a:xfrm>
                <a:off x="2784368" y="3827072"/>
                <a:ext cx="620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68" name="TextBox 20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68" y="3827072"/>
                <a:ext cx="620106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2704629" y="3354469"/>
                <a:ext cx="3516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629" y="3354469"/>
                <a:ext cx="351699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0" name="Straight Arrow Connector 2069"/>
          <p:cNvCxnSpPr>
            <a:stCxn id="31" idx="6"/>
            <a:endCxn id="36" idx="2"/>
          </p:cNvCxnSpPr>
          <p:nvPr/>
        </p:nvCxnSpPr>
        <p:spPr>
          <a:xfrm>
            <a:off x="1323233" y="2881671"/>
            <a:ext cx="1141948" cy="11326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8" idx="6"/>
            <a:endCxn id="36" idx="2"/>
          </p:cNvCxnSpPr>
          <p:nvPr/>
        </p:nvCxnSpPr>
        <p:spPr>
          <a:xfrm>
            <a:off x="1323233" y="3787575"/>
            <a:ext cx="1141948" cy="2267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0" idx="6"/>
            <a:endCxn id="36" idx="2"/>
          </p:cNvCxnSpPr>
          <p:nvPr/>
        </p:nvCxnSpPr>
        <p:spPr>
          <a:xfrm flipV="1">
            <a:off x="1323233" y="4014333"/>
            <a:ext cx="1141948" cy="13034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491633" y="2465871"/>
            <a:ext cx="831600" cy="3267741"/>
            <a:chOff x="422625" y="2786099"/>
            <a:chExt cx="831600" cy="3267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/>
                <p:cNvSpPr/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8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69"/>
                <p:cNvSpPr/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0" name="Oval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/>
                <p:cNvSpPr/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648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GB" sz="16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6" name="Oval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Oval 77"/>
              <p:cNvSpPr/>
              <p:nvPr/>
            </p:nvSpPr>
            <p:spPr>
              <a:xfrm>
                <a:off x="1466084" y="3032202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8" name="Oval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4" y="3032202"/>
                <a:ext cx="831600" cy="83160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Oval 80"/>
              <p:cNvSpPr/>
              <p:nvPr/>
            </p:nvSpPr>
            <p:spPr>
              <a:xfrm>
                <a:off x="1466084" y="3485154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1" name="Oval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4" y="3485154"/>
                <a:ext cx="831600" cy="83160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Oval 81"/>
              <p:cNvSpPr/>
              <p:nvPr/>
            </p:nvSpPr>
            <p:spPr>
              <a:xfrm>
                <a:off x="1466084" y="4250272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4" y="4250272"/>
                <a:ext cx="831600" cy="83160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6" idx="6"/>
          </p:cNvCxnSpPr>
          <p:nvPr/>
        </p:nvCxnSpPr>
        <p:spPr>
          <a:xfrm>
            <a:off x="3295777" y="4014333"/>
            <a:ext cx="77587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4597878" y="2008363"/>
                <a:ext cx="4130051" cy="179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𝑠</m:t>
                      </m:r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1600" b="0" i="1" dirty="0" smtClean="0">
                  <a:latin typeface="Calibri" panose="020F0502020204030204" pitchFamily="34" charset="0"/>
                </a:endParaRPr>
              </a:p>
              <a:p>
                <a:endParaRPr lang="it-IT" sz="1600" b="0" i="1" dirty="0" smtClean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𝑦</m:t>
                      </m:r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r>
                        <a:rPr lang="it-IT" sz="16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r>
                        <a:rPr lang="it-IT" sz="1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sz="16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16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sz="16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16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sz="16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t-IT" sz="1600" i="1" smtClean="0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16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sz="1600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it-IT" sz="16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sz="16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16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16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it-IT" sz="1600" i="1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it-IT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it-IT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t-IT" sz="1600" b="1" i="1" smtClean="0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it-IT" sz="1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it-IT" sz="16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GB" sz="1600" b="1" dirty="0" smtClean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78" y="2008363"/>
                <a:ext cx="4130051" cy="179876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93"/>
          <a:stretch/>
        </p:blipFill>
        <p:spPr bwMode="auto">
          <a:xfrm>
            <a:off x="7839435" y="4367269"/>
            <a:ext cx="916377" cy="75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36" r="192"/>
          <a:stretch/>
        </p:blipFill>
        <p:spPr bwMode="auto">
          <a:xfrm>
            <a:off x="7792270" y="5269090"/>
            <a:ext cx="935660" cy="75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617930" y="2084286"/>
            <a:ext cx="58702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b="1" dirty="0" smtClean="0">
                <a:latin typeface="Calibri" panose="020F0502020204030204" pitchFamily="34" charset="0"/>
              </a:rPr>
              <a:t>INPUT</a:t>
            </a:r>
            <a:endParaRPr lang="en-GB" sz="1200" b="1" dirty="0">
              <a:latin typeface="Calibri" panose="020F050202020403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478617" y="2082987"/>
            <a:ext cx="78502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b="1" dirty="0" smtClean="0">
                <a:latin typeface="Calibri" panose="020F0502020204030204" pitchFamily="34" charset="0"/>
              </a:rPr>
              <a:t>WEIGHTS</a:t>
            </a:r>
            <a:endParaRPr lang="en-GB" sz="1200" b="1" dirty="0">
              <a:latin typeface="Calibri" panose="020F050202020403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30061" y="2082986"/>
            <a:ext cx="72648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b="1" dirty="0" smtClean="0">
                <a:latin typeface="Calibri" panose="020F0502020204030204" pitchFamily="34" charset="0"/>
              </a:rPr>
              <a:t>OUTPUT</a:t>
            </a:r>
            <a:endParaRPr lang="en-GB" sz="1200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4597879" y="3745677"/>
                <a:ext cx="4178644" cy="2366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sz="1600" dirty="0" smtClean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1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it-IT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600" dirty="0" smtClean="0">
                    <a:latin typeface="Calibri" panose="020F0502020204030204" pitchFamily="34" charset="0"/>
                  </a:rPr>
                  <a:t> </a:t>
                </a:r>
                <a:r>
                  <a:rPr lang="it-IT" sz="1600" dirty="0" err="1" smtClean="0">
                    <a:latin typeface="Calibri" panose="020F0502020204030204" pitchFamily="34" charset="0"/>
                  </a:rPr>
                  <a:t>is</a:t>
                </a:r>
                <a:r>
                  <a:rPr lang="it-IT" sz="1600" dirty="0" smtClean="0">
                    <a:latin typeface="Calibri" panose="020F0502020204030204" pitchFamily="34" charset="0"/>
                  </a:rPr>
                  <a:t> </a:t>
                </a:r>
                <a:r>
                  <a:rPr lang="it-IT" sz="1600" dirty="0" err="1" smtClean="0">
                    <a:latin typeface="Calibri" panose="020F0502020204030204" pitchFamily="34" charset="0"/>
                  </a:rPr>
                  <a:t>called</a:t>
                </a:r>
                <a:r>
                  <a:rPr lang="it-IT" sz="1600" dirty="0" smtClean="0">
                    <a:latin typeface="Calibri" panose="020F0502020204030204" pitchFamily="34" charset="0"/>
                  </a:rPr>
                  <a:t> </a:t>
                </a:r>
                <a:r>
                  <a:rPr lang="it-IT" sz="1600" b="1" dirty="0" err="1" smtClean="0">
                    <a:latin typeface="Calibri" panose="020F0502020204030204" pitchFamily="34" charset="0"/>
                  </a:rPr>
                  <a:t>activation</a:t>
                </a:r>
                <a:r>
                  <a:rPr lang="it-IT" sz="1600" b="1" dirty="0" smtClean="0">
                    <a:latin typeface="Calibri" panose="020F0502020204030204" pitchFamily="34" charset="0"/>
                  </a:rPr>
                  <a:t> </a:t>
                </a:r>
                <a:r>
                  <a:rPr lang="it-IT" sz="1600" b="1" dirty="0" err="1" smtClean="0">
                    <a:latin typeface="Calibri" panose="020F0502020204030204" pitchFamily="34" charset="0"/>
                  </a:rPr>
                  <a:t>function</a:t>
                </a:r>
                <a:r>
                  <a:rPr lang="it-IT" sz="1600" dirty="0" smtClean="0">
                    <a:latin typeface="Calibri" panose="020F0502020204030204" pitchFamily="34" charset="0"/>
                  </a:rPr>
                  <a:t>, </a:t>
                </a:r>
                <a:r>
                  <a:rPr lang="it-IT" sz="1600" dirty="0" err="1" smtClean="0">
                    <a:latin typeface="Calibri" panose="020F0502020204030204" pitchFamily="34" charset="0"/>
                  </a:rPr>
                  <a:t>examples</a:t>
                </a:r>
                <a:r>
                  <a:rPr lang="it-IT" sz="1600" dirty="0" smtClean="0">
                    <a:latin typeface="Calibri" panose="020F0502020204030204" pitchFamily="34" charset="0"/>
                  </a:rPr>
                  <a:t> are:</a:t>
                </a:r>
                <a:endParaRPr lang="it-IT" sz="1600" dirty="0">
                  <a:latin typeface="Calibri" panose="020F0502020204030204" pitchFamily="34" charset="0"/>
                </a:endParaRPr>
              </a:p>
              <a:p>
                <a:endParaRPr lang="it-IT" sz="1600" dirty="0">
                  <a:latin typeface="Calibri" panose="020F0502020204030204" pitchFamily="34" charset="0"/>
                </a:endParaRPr>
              </a:p>
              <a:p>
                <a:pPr marL="4508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it-IT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it-IT" sz="16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it-IT" sz="1600">
                                  <a:latin typeface="Calibri" panose="020F050202020403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it-IT" sz="1600">
                                  <a:latin typeface="Calibri" panose="020F0502020204030204" pitchFamily="34" charset="0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it-IT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it-IT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it-IT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6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1600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it-IT" sz="1600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it-IT" sz="1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it-IT" sz="1600">
                                  <a:latin typeface="Calibri" panose="020F0502020204030204" pitchFamily="34" charset="0"/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it-IT" sz="1600">
                                  <a:latin typeface="Calibri" panose="020F0502020204030204" pitchFamily="34" charset="0"/>
                                </a:rPr>
                                <m:t>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600" dirty="0">
                  <a:latin typeface="Calibri" panose="020F0502020204030204" pitchFamily="34" charset="0"/>
                </a:endParaRPr>
              </a:p>
              <a:p>
                <a:pPr marL="450850" indent="-285750">
                  <a:buFont typeface="Arial" panose="020B0604020202020204" pitchFamily="34" charset="0"/>
                  <a:buChar char="•"/>
                </a:pPr>
                <a:endParaRPr lang="en-GB" sz="1600" dirty="0">
                  <a:latin typeface="Calibri" panose="020F0502020204030204" pitchFamily="34" charset="0"/>
                </a:endParaRPr>
              </a:p>
              <a:p>
                <a:pPr marL="450850" indent="-285750">
                  <a:buFont typeface="Arial" panose="020B0604020202020204" pitchFamily="34" charset="0"/>
                  <a:buChar char="•"/>
                </a:pPr>
                <a:endParaRPr lang="en-GB" sz="1600" dirty="0">
                  <a:latin typeface="Calibri" panose="020F0502020204030204" pitchFamily="34" charset="0"/>
                </a:endParaRPr>
              </a:p>
              <a:p>
                <a:pPr marL="4508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it-IT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it-IT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t-IT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it-IT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it-IT" sz="16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it-IT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it-IT" sz="1600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endParaRPr lang="it-IT" sz="1600" i="1" dirty="0">
                  <a:latin typeface="Calibri" panose="020F0502020204030204" pitchFamily="34" charset="0"/>
                </a:endParaRPr>
              </a:p>
              <a:p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79" y="3745677"/>
                <a:ext cx="4178644" cy="2366353"/>
              </a:xfrm>
              <a:prstGeom prst="rect">
                <a:avLst/>
              </a:prstGeom>
              <a:blipFill rotWithShape="1">
                <a:blip r:embed="rId15"/>
                <a:stretch>
                  <a:fillRect t="-7198" b="-10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31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3" grpId="0" build="p"/>
      <p:bldP spid="36" grpId="0" animBg="1"/>
      <p:bldP spid="2067" grpId="0"/>
      <p:bldP spid="2068" grpId="0"/>
      <p:bldP spid="95" grpId="0"/>
      <p:bldP spid="78" grpId="0"/>
      <p:bldP spid="81" grpId="0"/>
      <p:bldP spid="82" grpId="0"/>
      <p:bldP spid="103" grpId="0"/>
      <p:bldP spid="106" grpId="0"/>
      <p:bldP spid="1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Perceptron Convergence Theorem says that a perceptron will </a:t>
            </a:r>
            <a:r>
              <a:rPr lang="en-US" dirty="0" smtClean="0">
                <a:latin typeface="Calibri" panose="020F0502020204030204" pitchFamily="34" charset="0"/>
              </a:rPr>
              <a:t>converge if the </a:t>
            </a:r>
            <a:r>
              <a:rPr lang="en-US" dirty="0">
                <a:latin typeface="Calibri" panose="020F0502020204030204" pitchFamily="34" charset="0"/>
              </a:rPr>
              <a:t>classes are linearly separable, regardless of the learning </a:t>
            </a:r>
            <a:r>
              <a:rPr lang="en-US" dirty="0" smtClean="0">
                <a:latin typeface="Calibri" panose="020F0502020204030204" pitchFamily="34" charset="0"/>
              </a:rPr>
              <a:t>rate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6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Here's how it works: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The single layer algorithm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5181" y="3599035"/>
            <a:ext cx="830596" cy="83059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180000" rIns="0" bIns="0" rtlCol="0" anchor="t" anchorCtr="0"/>
          <a:lstStyle/>
          <a:p>
            <a:pPr algn="ctr"/>
            <a:endParaRPr lang="en-GB" sz="1600" dirty="0">
              <a:latin typeface="Calibri" panose="020F0502020204030204" pitchFamily="34" charset="0"/>
            </a:endParaRPr>
          </a:p>
        </p:txBody>
      </p:sp>
      <p:cxnSp>
        <p:nvCxnSpPr>
          <p:cNvPr id="12" name="Straight Connector 11"/>
          <p:cNvCxnSpPr>
            <a:stCxn id="11" idx="0"/>
            <a:endCxn id="11" idx="4"/>
          </p:cNvCxnSpPr>
          <p:nvPr/>
        </p:nvCxnSpPr>
        <p:spPr>
          <a:xfrm>
            <a:off x="2880479" y="3599035"/>
            <a:ext cx="0" cy="83059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532799" y="3827072"/>
                <a:ext cx="331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799" y="3827072"/>
                <a:ext cx="331566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784368" y="3827072"/>
                <a:ext cx="620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68" y="3827072"/>
                <a:ext cx="620106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704629" y="3354469"/>
                <a:ext cx="3516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629" y="3354469"/>
                <a:ext cx="351699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20" idx="6"/>
            <a:endCxn id="11" idx="2"/>
          </p:cNvCxnSpPr>
          <p:nvPr/>
        </p:nvCxnSpPr>
        <p:spPr>
          <a:xfrm>
            <a:off x="1323233" y="2881671"/>
            <a:ext cx="1141948" cy="11326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6"/>
            <a:endCxn id="11" idx="2"/>
          </p:cNvCxnSpPr>
          <p:nvPr/>
        </p:nvCxnSpPr>
        <p:spPr>
          <a:xfrm>
            <a:off x="1323233" y="3787575"/>
            <a:ext cx="1141948" cy="2267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2" idx="6"/>
            <a:endCxn id="11" idx="2"/>
          </p:cNvCxnSpPr>
          <p:nvPr/>
        </p:nvCxnSpPr>
        <p:spPr>
          <a:xfrm flipV="1">
            <a:off x="1323233" y="4014333"/>
            <a:ext cx="1141948" cy="13034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91633" y="2465871"/>
            <a:ext cx="831600" cy="3267741"/>
            <a:chOff x="422625" y="2786099"/>
            <a:chExt cx="831600" cy="3267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648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GB" sz="16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/>
              <p:cNvSpPr/>
              <p:nvPr/>
            </p:nvSpPr>
            <p:spPr>
              <a:xfrm>
                <a:off x="1466084" y="3032202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4" y="3032202"/>
                <a:ext cx="831600" cy="8316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/>
              <p:cNvSpPr/>
              <p:nvPr/>
            </p:nvSpPr>
            <p:spPr>
              <a:xfrm>
                <a:off x="1466084" y="3485154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4" y="3485154"/>
                <a:ext cx="831600" cy="83160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/>
              <p:cNvSpPr/>
              <p:nvPr/>
            </p:nvSpPr>
            <p:spPr>
              <a:xfrm>
                <a:off x="1466084" y="4250272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4" y="4250272"/>
                <a:ext cx="831600" cy="83160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1" idx="6"/>
          </p:cNvCxnSpPr>
          <p:nvPr/>
        </p:nvCxnSpPr>
        <p:spPr>
          <a:xfrm>
            <a:off x="3295777" y="4014333"/>
            <a:ext cx="77587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7930" y="2084286"/>
            <a:ext cx="58702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b="1" dirty="0" smtClean="0">
                <a:latin typeface="Calibri" panose="020F0502020204030204" pitchFamily="34" charset="0"/>
              </a:rPr>
              <a:t>INPUT</a:t>
            </a:r>
            <a:endParaRPr lang="en-GB" sz="1200" b="1" dirty="0">
              <a:latin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8617" y="2082987"/>
            <a:ext cx="78502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b="1" dirty="0" smtClean="0">
                <a:latin typeface="Calibri" panose="020F0502020204030204" pitchFamily="34" charset="0"/>
              </a:rPr>
              <a:t>WEIGHTS</a:t>
            </a:r>
            <a:endParaRPr lang="en-GB" sz="1200" b="1" dirty="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30061" y="2082986"/>
            <a:ext cx="72648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b="1" dirty="0" smtClean="0">
                <a:latin typeface="Calibri" panose="020F0502020204030204" pitchFamily="34" charset="0"/>
              </a:rPr>
              <a:t>OUTPUT</a:t>
            </a:r>
            <a:endParaRPr lang="en-GB" sz="1200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4"/>
              <p:cNvSpPr txBox="1">
                <a:spLocks/>
              </p:cNvSpPr>
              <p:nvPr/>
            </p:nvSpPr>
            <p:spPr>
              <a:xfrm>
                <a:off x="4865286" y="1260000"/>
                <a:ext cx="4201076" cy="468000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76213" marR="0" indent="-17621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1pPr>
                <a:lvl2pPr marL="627063" marR="0" indent="-16986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2pPr>
                <a:lvl3pPr marL="1079500" marR="0" indent="-1651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3pPr>
                <a:lvl4pPr marL="1522413" marR="0" indent="-15081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4pPr>
                <a:lvl5pPr marL="1973263" marR="0" indent="-14446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5pPr>
                <a:lvl6pPr marL="1885809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684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558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433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Calibri" panose="020F0502020204030204" pitchFamily="34" charset="0"/>
                  </a:rPr>
                  <a:t>The initial weights are assigned randomly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Calibri" panose="020F0502020204030204" pitchFamily="34" charset="0"/>
                  </a:rPr>
                  <a:t>The input values are </a:t>
                </a:r>
                <a:r>
                  <a:rPr lang="en-US" dirty="0" smtClean="0">
                    <a:latin typeface="Calibri" panose="020F0502020204030204" pitchFamily="34" charset="0"/>
                  </a:rPr>
                  <a:t>run through </a:t>
                </a:r>
                <a:r>
                  <a:rPr lang="en-US" dirty="0">
                    <a:latin typeface="Calibri" panose="020F0502020204030204" pitchFamily="34" charset="0"/>
                  </a:rPr>
                  <a:t>the </a:t>
                </a:r>
                <a:r>
                  <a:rPr lang="en-US" dirty="0" smtClean="0">
                    <a:latin typeface="Calibri" panose="020F0502020204030204" pitchFamily="34" charset="0"/>
                  </a:rPr>
                  <a:t>perceptron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𝑦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a:rPr lang="it-IT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a:rPr lang="it-IT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i="1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it-IT" i="1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it-IT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t-IT" b="1" i="1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it-IT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it-IT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 smtClean="0">
                  <a:latin typeface="Calibri" panose="020F050202020403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latin typeface="Calibri" panose="020F0502020204030204" pitchFamily="34" charset="0"/>
                  </a:rPr>
                  <a:t>The </a:t>
                </a:r>
                <a:r>
                  <a:rPr lang="en-US" dirty="0">
                    <a:latin typeface="Calibri" panose="020F0502020204030204" pitchFamily="34" charset="0"/>
                  </a:rPr>
                  <a:t>error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</a:rPr>
                  <a:t> is the difference from the desired outcome:</a:t>
                </a:r>
                <a:endParaRPr lang="it-IT" b="0" i="1" dirty="0" smtClean="0"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𝑒</m:t>
                      </m:r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r>
                        <a:rPr lang="it-IT" b="0" i="1" smtClean="0">
                          <a:latin typeface="Cambria Math"/>
                        </a:rPr>
                        <m:t>𝑑</m:t>
                      </m:r>
                      <m:r>
                        <a:rPr lang="it-IT" b="0" i="1" smtClean="0">
                          <a:latin typeface="Cambria Math"/>
                        </a:rPr>
                        <m:t>−</m:t>
                      </m:r>
                      <m:r>
                        <a:rPr lang="it-IT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 smtClean="0">
                  <a:latin typeface="Calibri" panose="020F050202020403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>
                    <a:latin typeface="Calibri" panose="020F0502020204030204" pitchFamily="34" charset="0"/>
                  </a:rPr>
                  <a:t>The </a:t>
                </a:r>
                <a:r>
                  <a:rPr lang="en-US" dirty="0">
                    <a:latin typeface="Calibri" panose="020F0502020204030204" pitchFamily="34" charset="0"/>
                  </a:rPr>
                  <a:t>weights </a:t>
                </a:r>
                <a:r>
                  <a:rPr lang="en-US" dirty="0" smtClean="0">
                    <a:latin typeface="Calibri" panose="020F0502020204030204" pitchFamily="34" charset="0"/>
                  </a:rPr>
                  <a:t>are changed to reduce the error:</a:t>
                </a:r>
                <a:endParaRPr lang="en-US" dirty="0"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Δ</m:t>
                                    </m:r>
                                    <m:r>
                                      <a:rPr lang="it-IT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Δ</m:t>
                                    </m:r>
                                    <m:r>
                                      <a:rPr lang="it-IT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i="1">
                          <a:latin typeface="Cambria Math"/>
                        </a:rPr>
                        <m:t>=</m:t>
                      </m:r>
                      <m:r>
                        <a:rPr lang="it-IT" i="1" smtClea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it-IT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it-IT" i="1">
                          <a:latin typeface="Cambria Math"/>
                        </a:rPr>
                        <m:t>𝑒</m:t>
                      </m:r>
                      <m:r>
                        <a:rPr lang="it-IT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Calibri" panose="020F0502020204030204" pitchFamily="34" charset="0"/>
                </a:endParaRPr>
              </a:p>
              <a:p>
                <a:pPr marL="180975" indent="0">
                  <a:buNone/>
                </a:pPr>
                <a:r>
                  <a:rPr lang="en-US" dirty="0" smtClean="0">
                    <a:latin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</a:rPr>
                  <a:t> is the </a:t>
                </a:r>
                <a:r>
                  <a:rPr lang="en-US" dirty="0" err="1" smtClean="0">
                    <a:latin typeface="Calibri" panose="020F0502020204030204" pitchFamily="34" charset="0"/>
                  </a:rPr>
                  <a:t>hyperparameter</a:t>
                </a:r>
                <a:r>
                  <a:rPr lang="en-US" dirty="0" smtClean="0">
                    <a:latin typeface="Calibri" panose="020F0502020204030204" pitchFamily="34" charset="0"/>
                  </a:rPr>
                  <a:t> indicating the </a:t>
                </a:r>
                <a:r>
                  <a:rPr lang="en-US" b="1" dirty="0" smtClean="0">
                    <a:latin typeface="Calibri" panose="020F0502020204030204" pitchFamily="34" charset="0"/>
                  </a:rPr>
                  <a:t>learning rate</a:t>
                </a:r>
              </a:p>
              <a:p>
                <a:r>
                  <a:rPr lang="en-US" dirty="0" smtClean="0">
                    <a:latin typeface="Calibri" panose="020F0502020204030204" pitchFamily="34" charset="0"/>
                  </a:rPr>
                  <a:t>Each cycle is called an </a:t>
                </a:r>
                <a:r>
                  <a:rPr lang="en-US" b="1" dirty="0" smtClean="0">
                    <a:latin typeface="Calibri" panose="020F0502020204030204" pitchFamily="34" charset="0"/>
                  </a:rPr>
                  <a:t>epoch</a:t>
                </a:r>
              </a:p>
            </p:txBody>
          </p:sp>
        </mc:Choice>
        <mc:Fallback>
          <p:sp>
            <p:nvSpPr>
              <p:cNvPr id="33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86" y="1260000"/>
                <a:ext cx="4201076" cy="4680000"/>
              </a:xfrm>
              <a:prstGeom prst="rect">
                <a:avLst/>
              </a:prstGeom>
              <a:blipFill rotWithShape="1">
                <a:blip r:embed="rId12"/>
                <a:stretch>
                  <a:fillRect l="-2612" t="-1434" r="-1742" b="-5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4456347" y="1406742"/>
            <a:ext cx="369332" cy="1732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rtlCol="0">
            <a:spAutoFit/>
          </a:bodyPr>
          <a:lstStyle/>
          <a:p>
            <a:r>
              <a:rPr lang="en-GB" sz="1200" b="1" dirty="0" smtClean="0">
                <a:latin typeface="Calibri" panose="020F0502020204030204" pitchFamily="34" charset="0"/>
              </a:rPr>
              <a:t>FORWARD PROPAGATION</a:t>
            </a:r>
            <a:endParaRPr lang="en-GB" sz="1200" b="1" dirty="0">
              <a:latin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6347" y="3643320"/>
            <a:ext cx="369332" cy="181434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rtlCol="0">
            <a:spAutoFit/>
          </a:bodyPr>
          <a:lstStyle/>
          <a:p>
            <a:r>
              <a:rPr lang="en-GB" sz="1200" b="1" dirty="0" smtClean="0">
                <a:latin typeface="Calibri" panose="020F0502020204030204" pitchFamily="34" charset="0"/>
              </a:rPr>
              <a:t>BACKWARD PROPAGATION</a:t>
            </a:r>
            <a:endParaRPr lang="en-GB" sz="1200" b="1" dirty="0">
              <a:latin typeface="Calibri" panose="020F0502020204030204" pitchFamily="34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617894" y="5857335"/>
            <a:ext cx="3453760" cy="8266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38" name="Right Arrow 37"/>
          <p:cNvSpPr/>
          <p:nvPr/>
        </p:nvSpPr>
        <p:spPr>
          <a:xfrm flipH="1">
            <a:off x="617894" y="5953653"/>
            <a:ext cx="3453760" cy="8266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35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99851" y="5705982"/>
            <a:ext cx="3683552" cy="30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7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If classes are not linearly separable, we must add layers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The Multi-Layer Perceptron</a:t>
            </a:r>
            <a:endParaRPr lang="en-GB" dirty="0">
              <a:latin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>
            <a:stCxn id="20" idx="6"/>
            <a:endCxn id="40" idx="2"/>
          </p:cNvCxnSpPr>
          <p:nvPr/>
        </p:nvCxnSpPr>
        <p:spPr>
          <a:xfrm>
            <a:off x="1031451" y="2810911"/>
            <a:ext cx="6917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6"/>
            <a:endCxn id="40" idx="3"/>
          </p:cNvCxnSpPr>
          <p:nvPr/>
        </p:nvCxnSpPr>
        <p:spPr>
          <a:xfrm flipV="1">
            <a:off x="1031451" y="3104926"/>
            <a:ext cx="813584" cy="6118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2" idx="7"/>
            <a:endCxn id="40" idx="3"/>
          </p:cNvCxnSpPr>
          <p:nvPr/>
        </p:nvCxnSpPr>
        <p:spPr>
          <a:xfrm flipV="1">
            <a:off x="909666" y="3104926"/>
            <a:ext cx="935369" cy="18481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99851" y="2395111"/>
            <a:ext cx="831600" cy="3267741"/>
            <a:chOff x="422625" y="2786099"/>
            <a:chExt cx="831600" cy="3267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648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GB" sz="16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/>
          <p:cNvSpPr txBox="1"/>
          <p:nvPr/>
        </p:nvSpPr>
        <p:spPr>
          <a:xfrm>
            <a:off x="322140" y="1953144"/>
            <a:ext cx="587020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GB" sz="1200" b="1" dirty="0" smtClean="0">
                <a:latin typeface="Calibri" panose="020F0502020204030204" pitchFamily="34" charset="0"/>
              </a:rPr>
              <a:t>INPUT</a:t>
            </a:r>
          </a:p>
          <a:p>
            <a:pPr algn="ctr"/>
            <a:r>
              <a:rPr lang="en-GB" sz="1200" b="1" dirty="0" smtClean="0">
                <a:latin typeface="Calibri" panose="020F0502020204030204" pitchFamily="34" charset="0"/>
              </a:rPr>
              <a:t>LAYER</a:t>
            </a:r>
            <a:endParaRPr lang="en-GB" sz="1200" b="1" dirty="0">
              <a:latin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4244" y="1951845"/>
            <a:ext cx="689612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GB" sz="1200" b="1" dirty="0" smtClean="0">
                <a:latin typeface="Calibri" panose="020F0502020204030204" pitchFamily="34" charset="0"/>
              </a:rPr>
              <a:t>HIDDEN</a:t>
            </a:r>
            <a:endParaRPr lang="en-GB" sz="1200" b="1" dirty="0">
              <a:latin typeface="Calibri" panose="020F0502020204030204" pitchFamily="34" charset="0"/>
            </a:endParaRPr>
          </a:p>
          <a:p>
            <a:pPr algn="ctr"/>
            <a:r>
              <a:rPr lang="en-GB" sz="1200" b="1" dirty="0" smtClean="0">
                <a:latin typeface="Calibri" panose="020F0502020204030204" pitchFamily="34" charset="0"/>
              </a:rPr>
              <a:t>LAYER</a:t>
            </a:r>
            <a:endParaRPr lang="en-GB" sz="1200" b="1" dirty="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99209" y="1951844"/>
            <a:ext cx="726481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GB" sz="1200" b="1" dirty="0" smtClean="0">
                <a:latin typeface="Calibri" panose="020F0502020204030204" pitchFamily="34" charset="0"/>
              </a:rPr>
              <a:t>OUT</a:t>
            </a:r>
            <a:r>
              <a:rPr lang="en-GB" sz="1200" b="1" dirty="0">
                <a:latin typeface="Calibri" panose="020F0502020204030204" pitchFamily="34" charset="0"/>
              </a:rPr>
              <a:t>PUT</a:t>
            </a:r>
          </a:p>
          <a:p>
            <a:pPr algn="ctr"/>
            <a:r>
              <a:rPr lang="en-GB" sz="1200" b="1" dirty="0" smtClean="0">
                <a:latin typeface="Calibri" panose="020F0502020204030204" pitchFamily="34" charset="0"/>
              </a:rPr>
              <a:t>LAYER</a:t>
            </a:r>
            <a:endParaRPr lang="en-GB" sz="1200" b="1" dirty="0">
              <a:latin typeface="Calibri" panose="020F050202020403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723250" y="2395111"/>
            <a:ext cx="831600" cy="3267741"/>
            <a:chOff x="422625" y="2786099"/>
            <a:chExt cx="831600" cy="3267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/>
                <p:cNvSpPr/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2786099"/>
                  <a:ext cx="831600" cy="8316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/>
                <p:cNvSpPr/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3692003"/>
                  <a:ext cx="831600" cy="8316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5222240"/>
                  <a:ext cx="831600" cy="8316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/>
                <p:cNvSpPr/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64800" tIns="144000" r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GB" sz="16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5" y="4457122"/>
                  <a:ext cx="831600" cy="831600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Straight Arrow Connector 43"/>
          <p:cNvCxnSpPr>
            <a:stCxn id="20" idx="5"/>
            <a:endCxn id="41" idx="1"/>
          </p:cNvCxnSpPr>
          <p:nvPr/>
        </p:nvCxnSpPr>
        <p:spPr>
          <a:xfrm>
            <a:off x="909666" y="3104926"/>
            <a:ext cx="935369" cy="3178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5"/>
            <a:endCxn id="42" idx="1"/>
          </p:cNvCxnSpPr>
          <p:nvPr/>
        </p:nvCxnSpPr>
        <p:spPr>
          <a:xfrm>
            <a:off x="909666" y="3104926"/>
            <a:ext cx="935369" cy="18481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6"/>
            <a:endCxn id="41" idx="2"/>
          </p:cNvCxnSpPr>
          <p:nvPr/>
        </p:nvCxnSpPr>
        <p:spPr>
          <a:xfrm>
            <a:off x="1031451" y="3716815"/>
            <a:ext cx="6917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6"/>
            <a:endCxn id="42" idx="1"/>
          </p:cNvCxnSpPr>
          <p:nvPr/>
        </p:nvCxnSpPr>
        <p:spPr>
          <a:xfrm>
            <a:off x="1031451" y="3716815"/>
            <a:ext cx="813584" cy="12362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7"/>
            <a:endCxn id="41" idx="3"/>
          </p:cNvCxnSpPr>
          <p:nvPr/>
        </p:nvCxnSpPr>
        <p:spPr>
          <a:xfrm flipV="1">
            <a:off x="909666" y="4010830"/>
            <a:ext cx="935369" cy="9422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2" idx="6"/>
            <a:endCxn id="42" idx="2"/>
          </p:cNvCxnSpPr>
          <p:nvPr/>
        </p:nvCxnSpPr>
        <p:spPr>
          <a:xfrm>
            <a:off x="1031451" y="5247052"/>
            <a:ext cx="6917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Oval 70"/>
              <p:cNvSpPr/>
              <p:nvPr/>
            </p:nvSpPr>
            <p:spPr>
              <a:xfrm>
                <a:off x="3246650" y="3613181"/>
                <a:ext cx="831600" cy="831600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44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650" y="3613181"/>
                <a:ext cx="831600" cy="83160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40" idx="5"/>
            <a:endCxn id="71" idx="1"/>
          </p:cNvCxnSpPr>
          <p:nvPr/>
        </p:nvCxnSpPr>
        <p:spPr>
          <a:xfrm>
            <a:off x="2433065" y="3104926"/>
            <a:ext cx="935370" cy="63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1" idx="6"/>
            <a:endCxn id="71" idx="2"/>
          </p:cNvCxnSpPr>
          <p:nvPr/>
        </p:nvCxnSpPr>
        <p:spPr>
          <a:xfrm>
            <a:off x="2554850" y="3716815"/>
            <a:ext cx="691800" cy="3121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2" idx="7"/>
            <a:endCxn id="71" idx="3"/>
          </p:cNvCxnSpPr>
          <p:nvPr/>
        </p:nvCxnSpPr>
        <p:spPr>
          <a:xfrm flipV="1">
            <a:off x="2433065" y="4322996"/>
            <a:ext cx="935370" cy="6300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1" idx="6"/>
          </p:cNvCxnSpPr>
          <p:nvPr/>
        </p:nvCxnSpPr>
        <p:spPr>
          <a:xfrm>
            <a:off x="4078250" y="4028981"/>
            <a:ext cx="4866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91633" y="5776742"/>
            <a:ext cx="3683552" cy="30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Content Placeholder 4"/>
              <p:cNvSpPr txBox="1">
                <a:spLocks/>
              </p:cNvSpPr>
              <p:nvPr/>
            </p:nvSpPr>
            <p:spPr>
              <a:xfrm>
                <a:off x="4865286" y="1260000"/>
                <a:ext cx="4123426" cy="468000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76213" marR="0" indent="-17621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1pPr>
                <a:lvl2pPr marL="627063" marR="0" indent="-16986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2pPr>
                <a:lvl3pPr marL="1079500" marR="0" indent="-1651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3pPr>
                <a:lvl4pPr marL="1522413" marR="0" indent="-15081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4pPr>
                <a:lvl5pPr marL="1973263" marR="0" indent="-144463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061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5pPr>
                <a:lvl6pPr marL="1885809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684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558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433" indent="-171438" algn="l" defTabSz="68574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it-IT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it-IT" i="1">
                              <a:latin typeface="Cambria Math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i="1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it-IT" i="1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it-IT" i="1">
                          <a:latin typeface="Cambria Math"/>
                        </a:rPr>
                        <m:t>,  </m:t>
                      </m:r>
                      <m:r>
                        <a:rPr lang="it-IT" i="1">
                          <a:latin typeface="Cambria Math"/>
                        </a:rPr>
                        <m:t>𝑗</m:t>
                      </m:r>
                      <m:r>
                        <a:rPr lang="it-IT" i="1">
                          <a:latin typeface="Cambria Math"/>
                        </a:rPr>
                        <m:t>=1…</m:t>
                      </m:r>
                      <m:r>
                        <a:rPr lang="it-IT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𝑦</m:t>
                      </m:r>
                      <m:r>
                        <a:rPr lang="it-IT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it-IT" i="1">
                              <a:latin typeface="Cambria Math"/>
                            </a:rPr>
                            <m:t>𝑦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i="1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it-IT" i="1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latin typeface="Calibri" panose="020F0502020204030204" pitchFamily="34" charset="0"/>
                </a:endParaRPr>
              </a:p>
              <a:p>
                <a:pPr marL="1809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 smtClean="0">
                    <a:latin typeface="Calibri" panose="020F0502020204030204" pitchFamily="34" charset="0"/>
                  </a:rPr>
                  <a:t>Here it gets tricky…</a:t>
                </a:r>
              </a:p>
              <a:p>
                <a:pPr marL="1809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 smtClean="0">
                    <a:latin typeface="Calibri" panose="020F0502020204030204" pitchFamily="34" charset="0"/>
                  </a:rPr>
                  <a:t>We can define a </a:t>
                </a:r>
                <a:r>
                  <a:rPr lang="en-US" b="1" dirty="0" smtClean="0">
                    <a:latin typeface="Calibri" panose="020F0502020204030204" pitchFamily="34" charset="0"/>
                  </a:rPr>
                  <a:t>loss </a:t>
                </a:r>
                <a:r>
                  <a:rPr lang="en-US" b="1" dirty="0">
                    <a:latin typeface="Calibri" panose="020F0502020204030204" pitchFamily="34" charset="0"/>
                  </a:rPr>
                  <a:t>function</a:t>
                </a:r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it-IT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 smtClean="0">
                    <a:latin typeface="Calibri" panose="020F0502020204030204" pitchFamily="34" charset="0"/>
                  </a:rPr>
                  <a:t> to measure the distance of the predictions from the desired outcome</a:t>
                </a:r>
              </a:p>
              <a:p>
                <a:pPr marL="1809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 smtClean="0">
                    <a:latin typeface="Calibri" panose="020F0502020204030204" pitchFamily="34" charset="0"/>
                  </a:rPr>
                  <a:t>The </a:t>
                </a:r>
                <a:r>
                  <a:rPr lang="en-US" dirty="0">
                    <a:latin typeface="Calibri" panose="020F0502020204030204" pitchFamily="34" charset="0"/>
                  </a:rPr>
                  <a:t>errors </a:t>
                </a:r>
                <a:r>
                  <a:rPr lang="en-US" dirty="0" smtClean="0">
                    <a:latin typeface="Calibri" panose="020F0502020204030204" pitchFamily="34" charset="0"/>
                  </a:rPr>
                  <a:t>must be backward propagated to </a:t>
                </a:r>
                <a:r>
                  <a:rPr lang="en-US" dirty="0">
                    <a:latin typeface="Calibri" panose="020F0502020204030204" pitchFamily="34" charset="0"/>
                  </a:rPr>
                  <a:t>each </a:t>
                </a:r>
                <a:r>
                  <a:rPr lang="en-US" dirty="0" smtClean="0">
                    <a:latin typeface="Calibri" panose="020F0502020204030204" pitchFamily="34" charset="0"/>
                  </a:rPr>
                  <a:t>unit, by minimizing </a:t>
                </a:r>
                <a:r>
                  <a:rPr lang="it-IT" dirty="0" smtClean="0">
                    <a:latin typeface="Calibri" panose="020F0502020204030204" pitchFamily="34" charset="0"/>
                  </a:rPr>
                  <a:t>the loss </a:t>
                </a:r>
                <a:r>
                  <a:rPr lang="it-IT" dirty="0" err="1" smtClean="0">
                    <a:latin typeface="Calibri" panose="020F0502020204030204" pitchFamily="34" charset="0"/>
                  </a:rPr>
                  <a:t>function</a:t>
                </a:r>
                <a:endParaRPr lang="en-US" dirty="0" smtClean="0">
                  <a:latin typeface="Calibri" panose="020F0502020204030204" pitchFamily="34" charset="0"/>
                </a:endParaRPr>
              </a:p>
              <a:p>
                <a:pPr marL="1809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 smtClean="0">
                    <a:latin typeface="Calibri" panose="020F0502020204030204" pitchFamily="34" charset="0"/>
                  </a:rPr>
                  <a:t>Since convergence is not ensured, we must do so in small steps</a:t>
                </a:r>
                <a:endParaRPr lang="en-US" b="1" dirty="0" smtClean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0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86" y="1260000"/>
                <a:ext cx="4123426" cy="4680000"/>
              </a:xfrm>
              <a:prstGeom prst="rect">
                <a:avLst/>
              </a:prstGeom>
              <a:blipFill rotWithShape="1">
                <a:blip r:embed="rId11"/>
                <a:stretch>
                  <a:fillRect r="-4136" b="-54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4456347" y="1695949"/>
            <a:ext cx="369332" cy="1732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rtlCol="0">
            <a:spAutoFit/>
          </a:bodyPr>
          <a:lstStyle/>
          <a:p>
            <a:r>
              <a:rPr lang="en-GB" sz="1200" b="1" dirty="0" smtClean="0">
                <a:latin typeface="Calibri" panose="020F0502020204030204" pitchFamily="34" charset="0"/>
              </a:rPr>
              <a:t>FORWARD PROPAGATION</a:t>
            </a:r>
            <a:endParaRPr lang="en-GB" sz="1200" b="1" dirty="0">
              <a:latin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456347" y="4110891"/>
            <a:ext cx="369332" cy="181434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rtlCol="0">
            <a:spAutoFit/>
          </a:bodyPr>
          <a:lstStyle/>
          <a:p>
            <a:r>
              <a:rPr lang="en-GB" sz="1200" b="1" dirty="0" smtClean="0">
                <a:latin typeface="Calibri" panose="020F0502020204030204" pitchFamily="34" charset="0"/>
              </a:rPr>
              <a:t>BACKWARD PROPAGATION</a:t>
            </a:r>
            <a:endParaRPr lang="en-GB" sz="1200" b="1" dirty="0">
              <a:latin typeface="Calibri" panose="020F0502020204030204" pitchFamily="34" charset="0"/>
            </a:endParaRPr>
          </a:p>
        </p:txBody>
      </p:sp>
      <p:sp>
        <p:nvSpPr>
          <p:cNvPr id="103" name="Right Arrow 102"/>
          <p:cNvSpPr/>
          <p:nvPr/>
        </p:nvSpPr>
        <p:spPr>
          <a:xfrm>
            <a:off x="617894" y="5857335"/>
            <a:ext cx="3453760" cy="8266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04" name="Right Arrow 103"/>
          <p:cNvSpPr/>
          <p:nvPr/>
        </p:nvSpPr>
        <p:spPr>
          <a:xfrm flipH="1">
            <a:off x="617894" y="5953653"/>
            <a:ext cx="3453760" cy="8266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/>
              <p:cNvSpPr/>
              <p:nvPr/>
            </p:nvSpPr>
            <p:spPr>
              <a:xfrm>
                <a:off x="2480400" y="2995070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it-IT" sz="1600" i="1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400" y="2995070"/>
                <a:ext cx="831600" cy="83160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/>
              <p:cNvSpPr/>
              <p:nvPr/>
            </p:nvSpPr>
            <p:spPr>
              <a:xfrm>
                <a:off x="2480400" y="3457098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it-IT" sz="1600" i="1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400" y="3457098"/>
                <a:ext cx="831600" cy="831600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/>
              <p:cNvSpPr/>
              <p:nvPr/>
            </p:nvSpPr>
            <p:spPr>
              <a:xfrm>
                <a:off x="2480400" y="4222216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𝑚</m:t>
                          </m:r>
                        </m:sub>
                        <m:sup>
                          <m:r>
                            <a:rPr lang="it-IT" sz="1600" i="1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400" y="4222216"/>
                <a:ext cx="831600" cy="831600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/>
              <p:cNvSpPr/>
              <p:nvPr/>
            </p:nvSpPr>
            <p:spPr>
              <a:xfrm>
                <a:off x="961550" y="2395111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1,</m:t>
                          </m:r>
                          <m:r>
                            <a:rPr lang="it-IT" sz="16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50" y="2395111"/>
                <a:ext cx="831600" cy="831600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/>
              <p:cNvSpPr/>
              <p:nvPr/>
            </p:nvSpPr>
            <p:spPr>
              <a:xfrm>
                <a:off x="961550" y="4831252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𝑚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50" y="4831252"/>
                <a:ext cx="831600" cy="831600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/>
              <p:cNvSpPr/>
              <p:nvPr/>
            </p:nvSpPr>
            <p:spPr>
              <a:xfrm>
                <a:off x="961550" y="2793633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50" y="2793633"/>
                <a:ext cx="831600" cy="831600"/>
              </a:xfrm>
              <a:prstGeom prst="ellipse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/>
              <p:cNvSpPr/>
              <p:nvPr/>
            </p:nvSpPr>
            <p:spPr>
              <a:xfrm>
                <a:off x="961550" y="3301015"/>
                <a:ext cx="831600" cy="831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0000" tIns="162000" rIns="0" b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GB" sz="16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50" y="3301015"/>
                <a:ext cx="831600" cy="831600"/>
              </a:xfrm>
              <a:prstGeom prst="ellipse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4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71" grpId="0" animBg="1"/>
      <p:bldP spid="101" grpId="0" animBg="1"/>
      <p:bldP spid="102" grpId="0" animBg="1"/>
      <p:bldP spid="103" grpId="0" animBg="1"/>
      <p:bldP spid="104" grpId="0" animBg="1"/>
      <p:bldP spid="45" grpId="0"/>
      <p:bldP spid="46" grpId="0"/>
      <p:bldP spid="47" grpId="0"/>
      <p:bldP spid="49" grpId="0"/>
      <p:bldP spid="53" grpId="0"/>
      <p:bldP spid="54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8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b="1" dirty="0" smtClean="0">
                <a:latin typeface="Calibri" panose="020F0502020204030204" pitchFamily="34" charset="0"/>
              </a:rPr>
              <a:t>training loop </a:t>
            </a:r>
            <a:r>
              <a:rPr lang="en-US" dirty="0" smtClean="0">
                <a:latin typeface="Calibri" panose="020F0502020204030204" pitchFamily="34" charset="0"/>
              </a:rPr>
              <a:t>is a step in the gradual adjustment of the weights through </a:t>
            </a:r>
            <a:r>
              <a:rPr lang="en-US" dirty="0">
                <a:latin typeface="Calibri" panose="020F0502020204030204" pitchFamily="34" charset="0"/>
              </a:rPr>
              <a:t>a feedback </a:t>
            </a:r>
            <a:r>
              <a:rPr lang="en-US" dirty="0" smtClean="0">
                <a:latin typeface="Calibri" panose="020F0502020204030204" pitchFamily="34" charset="0"/>
              </a:rPr>
              <a:t>signal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loss </a:t>
            </a:r>
            <a:r>
              <a:rPr lang="en-US" dirty="0" smtClean="0">
                <a:latin typeface="Calibri" panose="020F0502020204030204" pitchFamily="34" charset="0"/>
              </a:rPr>
              <a:t>function is </a:t>
            </a:r>
            <a:r>
              <a:rPr lang="en-US" dirty="0">
                <a:latin typeface="Calibri" panose="020F0502020204030204" pitchFamily="34" charset="0"/>
              </a:rPr>
              <a:t>minimized using a </a:t>
            </a:r>
            <a:r>
              <a:rPr lang="en-US" dirty="0" smtClean="0">
                <a:latin typeface="Calibri" panose="020F0502020204030204" pitchFamily="34" charset="0"/>
              </a:rPr>
              <a:t>well known iterative </a:t>
            </a:r>
            <a:r>
              <a:rPr lang="en-US" dirty="0">
                <a:latin typeface="Calibri" panose="020F0502020204030204" pitchFamily="34" charset="0"/>
              </a:rPr>
              <a:t>optimization </a:t>
            </a:r>
            <a:r>
              <a:rPr lang="en-US" dirty="0" smtClean="0">
                <a:latin typeface="Calibri" panose="020F0502020204030204" pitchFamily="34" charset="0"/>
              </a:rPr>
              <a:t>algorithm: </a:t>
            </a:r>
            <a:r>
              <a:rPr lang="en-US" b="1" dirty="0" smtClean="0">
                <a:latin typeface="Calibri" panose="020F0502020204030204" pitchFamily="34" charset="0"/>
              </a:rPr>
              <a:t>gradient descent</a:t>
            </a:r>
          </a:p>
          <a:p>
            <a:endParaRPr lang="en-US" b="1" dirty="0">
              <a:latin typeface="Calibri" panose="020F0502020204030204" pitchFamily="34" charset="0"/>
            </a:endParaRPr>
          </a:p>
          <a:p>
            <a:endParaRPr lang="en-US" b="1" dirty="0" smtClean="0">
              <a:latin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</a:endParaRPr>
          </a:p>
          <a:p>
            <a:endParaRPr lang="en-US" b="1" dirty="0" smtClean="0">
              <a:latin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</a:endParaRPr>
          </a:p>
          <a:p>
            <a:endParaRPr lang="en-US" b="1" dirty="0" smtClean="0">
              <a:latin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b="1" dirty="0" smtClean="0">
                <a:latin typeface="Calibri" panose="020F0502020204030204" pitchFamily="34" charset="0"/>
              </a:rPr>
              <a:t>learning rate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hyperparameter</a:t>
            </a:r>
            <a:r>
              <a:rPr lang="en-US" dirty="0" smtClean="0">
                <a:latin typeface="Calibri" panose="020F0502020204030204" pitchFamily="34" charset="0"/>
              </a:rPr>
              <a:t> plays a vital role in the convergence of the algorithm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Gradient Based Optimization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C:\Users\C305392\Desktop\mlTeachings\fig\1d_lo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394" y="1883348"/>
            <a:ext cx="1969084" cy="19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305392\Desktop\mlTeachings\fig\2d_lo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902" y="1883348"/>
            <a:ext cx="2363192" cy="19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305392\Desktop\mlTeachings\fig\perceptron_learning_rat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576881" y="4209663"/>
            <a:ext cx="161625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C305392\Desktop\mlTeachings\fig\perceptron_learning_rat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8" r="-75"/>
          <a:stretch/>
        </p:blipFill>
        <p:spPr bwMode="auto">
          <a:xfrm>
            <a:off x="4949665" y="4209663"/>
            <a:ext cx="161745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70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142206" y="1984063"/>
            <a:ext cx="2108243" cy="8885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Linear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9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Different activation functions have different properties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Different activation functions can be used for different layers and for different problems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A few examples of </a:t>
            </a:r>
            <a:r>
              <a:rPr lang="en-GB" smtClean="0">
                <a:latin typeface="Calibri" panose="020F0502020204030204" pitchFamily="34" charset="0"/>
              </a:rPr>
              <a:t>activation functions</a:t>
            </a:r>
            <a:endParaRPr lang="en-GB">
              <a:latin typeface="Calibri" panose="020F0502020204030204" pitchFamily="34" charset="0"/>
            </a:endParaRPr>
          </a:p>
        </p:txBody>
      </p:sp>
      <p:pic>
        <p:nvPicPr>
          <p:cNvPr id="2052" name="Picture 4" descr="C:\Users\C305392\Desktop\mlTeachings\fig\act_fun_binary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76" y="374584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392655" y="1984062"/>
            <a:ext cx="2108243" cy="8885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Binary Step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10" y="3745842"/>
            <a:ext cx="1798637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/>
              <p:cNvSpPr/>
              <p:nvPr/>
            </p:nvSpPr>
            <p:spPr>
              <a:xfrm>
                <a:off x="142206" y="2872610"/>
                <a:ext cx="2108243" cy="66620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it-IT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it-IT" sz="16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6" y="2872610"/>
                <a:ext cx="2108243" cy="666208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 descr="C:\Users\C305392\Desktop\mlTeachings\fig\act_fun_relu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26" y="374584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4643104" y="1949546"/>
            <a:ext cx="2108243" cy="9230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Rectified Linear Unit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ReLU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2055" name="Picture 7" descr="C:\Users\C305392\Desktop\mlTeachings\fig\act_fun_sigmoid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675" y="374584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6893553" y="1949546"/>
            <a:ext cx="2108243" cy="9230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Sigmoid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le 28"/>
              <p:cNvSpPr/>
              <p:nvPr/>
            </p:nvSpPr>
            <p:spPr>
              <a:xfrm>
                <a:off x="2392655" y="2872611"/>
                <a:ext cx="2108243" cy="66620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it-IT" sz="16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it-IT" sz="16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</a:rPr>
                                <m:t>f</m:t>
                              </m:r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it-IT" sz="16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it-IT" sz="16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</a:rPr>
                                <m:t>f</m:t>
                              </m:r>
                              <m:r>
                                <a:rPr 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≥0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endParaRPr lang="en-GB" sz="16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655" y="2872611"/>
                <a:ext cx="2108243" cy="666207"/>
              </a:xfrm>
              <a:prstGeom prst="roundRect">
                <a:avLst/>
              </a:prstGeom>
              <a:blipFill rotWithShape="1">
                <a:blip r:embed="rId7"/>
                <a:stretch>
                  <a:fillRect t="-95455" b="-14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4643104" y="2872609"/>
                <a:ext cx="2108243" cy="6662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it-IT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it-IT" sz="16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it-IT" sz="16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</a:rPr>
                                  <m:t>f</m:t>
                                </m:r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it-IT" sz="16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it-IT" sz="16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</a:rPr>
                                  <m:t>f</m:t>
                                </m:r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104" y="2872609"/>
                <a:ext cx="2108243" cy="666209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ounded Rectangle 31"/>
              <p:cNvSpPr/>
              <p:nvPr/>
            </p:nvSpPr>
            <p:spPr>
              <a:xfrm>
                <a:off x="6893553" y="2872609"/>
                <a:ext cx="2108243" cy="6662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it-IT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553" y="2872609"/>
                <a:ext cx="2108243" cy="666209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67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9" grpId="0" animBg="1"/>
      <p:bldP spid="21" grpId="0" animBg="1"/>
      <p:bldP spid="22" grpId="0" animBg="1"/>
      <p:bldP spid="23" grpId="0" animBg="1"/>
      <p:bldP spid="29" grpId="0" animBg="1"/>
      <p:bldP spid="31" grpId="0" animBg="1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UniPower"/>
  <p:tag name="BRANDKEY" val="BK0015"/>
  <p:tag name="FONT" val="UniCredit"/>
  <p:tag name="FORMAT" val="Standard"/>
  <p:tag name="VARIATION" val="Default"/>
</p:tagLst>
</file>

<file path=ppt/theme/theme1.xml><?xml version="1.0" encoding="utf-8"?>
<a:theme xmlns:a="http://schemas.openxmlformats.org/drawingml/2006/main" name="Blank">
  <a:themeElements>
    <a:clrScheme name="UCG">
      <a:dk1>
        <a:sysClr val="windowText" lastClr="000000"/>
      </a:dk1>
      <a:lt1>
        <a:sysClr val="window" lastClr="FFFFFF"/>
      </a:lt1>
      <a:dk2>
        <a:srgbClr val="999999"/>
      </a:dk2>
      <a:lt2>
        <a:srgbClr val="CCCCCC"/>
      </a:lt2>
      <a:accent1>
        <a:srgbClr val="00AFD0"/>
      </a:accent1>
      <a:accent2>
        <a:srgbClr val="C0E4ED"/>
      </a:accent2>
      <a:accent3>
        <a:srgbClr val="3B8BCA"/>
      </a:accent3>
      <a:accent4>
        <a:srgbClr val="005095"/>
      </a:accent4>
      <a:accent5>
        <a:srgbClr val="9FCA7A"/>
      </a:accent5>
      <a:accent6>
        <a:srgbClr val="9E3A8B"/>
      </a:accent6>
      <a:hlink>
        <a:srgbClr val="3B8BCA"/>
      </a:hlink>
      <a:folHlink>
        <a:srgbClr val="000000"/>
      </a:folHlink>
    </a:clrScheme>
    <a:fontScheme name="UniCredit">
      <a:majorFont>
        <a:latin typeface="UniCredit"/>
        <a:ea typeface=""/>
        <a:cs typeface=""/>
      </a:majorFont>
      <a:minorFont>
        <a:latin typeface="UniCredi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FD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UniCredit_4_3.potx" id="{3B308D82-0A1A-4596-9552-0D004D502A7F}" vid="{740313D7-B2BC-4B8B-A9B4-9C7B7B4F5C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1AD50702BB6954F8C744E84FEC0F9AA" ma:contentTypeVersion="0" ma:contentTypeDescription="Ein neues Dokument erstellen." ma:contentTypeScope="" ma:versionID="5acdcf21646717152045cea69f664a46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82C2DB-D42D-4D9F-A730-8F802D302C9A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451C3CE-1206-4616-80E4-1B877A728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34BFED0-AF3A-425B-A3DF-D1FE9B2516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1093</Words>
  <Application>Microsoft Office PowerPoint</Application>
  <PresentationFormat>On-screen Show (4:3)</PresentationFormat>
  <Paragraphs>190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</vt:lpstr>
      <vt:lpstr>Machine Learning:  a hands-on experience</vt:lpstr>
      <vt:lpstr>Welcome and thanks for being here!</vt:lpstr>
      <vt:lpstr>AGENDA</vt:lpstr>
      <vt:lpstr>What is Deep Learning?</vt:lpstr>
      <vt:lpstr>Neural Networks are the main models for Deep Learning</vt:lpstr>
      <vt:lpstr>The single layer algorithm</vt:lpstr>
      <vt:lpstr>The Multi-Layer Perceptron</vt:lpstr>
      <vt:lpstr>Gradient Based Optimization</vt:lpstr>
      <vt:lpstr>A few examples of activation functions</vt:lpstr>
      <vt:lpstr>Time to get our hands dirty</vt:lpstr>
    </vt:vector>
  </TitlesOfParts>
  <Company>UGIS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Models:  a hands-on experience</dc:title>
  <dc:creator>LUCA MAMMI</dc:creator>
  <cp:lastModifiedBy>LUCA MAMMI</cp:lastModifiedBy>
  <cp:revision>344</cp:revision>
  <dcterms:created xsi:type="dcterms:W3CDTF">2018-03-14T13:30:48Z</dcterms:created>
  <dcterms:modified xsi:type="dcterms:W3CDTF">2018-06-19T14:13:02Z</dcterms:modified>
  <cp:version>3.4.2.0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0x01010051AD50702BB6954F8C744E84FEC0F9AA</vt:lpwstr>
  </property>
</Properties>
</file>