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62" d="100"/>
          <a:sy n="62" d="100"/>
        </p:scale>
        <p:origin x="10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Trends in International Arrivals at US Airports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0445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Marsalis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Paige</a:t>
            </a:r>
          </a:p>
          <a:p>
            <a:pPr fontAlgn="base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Tony Fernandez</a:t>
            </a:r>
          </a:p>
          <a:p>
            <a:pPr fontAlgn="base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Geoffrey Booker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5433" y="35510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6367" y="2464231"/>
            <a:ext cx="9777464" cy="410704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No </a:t>
            </a:r>
            <a:r>
              <a:rPr lang="en-US" sz="3200" dirty="0" smtClean="0"/>
              <a:t>differentiation between </a:t>
            </a:r>
            <a:r>
              <a:rPr lang="en-US" sz="3200" dirty="0" smtClean="0"/>
              <a:t>manned booths and automated kiosks in data</a:t>
            </a:r>
          </a:p>
          <a:p>
            <a:r>
              <a:rPr lang="en-US" sz="3200" dirty="0" smtClean="0"/>
              <a:t>Data does not segment Non-US </a:t>
            </a:r>
            <a:r>
              <a:rPr lang="en-US" sz="3200" smtClean="0"/>
              <a:t>citizen </a:t>
            </a:r>
            <a:r>
              <a:rPr lang="en-US" sz="3200" smtClean="0"/>
              <a:t>travelers</a:t>
            </a:r>
            <a:endParaRPr lang="en-US" sz="3200" dirty="0" smtClean="0"/>
          </a:p>
          <a:p>
            <a:r>
              <a:rPr lang="en-US" sz="3200" dirty="0" smtClean="0"/>
              <a:t>Data does not contain point of origin data</a:t>
            </a:r>
          </a:p>
        </p:txBody>
      </p:sp>
    </p:spTree>
    <p:extLst>
      <p:ext uri="{BB962C8B-B14F-4D97-AF65-F5344CB8AC3E}">
        <p14:creationId xmlns:p14="http://schemas.microsoft.com/office/powerpoint/2010/main" val="20592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Total Arrivals by Airport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51" y="2222288"/>
            <a:ext cx="4296360" cy="4291401"/>
          </a:xfrm>
        </p:spPr>
        <p:txBody>
          <a:bodyPr>
            <a:normAutofit/>
          </a:bodyPr>
          <a:lstStyle/>
          <a:p>
            <a:r>
              <a:rPr lang="en-US" dirty="0" smtClean="0"/>
              <a:t>General upward trend for JFK, LAX, and DFW. EWR is flat over studied time period and MIA shows a slight decline from 2016.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54" y="2009712"/>
            <a:ext cx="7058832" cy="47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Travelers Compared to Booths per 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51" y="2222288"/>
            <a:ext cx="4296360" cy="4291401"/>
          </a:xfrm>
        </p:spPr>
        <p:txBody>
          <a:bodyPr>
            <a:normAutofit/>
          </a:bodyPr>
          <a:lstStyle/>
          <a:p>
            <a:r>
              <a:rPr lang="en-US" dirty="0" smtClean="0"/>
              <a:t>Average number of travelers per hour has increased by 21% from 2010 to 2017</a:t>
            </a:r>
          </a:p>
          <a:p>
            <a:r>
              <a:rPr lang="en-US" dirty="0" smtClean="0"/>
              <a:t>Average number of travelers to booths per hour has  increased by 59% from 2010 to 2017</a:t>
            </a:r>
          </a:p>
          <a:p>
            <a:r>
              <a:rPr lang="en-US" dirty="0" smtClean="0"/>
              <a:t>However, the average number of booths per hour has decreased by 24% over this time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t="7260" r="5416" b="6381"/>
          <a:stretch/>
        </p:blipFill>
        <p:spPr>
          <a:xfrm>
            <a:off x="4752623" y="2032459"/>
            <a:ext cx="7149635" cy="47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Expect from More Travelers and Less Available Booths?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6125" y="3639844"/>
            <a:ext cx="5933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LONGER WAIT TIMES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Traveler Wait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51" y="2222288"/>
            <a:ext cx="4296360" cy="4291401"/>
          </a:xfrm>
        </p:spPr>
        <p:txBody>
          <a:bodyPr>
            <a:normAutofit/>
          </a:bodyPr>
          <a:lstStyle/>
          <a:p>
            <a:r>
              <a:rPr lang="en-US" dirty="0" smtClean="0"/>
              <a:t>Average Wait Times do not increase when travelers to booth increases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7912" r="8146" b="6134"/>
          <a:stretch/>
        </p:blipFill>
        <p:spPr>
          <a:xfrm>
            <a:off x="4996096" y="2024283"/>
            <a:ext cx="6873348" cy="4687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Clearance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51" y="2222288"/>
            <a:ext cx="4296360" cy="4291401"/>
          </a:xfrm>
        </p:spPr>
        <p:txBody>
          <a:bodyPr>
            <a:normAutofit/>
          </a:bodyPr>
          <a:lstStyle/>
          <a:p>
            <a:r>
              <a:rPr lang="en-US" dirty="0" smtClean="0"/>
              <a:t>Average wait </a:t>
            </a:r>
            <a:r>
              <a:rPr lang="en-US" dirty="0"/>
              <a:t>t</a:t>
            </a:r>
            <a:r>
              <a:rPr lang="en-US" dirty="0" smtClean="0"/>
              <a:t>imes for US and Non-US travelers have decreased by 13% and 17%, respectively, from 2012 to 2017 with major shifts happening in late 2013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" t="7913" r="5410" b="6928"/>
          <a:stretch/>
        </p:blipFill>
        <p:spPr>
          <a:xfrm>
            <a:off x="4662311" y="2024107"/>
            <a:ext cx="7314654" cy="46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Customs &amp; Border Protection’s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51" y="2222288"/>
            <a:ext cx="4296360" cy="4291401"/>
          </a:xfrm>
        </p:spPr>
        <p:txBody>
          <a:bodyPr>
            <a:normAutofit/>
          </a:bodyPr>
          <a:lstStyle/>
          <a:p>
            <a:r>
              <a:rPr lang="en-US" dirty="0" smtClean="0"/>
              <a:t>US Wait Times are maintained even during peak hours</a:t>
            </a:r>
          </a:p>
          <a:p>
            <a:r>
              <a:rPr lang="en-US" dirty="0" smtClean="0"/>
              <a:t>Improved Wait Times due to Custom &amp; Border Patrol’s ability to meet traveler demand during Peak Hours</a:t>
            </a:r>
          </a:p>
          <a:p>
            <a:r>
              <a:rPr lang="en-US" dirty="0" smtClean="0"/>
              <a:t>Introduction </a:t>
            </a:r>
            <a:r>
              <a:rPr lang="en-US" dirty="0"/>
              <a:t>of Automated Passport Control (APC</a:t>
            </a:r>
            <a:r>
              <a:rPr lang="en-US" dirty="0" smtClean="0"/>
              <a:t>) kiosks and the expansion of those who can use the kiosks.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" t="8755" r="5675" b="6266"/>
          <a:stretch/>
        </p:blipFill>
        <p:spPr>
          <a:xfrm>
            <a:off x="4662311" y="2010967"/>
            <a:ext cx="7233996" cy="47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Fastest Clearance Times by Airport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8082" r="8235" b="4810"/>
          <a:stretch/>
        </p:blipFill>
        <p:spPr>
          <a:xfrm>
            <a:off x="5166337" y="2006354"/>
            <a:ext cx="6889539" cy="4731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5433" y="35510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6465" y="3068667"/>
            <a:ext cx="4093058" cy="23502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DFW – US Citizens</a:t>
            </a:r>
          </a:p>
          <a:p>
            <a:r>
              <a:rPr lang="en-US" sz="3200" dirty="0"/>
              <a:t>EWR – </a:t>
            </a:r>
            <a:r>
              <a:rPr lang="en-US" sz="3200" dirty="0" smtClean="0"/>
              <a:t>Non-US</a:t>
            </a:r>
          </a:p>
        </p:txBody>
      </p:sp>
    </p:spTree>
    <p:extLst>
      <p:ext uri="{BB962C8B-B14F-4D97-AF65-F5344CB8AC3E}">
        <p14:creationId xmlns:p14="http://schemas.microsoft.com/office/powerpoint/2010/main" val="18171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Excluded Travelers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51" y="2222288"/>
            <a:ext cx="4296360" cy="4291401"/>
          </a:xfrm>
        </p:spPr>
        <p:txBody>
          <a:bodyPr>
            <a:normAutofit/>
          </a:bodyPr>
          <a:lstStyle/>
          <a:p>
            <a:r>
              <a:rPr lang="en-US" dirty="0" smtClean="0"/>
              <a:t>Excluded percentage dropped significantly in mid-2012 but began to see an increase in 2016 back to previous mid-2012 levels.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" t="8081" r="5321" b="7193"/>
          <a:stretch/>
        </p:blipFill>
        <p:spPr>
          <a:xfrm>
            <a:off x="4820575" y="2092967"/>
            <a:ext cx="7155401" cy="45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2265</TotalTime>
  <Words>276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Trends in International Arrivals at US Airports</vt:lpstr>
      <vt:lpstr>Monthly Total Arrivals by Airport</vt:lpstr>
      <vt:lpstr>Travelers Compared to Booths per Hour</vt:lpstr>
      <vt:lpstr>What Should You Expect from More Travelers and Less Available Booths?</vt:lpstr>
      <vt:lpstr>Traveler Wait Times</vt:lpstr>
      <vt:lpstr>Arrival Clearance Times</vt:lpstr>
      <vt:lpstr>Customs &amp; Border Protection’s Efficiency</vt:lpstr>
      <vt:lpstr>Fastest Clearance Times by Airport</vt:lpstr>
      <vt:lpstr>Excluded Travelers</vt:lpstr>
      <vt:lpstr>Limitations of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Marsalis Paige</dc:creator>
  <cp:lastModifiedBy>nataly sv</cp:lastModifiedBy>
  <cp:revision>31</cp:revision>
  <dcterms:created xsi:type="dcterms:W3CDTF">2018-01-03T02:54:37Z</dcterms:created>
  <dcterms:modified xsi:type="dcterms:W3CDTF">2018-01-06T16:46:28Z</dcterms:modified>
</cp:coreProperties>
</file>