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8797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3570" y="-78"/>
      </p:cViewPr>
      <p:guideLst>
        <p:guide orient="horz" pos="2160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9F9EC-1C84-462C-976F-AFC0CE4CADE8}" type="datetimeFigureOut">
              <a:rPr lang="en-GB" smtClean="0"/>
              <a:t>29/05/2015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08275" y="685800"/>
            <a:ext cx="1441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4806E-C42F-45A9-B0A4-C38C49AF38A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8275" y="685800"/>
            <a:ext cx="1441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smartmerge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806E-C42F-45A9-B0A4-C38C49AF38A5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8275" y="685800"/>
            <a:ext cx="1441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autosub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806E-C42F-45A9-B0A4-C38C49AF38A5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8275" y="685800"/>
            <a:ext cx="1441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806E-C42F-45A9-B0A4-C38C49AF38A5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8275" y="685800"/>
            <a:ext cx="1441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806E-C42F-45A9-B0A4-C38C49AF38A5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2130428"/>
            <a:ext cx="2447766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59" y="3886200"/>
            <a:ext cx="201580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438" y="274641"/>
            <a:ext cx="20398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96" y="274641"/>
            <a:ext cx="563946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79" y="4406903"/>
            <a:ext cx="244776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479" y="2906713"/>
            <a:ext cx="244776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97" y="1600203"/>
            <a:ext cx="3839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456" y="1600203"/>
            <a:ext cx="3839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7" y="274638"/>
            <a:ext cx="25917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7" y="1535113"/>
            <a:ext cx="127237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987" y="2174875"/>
            <a:ext cx="127237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2861" y="1535113"/>
            <a:ext cx="127287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2861" y="2174875"/>
            <a:ext cx="12728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29/05/2015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29/05/2015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29/05/2015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" y="273050"/>
            <a:ext cx="94741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893" y="273053"/>
            <a:ext cx="160984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86" y="1435103"/>
            <a:ext cx="94741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47" y="4800600"/>
            <a:ext cx="17278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447" y="612775"/>
            <a:ext cx="17278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447" y="5367338"/>
            <a:ext cx="17278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29/05/2015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987" y="274638"/>
            <a:ext cx="25917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7" y="1600203"/>
            <a:ext cx="259175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986" y="6356353"/>
            <a:ext cx="671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E9CB-E03B-4981-984A-9DFEF440CF5E}" type="datetimeFigureOut">
              <a:rPr lang="en-GB" smtClean="0"/>
              <a:pPr/>
              <a:t>29/05/2015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3907" y="6356353"/>
            <a:ext cx="9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3803" y="6356353"/>
            <a:ext cx="671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503758" y="116632"/>
            <a:ext cx="1728192" cy="36004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N Frames, concentration</a:t>
            </a:r>
            <a:endParaRPr lang="en-GB" sz="1050" b="1" dirty="0"/>
          </a:p>
        </p:txBody>
      </p:sp>
      <p:sp>
        <p:nvSpPr>
          <p:cNvPr id="5" name="Rectangle 4"/>
          <p:cNvSpPr/>
          <p:nvPr/>
        </p:nvSpPr>
        <p:spPr>
          <a:xfrm>
            <a:off x="539762" y="656692"/>
            <a:ext cx="165618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Compare to 1</a:t>
            </a:r>
            <a:r>
              <a:rPr lang="en-US" sz="1050" b="1" baseline="30000" dirty="0" smtClean="0"/>
              <a:t>st</a:t>
            </a:r>
            <a:r>
              <a:rPr lang="en-US" sz="1050" b="1" dirty="0" smtClean="0"/>
              <a:t> frame using </a:t>
            </a:r>
            <a:r>
              <a:rPr lang="en-US" sz="1050" b="1" dirty="0" err="1" smtClean="0"/>
              <a:t>datcmp</a:t>
            </a:r>
            <a:endParaRPr lang="en-GB" sz="1050" b="1" dirty="0"/>
          </a:p>
        </p:txBody>
      </p:sp>
      <p:sp>
        <p:nvSpPr>
          <p:cNvPr id="6" name="Diamond 5"/>
          <p:cNvSpPr/>
          <p:nvPr/>
        </p:nvSpPr>
        <p:spPr>
          <a:xfrm>
            <a:off x="1043818" y="1196752"/>
            <a:ext cx="648072" cy="648072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p</a:t>
            </a:r>
            <a:endParaRPr lang="en-GB" sz="105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143718" y="2114895"/>
            <a:ext cx="2448272" cy="288032"/>
            <a:chOff x="143718" y="1977157"/>
            <a:chExt cx="2448272" cy="288032"/>
          </a:xfrm>
        </p:grpSpPr>
        <p:sp>
          <p:nvSpPr>
            <p:cNvPr id="7" name="Rectangle 6"/>
            <p:cNvSpPr/>
            <p:nvPr/>
          </p:nvSpPr>
          <p:spPr>
            <a:xfrm>
              <a:off x="1511870" y="1977157"/>
              <a:ext cx="1080120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Average</a:t>
              </a:r>
              <a:endParaRPr lang="en-GB" sz="105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3718" y="1977157"/>
              <a:ext cx="1007814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Discard</a:t>
              </a:r>
              <a:endParaRPr lang="en-GB" sz="1050" b="1" dirty="0"/>
            </a:p>
          </p:txBody>
        </p:sp>
      </p:grpSp>
      <p:sp>
        <p:nvSpPr>
          <p:cNvPr id="12" name="Parallelogram 11"/>
          <p:cNvSpPr/>
          <p:nvPr/>
        </p:nvSpPr>
        <p:spPr>
          <a:xfrm>
            <a:off x="1296143" y="2612966"/>
            <a:ext cx="1511871" cy="314973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Averaged file</a:t>
            </a:r>
            <a:endParaRPr lang="en-GB" sz="1050" b="1" dirty="0"/>
          </a:p>
        </p:txBody>
      </p:sp>
      <p:sp>
        <p:nvSpPr>
          <p:cNvPr id="13" name="Rectangle 12"/>
          <p:cNvSpPr/>
          <p:nvPr/>
        </p:nvSpPr>
        <p:spPr>
          <a:xfrm>
            <a:off x="143986" y="4005064"/>
            <a:ext cx="1368449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AutoSub</a:t>
            </a:r>
            <a:endParaRPr lang="en-GB" sz="1050" b="1" dirty="0"/>
          </a:p>
        </p:txBody>
      </p:sp>
      <p:sp>
        <p:nvSpPr>
          <p:cNvPr id="14" name="Rectangle 13"/>
          <p:cNvSpPr/>
          <p:nvPr/>
        </p:nvSpPr>
        <p:spPr>
          <a:xfrm>
            <a:off x="143986" y="5013176"/>
            <a:ext cx="1368449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SAXSAnalysis</a:t>
            </a:r>
            <a:endParaRPr lang="en-GB" sz="1050" b="1" dirty="0"/>
          </a:p>
        </p:txBody>
      </p:sp>
      <p:sp>
        <p:nvSpPr>
          <p:cNvPr id="15" name="Parallelogram 14"/>
          <p:cNvSpPr/>
          <p:nvPr/>
        </p:nvSpPr>
        <p:spPr>
          <a:xfrm>
            <a:off x="72275" y="4531656"/>
            <a:ext cx="1511871" cy="314973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Subtracted file</a:t>
            </a:r>
            <a:endParaRPr lang="en-GB" sz="105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287734" y="5661248"/>
            <a:ext cx="2232248" cy="720080"/>
            <a:chOff x="503758" y="5229200"/>
            <a:chExt cx="1944216" cy="1224136"/>
          </a:xfrm>
        </p:grpSpPr>
        <p:sp>
          <p:nvSpPr>
            <p:cNvPr id="19" name="Can 18"/>
            <p:cNvSpPr/>
            <p:nvPr/>
          </p:nvSpPr>
          <p:spPr>
            <a:xfrm>
              <a:off x="503758" y="5229200"/>
              <a:ext cx="1944216" cy="122413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/>
            </a:p>
            <a:p>
              <a:pPr algn="ctr"/>
              <a:endParaRPr lang="en-US" sz="1050" b="1" dirty="0" smtClean="0"/>
            </a:p>
            <a:p>
              <a:pPr algn="ctr"/>
              <a:r>
                <a:rPr lang="en-US" sz="1050" b="1" dirty="0" smtClean="0"/>
                <a:t>ISPYB</a:t>
              </a:r>
              <a:endParaRPr lang="en-GB" sz="1050" b="1" dirty="0"/>
            </a:p>
          </p:txBody>
        </p:sp>
        <p:sp>
          <p:nvSpPr>
            <p:cNvPr id="21" name="Arc 20"/>
            <p:cNvSpPr/>
            <p:nvPr/>
          </p:nvSpPr>
          <p:spPr>
            <a:xfrm flipV="1">
              <a:off x="503758" y="5373216"/>
              <a:ext cx="1944000" cy="360040"/>
            </a:xfrm>
            <a:prstGeom prst="arc">
              <a:avLst>
                <a:gd name="adj1" fmla="val 10805774"/>
                <a:gd name="adj2" fmla="val 0"/>
              </a:avLst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50" b="1"/>
            </a:p>
          </p:txBody>
        </p:sp>
        <p:sp>
          <p:nvSpPr>
            <p:cNvPr id="23" name="Arc 22"/>
            <p:cNvSpPr/>
            <p:nvPr/>
          </p:nvSpPr>
          <p:spPr>
            <a:xfrm flipV="1">
              <a:off x="503758" y="5589240"/>
              <a:ext cx="1944000" cy="360040"/>
            </a:xfrm>
            <a:prstGeom prst="arc">
              <a:avLst>
                <a:gd name="adj1" fmla="val 10805774"/>
                <a:gd name="adj2" fmla="val 0"/>
              </a:avLst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50" b="1"/>
            </a:p>
          </p:txBody>
        </p:sp>
      </p:grpSp>
      <p:cxnSp>
        <p:nvCxnSpPr>
          <p:cNvPr id="29" name="Straight Arrow Connector 28"/>
          <p:cNvCxnSpPr>
            <a:stCxn id="4" idx="4"/>
            <a:endCxn id="5" idx="0"/>
          </p:cNvCxnSpPr>
          <p:nvPr/>
        </p:nvCxnSpPr>
        <p:spPr>
          <a:xfrm>
            <a:off x="1367854" y="476672"/>
            <a:ext cx="0" cy="1800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2"/>
            <a:endCxn id="6" idx="0"/>
          </p:cNvCxnSpPr>
          <p:nvPr/>
        </p:nvCxnSpPr>
        <p:spPr>
          <a:xfrm>
            <a:off x="1367854" y="1016732"/>
            <a:ext cx="0" cy="1800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6" idx="1"/>
            <a:endCxn id="10" idx="0"/>
          </p:cNvCxnSpPr>
          <p:nvPr/>
        </p:nvCxnSpPr>
        <p:spPr>
          <a:xfrm rot="10800000" flipV="1">
            <a:off x="647627" y="1520787"/>
            <a:ext cx="396193" cy="594107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6" idx="3"/>
            <a:endCxn id="7" idx="0"/>
          </p:cNvCxnSpPr>
          <p:nvPr/>
        </p:nvCxnSpPr>
        <p:spPr>
          <a:xfrm>
            <a:off x="1691890" y="1520790"/>
            <a:ext cx="360040" cy="594107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12" idx="0"/>
          </p:cNvCxnSpPr>
          <p:nvPr/>
        </p:nvCxnSpPr>
        <p:spPr>
          <a:xfrm>
            <a:off x="2051931" y="2402929"/>
            <a:ext cx="149" cy="210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8" idx="0"/>
          </p:cNvCxnSpPr>
          <p:nvPr/>
        </p:nvCxnSpPr>
        <p:spPr>
          <a:xfrm>
            <a:off x="2012707" y="2927939"/>
            <a:ext cx="3219" cy="429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2"/>
          </p:cNvCxnSpPr>
          <p:nvPr/>
        </p:nvCxnSpPr>
        <p:spPr>
          <a:xfrm>
            <a:off x="2015926" y="4077072"/>
            <a:ext cx="0" cy="158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8" idx="1"/>
            <a:endCxn id="13" idx="0"/>
          </p:cNvCxnSpPr>
          <p:nvPr/>
        </p:nvCxnSpPr>
        <p:spPr>
          <a:xfrm rot="10800000" flipV="1">
            <a:off x="828210" y="3717032"/>
            <a:ext cx="827676" cy="28803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2"/>
            <a:endCxn id="15" idx="0"/>
          </p:cNvCxnSpPr>
          <p:nvPr/>
        </p:nvCxnSpPr>
        <p:spPr>
          <a:xfrm>
            <a:off x="828210" y="4365104"/>
            <a:ext cx="0" cy="1665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4"/>
            <a:endCxn id="14" idx="0"/>
          </p:cNvCxnSpPr>
          <p:nvPr/>
        </p:nvCxnSpPr>
        <p:spPr>
          <a:xfrm>
            <a:off x="828210" y="4846629"/>
            <a:ext cx="0" cy="166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91790" y="5373216"/>
            <a:ext cx="11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0" y="170081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 0.01</a:t>
            </a:r>
            <a:endParaRPr lang="en-GB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087934" y="170081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≥ 0.01 </a:t>
            </a:r>
            <a:endParaRPr lang="en-GB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015926" y="429309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no</a:t>
            </a:r>
            <a:endParaRPr lang="en-GB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007814" y="372806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GB" sz="12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655886" y="3356992"/>
            <a:ext cx="792088" cy="720080"/>
            <a:chOff x="1655886" y="3356992"/>
            <a:chExt cx="792088" cy="720080"/>
          </a:xfrm>
        </p:grpSpPr>
        <p:sp>
          <p:nvSpPr>
            <p:cNvPr id="8" name="Diamond 7"/>
            <p:cNvSpPr/>
            <p:nvPr/>
          </p:nvSpPr>
          <p:spPr>
            <a:xfrm>
              <a:off x="1655886" y="3356992"/>
              <a:ext cx="720080" cy="720080"/>
            </a:xfrm>
            <a:prstGeom prst="diamond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27894" y="3517558"/>
              <a:ext cx="7200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bg1"/>
                  </a:solidFill>
                </a:rPr>
                <a:t>Second buffer?</a:t>
              </a:r>
              <a:endParaRPr lang="en-GB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Parallelogram 32"/>
          <p:cNvSpPr/>
          <p:nvPr/>
        </p:nvSpPr>
        <p:spPr>
          <a:xfrm>
            <a:off x="72275" y="3186037"/>
            <a:ext cx="1511871" cy="31497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First buffer &amp; sample</a:t>
            </a:r>
            <a:endParaRPr lang="en-GB" sz="105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1750" y="3501008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503758" y="116632"/>
            <a:ext cx="1728192" cy="36004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 buffer file , </a:t>
            </a:r>
            <a:br>
              <a:rPr lang="en-US" sz="1050" b="1" dirty="0" smtClean="0"/>
            </a:br>
            <a:r>
              <a:rPr lang="en-US" sz="1050" b="1" dirty="0" smtClean="0"/>
              <a:t>1  Sample file </a:t>
            </a:r>
            <a:endParaRPr lang="en-GB" sz="1050" b="1" dirty="0"/>
          </a:p>
        </p:txBody>
      </p:sp>
      <p:sp>
        <p:nvSpPr>
          <p:cNvPr id="5" name="Rectangle 4"/>
          <p:cNvSpPr/>
          <p:nvPr/>
        </p:nvSpPr>
        <p:spPr>
          <a:xfrm>
            <a:off x="539762" y="620688"/>
            <a:ext cx="165618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Compare </a:t>
            </a:r>
            <a:r>
              <a:rPr lang="en-US" sz="1050" b="1" dirty="0" smtClean="0"/>
              <a:t>buffers using </a:t>
            </a:r>
            <a:r>
              <a:rPr lang="en-US" sz="1050" b="1" dirty="0" err="1" smtClean="0"/>
              <a:t>datcmp</a:t>
            </a:r>
            <a:endParaRPr lang="en-GB" sz="1000" b="1" dirty="0"/>
          </a:p>
        </p:txBody>
      </p:sp>
      <p:sp>
        <p:nvSpPr>
          <p:cNvPr id="6" name="Diamond 5"/>
          <p:cNvSpPr/>
          <p:nvPr/>
        </p:nvSpPr>
        <p:spPr>
          <a:xfrm>
            <a:off x="1043818" y="1196752"/>
            <a:ext cx="648072" cy="648072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p</a:t>
            </a:r>
            <a:endParaRPr lang="en-GB" sz="1050" b="1" dirty="0"/>
          </a:p>
        </p:txBody>
      </p:sp>
      <p:sp>
        <p:nvSpPr>
          <p:cNvPr id="18" name="Parallelogram 17"/>
          <p:cNvSpPr/>
          <p:nvPr/>
        </p:nvSpPr>
        <p:spPr>
          <a:xfrm>
            <a:off x="503759" y="4437114"/>
            <a:ext cx="1511871" cy="314973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Subtracted file</a:t>
            </a:r>
            <a:endParaRPr lang="en-GB" sz="105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108000" y="3820639"/>
            <a:ext cx="2556128" cy="314973"/>
            <a:chOff x="143718" y="3703562"/>
            <a:chExt cx="2556128" cy="314973"/>
          </a:xfrm>
        </p:grpSpPr>
        <p:sp>
          <p:nvSpPr>
            <p:cNvPr id="23" name="Parallelogram 22"/>
            <p:cNvSpPr/>
            <p:nvPr/>
          </p:nvSpPr>
          <p:spPr>
            <a:xfrm>
              <a:off x="143718" y="3703562"/>
              <a:ext cx="1152128" cy="314973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Best  buffer</a:t>
              </a:r>
              <a:endParaRPr lang="en-GB" sz="1050" b="1" dirty="0"/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1547718" y="3703562"/>
              <a:ext cx="1152128" cy="314973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Average buffer</a:t>
              </a:r>
              <a:endParaRPr lang="en-GB" sz="105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5726" y="2060850"/>
            <a:ext cx="2376264" cy="1488855"/>
            <a:chOff x="215726" y="2060848"/>
            <a:chExt cx="2376264" cy="1488855"/>
          </a:xfrm>
        </p:grpSpPr>
        <p:grpSp>
          <p:nvGrpSpPr>
            <p:cNvPr id="29" name="Group 28"/>
            <p:cNvGrpSpPr/>
            <p:nvPr/>
          </p:nvGrpSpPr>
          <p:grpSpPr>
            <a:xfrm>
              <a:off x="215726" y="2060848"/>
              <a:ext cx="2376264" cy="1488855"/>
              <a:chOff x="215726" y="2060848"/>
              <a:chExt cx="2376264" cy="148885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15726" y="2625256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 smtClean="0"/>
                  <a:t>AutoRg</a:t>
                </a:r>
                <a:endParaRPr lang="en-GB" sz="1050" b="1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15726" y="2060848"/>
                <a:ext cx="1008111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Subtract </a:t>
                </a:r>
              </a:p>
              <a:p>
                <a:pPr algn="ctr"/>
                <a:r>
                  <a:rPr lang="en-US" sz="1050" b="1" dirty="0" smtClean="0"/>
                  <a:t>individually</a:t>
                </a:r>
                <a:endParaRPr lang="en-GB" sz="1050" b="1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5727" y="3189663"/>
                <a:ext cx="1008111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Discard </a:t>
                </a:r>
              </a:p>
              <a:p>
                <a:pPr algn="ctr"/>
                <a:r>
                  <a:rPr lang="en-US" sz="1050" b="1" dirty="0" smtClean="0"/>
                  <a:t>higher </a:t>
                </a:r>
                <a:r>
                  <a:rPr lang="en-US" sz="1050" b="1" dirty="0" err="1" smtClean="0"/>
                  <a:t>R</a:t>
                </a:r>
                <a:r>
                  <a:rPr lang="en-US" sz="1050" b="1" baseline="-25000" dirty="0" err="1" smtClean="0"/>
                  <a:t>g</a:t>
                </a:r>
                <a:r>
                  <a:rPr lang="en-US" sz="1050" b="1" baseline="-25000" dirty="0" smtClean="0"/>
                  <a:t> </a:t>
                </a:r>
                <a:r>
                  <a:rPr lang="en-US" sz="1050" b="1" dirty="0" smtClean="0"/>
                  <a:t>data</a:t>
                </a:r>
                <a:endParaRPr lang="en-GB" sz="1050" b="1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83878" y="2907460"/>
                <a:ext cx="1008112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Subtract 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1583878" y="2343052"/>
              <a:ext cx="1008111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Average</a:t>
              </a:r>
            </a:p>
          </p:txBody>
        </p:sp>
      </p:grpSp>
      <p:cxnSp>
        <p:nvCxnSpPr>
          <p:cNvPr id="32" name="Shape 31"/>
          <p:cNvCxnSpPr>
            <a:stCxn id="6" idx="1"/>
            <a:endCxn id="25" idx="0"/>
          </p:cNvCxnSpPr>
          <p:nvPr/>
        </p:nvCxnSpPr>
        <p:spPr>
          <a:xfrm rot="10800000" flipV="1">
            <a:off x="719782" y="1520788"/>
            <a:ext cx="324036" cy="54006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6" idx="3"/>
            <a:endCxn id="28" idx="0"/>
          </p:cNvCxnSpPr>
          <p:nvPr/>
        </p:nvCxnSpPr>
        <p:spPr>
          <a:xfrm>
            <a:off x="1691890" y="1520788"/>
            <a:ext cx="396044" cy="82226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2"/>
            <a:endCxn id="6" idx="0"/>
          </p:cNvCxnSpPr>
          <p:nvPr/>
        </p:nvCxnSpPr>
        <p:spPr>
          <a:xfrm>
            <a:off x="1367854" y="980728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4"/>
            <a:endCxn id="5" idx="0"/>
          </p:cNvCxnSpPr>
          <p:nvPr/>
        </p:nvCxnSpPr>
        <p:spPr>
          <a:xfrm>
            <a:off x="1367854" y="476672"/>
            <a:ext cx="0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2"/>
            <a:endCxn id="14" idx="0"/>
          </p:cNvCxnSpPr>
          <p:nvPr/>
        </p:nvCxnSpPr>
        <p:spPr>
          <a:xfrm>
            <a:off x="719782" y="2420888"/>
            <a:ext cx="0" cy="2043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2"/>
            <a:endCxn id="26" idx="0"/>
          </p:cNvCxnSpPr>
          <p:nvPr/>
        </p:nvCxnSpPr>
        <p:spPr>
          <a:xfrm>
            <a:off x="719782" y="2985298"/>
            <a:ext cx="1" cy="2043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8" idx="2"/>
            <a:endCxn id="27" idx="0"/>
          </p:cNvCxnSpPr>
          <p:nvPr/>
        </p:nvCxnSpPr>
        <p:spPr>
          <a:xfrm>
            <a:off x="2087934" y="2703092"/>
            <a:ext cx="0" cy="2043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2"/>
            <a:endCxn id="24" idx="0"/>
          </p:cNvCxnSpPr>
          <p:nvPr/>
        </p:nvCxnSpPr>
        <p:spPr>
          <a:xfrm>
            <a:off x="2087934" y="3267502"/>
            <a:ext cx="130" cy="5531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6" idx="2"/>
            <a:endCxn id="23" idx="1"/>
          </p:cNvCxnSpPr>
          <p:nvPr/>
        </p:nvCxnSpPr>
        <p:spPr>
          <a:xfrm>
            <a:off x="719783" y="3549703"/>
            <a:ext cx="3653" cy="270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799902" y="4149080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07814" y="4149080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0" y="170081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 0.01</a:t>
            </a:r>
            <a:endParaRPr lang="en-GB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87934" y="170081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≥ 0.01 </a:t>
            </a:r>
            <a:endParaRPr lang="en-GB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47774" y="188642"/>
            <a:ext cx="1511871" cy="314973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Subtracted file</a:t>
            </a:r>
            <a:endParaRPr lang="en-GB" sz="1050" b="1" dirty="0"/>
          </a:p>
        </p:txBody>
      </p:sp>
      <p:sp>
        <p:nvSpPr>
          <p:cNvPr id="5" name="Rectangle 4"/>
          <p:cNvSpPr/>
          <p:nvPr/>
        </p:nvSpPr>
        <p:spPr>
          <a:xfrm>
            <a:off x="863798" y="703145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AutoRg</a:t>
            </a:r>
            <a:endParaRPr lang="en-GB" sz="1050" b="1" dirty="0"/>
          </a:p>
        </p:txBody>
      </p:sp>
      <p:sp>
        <p:nvSpPr>
          <p:cNvPr id="6" name="Rectangle 5"/>
          <p:cNvSpPr/>
          <p:nvPr/>
        </p:nvSpPr>
        <p:spPr>
          <a:xfrm>
            <a:off x="863798" y="2182330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datGnom</a:t>
            </a:r>
            <a:endParaRPr lang="en-GB" sz="1050" b="1" dirty="0"/>
          </a:p>
        </p:txBody>
      </p:sp>
      <p:sp>
        <p:nvSpPr>
          <p:cNvPr id="7" name="Rectangle 6"/>
          <p:cNvSpPr/>
          <p:nvPr/>
        </p:nvSpPr>
        <p:spPr>
          <a:xfrm>
            <a:off x="863798" y="2741903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datPorod</a:t>
            </a:r>
            <a:endParaRPr lang="en-GB" sz="105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007814" y="1262717"/>
            <a:ext cx="720080" cy="720080"/>
            <a:chOff x="1655886" y="3356992"/>
            <a:chExt cx="720080" cy="720080"/>
          </a:xfrm>
        </p:grpSpPr>
        <p:sp>
          <p:nvSpPr>
            <p:cNvPr id="10" name="Diamond 9"/>
            <p:cNvSpPr/>
            <p:nvPr/>
          </p:nvSpPr>
          <p:spPr>
            <a:xfrm>
              <a:off x="1655886" y="3356992"/>
              <a:ext cx="720080" cy="720080"/>
            </a:xfrm>
            <a:prstGeom prst="diamond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55886" y="3590074"/>
              <a:ext cx="7200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b="1" dirty="0" smtClean="0">
                  <a:solidFill>
                    <a:schemeClr val="bg1"/>
                  </a:solidFill>
                </a:rPr>
                <a:t>Success?</a:t>
              </a:r>
              <a:endParaRPr lang="en-GB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63798" y="3301476"/>
            <a:ext cx="100811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Vc</a:t>
            </a:r>
            <a:endParaRPr lang="en-US" sz="105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863798" y="3861048"/>
            <a:ext cx="100811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Create plots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59942" y="1443600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stop</a:t>
            </a:r>
          </a:p>
        </p:txBody>
      </p:sp>
      <p:cxnSp>
        <p:nvCxnSpPr>
          <p:cNvPr id="18" name="Straight Arrow Connector 17"/>
          <p:cNvCxnSpPr>
            <a:stCxn id="4" idx="3"/>
            <a:endCxn id="5" idx="0"/>
          </p:cNvCxnSpPr>
          <p:nvPr/>
        </p:nvCxnSpPr>
        <p:spPr>
          <a:xfrm>
            <a:off x="1364338" y="503613"/>
            <a:ext cx="3516" cy="1995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10" idx="0"/>
          </p:cNvCxnSpPr>
          <p:nvPr/>
        </p:nvCxnSpPr>
        <p:spPr>
          <a:xfrm>
            <a:off x="1367854" y="1063185"/>
            <a:ext cx="0" cy="1995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7" idx="0"/>
          </p:cNvCxnSpPr>
          <p:nvPr/>
        </p:nvCxnSpPr>
        <p:spPr>
          <a:xfrm>
            <a:off x="1367854" y="2542372"/>
            <a:ext cx="0" cy="1995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3"/>
            <a:endCxn id="17" idx="1"/>
          </p:cNvCxnSpPr>
          <p:nvPr/>
        </p:nvCxnSpPr>
        <p:spPr>
          <a:xfrm>
            <a:off x="1727894" y="1622759"/>
            <a:ext cx="432048" cy="8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15" idx="0"/>
          </p:cNvCxnSpPr>
          <p:nvPr/>
        </p:nvCxnSpPr>
        <p:spPr>
          <a:xfrm>
            <a:off x="1367854" y="3101945"/>
            <a:ext cx="0" cy="1995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2"/>
            <a:endCxn id="16" idx="0"/>
          </p:cNvCxnSpPr>
          <p:nvPr/>
        </p:nvCxnSpPr>
        <p:spPr>
          <a:xfrm>
            <a:off x="1367854" y="3661516"/>
            <a:ext cx="0" cy="1995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6" idx="0"/>
          </p:cNvCxnSpPr>
          <p:nvPr/>
        </p:nvCxnSpPr>
        <p:spPr>
          <a:xfrm>
            <a:off x="1367854" y="1988840"/>
            <a:ext cx="0" cy="1934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35806" y="184482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GB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727894" y="134077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GB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47924" y="188642"/>
            <a:ext cx="1511871" cy="314973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Gnom</a:t>
            </a:r>
            <a:r>
              <a:rPr lang="en-US" sz="1050" b="1" dirty="0" smtClean="0"/>
              <a:t> output file</a:t>
            </a:r>
            <a:endParaRPr lang="en-GB" sz="1050" b="1" dirty="0"/>
          </a:p>
        </p:txBody>
      </p:sp>
      <p:sp>
        <p:nvSpPr>
          <p:cNvPr id="5" name="Rectangle 4"/>
          <p:cNvSpPr/>
          <p:nvPr/>
        </p:nvSpPr>
        <p:spPr>
          <a:xfrm>
            <a:off x="899802" y="716644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8 </a:t>
            </a:r>
            <a:r>
              <a:rPr lang="en-US" sz="1050" b="1" dirty="0" err="1" smtClean="0"/>
              <a:t>dammif</a:t>
            </a:r>
            <a:r>
              <a:rPr lang="en-US" sz="1050" b="1" dirty="0" smtClean="0"/>
              <a:t> runs</a:t>
            </a:r>
            <a:endParaRPr lang="en-GB" sz="1050" b="1" dirty="0"/>
          </a:p>
        </p:txBody>
      </p:sp>
      <p:sp>
        <p:nvSpPr>
          <p:cNvPr id="9" name="Diamond 8"/>
          <p:cNvSpPr/>
          <p:nvPr/>
        </p:nvSpPr>
        <p:spPr>
          <a:xfrm>
            <a:off x="1079822" y="1289715"/>
            <a:ext cx="648072" cy="648072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Symbol" pitchFamily="18" charset="2"/>
              </a:rPr>
              <a:t>c</a:t>
            </a:r>
            <a:endParaRPr lang="en-GB" sz="1050" b="1" dirty="0">
              <a:latin typeface="Symbol" pitchFamily="18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9942" y="1412776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discard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9802" y="2150818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Pairwise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supcomb</a:t>
            </a:r>
            <a:endParaRPr lang="en-GB" sz="105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43818" y="2723889"/>
            <a:ext cx="720080" cy="720080"/>
            <a:chOff x="1727894" y="3356992"/>
            <a:chExt cx="720080" cy="720080"/>
          </a:xfrm>
        </p:grpSpPr>
        <p:sp>
          <p:nvSpPr>
            <p:cNvPr id="14" name="Diamond 13"/>
            <p:cNvSpPr/>
            <p:nvPr/>
          </p:nvSpPr>
          <p:spPr>
            <a:xfrm>
              <a:off x="1727894" y="3356992"/>
              <a:ext cx="720080" cy="720080"/>
            </a:xfrm>
            <a:prstGeom prst="diamond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27894" y="3573016"/>
              <a:ext cx="7200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b="1" dirty="0" err="1" smtClean="0">
                  <a:solidFill>
                    <a:schemeClr val="bg1"/>
                  </a:solidFill>
                </a:rPr>
                <a:t>nsd</a:t>
              </a:r>
              <a:endParaRPr lang="en-GB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159942" y="2890800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discard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9802" y="3657000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damaver</a:t>
            </a:r>
            <a:endParaRPr lang="en-GB" sz="1050" b="1" dirty="0"/>
          </a:p>
        </p:txBody>
      </p:sp>
      <p:sp>
        <p:nvSpPr>
          <p:cNvPr id="18" name="Rectangle 17"/>
          <p:cNvSpPr/>
          <p:nvPr/>
        </p:nvSpPr>
        <p:spPr>
          <a:xfrm>
            <a:off x="899802" y="4230071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damfilt</a:t>
            </a:r>
            <a:endParaRPr lang="en-GB" sz="1050" b="1" dirty="0"/>
          </a:p>
        </p:txBody>
      </p:sp>
      <p:sp>
        <p:nvSpPr>
          <p:cNvPr id="19" name="Rectangle 18"/>
          <p:cNvSpPr/>
          <p:nvPr/>
        </p:nvSpPr>
        <p:spPr>
          <a:xfrm>
            <a:off x="899802" y="4803142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damstart</a:t>
            </a:r>
            <a:endParaRPr lang="en-GB" sz="1050" b="1" dirty="0"/>
          </a:p>
        </p:txBody>
      </p:sp>
      <p:sp>
        <p:nvSpPr>
          <p:cNvPr id="20" name="Rectangle 19"/>
          <p:cNvSpPr/>
          <p:nvPr/>
        </p:nvSpPr>
        <p:spPr>
          <a:xfrm>
            <a:off x="899802" y="5376213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dammin</a:t>
            </a:r>
            <a:endParaRPr lang="en-GB" sz="105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287734" y="5949280"/>
            <a:ext cx="2232248" cy="720080"/>
            <a:chOff x="503758" y="5229200"/>
            <a:chExt cx="1944216" cy="1224136"/>
          </a:xfrm>
        </p:grpSpPr>
        <p:sp>
          <p:nvSpPr>
            <p:cNvPr id="22" name="Can 21"/>
            <p:cNvSpPr/>
            <p:nvPr/>
          </p:nvSpPr>
          <p:spPr>
            <a:xfrm>
              <a:off x="503758" y="5229200"/>
              <a:ext cx="1944216" cy="122413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/>
            </a:p>
            <a:p>
              <a:pPr algn="ctr"/>
              <a:endParaRPr lang="en-US" sz="1050" b="1" dirty="0" smtClean="0"/>
            </a:p>
            <a:p>
              <a:pPr algn="ctr"/>
              <a:r>
                <a:rPr lang="en-US" sz="1050" b="1" dirty="0" smtClean="0"/>
                <a:t>ISPYB</a:t>
              </a:r>
              <a:endParaRPr lang="en-GB" sz="1050" b="1" dirty="0"/>
            </a:p>
          </p:txBody>
        </p:sp>
        <p:sp>
          <p:nvSpPr>
            <p:cNvPr id="23" name="Arc 22"/>
            <p:cNvSpPr/>
            <p:nvPr/>
          </p:nvSpPr>
          <p:spPr>
            <a:xfrm flipV="1">
              <a:off x="503758" y="5373216"/>
              <a:ext cx="1944000" cy="360040"/>
            </a:xfrm>
            <a:prstGeom prst="arc">
              <a:avLst>
                <a:gd name="adj1" fmla="val 10805774"/>
                <a:gd name="adj2" fmla="val 0"/>
              </a:avLst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50" b="1"/>
            </a:p>
          </p:txBody>
        </p:sp>
        <p:sp>
          <p:nvSpPr>
            <p:cNvPr id="24" name="Arc 23"/>
            <p:cNvSpPr/>
            <p:nvPr/>
          </p:nvSpPr>
          <p:spPr>
            <a:xfrm flipV="1">
              <a:off x="503758" y="5589240"/>
              <a:ext cx="1944000" cy="360040"/>
            </a:xfrm>
            <a:prstGeom prst="arc">
              <a:avLst>
                <a:gd name="adj1" fmla="val 10805774"/>
                <a:gd name="adj2" fmla="val 0"/>
              </a:avLst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50" b="1"/>
            </a:p>
          </p:txBody>
        </p:sp>
      </p:grpSp>
      <p:cxnSp>
        <p:nvCxnSpPr>
          <p:cNvPr id="25" name="Straight Arrow Connector 24"/>
          <p:cNvCxnSpPr>
            <a:stCxn id="4" idx="4"/>
            <a:endCxn id="5" idx="0"/>
          </p:cNvCxnSpPr>
          <p:nvPr/>
        </p:nvCxnSpPr>
        <p:spPr>
          <a:xfrm flipH="1">
            <a:off x="1403859" y="503615"/>
            <a:ext cx="1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9" idx="0"/>
          </p:cNvCxnSpPr>
          <p:nvPr/>
        </p:nvCxnSpPr>
        <p:spPr>
          <a:xfrm>
            <a:off x="1403858" y="1076686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1" idx="0"/>
          </p:cNvCxnSpPr>
          <p:nvPr/>
        </p:nvCxnSpPr>
        <p:spPr>
          <a:xfrm>
            <a:off x="1403858" y="1937789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4" idx="0"/>
          </p:cNvCxnSpPr>
          <p:nvPr/>
        </p:nvCxnSpPr>
        <p:spPr>
          <a:xfrm>
            <a:off x="1403858" y="2510860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2"/>
            <a:endCxn id="17" idx="0"/>
          </p:cNvCxnSpPr>
          <p:nvPr/>
        </p:nvCxnSpPr>
        <p:spPr>
          <a:xfrm>
            <a:off x="1403858" y="3443971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2"/>
            <a:endCxn id="18" idx="0"/>
          </p:cNvCxnSpPr>
          <p:nvPr/>
        </p:nvCxnSpPr>
        <p:spPr>
          <a:xfrm>
            <a:off x="1403858" y="4017042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2"/>
            <a:endCxn id="19" idx="0"/>
          </p:cNvCxnSpPr>
          <p:nvPr/>
        </p:nvCxnSpPr>
        <p:spPr>
          <a:xfrm>
            <a:off x="1403858" y="4590113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  <a:endCxn id="22" idx="1"/>
          </p:cNvCxnSpPr>
          <p:nvPr/>
        </p:nvCxnSpPr>
        <p:spPr>
          <a:xfrm>
            <a:off x="1403858" y="5736255"/>
            <a:ext cx="0" cy="213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  <a:endCxn id="20" idx="0"/>
          </p:cNvCxnSpPr>
          <p:nvPr/>
        </p:nvCxnSpPr>
        <p:spPr>
          <a:xfrm>
            <a:off x="1403858" y="5163184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727894" y="1622759"/>
            <a:ext cx="432048" cy="8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4" idx="3"/>
            <a:endCxn id="16" idx="1"/>
          </p:cNvCxnSpPr>
          <p:nvPr/>
        </p:nvCxnSpPr>
        <p:spPr>
          <a:xfrm flipV="1">
            <a:off x="1763898" y="3070822"/>
            <a:ext cx="396044" cy="13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55886" y="112474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r>
              <a:rPr lang="en-US" sz="1200" dirty="0" smtClean="0"/>
              <a:t>bove cutoff</a:t>
            </a:r>
            <a:endParaRPr lang="en-GB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655886" y="256490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r>
              <a:rPr lang="en-US" sz="1200" dirty="0" smtClean="0"/>
              <a:t>bove cutoff</a:t>
            </a:r>
            <a:endParaRPr lang="en-GB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47774" y="170081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below</a:t>
            </a:r>
            <a:r>
              <a:rPr lang="en-US" sz="1200" dirty="0" smtClean="0"/>
              <a:t> cutoff</a:t>
            </a:r>
            <a:endParaRPr lang="en-GB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647774" y="314097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below</a:t>
            </a:r>
            <a:r>
              <a:rPr lang="en-US" sz="1200" dirty="0" smtClean="0"/>
              <a:t> cutoff</a:t>
            </a:r>
            <a:endParaRPr lang="en-GB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548680"/>
          <a:ext cx="2885091" cy="1800200"/>
        </p:xfrm>
        <a:graphic>
          <a:graphicData uri="http://schemas.openxmlformats.org/presentationml/2006/ole">
            <p:oleObj spid="_x0000_s2050" name="Graph" r:id="rId3" imgW="1152000" imgH="719640" progId="Origin50.Graph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1750" y="116632"/>
            <a:ext cx="20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HPLC run </a:t>
            </a:r>
            <a:r>
              <a:rPr lang="en-US" dirty="0" err="1" smtClean="0"/>
              <a:t>overwiew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751" y="116632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Pipeline plots - Models</a:t>
            </a:r>
            <a:endParaRPr lang="en-GB" dirty="0"/>
          </a:p>
        </p:txBody>
      </p:sp>
      <p:pic>
        <p:nvPicPr>
          <p:cNvPr id="5" name="Picture 4" descr="ns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620690"/>
            <a:ext cx="2879725" cy="23997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114</Words>
  <Application>Microsoft Office PowerPoint</Application>
  <PresentationFormat>Custom</PresentationFormat>
  <Paragraphs>71</Paragraphs>
  <Slides>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Graph</vt:lpstr>
      <vt:lpstr>Slide 1</vt:lpstr>
      <vt:lpstr>Slide 2</vt:lpstr>
      <vt:lpstr>Slide 3</vt:lpstr>
      <vt:lpstr>Slide 4</vt:lpstr>
      <vt:lpstr>Slide 5</vt:lpstr>
      <vt:lpstr>Slide 6</vt:lpstr>
    </vt:vector>
  </TitlesOfParts>
  <Company>ESRF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brennich</dc:creator>
  <cp:lastModifiedBy>brennich</cp:lastModifiedBy>
  <cp:revision>30</cp:revision>
  <dcterms:created xsi:type="dcterms:W3CDTF">2015-04-22T08:33:52Z</dcterms:created>
  <dcterms:modified xsi:type="dcterms:W3CDTF">2015-05-29T15:21:03Z</dcterms:modified>
</cp:coreProperties>
</file>