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7"/>
  </p:notesMasterIdLst>
  <p:sldIdLst>
    <p:sldId id="1864" r:id="rId5"/>
    <p:sldId id="1846" r:id="rId6"/>
    <p:sldId id="1845" r:id="rId7"/>
    <p:sldId id="1868" r:id="rId8"/>
    <p:sldId id="1848" r:id="rId9"/>
    <p:sldId id="1849" r:id="rId10"/>
    <p:sldId id="1869" r:id="rId11"/>
    <p:sldId id="1870" r:id="rId12"/>
    <p:sldId id="1866" r:id="rId13"/>
    <p:sldId id="1852" r:id="rId14"/>
    <p:sldId id="1871" r:id="rId15"/>
    <p:sldId id="1865" r:id="rId16"/>
    <p:sldId id="1872" r:id="rId17"/>
    <p:sldId id="1873" r:id="rId18"/>
    <p:sldId id="1874" r:id="rId19"/>
    <p:sldId id="1876" r:id="rId20"/>
    <p:sldId id="1877" r:id="rId21"/>
    <p:sldId id="1875" r:id="rId22"/>
    <p:sldId id="1878" r:id="rId23"/>
    <p:sldId id="1859" r:id="rId24"/>
    <p:sldId id="1858" r:id="rId25"/>
    <p:sldId id="1867"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724" autoAdjust="0"/>
  </p:normalViewPr>
  <p:slideViewPr>
    <p:cSldViewPr snapToGrid="0">
      <p:cViewPr varScale="1">
        <p:scale>
          <a:sx n="65" d="100"/>
          <a:sy n="65" d="100"/>
        </p:scale>
        <p:origin x="1038" y="7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6D14F-5DD1-E2E5-DDF2-43C2FD839F40}"/>
            </a:ext>
          </a:extLst>
        </p:cNvPr>
        <p:cNvGrpSpPr/>
        <p:nvPr/>
      </p:nvGrpSpPr>
      <p:grpSpPr>
        <a:xfrm>
          <a:off x="0" y="0"/>
          <a:ext cx="0" cy="0"/>
          <a:chOff x="0" y="0"/>
          <a:chExt cx="0" cy="0"/>
        </a:xfrm>
      </p:grpSpPr>
    </p:spTree>
    <p:extLst>
      <p:ext uri="{BB962C8B-B14F-4D97-AF65-F5344CB8AC3E}">
        <p14:creationId xmlns:p14="http://schemas.microsoft.com/office/powerpoint/2010/main" val="3869395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DB69-B05B-DF4E-C66F-1C6A9F7A427F}"/>
            </a:ext>
          </a:extLst>
        </p:cNvPr>
        <p:cNvGrpSpPr/>
        <p:nvPr/>
      </p:nvGrpSpPr>
      <p:grpSpPr>
        <a:xfrm>
          <a:off x="0" y="0"/>
          <a:ext cx="0" cy="0"/>
          <a:chOff x="0" y="0"/>
          <a:chExt cx="0" cy="0"/>
        </a:xfrm>
      </p:grpSpPr>
    </p:spTree>
    <p:extLst>
      <p:ext uri="{BB962C8B-B14F-4D97-AF65-F5344CB8AC3E}">
        <p14:creationId xmlns:p14="http://schemas.microsoft.com/office/powerpoint/2010/main" val="4138584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39563-9534-32A3-1793-DA0E339EEB1E}"/>
            </a:ext>
          </a:extLst>
        </p:cNvPr>
        <p:cNvGrpSpPr/>
        <p:nvPr/>
      </p:nvGrpSpPr>
      <p:grpSpPr>
        <a:xfrm>
          <a:off x="0" y="0"/>
          <a:ext cx="0" cy="0"/>
          <a:chOff x="0" y="0"/>
          <a:chExt cx="0" cy="0"/>
        </a:xfrm>
      </p:grpSpPr>
    </p:spTree>
    <p:extLst>
      <p:ext uri="{BB962C8B-B14F-4D97-AF65-F5344CB8AC3E}">
        <p14:creationId xmlns:p14="http://schemas.microsoft.com/office/powerpoint/2010/main" val="268725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55CB6-7AE3-5D9E-BFD4-0B191ABA298E}"/>
            </a:ext>
          </a:extLst>
        </p:cNvPr>
        <p:cNvGrpSpPr/>
        <p:nvPr/>
      </p:nvGrpSpPr>
      <p:grpSpPr>
        <a:xfrm>
          <a:off x="0" y="0"/>
          <a:ext cx="0" cy="0"/>
          <a:chOff x="0" y="0"/>
          <a:chExt cx="0" cy="0"/>
        </a:xfrm>
      </p:grpSpPr>
    </p:spTree>
    <p:extLst>
      <p:ext uri="{BB962C8B-B14F-4D97-AF65-F5344CB8AC3E}">
        <p14:creationId xmlns:p14="http://schemas.microsoft.com/office/powerpoint/2010/main" val="993327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9A4A8-B65C-5CD4-DB2B-4A9EC30B93EF}"/>
            </a:ext>
          </a:extLst>
        </p:cNvPr>
        <p:cNvGrpSpPr/>
        <p:nvPr/>
      </p:nvGrpSpPr>
      <p:grpSpPr>
        <a:xfrm>
          <a:off x="0" y="0"/>
          <a:ext cx="0" cy="0"/>
          <a:chOff x="0" y="0"/>
          <a:chExt cx="0" cy="0"/>
        </a:xfrm>
      </p:grpSpPr>
    </p:spTree>
    <p:extLst>
      <p:ext uri="{BB962C8B-B14F-4D97-AF65-F5344CB8AC3E}">
        <p14:creationId xmlns:p14="http://schemas.microsoft.com/office/powerpoint/2010/main" val="1380331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219914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F0BD2-D15B-2BF2-C466-383577002B37}"/>
            </a:ext>
          </a:extLst>
        </p:cNvPr>
        <p:cNvGrpSpPr/>
        <p:nvPr/>
      </p:nvGrpSpPr>
      <p:grpSpPr>
        <a:xfrm>
          <a:off x="0" y="0"/>
          <a:ext cx="0" cy="0"/>
          <a:chOff x="0" y="0"/>
          <a:chExt cx="0" cy="0"/>
        </a:xfrm>
      </p:grpSpPr>
    </p:spTree>
    <p:extLst>
      <p:ext uri="{BB962C8B-B14F-4D97-AF65-F5344CB8AC3E}">
        <p14:creationId xmlns:p14="http://schemas.microsoft.com/office/powerpoint/2010/main" val="7899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5B20F-1696-6257-5009-645FB7416161}"/>
            </a:ext>
          </a:extLst>
        </p:cNvPr>
        <p:cNvGrpSpPr/>
        <p:nvPr/>
      </p:nvGrpSpPr>
      <p:grpSpPr>
        <a:xfrm>
          <a:off x="0" y="0"/>
          <a:ext cx="0" cy="0"/>
          <a:chOff x="0" y="0"/>
          <a:chExt cx="0" cy="0"/>
        </a:xfrm>
      </p:grpSpPr>
    </p:spTree>
    <p:extLst>
      <p:ext uri="{BB962C8B-B14F-4D97-AF65-F5344CB8AC3E}">
        <p14:creationId xmlns:p14="http://schemas.microsoft.com/office/powerpoint/2010/main" val="4253877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75156-EA8F-D5FD-7552-7EC92A90D1E9}"/>
            </a:ext>
          </a:extLst>
        </p:cNvPr>
        <p:cNvGrpSpPr/>
        <p:nvPr/>
      </p:nvGrpSpPr>
      <p:grpSpPr>
        <a:xfrm>
          <a:off x="0" y="0"/>
          <a:ext cx="0" cy="0"/>
          <a:chOff x="0" y="0"/>
          <a:chExt cx="0" cy="0"/>
        </a:xfrm>
      </p:grpSpPr>
    </p:spTree>
    <p:extLst>
      <p:ext uri="{BB962C8B-B14F-4D97-AF65-F5344CB8AC3E}">
        <p14:creationId xmlns:p14="http://schemas.microsoft.com/office/powerpoint/2010/main" val="79236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87F11-FA88-883C-28A8-7660ABFEDAC6}"/>
            </a:ext>
          </a:extLst>
        </p:cNvPr>
        <p:cNvGrpSpPr/>
        <p:nvPr/>
      </p:nvGrpSpPr>
      <p:grpSpPr>
        <a:xfrm>
          <a:off x="0" y="0"/>
          <a:ext cx="0" cy="0"/>
          <a:chOff x="0" y="0"/>
          <a:chExt cx="0" cy="0"/>
        </a:xfrm>
      </p:grpSpPr>
    </p:spTree>
    <p:extLst>
      <p:ext uri="{BB962C8B-B14F-4D97-AF65-F5344CB8AC3E}">
        <p14:creationId xmlns:p14="http://schemas.microsoft.com/office/powerpoint/2010/main" val="2148468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8.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832410" y="5016473"/>
            <a:ext cx="6220101" cy="1325563"/>
          </a:xfrm>
        </p:spPr>
        <p:txBody>
          <a:bodyPr anchor="ctr">
            <a:noAutofit/>
          </a:bodyPr>
          <a:lstStyle/>
          <a:p>
            <a:r>
              <a:rPr lang="en-US" altLang="en-US" sz="3600" dirty="0">
                <a:solidFill>
                  <a:schemeClr val="bg2">
                    <a:lumMod val="75000"/>
                  </a:schemeClr>
                </a:solidFill>
              </a:rPr>
              <a:t>Supervisor : </a:t>
            </a:r>
            <a:br>
              <a:rPr lang="en-US" altLang="en-US" dirty="0">
                <a:solidFill>
                  <a:schemeClr val="accent2"/>
                </a:solidFill>
              </a:rPr>
            </a:br>
            <a:r>
              <a:rPr lang="en-US" altLang="en-US" dirty="0">
                <a:solidFill>
                  <a:schemeClr val="accent2"/>
                </a:solidFill>
              </a:rPr>
              <a:t>Prof. Aritri Debnath</a:t>
            </a:r>
            <a:endParaRPr lang="en-US" altLang="en-US" dirty="0"/>
          </a:p>
        </p:txBody>
      </p:sp>
      <p:sp>
        <p:nvSpPr>
          <p:cNvPr id="2" name="Rectangle 2">
            <a:extLst>
              <a:ext uri="{FF2B5EF4-FFF2-40B4-BE49-F238E27FC236}">
                <a16:creationId xmlns:a16="http://schemas.microsoft.com/office/drawing/2014/main" id="{742A3987-D9AF-A36A-2894-E88953238DD6}"/>
              </a:ext>
            </a:extLst>
          </p:cNvPr>
          <p:cNvSpPr txBox="1">
            <a:spLocks noChangeArrowheads="1"/>
          </p:cNvSpPr>
          <p:nvPr/>
        </p:nvSpPr>
        <p:spPr>
          <a:xfrm>
            <a:off x="4832411" y="383458"/>
            <a:ext cx="7231770" cy="1683544"/>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fontAlgn="auto">
              <a:spcAft>
                <a:spcPts val="0"/>
              </a:spcAft>
            </a:pPr>
            <a:r>
              <a:rPr lang="en-US" altLang="en-US" sz="3600" dirty="0">
                <a:solidFill>
                  <a:schemeClr val="bg2">
                    <a:lumMod val="75000"/>
                  </a:schemeClr>
                </a:solidFill>
              </a:rPr>
              <a:t>CREDIT RISK ANALYSIS :</a:t>
            </a:r>
            <a:br>
              <a:rPr lang="en-US" altLang="en-US" dirty="0"/>
            </a:br>
            <a:endParaRPr lang="en-US" altLang="en-US" dirty="0"/>
          </a:p>
        </p:txBody>
      </p:sp>
      <p:sp>
        <p:nvSpPr>
          <p:cNvPr id="3" name="Rectangle 2">
            <a:extLst>
              <a:ext uri="{FF2B5EF4-FFF2-40B4-BE49-F238E27FC236}">
                <a16:creationId xmlns:a16="http://schemas.microsoft.com/office/drawing/2014/main" id="{6C345A0A-A196-423E-AC47-875C6D04A251}"/>
              </a:ext>
            </a:extLst>
          </p:cNvPr>
          <p:cNvSpPr txBox="1">
            <a:spLocks noChangeArrowheads="1"/>
          </p:cNvSpPr>
          <p:nvPr/>
        </p:nvSpPr>
        <p:spPr>
          <a:xfrm>
            <a:off x="4832409" y="3334262"/>
            <a:ext cx="6220101" cy="1325563"/>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fontAlgn="auto">
              <a:spcAft>
                <a:spcPts val="0"/>
              </a:spcAft>
            </a:pPr>
            <a:r>
              <a:rPr lang="en-US" altLang="en-US" sz="3600" dirty="0">
                <a:solidFill>
                  <a:schemeClr val="bg2">
                    <a:lumMod val="75000"/>
                  </a:schemeClr>
                </a:solidFill>
              </a:rPr>
              <a:t>Presenter :</a:t>
            </a:r>
          </a:p>
          <a:p>
            <a:pPr fontAlgn="auto">
              <a:spcAft>
                <a:spcPts val="0"/>
              </a:spcAft>
            </a:pPr>
            <a:r>
              <a:rPr lang="en-US" altLang="en-US" dirty="0">
                <a:solidFill>
                  <a:schemeClr val="accent2"/>
                </a:solidFill>
              </a:rPr>
              <a:t>Gboyega Adenaike</a:t>
            </a:r>
            <a:endParaRPr lang="en-US" altLang="en-US" dirty="0"/>
          </a:p>
        </p:txBody>
      </p:sp>
      <p:sp>
        <p:nvSpPr>
          <p:cNvPr id="4" name="Rectangle 2">
            <a:extLst>
              <a:ext uri="{FF2B5EF4-FFF2-40B4-BE49-F238E27FC236}">
                <a16:creationId xmlns:a16="http://schemas.microsoft.com/office/drawing/2014/main" id="{74044C95-E2FC-9B67-9DB8-673ED55D5AE6}"/>
              </a:ext>
            </a:extLst>
          </p:cNvPr>
          <p:cNvSpPr txBox="1">
            <a:spLocks noChangeArrowheads="1"/>
          </p:cNvSpPr>
          <p:nvPr/>
        </p:nvSpPr>
        <p:spPr>
          <a:xfrm>
            <a:off x="4832410" y="514632"/>
            <a:ext cx="6220101" cy="1683544"/>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fontAlgn="auto">
              <a:spcAft>
                <a:spcPts val="0"/>
              </a:spcAft>
            </a:pPr>
            <a:r>
              <a:rPr lang="en-US" altLang="en-US" sz="4000" dirty="0">
                <a:solidFill>
                  <a:schemeClr val="accent2"/>
                </a:solidFill>
              </a:rPr>
              <a:t>Analyzing Loan Approval</a:t>
            </a:r>
            <a:endParaRPr lang="en-US" altLang="en-US" sz="40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320842" y="38101"/>
            <a:ext cx="5334000" cy="778607"/>
          </a:xfrm>
        </p:spPr>
        <p:txBody>
          <a:bodyPr>
            <a:normAutofit/>
          </a:bodyPr>
          <a:lstStyle/>
          <a:p>
            <a:r>
              <a:rPr lang="en-US" sz="3600" dirty="0"/>
              <a:t>Insights: </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29569" y="778607"/>
            <a:ext cx="5334000" cy="5156971"/>
          </a:xfrm>
        </p:spPr>
        <p:txBody>
          <a:bodyPr vert="horz" lIns="91440" tIns="45720" rIns="91440" bIns="45720" rtlCol="0" anchor="t">
            <a:normAutofit/>
          </a:bodyPr>
          <a:lstStyle/>
          <a:p>
            <a:pPr marL="285750" indent="-285750">
              <a:buFont typeface="Arial" panose="020B0604020202020204" pitchFamily="34" charset="0"/>
              <a:buChar char="•"/>
            </a:pPr>
            <a:r>
              <a:rPr lang="en-US" altLang="en-US" b="0" dirty="0"/>
              <a:t>From the analysis the income of Female is more than the male, this is a strong indication that female will be considered for loan approval and won't be a defaulter. </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altLang="en-US" b="0" dirty="0"/>
              <a:t>State servant, working class and commercial association have higher income but female still possess high income earing than male.</a:t>
            </a:r>
          </a:p>
          <a:p>
            <a:pPr marL="285750" indent="-285750">
              <a:buFont typeface="Arial" panose="020B0604020202020204" pitchFamily="34" charset="0"/>
              <a:buChar char="•"/>
            </a:pPr>
            <a:r>
              <a:rPr lang="en-US" altLang="en-US" b="0" dirty="0"/>
              <a:t>Non –defaulters are high in state servant,  working class and Commercial Association, this be because they earn higher and have a reasonable income than students and pensioners.</a:t>
            </a:r>
          </a:p>
        </p:txBody>
      </p:sp>
      <p:pic>
        <p:nvPicPr>
          <p:cNvPr id="4" name="Picture 3" descr="A graph of income range&#10;&#10;AI-generated content may be incorrect.">
            <a:extLst>
              <a:ext uri="{FF2B5EF4-FFF2-40B4-BE49-F238E27FC236}">
                <a16:creationId xmlns:a16="http://schemas.microsoft.com/office/drawing/2014/main" id="{B79BADF1-0149-3E55-BE1A-BA0D4E069590}"/>
              </a:ext>
            </a:extLst>
          </p:cNvPr>
          <p:cNvPicPr>
            <a:picLocks noChangeAspect="1"/>
          </p:cNvPicPr>
          <p:nvPr/>
        </p:nvPicPr>
        <p:blipFill>
          <a:blip r:embed="rId3"/>
          <a:stretch>
            <a:fillRect/>
          </a:stretch>
        </p:blipFill>
        <p:spPr>
          <a:xfrm>
            <a:off x="5363569" y="38101"/>
            <a:ext cx="6822528" cy="3009900"/>
          </a:xfrm>
          <a:prstGeom prst="rect">
            <a:avLst/>
          </a:prstGeom>
          <a:ln>
            <a:solidFill>
              <a:schemeClr val="accent6"/>
            </a:solidFill>
          </a:ln>
        </p:spPr>
      </p:pic>
      <p:pic>
        <p:nvPicPr>
          <p:cNvPr id="6" name="Picture 5" descr="A graph of income type&#10;&#10;AI-generated content may be incorrect.">
            <a:extLst>
              <a:ext uri="{FF2B5EF4-FFF2-40B4-BE49-F238E27FC236}">
                <a16:creationId xmlns:a16="http://schemas.microsoft.com/office/drawing/2014/main" id="{4E7D400B-6706-492E-43A3-321719FAAAED}"/>
              </a:ext>
            </a:extLst>
          </p:cNvPr>
          <p:cNvPicPr>
            <a:picLocks noChangeAspect="1"/>
          </p:cNvPicPr>
          <p:nvPr/>
        </p:nvPicPr>
        <p:blipFill>
          <a:blip r:embed="rId4"/>
          <a:stretch>
            <a:fillRect/>
          </a:stretch>
        </p:blipFill>
        <p:spPr>
          <a:xfrm>
            <a:off x="5363569" y="3069493"/>
            <a:ext cx="6828431" cy="3009900"/>
          </a:xfrm>
          <a:prstGeom prst="rect">
            <a:avLst/>
          </a:prstGeom>
          <a:ln>
            <a:solidFill>
              <a:schemeClr val="accent6"/>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CF88E-AFE5-F1E0-DADC-791D931ACFA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56F041-A7AB-2AF3-CA6E-B5DB1D367FF2}"/>
              </a:ext>
            </a:extLst>
          </p:cNvPr>
          <p:cNvSpPr>
            <a:spLocks noGrp="1"/>
          </p:cNvSpPr>
          <p:nvPr>
            <p:ph type="title"/>
          </p:nvPr>
        </p:nvSpPr>
        <p:spPr>
          <a:xfrm>
            <a:off x="320842" y="38101"/>
            <a:ext cx="5334000" cy="778607"/>
          </a:xfrm>
        </p:spPr>
        <p:txBody>
          <a:bodyPr>
            <a:normAutofit/>
          </a:bodyPr>
          <a:lstStyle/>
          <a:p>
            <a:r>
              <a:rPr lang="en-US" sz="3600" dirty="0"/>
              <a:t>Insights: </a:t>
            </a:r>
          </a:p>
        </p:txBody>
      </p:sp>
      <p:sp>
        <p:nvSpPr>
          <p:cNvPr id="9219" name="Rectangle 8">
            <a:extLst>
              <a:ext uri="{FF2B5EF4-FFF2-40B4-BE49-F238E27FC236}">
                <a16:creationId xmlns:a16="http://schemas.microsoft.com/office/drawing/2014/main" id="{BC53566E-C027-950D-D703-02E600E7084A}"/>
              </a:ext>
            </a:extLst>
          </p:cNvPr>
          <p:cNvSpPr>
            <a:spLocks noGrp="1" noChangeArrowheads="1"/>
          </p:cNvSpPr>
          <p:nvPr>
            <p:ph type="body" sz="quarter" idx="11"/>
          </p:nvPr>
        </p:nvSpPr>
        <p:spPr>
          <a:xfrm>
            <a:off x="40105" y="1099450"/>
            <a:ext cx="5334000" cy="3392340"/>
          </a:xfrm>
        </p:spPr>
        <p:txBody>
          <a:bodyPr vert="horz" lIns="91440" tIns="45720" rIns="91440" bIns="45720" rtlCol="0" anchor="t">
            <a:normAutofit/>
          </a:bodyPr>
          <a:lstStyle/>
          <a:p>
            <a:pPr marL="285750" indent="-285750">
              <a:buFont typeface="Arial" panose="020B0604020202020204" pitchFamily="34" charset="0"/>
              <a:buChar char="•"/>
            </a:pPr>
            <a:r>
              <a:rPr lang="en-US" altLang="en-US" b="0" dirty="0"/>
              <a:t>Clients with higher Education are Non-Defaulters than other maybe due to weak correlation of records </a:t>
            </a:r>
          </a:p>
          <a:p>
            <a:pPr marL="285750" indent="-285750">
              <a:buFont typeface="Arial" panose="020B0604020202020204" pitchFamily="34" charset="0"/>
              <a:buChar char="•"/>
            </a:pPr>
            <a:r>
              <a:rPr lang="en-US" altLang="en-US" b="0" dirty="0"/>
              <a:t>clients who are Married or Window are Non-Defaulters but clients who are students or Not Married are defaulters </a:t>
            </a:r>
          </a:p>
          <a:p>
            <a:pPr marL="285750" indent="-285750">
              <a:buFont typeface="Arial" panose="020B0604020202020204" pitchFamily="34" charset="0"/>
              <a:buChar char="•"/>
            </a:pPr>
            <a:r>
              <a:rPr lang="en-US" altLang="en-US" b="0" dirty="0"/>
              <a:t>Among Defaulters: 59.8% are married, 3.8% are widow, and the rest are either single or Not Married.</a:t>
            </a:r>
          </a:p>
        </p:txBody>
      </p:sp>
      <p:pic>
        <p:nvPicPr>
          <p:cNvPr id="5" name="Picture 4" descr="A comparison of a graph&#10;&#10;AI-generated content may be incorrect.">
            <a:extLst>
              <a:ext uri="{FF2B5EF4-FFF2-40B4-BE49-F238E27FC236}">
                <a16:creationId xmlns:a16="http://schemas.microsoft.com/office/drawing/2014/main" id="{F4948AE5-5299-78AC-4983-EF0843EA98E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5363569" y="38101"/>
            <a:ext cx="6828431" cy="3009900"/>
          </a:xfrm>
          <a:prstGeom prst="rect">
            <a:avLst/>
          </a:prstGeom>
        </p:spPr>
      </p:pic>
      <p:pic>
        <p:nvPicPr>
          <p:cNvPr id="8" name="Picture 7" descr="A comparison of a graph&#10;&#10;AI-generated content may be incorrect.">
            <a:extLst>
              <a:ext uri="{FF2B5EF4-FFF2-40B4-BE49-F238E27FC236}">
                <a16:creationId xmlns:a16="http://schemas.microsoft.com/office/drawing/2014/main" id="{E0BAB79D-A9CB-01B9-3CD0-D0C0EF4B3D5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5403674" y="2795620"/>
            <a:ext cx="6788326" cy="3023998"/>
          </a:xfrm>
          <a:prstGeom prst="rect">
            <a:avLst/>
          </a:prstGeom>
        </p:spPr>
      </p:pic>
    </p:spTree>
    <p:extLst>
      <p:ext uri="{BB962C8B-B14F-4D97-AF65-F5344CB8AC3E}">
        <p14:creationId xmlns:p14="http://schemas.microsoft.com/office/powerpoint/2010/main" val="255049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144379" y="931007"/>
            <a:ext cx="5570621" cy="5390147"/>
          </a:xfrm>
        </p:spPr>
        <p:txBody>
          <a:bodyPr/>
          <a:lstStyle/>
          <a:p>
            <a:pPr marL="285750" indent="-285750">
              <a:buFont typeface="Arial" panose="020B0604020202020204" pitchFamily="34" charset="0"/>
              <a:buChar char="•"/>
            </a:pPr>
            <a:r>
              <a:rPr lang="en-US" b="0" dirty="0"/>
              <a:t>The amount of credit of a client is highly correlated with the Annuity about 76% which means that annuity is likely to increase if payment of loan is not on time.</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The price of Good have 99% chances of increasing your habit of spending which may allow you to have higher credit to pay.</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Family members also increase the chances of being rejected for loan application, meaning if you have more children with the bills and monthly expenses it will affect you r chances of loan approval.</a:t>
            </a:r>
          </a:p>
        </p:txBody>
      </p:sp>
      <p:pic>
        <p:nvPicPr>
          <p:cNvPr id="5" name="Picture 4" descr="A diagram of data analysis&#10;&#10;AI-generated content may be incorrect.">
            <a:extLst>
              <a:ext uri="{FF2B5EF4-FFF2-40B4-BE49-F238E27FC236}">
                <a16:creationId xmlns:a16="http://schemas.microsoft.com/office/drawing/2014/main" id="{113FEF27-1934-695E-68B1-9C99EB234505}"/>
              </a:ext>
            </a:extLst>
          </p:cNvPr>
          <p:cNvPicPr>
            <a:picLocks noChangeAspect="1"/>
          </p:cNvPicPr>
          <p:nvPr/>
        </p:nvPicPr>
        <p:blipFill>
          <a:blip r:embed="rId2"/>
          <a:stretch>
            <a:fillRect/>
          </a:stretch>
        </p:blipFill>
        <p:spPr>
          <a:xfrm>
            <a:off x="5715000" y="0"/>
            <a:ext cx="6477000" cy="6858000"/>
          </a:xfrm>
          <a:prstGeom prst="rect">
            <a:avLst/>
          </a:prstGeom>
        </p:spPr>
      </p:pic>
      <p:sp>
        <p:nvSpPr>
          <p:cNvPr id="6" name="Title 2">
            <a:extLst>
              <a:ext uri="{FF2B5EF4-FFF2-40B4-BE49-F238E27FC236}">
                <a16:creationId xmlns:a16="http://schemas.microsoft.com/office/drawing/2014/main" id="{A1E42D70-F256-D5E3-D657-B7897E219F67}"/>
              </a:ext>
            </a:extLst>
          </p:cNvPr>
          <p:cNvSpPr txBox="1">
            <a:spLocks/>
          </p:cNvSpPr>
          <p:nvPr/>
        </p:nvSpPr>
        <p:spPr>
          <a:xfrm>
            <a:off x="144379" y="152400"/>
            <a:ext cx="5334000" cy="778607"/>
          </a:xfrm>
          <a:prstGeom prst="rect">
            <a:avLst/>
          </a:prstGeom>
        </p:spPr>
        <p:txBody>
          <a:bodyPr anchor="t">
            <a:normAutofit/>
          </a:bodyPr>
          <a:lstStyle>
            <a:lvl1pPr defTabSz="914400" eaLnBrk="1" latinLnBrk="0" hangingPunct="1">
              <a:lnSpc>
                <a:spcPct val="90000"/>
              </a:lnSpc>
              <a:spcBef>
                <a:spcPts val="1000"/>
              </a:spcBef>
              <a:buNone/>
              <a:defRPr sz="4000" b="1">
                <a:solidFill>
                  <a:schemeClr val="accent2"/>
                </a:solidFill>
                <a:latin typeface="+mj-lt"/>
                <a:ea typeface="+mj-ea"/>
                <a:cs typeface="+mj-cs"/>
              </a:defRPr>
            </a:lvl1pPr>
          </a:lstStyle>
          <a:p>
            <a:r>
              <a:rPr lang="en-US" sz="3600" dirty="0"/>
              <a:t>Insights: </a:t>
            </a: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282C8-A187-E25B-D371-946A8F46316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91B864-8042-1EFE-8B9D-31CBF96B0392}"/>
              </a:ext>
            </a:extLst>
          </p:cNvPr>
          <p:cNvSpPr>
            <a:spLocks noGrp="1"/>
          </p:cNvSpPr>
          <p:nvPr>
            <p:ph type="title"/>
          </p:nvPr>
        </p:nvSpPr>
        <p:spPr>
          <a:xfrm>
            <a:off x="160421" y="151116"/>
            <a:ext cx="5203147" cy="778607"/>
          </a:xfrm>
        </p:spPr>
        <p:txBody>
          <a:bodyPr>
            <a:normAutofit/>
          </a:bodyPr>
          <a:lstStyle/>
          <a:p>
            <a:r>
              <a:rPr lang="en-US" sz="3600" dirty="0"/>
              <a:t>Bivariate Analysis</a:t>
            </a:r>
          </a:p>
        </p:txBody>
      </p:sp>
      <p:sp>
        <p:nvSpPr>
          <p:cNvPr id="9219" name="Rectangle 8">
            <a:extLst>
              <a:ext uri="{FF2B5EF4-FFF2-40B4-BE49-F238E27FC236}">
                <a16:creationId xmlns:a16="http://schemas.microsoft.com/office/drawing/2014/main" id="{BB1A8391-1EFC-176A-E257-F0C4FA6F786A}"/>
              </a:ext>
            </a:extLst>
          </p:cNvPr>
          <p:cNvSpPr>
            <a:spLocks noGrp="1" noChangeArrowheads="1"/>
          </p:cNvSpPr>
          <p:nvPr>
            <p:ph type="body" sz="quarter" idx="11"/>
          </p:nvPr>
        </p:nvSpPr>
        <p:spPr>
          <a:xfrm>
            <a:off x="29567" y="929723"/>
            <a:ext cx="5334000" cy="5165558"/>
          </a:xfrm>
        </p:spPr>
        <p:txBody>
          <a:bodyPr vert="horz" lIns="91440" tIns="45720" rIns="91440" bIns="45720" rtlCol="0" anchor="t">
            <a:normAutofit/>
          </a:bodyPr>
          <a:lstStyle/>
          <a:p>
            <a:pPr marL="285750" indent="-285750">
              <a:buFont typeface="Arial" panose="020B0604020202020204" pitchFamily="34" charset="0"/>
              <a:buChar char="•"/>
            </a:pPr>
            <a:r>
              <a:rPr lang="en-US" altLang="en-US" b="0" dirty="0"/>
              <a:t>With the scatter plot we can determine that AMT_CREDIT and AMT_GOODS_PRICE are highly correlated which means that if increase in goods price the credit increased directly and vice versa.</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altLang="en-US" b="0" dirty="0"/>
              <a:t>Non- Defaulters have higher correlation with their income as they have strong advantage of Loan approval than defaulters.</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altLang="en-US" b="0" dirty="0"/>
              <a:t>High income rate among Non-defaulter show a high credit score and financial discipline.</a:t>
            </a:r>
          </a:p>
          <a:p>
            <a:pPr marL="285750" indent="-285750">
              <a:buFont typeface="Arial" panose="020B0604020202020204" pitchFamily="34" charset="0"/>
              <a:buChar char="•"/>
            </a:pPr>
            <a:endParaRPr lang="en-US" altLang="en-US" b="0" dirty="0"/>
          </a:p>
        </p:txBody>
      </p:sp>
      <p:pic>
        <p:nvPicPr>
          <p:cNvPr id="5" name="Picture 4" descr="A graph of red dots&#10;&#10;AI-generated content may be incorrect.">
            <a:extLst>
              <a:ext uri="{FF2B5EF4-FFF2-40B4-BE49-F238E27FC236}">
                <a16:creationId xmlns:a16="http://schemas.microsoft.com/office/drawing/2014/main" id="{4A9F2E5C-4749-B3CC-8209-CF69324E3806}"/>
              </a:ext>
            </a:extLst>
          </p:cNvPr>
          <p:cNvPicPr>
            <a:picLocks noChangeAspect="1"/>
          </p:cNvPicPr>
          <p:nvPr/>
        </p:nvPicPr>
        <p:blipFill>
          <a:blip r:embed="rId3"/>
          <a:stretch>
            <a:fillRect/>
          </a:stretch>
        </p:blipFill>
        <p:spPr>
          <a:xfrm>
            <a:off x="5363569" y="38102"/>
            <a:ext cx="6828431" cy="2929688"/>
          </a:xfrm>
          <a:prstGeom prst="rect">
            <a:avLst/>
          </a:prstGeom>
          <a:ln>
            <a:solidFill>
              <a:schemeClr val="accent1"/>
            </a:solidFill>
          </a:ln>
        </p:spPr>
      </p:pic>
      <p:pic>
        <p:nvPicPr>
          <p:cNvPr id="8" name="Picture 7" descr="A comparison of a graph&#10;&#10;AI-generated content may be incorrect.">
            <a:extLst>
              <a:ext uri="{FF2B5EF4-FFF2-40B4-BE49-F238E27FC236}">
                <a16:creationId xmlns:a16="http://schemas.microsoft.com/office/drawing/2014/main" id="{CF2E925C-AF02-C397-D027-BE91A5910E07}"/>
              </a:ext>
            </a:extLst>
          </p:cNvPr>
          <p:cNvPicPr>
            <a:picLocks noChangeAspect="1"/>
          </p:cNvPicPr>
          <p:nvPr/>
        </p:nvPicPr>
        <p:blipFill>
          <a:blip r:embed="rId4"/>
          <a:stretch>
            <a:fillRect/>
          </a:stretch>
        </p:blipFill>
        <p:spPr>
          <a:xfrm>
            <a:off x="5363568" y="2967791"/>
            <a:ext cx="6828431" cy="2983830"/>
          </a:xfrm>
          <a:prstGeom prst="rect">
            <a:avLst/>
          </a:prstGeom>
          <a:ln>
            <a:solidFill>
              <a:schemeClr val="accent1"/>
            </a:solidFill>
          </a:ln>
        </p:spPr>
      </p:pic>
    </p:spTree>
    <p:extLst>
      <p:ext uri="{BB962C8B-B14F-4D97-AF65-F5344CB8AC3E}">
        <p14:creationId xmlns:p14="http://schemas.microsoft.com/office/powerpoint/2010/main" val="145832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0EEA2-5223-3B3E-64F0-E5CE0CD4814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00057D-B98B-513E-12D9-460C4B70BCDD}"/>
              </a:ext>
            </a:extLst>
          </p:cNvPr>
          <p:cNvSpPr>
            <a:spLocks noGrp="1"/>
          </p:cNvSpPr>
          <p:nvPr>
            <p:ph type="title"/>
          </p:nvPr>
        </p:nvSpPr>
        <p:spPr>
          <a:xfrm>
            <a:off x="263660" y="151117"/>
            <a:ext cx="4460545" cy="778607"/>
          </a:xfrm>
        </p:spPr>
        <p:txBody>
          <a:bodyPr>
            <a:normAutofit/>
          </a:bodyPr>
          <a:lstStyle/>
          <a:p>
            <a:r>
              <a:rPr lang="en-US" sz="3600" dirty="0"/>
              <a:t>Bivariate Analysis</a:t>
            </a:r>
          </a:p>
        </p:txBody>
      </p:sp>
      <p:sp>
        <p:nvSpPr>
          <p:cNvPr id="9219" name="Rectangle 8">
            <a:extLst>
              <a:ext uri="{FF2B5EF4-FFF2-40B4-BE49-F238E27FC236}">
                <a16:creationId xmlns:a16="http://schemas.microsoft.com/office/drawing/2014/main" id="{74F8BD01-92F5-6D34-1947-EAE431B4D058}"/>
              </a:ext>
            </a:extLst>
          </p:cNvPr>
          <p:cNvSpPr>
            <a:spLocks noGrp="1" noChangeArrowheads="1"/>
          </p:cNvSpPr>
          <p:nvPr>
            <p:ph type="body" sz="quarter" idx="11"/>
          </p:nvPr>
        </p:nvSpPr>
        <p:spPr>
          <a:xfrm>
            <a:off x="29569" y="929724"/>
            <a:ext cx="4694636" cy="5021898"/>
          </a:xfrm>
        </p:spPr>
        <p:txBody>
          <a:bodyPr vert="horz" lIns="91440" tIns="45720" rIns="91440" bIns="45720" rtlCol="0" anchor="t">
            <a:normAutofit/>
          </a:bodyPr>
          <a:lstStyle/>
          <a:p>
            <a:pPr marL="285750" indent="-285750">
              <a:buFont typeface="Arial" panose="020B0604020202020204" pitchFamily="34" charset="0"/>
              <a:buChar char="•"/>
            </a:pPr>
            <a:r>
              <a:rPr lang="en-US" altLang="en-US" b="0" dirty="0"/>
              <a:t>According to the analysis shown on the boxplot, we can not that age group </a:t>
            </a:r>
            <a:r>
              <a:rPr lang="en-US" altLang="en-US" dirty="0"/>
              <a:t>35-45 </a:t>
            </a:r>
            <a:r>
              <a:rPr lang="en-US" altLang="en-US" b="0" dirty="0"/>
              <a:t>and </a:t>
            </a:r>
            <a:r>
              <a:rPr lang="en-US" altLang="en-US" dirty="0"/>
              <a:t>45-55</a:t>
            </a:r>
            <a:r>
              <a:rPr lang="en-US" altLang="en-US" b="0" dirty="0"/>
              <a:t> and </a:t>
            </a:r>
            <a:r>
              <a:rPr lang="en-US" altLang="en-US" dirty="0"/>
              <a:t>55-65</a:t>
            </a:r>
            <a:r>
              <a:rPr lang="en-US" altLang="en-US" b="0" dirty="0"/>
              <a:t> are non-defaulters in repaying their loans.</a:t>
            </a:r>
          </a:p>
          <a:p>
            <a:pPr marL="285750" indent="-285750">
              <a:buFont typeface="Arial" panose="020B0604020202020204" pitchFamily="34" charset="0"/>
              <a:buChar char="•"/>
            </a:pPr>
            <a:r>
              <a:rPr lang="en-US" altLang="en-US" b="0" dirty="0"/>
              <a:t>Age group </a:t>
            </a:r>
            <a:r>
              <a:rPr lang="en-US" altLang="en-US" dirty="0"/>
              <a:t>65 -75 </a:t>
            </a:r>
            <a:r>
              <a:rPr lang="en-US" altLang="en-US" b="0" dirty="0"/>
              <a:t>has very low variables in the data, so we may not be able to justify their credibility according to the records.</a:t>
            </a:r>
          </a:p>
          <a:p>
            <a:pPr marL="285750" indent="-285750">
              <a:buFont typeface="Arial" panose="020B0604020202020204" pitchFamily="34" charset="0"/>
              <a:buChar char="•"/>
            </a:pPr>
            <a:r>
              <a:rPr lang="en-US" altLang="en-US" b="0" dirty="0"/>
              <a:t>High defaulters can be found in age group </a:t>
            </a:r>
            <a:r>
              <a:rPr lang="en-US" altLang="en-US" dirty="0"/>
              <a:t>55 -65 </a:t>
            </a:r>
            <a:r>
              <a:rPr lang="en-US" altLang="en-US" b="0" dirty="0"/>
              <a:t>and </a:t>
            </a:r>
            <a:r>
              <a:rPr lang="en-US" altLang="en-US" dirty="0"/>
              <a:t>45-55.</a:t>
            </a:r>
          </a:p>
          <a:p>
            <a:pPr marL="285750" indent="-285750">
              <a:buFont typeface="Arial" panose="020B0604020202020204" pitchFamily="34" charset="0"/>
              <a:buChar char="•"/>
            </a:pPr>
            <a:r>
              <a:rPr lang="en-US" altLang="en-US" b="0" dirty="0"/>
              <a:t>Due to less approval of loan in the Bank Age group </a:t>
            </a:r>
            <a:r>
              <a:rPr lang="en-US" altLang="en-US" dirty="0"/>
              <a:t>15-25</a:t>
            </a:r>
            <a:r>
              <a:rPr lang="en-US" altLang="en-US" b="0" dirty="0"/>
              <a:t> will not to be considered for loan.</a:t>
            </a:r>
          </a:p>
          <a:p>
            <a:pPr marL="285750" indent="-285750">
              <a:buFont typeface="Arial" panose="020B0604020202020204" pitchFamily="34" charset="0"/>
              <a:buChar char="•"/>
            </a:pPr>
            <a:endParaRPr lang="en-US" altLang="en-US" b="0" dirty="0"/>
          </a:p>
        </p:txBody>
      </p:sp>
      <p:pic>
        <p:nvPicPr>
          <p:cNvPr id="4" name="Picture 3" descr="A comparison of different colored boxes&#10;&#10;AI-generated content may be incorrect.">
            <a:extLst>
              <a:ext uri="{FF2B5EF4-FFF2-40B4-BE49-F238E27FC236}">
                <a16:creationId xmlns:a16="http://schemas.microsoft.com/office/drawing/2014/main" id="{8A16DBB7-EC5D-B5F2-4A42-10193D4A15E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rcRect t="-5210" b="5210"/>
          <a:stretch/>
        </p:blipFill>
        <p:spPr>
          <a:xfrm>
            <a:off x="4620966" y="-1"/>
            <a:ext cx="7541466" cy="5951621"/>
          </a:xfrm>
          <a:prstGeom prst="rect">
            <a:avLst/>
          </a:prstGeom>
        </p:spPr>
      </p:pic>
    </p:spTree>
    <p:extLst>
      <p:ext uri="{BB962C8B-B14F-4D97-AF65-F5344CB8AC3E}">
        <p14:creationId xmlns:p14="http://schemas.microsoft.com/office/powerpoint/2010/main" val="118473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62FB6-2E6F-153D-C773-FE298F23C0F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33BAC4-B066-52F3-996E-4EC127A13898}"/>
              </a:ext>
            </a:extLst>
          </p:cNvPr>
          <p:cNvSpPr>
            <a:spLocks noGrp="1"/>
          </p:cNvSpPr>
          <p:nvPr>
            <p:ph type="title"/>
          </p:nvPr>
        </p:nvSpPr>
        <p:spPr>
          <a:xfrm>
            <a:off x="160421" y="151116"/>
            <a:ext cx="4844716" cy="778607"/>
          </a:xfrm>
        </p:spPr>
        <p:txBody>
          <a:bodyPr>
            <a:normAutofit fontScale="90000"/>
          </a:bodyPr>
          <a:lstStyle/>
          <a:p>
            <a:r>
              <a:rPr lang="en-US" dirty="0"/>
              <a:t>Multivariate Analysis</a:t>
            </a:r>
          </a:p>
        </p:txBody>
      </p:sp>
      <p:sp>
        <p:nvSpPr>
          <p:cNvPr id="9219" name="Rectangle 8">
            <a:extLst>
              <a:ext uri="{FF2B5EF4-FFF2-40B4-BE49-F238E27FC236}">
                <a16:creationId xmlns:a16="http://schemas.microsoft.com/office/drawing/2014/main" id="{BAA93CE1-3B35-BFF6-5E19-BAA5A124971E}"/>
              </a:ext>
            </a:extLst>
          </p:cNvPr>
          <p:cNvSpPr>
            <a:spLocks noGrp="1" noChangeArrowheads="1"/>
          </p:cNvSpPr>
          <p:nvPr>
            <p:ph type="body" sz="quarter" idx="11"/>
          </p:nvPr>
        </p:nvSpPr>
        <p:spPr>
          <a:xfrm>
            <a:off x="29569" y="929724"/>
            <a:ext cx="4844716" cy="5021898"/>
          </a:xfrm>
        </p:spPr>
        <p:txBody>
          <a:bodyPr vert="horz" lIns="91440" tIns="45720" rIns="91440" bIns="45720" rtlCol="0" anchor="t">
            <a:normAutofit/>
          </a:bodyPr>
          <a:lstStyle/>
          <a:p>
            <a:pPr marL="285750" indent="-285750">
              <a:buFont typeface="Arial" panose="020B0604020202020204" pitchFamily="34" charset="0"/>
              <a:buChar char="•"/>
            </a:pPr>
            <a:r>
              <a:rPr lang="en-US" altLang="en-US" b="0" dirty="0"/>
              <a:t>From the above box plot we can conclude that Family status of 'Civil Manager', 'Manager' and ‘Separated' of Academic Degree education are having higher number of Credits than others.</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altLang="en-US" b="0" dirty="0"/>
              <a:t>Higher Education of family status of 'Marriage', 'Single' and 'Civil Marriage' are having more outliers.</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altLang="en-US" b="0" dirty="0"/>
              <a:t>Civil Marriage for Academic degree is having most of the credits in the third quartile.</a:t>
            </a:r>
          </a:p>
        </p:txBody>
      </p:sp>
      <p:pic>
        <p:nvPicPr>
          <p:cNvPr id="2" name="Picture 1" descr="A screenshot of a computer&#10;&#10;AI-generated content may be incorrect.">
            <a:extLst>
              <a:ext uri="{FF2B5EF4-FFF2-40B4-BE49-F238E27FC236}">
                <a16:creationId xmlns:a16="http://schemas.microsoft.com/office/drawing/2014/main" id="{85161EC7-D682-7529-54F6-D5F798C50CF0}"/>
              </a:ext>
            </a:extLst>
          </p:cNvPr>
          <p:cNvPicPr>
            <a:picLocks noChangeAspect="1"/>
          </p:cNvPicPr>
          <p:nvPr/>
        </p:nvPicPr>
        <p:blipFill rotWithShape="1">
          <a:blip r:embed="rId3"/>
          <a:srcRect l="24533" t="13426" r="21322" b="6800"/>
          <a:stretch/>
        </p:blipFill>
        <p:spPr bwMode="auto">
          <a:xfrm>
            <a:off x="5117432" y="112294"/>
            <a:ext cx="7045000" cy="58393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4986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B2D6-AA0C-76F9-F71D-CCF7E50823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A86F80-3183-BA2B-2583-EC07814E1C58}"/>
              </a:ext>
            </a:extLst>
          </p:cNvPr>
          <p:cNvSpPr>
            <a:spLocks noGrp="1"/>
          </p:cNvSpPr>
          <p:nvPr>
            <p:ph type="title"/>
          </p:nvPr>
        </p:nvSpPr>
        <p:spPr>
          <a:xfrm>
            <a:off x="160421" y="151116"/>
            <a:ext cx="4844716" cy="778607"/>
          </a:xfrm>
        </p:spPr>
        <p:txBody>
          <a:bodyPr>
            <a:normAutofit fontScale="90000"/>
          </a:bodyPr>
          <a:lstStyle/>
          <a:p>
            <a:r>
              <a:rPr lang="en-US" dirty="0"/>
              <a:t>Multivariate Analysis</a:t>
            </a:r>
          </a:p>
        </p:txBody>
      </p:sp>
      <p:sp>
        <p:nvSpPr>
          <p:cNvPr id="9219" name="Rectangle 8">
            <a:extLst>
              <a:ext uri="{FF2B5EF4-FFF2-40B4-BE49-F238E27FC236}">
                <a16:creationId xmlns:a16="http://schemas.microsoft.com/office/drawing/2014/main" id="{F2D70887-480F-DA02-FC82-F4D7AA2FB41B}"/>
              </a:ext>
            </a:extLst>
          </p:cNvPr>
          <p:cNvSpPr>
            <a:spLocks noGrp="1" noChangeArrowheads="1"/>
          </p:cNvSpPr>
          <p:nvPr>
            <p:ph type="body" sz="quarter" idx="11"/>
          </p:nvPr>
        </p:nvSpPr>
        <p:spPr>
          <a:xfrm>
            <a:off x="160421" y="1174725"/>
            <a:ext cx="4973054" cy="4508550"/>
          </a:xfrm>
        </p:spPr>
        <p:txBody>
          <a:bodyPr vert="horz" lIns="91440" tIns="45720" rIns="91440" bIns="45720" rtlCol="0" anchor="t">
            <a:normAutofit/>
          </a:bodyPr>
          <a:lstStyle/>
          <a:p>
            <a:pPr marL="285750" indent="-285750" algn="l">
              <a:buFont typeface="Arial" panose="020B0604020202020204" pitchFamily="34" charset="0"/>
              <a:buChar char="•"/>
            </a:pPr>
            <a:r>
              <a:rPr lang="en-US" b="0" i="0" dirty="0">
                <a:effectLst/>
              </a:rPr>
              <a:t>Looking at the Education Type, Higher Education- the income amount is mostly equal with family status, it does contain outliers.</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effectLst/>
              </a:rPr>
              <a:t>Academic degree income amount is little higher compared to Higher Education.</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effectLst/>
              </a:rPr>
              <a:t>Lower secondary of civil marriage family status have less amount than others.</a:t>
            </a:r>
          </a:p>
        </p:txBody>
      </p:sp>
      <p:pic>
        <p:nvPicPr>
          <p:cNvPr id="4" name="Picture 3" descr="A screenshot of a graph&#10;&#10;AI-generated content may be incorrect.">
            <a:extLst>
              <a:ext uri="{FF2B5EF4-FFF2-40B4-BE49-F238E27FC236}">
                <a16:creationId xmlns:a16="http://schemas.microsoft.com/office/drawing/2014/main" id="{09A23AB6-E9E5-7396-29B2-2BD8186E78C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20032" t="9553" r="17701"/>
          <a:stretch/>
        </p:blipFill>
        <p:spPr bwMode="auto">
          <a:xfrm>
            <a:off x="5015949" y="0"/>
            <a:ext cx="7063756" cy="59516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81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24467-3049-D111-5C7D-71EC2801B3CD}"/>
            </a:ext>
          </a:extLst>
        </p:cNvPr>
        <p:cNvGrpSpPr/>
        <p:nvPr/>
      </p:nvGrpSpPr>
      <p:grpSpPr>
        <a:xfrm>
          <a:off x="0" y="0"/>
          <a:ext cx="0" cy="0"/>
          <a:chOff x="0" y="0"/>
          <a:chExt cx="0" cy="0"/>
        </a:xfrm>
      </p:grpSpPr>
      <p:sp>
        <p:nvSpPr>
          <p:cNvPr id="9219" name="Rectangle 8">
            <a:extLst>
              <a:ext uri="{FF2B5EF4-FFF2-40B4-BE49-F238E27FC236}">
                <a16:creationId xmlns:a16="http://schemas.microsoft.com/office/drawing/2014/main" id="{21F2A7F1-D074-0042-172E-1253DF36B9B7}"/>
              </a:ext>
            </a:extLst>
          </p:cNvPr>
          <p:cNvSpPr>
            <a:spLocks noGrp="1" noChangeArrowheads="1"/>
          </p:cNvSpPr>
          <p:nvPr>
            <p:ph type="body" sz="quarter" idx="11"/>
          </p:nvPr>
        </p:nvSpPr>
        <p:spPr>
          <a:xfrm>
            <a:off x="160420" y="929723"/>
            <a:ext cx="4973054" cy="4780548"/>
          </a:xfrm>
        </p:spPr>
        <p:txBody>
          <a:bodyPr vert="horz" lIns="91440" tIns="45720" rIns="91440" bIns="45720" rtlCol="0" anchor="t">
            <a:normAutofit/>
          </a:bodyPr>
          <a:lstStyle/>
          <a:p>
            <a:pPr marL="285750" indent="-285750" algn="l">
              <a:buFont typeface="Arial" panose="020B0604020202020204" pitchFamily="34" charset="0"/>
              <a:buChar char="•"/>
            </a:pPr>
            <a:r>
              <a:rPr lang="en-US" b="0" i="0" dirty="0">
                <a:effectLst/>
              </a:rPr>
              <a:t>Looking at the Education Type, Higher Education- the income amount is mostly equal with family status, less contain outliers for Academic degree.</a:t>
            </a:r>
          </a:p>
          <a:p>
            <a:pPr algn="l"/>
            <a:endParaRPr lang="en-US" b="0" i="0" dirty="0">
              <a:effectLst/>
            </a:endParaRPr>
          </a:p>
          <a:p>
            <a:pPr marL="285750" indent="-285750" algn="l">
              <a:buFont typeface="Arial" panose="020B0604020202020204" pitchFamily="34" charset="0"/>
              <a:buChar char="•"/>
            </a:pPr>
            <a:r>
              <a:rPr lang="en-US" b="0" i="0" dirty="0">
                <a:effectLst/>
              </a:rPr>
              <a:t>Academic degree income amount is little higher compared to Higher Education.</a:t>
            </a:r>
          </a:p>
          <a:p>
            <a:pPr marL="285750" indent="-285750" algn="l">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0" i="0" dirty="0">
                <a:effectLst/>
              </a:rPr>
              <a:t>Lower secondary have less amount than others.</a:t>
            </a:r>
          </a:p>
        </p:txBody>
      </p:sp>
      <p:pic>
        <p:nvPicPr>
          <p:cNvPr id="2" name="Picture 1" descr="A screenshot of a computer screen&#10;&#10;AI-generated content may be incorrect.">
            <a:extLst>
              <a:ext uri="{FF2B5EF4-FFF2-40B4-BE49-F238E27FC236}">
                <a16:creationId xmlns:a16="http://schemas.microsoft.com/office/drawing/2014/main" id="{C94453FA-EF53-1302-4828-9698560CC3CA}"/>
              </a:ext>
            </a:extLst>
          </p:cNvPr>
          <p:cNvPicPr>
            <a:picLocks noChangeAspect="1"/>
          </p:cNvPicPr>
          <p:nvPr/>
        </p:nvPicPr>
        <p:blipFill rotWithShape="1">
          <a:blip r:embed="rId3"/>
          <a:srcRect l="21483" t="11617" r="17840"/>
          <a:stretch/>
        </p:blipFill>
        <p:spPr bwMode="auto">
          <a:xfrm>
            <a:off x="5005137" y="0"/>
            <a:ext cx="7026442" cy="5823284"/>
          </a:xfrm>
          <a:prstGeom prst="rect">
            <a:avLst/>
          </a:prstGeom>
          <a:ln>
            <a:noFill/>
          </a:ln>
          <a:extLst>
            <a:ext uri="{53640926-AAD7-44D8-BBD7-CCE9431645EC}">
              <a14:shadowObscured xmlns:a14="http://schemas.microsoft.com/office/drawing/2010/main"/>
            </a:ext>
          </a:extLst>
        </p:spPr>
      </p:pic>
      <p:sp>
        <p:nvSpPr>
          <p:cNvPr id="3" name="Title 2">
            <a:extLst>
              <a:ext uri="{FF2B5EF4-FFF2-40B4-BE49-F238E27FC236}">
                <a16:creationId xmlns:a16="http://schemas.microsoft.com/office/drawing/2014/main" id="{5C995D64-8AA7-D7E8-8AEB-2BE8C6FA7079}"/>
              </a:ext>
            </a:extLst>
          </p:cNvPr>
          <p:cNvSpPr>
            <a:spLocks noGrp="1"/>
          </p:cNvSpPr>
          <p:nvPr>
            <p:ph type="title"/>
          </p:nvPr>
        </p:nvSpPr>
        <p:spPr>
          <a:xfrm>
            <a:off x="160421" y="151116"/>
            <a:ext cx="4973054" cy="778607"/>
          </a:xfrm>
        </p:spPr>
        <p:txBody>
          <a:bodyPr>
            <a:noAutofit/>
          </a:bodyPr>
          <a:lstStyle/>
          <a:p>
            <a:r>
              <a:rPr lang="en-US" sz="3600" dirty="0"/>
              <a:t>Multivariate Analysis</a:t>
            </a:r>
          </a:p>
        </p:txBody>
      </p:sp>
    </p:spTree>
    <p:extLst>
      <p:ext uri="{BB962C8B-B14F-4D97-AF65-F5344CB8AC3E}">
        <p14:creationId xmlns:p14="http://schemas.microsoft.com/office/powerpoint/2010/main" val="304145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B6670-FD10-A0B5-2C19-A6F29AAE5188}"/>
            </a:ext>
          </a:extLst>
        </p:cNvPr>
        <p:cNvGrpSpPr/>
        <p:nvPr/>
      </p:nvGrpSpPr>
      <p:grpSpPr>
        <a:xfrm>
          <a:off x="0" y="0"/>
          <a:ext cx="0" cy="0"/>
          <a:chOff x="0" y="0"/>
          <a:chExt cx="0" cy="0"/>
        </a:xfrm>
      </p:grpSpPr>
      <p:sp>
        <p:nvSpPr>
          <p:cNvPr id="9219" name="Rectangle 8">
            <a:extLst>
              <a:ext uri="{FF2B5EF4-FFF2-40B4-BE49-F238E27FC236}">
                <a16:creationId xmlns:a16="http://schemas.microsoft.com/office/drawing/2014/main" id="{E8F65C98-D928-7104-B428-3726E463D377}"/>
              </a:ext>
            </a:extLst>
          </p:cNvPr>
          <p:cNvSpPr>
            <a:spLocks noGrp="1" noChangeArrowheads="1"/>
          </p:cNvSpPr>
          <p:nvPr>
            <p:ph type="body" sz="quarter" idx="11"/>
          </p:nvPr>
        </p:nvSpPr>
        <p:spPr>
          <a:xfrm>
            <a:off x="160421" y="958645"/>
            <a:ext cx="5340727" cy="4981303"/>
          </a:xfrm>
        </p:spPr>
        <p:txBody>
          <a:bodyPr vert="horz" lIns="91440" tIns="45720" rIns="91440" bIns="45720" rtlCol="0" anchor="t">
            <a:normAutofit/>
          </a:bodyPr>
          <a:lstStyle/>
          <a:p>
            <a:pPr marL="285750" indent="-285750">
              <a:buFont typeface="Arial" panose="020B0604020202020204" pitchFamily="34" charset="0"/>
              <a:buChar char="•"/>
            </a:pPr>
            <a:r>
              <a:rPr lang="en-US" altLang="en-US" b="0" dirty="0"/>
              <a:t>In the approved category, consumer loan has larger number of applicants </a:t>
            </a:r>
          </a:p>
          <a:p>
            <a:pPr marL="285750" indent="-285750">
              <a:buFont typeface="Arial" panose="020B0604020202020204" pitchFamily="34" charset="0"/>
              <a:buChar char="•"/>
            </a:pPr>
            <a:r>
              <a:rPr lang="en-US" altLang="en-US" b="0" dirty="0"/>
              <a:t>There seem to be no cancelled loans in cash loan category than consumer </a:t>
            </a:r>
          </a:p>
          <a:p>
            <a:pPr marL="285750" indent="-285750">
              <a:buFont typeface="Arial" panose="020B0604020202020204" pitchFamily="34" charset="0"/>
              <a:buChar char="•"/>
            </a:pPr>
            <a:r>
              <a:rPr lang="en-US" altLang="en-US" b="0" dirty="0"/>
              <a:t>More cash loans have been refused than consumer loans The Bank has more repeaters in all approved, refused, unused, cancelled categories</a:t>
            </a:r>
          </a:p>
          <a:p>
            <a:pPr marL="285750" indent="-285750">
              <a:buFont typeface="Arial" panose="020B0604020202020204" pitchFamily="34" charset="0"/>
              <a:buChar char="•"/>
            </a:pPr>
            <a:r>
              <a:rPr lang="en-US" altLang="en-US" b="0" dirty="0"/>
              <a:t>POS transactions seem to be consumer loans and as started before more cash loans have been refused than POS</a:t>
            </a:r>
          </a:p>
          <a:p>
            <a:pPr marL="285750" indent="-285750">
              <a:buFont typeface="Arial" panose="020B0604020202020204" pitchFamily="34" charset="0"/>
              <a:buChar char="•"/>
            </a:pPr>
            <a:r>
              <a:rPr lang="en-US" altLang="en-US" b="0" dirty="0"/>
              <a:t>Repairs, other has the highest refusal based on the purpose of loans clients' request.</a:t>
            </a:r>
          </a:p>
        </p:txBody>
      </p:sp>
      <p:pic>
        <p:nvPicPr>
          <p:cNvPr id="5" name="Picture 4" descr="A graph of a company&#10;&#10;AI-generated content may be incorrect.">
            <a:extLst>
              <a:ext uri="{FF2B5EF4-FFF2-40B4-BE49-F238E27FC236}">
                <a16:creationId xmlns:a16="http://schemas.microsoft.com/office/drawing/2014/main" id="{8B455923-987F-D738-0888-14DFA758F3B6}"/>
              </a:ext>
            </a:extLst>
          </p:cNvPr>
          <p:cNvPicPr>
            <a:picLocks noChangeAspect="1"/>
          </p:cNvPicPr>
          <p:nvPr/>
        </p:nvPicPr>
        <p:blipFill>
          <a:blip r:embed="rId3"/>
          <a:srcRect t="3423"/>
          <a:stretch/>
        </p:blipFill>
        <p:spPr>
          <a:xfrm>
            <a:off x="5627156" y="353961"/>
            <a:ext cx="6564844" cy="3692907"/>
          </a:xfrm>
          <a:prstGeom prst="rect">
            <a:avLst/>
          </a:prstGeom>
        </p:spPr>
      </p:pic>
      <p:sp>
        <p:nvSpPr>
          <p:cNvPr id="3" name="Title 2">
            <a:extLst>
              <a:ext uri="{FF2B5EF4-FFF2-40B4-BE49-F238E27FC236}">
                <a16:creationId xmlns:a16="http://schemas.microsoft.com/office/drawing/2014/main" id="{BAF7A1A6-6AF3-155A-CC8C-D2414D990B4A}"/>
              </a:ext>
            </a:extLst>
          </p:cNvPr>
          <p:cNvSpPr>
            <a:spLocks noGrp="1"/>
          </p:cNvSpPr>
          <p:nvPr>
            <p:ph type="title"/>
          </p:nvPr>
        </p:nvSpPr>
        <p:spPr>
          <a:xfrm>
            <a:off x="160421" y="151116"/>
            <a:ext cx="6727076" cy="675535"/>
          </a:xfrm>
        </p:spPr>
        <p:txBody>
          <a:bodyPr>
            <a:normAutofit/>
          </a:bodyPr>
          <a:lstStyle/>
          <a:p>
            <a:r>
              <a:rPr lang="en-US" sz="3600" dirty="0"/>
              <a:t>Previous Application Analysis:</a:t>
            </a:r>
          </a:p>
        </p:txBody>
      </p:sp>
      <p:pic>
        <p:nvPicPr>
          <p:cNvPr id="7" name="Picture 6" descr="A graph showing a number of clients&#10;&#10;AI-generated content may be incorrect.">
            <a:extLst>
              <a:ext uri="{FF2B5EF4-FFF2-40B4-BE49-F238E27FC236}">
                <a16:creationId xmlns:a16="http://schemas.microsoft.com/office/drawing/2014/main" id="{4D418EA0-67E6-47BE-B305-E20F39883BBB}"/>
              </a:ext>
            </a:extLst>
          </p:cNvPr>
          <p:cNvPicPr>
            <a:picLocks noChangeAspect="1"/>
          </p:cNvPicPr>
          <p:nvPr/>
        </p:nvPicPr>
        <p:blipFill>
          <a:blip r:embed="rId4"/>
          <a:stretch>
            <a:fillRect/>
          </a:stretch>
        </p:blipFill>
        <p:spPr>
          <a:xfrm>
            <a:off x="5627156" y="3637783"/>
            <a:ext cx="6564844" cy="3220217"/>
          </a:xfrm>
          <a:prstGeom prst="rect">
            <a:avLst/>
          </a:prstGeom>
        </p:spPr>
      </p:pic>
    </p:spTree>
    <p:extLst>
      <p:ext uri="{BB962C8B-B14F-4D97-AF65-F5344CB8AC3E}">
        <p14:creationId xmlns:p14="http://schemas.microsoft.com/office/powerpoint/2010/main" val="404145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81257-8CEE-B8ED-DB39-601F626AB553}"/>
            </a:ext>
          </a:extLst>
        </p:cNvPr>
        <p:cNvGrpSpPr/>
        <p:nvPr/>
      </p:nvGrpSpPr>
      <p:grpSpPr>
        <a:xfrm>
          <a:off x="0" y="0"/>
          <a:ext cx="0" cy="0"/>
          <a:chOff x="0" y="0"/>
          <a:chExt cx="0" cy="0"/>
        </a:xfrm>
      </p:grpSpPr>
      <p:sp>
        <p:nvSpPr>
          <p:cNvPr id="9219" name="Rectangle 8">
            <a:extLst>
              <a:ext uri="{FF2B5EF4-FFF2-40B4-BE49-F238E27FC236}">
                <a16:creationId xmlns:a16="http://schemas.microsoft.com/office/drawing/2014/main" id="{BC9E6BA9-65CD-313D-0D73-AFDD71046F20}"/>
              </a:ext>
            </a:extLst>
          </p:cNvPr>
          <p:cNvSpPr>
            <a:spLocks noGrp="1" noChangeArrowheads="1"/>
          </p:cNvSpPr>
          <p:nvPr>
            <p:ph type="body" sz="quarter" idx="11"/>
          </p:nvPr>
        </p:nvSpPr>
        <p:spPr>
          <a:xfrm>
            <a:off x="160421" y="1489587"/>
            <a:ext cx="5029128" cy="4572000"/>
          </a:xfrm>
        </p:spPr>
        <p:txBody>
          <a:bodyPr vert="horz" lIns="91440" tIns="45720" rIns="91440" bIns="45720" rtlCol="0" anchor="t">
            <a:normAutofit/>
          </a:bodyPr>
          <a:lstStyle/>
          <a:p>
            <a:pPr marL="285750" indent="-285750">
              <a:buFont typeface="Arial" panose="020B0604020202020204" pitchFamily="34" charset="0"/>
              <a:buChar char="•"/>
            </a:pPr>
            <a:r>
              <a:rPr lang="en-US" altLang="en-US" b="0" dirty="0"/>
              <a:t> Unused offer CREDIT AMOUNT is low; This may be the reason for customer not using it.</a:t>
            </a:r>
          </a:p>
          <a:p>
            <a:pPr marL="285750" indent="-285750">
              <a:buFont typeface="Arial" panose="020B0604020202020204" pitchFamily="34" charset="0"/>
              <a:buChar char="•"/>
            </a:pPr>
            <a:r>
              <a:rPr lang="en-US" altLang="en-US" b="0" dirty="0"/>
              <a:t>Unable to understand why for cancelled and refused there should be any credit amount?</a:t>
            </a:r>
          </a:p>
          <a:p>
            <a:pPr marL="285750" indent="-285750">
              <a:buFont typeface="Arial" panose="020B0604020202020204" pitchFamily="34" charset="0"/>
              <a:buChar char="•"/>
            </a:pPr>
            <a:r>
              <a:rPr lang="en-US" altLang="en-US" b="0" dirty="0"/>
              <a:t>All cancelled and refused cases have higher value of application amount than other categories</a:t>
            </a:r>
          </a:p>
          <a:p>
            <a:pPr marL="285750" indent="-285750">
              <a:buFont typeface="Arial" panose="020B0604020202020204" pitchFamily="34" charset="0"/>
              <a:buChar char="•"/>
            </a:pPr>
            <a:r>
              <a:rPr lang="en-US" altLang="en-US" b="0" dirty="0"/>
              <a:t>Clients that repeat their application tends to have the highest number of refusal but are still considered for loan approval while new clients have the better chances of loan being approved.</a:t>
            </a:r>
          </a:p>
        </p:txBody>
      </p:sp>
      <p:sp>
        <p:nvSpPr>
          <p:cNvPr id="3" name="Title 2">
            <a:extLst>
              <a:ext uri="{FF2B5EF4-FFF2-40B4-BE49-F238E27FC236}">
                <a16:creationId xmlns:a16="http://schemas.microsoft.com/office/drawing/2014/main" id="{DDE2A306-C4F6-4FB6-B343-053BDDAF7FFF}"/>
              </a:ext>
            </a:extLst>
          </p:cNvPr>
          <p:cNvSpPr>
            <a:spLocks noGrp="1"/>
          </p:cNvSpPr>
          <p:nvPr>
            <p:ph type="title"/>
          </p:nvPr>
        </p:nvSpPr>
        <p:spPr>
          <a:xfrm>
            <a:off x="160421" y="151116"/>
            <a:ext cx="4765540" cy="1146741"/>
          </a:xfrm>
        </p:spPr>
        <p:txBody>
          <a:bodyPr>
            <a:noAutofit/>
          </a:bodyPr>
          <a:lstStyle/>
          <a:p>
            <a:r>
              <a:rPr lang="en-US" sz="3600" dirty="0"/>
              <a:t>Previous Application Analysis</a:t>
            </a:r>
          </a:p>
        </p:txBody>
      </p:sp>
      <p:pic>
        <p:nvPicPr>
          <p:cNvPr id="4" name="Picture 3" descr="A graph with different colored bars&#10;&#10;AI-generated content may be incorrect.">
            <a:extLst>
              <a:ext uri="{FF2B5EF4-FFF2-40B4-BE49-F238E27FC236}">
                <a16:creationId xmlns:a16="http://schemas.microsoft.com/office/drawing/2014/main" id="{50CE7DAC-F37F-9025-E8D5-C27863AEBD17}"/>
              </a:ext>
            </a:extLst>
          </p:cNvPr>
          <p:cNvPicPr>
            <a:picLocks noChangeAspect="1"/>
          </p:cNvPicPr>
          <p:nvPr/>
        </p:nvPicPr>
        <p:blipFill>
          <a:blip r:embed="rId3"/>
          <a:stretch>
            <a:fillRect/>
          </a:stretch>
        </p:blipFill>
        <p:spPr>
          <a:xfrm>
            <a:off x="5633884" y="4232786"/>
            <a:ext cx="6558116" cy="2625213"/>
          </a:xfrm>
          <a:prstGeom prst="rect">
            <a:avLst/>
          </a:prstGeom>
          <a:ln>
            <a:noFill/>
          </a:ln>
        </p:spPr>
      </p:pic>
      <p:pic>
        <p:nvPicPr>
          <p:cNvPr id="8" name="Picture 7" descr="A blue and white squares&#10;&#10;AI-generated content may be incorrect.">
            <a:extLst>
              <a:ext uri="{FF2B5EF4-FFF2-40B4-BE49-F238E27FC236}">
                <a16:creationId xmlns:a16="http://schemas.microsoft.com/office/drawing/2014/main" id="{33BF5E5E-A137-600F-3762-B6B750043BC2}"/>
              </a:ext>
            </a:extLst>
          </p:cNvPr>
          <p:cNvPicPr>
            <a:picLocks noChangeAspect="1"/>
          </p:cNvPicPr>
          <p:nvPr/>
        </p:nvPicPr>
        <p:blipFill>
          <a:blip r:embed="rId4"/>
          <a:stretch>
            <a:fillRect/>
          </a:stretch>
        </p:blipFill>
        <p:spPr>
          <a:xfrm>
            <a:off x="5633884" y="0"/>
            <a:ext cx="6558116" cy="4232786"/>
          </a:xfrm>
          <a:prstGeom prst="rect">
            <a:avLst/>
          </a:prstGeom>
          <a:ln>
            <a:noFill/>
          </a:ln>
        </p:spPr>
      </p:pic>
    </p:spTree>
    <p:extLst>
      <p:ext uri="{BB962C8B-B14F-4D97-AF65-F5344CB8AC3E}">
        <p14:creationId xmlns:p14="http://schemas.microsoft.com/office/powerpoint/2010/main" val="566187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625929" y="140774"/>
            <a:ext cx="6477000" cy="731838"/>
          </a:xfrm>
        </p:spPr>
        <p:txBody>
          <a:bodyPr/>
          <a:lstStyle/>
          <a:p>
            <a:r>
              <a:rPr lang="en-US" sz="3600" dirty="0"/>
              <a:t>About Me:</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625929" y="1026008"/>
            <a:ext cx="6099336" cy="5844613"/>
          </a:xfrm>
        </p:spPr>
        <p:txBody>
          <a:bodyPr/>
          <a:lstStyle/>
          <a:p>
            <a:r>
              <a:rPr lang="en-US" sz="1600" dirty="0">
                <a:solidFill>
                  <a:schemeClr val="bg1"/>
                </a:solidFill>
                <a:cs typeface="Calibri" panose="020F0502020204030204" pitchFamily="34" charset="0"/>
              </a:rPr>
              <a:t>Name: </a:t>
            </a:r>
            <a:r>
              <a:rPr lang="en-US" sz="1600" b="0" dirty="0">
                <a:solidFill>
                  <a:schemeClr val="bg1"/>
                </a:solidFill>
                <a:cs typeface="Calibri" panose="020F0502020204030204" pitchFamily="34" charset="0"/>
              </a:rPr>
              <a:t>Gboyega Adenaike</a:t>
            </a:r>
          </a:p>
          <a:p>
            <a:r>
              <a:rPr lang="en-US" sz="1600" dirty="0">
                <a:solidFill>
                  <a:schemeClr val="bg1"/>
                </a:solidFill>
                <a:cs typeface="Calibri" panose="020F0502020204030204" pitchFamily="34" charset="0"/>
              </a:rPr>
              <a:t>Contact: </a:t>
            </a:r>
            <a:r>
              <a:rPr lang="en-US" sz="1600" b="0" dirty="0">
                <a:solidFill>
                  <a:schemeClr val="bg1"/>
                </a:solidFill>
                <a:cs typeface="Calibri" panose="020F0502020204030204" pitchFamily="34" charset="0"/>
              </a:rPr>
              <a:t>segedenny56@gmail.com</a:t>
            </a:r>
          </a:p>
          <a:p>
            <a:r>
              <a:rPr lang="en-US" sz="1600" dirty="0">
                <a:solidFill>
                  <a:schemeClr val="bg1"/>
                </a:solidFill>
                <a:cs typeface="Calibri" panose="020F0502020204030204" pitchFamily="34" charset="0"/>
              </a:rPr>
              <a:t>LinkedIn profile: </a:t>
            </a:r>
            <a:r>
              <a:rPr lang="en-US" sz="1600" b="0" u="sng" dirty="0">
                <a:solidFill>
                  <a:schemeClr val="bg1"/>
                </a:solidFill>
                <a:cs typeface="Calibri" panose="020F0502020204030204" pitchFamily="34" charset="0"/>
              </a:rPr>
              <a:t>linkedin.com/in/gboyega-adenaike-860b0644</a:t>
            </a:r>
          </a:p>
          <a:p>
            <a:endParaRPr lang="en-US" sz="1600" dirty="0">
              <a:solidFill>
                <a:schemeClr val="bg1"/>
              </a:solidFill>
              <a:cs typeface="Calibri" panose="020F0502020204030204" pitchFamily="34" charset="0"/>
            </a:endParaRPr>
          </a:p>
          <a:p>
            <a:pPr marL="0" marR="0">
              <a:spcBef>
                <a:spcPts val="0"/>
              </a:spcBef>
              <a:spcAft>
                <a:spcPts val="0"/>
              </a:spcAft>
            </a:pPr>
            <a:r>
              <a:rPr lang="en-US" sz="1600" b="1" dirty="0">
                <a:solidFill>
                  <a:schemeClr val="bg1"/>
                </a:solidFill>
                <a:effectLst/>
                <a:ea typeface="Calibri" panose="020F0502020204030204" pitchFamily="34" charset="0"/>
                <a:cs typeface="Calibri" panose="020F0502020204030204" pitchFamily="34" charset="0"/>
              </a:rPr>
              <a:t>SKILLS</a:t>
            </a:r>
            <a:endParaRPr lang="en-US" sz="1600" dirty="0">
              <a:solidFill>
                <a:schemeClr val="bg1"/>
              </a:solidFill>
              <a:effectLst/>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600" b="0" dirty="0">
                <a:solidFill>
                  <a:schemeClr val="bg1"/>
                </a:solidFill>
                <a:effectLst/>
                <a:ea typeface="Calibri" panose="020F0502020204030204" pitchFamily="34" charset="0"/>
                <a:cs typeface="Calibri" panose="020F0502020204030204" pitchFamily="34" charset="0"/>
              </a:rPr>
              <a:t>Data Analysis Tools: Excel, SQL, Python (Pandas, Numpy)</a:t>
            </a:r>
          </a:p>
          <a:p>
            <a:pPr marL="342900" marR="0" lvl="0" indent="-342900">
              <a:spcBef>
                <a:spcPts val="0"/>
              </a:spcBef>
              <a:spcAft>
                <a:spcPts val="0"/>
              </a:spcAft>
              <a:buFont typeface="Symbol" panose="05050102010706020507" pitchFamily="18" charset="2"/>
              <a:buChar char=""/>
            </a:pPr>
            <a:r>
              <a:rPr lang="en-US" sz="1600" b="0" dirty="0">
                <a:solidFill>
                  <a:schemeClr val="bg1"/>
                </a:solidFill>
                <a:effectLst/>
                <a:ea typeface="Calibri" panose="020F0502020204030204" pitchFamily="34" charset="0"/>
                <a:cs typeface="Calibri" panose="020F0502020204030204" pitchFamily="34" charset="0"/>
              </a:rPr>
              <a:t>Data Visualization: Excel, Power BI, Matplotlib, seaborn </a:t>
            </a:r>
          </a:p>
          <a:p>
            <a:pPr marL="342900" marR="0" lvl="0" indent="-342900">
              <a:spcBef>
                <a:spcPts val="0"/>
              </a:spcBef>
              <a:spcAft>
                <a:spcPts val="0"/>
              </a:spcAft>
              <a:buFont typeface="Symbol" panose="05050102010706020507" pitchFamily="18" charset="2"/>
              <a:buChar char=""/>
            </a:pPr>
            <a:r>
              <a:rPr lang="en-US" sz="1600" b="0" dirty="0">
                <a:solidFill>
                  <a:schemeClr val="bg1"/>
                </a:solidFill>
                <a:effectLst/>
                <a:ea typeface="Calibri" panose="020F0502020204030204" pitchFamily="34" charset="0"/>
                <a:cs typeface="Calibri" panose="020F0502020204030204" pitchFamily="34" charset="0"/>
              </a:rPr>
              <a:t>Predictive Modeling </a:t>
            </a:r>
          </a:p>
          <a:p>
            <a:pPr marL="342900" marR="0" lvl="0" indent="-342900">
              <a:spcBef>
                <a:spcPts val="0"/>
              </a:spcBef>
              <a:spcAft>
                <a:spcPts val="0"/>
              </a:spcAft>
              <a:buFont typeface="Symbol" panose="05050102010706020507" pitchFamily="18" charset="2"/>
              <a:buChar char=""/>
            </a:pPr>
            <a:r>
              <a:rPr lang="en-US" sz="1600" b="0" dirty="0">
                <a:solidFill>
                  <a:schemeClr val="bg1"/>
                </a:solidFill>
                <a:effectLst/>
                <a:ea typeface="Calibri" panose="020F0502020204030204" pitchFamily="34" charset="0"/>
                <a:cs typeface="Calibri" panose="020F0502020204030204" pitchFamily="34" charset="0"/>
              </a:rPr>
              <a:t>Machine Learning: scikit learn, linear regression, clustering, deep learning algorithm</a:t>
            </a:r>
          </a:p>
          <a:p>
            <a:pPr marL="342900" marR="0" lvl="0" indent="-342900">
              <a:spcBef>
                <a:spcPts val="0"/>
              </a:spcBef>
              <a:spcAft>
                <a:spcPts val="0"/>
              </a:spcAft>
              <a:buFont typeface="Symbol" panose="05050102010706020507" pitchFamily="18" charset="2"/>
              <a:buChar char=""/>
            </a:pPr>
            <a:r>
              <a:rPr lang="en-US" sz="1600" b="0" dirty="0">
                <a:solidFill>
                  <a:schemeClr val="bg1"/>
                </a:solidFill>
                <a:effectLst/>
                <a:ea typeface="Calibri" panose="020F0502020204030204" pitchFamily="34" charset="0"/>
                <a:cs typeface="Calibri" panose="020F0502020204030204" pitchFamily="34" charset="0"/>
              </a:rPr>
              <a:t>Report writing </a:t>
            </a:r>
          </a:p>
          <a:p>
            <a:pPr marL="342900" marR="0" lvl="0" indent="-342900">
              <a:spcBef>
                <a:spcPts val="0"/>
              </a:spcBef>
              <a:spcAft>
                <a:spcPts val="0"/>
              </a:spcAft>
              <a:buFont typeface="Symbol" panose="05050102010706020507" pitchFamily="18" charset="2"/>
              <a:buChar char=""/>
            </a:pPr>
            <a:r>
              <a:rPr lang="en-US" sz="1600" b="0" dirty="0">
                <a:solidFill>
                  <a:schemeClr val="bg1"/>
                </a:solidFill>
                <a:ea typeface="Calibri" panose="020F0502020204030204" pitchFamily="34" charset="0"/>
                <a:cs typeface="Calibri" panose="020F0502020204030204" pitchFamily="34" charset="0"/>
              </a:rPr>
              <a:t>C</a:t>
            </a:r>
            <a:r>
              <a:rPr lang="en-US" sz="1600" b="0" dirty="0">
                <a:solidFill>
                  <a:schemeClr val="bg1"/>
                </a:solidFill>
                <a:effectLst/>
                <a:ea typeface="Calibri" panose="020F0502020204030204" pitchFamily="34" charset="0"/>
                <a:cs typeface="Calibri" panose="020F0502020204030204" pitchFamily="34" charset="0"/>
              </a:rPr>
              <a:t>ritical thinking, communication, problem – solving, teamwork</a:t>
            </a:r>
          </a:p>
          <a:p>
            <a:r>
              <a:rPr lang="en-US" sz="1600" b="1" dirty="0">
                <a:solidFill>
                  <a:schemeClr val="bg1"/>
                </a:solidFill>
                <a:effectLst/>
                <a:ea typeface="Calibri" panose="020F0502020204030204" pitchFamily="34" charset="0"/>
                <a:cs typeface="Calibri" panose="020F0502020204030204" pitchFamily="34" charset="0"/>
              </a:rPr>
              <a:t>AREA OF INTEREST:</a:t>
            </a:r>
          </a:p>
          <a:p>
            <a:pPr marL="285750" indent="-285750">
              <a:buFont typeface="Arial" panose="020B0604020202020204" pitchFamily="34" charset="0"/>
              <a:buChar char="•"/>
            </a:pPr>
            <a:r>
              <a:rPr lang="en-US" sz="1600" b="0" dirty="0">
                <a:solidFill>
                  <a:schemeClr val="bg1"/>
                </a:solidFill>
                <a:ea typeface="Calibri" panose="020F0502020204030204" pitchFamily="34" charset="0"/>
                <a:cs typeface="Calibri" panose="020F0502020204030204" pitchFamily="34" charset="0"/>
              </a:rPr>
              <a:t>Data Analyst</a:t>
            </a:r>
          </a:p>
          <a:p>
            <a:pPr marL="285750" indent="-285750">
              <a:buFont typeface="Arial" panose="020B0604020202020204" pitchFamily="34" charset="0"/>
              <a:buChar char="•"/>
            </a:pPr>
            <a:r>
              <a:rPr lang="en-US" sz="1600" b="0" dirty="0">
                <a:solidFill>
                  <a:schemeClr val="bg1"/>
                </a:solidFill>
                <a:effectLst/>
                <a:ea typeface="Calibri" panose="020F0502020204030204" pitchFamily="34" charset="0"/>
                <a:cs typeface="Calibri" panose="020F0502020204030204" pitchFamily="34" charset="0"/>
              </a:rPr>
              <a:t>Business Analyst</a:t>
            </a:r>
          </a:p>
          <a:p>
            <a:pPr marL="285750" indent="-285750">
              <a:buFont typeface="Arial" panose="020B0604020202020204" pitchFamily="34" charset="0"/>
              <a:buChar char="•"/>
            </a:pPr>
            <a:r>
              <a:rPr lang="en-US" sz="1600" b="0" dirty="0">
                <a:solidFill>
                  <a:schemeClr val="bg1"/>
                </a:solidFill>
                <a:ea typeface="Calibri" panose="020F0502020204030204" pitchFamily="34" charset="0"/>
                <a:cs typeface="Calibri" panose="020F0502020204030204" pitchFamily="34" charset="0"/>
              </a:rPr>
              <a:t>Data Science</a:t>
            </a:r>
            <a:endParaRPr lang="en-US" sz="1600" b="0" dirty="0">
              <a:solidFill>
                <a:schemeClr val="bg1"/>
              </a:solidFill>
              <a:effectLst/>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E6AE728-82F3-DA1F-5854-54804CECF264}"/>
              </a:ext>
            </a:extLst>
          </p:cNvPr>
          <p:cNvPicPr>
            <a:picLocks noChangeAspect="1"/>
          </p:cNvPicPr>
          <p:nvPr/>
        </p:nvPicPr>
        <p:blipFill rotWithShape="1">
          <a:blip r:embed="rId3">
            <a:extLst>
              <a:ext uri="{28A0092B-C50C-407E-A947-70E740481C1C}">
                <a14:useLocalDpi xmlns:a14="http://schemas.microsoft.com/office/drawing/2010/main" val="0"/>
              </a:ext>
            </a:extLst>
          </a:blip>
          <a:srcRect t="14122"/>
          <a:stretch/>
        </p:blipFill>
        <p:spPr>
          <a:xfrm>
            <a:off x="7412977" y="764789"/>
            <a:ext cx="4315326" cy="478054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427703" y="390455"/>
            <a:ext cx="4571999" cy="553998"/>
          </a:xfrm>
        </p:spPr>
        <p:txBody>
          <a:bodyPr/>
          <a:lstStyle/>
          <a:p>
            <a:r>
              <a:rPr lang="en-US" sz="3600" dirty="0"/>
              <a:t>Recommendation: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632978" y="944454"/>
            <a:ext cx="11283719" cy="4999146"/>
          </a:xfrm>
        </p:spPr>
        <p:txBody>
          <a:bodyPr/>
          <a:lstStyle/>
          <a:p>
            <a:pPr marL="285750" indent="-285750" algn="l">
              <a:buFont typeface="Arial" panose="020B0604020202020204" pitchFamily="34" charset="0"/>
              <a:buChar char="•"/>
            </a:pPr>
            <a:r>
              <a:rPr lang="en-US" dirty="0"/>
              <a:t>According to the EDA Analysis, Company should provide loans more for Office apartment, Co-op apartment, housing type as there are less payment difficulties.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Company should provide loans to Repairs and self-employed purposes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Company should provide loans to the Business Entity-3 and self-employed clients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working clients especially female employed are the best to target for loans than male.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Previous application with Refused, Cancelled, Unused loans also have default which is a matter of concern.</a:t>
            </a:r>
          </a:p>
          <a:p>
            <a:pPr marL="285750" indent="-285750" algn="l">
              <a:buFont typeface="Arial" panose="020B0604020202020204" pitchFamily="34" charset="0"/>
              <a:buChar char="•"/>
            </a:pPr>
            <a:r>
              <a:rPr lang="en-US" dirty="0"/>
              <a:t>This indicates that the financial company had Refused/Cancelled previous application but has approved the current and is facing default on these. Credible applications are being refused.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Previous applications with Refused, Cancelled, Unused loans also have cases where payments are coming on time in current application. This indicates that possibly wrong decisions were done in those cases.</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449448"/>
            <a:ext cx="9141397" cy="553998"/>
          </a:xfrm>
        </p:spPr>
        <p:txBody>
          <a:bodyPr/>
          <a:lstStyle/>
          <a:p>
            <a:r>
              <a:rPr lang="en-US" sz="3600"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1253613" y="1490900"/>
            <a:ext cx="10102645" cy="4172482"/>
          </a:xfrm>
        </p:spPr>
        <p:txBody>
          <a:bodyPr vert="horz" wrap="square" lIns="0" tIns="0" rIns="0" bIns="0" rtlCol="0" anchor="t">
            <a:noAutofit/>
          </a:bodyPr>
          <a:lstStyle/>
          <a:p>
            <a:pPr marL="285750" marR="0" indent="-285750" algn="l">
              <a:lnSpc>
                <a:spcPct val="115000"/>
              </a:lnSpc>
              <a:spcAft>
                <a:spcPts val="1000"/>
              </a:spcAft>
              <a:buFont typeface="Arial" panose="020B0604020202020204" pitchFamily="34" charset="0"/>
              <a:buChar char="•"/>
            </a:pPr>
            <a:r>
              <a:rPr lang="en-US" kern="100" dirty="0">
                <a:effectLst/>
                <a:ea typeface="Calibri" panose="020F0502020204030204" pitchFamily="34" charset="0"/>
                <a:cs typeface="Times New Roman" panose="02020603050405020304" pitchFamily="18" charset="0"/>
              </a:rPr>
              <a:t>In this project, an insight into the credit risk analysis for the approval of loan in making decision using a data driven approach to establish defaulters and non – defaulters across all features.</a:t>
            </a:r>
          </a:p>
          <a:p>
            <a:pPr marL="285750" marR="0" indent="-285750" algn="l">
              <a:lnSpc>
                <a:spcPct val="115000"/>
              </a:lnSpc>
              <a:spcAft>
                <a:spcPts val="1000"/>
              </a:spcAft>
              <a:buFont typeface="Arial" panose="020B0604020202020204" pitchFamily="34" charset="0"/>
              <a:buChar char="•"/>
            </a:pPr>
            <a:r>
              <a:rPr lang="en-US" kern="100" dirty="0">
                <a:effectLst/>
                <a:ea typeface="Calibri" panose="020F0502020204030204" pitchFamily="34" charset="0"/>
                <a:cs typeface="Times New Roman" panose="02020603050405020304" pitchFamily="18" charset="0"/>
              </a:rPr>
              <a:t>Data quality assessment with boxplot to identify outliers and handling missing values was performed for better data structure and further analysis.</a:t>
            </a:r>
          </a:p>
          <a:p>
            <a:pPr marL="285750" marR="0" indent="-285750" algn="l">
              <a:lnSpc>
                <a:spcPct val="115000"/>
              </a:lnSpc>
              <a:spcAft>
                <a:spcPts val="1000"/>
              </a:spcAft>
              <a:buFont typeface="Arial" panose="020B0604020202020204" pitchFamily="34" charset="0"/>
              <a:buChar char="•"/>
            </a:pPr>
            <a:r>
              <a:rPr lang="en-US" kern="100" dirty="0">
                <a:effectLst/>
                <a:ea typeface="Calibri" panose="020F0502020204030204" pitchFamily="34" charset="0"/>
                <a:cs typeface="Times New Roman" panose="02020603050405020304" pitchFamily="18" charset="0"/>
              </a:rPr>
              <a:t>Exploratory data analysis and risk assessment helps to understand the key risk indicators, areas of concentration in regard to loan approval system and repayment strategies to adopt by Bank in the process of approving loans.</a:t>
            </a:r>
          </a:p>
          <a:p>
            <a:pPr marL="285750" marR="0" indent="-285750" algn="l">
              <a:lnSpc>
                <a:spcPct val="115000"/>
              </a:lnSpc>
              <a:spcAft>
                <a:spcPts val="1000"/>
              </a:spcAft>
              <a:buFont typeface="Arial" panose="020B0604020202020204" pitchFamily="34" charset="0"/>
              <a:buChar char="•"/>
            </a:pPr>
            <a:r>
              <a:rPr lang="en-US" kern="100" dirty="0">
                <a:effectLst/>
                <a:ea typeface="Calibri" panose="020F0502020204030204" pitchFamily="34" charset="0"/>
                <a:cs typeface="Times New Roman" panose="02020603050405020304" pitchFamily="18" charset="0"/>
              </a:rPr>
              <a:t>The analysis helps to make findings on defaulters on both previous and current applications to understand the targeted categories to offers loans.</a:t>
            </a:r>
          </a:p>
          <a:p>
            <a:pPr marL="285750" marR="0" indent="-285750" algn="l">
              <a:lnSpc>
                <a:spcPct val="115000"/>
              </a:lnSpc>
              <a:spcAft>
                <a:spcPts val="1000"/>
              </a:spcAft>
              <a:buFont typeface="Arial" panose="020B0604020202020204" pitchFamily="34" charset="0"/>
              <a:buChar char="•"/>
            </a:pPr>
            <a:r>
              <a:rPr lang="en-US" b="0" i="0" dirty="0">
                <a:effectLst/>
                <a:latin typeface="Inter"/>
              </a:rPr>
              <a:t>Incorporating </a:t>
            </a:r>
            <a:r>
              <a:rPr lang="en-US" dirty="0">
                <a:latin typeface="Inter"/>
              </a:rPr>
              <a:t>data driven </a:t>
            </a:r>
            <a:r>
              <a:rPr lang="en-US" b="0" i="0" dirty="0">
                <a:effectLst/>
                <a:latin typeface="Inter"/>
              </a:rPr>
              <a:t>insights, financial initiatives, and policies that adhere to regulations enhances portfolio management and promotes sustainable credit expansion.</a:t>
            </a:r>
            <a:endParaRPr lang="en-US" kern="100" dirty="0">
              <a:effectLst/>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4845781" y="2692245"/>
            <a:ext cx="6775948" cy="1865006"/>
          </a:xfrm>
        </p:spPr>
        <p:txBody>
          <a:bodyPr>
            <a:normAutofit/>
          </a:bodyPr>
          <a:lstStyle/>
          <a:p>
            <a:r>
              <a:rPr lang="en-US" sz="9600" i="1" dirty="0">
                <a:latin typeface="Dreaming Outloud Script Pro" panose="020F0502020204030204" pitchFamily="66" charset="0"/>
                <a:cs typeface="Dreaming Outloud Script Pro" panose="020F0502020204030204" pitchFamily="66" charset="0"/>
              </a:rPr>
              <a:t>Thank You !</a:t>
            </a:r>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341152"/>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373287" y="1151686"/>
            <a:ext cx="7799387" cy="5234366"/>
          </a:xfrm>
        </p:spPr>
        <p:txBody>
          <a:bodyPr/>
          <a:lstStyle/>
          <a:p>
            <a:pPr marL="342900" indent="-342900" algn="l">
              <a:buFont typeface="Wingdings" panose="05000000000000000000" pitchFamily="2" charset="2"/>
              <a:buChar char="Ø"/>
            </a:pPr>
            <a:r>
              <a:rPr lang="en-US" sz="2800" b="1" dirty="0"/>
              <a:t>Introduction</a:t>
            </a:r>
          </a:p>
          <a:p>
            <a:pPr marL="342900" indent="-342900" algn="l">
              <a:buFont typeface="Wingdings" panose="05000000000000000000" pitchFamily="2" charset="2"/>
              <a:buChar char="Ø"/>
            </a:pPr>
            <a:r>
              <a:rPr lang="en-US" sz="2800" b="1" dirty="0"/>
              <a:t>Project Description</a:t>
            </a:r>
          </a:p>
          <a:p>
            <a:pPr marL="342900" indent="-342900" algn="l">
              <a:buFont typeface="Wingdings" panose="05000000000000000000" pitchFamily="2" charset="2"/>
              <a:buChar char="Ø"/>
            </a:pPr>
            <a:r>
              <a:rPr lang="en-US" sz="2800" b="1" dirty="0"/>
              <a:t>Data Description </a:t>
            </a:r>
          </a:p>
          <a:p>
            <a:pPr marL="342900" indent="-342900" algn="l">
              <a:buFont typeface="Wingdings" panose="05000000000000000000" pitchFamily="2" charset="2"/>
              <a:buChar char="Ø"/>
            </a:pPr>
            <a:r>
              <a:rPr lang="en-US" sz="2800" b="1" dirty="0">
                <a:solidFill>
                  <a:schemeClr val="tx1"/>
                </a:solidFill>
              </a:rPr>
              <a:t>Data Cleaning &amp; </a:t>
            </a:r>
            <a:r>
              <a:rPr lang="en-US" sz="2800" b="1" dirty="0"/>
              <a:t>Quality Assessment</a:t>
            </a:r>
            <a:r>
              <a:rPr lang="en-US" sz="2800" b="1" dirty="0">
                <a:solidFill>
                  <a:schemeClr val="tx1"/>
                </a:solidFill>
              </a:rPr>
              <a:t> </a:t>
            </a:r>
          </a:p>
          <a:p>
            <a:pPr marL="342900" indent="-342900" algn="l">
              <a:buFont typeface="Wingdings" panose="05000000000000000000" pitchFamily="2" charset="2"/>
              <a:buChar char="Ø"/>
            </a:pPr>
            <a:r>
              <a:rPr lang="en-US" sz="2800" b="1" dirty="0"/>
              <a:t>Description of TARGET variables </a:t>
            </a:r>
          </a:p>
          <a:p>
            <a:pPr marL="342900" indent="-342900" algn="l">
              <a:buFont typeface="Wingdings" panose="05000000000000000000" pitchFamily="2" charset="2"/>
              <a:buChar char="Ø"/>
            </a:pPr>
            <a:r>
              <a:rPr lang="en-US" sz="2800" b="1" dirty="0"/>
              <a:t>Univariate Analysis</a:t>
            </a:r>
          </a:p>
          <a:p>
            <a:pPr marL="342900" indent="-342900" algn="l">
              <a:buFont typeface="Wingdings" panose="05000000000000000000" pitchFamily="2" charset="2"/>
              <a:buChar char="Ø"/>
            </a:pPr>
            <a:r>
              <a:rPr lang="en-US" sz="2800" b="1" dirty="0"/>
              <a:t>Bivariate Analysis</a:t>
            </a:r>
          </a:p>
          <a:p>
            <a:pPr marL="342900" indent="-342900" algn="l">
              <a:buFont typeface="Wingdings" panose="05000000000000000000" pitchFamily="2" charset="2"/>
              <a:buChar char="Ø"/>
            </a:pPr>
            <a:r>
              <a:rPr lang="en-US" sz="2800" b="1" dirty="0"/>
              <a:t>Multivariate Analysis</a:t>
            </a:r>
          </a:p>
          <a:p>
            <a:pPr marL="342900" indent="-342900" algn="l">
              <a:buFont typeface="Wingdings" panose="05000000000000000000" pitchFamily="2" charset="2"/>
              <a:buChar char="Ø"/>
            </a:pPr>
            <a:r>
              <a:rPr lang="en-US" sz="2800" b="1" dirty="0"/>
              <a:t>Recommendations </a:t>
            </a:r>
          </a:p>
          <a:p>
            <a:pPr marL="342900" indent="-342900" algn="l">
              <a:buFont typeface="Wingdings" panose="05000000000000000000" pitchFamily="2" charset="2"/>
              <a:buChar char="Ø"/>
            </a:pPr>
            <a:r>
              <a:rPr lang="en-US" sz="2800" b="1" dirty="0"/>
              <a:t>Conclusion </a:t>
            </a:r>
          </a:p>
          <a:p>
            <a:pPr marL="342900" indent="-342900" algn="l">
              <a:buFont typeface="Wingdings" panose="05000000000000000000" pitchFamily="2" charset="2"/>
              <a:buChar char="Ø"/>
            </a:pPr>
            <a:r>
              <a:rPr lang="en-US" sz="2800" b="1" dirty="0"/>
              <a:t>Appreciation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B415452-7C52-5209-0464-017005B96EF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2D66D99-60B7-146D-A5D2-F90DDD58729E}"/>
              </a:ext>
            </a:extLst>
          </p:cNvPr>
          <p:cNvSpPr>
            <a:spLocks noGrp="1"/>
          </p:cNvSpPr>
          <p:nvPr>
            <p:ph type="title"/>
          </p:nvPr>
        </p:nvSpPr>
        <p:spPr>
          <a:xfrm>
            <a:off x="294968" y="374291"/>
            <a:ext cx="6477000" cy="717089"/>
          </a:xfrm>
        </p:spPr>
        <p:txBody>
          <a:bodyPr/>
          <a:lstStyle/>
          <a:p>
            <a:r>
              <a:rPr lang="en-US" sz="3600" dirty="0"/>
              <a:t>Introduction:</a:t>
            </a:r>
          </a:p>
        </p:txBody>
      </p:sp>
      <p:sp>
        <p:nvSpPr>
          <p:cNvPr id="2" name="Text Placeholder 1">
            <a:extLst>
              <a:ext uri="{FF2B5EF4-FFF2-40B4-BE49-F238E27FC236}">
                <a16:creationId xmlns:a16="http://schemas.microsoft.com/office/drawing/2014/main" id="{D03B9674-2F1E-EA25-3E0A-A7CF800F511E}"/>
              </a:ext>
            </a:extLst>
          </p:cNvPr>
          <p:cNvSpPr>
            <a:spLocks noGrp="1"/>
          </p:cNvSpPr>
          <p:nvPr>
            <p:ph type="body" sz="quarter" idx="11"/>
          </p:nvPr>
        </p:nvSpPr>
        <p:spPr>
          <a:xfrm>
            <a:off x="294968" y="1696065"/>
            <a:ext cx="6807961" cy="3952567"/>
          </a:xfrm>
        </p:spPr>
        <p:txBody>
          <a:bodyPr/>
          <a:lstStyle/>
          <a:p>
            <a:pPr marL="285750" indent="-285750">
              <a:buClr>
                <a:schemeClr val="accent2">
                  <a:lumMod val="75000"/>
                </a:schemeClr>
              </a:buClr>
              <a:buFont typeface="Wingdings" panose="05000000000000000000" pitchFamily="2" charset="2"/>
              <a:buChar char="Ø"/>
            </a:pPr>
            <a:r>
              <a:rPr lang="en-US" altLang="en-US" b="0" dirty="0"/>
              <a:t>This project applies Exploratory Data Analysis (EDA) to financial risk analytics, aiming to identify key indicators of loan default. </a:t>
            </a:r>
          </a:p>
          <a:p>
            <a:pPr marL="285750" indent="-285750">
              <a:buClr>
                <a:schemeClr val="accent2">
                  <a:lumMod val="75000"/>
                </a:schemeClr>
              </a:buClr>
              <a:buFont typeface="Wingdings" panose="05000000000000000000" pitchFamily="2" charset="2"/>
              <a:buChar char="Ø"/>
            </a:pPr>
            <a:r>
              <a:rPr lang="en-US" altLang="en-US" b="0" dirty="0"/>
              <a:t>By leveraging data-driven insights, financial institutions can optimize loan approvals, implement risk-based interest rates, and refine credit limits . </a:t>
            </a:r>
          </a:p>
          <a:p>
            <a:pPr marL="285750" indent="-285750">
              <a:buClr>
                <a:schemeClr val="accent2">
                  <a:lumMod val="75000"/>
                </a:schemeClr>
              </a:buClr>
              <a:buFont typeface="Wingdings" panose="05000000000000000000" pitchFamily="2" charset="2"/>
              <a:buChar char="Ø"/>
            </a:pPr>
            <a:r>
              <a:rPr lang="en-US" altLang="en-US" b="0" dirty="0"/>
              <a:t>Understanding the driving factors behind defaults enhances portfolio management and risk assessment, ensuring fair lending decisions while minimizing financial losses. </a:t>
            </a:r>
          </a:p>
          <a:p>
            <a:pPr marL="285750" indent="-285750">
              <a:buClr>
                <a:schemeClr val="accent2">
                  <a:lumMod val="75000"/>
                </a:schemeClr>
              </a:buClr>
              <a:buFont typeface="Wingdings" panose="05000000000000000000" pitchFamily="2" charset="2"/>
              <a:buChar char="Ø"/>
            </a:pPr>
            <a:r>
              <a:rPr lang="en-US" altLang="en-US" b="0" dirty="0"/>
              <a:t>This study highlights the power of EDA in strengthening risk management frameworks and improving overall credit portfolio performance.</a:t>
            </a:r>
            <a:endParaRPr lang="en-US" b="0" dirty="0"/>
          </a:p>
        </p:txBody>
      </p:sp>
    </p:spTree>
    <p:extLst>
      <p:ext uri="{BB962C8B-B14F-4D97-AF65-F5344CB8AC3E}">
        <p14:creationId xmlns:p14="http://schemas.microsoft.com/office/powerpoint/2010/main" val="106850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sz="3600" dirty="0"/>
              <a:t>Project Description:</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771775"/>
            <a:ext cx="10667999" cy="2977206"/>
          </a:xfrm>
        </p:spPr>
        <p:txBody>
          <a:bodyPr/>
          <a:lstStyle/>
          <a:p>
            <a:pPr algn="just"/>
            <a:r>
              <a:rPr lang="en-US" altLang="en-US" dirty="0"/>
              <a:t>This Project aims to identify patterns which indicate if a client has difficulty paying their installments which may be used for taking actions such as denying the loan, reducing the amount of loan, lending (to risky applicants) at a higher interest rate, etc. </a:t>
            </a:r>
          </a:p>
          <a:p>
            <a:pPr algn="just"/>
            <a:endParaRPr lang="en-US" altLang="en-US" dirty="0"/>
          </a:p>
          <a:p>
            <a:pPr algn="just"/>
            <a:r>
              <a:rPr lang="en-US" altLang="en-US" dirty="0"/>
              <a:t>This will ensure that the consumers capable of repaying the loan are not rejected. Identification of such applicant's using EDA is the aim of this case study. In other words, the company wants to understand the driving factors (or driver variables) 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288258"/>
            <a:ext cx="6477000" cy="552401"/>
          </a:xfrm>
        </p:spPr>
        <p:txBody>
          <a:bodyPr>
            <a:normAutofit fontScale="90000"/>
          </a:bodyPr>
          <a:lstStyle/>
          <a:p>
            <a:r>
              <a:rPr lang="en-US" dirty="0"/>
              <a:t>Data Description:</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076632"/>
            <a:ext cx="6477000" cy="5493109"/>
          </a:xfrm>
        </p:spPr>
        <p:txBody>
          <a:bodyPr vert="horz" lIns="91440" tIns="45720" rIns="91440" bIns="45720" rtlCol="0" anchor="t">
            <a:normAutofit fontScale="92500" lnSpcReduction="10000"/>
          </a:bodyPr>
          <a:lstStyle/>
          <a:p>
            <a:pPr marL="285750" indent="-285750">
              <a:buFont typeface="Wingdings" panose="05000000000000000000" pitchFamily="2" charset="2"/>
              <a:buChar char="Ø"/>
            </a:pPr>
            <a:r>
              <a:rPr lang="en-US" b="0" dirty="0"/>
              <a:t>This project will be exploring two major datasets, current and previous datasets.</a:t>
            </a:r>
          </a:p>
          <a:p>
            <a:pPr lvl="1">
              <a:buFont typeface="Wingdings" panose="05000000000000000000" pitchFamily="2" charset="2"/>
              <a:buChar char="Ø"/>
            </a:pPr>
            <a:r>
              <a:rPr lang="en-US" dirty="0"/>
              <a:t>The </a:t>
            </a:r>
            <a:r>
              <a:rPr lang="en-US" i="0" dirty="0">
                <a:effectLst/>
              </a:rPr>
              <a:t>application dataset, which contain   </a:t>
            </a:r>
            <a:r>
              <a:rPr lang="en-US" b="1" i="0" dirty="0">
                <a:effectLst/>
              </a:rPr>
              <a:t>307,511</a:t>
            </a:r>
            <a:r>
              <a:rPr lang="en-US" i="0" dirty="0">
                <a:effectLst/>
              </a:rPr>
              <a:t> numbers of rows and </a:t>
            </a:r>
            <a:r>
              <a:rPr lang="en-US" b="1" i="0" dirty="0">
                <a:effectLst/>
              </a:rPr>
              <a:t>122</a:t>
            </a:r>
            <a:r>
              <a:rPr lang="en-US" i="0" dirty="0">
                <a:effectLst/>
              </a:rPr>
              <a:t> features or columns while we have </a:t>
            </a:r>
            <a:r>
              <a:rPr lang="en-US" b="1" i="0" dirty="0">
                <a:effectLst/>
              </a:rPr>
              <a:t>1,670,214 </a:t>
            </a:r>
            <a:r>
              <a:rPr lang="en-US" i="0" dirty="0">
                <a:effectLst/>
              </a:rPr>
              <a:t>numbers of rows and </a:t>
            </a:r>
            <a:r>
              <a:rPr lang="en-US" b="1" i="0" dirty="0">
                <a:effectLst/>
              </a:rPr>
              <a:t>37 </a:t>
            </a:r>
            <a:r>
              <a:rPr lang="en-US" i="0" dirty="0">
                <a:effectLst/>
              </a:rPr>
              <a:t>features or columns for the previous applicated datasets.</a:t>
            </a:r>
          </a:p>
          <a:p>
            <a:pPr lvl="1">
              <a:buFont typeface="Wingdings" panose="05000000000000000000" pitchFamily="2" charset="2"/>
              <a:buChar char="Ø"/>
            </a:pPr>
            <a:r>
              <a:rPr lang="en-US" dirty="0"/>
              <a:t>The application Datasets is described as the current loan for each clients while the Previous application is the old or former loan application of clients.</a:t>
            </a:r>
            <a:endParaRPr lang="en-US" i="0" dirty="0">
              <a:effectLst/>
            </a:endParaRPr>
          </a:p>
          <a:p>
            <a:pPr lvl="1">
              <a:buFont typeface="Wingdings" panose="05000000000000000000" pitchFamily="2" charset="2"/>
              <a:buChar char="Ø"/>
            </a:pPr>
            <a:r>
              <a:rPr lang="en-US" dirty="0"/>
              <a:t>The information of the application datasets for the loan shows that we have </a:t>
            </a:r>
            <a:r>
              <a:rPr lang="en-US" b="1" dirty="0"/>
              <a:t>SK_ID_CURR </a:t>
            </a:r>
            <a:r>
              <a:rPr lang="en-US" dirty="0"/>
              <a:t>column as the first one and having </a:t>
            </a:r>
            <a:r>
              <a:rPr lang="en-US" b="1" dirty="0"/>
              <a:t>AMT_REQ_CREDIT_BUREAU_YEAR </a:t>
            </a:r>
            <a:r>
              <a:rPr lang="en-US" dirty="0"/>
              <a:t>as the last columns while we have 65 columns as float, 41 columns as integers and 16 columns as object type of datasets.</a:t>
            </a:r>
          </a:p>
          <a:p>
            <a:pPr lvl="1">
              <a:buFont typeface="Wingdings" panose="05000000000000000000" pitchFamily="2" charset="2"/>
              <a:buChar char="Ø"/>
            </a:pPr>
            <a:r>
              <a:rPr lang="en-US" i="0" dirty="0">
                <a:effectLst/>
              </a:rPr>
              <a:t>The information of the previous application datasets for the loan shows that we have </a:t>
            </a:r>
            <a:r>
              <a:rPr lang="en-US" b="1" i="0" dirty="0">
                <a:effectLst/>
              </a:rPr>
              <a:t>SK_ID_PREV </a:t>
            </a:r>
            <a:r>
              <a:rPr lang="en-US" i="0" dirty="0">
                <a:effectLst/>
              </a:rPr>
              <a:t>column as the first one and having </a:t>
            </a:r>
            <a:r>
              <a:rPr lang="en-US" b="1" i="0" dirty="0">
                <a:effectLst/>
              </a:rPr>
              <a:t>NFLAG_INSURED_ON_APPROVAL </a:t>
            </a:r>
            <a:r>
              <a:rPr lang="en-US" i="0" dirty="0">
                <a:effectLst/>
              </a:rPr>
              <a:t>as the last columns while we have </a:t>
            </a:r>
            <a:r>
              <a:rPr lang="en-US" b="1" i="0" dirty="0">
                <a:effectLst/>
              </a:rPr>
              <a:t>15 </a:t>
            </a:r>
            <a:r>
              <a:rPr lang="en-US" i="0" dirty="0">
                <a:effectLst/>
              </a:rPr>
              <a:t>columns as float,</a:t>
            </a:r>
            <a:r>
              <a:rPr lang="en-US" b="1" i="0" dirty="0">
                <a:effectLst/>
              </a:rPr>
              <a:t> 6 </a:t>
            </a:r>
            <a:r>
              <a:rPr lang="en-US" i="0" dirty="0">
                <a:effectLst/>
              </a:rPr>
              <a:t>columns as integers and 16 columns as object type of datasets with the count of records having non-null in the columns.</a:t>
            </a:r>
          </a:p>
        </p:txBody>
      </p:sp>
      <p:pic>
        <p:nvPicPr>
          <p:cNvPr id="4" name="Picture 3" descr="A screenshot of a computer code&#10;&#10;AI-generated content may be incorrect.">
            <a:extLst>
              <a:ext uri="{FF2B5EF4-FFF2-40B4-BE49-F238E27FC236}">
                <a16:creationId xmlns:a16="http://schemas.microsoft.com/office/drawing/2014/main" id="{E7E26665-3300-A640-FA3D-508327CEB6ED}"/>
              </a:ext>
            </a:extLst>
          </p:cNvPr>
          <p:cNvPicPr>
            <a:picLocks noChangeAspect="1"/>
          </p:cNvPicPr>
          <p:nvPr/>
        </p:nvPicPr>
        <p:blipFill>
          <a:blip r:embed="rId2"/>
          <a:stretch>
            <a:fillRect/>
          </a:stretch>
        </p:blipFill>
        <p:spPr>
          <a:xfrm>
            <a:off x="342900" y="840659"/>
            <a:ext cx="4333874" cy="160757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52F40889-B3CD-BB88-E432-867140738858}"/>
              </a:ext>
            </a:extLst>
          </p:cNvPr>
          <p:cNvPicPr>
            <a:picLocks noChangeAspect="1"/>
          </p:cNvPicPr>
          <p:nvPr/>
        </p:nvPicPr>
        <p:blipFill>
          <a:blip r:embed="rId3"/>
          <a:stretch>
            <a:fillRect/>
          </a:stretch>
        </p:blipFill>
        <p:spPr>
          <a:xfrm>
            <a:off x="342900" y="2612001"/>
            <a:ext cx="4333875" cy="2076450"/>
          </a:xfrm>
          <a:prstGeom prst="rect">
            <a:avLst/>
          </a:prstGeom>
        </p:spPr>
      </p:pic>
      <p:pic>
        <p:nvPicPr>
          <p:cNvPr id="9" name="Picture 8">
            <a:extLst>
              <a:ext uri="{FF2B5EF4-FFF2-40B4-BE49-F238E27FC236}">
                <a16:creationId xmlns:a16="http://schemas.microsoft.com/office/drawing/2014/main" id="{18BDD598-311D-05BD-BBB9-8D1C98D2ECF1}"/>
              </a:ext>
            </a:extLst>
          </p:cNvPr>
          <p:cNvPicPr>
            <a:picLocks noChangeAspect="1"/>
          </p:cNvPicPr>
          <p:nvPr/>
        </p:nvPicPr>
        <p:blipFill>
          <a:blip r:embed="rId4"/>
          <a:stretch>
            <a:fillRect/>
          </a:stretch>
        </p:blipFill>
        <p:spPr>
          <a:xfrm>
            <a:off x="435077" y="4623620"/>
            <a:ext cx="4241697" cy="557980"/>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CFDFDC-AE39-499B-2C42-45F1A2988D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B6340E-0943-CF2D-709C-FA7D3038238B}"/>
              </a:ext>
            </a:extLst>
          </p:cNvPr>
          <p:cNvSpPr>
            <a:spLocks noGrp="1"/>
          </p:cNvSpPr>
          <p:nvPr>
            <p:ph type="title"/>
          </p:nvPr>
        </p:nvSpPr>
        <p:spPr>
          <a:xfrm>
            <a:off x="4793226" y="288258"/>
            <a:ext cx="7398774" cy="1112839"/>
          </a:xfrm>
        </p:spPr>
        <p:txBody>
          <a:bodyPr>
            <a:normAutofit fontScale="90000"/>
          </a:bodyPr>
          <a:lstStyle/>
          <a:p>
            <a:r>
              <a:rPr lang="en-US" sz="3600" dirty="0"/>
              <a:t>Data Cleaning &amp; Quality Assessment:</a:t>
            </a:r>
            <a:br>
              <a:rPr lang="en-US" dirty="0"/>
            </a:br>
            <a:endParaRPr lang="en-US" dirty="0"/>
          </a:p>
        </p:txBody>
      </p:sp>
      <p:sp>
        <p:nvSpPr>
          <p:cNvPr id="3" name="Text Placeholder 2">
            <a:extLst>
              <a:ext uri="{FF2B5EF4-FFF2-40B4-BE49-F238E27FC236}">
                <a16:creationId xmlns:a16="http://schemas.microsoft.com/office/drawing/2014/main" id="{0AE856E7-AD10-7762-C795-E302A635819B}"/>
              </a:ext>
            </a:extLst>
          </p:cNvPr>
          <p:cNvSpPr>
            <a:spLocks noGrp="1"/>
          </p:cNvSpPr>
          <p:nvPr>
            <p:ph type="body" sz="quarter" idx="11"/>
          </p:nvPr>
        </p:nvSpPr>
        <p:spPr>
          <a:xfrm>
            <a:off x="4793226" y="1128918"/>
            <a:ext cx="7398773" cy="5729082"/>
          </a:xfrm>
        </p:spPr>
        <p:txBody>
          <a:bodyPr vert="horz" lIns="91440" tIns="45720" rIns="91440" bIns="45720" rtlCol="0" anchor="t">
            <a:noAutofit/>
          </a:bodyPr>
          <a:lstStyle/>
          <a:p>
            <a:pPr marL="285750" indent="-285750">
              <a:buFont typeface="Wingdings" panose="05000000000000000000" pitchFamily="2" charset="2"/>
              <a:buChar char="Ø"/>
            </a:pPr>
            <a:r>
              <a:rPr lang="en-US" i="0" dirty="0">
                <a:effectLst/>
              </a:rPr>
              <a:t>Data Cleaning and Preparation: </a:t>
            </a:r>
            <a:r>
              <a:rPr lang="en-US" b="0" i="0" dirty="0">
                <a:effectLst/>
              </a:rPr>
              <a:t>Checking for missing values by column and row </a:t>
            </a:r>
            <a:r>
              <a:rPr lang="en-US" b="0" dirty="0"/>
              <a:t>wise, </a:t>
            </a:r>
            <a:r>
              <a:rPr lang="en-US" b="0" i="0" dirty="0">
                <a:effectLst/>
              </a:rPr>
              <a:t>Made a summary statis</a:t>
            </a:r>
            <a:r>
              <a:rPr lang="en-US" b="0" dirty="0"/>
              <a:t>tics of columns, </a:t>
            </a:r>
            <a:r>
              <a:rPr lang="en-US" b="0" i="0" dirty="0">
                <a:effectLst/>
              </a:rPr>
              <a:t>Removed columns of high percentage of null values that are not impacting the quality of the analysis</a:t>
            </a:r>
            <a:endParaRPr lang="en-US" b="0" dirty="0"/>
          </a:p>
          <a:p>
            <a:pPr marL="285750" indent="-285750">
              <a:buFont typeface="Wingdings" panose="05000000000000000000" pitchFamily="2" charset="2"/>
              <a:buChar char="Ø"/>
            </a:pPr>
            <a:r>
              <a:rPr lang="en-US" i="0" dirty="0">
                <a:effectLst/>
              </a:rPr>
              <a:t>Perform imputation techniques : </a:t>
            </a:r>
            <a:r>
              <a:rPr lang="en-US" b="0" dirty="0"/>
              <a:t>D</a:t>
            </a:r>
            <a:r>
              <a:rPr lang="en-US" b="0" i="0" dirty="0">
                <a:effectLst/>
              </a:rPr>
              <a:t>atasets was visualized using boxplot and replace null values with mean, median or mode. </a:t>
            </a:r>
            <a:r>
              <a:rPr lang="en-US" b="0" dirty="0"/>
              <a:t>Datatypes were standardized and text field was maintained to avoid inconsistency.</a:t>
            </a:r>
            <a:endParaRPr lang="en-US" b="0" i="0" dirty="0">
              <a:effectLst/>
            </a:endParaRPr>
          </a:p>
          <a:p>
            <a:pPr marL="285750" indent="-285750">
              <a:buFont typeface="Wingdings" panose="05000000000000000000" pitchFamily="2" charset="2"/>
              <a:buChar char="Ø"/>
            </a:pPr>
            <a:r>
              <a:rPr lang="en-US" dirty="0"/>
              <a:t>Identify outliers: </a:t>
            </a:r>
          </a:p>
          <a:p>
            <a:r>
              <a:rPr lang="en-US" b="0" dirty="0"/>
              <a:t>     Outliers were identified in both Numerical and categorical columns</a:t>
            </a:r>
          </a:p>
          <a:p>
            <a:pPr marL="285750" indent="-285750">
              <a:buFont typeface="Wingdings" panose="05000000000000000000" pitchFamily="2" charset="2"/>
              <a:buChar char="Ø"/>
            </a:pPr>
            <a:r>
              <a:rPr lang="en-US" i="0" dirty="0">
                <a:effectLst/>
              </a:rPr>
              <a:t>Data quality Assessment: </a:t>
            </a:r>
            <a:r>
              <a:rPr lang="en-US" b="0" i="0" dirty="0">
                <a:effectLst/>
              </a:rPr>
              <a:t>DQA was performed on all records to ensure duplicates are removed, outliers are imp</a:t>
            </a:r>
            <a:r>
              <a:rPr lang="en-US" b="0" dirty="0"/>
              <a:t>roved and at the end the datasets were perfect for analysis.</a:t>
            </a:r>
          </a:p>
          <a:p>
            <a:pPr marL="285750" indent="-285750">
              <a:buFont typeface="Wingdings" panose="05000000000000000000" pitchFamily="2" charset="2"/>
              <a:buChar char="Ø"/>
            </a:pPr>
            <a:r>
              <a:rPr lang="en-US" i="0" dirty="0">
                <a:effectLst/>
              </a:rPr>
              <a:t>Expl</a:t>
            </a:r>
            <a:r>
              <a:rPr lang="en-US" dirty="0"/>
              <a:t>oratory Data Analysis (EDA): </a:t>
            </a:r>
            <a:r>
              <a:rPr lang="en-US" b="0" dirty="0"/>
              <a:t>Datasets was visualized, and analysis was carried out to extract insights and key indicators for loan approval.</a:t>
            </a:r>
            <a:endParaRPr lang="en-US" b="0" i="0" dirty="0">
              <a:effectLst/>
            </a:endParaRPr>
          </a:p>
        </p:txBody>
      </p:sp>
    </p:spTree>
    <p:extLst>
      <p:ext uri="{BB962C8B-B14F-4D97-AF65-F5344CB8AC3E}">
        <p14:creationId xmlns:p14="http://schemas.microsoft.com/office/powerpoint/2010/main" val="215546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552C7-831F-083C-B9CB-89E06A105B1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DADCAF7-B3D9-F3C9-580C-A018770BFEA1}"/>
              </a:ext>
            </a:extLst>
          </p:cNvPr>
          <p:cNvSpPr>
            <a:spLocks noGrp="1"/>
          </p:cNvSpPr>
          <p:nvPr>
            <p:ph type="title"/>
          </p:nvPr>
        </p:nvSpPr>
        <p:spPr>
          <a:xfrm>
            <a:off x="250723" y="148867"/>
            <a:ext cx="7123471" cy="933976"/>
          </a:xfrm>
        </p:spPr>
        <p:txBody>
          <a:bodyPr>
            <a:noAutofit/>
          </a:bodyPr>
          <a:lstStyle/>
          <a:p>
            <a:r>
              <a:rPr lang="en-US" sz="3600" dirty="0"/>
              <a:t>Description of TARGET variable for Analysis:</a:t>
            </a:r>
          </a:p>
        </p:txBody>
      </p:sp>
      <p:sp>
        <p:nvSpPr>
          <p:cNvPr id="9219" name="Rectangle 8">
            <a:extLst>
              <a:ext uri="{FF2B5EF4-FFF2-40B4-BE49-F238E27FC236}">
                <a16:creationId xmlns:a16="http://schemas.microsoft.com/office/drawing/2014/main" id="{D800DAEC-2357-3867-8025-754A354306D7}"/>
              </a:ext>
            </a:extLst>
          </p:cNvPr>
          <p:cNvSpPr>
            <a:spLocks noGrp="1" noChangeArrowheads="1"/>
          </p:cNvSpPr>
          <p:nvPr>
            <p:ph type="body" sz="quarter" idx="11"/>
          </p:nvPr>
        </p:nvSpPr>
        <p:spPr>
          <a:xfrm>
            <a:off x="250723" y="1227221"/>
            <a:ext cx="6710516" cy="4288676"/>
          </a:xfrm>
        </p:spPr>
        <p:txBody>
          <a:bodyPr vert="horz" lIns="91440" tIns="45720" rIns="91440" bIns="45720" rtlCol="0" anchor="t">
            <a:normAutofit/>
          </a:bodyPr>
          <a:lstStyle/>
          <a:p>
            <a:r>
              <a:rPr lang="en-US" altLang="en-US" dirty="0"/>
              <a:t>TARGET variable:</a:t>
            </a:r>
          </a:p>
          <a:p>
            <a:r>
              <a:rPr lang="en-US" altLang="en-US" b="0" dirty="0"/>
              <a:t>The target variable column contains the data that help to identify defaulters and non- defaulters. Defaulters are clients that have difficulties in repaying their loan while Non- defaulter are clients that make payments of their load on time.</a:t>
            </a:r>
          </a:p>
          <a:p>
            <a:r>
              <a:rPr lang="en-US" altLang="en-US" dirty="0"/>
              <a:t>Checking for imbalance</a:t>
            </a:r>
            <a:r>
              <a:rPr lang="en-US" altLang="en-US" b="0" dirty="0"/>
              <a:t>: </a:t>
            </a:r>
          </a:p>
          <a:p>
            <a:r>
              <a:rPr lang="en-US" altLang="en-US" b="0" dirty="0"/>
              <a:t>I carried out check to see if imbalance exist in the column, we can also see that there are over 80% of Non-Defaulters.</a:t>
            </a:r>
          </a:p>
          <a:p>
            <a:endParaRPr lang="en-US" altLang="en-US" b="0" dirty="0"/>
          </a:p>
          <a:p>
            <a:r>
              <a:rPr lang="en-US" altLang="en-US" b="0" dirty="0"/>
              <a:t>Our focus is on the Target Variable as it identify both the defaulters and Non- defaulter for conducting univariate, Bivariate and multivariate analysis.</a:t>
            </a:r>
          </a:p>
        </p:txBody>
      </p:sp>
      <p:pic>
        <p:nvPicPr>
          <p:cNvPr id="8" name="Picture 7" descr="A screenshot of a computer program">
            <a:extLst>
              <a:ext uri="{FF2B5EF4-FFF2-40B4-BE49-F238E27FC236}">
                <a16:creationId xmlns:a16="http://schemas.microsoft.com/office/drawing/2014/main" id="{CE277FE1-BBD6-F23A-CA38-940DDF183B4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772401" y="107079"/>
            <a:ext cx="4306528" cy="5804216"/>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418837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47DC9E7-719E-08F3-3C70-3D394D2EEE82}"/>
              </a:ext>
            </a:extLst>
          </p:cNvPr>
          <p:cNvSpPr>
            <a:spLocks noGrp="1"/>
          </p:cNvSpPr>
          <p:nvPr>
            <p:ph type="body" sz="quarter" idx="11"/>
          </p:nvPr>
        </p:nvSpPr>
        <p:spPr>
          <a:xfrm>
            <a:off x="250724" y="1109422"/>
            <a:ext cx="6136428" cy="4157077"/>
          </a:xfrm>
        </p:spPr>
        <p:txBody>
          <a:bodyPr/>
          <a:lstStyle/>
          <a:p>
            <a:r>
              <a:rPr lang="en-US" dirty="0"/>
              <a:t>I perform analysis on single columns to draw insights from it by Plotting a bar chart for Non- defaulters in re-paying their loan i.e. The Target = 0 Clients:</a:t>
            </a:r>
          </a:p>
          <a:p>
            <a:endParaRPr lang="en-US" dirty="0"/>
          </a:p>
          <a:p>
            <a:pPr marL="342900" indent="-342900">
              <a:buAutoNum type="arabicPeriod"/>
            </a:pPr>
            <a:r>
              <a:rPr lang="en-US" dirty="0"/>
              <a:t>Clients which have applied for credits are from most of the organization type 'Business entity Type 3', 'Self employed', 'Other', 'Medicine' and 'Government’.</a:t>
            </a:r>
          </a:p>
          <a:p>
            <a:pPr marL="342900" indent="-342900">
              <a:buAutoNum type="arabicPeriod"/>
            </a:pPr>
            <a:r>
              <a:rPr lang="en-US" dirty="0"/>
              <a:t>Less Clients are from industry type 8, type 6, type 6, type 10, religion and trade type 5, type 43. same as type 0 in distribution of organization type.</a:t>
            </a:r>
          </a:p>
        </p:txBody>
      </p:sp>
      <p:pic>
        <p:nvPicPr>
          <p:cNvPr id="12" name="Picture 11" descr="A graph of different colored lines&#10;&#10;AI-generated content may be incorrect.">
            <a:extLst>
              <a:ext uri="{FF2B5EF4-FFF2-40B4-BE49-F238E27FC236}">
                <a16:creationId xmlns:a16="http://schemas.microsoft.com/office/drawing/2014/main" id="{32FBB5D8-829D-3EE3-B47F-5E6A70853B3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b="1250"/>
          <a:stretch/>
        </p:blipFill>
        <p:spPr>
          <a:xfrm>
            <a:off x="7138219" y="0"/>
            <a:ext cx="5053781" cy="5999747"/>
          </a:xfrm>
          <a:prstGeom prst="rect">
            <a:avLst/>
          </a:prstGeom>
        </p:spPr>
      </p:pic>
      <p:sp>
        <p:nvSpPr>
          <p:cNvPr id="13" name="Title 2">
            <a:extLst>
              <a:ext uri="{FF2B5EF4-FFF2-40B4-BE49-F238E27FC236}">
                <a16:creationId xmlns:a16="http://schemas.microsoft.com/office/drawing/2014/main" id="{72F25D07-64E7-19BD-E498-B4BB5BA525A7}"/>
              </a:ext>
            </a:extLst>
          </p:cNvPr>
          <p:cNvSpPr>
            <a:spLocks noGrp="1"/>
          </p:cNvSpPr>
          <p:nvPr>
            <p:ph type="title"/>
          </p:nvPr>
        </p:nvSpPr>
        <p:spPr>
          <a:xfrm>
            <a:off x="250724" y="148867"/>
            <a:ext cx="6887496" cy="933976"/>
          </a:xfrm>
        </p:spPr>
        <p:txBody>
          <a:bodyPr anchor="t">
            <a:normAutofit/>
          </a:bodyPr>
          <a:lstStyle/>
          <a:p>
            <a:r>
              <a:rPr lang="en-US" sz="3600" dirty="0">
                <a:solidFill>
                  <a:schemeClr val="accent2"/>
                </a:solidFill>
              </a:rPr>
              <a:t>Performing Univariate Analysis</a:t>
            </a:r>
          </a:p>
        </p:txBody>
      </p:sp>
    </p:spTree>
    <p:extLst>
      <p:ext uri="{BB962C8B-B14F-4D97-AF65-F5344CB8AC3E}">
        <p14:creationId xmlns:p14="http://schemas.microsoft.com/office/powerpoint/2010/main" val="1470979386"/>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D4D6-2712-4EC3-A727-A5652AD67F9C}">
  <ds:schemaRefs>
    <ds:schemaRef ds:uri="http://schemas.microsoft.com/sharepoint/v3/contenttype/forms"/>
  </ds:schemaRefs>
</ds:datastoreItem>
</file>

<file path=customXml/itemProps3.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619</TotalTime>
  <Words>1939</Words>
  <Application>Microsoft Office PowerPoint</Application>
  <PresentationFormat>Widescreen</PresentationFormat>
  <Paragraphs>147</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Dreaming Outloud Script Pro</vt:lpstr>
      <vt:lpstr>Inter</vt:lpstr>
      <vt:lpstr>Symbol</vt:lpstr>
      <vt:lpstr>Wingdings</vt:lpstr>
      <vt:lpstr>Office Theme</vt:lpstr>
      <vt:lpstr>Supervisor :  Prof. Aritri Debnath</vt:lpstr>
      <vt:lpstr>About Me:</vt:lpstr>
      <vt:lpstr>Overview</vt:lpstr>
      <vt:lpstr>Introduction:</vt:lpstr>
      <vt:lpstr>Project Description:</vt:lpstr>
      <vt:lpstr>Data Description: </vt:lpstr>
      <vt:lpstr>Data Cleaning &amp; Quality Assessment: </vt:lpstr>
      <vt:lpstr>Description of TARGET variable for Analysis:</vt:lpstr>
      <vt:lpstr>Performing Univariate Analysis</vt:lpstr>
      <vt:lpstr>Insights: </vt:lpstr>
      <vt:lpstr>Insights: </vt:lpstr>
      <vt:lpstr>PowerPoint Presentation</vt:lpstr>
      <vt:lpstr>Bivariate Analysis</vt:lpstr>
      <vt:lpstr>Bivariate Analysis</vt:lpstr>
      <vt:lpstr>Multivariate Analysis</vt:lpstr>
      <vt:lpstr>Multivariate Analysis</vt:lpstr>
      <vt:lpstr>Multivariate Analysis</vt:lpstr>
      <vt:lpstr>Previous Application Analysis:</vt:lpstr>
      <vt:lpstr>Previous Application Analysis</vt:lpstr>
      <vt:lpstr>Recommendation:</vt:lpstr>
      <vt:lpstr>Conclusion</vt:lpstr>
      <vt:lpstr>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keywords/>
  <dc:description/>
  <cp:lastModifiedBy>Adenaike Gboyega</cp:lastModifiedBy>
  <cp:revision>9</cp:revision>
  <dcterms:created xsi:type="dcterms:W3CDTF">2021-02-18T07:10:18Z</dcterms:created>
  <dcterms:modified xsi:type="dcterms:W3CDTF">2025-03-01T11:36:34Z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