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 = 104,992</a:t>
            </a:r>
          </a:p>
        </p:txBody>
      </p:sp>
      <p:sp>
        <p:nvSpPr>
          <p:cNvPr id="3" name="Rectangle 2"/>
          <p:cNvSpPr/>
          <p:nvPr/>
        </p:nvSpPr>
        <p:spPr>
          <a:xfrm>
            <a:off x="359999" y="6043344"/>
            <a:ext cx="1080000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03-3 Vision (2%)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9999" y="6043344"/>
            <a:ext cx="1754589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Pentair (24%)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4589" y="6043344"/>
            <a:ext cx="425120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Lenze (6%)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9710" y="6043344"/>
            <a:ext cx="405797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Keyen (6%)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5507" y="6043344"/>
            <a:ext cx="316908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Hitac (4%)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2415" y="6043344"/>
            <a:ext cx="301449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Lti D (4%)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3864" y="6043344"/>
            <a:ext cx="285990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Weg (4%)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9855" y="6043344"/>
            <a:ext cx="231884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Phoen (3%)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1739" y="6043344"/>
            <a:ext cx="3478260" cy="7665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(48%)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999" y="5945758"/>
            <a:ext cx="1080000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01- Safety Systems (2%)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9999" y="5945758"/>
            <a:ext cx="1318184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Heidenhain (18%)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58184" y="5945758"/>
            <a:ext cx="1300837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Omron (18%)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9022" y="5945758"/>
            <a:ext cx="803574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Optex (11%)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2596" y="5945758"/>
            <a:ext cx="671679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Hyosu (9%)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34276" y="5945758"/>
            <a:ext cx="635118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M-Sys (9%)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69395" y="5945758"/>
            <a:ext cx="462946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Wika (6%)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32341" y="5945758"/>
            <a:ext cx="437457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Turck (6%)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9799" y="5945758"/>
            <a:ext cx="403062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Num (6%)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72861" y="5945758"/>
            <a:ext cx="1167138" cy="975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(16%)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9999" y="5828967"/>
            <a:ext cx="1080000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02-2 Drives MV (3%)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39999" y="5828967"/>
            <a:ext cx="1769208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Metso Automation (25%)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9208" y="5828967"/>
            <a:ext cx="1392956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M-System (19%)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2165" y="5828967"/>
            <a:ext cx="923602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Hyosung Power and Industrial S (13%)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25767" y="5828967"/>
            <a:ext cx="761890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Turck (11%)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87658" y="5828967"/>
            <a:ext cx="533940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Leuze (7%)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21598" y="5828967"/>
            <a:ext cx="453803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Moore (6%)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75402" y="5828967"/>
            <a:ext cx="353131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Heide (5%)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8533" y="5828967"/>
            <a:ext cx="1011466" cy="116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(14%)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9999" y="5674981"/>
            <a:ext cx="1080000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01- Analyzers (4%)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39999" y="5674981"/>
            <a:ext cx="422580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Sunx (6%)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62580" y="5674981"/>
            <a:ext cx="325896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Omron (5%)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88476" y="5674981"/>
            <a:ext cx="315364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Phoen (4%)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03840" y="5674981"/>
            <a:ext cx="314008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Wika (4%)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17848" y="5674981"/>
            <a:ext cx="277577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Therm (4%)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95426" y="5674981"/>
            <a:ext cx="247931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Zebra (3%)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43357" y="5674981"/>
            <a:ext cx="242288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M-Sys (3%)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5646" y="5674981"/>
            <a:ext cx="5054353" cy="153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(70%)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999" y="5490337"/>
            <a:ext cx="1080000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03-1 OP &amp; IPC (4%)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39999" y="5490337"/>
            <a:ext cx="1221939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Turck (17%)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61939" y="5490337"/>
            <a:ext cx="698567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Idec (10%)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60506" y="5490337"/>
            <a:ext cx="505987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Heide (7%)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66494" y="5490337"/>
            <a:ext cx="491878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Hyosu (7%)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58372" y="5490337"/>
            <a:ext cx="356424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Yokog (5%)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14797" y="5490337"/>
            <a:ext cx="350650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ABB (5%)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65447" y="5490337"/>
            <a:ext cx="292240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400" b="1">
                <a:solidFill>
                  <a:schemeClr val="accent1"/>
                </a:solidFill>
                <a:latin typeface="Calibri"/>
              </a:rPr>
              <a:t>Orien (4%)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7688" y="5490337"/>
            <a:ext cx="3282311" cy="1846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(46%)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9999" y="5260407"/>
            <a:ext cx="1080000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01- Instruments (5%)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39999" y="5260407"/>
            <a:ext cx="2633349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Wika (37%)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73349" y="5260407"/>
            <a:ext cx="1079782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Omron (15%)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53131" y="5260407"/>
            <a:ext cx="950907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Sunx (13%)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04039" y="5260407"/>
            <a:ext cx="468144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M-Sys (7%)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72183" y="5260407"/>
            <a:ext cx="361538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Conte (5%)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33721" y="5260407"/>
            <a:ext cx="329792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Turck (5%)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63514" y="5260407"/>
            <a:ext cx="1376485" cy="229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(19%)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9999" y="5015207"/>
            <a:ext cx="1080000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04- Sensors (6%)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39999" y="5015207"/>
            <a:ext cx="780057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Hitachi (11%)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20057" y="5015207"/>
            <a:ext cx="736648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Keyence (10%)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956705" y="5015207"/>
            <a:ext cx="631891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Rockw (9%)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88597" y="5015207"/>
            <a:ext cx="469702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Moog (7%)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58300" y="5015207"/>
            <a:ext cx="291795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GSK C (4%)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50095" y="5015207"/>
            <a:ext cx="264890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Danfo (4%)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14985" y="5015207"/>
            <a:ext cx="262794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HIMA (4%)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7780" y="5015207"/>
            <a:ext cx="227570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Lenze (3%)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5351" y="5015207"/>
            <a:ext cx="3534648" cy="245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(49%)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9999" y="4752234"/>
            <a:ext cx="1080000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01- Control Valves (6%)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39999" y="4752234"/>
            <a:ext cx="1824782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Wika (25%)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64782" y="4752234"/>
            <a:ext cx="676154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Emers (9%)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940937" y="4752234"/>
            <a:ext cx="597070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Metso (8%)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38007" y="4752234"/>
            <a:ext cx="463383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Hokuy (6%)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01390" y="4752234"/>
            <a:ext cx="428589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Emers (6%)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29980" y="4752234"/>
            <a:ext cx="416822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Kontr (6%)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46803" y="4752234"/>
            <a:ext cx="368133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Horib (5%)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214936" y="4752234"/>
            <a:ext cx="2425063" cy="2629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(34%)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59999" y="4488653"/>
            <a:ext cx="1080000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03-3 CNC (6%)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39999" y="4488653"/>
            <a:ext cx="2365906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Turck (33%)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05906" y="4488653"/>
            <a:ext cx="2114142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Beckhoff (29%)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20049" y="4488653"/>
            <a:ext cx="1044146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ABB (15%)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964196" y="4488653"/>
            <a:ext cx="233780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Rockw (3%)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97976" y="4488653"/>
            <a:ext cx="231532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Yaska (3%)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29509" y="4488653"/>
            <a:ext cx="1210490" cy="2635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(17%)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59999" y="4194702"/>
            <a:ext cx="1080000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02-3 Motion (7%)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39999" y="4194702"/>
            <a:ext cx="694268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ABB (10%)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134268" y="4194702"/>
            <a:ext cx="641376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Mitsu (9%)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75644" y="4194702"/>
            <a:ext cx="631274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Turck (9%)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06918" y="4194702"/>
            <a:ext cx="579602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Hyosu (8%)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86521" y="4194702"/>
            <a:ext cx="461585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Delta (6%)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48107" y="4194702"/>
            <a:ext cx="375688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Haas (5%)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23796" y="4194702"/>
            <a:ext cx="302317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Zebra (4%)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126113" y="4194702"/>
            <a:ext cx="266897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 (4%)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93011" y="4194702"/>
            <a:ext cx="240364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Baume (3%)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33375" y="4194702"/>
            <a:ext cx="3006624" cy="2939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(42%)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9999" y="3798630"/>
            <a:ext cx="1080000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02-1 Motor Starters &amp; Contactors (9%)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439999" y="3798630"/>
            <a:ext cx="1306789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Heidenhain (18%)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6789" y="3798630"/>
            <a:ext cx="1296093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Turck (18%)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42882" y="3798630"/>
            <a:ext cx="1021906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M-System (14%)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064789" y="3798630"/>
            <a:ext cx="711180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Parke (10%)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75970" y="3798630"/>
            <a:ext cx="482587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Hyosu (7%)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58558" y="3798630"/>
            <a:ext cx="418241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Metso (6%)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676799" y="3798630"/>
            <a:ext cx="310506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ABB (4%)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987306" y="3798630"/>
            <a:ext cx="1652693" cy="396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(23%)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9999" y="3351954"/>
            <a:ext cx="1080000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02-2 Drives LV (10%)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439999" y="3351954"/>
            <a:ext cx="1284811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M-System (18%)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24811" y="3351954"/>
            <a:ext cx="866330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Turck (12%)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591142" y="3351954"/>
            <a:ext cx="841080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Endress+Hauser (12%)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432223" y="3351954"/>
            <a:ext cx="741119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Hyosung Power and Industrial S (10%)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73343" y="3351954"/>
            <a:ext cx="398483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ABB (6%)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71826" y="3351954"/>
            <a:ext cx="382518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 (5%)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954344" y="3351954"/>
            <a:ext cx="314381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Mitsu (4%)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268726" y="3351954"/>
            <a:ext cx="246451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Advan (3%)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515177" y="3351954"/>
            <a:ext cx="223625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Fuji  (3%)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38803" y="3351954"/>
            <a:ext cx="1901196" cy="446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(26%)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9999" y="2878536"/>
            <a:ext cx="1080000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04- C&amp;S + Safety (11%)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439999" y="2878536"/>
            <a:ext cx="545579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Hitac (8%)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85579" y="2878536"/>
            <a:ext cx="462819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Turck (6%)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448398" y="2878536"/>
            <a:ext cx="372846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Hyosu (5%)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821245" y="2878536"/>
            <a:ext cx="328727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 (5%)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149972" y="2878536"/>
            <a:ext cx="5490027" cy="473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(76%)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59999" y="2356336"/>
            <a:ext cx="1080000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03-2 PLC (12%)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39999" y="2356336"/>
            <a:ext cx="1974122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Turck (27%)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14122" y="2356336"/>
            <a:ext cx="1584117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Hyosung Power and Industrial S (22%)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998240" y="2356336"/>
            <a:ext cx="702151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ABB (10%)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700391" y="2356336"/>
            <a:ext cx="591544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 (8%)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291936" y="2356336"/>
            <a:ext cx="340055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Hitac (5%)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631991" y="2356336"/>
            <a:ext cx="267999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Yokog (4%)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899991" y="2356336"/>
            <a:ext cx="225393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Metso (3%)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125385" y="2356336"/>
            <a:ext cx="1514614" cy="5221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(21%)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59999" y="1800000"/>
            <a:ext cx="1080000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01- DCS (13%)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439999" y="1800000"/>
            <a:ext cx="1409640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M-System (20%)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49640" y="1800000"/>
            <a:ext cx="1116478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Turck (16%)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966119" y="1800000"/>
            <a:ext cx="1115467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Optex (15%)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81586" y="1800000"/>
            <a:ext cx="1102877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Wika (15%)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184463" y="1800000"/>
            <a:ext cx="797376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Omron (11%)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981840" y="1800000"/>
            <a:ext cx="477162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Heide (7%)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459002" y="1800000"/>
            <a:ext cx="227648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600" b="1">
                <a:solidFill>
                  <a:schemeClr val="accent1"/>
                </a:solidFill>
                <a:latin typeface="Calibri"/>
              </a:rPr>
              <a:t>Hyosu (3%)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686651" y="1800000"/>
            <a:ext cx="953348" cy="5563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 tIns="0" bIns="0" wrap="square">
            <a:normAutofit/>
          </a:bodyPr>
          <a:lstStyle/>
          <a:p>
            <a:pPr algn="ctr"/>
            <a:r>
              <a:rPr sz="800" b="1">
                <a:solidFill>
                  <a:schemeClr val="accent1"/>
                </a:solidFill>
                <a:latin typeface="Calibri"/>
              </a:rPr>
              <a:t>(13%)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