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5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9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85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6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8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5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4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267-76C6-43FA-A39E-D6FF337CC60A}" type="datetimeFigureOut">
              <a:rPr lang="es-ES" smtClean="0"/>
              <a:t>06/01/2019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8E00-4A25-4018-A737-A0FA0F0A6E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3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08605" y="6589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Idle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113922" y="1028238"/>
            <a:ext cx="152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es-ES" sz="1400" dirty="0" smtClean="0"/>
              <a:t>Reseteo de todas las salidas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652819" y="1929124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Fetch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7370" y="2298456"/>
            <a:ext cx="2452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ROM_Addr</a:t>
            </a:r>
            <a:r>
              <a:rPr lang="es-ES" sz="1400" dirty="0" smtClean="0"/>
              <a:t> ←</a:t>
            </a:r>
            <a:r>
              <a:rPr lang="es-ES" sz="1400" dirty="0" err="1" smtClean="0"/>
              <a:t>Cuenta_inst</a:t>
            </a:r>
            <a:endParaRPr lang="es-ES" sz="1400" dirty="0" smtClean="0"/>
          </a:p>
          <a:p>
            <a:r>
              <a:rPr lang="es-ES" sz="1400" dirty="0" err="1" smtClean="0"/>
              <a:t>Type_inst</a:t>
            </a:r>
            <a:r>
              <a:rPr lang="es-ES" sz="1400" dirty="0" smtClean="0"/>
              <a:t> </a:t>
            </a:r>
            <a:r>
              <a:rPr lang="es-ES" sz="1400" dirty="0" smtClean="0"/>
              <a:t>← </a:t>
            </a:r>
            <a:r>
              <a:rPr lang="es-ES" sz="1400" dirty="0" err="1" smtClean="0"/>
              <a:t>ROM_Data</a:t>
            </a:r>
            <a:r>
              <a:rPr lang="es-ES" sz="1400" dirty="0" smtClean="0"/>
              <a:t> (7-6)</a:t>
            </a:r>
          </a:p>
          <a:p>
            <a:r>
              <a:rPr lang="es-ES" sz="1400" dirty="0" err="1" smtClean="0"/>
              <a:t>Instruccion</a:t>
            </a:r>
            <a:r>
              <a:rPr lang="es-ES" sz="1400" dirty="0" smtClean="0"/>
              <a:t> </a:t>
            </a:r>
            <a:r>
              <a:rPr lang="es-ES" sz="1400" dirty="0" smtClean="0"/>
              <a:t>← </a:t>
            </a:r>
            <a:r>
              <a:rPr lang="es-ES" sz="1400" dirty="0" err="1" smtClean="0"/>
              <a:t>ROM_Data</a:t>
            </a:r>
            <a:r>
              <a:rPr lang="es-ES" sz="1400" dirty="0" smtClean="0"/>
              <a:t> (5-0)</a:t>
            </a:r>
            <a:endParaRPr lang="es-ES" sz="14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113924" y="658907"/>
            <a:ext cx="1529895" cy="892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1818556" y="1821547"/>
            <a:ext cx="2363525" cy="12155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2215254" y="3688085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Decode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554936" y="4063355"/>
            <a:ext cx="23581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es-ES" sz="1300" dirty="0" smtClean="0"/>
              <a:t>Analizo lo que me llega, por si tengo que coger una segunda palabra o solo ejecutar el contenido de la actual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482333" y="3586446"/>
            <a:ext cx="2363525" cy="1569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3775322" y="5705024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Lectura_SP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85539" y="6074356"/>
            <a:ext cx="25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registro_segunda</a:t>
            </a:r>
            <a:r>
              <a:rPr lang="es-ES" sz="1400" dirty="0" smtClean="0"/>
              <a:t> ← </a:t>
            </a:r>
            <a:r>
              <a:rPr lang="es-ES" sz="1400" dirty="0" err="1" smtClean="0"/>
              <a:t>ROM_Data</a:t>
            </a:r>
            <a:endParaRPr lang="es-ES" sz="1400" dirty="0" smtClean="0"/>
          </a:p>
        </p:txBody>
      </p:sp>
      <p:sp>
        <p:nvSpPr>
          <p:cNvPr id="17" name="Rectángulo redondeado 16"/>
          <p:cNvSpPr/>
          <p:nvPr/>
        </p:nvSpPr>
        <p:spPr>
          <a:xfrm>
            <a:off x="3180172" y="5597448"/>
            <a:ext cx="2426279" cy="784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398085" y="2861046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Execute</a:t>
            </a:r>
            <a:endParaRPr lang="es-E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343496" y="3236316"/>
            <a:ext cx="31067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es-ES" sz="1300" u="sng" dirty="0" smtClean="0"/>
              <a:t>Instrucción tipo 1</a:t>
            </a:r>
            <a:r>
              <a:rPr lang="es-ES" sz="1300" dirty="0" smtClean="0"/>
              <a:t>: ALU</a:t>
            </a:r>
          </a:p>
          <a:p>
            <a:pPr marL="174625" indent="-174625">
              <a:buFontTx/>
              <a:buChar char="-"/>
            </a:pPr>
            <a:r>
              <a:rPr lang="es-ES" sz="1300" u="sng" dirty="0" smtClean="0"/>
              <a:t>Instrucción tipo 2</a:t>
            </a:r>
            <a:r>
              <a:rPr lang="es-ES" sz="1300" dirty="0" smtClean="0"/>
              <a:t>: Salto condicional o incondicional a la instrucción cuya dirección está en </a:t>
            </a:r>
            <a:r>
              <a:rPr lang="es-ES" sz="1300" dirty="0" err="1" smtClean="0"/>
              <a:t>registro_segunda</a:t>
            </a:r>
            <a:endParaRPr lang="es-ES" sz="1300" dirty="0" smtClean="0"/>
          </a:p>
          <a:p>
            <a:pPr marL="174625" indent="-174625">
              <a:buFontTx/>
              <a:buChar char="-"/>
            </a:pPr>
            <a:r>
              <a:rPr lang="es-ES" sz="1300" u="sng" dirty="0" smtClean="0"/>
              <a:t>Instrucción tipo 3</a:t>
            </a:r>
            <a:r>
              <a:rPr lang="es-ES" sz="1300" dirty="0" smtClean="0"/>
              <a:t>: Instrucciones para guardar en la memoria o cargar desde ella y mover entre registros.</a:t>
            </a:r>
          </a:p>
          <a:p>
            <a:pPr marL="174625" indent="-174625">
              <a:buFontTx/>
              <a:buChar char="-"/>
            </a:pPr>
            <a:r>
              <a:rPr lang="es-ES" sz="1300" u="sng" dirty="0" smtClean="0"/>
              <a:t>Instrucción tipo 4</a:t>
            </a:r>
            <a:r>
              <a:rPr lang="es-ES" sz="1300" dirty="0" smtClean="0"/>
              <a:t>: “</a:t>
            </a:r>
            <a:r>
              <a:rPr lang="es-ES" sz="1300" dirty="0" err="1" smtClean="0"/>
              <a:t>Send</a:t>
            </a:r>
            <a:r>
              <a:rPr lang="es-ES" sz="1300" dirty="0" smtClean="0"/>
              <a:t>”, poner la CPU en pausa para enviar un comando por el puerto serie</a:t>
            </a:r>
            <a:endParaRPr lang="es-ES" sz="1300" u="sng" dirty="0" smtClean="0"/>
          </a:p>
        </p:txBody>
      </p:sp>
      <p:sp>
        <p:nvSpPr>
          <p:cNvPr id="23" name="Rectángulo redondeado 22"/>
          <p:cNvSpPr/>
          <p:nvPr/>
        </p:nvSpPr>
        <p:spPr>
          <a:xfrm>
            <a:off x="6270894" y="2759408"/>
            <a:ext cx="3179314" cy="2569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8091989" y="58196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Dar_buses</a:t>
            </a:r>
            <a:endParaRPr lang="es-ES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006011" y="951293"/>
            <a:ext cx="1406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DMA_ACK &lt;= ‘1’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7920313" y="581962"/>
            <a:ext cx="1529895" cy="6771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8292302" y="1735717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Stall</a:t>
            </a:r>
            <a:endParaRPr lang="es-ES" b="1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8091990" y="1675296"/>
            <a:ext cx="998222" cy="49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729797" y="658906"/>
            <a:ext cx="1104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853102" y="41088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DMA_RQ = ‘1’</a:t>
            </a:r>
            <a:endParaRPr lang="es-ES" sz="1100" dirty="0"/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6729797" y="1024138"/>
            <a:ext cx="1104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853102" y="77612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DMA_RQ = ‘0’</a:t>
            </a:r>
            <a:endParaRPr lang="es-ES" sz="1100" dirty="0"/>
          </a:p>
        </p:txBody>
      </p:sp>
      <p:cxnSp>
        <p:nvCxnSpPr>
          <p:cNvPr id="43" name="Conector recto de flecha 42"/>
          <p:cNvCxnSpPr>
            <a:stCxn id="10" idx="1"/>
            <a:endCxn id="11" idx="0"/>
          </p:cNvCxnSpPr>
          <p:nvPr/>
        </p:nvCxnSpPr>
        <p:spPr>
          <a:xfrm flipH="1">
            <a:off x="3000319" y="1105183"/>
            <a:ext cx="2113605" cy="71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 rot="20548032">
            <a:off x="3855090" y="1105182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DMA_RQ = ‘0’</a:t>
            </a:r>
            <a:endParaRPr lang="es-ES" sz="1100" dirty="0"/>
          </a:p>
        </p:txBody>
      </p:sp>
      <p:cxnSp>
        <p:nvCxnSpPr>
          <p:cNvPr id="48" name="Conector recto de flecha 47"/>
          <p:cNvCxnSpPr>
            <a:stCxn id="11" idx="3"/>
            <a:endCxn id="26" idx="2"/>
          </p:cNvCxnSpPr>
          <p:nvPr/>
        </p:nvCxnSpPr>
        <p:spPr>
          <a:xfrm flipV="1">
            <a:off x="4182081" y="1259070"/>
            <a:ext cx="4503180" cy="117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 rot="20855732">
            <a:off x="4366682" y="194983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DMA_RQ = ‘1’</a:t>
            </a:r>
            <a:endParaRPr lang="es-ES" sz="1100" dirty="0"/>
          </a:p>
        </p:txBody>
      </p:sp>
      <p:cxnSp>
        <p:nvCxnSpPr>
          <p:cNvPr id="52" name="Conector recto de flecha 51"/>
          <p:cNvCxnSpPr>
            <a:stCxn id="11" idx="2"/>
            <a:endCxn id="14" idx="0"/>
          </p:cNvCxnSpPr>
          <p:nvPr/>
        </p:nvCxnSpPr>
        <p:spPr>
          <a:xfrm flipH="1">
            <a:off x="2664096" y="3037120"/>
            <a:ext cx="336223" cy="54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14" idx="2"/>
            <a:endCxn id="17" idx="1"/>
          </p:cNvCxnSpPr>
          <p:nvPr/>
        </p:nvCxnSpPr>
        <p:spPr>
          <a:xfrm>
            <a:off x="2664096" y="5155962"/>
            <a:ext cx="516076" cy="83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637195" y="5416521"/>
            <a:ext cx="149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Si la instrucción necesita una segunda palabra para ser ejecutada</a:t>
            </a:r>
            <a:endParaRPr lang="es-ES" sz="1100" dirty="0"/>
          </a:p>
        </p:txBody>
      </p:sp>
      <p:cxnSp>
        <p:nvCxnSpPr>
          <p:cNvPr id="65" name="Conector recto de flecha 64"/>
          <p:cNvCxnSpPr>
            <a:stCxn id="17" idx="3"/>
            <a:endCxn id="22" idx="2"/>
          </p:cNvCxnSpPr>
          <p:nvPr/>
        </p:nvCxnSpPr>
        <p:spPr>
          <a:xfrm flipV="1">
            <a:off x="5606451" y="5329197"/>
            <a:ext cx="2290401" cy="66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14" idx="3"/>
            <a:endCxn id="23" idx="1"/>
          </p:cNvCxnSpPr>
          <p:nvPr/>
        </p:nvCxnSpPr>
        <p:spPr>
          <a:xfrm flipV="1">
            <a:off x="3845858" y="4044303"/>
            <a:ext cx="2425036" cy="32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4014389" y="3370931"/>
            <a:ext cx="14907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Si la instrucción </a:t>
            </a:r>
            <a:r>
              <a:rPr lang="es-ES" sz="1200" b="1" u="sng" dirty="0" smtClean="0"/>
              <a:t>NO</a:t>
            </a:r>
            <a:r>
              <a:rPr lang="es-ES" sz="1200" dirty="0" smtClean="0"/>
              <a:t> </a:t>
            </a:r>
            <a:r>
              <a:rPr lang="es-ES" sz="1100" dirty="0" smtClean="0"/>
              <a:t>necesita una segunda palabra para ser ejecutada</a:t>
            </a:r>
            <a:endParaRPr lang="es-ES" sz="1100" dirty="0"/>
          </a:p>
        </p:txBody>
      </p:sp>
      <p:cxnSp>
        <p:nvCxnSpPr>
          <p:cNvPr id="72" name="Conector recto de flecha 71"/>
          <p:cNvCxnSpPr>
            <a:stCxn id="23" idx="0"/>
            <a:endCxn id="29" idx="2"/>
          </p:cNvCxnSpPr>
          <p:nvPr/>
        </p:nvCxnSpPr>
        <p:spPr>
          <a:xfrm flipV="1">
            <a:off x="7860551" y="2165471"/>
            <a:ext cx="730550" cy="593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8292302" y="2364024"/>
            <a:ext cx="1637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Si la instrucción es tipo 4</a:t>
            </a:r>
            <a:endParaRPr lang="es-ES" sz="1100" dirty="0"/>
          </a:p>
        </p:txBody>
      </p:sp>
      <p:cxnSp>
        <p:nvCxnSpPr>
          <p:cNvPr id="83" name="Conector recto de flecha 82"/>
          <p:cNvCxnSpPr>
            <a:stCxn id="29" idx="1"/>
            <a:endCxn id="10" idx="2"/>
          </p:cNvCxnSpPr>
          <p:nvPr/>
        </p:nvCxnSpPr>
        <p:spPr>
          <a:xfrm flipH="1" flipV="1">
            <a:off x="5878872" y="1551459"/>
            <a:ext cx="2213118" cy="36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 rot="527335">
            <a:off x="6899037" y="1781420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DMA_READY = ‘1’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25577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169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Bravo Lopez</dc:creator>
  <cp:lastModifiedBy>German Bravo Lopez</cp:lastModifiedBy>
  <cp:revision>6</cp:revision>
  <dcterms:created xsi:type="dcterms:W3CDTF">2019-01-06T11:51:44Z</dcterms:created>
  <dcterms:modified xsi:type="dcterms:W3CDTF">2019-01-06T13:06:41Z</dcterms:modified>
</cp:coreProperties>
</file>