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63" r:id="rId4"/>
    <p:sldId id="264" r:id="rId5"/>
    <p:sldId id="261" r:id="rId6"/>
    <p:sldId id="266" r:id="rId7"/>
    <p:sldId id="269" r:id="rId8"/>
    <p:sldId id="265" r:id="rId9"/>
    <p:sldId id="267" r:id="rId10"/>
    <p:sldId id="268" r:id="rId11"/>
    <p:sldId id="259" r:id="rId12"/>
    <p:sldId id="270" r:id="rId13"/>
    <p:sldId id="271" r:id="rId14"/>
    <p:sldId id="260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7" autoAdjust="0"/>
    <p:restoredTop sz="94660"/>
  </p:normalViewPr>
  <p:slideViewPr>
    <p:cSldViewPr>
      <p:cViewPr varScale="1">
        <p:scale>
          <a:sx n="109" d="100"/>
          <a:sy n="109" d="100"/>
        </p:scale>
        <p:origin x="168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0067-05F1-43DF-8C28-CD4AD704C0C6}" type="datetimeFigureOut">
              <a:rPr lang="pt-BR" smtClean="0"/>
              <a:t>21/11/2016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9E90-98E3-4BC1-83E0-93EF2E5158B2}" type="slidenum">
              <a:rPr lang="pt-BR" smtClean="0"/>
              <a:t>‹#›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0067-05F1-43DF-8C28-CD4AD704C0C6}" type="datetimeFigureOut">
              <a:rPr lang="pt-BR" smtClean="0"/>
              <a:t>21/11/2016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9E90-98E3-4BC1-83E0-93EF2E5158B2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0067-05F1-43DF-8C28-CD4AD704C0C6}" type="datetimeFigureOut">
              <a:rPr lang="pt-BR" smtClean="0"/>
              <a:t>21/11/2016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9E90-98E3-4BC1-83E0-93EF2E5158B2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0067-05F1-43DF-8C28-CD4AD704C0C6}" type="datetimeFigureOut">
              <a:rPr lang="pt-BR" smtClean="0"/>
              <a:t>21/11/2016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9E90-98E3-4BC1-83E0-93EF2E5158B2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0067-05F1-43DF-8C28-CD4AD704C0C6}" type="datetimeFigureOut">
              <a:rPr lang="pt-BR" smtClean="0"/>
              <a:t>21/11/2016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9E90-98E3-4BC1-83E0-93EF2E5158B2}" type="slidenum">
              <a:rPr lang="pt-BR" smtClean="0"/>
              <a:t>‹#›</a:t>
            </a:fld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0067-05F1-43DF-8C28-CD4AD704C0C6}" type="datetimeFigureOut">
              <a:rPr lang="pt-BR" smtClean="0"/>
              <a:t>21/11/2016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9E90-98E3-4BC1-83E0-93EF2E5158B2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0067-05F1-43DF-8C28-CD4AD704C0C6}" type="datetimeFigureOut">
              <a:rPr lang="pt-BR" smtClean="0"/>
              <a:t>21/11/2016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9E90-98E3-4BC1-83E0-93EF2E5158B2}" type="slidenum">
              <a:rPr lang="pt-BR" smtClean="0"/>
              <a:t>‹#›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0067-05F1-43DF-8C28-CD4AD704C0C6}" type="datetimeFigureOut">
              <a:rPr lang="pt-BR" smtClean="0"/>
              <a:t>21/11/2016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9E90-98E3-4BC1-83E0-93EF2E5158B2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0067-05F1-43DF-8C28-CD4AD704C0C6}" type="datetimeFigureOut">
              <a:rPr lang="pt-BR" smtClean="0"/>
              <a:t>21/11/2016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9E90-98E3-4BC1-83E0-93EF2E5158B2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0067-05F1-43DF-8C28-CD4AD704C0C6}" type="datetimeFigureOut">
              <a:rPr lang="pt-BR" smtClean="0"/>
              <a:t>21/11/2016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9E90-98E3-4BC1-83E0-93EF2E5158B2}" type="slidenum">
              <a:rPr lang="pt-BR" smtClean="0"/>
              <a:t>‹#›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0067-05F1-43DF-8C28-CD4AD704C0C6}" type="datetimeFigureOut">
              <a:rPr lang="pt-BR" smtClean="0"/>
              <a:t>21/11/2016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9E90-98E3-4BC1-83E0-93EF2E5158B2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99CA0067-05F1-43DF-8C28-CD4AD704C0C6}" type="datetimeFigureOut">
              <a:rPr lang="pt-BR" smtClean="0"/>
              <a:t>21/11/2016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E0979E90-98E3-4BC1-83E0-93EF2E5158B2}" type="slidenum">
              <a:rPr lang="pt-BR" smtClean="0"/>
              <a:t>‹#›</a:t>
            </a:fld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39060" y="3219653"/>
            <a:ext cx="7344816" cy="1138773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pt-BR" sz="6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Métodos Numéricos</a:t>
            </a:r>
          </a:p>
        </p:txBody>
      </p:sp>
    </p:spTree>
    <p:extLst>
      <p:ext uri="{BB962C8B-B14F-4D97-AF65-F5344CB8AC3E}">
        <p14:creationId xmlns:p14="http://schemas.microsoft.com/office/powerpoint/2010/main" val="4192386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2560" y="364866"/>
            <a:ext cx="6781800" cy="1600200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latin typeface="Baskerville Old Face" panose="02020602080505020303"/>
              </a:rPr>
              <a:t>Funções usadas no refinamento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1932856"/>
            <a:ext cx="7543800" cy="3886200"/>
          </a:xfrm>
        </p:spPr>
        <p:txBody>
          <a:bodyPr/>
          <a:lstStyle/>
          <a:p>
            <a:r>
              <a:rPr lang="pt-BR" dirty="0"/>
              <a:t>1: int Círculo( polinômio P </a:t>
            </a:r>
            <a:r>
              <a:rPr lang="pt-BR" dirty="0" smtClean="0"/>
              <a:t>)</a:t>
            </a:r>
          </a:p>
          <a:p>
            <a:endParaRPr lang="pt-BR" dirty="0"/>
          </a:p>
          <a:p>
            <a:r>
              <a:rPr lang="pt-BR" dirty="0"/>
              <a:t>2: polinômio divPolinomio (polinômio p1, polinômio p2</a:t>
            </a:r>
            <a:r>
              <a:rPr lang="pt-BR" dirty="0" smtClean="0"/>
              <a:t>)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3</a:t>
            </a:r>
            <a:r>
              <a:rPr lang="pt-BR" dirty="0"/>
              <a:t>: intervalos nZeros (Polinomio P, intervalo I,  índice i)</a:t>
            </a:r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3418235"/>
              </p:ext>
            </p:extLst>
          </p:nvPr>
        </p:nvGraphicFramePr>
        <p:xfrm>
          <a:off x="611560" y="2996952"/>
          <a:ext cx="7543800" cy="365760"/>
        </p:xfrm>
        <a:graphic>
          <a:graphicData uri="http://schemas.openxmlformats.org/drawingml/2006/table">
            <a:tbl>
              <a:tblPr/>
              <a:tblGrid>
                <a:gridCol w="7543800">
                  <a:extLst>
                    <a:ext uri="{9D8B030D-6E8A-4147-A177-3AD203B41FA5}">
                      <a16:colId xmlns:a16="http://schemas.microsoft.com/office/drawing/2014/main" val="29420553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pt-BR" b="0" i="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pt-BR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0" i="0" dirty="0" smtClean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Newton::circulo</a:t>
                      </a:r>
                      <a:r>
                        <a:rPr lang="pt-BR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(std::vector&lt;</a:t>
                      </a:r>
                      <a:r>
                        <a:rPr lang="pt-BR" b="0" i="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pt-BR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&gt; a)</a:t>
                      </a:r>
                      <a:endParaRPr lang="pt-BR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0" marR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812299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013242"/>
              </p:ext>
            </p:extLst>
          </p:nvPr>
        </p:nvGraphicFramePr>
        <p:xfrm>
          <a:off x="611560" y="3875956"/>
          <a:ext cx="7543800" cy="914400"/>
        </p:xfrm>
        <a:graphic>
          <a:graphicData uri="http://schemas.openxmlformats.org/drawingml/2006/table">
            <a:tbl>
              <a:tblPr/>
              <a:tblGrid>
                <a:gridCol w="7543800">
                  <a:extLst>
                    <a:ext uri="{9D8B030D-6E8A-4147-A177-3AD203B41FA5}">
                      <a16:colId xmlns:a16="http://schemas.microsoft.com/office/drawing/2014/main" val="29420553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pt-BR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std::vector&lt;</a:t>
                      </a:r>
                      <a:r>
                        <a:rPr lang="pt-BR" b="0" i="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pt-BR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pt-BR" b="0" i="0" dirty="0" smtClean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Newton::divisaoPolinomio</a:t>
                      </a:r>
                      <a:r>
                        <a:rPr lang="pt-BR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(std::vector&lt;</a:t>
                      </a:r>
                      <a:r>
                        <a:rPr lang="pt-BR" b="0" i="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pt-BR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&gt; a, std::vector&lt;</a:t>
                      </a:r>
                      <a:r>
                        <a:rPr lang="pt-BR" b="0" i="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pt-BR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&gt; b)</a:t>
                      </a:r>
                      <a:endParaRPr lang="pt-BR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0" marR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812299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629023"/>
              </p:ext>
            </p:extLst>
          </p:nvPr>
        </p:nvGraphicFramePr>
        <p:xfrm>
          <a:off x="611560" y="5161278"/>
          <a:ext cx="7543800" cy="640080"/>
        </p:xfrm>
        <a:graphic>
          <a:graphicData uri="http://schemas.openxmlformats.org/drawingml/2006/table">
            <a:tbl>
              <a:tblPr/>
              <a:tblGrid>
                <a:gridCol w="7543800">
                  <a:extLst>
                    <a:ext uri="{9D8B030D-6E8A-4147-A177-3AD203B41FA5}">
                      <a16:colId xmlns:a16="http://schemas.microsoft.com/office/drawing/2014/main" val="29420553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pt-BR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std::vector&lt;</a:t>
                      </a:r>
                      <a:r>
                        <a:rPr lang="pt-BR" b="0" i="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pt-BR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pt-BR" b="0" i="0" dirty="0" smtClean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Newton::nZeros</a:t>
                      </a:r>
                      <a:r>
                        <a:rPr lang="pt-BR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(std::vector&lt;</a:t>
                      </a:r>
                      <a:r>
                        <a:rPr lang="pt-BR" b="0" i="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pt-BR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&gt; I, std::vector&lt;</a:t>
                      </a:r>
                      <a:r>
                        <a:rPr lang="pt-BR" b="0" i="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pt-BR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&gt; a, </a:t>
                      </a:r>
                      <a:r>
                        <a:rPr lang="pt-BR" b="0" i="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pt-BR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i)</a:t>
                      </a:r>
                      <a:endParaRPr lang="pt-BR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0" marR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812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614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692696"/>
            <a:ext cx="6781800" cy="1600200"/>
          </a:xfrm>
        </p:spPr>
        <p:txBody>
          <a:bodyPr/>
          <a:lstStyle/>
          <a:p>
            <a:r>
              <a:rPr lang="pt-BR" dirty="0">
                <a:latin typeface="Baskerville Old Face" panose="02020602080505020303" pitchFamily="18" charset="0"/>
              </a:rPr>
              <a:t>EXEMPLOS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755576" y="2292896"/>
                <a:ext cx="7543800" cy="3310136"/>
              </a:xfrm>
            </p:spPr>
            <p:txBody>
              <a:bodyPr/>
              <a:lstStyle/>
              <a:p>
                <a:r>
                  <a:rPr lang="pt-BR" dirty="0" smtClean="0"/>
                  <a:t>Exemplo 1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−5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6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−8</m:t>
                    </m:r>
                  </m:oMath>
                </a14:m>
                <a:endParaRPr lang="pt-BR" b="0" dirty="0" smtClean="0"/>
              </a:p>
              <a:p>
                <a:pPr lvl="1"/>
                <a:r>
                  <a:rPr lang="pt-BR" dirty="0" smtClean="0"/>
                  <a:t>Raiz: 2</a:t>
                </a:r>
              </a:p>
              <a:p>
                <a:pPr lvl="1"/>
                <a:r>
                  <a:rPr lang="pt-BR" dirty="0" smtClean="0"/>
                  <a:t>Multiplicidade: 3</a:t>
                </a:r>
              </a:p>
              <a:p>
                <a:pPr lvl="1"/>
                <a:r>
                  <a:rPr lang="pt-BR" dirty="0" smtClean="0"/>
                  <a:t>Newton-Raphson: 3 passos</a:t>
                </a:r>
              </a:p>
              <a:p>
                <a:pPr lvl="1"/>
                <a:r>
                  <a:rPr lang="pt-BR" dirty="0" smtClean="0"/>
                  <a:t>Secante: 9 passos</a:t>
                </a:r>
                <a:endParaRPr lang="pt-BR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576" y="2292896"/>
                <a:ext cx="7543800" cy="3310136"/>
              </a:xfrm>
              <a:blipFill>
                <a:blip r:embed="rId2"/>
                <a:stretch>
                  <a:fillRect l="-11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0328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692696"/>
            <a:ext cx="6781800" cy="1600200"/>
          </a:xfrm>
        </p:spPr>
        <p:txBody>
          <a:bodyPr/>
          <a:lstStyle/>
          <a:p>
            <a:r>
              <a:rPr lang="pt-BR" dirty="0">
                <a:latin typeface="Baskerville Old Face" panose="02020602080505020303" pitchFamily="18" charset="0"/>
              </a:rPr>
              <a:t>EXEMPLOS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755576" y="2292896"/>
                <a:ext cx="7543800" cy="3310136"/>
              </a:xfrm>
            </p:spPr>
            <p:txBody>
              <a:bodyPr/>
              <a:lstStyle/>
              <a:p>
                <a:r>
                  <a:rPr lang="pt-BR" dirty="0" smtClean="0"/>
                  <a:t>Exemplo 2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−8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24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32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+16</m:t>
                    </m:r>
                  </m:oMath>
                </a14:m>
                <a:endParaRPr lang="pt-BR" b="0" dirty="0" smtClean="0"/>
              </a:p>
              <a:p>
                <a:pPr lvl="1"/>
                <a:r>
                  <a:rPr lang="pt-BR" dirty="0" smtClean="0"/>
                  <a:t>Raiz: 2</a:t>
                </a:r>
              </a:p>
              <a:p>
                <a:pPr lvl="1"/>
                <a:r>
                  <a:rPr lang="pt-BR" dirty="0" smtClean="0"/>
                  <a:t>Multiplicidade: 4</a:t>
                </a:r>
              </a:p>
              <a:p>
                <a:pPr lvl="1"/>
                <a:r>
                  <a:rPr lang="pt-BR" dirty="0" smtClean="0"/>
                  <a:t>Newton-Raphson: 1 passo</a:t>
                </a:r>
              </a:p>
              <a:p>
                <a:pPr lvl="1"/>
                <a:r>
                  <a:rPr lang="pt-BR" dirty="0" smtClean="0"/>
                  <a:t>Secante: 3 passos</a:t>
                </a:r>
                <a:endParaRPr lang="pt-BR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576" y="2292896"/>
                <a:ext cx="7543800" cy="3310136"/>
              </a:xfrm>
              <a:blipFill>
                <a:blip r:embed="rId2"/>
                <a:stretch>
                  <a:fillRect l="-11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2734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692696"/>
            <a:ext cx="6781800" cy="1600200"/>
          </a:xfrm>
        </p:spPr>
        <p:txBody>
          <a:bodyPr/>
          <a:lstStyle/>
          <a:p>
            <a:r>
              <a:rPr lang="pt-BR" dirty="0">
                <a:latin typeface="Baskerville Old Face" panose="02020602080505020303" pitchFamily="18" charset="0"/>
              </a:rPr>
              <a:t>EXEMPLOS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755576" y="2292896"/>
                <a:ext cx="7543800" cy="3310136"/>
              </a:xfrm>
            </p:spPr>
            <p:txBody>
              <a:bodyPr/>
              <a:lstStyle/>
              <a:p>
                <a:r>
                  <a:rPr lang="pt-BR" dirty="0" smtClean="0"/>
                  <a:t>Exemplo 3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pt-BR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51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85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+350</m:t>
                    </m:r>
                  </m:oMath>
                </a14:m>
                <a:endParaRPr lang="pt-BR" b="0" dirty="0" smtClean="0"/>
              </a:p>
              <a:p>
                <a:pPr lvl="1"/>
                <a:r>
                  <a:rPr lang="pt-BR" dirty="0" smtClean="0"/>
                  <a:t>Raiz: -5</a:t>
                </a:r>
              </a:p>
              <a:p>
                <a:pPr lvl="1"/>
                <a:r>
                  <a:rPr lang="pt-BR" dirty="0" smtClean="0"/>
                  <a:t>Multiplicidade: 2</a:t>
                </a:r>
              </a:p>
              <a:p>
                <a:pPr lvl="1"/>
                <a:r>
                  <a:rPr lang="pt-BR" dirty="0" smtClean="0"/>
                  <a:t>Newton-Raphson: 9 passos</a:t>
                </a:r>
              </a:p>
              <a:p>
                <a:pPr lvl="1"/>
                <a:r>
                  <a:rPr lang="pt-BR" dirty="0" smtClean="0"/>
                  <a:t>Secante: 19 passos</a:t>
                </a:r>
                <a:endParaRPr lang="pt-BR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576" y="2292896"/>
                <a:ext cx="7543800" cy="3310136"/>
              </a:xfrm>
              <a:blipFill>
                <a:blip r:embed="rId2"/>
                <a:stretch>
                  <a:fillRect l="-11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0897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692696"/>
            <a:ext cx="6781800" cy="1600200"/>
          </a:xfrm>
        </p:spPr>
        <p:txBody>
          <a:bodyPr/>
          <a:lstStyle/>
          <a:p>
            <a:r>
              <a:rPr lang="pt-BR" dirty="0">
                <a:latin typeface="Baskerville Old Face" panose="02020602080505020303" pitchFamily="18" charset="0"/>
              </a:rPr>
              <a:t>CONCLUSÃO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5576" y="2276872"/>
            <a:ext cx="7543800" cy="3886200"/>
          </a:xfrm>
        </p:spPr>
        <p:txBody>
          <a:bodyPr/>
          <a:lstStyle/>
          <a:p>
            <a:r>
              <a:rPr lang="pt-BR" u="sng" dirty="0" smtClean="0"/>
              <a:t>Para polinômios:</a:t>
            </a:r>
          </a:p>
          <a:p>
            <a:pPr lvl="1"/>
            <a:r>
              <a:rPr lang="pt-BR" u="sng" dirty="0" smtClean="0"/>
              <a:t>O método de Newton-Raphson converge em menos passos</a:t>
            </a:r>
          </a:p>
          <a:p>
            <a:pPr lvl="1"/>
            <a:r>
              <a:rPr lang="pt-BR" u="sng" dirty="0" smtClean="0"/>
              <a:t>O método de Horner permite cálculo da derivada com insignificante perda de rendimento </a:t>
            </a:r>
            <a:endParaRPr lang="pt-BR" u="sng" dirty="0" smtClean="0"/>
          </a:p>
          <a:p>
            <a:pPr lvl="1"/>
            <a:r>
              <a:rPr lang="pt-BR" u="sng" dirty="0" smtClean="0"/>
              <a:t>O método da Secante por precisar de dois chutes iniciais é mais problemático para convergir</a:t>
            </a:r>
          </a:p>
        </p:txBody>
      </p:sp>
    </p:spTree>
    <p:extLst>
      <p:ext uri="{BB962C8B-B14F-4D97-AF65-F5344CB8AC3E}">
        <p14:creationId xmlns:p14="http://schemas.microsoft.com/office/powerpoint/2010/main" val="414418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692696"/>
            <a:ext cx="6781800" cy="1600200"/>
          </a:xfrm>
        </p:spPr>
        <p:txBody>
          <a:bodyPr/>
          <a:lstStyle/>
          <a:p>
            <a:r>
              <a:rPr lang="pt-BR" dirty="0">
                <a:latin typeface="Baskerville Old Face" panose="02020602080505020303" pitchFamily="18" charset="0"/>
              </a:rPr>
              <a:t>EQUIPE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5576" y="2276872"/>
            <a:ext cx="7543800" cy="3886200"/>
          </a:xfrm>
        </p:spPr>
        <p:txBody>
          <a:bodyPr/>
          <a:lstStyle/>
          <a:p>
            <a:r>
              <a:rPr lang="pt-BR" dirty="0"/>
              <a:t>Jessé Robson </a:t>
            </a:r>
          </a:p>
          <a:p>
            <a:r>
              <a:rPr lang="pt-BR" dirty="0"/>
              <a:t>Rubens Anderson</a:t>
            </a:r>
          </a:p>
          <a:p>
            <a:r>
              <a:rPr lang="pt-BR" dirty="0"/>
              <a:t>Geraldo Braz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036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692696"/>
            <a:ext cx="6781800" cy="1600200"/>
          </a:xfrm>
        </p:spPr>
        <p:txBody>
          <a:bodyPr/>
          <a:lstStyle/>
          <a:p>
            <a:r>
              <a:rPr lang="pt-BR" dirty="0">
                <a:latin typeface="Baskerville Old Face" panose="02020602080505020303" pitchFamily="18" charset="0"/>
              </a:rPr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5576" y="2132856"/>
            <a:ext cx="7543800" cy="323812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Problema: Descobrir a quantidade </a:t>
            </a:r>
            <a:r>
              <a:rPr lang="pt-BR" i="1" dirty="0"/>
              <a:t>c</a:t>
            </a:r>
            <a:r>
              <a:rPr lang="pt-BR" dirty="0"/>
              <a:t> de CO</a:t>
            </a:r>
            <a:r>
              <a:rPr lang="pt-BR" baseline="-25000" dirty="0"/>
              <a:t>2</a:t>
            </a:r>
            <a:r>
              <a:rPr lang="pt-BR" dirty="0"/>
              <a:t> , em </a:t>
            </a:r>
            <a:r>
              <a:rPr lang="pt-BR" dirty="0" err="1"/>
              <a:t>ppm</a:t>
            </a:r>
            <a:r>
              <a:rPr lang="pt-BR" dirty="0"/>
              <a:t>, produzida em uma reação química.</a:t>
            </a:r>
          </a:p>
        </p:txBody>
      </p:sp>
    </p:spTree>
    <p:extLst>
      <p:ext uri="{BB962C8B-B14F-4D97-AF65-F5344CB8AC3E}">
        <p14:creationId xmlns:p14="http://schemas.microsoft.com/office/powerpoint/2010/main" val="3857906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755576" y="1988840"/>
                <a:ext cx="7543800" cy="2520280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pt-BR" dirty="0" smtClean="0"/>
                  <a:t>A quantidade </a:t>
                </a:r>
                <a:r>
                  <a:rPr lang="pt-BR" i="1" dirty="0"/>
                  <a:t>c</a:t>
                </a:r>
                <a:r>
                  <a:rPr lang="pt-BR" dirty="0"/>
                  <a:t> é dada pela seguinte equação: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</a:rPr>
                            <m:t>𝑐</m:t>
                          </m:r>
                        </m:e>
                      </m:d>
                      <m:r>
                        <a:rPr lang="pt-BR" i="1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4</m:t>
                          </m:r>
                        </m:sup>
                      </m:sSup>
                      <m:r>
                        <a:rPr lang="pt-BR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576" y="1988840"/>
                <a:ext cx="7543800" cy="252028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4706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692696"/>
            <a:ext cx="6781800" cy="1368152"/>
          </a:xfrm>
        </p:spPr>
        <p:txBody>
          <a:bodyPr/>
          <a:lstStyle/>
          <a:p>
            <a:r>
              <a:rPr lang="pt-BR" dirty="0">
                <a:latin typeface="Baskerville Old Face" panose="02020602080505020303" pitchFamily="18" charset="0"/>
              </a:rPr>
              <a:t>METODOLOGIA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755576" y="2276872"/>
                <a:ext cx="7848872" cy="3886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t-BR" dirty="0"/>
                  <a:t>Métodos utilizados:</a:t>
                </a:r>
              </a:p>
              <a:p>
                <a:r>
                  <a:rPr lang="pt-BR" dirty="0"/>
                  <a:t>Método de Newton-</a:t>
                </a:r>
                <a:r>
                  <a:rPr lang="pt-BR" dirty="0" err="1"/>
                  <a:t>Raphson</a:t>
                </a: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𝑘</m:t>
                          </m:r>
                          <m:r>
                            <a:rPr lang="pt-BR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−</m:t>
                      </m:r>
                      <m:r>
                        <a:rPr lang="pt-BR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pt-BR">
                          <a:latin typeface="Cambria Math"/>
                        </a:rPr>
                        <m:t>/</m:t>
                      </m:r>
                      <m:r>
                        <a:rPr lang="pt-BR" i="1">
                          <a:latin typeface="Cambria Math"/>
                        </a:rPr>
                        <m:t>𝑓</m:t>
                      </m:r>
                      <m:r>
                        <a:rPr lang="pt-BR" i="1">
                          <a:latin typeface="Cambria Math"/>
                        </a:rPr>
                        <m:t>′(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Método de Newton-</a:t>
                </a:r>
                <a:r>
                  <a:rPr lang="pt-BR" dirty="0" err="1"/>
                  <a:t>Raphson</a:t>
                </a:r>
                <a:r>
                  <a:rPr lang="pt-BR" dirty="0"/>
                  <a:t> para multiplicidade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𝑘</m:t>
                          </m:r>
                          <m:r>
                            <a:rPr lang="pt-BR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−</m:t>
                      </m:r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r>
                        <a:rPr lang="pt-BR" b="0" i="1" smtClean="0">
                          <a:latin typeface="Cambria Math"/>
                        </a:rPr>
                        <m:t>𝑝</m:t>
                      </m:r>
                      <m:r>
                        <a:rPr lang="pt-BR" b="0" i="1" smtClean="0">
                          <a:latin typeface="Cambria Math"/>
                        </a:rPr>
                        <m:t>∗</m:t>
                      </m:r>
                      <m:r>
                        <a:rPr lang="pt-BR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  <m:r>
                        <a:rPr lang="pt-BR">
                          <a:latin typeface="Cambria Math"/>
                        </a:rPr>
                        <m:t>/</m:t>
                      </m:r>
                      <m:r>
                        <a:rPr lang="pt-BR" i="1">
                          <a:latin typeface="Cambria Math"/>
                        </a:rPr>
                        <m:t>𝑓</m:t>
                      </m:r>
                      <m:r>
                        <a:rPr lang="pt-BR" i="1">
                          <a:latin typeface="Cambria Math"/>
                        </a:rPr>
                        <m:t>′(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Método da Secante para multiplicidade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𝑘</m:t>
                          </m:r>
                          <m:r>
                            <a:rPr lang="pt-BR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−(</m:t>
                      </m:r>
                      <m:r>
                        <a:rPr lang="pt-BR" i="1">
                          <a:latin typeface="Cambria Math"/>
                        </a:rPr>
                        <m:t>𝑝</m:t>
                      </m:r>
                      <m:r>
                        <a:rPr lang="pt-BR" i="1">
                          <a:latin typeface="Cambria Math"/>
                        </a:rPr>
                        <m:t>∗</m:t>
                      </m:r>
                      <m:r>
                        <a:rPr lang="pt-BR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∗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/>
                            </a:rPr>
                            <m:t> 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  <m:r>
                        <a:rPr lang="pt-BR">
                          <a:latin typeface="Cambria Math"/>
                        </a:rPr>
                        <m:t>/</m:t>
                      </m:r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r>
                        <a:rPr lang="pt-BR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r>
                        <a:rPr lang="pt-BR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576" y="2276872"/>
                <a:ext cx="7848872" cy="3886200"/>
              </a:xfrm>
              <a:blipFill rotWithShape="1">
                <a:blip r:embed="rId2"/>
                <a:stretch>
                  <a:fillRect l="-12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3665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692696"/>
            <a:ext cx="6781800" cy="1368152"/>
          </a:xfrm>
        </p:spPr>
        <p:txBody>
          <a:bodyPr/>
          <a:lstStyle/>
          <a:p>
            <a:r>
              <a:rPr lang="pt-BR" dirty="0">
                <a:latin typeface="Baskerville Old Face" panose="02020602080505020303" pitchFamily="18" charset="0"/>
              </a:rPr>
              <a:t>METODOLOGIA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0790591"/>
              </p:ext>
            </p:extLst>
          </p:nvPr>
        </p:nvGraphicFramePr>
        <p:xfrm>
          <a:off x="759586" y="4099371"/>
          <a:ext cx="7543800" cy="1188720"/>
        </p:xfrm>
        <a:graphic>
          <a:graphicData uri="http://schemas.openxmlformats.org/drawingml/2006/table">
            <a:tbl>
              <a:tblPr/>
              <a:tblGrid>
                <a:gridCol w="7543800">
                  <a:extLst>
                    <a:ext uri="{9D8B030D-6E8A-4147-A177-3AD203B41FA5}">
                      <a16:colId xmlns:a16="http://schemas.microsoft.com/office/drawing/2014/main" val="29420553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pt-BR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pt-BR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std::vector&lt;std::vector&lt;</a:t>
                      </a:r>
                      <a:r>
                        <a:rPr lang="pt-BR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pt-BR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&gt; &gt; </a:t>
                      </a:r>
                      <a:r>
                        <a:rPr lang="pt-BR" dirty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Newton::calcularRaiz</a:t>
                      </a:r>
                      <a:r>
                        <a:rPr lang="pt-BR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pt-BR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x, std::vector&lt;</a:t>
                      </a:r>
                      <a:r>
                        <a:rPr lang="pt-BR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pt-BR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&gt; a, </a:t>
                      </a:r>
                      <a:r>
                        <a:rPr lang="pt-BR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pt-BR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e1</a:t>
                      </a:r>
                      <a:r>
                        <a:rPr lang="pt-BR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pt-BR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pt-BR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e2</a:t>
                      </a:r>
                      <a:r>
                        <a:rPr lang="pt-BR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pt-BR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pt-BR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maxIter, </a:t>
                      </a:r>
                      <a:r>
                        <a:rPr lang="pt-BR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pt-BR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p)</a:t>
                      </a:r>
                      <a:endParaRPr lang="pt-BR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0" marR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81229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15616" y="2406079"/>
            <a:ext cx="4478790" cy="1348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4320" lvl="0" indent="-274320">
              <a:spcBef>
                <a:spcPct val="20000"/>
              </a:spcBef>
              <a:buClr>
                <a:srgbClr val="AD0101"/>
              </a:buClr>
              <a:buFont typeface="Arial" pitchFamily="34" charset="0"/>
              <a:buChar char="•"/>
            </a:pPr>
            <a:r>
              <a:rPr lang="pt-BR" sz="2400" dirty="0" smtClean="0">
                <a:solidFill>
                  <a:srgbClr val="303030"/>
                </a:solidFill>
              </a:rPr>
              <a:t>CalcularRaiz</a:t>
            </a:r>
          </a:p>
          <a:p>
            <a:pPr marL="731520" lvl="1" indent="-274320">
              <a:spcBef>
                <a:spcPct val="20000"/>
              </a:spcBef>
              <a:buClr>
                <a:srgbClr val="AD0101"/>
              </a:buClr>
              <a:buFont typeface="Arial" pitchFamily="34" charset="0"/>
              <a:buChar char="•"/>
            </a:pPr>
            <a:r>
              <a:rPr lang="pt-BR" sz="2400" dirty="0" smtClean="0">
                <a:solidFill>
                  <a:srgbClr val="303030"/>
                </a:solidFill>
              </a:rPr>
              <a:t>Método de Newton-Raphson</a:t>
            </a:r>
          </a:p>
          <a:p>
            <a:pPr marL="731520" lvl="1" indent="-274320">
              <a:spcBef>
                <a:spcPct val="20000"/>
              </a:spcBef>
              <a:buClr>
                <a:srgbClr val="AD0101"/>
              </a:buClr>
              <a:buFont typeface="Arial" pitchFamily="34" charset="0"/>
              <a:buChar char="•"/>
            </a:pPr>
            <a:r>
              <a:rPr lang="pt-BR" sz="2400" dirty="0" smtClean="0">
                <a:solidFill>
                  <a:srgbClr val="303030"/>
                </a:solidFill>
              </a:rPr>
              <a:t>Método de Horner</a:t>
            </a:r>
          </a:p>
        </p:txBody>
      </p:sp>
    </p:spTree>
    <p:extLst>
      <p:ext uri="{BB962C8B-B14F-4D97-AF65-F5344CB8AC3E}">
        <p14:creationId xmlns:p14="http://schemas.microsoft.com/office/powerpoint/2010/main" val="851234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692696"/>
            <a:ext cx="6781800" cy="1368152"/>
          </a:xfrm>
        </p:spPr>
        <p:txBody>
          <a:bodyPr/>
          <a:lstStyle/>
          <a:p>
            <a:r>
              <a:rPr lang="pt-BR" dirty="0">
                <a:latin typeface="Baskerville Old Face" panose="02020602080505020303" pitchFamily="18" charset="0"/>
              </a:rPr>
              <a:t>METODOLOGIA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0790591"/>
              </p:ext>
            </p:extLst>
          </p:nvPr>
        </p:nvGraphicFramePr>
        <p:xfrm>
          <a:off x="759586" y="4099371"/>
          <a:ext cx="7543800" cy="1463040"/>
        </p:xfrm>
        <a:graphic>
          <a:graphicData uri="http://schemas.openxmlformats.org/drawingml/2006/table">
            <a:tbl>
              <a:tblPr/>
              <a:tblGrid>
                <a:gridCol w="7543800">
                  <a:extLst>
                    <a:ext uri="{9D8B030D-6E8A-4147-A177-3AD203B41FA5}">
                      <a16:colId xmlns:a16="http://schemas.microsoft.com/office/drawing/2014/main" val="29420553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pt-BR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pt-BR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std::vector&lt;std::vector&lt;</a:t>
                      </a:r>
                      <a:r>
                        <a:rPr lang="pt-BR" b="0" i="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pt-BR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&gt; &gt; </a:t>
                      </a:r>
                      <a:r>
                        <a:rPr lang="pt-BR" b="0" i="0" dirty="0" smtClean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Newton::calcularRaizSec</a:t>
                      </a:r>
                      <a:r>
                        <a:rPr lang="pt-BR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b="0" i="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pt-BR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x0, </a:t>
                      </a:r>
                      <a:r>
                        <a:rPr lang="pt-BR" b="0" i="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pt-BR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x1, std::vector&lt;</a:t>
                      </a:r>
                      <a:r>
                        <a:rPr lang="pt-BR" b="0" i="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pt-BR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&gt; a, </a:t>
                      </a:r>
                      <a:r>
                        <a:rPr lang="pt-BR" b="0" i="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pt-BR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0" i="0" dirty="0" smtClean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e1</a:t>
                      </a:r>
                      <a:r>
                        <a:rPr lang="pt-BR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pt-BR" b="0" i="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pt-BR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0" i="0" dirty="0" smtClean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e2</a:t>
                      </a:r>
                      <a:r>
                        <a:rPr lang="pt-BR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pt-BR" b="0" i="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pt-BR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maxIter, </a:t>
                      </a:r>
                      <a:r>
                        <a:rPr lang="pt-BR" b="0" i="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pt-BR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p)</a:t>
                      </a:r>
                      <a:endParaRPr lang="pt-BR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0" marR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81229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15616" y="2406079"/>
            <a:ext cx="3279744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4320" lvl="0" indent="-274320">
              <a:spcBef>
                <a:spcPct val="20000"/>
              </a:spcBef>
              <a:buClr>
                <a:srgbClr val="AD0101"/>
              </a:buClr>
              <a:buFont typeface="Arial" pitchFamily="34" charset="0"/>
              <a:buChar char="•"/>
            </a:pPr>
            <a:r>
              <a:rPr lang="pt-BR" sz="2400" dirty="0" smtClean="0">
                <a:solidFill>
                  <a:srgbClr val="303030"/>
                </a:solidFill>
              </a:rPr>
              <a:t>CalcularRaizSec</a:t>
            </a:r>
          </a:p>
          <a:p>
            <a:pPr marL="731520" lvl="1" indent="-274320">
              <a:spcBef>
                <a:spcPct val="20000"/>
              </a:spcBef>
              <a:buClr>
                <a:srgbClr val="AD0101"/>
              </a:buClr>
              <a:buFont typeface="Arial" pitchFamily="34" charset="0"/>
              <a:buChar char="•"/>
            </a:pPr>
            <a:r>
              <a:rPr lang="pt-BR" sz="2400" dirty="0" smtClean="0">
                <a:solidFill>
                  <a:srgbClr val="303030"/>
                </a:solidFill>
              </a:rPr>
              <a:t>Método da Secante</a:t>
            </a:r>
          </a:p>
        </p:txBody>
      </p:sp>
    </p:spTree>
    <p:extLst>
      <p:ext uri="{BB962C8B-B14F-4D97-AF65-F5344CB8AC3E}">
        <p14:creationId xmlns:p14="http://schemas.microsoft.com/office/powerpoint/2010/main" val="2088639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692696"/>
            <a:ext cx="6781800" cy="1368152"/>
          </a:xfrm>
        </p:spPr>
        <p:txBody>
          <a:bodyPr/>
          <a:lstStyle/>
          <a:p>
            <a:r>
              <a:rPr lang="pt-BR" dirty="0">
                <a:latin typeface="Baskerville Old Face" panose="02020602080505020303" pitchFamily="18" charset="0"/>
              </a:rPr>
              <a:t>METODOLOGIA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755576" y="2276872"/>
                <a:ext cx="7776864" cy="3886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t-BR" dirty="0"/>
                  <a:t>Isolamento e refinamento: </a:t>
                </a:r>
              </a:p>
              <a:p>
                <a:r>
                  <a:rPr lang="pt-BR" dirty="0"/>
                  <a:t>Teorema do Círculo 2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1</m:t>
                      </m:r>
                      <m:r>
                        <a:rPr lang="pt-BR" b="0" i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𝑚𝑎𝑥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≤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&lt;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pt-BR" b="0" dirty="0"/>
              </a:p>
              <a:p>
                <a:r>
                  <a:rPr lang="pt-BR" dirty="0"/>
                  <a:t>Teorema de </a:t>
                </a:r>
                <a:r>
                  <a:rPr lang="pt-BR" dirty="0" err="1"/>
                  <a:t>Sturn</a:t>
                </a: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576" y="2276872"/>
                <a:ext cx="7776864" cy="3886200"/>
              </a:xfrm>
              <a:blipFill>
                <a:blip r:embed="rId2"/>
                <a:stretch>
                  <a:fillRect l="-12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3907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692696"/>
            <a:ext cx="6781800" cy="1368152"/>
          </a:xfrm>
        </p:spPr>
        <p:txBody>
          <a:bodyPr/>
          <a:lstStyle/>
          <a:p>
            <a:r>
              <a:rPr lang="pt-BR" dirty="0">
                <a:latin typeface="Baskerville Old Face" panose="02020602080505020303" pitchFamily="18" charset="0"/>
              </a:rPr>
              <a:t>METODOLOGIA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5576" y="2276872"/>
            <a:ext cx="7776864" cy="3886200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Primeiro,  usamos o Teorema do círculo 2 para achar o intervalo de todas as raízes reais da função.</a:t>
            </a:r>
          </a:p>
          <a:p>
            <a:endParaRPr lang="pt-BR" dirty="0"/>
          </a:p>
          <a:p>
            <a:r>
              <a:rPr lang="pt-BR" dirty="0"/>
              <a:t>Depois, buscamos por intervalos com uma única raiz usando o teorema de </a:t>
            </a:r>
            <a:r>
              <a:rPr lang="pt-BR" dirty="0" err="1"/>
              <a:t>Sturn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A função retorna uma sequencia de números onde cada intervalo entre estes números reside uma única </a:t>
            </a:r>
            <a:r>
              <a:rPr lang="pt-BR" u="sng" dirty="0"/>
              <a:t>raiz real,</a:t>
            </a:r>
            <a:r>
              <a:rPr lang="pt-BR" dirty="0"/>
              <a:t> ou um único valor indicando que não existem raízes reais para </a:t>
            </a:r>
            <a:r>
              <a:rPr lang="pt-BR" dirty="0" err="1"/>
              <a:t>P</a:t>
            </a:r>
            <a:r>
              <a:rPr lang="pt-BR" baseline="-25000" dirty="0" err="1"/>
              <a:t>x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45062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120</TotalTime>
  <Words>273</Words>
  <Application>Microsoft Office PowerPoint</Application>
  <PresentationFormat>On-screen Show (4:3)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Baskerville Old Face</vt:lpstr>
      <vt:lpstr>Cambria Math</vt:lpstr>
      <vt:lpstr>Consolas</vt:lpstr>
      <vt:lpstr>Impact</vt:lpstr>
      <vt:lpstr>Times New Roman</vt:lpstr>
      <vt:lpstr>NewsPrint</vt:lpstr>
      <vt:lpstr>PowerPoint Presentation</vt:lpstr>
      <vt:lpstr>EQUIPE</vt:lpstr>
      <vt:lpstr>INTRODUÇÃO</vt:lpstr>
      <vt:lpstr>PowerPoint Presentation</vt:lpstr>
      <vt:lpstr>METODOLOGIA</vt:lpstr>
      <vt:lpstr>METODOLOGIA</vt:lpstr>
      <vt:lpstr>METODOLOGIA</vt:lpstr>
      <vt:lpstr>METODOLOGIA</vt:lpstr>
      <vt:lpstr>METODOLOGIA</vt:lpstr>
      <vt:lpstr>Funções usadas no refinamento</vt:lpstr>
      <vt:lpstr>EXEMPLOS</vt:lpstr>
      <vt:lpstr>EXEMPLOS</vt:lpstr>
      <vt:lpstr>EXEMPLOS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Jessé Robson</dc:creator>
  <cp:lastModifiedBy>Geraldo</cp:lastModifiedBy>
  <cp:revision>23</cp:revision>
  <dcterms:created xsi:type="dcterms:W3CDTF">2016-11-04T18:00:26Z</dcterms:created>
  <dcterms:modified xsi:type="dcterms:W3CDTF">2016-11-22T01:03:45Z</dcterms:modified>
</cp:coreProperties>
</file>