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TT Rounds Condensed" charset="1" panose="02000506030000020003"/>
      <p:regular r:id="rId19"/>
    </p:embeddedFont>
    <p:embeddedFont>
      <p:font typeface="TT Rounds Condensed Bold" charset="1" panose="02000806030000020003"/>
      <p:regular r:id="rId20"/>
    </p:embeddedFont>
    <p:embeddedFont>
      <p:font typeface="TT Rounds Condensed Italics" charset="1" panose="02000506030000090003"/>
      <p:regular r:id="rId21"/>
    </p:embeddedFont>
    <p:embeddedFont>
      <p:font typeface="TT Rounds Condensed Bold Italics" charset="1" panose="02000806030000090003"/>
      <p:regular r:id="rId22"/>
    </p:embeddedFont>
    <p:embeddedFont>
      <p:font typeface="TT Rounds Condensed Thin" charset="1" panose="02000503020000020003"/>
      <p:regular r:id="rId23"/>
    </p:embeddedFont>
    <p:embeddedFont>
      <p:font typeface="TT Rounds Condensed Thin Italics" charset="1" panose="02000503020000090003"/>
      <p:regular r:id="rId24"/>
    </p:embeddedFont>
    <p:embeddedFont>
      <p:font typeface="TT Rounds Condensed Heavy" charset="1" panose="02000506030000020003"/>
      <p:regular r:id="rId25"/>
    </p:embeddedFont>
    <p:embeddedFont>
      <p:font typeface="TT Rounds Condensed Heavy Italics" charset="1" panose="0200050600000009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40" Target="slides/slide14.xml" Type="http://schemas.openxmlformats.org/officeDocument/2006/relationships/slide"/><Relationship Id="rId41" Target="slides/slide15.xml" Type="http://schemas.openxmlformats.org/officeDocument/2006/relationships/slide"/><Relationship Id="rId42" Target="slides/slide16.xml" Type="http://schemas.openxmlformats.org/officeDocument/2006/relationships/slide"/><Relationship Id="rId43" Target="slides/slide17.xml" Type="http://schemas.openxmlformats.org/officeDocument/2006/relationships/slide"/><Relationship Id="rId44" Target="slides/slide1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36742" y="1028700"/>
            <a:ext cx="2214515" cy="2431978"/>
          </a:xfrm>
          <a:custGeom>
            <a:avLst/>
            <a:gdLst/>
            <a:ahLst/>
            <a:cxnLst/>
            <a:rect r="r" b="b" t="t" l="l"/>
            <a:pathLst>
              <a:path h="2431978" w="2214515">
                <a:moveTo>
                  <a:pt x="0" y="0"/>
                </a:moveTo>
                <a:lnTo>
                  <a:pt x="2214516" y="0"/>
                </a:lnTo>
                <a:lnTo>
                  <a:pt x="2214516" y="2431978"/>
                </a:lnTo>
                <a:lnTo>
                  <a:pt x="0" y="2431978"/>
                </a:lnTo>
                <a:lnTo>
                  <a:pt x="0" y="0"/>
                </a:lnTo>
                <a:close/>
              </a:path>
            </a:pathLst>
          </a:custGeom>
          <a:blipFill>
            <a:blip r:embed="rId2"/>
            <a:stretch>
              <a:fillRect l="-4726" t="0" r="-4726" b="0"/>
            </a:stretch>
          </a:blipFill>
        </p:spPr>
      </p:sp>
      <p:sp>
        <p:nvSpPr>
          <p:cNvPr name="TextBox 3" id="3"/>
          <p:cNvSpPr txBox="true"/>
          <p:nvPr/>
        </p:nvSpPr>
        <p:spPr>
          <a:xfrm rot="0">
            <a:off x="2804201" y="3831909"/>
            <a:ext cx="12679599" cy="3298427"/>
          </a:xfrm>
          <a:prstGeom prst="rect">
            <a:avLst/>
          </a:prstGeom>
        </p:spPr>
        <p:txBody>
          <a:bodyPr anchor="t" rtlCol="false" tIns="0" lIns="0" bIns="0" rIns="0">
            <a:spAutoFit/>
          </a:bodyPr>
          <a:lstStyle/>
          <a:p>
            <a:pPr algn="ctr">
              <a:lnSpc>
                <a:spcPts val="3642"/>
              </a:lnSpc>
            </a:pPr>
            <a:r>
              <a:rPr lang="en-US" sz="3372">
                <a:solidFill>
                  <a:srgbClr val="000000"/>
                </a:solidFill>
                <a:latin typeface="Times New Roman Bold"/>
              </a:rPr>
              <a:t>INTELIGÊNCIA ARTIFICIAL PARA CLASSIFICAÇÃO DE SENTIMENTOS EM POSTAGENS DO TWITTER: UMA ANÁLISE COMPARATIVA DO DESEMPENHO DE ALGORITMOS DE PROCESSAMENTO DE LINGUAGEM NATURAL E APRENDIZADO DE MÁQUINA</a:t>
            </a:r>
          </a:p>
          <a:p>
            <a:pPr algn="ctr">
              <a:lnSpc>
                <a:spcPts val="3642"/>
              </a:lnSpc>
            </a:pPr>
          </a:p>
        </p:txBody>
      </p:sp>
      <p:sp>
        <p:nvSpPr>
          <p:cNvPr name="TextBox 4" id="4"/>
          <p:cNvSpPr txBox="true"/>
          <p:nvPr/>
        </p:nvSpPr>
        <p:spPr>
          <a:xfrm rot="0">
            <a:off x="2324548" y="6483471"/>
            <a:ext cx="13533120" cy="2420778"/>
          </a:xfrm>
          <a:prstGeom prst="rect">
            <a:avLst/>
          </a:prstGeom>
        </p:spPr>
        <p:txBody>
          <a:bodyPr anchor="t" rtlCol="false" tIns="0" lIns="0" bIns="0" rIns="0">
            <a:spAutoFit/>
          </a:bodyPr>
          <a:lstStyle/>
          <a:p>
            <a:pPr algn="ctr">
              <a:lnSpc>
                <a:spcPts val="3240"/>
              </a:lnSpc>
            </a:pPr>
            <a:r>
              <a:rPr lang="en-US" sz="3000">
                <a:solidFill>
                  <a:srgbClr val="000000"/>
                </a:solidFill>
                <a:latin typeface="Times New Roman Bold"/>
              </a:rPr>
              <a:t>GABRIEL BRUM TAVARES</a:t>
            </a:r>
          </a:p>
          <a:p>
            <a:pPr algn="ctr">
              <a:lnSpc>
                <a:spcPts val="3240"/>
              </a:lnSpc>
            </a:pPr>
            <a:r>
              <a:rPr lang="en-US" sz="3000">
                <a:solidFill>
                  <a:srgbClr val="000000"/>
                </a:solidFill>
                <a:latin typeface="Times New Roman"/>
              </a:rPr>
              <a:t>Bacharelado em Sistemas de Informação – UFRRJ</a:t>
            </a:r>
          </a:p>
          <a:p>
            <a:pPr algn="ctr">
              <a:lnSpc>
                <a:spcPts val="3240"/>
              </a:lnSpc>
            </a:pPr>
            <a:r>
              <a:rPr lang="en-US" sz="3000">
                <a:solidFill>
                  <a:srgbClr val="000000"/>
                </a:solidFill>
                <a:latin typeface="Times New Roman"/>
              </a:rPr>
              <a:t>Prof. Raimundo José Macário</a:t>
            </a:r>
          </a:p>
          <a:p>
            <a:pPr algn="ctr">
              <a:lnSpc>
                <a:spcPts val="3240"/>
              </a:lnSpc>
            </a:pPr>
            <a:r>
              <a:rPr lang="en-US" sz="3000">
                <a:solidFill>
                  <a:srgbClr val="000000"/>
                </a:solidFill>
                <a:latin typeface="Times New Roman"/>
              </a:rPr>
              <a:t>Prof. Jorge Juan Zavaleta Gavidia </a:t>
            </a:r>
          </a:p>
        </p:txBody>
      </p:sp>
      <p:sp>
        <p:nvSpPr>
          <p:cNvPr name="Freeform 5" id="5"/>
          <p:cNvSpPr/>
          <p:nvPr/>
        </p:nvSpPr>
        <p:spPr>
          <a:xfrm flipH="false" flipV="false" rot="-5290991">
            <a:off x="14712736" y="6591189"/>
            <a:ext cx="3931614" cy="4626120"/>
          </a:xfrm>
          <a:custGeom>
            <a:avLst/>
            <a:gdLst/>
            <a:ahLst/>
            <a:cxnLst/>
            <a:rect r="r" b="b" t="t" l="l"/>
            <a:pathLst>
              <a:path h="4626120" w="3931614">
                <a:moveTo>
                  <a:pt x="0" y="0"/>
                </a:moveTo>
                <a:lnTo>
                  <a:pt x="3931613" y="0"/>
                </a:lnTo>
                <a:lnTo>
                  <a:pt x="3931613" y="4626120"/>
                </a:lnTo>
                <a:lnTo>
                  <a:pt x="0" y="4626120"/>
                </a:lnTo>
                <a:lnTo>
                  <a:pt x="0" y="0"/>
                </a:lnTo>
                <a:close/>
              </a:path>
            </a:pathLst>
          </a:custGeom>
          <a:blipFill>
            <a:blip r:embed="rId3"/>
            <a:stretch>
              <a:fillRect l="0" t="0" r="0" b="0"/>
            </a:stretch>
          </a:blipFill>
        </p:spPr>
      </p:sp>
      <p:sp>
        <p:nvSpPr>
          <p:cNvPr name="Freeform 6" id="6"/>
          <p:cNvSpPr/>
          <p:nvPr/>
        </p:nvSpPr>
        <p:spPr>
          <a:xfrm flipH="true" flipV="false" rot="5540456">
            <a:off x="-305957" y="-911027"/>
            <a:ext cx="3931614" cy="4626120"/>
          </a:xfrm>
          <a:custGeom>
            <a:avLst/>
            <a:gdLst/>
            <a:ahLst/>
            <a:cxnLst/>
            <a:rect r="r" b="b" t="t" l="l"/>
            <a:pathLst>
              <a:path h="4626120" w="3931614">
                <a:moveTo>
                  <a:pt x="3931613" y="0"/>
                </a:moveTo>
                <a:lnTo>
                  <a:pt x="0" y="0"/>
                </a:lnTo>
                <a:lnTo>
                  <a:pt x="0" y="4626120"/>
                </a:lnTo>
                <a:lnTo>
                  <a:pt x="3931613" y="4626120"/>
                </a:lnTo>
                <a:lnTo>
                  <a:pt x="3931613"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487863"/>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Apresentação dos Resultados</a:t>
            </a:r>
          </a:p>
        </p:txBody>
      </p:sp>
      <p:sp>
        <p:nvSpPr>
          <p:cNvPr name="TextBox 3" id="3"/>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10</a:t>
            </a:r>
          </a:p>
        </p:txBody>
      </p:sp>
      <p:sp>
        <p:nvSpPr>
          <p:cNvPr name="Freeform 4" id="4"/>
          <p:cNvSpPr/>
          <p:nvPr/>
        </p:nvSpPr>
        <p:spPr>
          <a:xfrm flipH="false" flipV="false" rot="0">
            <a:off x="6870959" y="8569642"/>
            <a:ext cx="4506278" cy="688658"/>
          </a:xfrm>
          <a:custGeom>
            <a:avLst/>
            <a:gdLst/>
            <a:ahLst/>
            <a:cxnLst/>
            <a:rect r="r" b="b" t="t" l="l"/>
            <a:pathLst>
              <a:path h="688658" w="4506278">
                <a:moveTo>
                  <a:pt x="0" y="0"/>
                </a:moveTo>
                <a:lnTo>
                  <a:pt x="4506277" y="0"/>
                </a:lnTo>
                <a:lnTo>
                  <a:pt x="4506277" y="688658"/>
                </a:lnTo>
                <a:lnTo>
                  <a:pt x="0" y="688658"/>
                </a:lnTo>
                <a:lnTo>
                  <a:pt x="0" y="0"/>
                </a:lnTo>
                <a:close/>
              </a:path>
            </a:pathLst>
          </a:custGeom>
          <a:blipFill>
            <a:blip r:embed="rId2"/>
            <a:stretch>
              <a:fillRect l="0" t="0" r="0" b="-99"/>
            </a:stretch>
          </a:blipFill>
        </p:spPr>
      </p:sp>
      <p:sp>
        <p:nvSpPr>
          <p:cNvPr name="Freeform 5" id="5"/>
          <p:cNvSpPr/>
          <p:nvPr/>
        </p:nvSpPr>
        <p:spPr>
          <a:xfrm flipH="false" flipV="false" rot="0">
            <a:off x="9469724" y="3062400"/>
            <a:ext cx="8230553" cy="3733800"/>
          </a:xfrm>
          <a:custGeom>
            <a:avLst/>
            <a:gdLst/>
            <a:ahLst/>
            <a:cxnLst/>
            <a:rect r="r" b="b" t="t" l="l"/>
            <a:pathLst>
              <a:path h="3733800" w="8230553">
                <a:moveTo>
                  <a:pt x="0" y="0"/>
                </a:moveTo>
                <a:lnTo>
                  <a:pt x="8230552" y="0"/>
                </a:lnTo>
                <a:lnTo>
                  <a:pt x="8230552" y="3733800"/>
                </a:lnTo>
                <a:lnTo>
                  <a:pt x="0" y="3733800"/>
                </a:lnTo>
                <a:lnTo>
                  <a:pt x="0" y="0"/>
                </a:lnTo>
                <a:close/>
              </a:path>
            </a:pathLst>
          </a:custGeom>
          <a:blipFill>
            <a:blip r:embed="rId3"/>
            <a:stretch>
              <a:fillRect l="0" t="0" r="-105" b="0"/>
            </a:stretch>
          </a:blipFill>
        </p:spPr>
      </p:sp>
      <p:sp>
        <p:nvSpPr>
          <p:cNvPr name="Freeform 6" id="6"/>
          <p:cNvSpPr/>
          <p:nvPr/>
        </p:nvSpPr>
        <p:spPr>
          <a:xfrm flipH="false" flipV="false" rot="0">
            <a:off x="587724" y="2929050"/>
            <a:ext cx="8230553" cy="3867150"/>
          </a:xfrm>
          <a:custGeom>
            <a:avLst/>
            <a:gdLst/>
            <a:ahLst/>
            <a:cxnLst/>
            <a:rect r="r" b="b" t="t" l="l"/>
            <a:pathLst>
              <a:path h="3867150" w="8230553">
                <a:moveTo>
                  <a:pt x="0" y="0"/>
                </a:moveTo>
                <a:lnTo>
                  <a:pt x="8230553" y="0"/>
                </a:lnTo>
                <a:lnTo>
                  <a:pt x="8230553" y="3867150"/>
                </a:lnTo>
                <a:lnTo>
                  <a:pt x="0" y="3867150"/>
                </a:lnTo>
                <a:lnTo>
                  <a:pt x="0" y="0"/>
                </a:lnTo>
                <a:close/>
              </a:path>
            </a:pathLst>
          </a:custGeom>
          <a:blipFill>
            <a:blip r:embed="rId4"/>
            <a:stretch>
              <a:fillRect l="0" t="0" r="0" b="-108"/>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21188" y="990600"/>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Apresentação dos Resultados</a:t>
            </a:r>
          </a:p>
        </p:txBody>
      </p:sp>
      <p:sp>
        <p:nvSpPr>
          <p:cNvPr name="TextBox 3" id="3"/>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11</a:t>
            </a:r>
          </a:p>
        </p:txBody>
      </p:sp>
      <p:sp>
        <p:nvSpPr>
          <p:cNvPr name="Freeform 4" id="4"/>
          <p:cNvSpPr/>
          <p:nvPr/>
        </p:nvSpPr>
        <p:spPr>
          <a:xfrm flipH="false" flipV="false" rot="0">
            <a:off x="9511010" y="2176136"/>
            <a:ext cx="8084926" cy="5449569"/>
          </a:xfrm>
          <a:custGeom>
            <a:avLst/>
            <a:gdLst/>
            <a:ahLst/>
            <a:cxnLst/>
            <a:rect r="r" b="b" t="t" l="l"/>
            <a:pathLst>
              <a:path h="5449569" w="8084926">
                <a:moveTo>
                  <a:pt x="0" y="0"/>
                </a:moveTo>
                <a:lnTo>
                  <a:pt x="8084926" y="0"/>
                </a:lnTo>
                <a:lnTo>
                  <a:pt x="8084926" y="5449568"/>
                </a:lnTo>
                <a:lnTo>
                  <a:pt x="0" y="5449568"/>
                </a:lnTo>
                <a:lnTo>
                  <a:pt x="0" y="0"/>
                </a:lnTo>
                <a:close/>
              </a:path>
            </a:pathLst>
          </a:custGeom>
          <a:blipFill>
            <a:blip r:embed="rId2"/>
            <a:stretch>
              <a:fillRect l="0" t="0" r="0" b="-11269"/>
            </a:stretch>
          </a:blipFill>
        </p:spPr>
      </p:sp>
      <p:sp>
        <p:nvSpPr>
          <p:cNvPr name="Freeform 5" id="5"/>
          <p:cNvSpPr/>
          <p:nvPr/>
        </p:nvSpPr>
        <p:spPr>
          <a:xfrm flipH="false" flipV="false" rot="0">
            <a:off x="1121188" y="2560832"/>
            <a:ext cx="8230552" cy="2286000"/>
          </a:xfrm>
          <a:custGeom>
            <a:avLst/>
            <a:gdLst/>
            <a:ahLst/>
            <a:cxnLst/>
            <a:rect r="r" b="b" t="t" l="l"/>
            <a:pathLst>
              <a:path h="2286000" w="8230552">
                <a:moveTo>
                  <a:pt x="0" y="0"/>
                </a:moveTo>
                <a:lnTo>
                  <a:pt x="8230553" y="0"/>
                </a:lnTo>
                <a:lnTo>
                  <a:pt x="8230553" y="2286000"/>
                </a:lnTo>
                <a:lnTo>
                  <a:pt x="0" y="2286000"/>
                </a:lnTo>
                <a:lnTo>
                  <a:pt x="0" y="0"/>
                </a:lnTo>
                <a:close/>
              </a:path>
            </a:pathLst>
          </a:custGeom>
          <a:blipFill>
            <a:blip r:embed="rId3"/>
            <a:stretch>
              <a:fillRect l="0" t="0" r="0" b="-147"/>
            </a:stretch>
          </a:blipFill>
        </p:spPr>
      </p:sp>
      <p:sp>
        <p:nvSpPr>
          <p:cNvPr name="Freeform 6" id="6"/>
          <p:cNvSpPr/>
          <p:nvPr/>
        </p:nvSpPr>
        <p:spPr>
          <a:xfrm flipH="false" flipV="false" rot="0">
            <a:off x="1121187" y="5772774"/>
            <a:ext cx="8230553" cy="2305050"/>
          </a:xfrm>
          <a:custGeom>
            <a:avLst/>
            <a:gdLst/>
            <a:ahLst/>
            <a:cxnLst/>
            <a:rect r="r" b="b" t="t" l="l"/>
            <a:pathLst>
              <a:path h="2305050" w="8230553">
                <a:moveTo>
                  <a:pt x="0" y="0"/>
                </a:moveTo>
                <a:lnTo>
                  <a:pt x="8230553" y="0"/>
                </a:lnTo>
                <a:lnTo>
                  <a:pt x="8230553" y="2305050"/>
                </a:lnTo>
                <a:lnTo>
                  <a:pt x="0" y="2305050"/>
                </a:lnTo>
                <a:lnTo>
                  <a:pt x="0" y="0"/>
                </a:lnTo>
                <a:close/>
              </a:path>
            </a:pathLst>
          </a:custGeom>
          <a:blipFill>
            <a:blip r:embed="rId4"/>
            <a:stretch>
              <a:fillRect l="0" t="0" r="-2"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90600"/>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Apresentação dos Resultados</a:t>
            </a:r>
          </a:p>
        </p:txBody>
      </p:sp>
      <p:sp>
        <p:nvSpPr>
          <p:cNvPr name="TextBox 3" id="3"/>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12</a:t>
            </a:r>
          </a:p>
        </p:txBody>
      </p:sp>
      <p:sp>
        <p:nvSpPr>
          <p:cNvPr name="Freeform 4" id="4"/>
          <p:cNvSpPr/>
          <p:nvPr/>
        </p:nvSpPr>
        <p:spPr>
          <a:xfrm flipH="false" flipV="false" rot="0">
            <a:off x="5067107" y="3657216"/>
            <a:ext cx="8569267" cy="3666994"/>
          </a:xfrm>
          <a:custGeom>
            <a:avLst/>
            <a:gdLst/>
            <a:ahLst/>
            <a:cxnLst/>
            <a:rect r="r" b="b" t="t" l="l"/>
            <a:pathLst>
              <a:path h="3666994" w="8569267">
                <a:moveTo>
                  <a:pt x="0" y="0"/>
                </a:moveTo>
                <a:lnTo>
                  <a:pt x="8569267" y="0"/>
                </a:lnTo>
                <a:lnTo>
                  <a:pt x="8569267" y="3666994"/>
                </a:lnTo>
                <a:lnTo>
                  <a:pt x="0" y="3666994"/>
                </a:lnTo>
                <a:lnTo>
                  <a:pt x="0" y="0"/>
                </a:lnTo>
                <a:close/>
              </a:path>
            </a:pathLst>
          </a:custGeom>
          <a:blipFill>
            <a:blip r:embed="rId2"/>
            <a:stretch>
              <a:fillRect l="0" t="0" r="-16965" b="0"/>
            </a:stretch>
          </a:blipFill>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869816"/>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Apresentação dos Resultados</a:t>
            </a:r>
          </a:p>
        </p:txBody>
      </p:sp>
      <p:sp>
        <p:nvSpPr>
          <p:cNvPr name="TextBox 3" id="3"/>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13</a:t>
            </a:r>
          </a:p>
        </p:txBody>
      </p:sp>
      <p:graphicFrame>
        <p:nvGraphicFramePr>
          <p:cNvPr name="Table 4" id="4"/>
          <p:cNvGraphicFramePr>
            <a:graphicFrameLocks noGrp="true"/>
          </p:cNvGraphicFramePr>
          <p:nvPr/>
        </p:nvGraphicFramePr>
        <p:xfrm>
          <a:off x="1184910" y="3992612"/>
          <a:ext cx="15754350" cy="1981200"/>
        </p:xfrm>
        <a:graphic>
          <a:graphicData uri="http://schemas.openxmlformats.org/drawingml/2006/table">
            <a:tbl>
              <a:tblPr/>
              <a:tblGrid>
                <a:gridCol w="2956108"/>
                <a:gridCol w="3523376"/>
                <a:gridCol w="2915137"/>
                <a:gridCol w="2877320"/>
                <a:gridCol w="3482408"/>
              </a:tblGrid>
              <a:tr h="495300">
                <a:tc>
                  <a:txBody>
                    <a:bodyPr anchor="t" rtlCol="false"/>
                    <a:lstStyle/>
                    <a:p>
                      <a:pPr algn="ctr">
                        <a:lnSpc>
                          <a:spcPts val="2483"/>
                        </a:lnSpc>
                        <a:defRPr/>
                      </a:pPr>
                      <a:r>
                        <a:rPr lang="en-US" sz="1800" spc="16">
                          <a:solidFill>
                            <a:srgbClr val="000000"/>
                          </a:solidFill>
                          <a:latin typeface="TT Rounds Condensed"/>
                        </a:rPr>
                        <a:t> </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Bold"/>
                        </a:rPr>
                        <a:t>Acurácia</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Bold"/>
                        </a:rPr>
                        <a:t>Precisão</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Bold"/>
                        </a:rPr>
                        <a:t>Recall</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Bold"/>
                        </a:rPr>
                        <a:t>F1-Score</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r>
              <a:tr h="495300">
                <a:tc>
                  <a:txBody>
                    <a:bodyPr anchor="t" rtlCol="false"/>
                    <a:lstStyle/>
                    <a:p>
                      <a:pPr algn="ctr">
                        <a:lnSpc>
                          <a:spcPts val="2483"/>
                        </a:lnSpc>
                        <a:defRPr/>
                      </a:pPr>
                      <a:r>
                        <a:rPr lang="en-US" sz="1800" spc="16">
                          <a:solidFill>
                            <a:srgbClr val="000000"/>
                          </a:solidFill>
                          <a:latin typeface="TT Rounds Condensed Bold"/>
                        </a:rPr>
                        <a:t>RL</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a:rPr>
                        <a:t>0.7393</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a:rPr>
                        <a:t>0.7398</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a:rPr>
                        <a:t>0.7394</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a:rPr>
                        <a:t>0.7392</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r>
              <a:tr h="495300">
                <a:tc>
                  <a:txBody>
                    <a:bodyPr anchor="t" rtlCol="false"/>
                    <a:lstStyle/>
                    <a:p>
                      <a:pPr algn="ctr">
                        <a:lnSpc>
                          <a:spcPts val="2483"/>
                        </a:lnSpc>
                        <a:defRPr/>
                      </a:pPr>
                      <a:r>
                        <a:rPr lang="en-US" sz="1800" spc="16">
                          <a:solidFill>
                            <a:srgbClr val="000000"/>
                          </a:solidFill>
                          <a:latin typeface="TT Rounds Condensed Bold"/>
                        </a:rPr>
                        <a:t>MLP</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a:rPr>
                        <a:t>0.7313</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a:rPr>
                        <a:t>0.7320</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a:rPr>
                        <a:t>0.7314</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a:rPr>
                        <a:t>0.7312</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r>
              <a:tr h="495300">
                <a:tc>
                  <a:txBody>
                    <a:bodyPr anchor="t" rtlCol="false"/>
                    <a:lstStyle/>
                    <a:p>
                      <a:pPr algn="ctr">
                        <a:lnSpc>
                          <a:spcPts val="2483"/>
                        </a:lnSpc>
                        <a:defRPr/>
                      </a:pPr>
                      <a:r>
                        <a:rPr lang="en-US" sz="1800" spc="16">
                          <a:solidFill>
                            <a:srgbClr val="000000"/>
                          </a:solidFill>
                          <a:latin typeface="TT Rounds Condensed Bold"/>
                        </a:rPr>
                        <a:t>KNN</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a:rPr>
                        <a:t>0.6938</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a:rPr>
                        <a:t>0.7034</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a:rPr>
                        <a:t>0.6935</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ctr">
                        <a:lnSpc>
                          <a:spcPts val="2483"/>
                        </a:lnSpc>
                        <a:defRPr/>
                      </a:pPr>
                      <a:r>
                        <a:rPr lang="en-US" sz="1800" spc="16">
                          <a:solidFill>
                            <a:srgbClr val="000000"/>
                          </a:solidFill>
                          <a:latin typeface="TT Rounds Condensed"/>
                        </a:rPr>
                        <a:t>0.6900</a:t>
                      </a:r>
                      <a:endParaRPr lang="en-US" sz="1100"/>
                    </a:p>
                  </a:txBody>
                  <a:tcPr marL="63500" marR="63500" marT="63500" marB="6350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r>
            </a:tbl>
          </a:graphicData>
        </a:graphic>
      </p:graphicFrame>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394626"/>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Apresentação dos Resultados</a:t>
            </a:r>
          </a:p>
        </p:txBody>
      </p:sp>
      <p:sp>
        <p:nvSpPr>
          <p:cNvPr name="TextBox 3" id="3"/>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14</a:t>
            </a:r>
          </a:p>
        </p:txBody>
      </p:sp>
      <p:sp>
        <p:nvSpPr>
          <p:cNvPr name="Freeform 4" id="4"/>
          <p:cNvSpPr/>
          <p:nvPr/>
        </p:nvSpPr>
        <p:spPr>
          <a:xfrm flipH="false" flipV="false" rot="0">
            <a:off x="5028724" y="2740655"/>
            <a:ext cx="8230552" cy="6229350"/>
          </a:xfrm>
          <a:custGeom>
            <a:avLst/>
            <a:gdLst/>
            <a:ahLst/>
            <a:cxnLst/>
            <a:rect r="r" b="b" t="t" l="l"/>
            <a:pathLst>
              <a:path h="6229350" w="8230552">
                <a:moveTo>
                  <a:pt x="0" y="0"/>
                </a:moveTo>
                <a:lnTo>
                  <a:pt x="8230552" y="0"/>
                </a:lnTo>
                <a:lnTo>
                  <a:pt x="8230552" y="6229350"/>
                </a:lnTo>
                <a:lnTo>
                  <a:pt x="0" y="6229350"/>
                </a:lnTo>
                <a:lnTo>
                  <a:pt x="0" y="0"/>
                </a:lnTo>
                <a:close/>
              </a:path>
            </a:pathLst>
          </a:custGeom>
          <a:blipFill>
            <a:blip r:embed="rId2"/>
            <a:stretch>
              <a:fillRect l="0" t="0" r="0" b="-18"/>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90600"/>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Apresentação dos Resultados</a:t>
            </a:r>
          </a:p>
        </p:txBody>
      </p:sp>
      <p:sp>
        <p:nvSpPr>
          <p:cNvPr name="TextBox 3" id="3"/>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15</a:t>
            </a:r>
          </a:p>
        </p:txBody>
      </p:sp>
      <p:sp>
        <p:nvSpPr>
          <p:cNvPr name="Freeform 4" id="4"/>
          <p:cNvSpPr/>
          <p:nvPr/>
        </p:nvSpPr>
        <p:spPr>
          <a:xfrm flipH="false" flipV="false" rot="0">
            <a:off x="4738910" y="2336025"/>
            <a:ext cx="10719152" cy="6309378"/>
          </a:xfrm>
          <a:custGeom>
            <a:avLst/>
            <a:gdLst/>
            <a:ahLst/>
            <a:cxnLst/>
            <a:rect r="r" b="b" t="t" l="l"/>
            <a:pathLst>
              <a:path h="6309378" w="10719152">
                <a:moveTo>
                  <a:pt x="0" y="0"/>
                </a:moveTo>
                <a:lnTo>
                  <a:pt x="10719152" y="0"/>
                </a:lnTo>
                <a:lnTo>
                  <a:pt x="10719152" y="6309378"/>
                </a:lnTo>
                <a:lnTo>
                  <a:pt x="0" y="6309378"/>
                </a:lnTo>
                <a:lnTo>
                  <a:pt x="0" y="0"/>
                </a:lnTo>
                <a:close/>
              </a:path>
            </a:pathLst>
          </a:custGeom>
          <a:blipFill>
            <a:blip r:embed="rId2"/>
            <a:stretch>
              <a:fillRect l="0" t="-967" r="0" b="-967"/>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90600"/>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Conclusões</a:t>
            </a:r>
          </a:p>
        </p:txBody>
      </p:sp>
      <p:sp>
        <p:nvSpPr>
          <p:cNvPr name="TextBox 3" id="3"/>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16</a:t>
            </a:r>
          </a:p>
        </p:txBody>
      </p:sp>
      <p:sp>
        <p:nvSpPr>
          <p:cNvPr name="TextBox 4" id="4"/>
          <p:cNvSpPr txBox="true"/>
          <p:nvPr/>
        </p:nvSpPr>
        <p:spPr>
          <a:xfrm rot="0">
            <a:off x="1039716" y="2277152"/>
            <a:ext cx="15071670" cy="6217236"/>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Times New Roman"/>
              </a:rPr>
              <a:t>Objetivo geral foi alcançado, tendo sido verificados a acurácia e desempenho dos algoritmos de processamento de linguagem natural em relação aos algoritmos de aprendizado de máquina na análise de sentimentos.</a:t>
            </a:r>
          </a:p>
          <a:p>
            <a:pPr algn="l" marL="651510" indent="-325755" lvl="1">
              <a:lnSpc>
                <a:spcPts val="4320"/>
              </a:lnSpc>
            </a:pPr>
          </a:p>
          <a:p>
            <a:pPr algn="l" marL="651510" indent="-325755" lvl="1">
              <a:lnSpc>
                <a:spcPts val="4320"/>
              </a:lnSpc>
              <a:buFont typeface="Arial"/>
              <a:buChar char="•"/>
            </a:pPr>
            <a:r>
              <a:rPr lang="en-US" sz="3600">
                <a:solidFill>
                  <a:srgbClr val="000000"/>
                </a:solidFill>
                <a:latin typeface="Times New Roman"/>
              </a:rPr>
              <a:t>Os resultados indicaram que os modelos de aprendizado de máquina superaram os algoritmos de PLN em termos de acurácia, sugerindo sua preferência em cenários que demandem alta precisão na classificação de sentimentos.</a:t>
            </a:r>
          </a:p>
          <a:p>
            <a:pPr algn="l" marL="651510" indent="-325755" lvl="1">
              <a:lnSpc>
                <a:spcPts val="4320"/>
              </a:lnSpc>
            </a:pPr>
          </a:p>
          <a:p>
            <a:pPr algn="l" marL="651510" indent="-325755" lvl="1">
              <a:lnSpc>
                <a:spcPts val="4320"/>
              </a:lnSpc>
              <a:buFont typeface="Arial"/>
              <a:buChar char="•"/>
            </a:pPr>
            <a:r>
              <a:rPr lang="en-US" sz="3600">
                <a:solidFill>
                  <a:srgbClr val="000000"/>
                </a:solidFill>
                <a:latin typeface="Times New Roman"/>
              </a:rPr>
              <a:t>Essa vantagem vem acompanhada de maior tempo de processamento e exigência de recursos, tornando a escolha entre PLN e Machine Learning dependente dos objetivos e restrições do projeto.</a:t>
            </a:r>
          </a:p>
        </p:txBody>
      </p:sp>
      <p:sp>
        <p:nvSpPr>
          <p:cNvPr name="Freeform 5" id="5"/>
          <p:cNvSpPr/>
          <p:nvPr/>
        </p:nvSpPr>
        <p:spPr>
          <a:xfrm flipH="false" flipV="false" rot="-346450">
            <a:off x="15664125" y="-242012"/>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2"/>
            <a:stretch>
              <a:fillRect l="0" t="0" r="0" b="0"/>
            </a:stretch>
          </a:blipFill>
        </p:spPr>
      </p:sp>
      <p:sp>
        <p:nvSpPr>
          <p:cNvPr name="Freeform 6" id="6"/>
          <p:cNvSpPr/>
          <p:nvPr/>
        </p:nvSpPr>
        <p:spPr>
          <a:xfrm flipH="false" flipV="false" rot="105545">
            <a:off x="-2636381" y="5851161"/>
            <a:ext cx="3931614" cy="4626120"/>
          </a:xfrm>
          <a:custGeom>
            <a:avLst/>
            <a:gdLst/>
            <a:ahLst/>
            <a:cxnLst/>
            <a:rect r="r" b="b" t="t" l="l"/>
            <a:pathLst>
              <a:path h="4626120" w="3931614">
                <a:moveTo>
                  <a:pt x="0" y="0"/>
                </a:moveTo>
                <a:lnTo>
                  <a:pt x="3931614" y="0"/>
                </a:lnTo>
                <a:lnTo>
                  <a:pt x="3931614" y="4626121"/>
                </a:lnTo>
                <a:lnTo>
                  <a:pt x="0" y="4626121"/>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26189" y="3147361"/>
            <a:ext cx="15071670" cy="2893248"/>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Times New Roman"/>
              </a:rPr>
              <a:t>Para trabalhos futuros, faz-se necessária a investigação de técnicas de pré-processamento de texto mais avançadas, utilização de outros modelos e uma configuração mais ampla dos hiperparâmetros utilizados no Grid SearchCV. Sugere-se também que sejam explorados conjuntos de dados maiores e que se faça uso de recursos computacionais mais robustos. </a:t>
            </a:r>
          </a:p>
        </p:txBody>
      </p:sp>
      <p:grpSp>
        <p:nvGrpSpPr>
          <p:cNvPr name="Group 3" id="3"/>
          <p:cNvGrpSpPr/>
          <p:nvPr/>
        </p:nvGrpSpPr>
        <p:grpSpPr>
          <a:xfrm rot="0">
            <a:off x="-1859911" y="3113395"/>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424242"/>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520"/>
                </a:lnSpc>
              </a:pPr>
            </a:p>
          </p:txBody>
        </p:sp>
      </p:grpSp>
      <p:sp>
        <p:nvSpPr>
          <p:cNvPr name="TextBox 6" id="6"/>
          <p:cNvSpPr txBox="true"/>
          <p:nvPr/>
        </p:nvSpPr>
        <p:spPr>
          <a:xfrm rot="0">
            <a:off x="1691640" y="1520455"/>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Trabalhos Futuros</a:t>
            </a:r>
          </a:p>
        </p:txBody>
      </p:sp>
      <p:sp>
        <p:nvSpPr>
          <p:cNvPr name="TextBox 7" id="7"/>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17</a:t>
            </a:r>
          </a:p>
        </p:txBody>
      </p:sp>
      <p:sp>
        <p:nvSpPr>
          <p:cNvPr name="Freeform 8" id="8"/>
          <p:cNvSpPr/>
          <p:nvPr/>
        </p:nvSpPr>
        <p:spPr>
          <a:xfrm flipH="false" flipV="false" rot="105545">
            <a:off x="-2972991" y="-754506"/>
            <a:ext cx="3931614" cy="4626120"/>
          </a:xfrm>
          <a:custGeom>
            <a:avLst/>
            <a:gdLst/>
            <a:ahLst/>
            <a:cxnLst/>
            <a:rect r="r" b="b" t="t" l="l"/>
            <a:pathLst>
              <a:path h="4626120" w="3931614">
                <a:moveTo>
                  <a:pt x="0" y="0"/>
                </a:moveTo>
                <a:lnTo>
                  <a:pt x="3931613" y="0"/>
                </a:lnTo>
                <a:lnTo>
                  <a:pt x="3931613" y="4626121"/>
                </a:lnTo>
                <a:lnTo>
                  <a:pt x="0" y="4626121"/>
                </a:lnTo>
                <a:lnTo>
                  <a:pt x="0" y="0"/>
                </a:lnTo>
                <a:close/>
              </a:path>
            </a:pathLst>
          </a:custGeom>
          <a:blipFill>
            <a:blip r:embed="rId2"/>
            <a:stretch>
              <a:fillRect l="0" t="0" r="0" b="0"/>
            </a:stretch>
          </a:blipFill>
        </p:spPr>
      </p:sp>
      <p:sp>
        <p:nvSpPr>
          <p:cNvPr name="Freeform 9" id="9"/>
          <p:cNvSpPr/>
          <p:nvPr/>
        </p:nvSpPr>
        <p:spPr>
          <a:xfrm flipH="false" flipV="false" rot="105545">
            <a:off x="15293493" y="5601625"/>
            <a:ext cx="3931614" cy="4626120"/>
          </a:xfrm>
          <a:custGeom>
            <a:avLst/>
            <a:gdLst/>
            <a:ahLst/>
            <a:cxnLst/>
            <a:rect r="r" b="b" t="t" l="l"/>
            <a:pathLst>
              <a:path h="4626120" w="3931614">
                <a:moveTo>
                  <a:pt x="0" y="0"/>
                </a:moveTo>
                <a:lnTo>
                  <a:pt x="3931614" y="0"/>
                </a:lnTo>
                <a:lnTo>
                  <a:pt x="3931614" y="4626121"/>
                </a:lnTo>
                <a:lnTo>
                  <a:pt x="0" y="4626121"/>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90600"/>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Referências</a:t>
            </a:r>
          </a:p>
        </p:txBody>
      </p:sp>
      <p:sp>
        <p:nvSpPr>
          <p:cNvPr name="TextBox 3" id="3"/>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18</a:t>
            </a:r>
          </a:p>
        </p:txBody>
      </p:sp>
      <p:sp>
        <p:nvSpPr>
          <p:cNvPr name="TextBox 4" id="4"/>
          <p:cNvSpPr txBox="true"/>
          <p:nvPr/>
        </p:nvSpPr>
        <p:spPr>
          <a:xfrm rot="0">
            <a:off x="1039716" y="2305727"/>
            <a:ext cx="15071670" cy="5265330"/>
          </a:xfrm>
          <a:prstGeom prst="rect">
            <a:avLst/>
          </a:prstGeom>
        </p:spPr>
        <p:txBody>
          <a:bodyPr anchor="t" rtlCol="false" tIns="0" lIns="0" bIns="0" rIns="0">
            <a:spAutoFit/>
          </a:bodyPr>
          <a:lstStyle/>
          <a:p>
            <a:pPr algn="l">
              <a:lnSpc>
                <a:spcPts val="2879"/>
              </a:lnSpc>
            </a:pPr>
            <a:r>
              <a:rPr lang="en-US" sz="2400">
                <a:solidFill>
                  <a:srgbClr val="000000"/>
                </a:solidFill>
                <a:latin typeface="Times New Roman"/>
              </a:rPr>
              <a:t>Kumar, V.; Sebastian, T. M. Sentiment Analysis on Twitter, 2012. Disponível em: https://www.researchgate.net/publication/304579281_Sentiment_Analysis_on_Twitter Acesso em: 1 jun. 2023.</a:t>
            </a:r>
          </a:p>
          <a:p>
            <a:pPr algn="l">
              <a:lnSpc>
                <a:spcPts val="2879"/>
              </a:lnSpc>
            </a:pPr>
          </a:p>
          <a:p>
            <a:pPr algn="l">
              <a:lnSpc>
                <a:spcPts val="2879"/>
              </a:lnSpc>
            </a:pPr>
            <a:r>
              <a:rPr lang="en-US" sz="2400">
                <a:solidFill>
                  <a:srgbClr val="000000"/>
                </a:solidFill>
                <a:latin typeface="Times New Roman"/>
              </a:rPr>
              <a:t>Hutto, C. J, &amp; Gilbert, E. Vader: A parsimonious rule-based model for sentiment analysis of social media text, 2014. Disponível em: https://ojs.aaai.org/index.php/ICWSM/article/view/14550/14399  Acesso em: 1 jun. 2023.</a:t>
            </a:r>
          </a:p>
          <a:p>
            <a:pPr algn="l">
              <a:lnSpc>
                <a:spcPts val="2879"/>
              </a:lnSpc>
            </a:pPr>
          </a:p>
          <a:p>
            <a:pPr algn="l">
              <a:lnSpc>
                <a:spcPts val="2879"/>
              </a:lnSpc>
            </a:pPr>
            <a:r>
              <a:rPr lang="en-US" sz="2400">
                <a:solidFill>
                  <a:srgbClr val="000000"/>
                </a:solidFill>
                <a:latin typeface="Times New Roman"/>
              </a:rPr>
              <a:t>Elbagir, Shihab; Yang, Jing. Twitter Sentiment Analysis Using Natural Language Toolkit and VADER Sentiment, 2019. Disponível em: https://www.iaeng.org/publication/IMECS2019/IMECS2019_pp12-16.pdf Acesso em: 2 out. 2023.</a:t>
            </a:r>
          </a:p>
          <a:p>
            <a:pPr algn="l">
              <a:lnSpc>
                <a:spcPts val="2879"/>
              </a:lnSpc>
            </a:pPr>
          </a:p>
          <a:p>
            <a:pPr algn="l">
              <a:lnSpc>
                <a:spcPts val="2879"/>
              </a:lnSpc>
            </a:pPr>
            <a:r>
              <a:rPr lang="en-US" sz="2400">
                <a:solidFill>
                  <a:srgbClr val="000000"/>
                </a:solidFill>
                <a:latin typeface="Times New Roman"/>
              </a:rPr>
              <a:t>Lee, Kevin C. Sentiment Analysis — Comparing 3 Common Approaches: Naive Bayes, LSTM, and VADER, 2021. Disponível em: https://towardsdatascience.com/sentiment-analysis-comparing-3-common-approaches-naive-bayes-lstm-and-vader-ab561f834f89 Acesso em: 2 out. 2023.</a:t>
            </a:r>
          </a:p>
          <a:p>
            <a:pPr algn="l">
              <a:lnSpc>
                <a:spcPts val="2879"/>
              </a:lnSpc>
            </a:pPr>
          </a:p>
          <a:p>
            <a:pPr algn="l">
              <a:lnSpc>
                <a:spcPts val="2879"/>
              </a:lnSpc>
            </a:pPr>
          </a:p>
        </p:txBody>
      </p:sp>
      <p:sp>
        <p:nvSpPr>
          <p:cNvPr name="Freeform 5" id="5"/>
          <p:cNvSpPr/>
          <p:nvPr/>
        </p:nvSpPr>
        <p:spPr>
          <a:xfrm flipH="false" flipV="false" rot="105545">
            <a:off x="16322193" y="-242012"/>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2"/>
            <a:stretch>
              <a:fillRect l="0" t="0" r="0" b="0"/>
            </a:stretch>
          </a:blipFill>
        </p:spPr>
      </p:sp>
      <p:sp>
        <p:nvSpPr>
          <p:cNvPr name="Freeform 6" id="6"/>
          <p:cNvSpPr/>
          <p:nvPr/>
        </p:nvSpPr>
        <p:spPr>
          <a:xfrm flipH="false" flipV="false" rot="105545">
            <a:off x="-2961975" y="6945240"/>
            <a:ext cx="3931614" cy="4626120"/>
          </a:xfrm>
          <a:custGeom>
            <a:avLst/>
            <a:gdLst/>
            <a:ahLst/>
            <a:cxnLst/>
            <a:rect r="r" b="b" t="t" l="l"/>
            <a:pathLst>
              <a:path h="4626120" w="3931614">
                <a:moveTo>
                  <a:pt x="0" y="0"/>
                </a:moveTo>
                <a:lnTo>
                  <a:pt x="3931613" y="0"/>
                </a:lnTo>
                <a:lnTo>
                  <a:pt x="3931613" y="4626120"/>
                </a:lnTo>
                <a:lnTo>
                  <a:pt x="0" y="462612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39716" y="2579094"/>
            <a:ext cx="16624050" cy="7662186"/>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Times New Roman"/>
              </a:rPr>
              <a:t>Em uma época em que milhões de pessoas compartilham seus sentimentos diariamente na internet (Kumar &amp; Sebastian, 2012), evidencia-se um notório crescimento da utilização das redes sociais, onde a análise de sentimentos se mostra como uma alternativa de ferramenta poderosa para entender as emoções e opiniões dos usuários em tempo real (Hutto &amp; Gilbert, 2014). </a:t>
            </a:r>
          </a:p>
          <a:p>
            <a:pPr algn="l" marL="651510" indent="-325755" lvl="1">
              <a:lnSpc>
                <a:spcPts val="4320"/>
              </a:lnSpc>
            </a:pPr>
          </a:p>
          <a:p>
            <a:pPr algn="l" marL="651510" indent="-325755" lvl="1">
              <a:lnSpc>
                <a:spcPts val="4320"/>
              </a:lnSpc>
              <a:buFont typeface="Arial"/>
              <a:buChar char="•"/>
            </a:pPr>
            <a:r>
              <a:rPr lang="en-US" sz="3600">
                <a:solidFill>
                  <a:srgbClr val="000000"/>
                </a:solidFill>
                <a:latin typeface="Times New Roman"/>
              </a:rPr>
              <a:t>Segundo Elbagir e Yang (2019) ferramentas de PLN que realizam análise de sentimentos como </a:t>
            </a:r>
            <a:r>
              <a:rPr lang="en-US" sz="3600">
                <a:solidFill>
                  <a:srgbClr val="000000"/>
                </a:solidFill>
                <a:latin typeface="Times New Roman Italics"/>
              </a:rPr>
              <a:t>Vader </a:t>
            </a:r>
            <a:r>
              <a:rPr lang="en-US" sz="3600">
                <a:solidFill>
                  <a:srgbClr val="000000"/>
                </a:solidFill>
                <a:latin typeface="Times New Roman"/>
              </a:rPr>
              <a:t>e </a:t>
            </a:r>
            <a:r>
              <a:rPr lang="en-US" sz="3600">
                <a:solidFill>
                  <a:srgbClr val="000000"/>
                </a:solidFill>
                <a:latin typeface="Times New Roman Italics"/>
              </a:rPr>
              <a:t>TextBlob</a:t>
            </a:r>
            <a:r>
              <a:rPr lang="en-US" sz="3600">
                <a:solidFill>
                  <a:srgbClr val="000000"/>
                </a:solidFill>
                <a:latin typeface="Times New Roman"/>
              </a:rPr>
              <a:t> conseguem alcançar um desempenho satisfatório na análise de sentimentos de textos oriundos de redes sociais, embora os autores ressaltem que um modelo treinado possivelmente obteria uma melhor acurácia.</a:t>
            </a:r>
          </a:p>
        </p:txBody>
      </p:sp>
      <p:grpSp>
        <p:nvGrpSpPr>
          <p:cNvPr name="Group 3" id="3"/>
          <p:cNvGrpSpPr/>
          <p:nvPr/>
        </p:nvGrpSpPr>
        <p:grpSpPr>
          <a:xfrm rot="0">
            <a:off x="-2046384" y="2406663"/>
            <a:ext cx="2619916" cy="3086100"/>
            <a:chOff x="0" y="0"/>
            <a:chExt cx="690019" cy="812800"/>
          </a:xfrm>
        </p:grpSpPr>
        <p:sp>
          <p:nvSpPr>
            <p:cNvPr name="Freeform 4" id="4"/>
            <p:cNvSpPr/>
            <p:nvPr/>
          </p:nvSpPr>
          <p:spPr>
            <a:xfrm flipH="false" flipV="false" rot="0">
              <a:off x="0" y="0"/>
              <a:ext cx="690019" cy="812800"/>
            </a:xfrm>
            <a:custGeom>
              <a:avLst/>
              <a:gdLst/>
              <a:ahLst/>
              <a:cxnLst/>
              <a:rect r="r" b="b" t="t" l="l"/>
              <a:pathLst>
                <a:path h="812800" w="690019">
                  <a:moveTo>
                    <a:pt x="150706" y="0"/>
                  </a:moveTo>
                  <a:lnTo>
                    <a:pt x="539313" y="0"/>
                  </a:lnTo>
                  <a:cubicBezTo>
                    <a:pt x="579283" y="0"/>
                    <a:pt x="617615" y="15878"/>
                    <a:pt x="645878" y="44141"/>
                  </a:cubicBezTo>
                  <a:cubicBezTo>
                    <a:pt x="674141" y="72404"/>
                    <a:pt x="690019" y="110737"/>
                    <a:pt x="690019" y="150706"/>
                  </a:cubicBezTo>
                  <a:lnTo>
                    <a:pt x="690019" y="662094"/>
                  </a:lnTo>
                  <a:cubicBezTo>
                    <a:pt x="690019" y="702063"/>
                    <a:pt x="674141" y="740396"/>
                    <a:pt x="645878" y="768659"/>
                  </a:cubicBezTo>
                  <a:cubicBezTo>
                    <a:pt x="617615" y="796922"/>
                    <a:pt x="579283" y="812800"/>
                    <a:pt x="539313" y="812800"/>
                  </a:cubicBezTo>
                  <a:lnTo>
                    <a:pt x="150706" y="812800"/>
                  </a:lnTo>
                  <a:cubicBezTo>
                    <a:pt x="110737" y="812800"/>
                    <a:pt x="72404" y="796922"/>
                    <a:pt x="44141" y="768659"/>
                  </a:cubicBezTo>
                  <a:cubicBezTo>
                    <a:pt x="15878" y="740396"/>
                    <a:pt x="0" y="702063"/>
                    <a:pt x="0" y="662094"/>
                  </a:cubicBezTo>
                  <a:lnTo>
                    <a:pt x="0" y="150706"/>
                  </a:lnTo>
                  <a:cubicBezTo>
                    <a:pt x="0" y="110737"/>
                    <a:pt x="15878" y="72404"/>
                    <a:pt x="44141" y="44141"/>
                  </a:cubicBezTo>
                  <a:cubicBezTo>
                    <a:pt x="72404" y="15878"/>
                    <a:pt x="110737" y="0"/>
                    <a:pt x="150706" y="0"/>
                  </a:cubicBezTo>
                  <a:close/>
                </a:path>
              </a:pathLst>
            </a:custGeom>
            <a:solidFill>
              <a:srgbClr val="424242"/>
            </a:solidFill>
          </p:spPr>
        </p:sp>
        <p:sp>
          <p:nvSpPr>
            <p:cNvPr name="TextBox 5" id="5"/>
            <p:cNvSpPr txBox="true"/>
            <p:nvPr/>
          </p:nvSpPr>
          <p:spPr>
            <a:xfrm>
              <a:off x="0" y="-47625"/>
              <a:ext cx="690019" cy="860425"/>
            </a:xfrm>
            <a:prstGeom prst="rect">
              <a:avLst/>
            </a:prstGeom>
          </p:spPr>
          <p:txBody>
            <a:bodyPr anchor="ctr" rtlCol="false" tIns="50800" lIns="50800" bIns="50800" rIns="50800"/>
            <a:lstStyle/>
            <a:p>
              <a:pPr algn="ctr">
                <a:lnSpc>
                  <a:spcPts val="2520"/>
                </a:lnSpc>
              </a:pPr>
            </a:p>
          </p:txBody>
        </p:sp>
      </p:grpSp>
      <p:grpSp>
        <p:nvGrpSpPr>
          <p:cNvPr name="Group 6" id="6"/>
          <p:cNvGrpSpPr/>
          <p:nvPr/>
        </p:nvGrpSpPr>
        <p:grpSpPr>
          <a:xfrm rot="0">
            <a:off x="-2046384" y="5822349"/>
            <a:ext cx="2619916" cy="3086100"/>
            <a:chOff x="0" y="0"/>
            <a:chExt cx="690019" cy="812800"/>
          </a:xfrm>
        </p:grpSpPr>
        <p:sp>
          <p:nvSpPr>
            <p:cNvPr name="Freeform 7" id="7"/>
            <p:cNvSpPr/>
            <p:nvPr/>
          </p:nvSpPr>
          <p:spPr>
            <a:xfrm flipH="false" flipV="false" rot="0">
              <a:off x="0" y="0"/>
              <a:ext cx="690019" cy="812800"/>
            </a:xfrm>
            <a:custGeom>
              <a:avLst/>
              <a:gdLst/>
              <a:ahLst/>
              <a:cxnLst/>
              <a:rect r="r" b="b" t="t" l="l"/>
              <a:pathLst>
                <a:path h="812800" w="690019">
                  <a:moveTo>
                    <a:pt x="150706" y="0"/>
                  </a:moveTo>
                  <a:lnTo>
                    <a:pt x="539313" y="0"/>
                  </a:lnTo>
                  <a:cubicBezTo>
                    <a:pt x="579283" y="0"/>
                    <a:pt x="617615" y="15878"/>
                    <a:pt x="645878" y="44141"/>
                  </a:cubicBezTo>
                  <a:cubicBezTo>
                    <a:pt x="674141" y="72404"/>
                    <a:pt x="690019" y="110737"/>
                    <a:pt x="690019" y="150706"/>
                  </a:cubicBezTo>
                  <a:lnTo>
                    <a:pt x="690019" y="662094"/>
                  </a:lnTo>
                  <a:cubicBezTo>
                    <a:pt x="690019" y="702063"/>
                    <a:pt x="674141" y="740396"/>
                    <a:pt x="645878" y="768659"/>
                  </a:cubicBezTo>
                  <a:cubicBezTo>
                    <a:pt x="617615" y="796922"/>
                    <a:pt x="579283" y="812800"/>
                    <a:pt x="539313" y="812800"/>
                  </a:cubicBezTo>
                  <a:lnTo>
                    <a:pt x="150706" y="812800"/>
                  </a:lnTo>
                  <a:cubicBezTo>
                    <a:pt x="110737" y="812800"/>
                    <a:pt x="72404" y="796922"/>
                    <a:pt x="44141" y="768659"/>
                  </a:cubicBezTo>
                  <a:cubicBezTo>
                    <a:pt x="15878" y="740396"/>
                    <a:pt x="0" y="702063"/>
                    <a:pt x="0" y="662094"/>
                  </a:cubicBezTo>
                  <a:lnTo>
                    <a:pt x="0" y="150706"/>
                  </a:lnTo>
                  <a:cubicBezTo>
                    <a:pt x="0" y="110737"/>
                    <a:pt x="15878" y="72404"/>
                    <a:pt x="44141" y="44141"/>
                  </a:cubicBezTo>
                  <a:cubicBezTo>
                    <a:pt x="72404" y="15878"/>
                    <a:pt x="110737" y="0"/>
                    <a:pt x="150706" y="0"/>
                  </a:cubicBezTo>
                  <a:close/>
                </a:path>
              </a:pathLst>
            </a:custGeom>
            <a:solidFill>
              <a:srgbClr val="424242"/>
            </a:solidFill>
          </p:spPr>
        </p:sp>
        <p:sp>
          <p:nvSpPr>
            <p:cNvPr name="TextBox 8" id="8"/>
            <p:cNvSpPr txBox="true"/>
            <p:nvPr/>
          </p:nvSpPr>
          <p:spPr>
            <a:xfrm>
              <a:off x="0" y="-47625"/>
              <a:ext cx="690019" cy="860425"/>
            </a:xfrm>
            <a:prstGeom prst="rect">
              <a:avLst/>
            </a:prstGeom>
          </p:spPr>
          <p:txBody>
            <a:bodyPr anchor="ctr" rtlCol="false" tIns="50800" lIns="50800" bIns="50800" rIns="50800"/>
            <a:lstStyle/>
            <a:p>
              <a:pPr algn="ctr">
                <a:lnSpc>
                  <a:spcPts val="2520"/>
                </a:lnSpc>
              </a:pPr>
            </a:p>
          </p:txBody>
        </p:sp>
      </p:grpSp>
      <p:sp>
        <p:nvSpPr>
          <p:cNvPr name="TextBox 9" id="9"/>
          <p:cNvSpPr txBox="true"/>
          <p:nvPr/>
        </p:nvSpPr>
        <p:spPr>
          <a:xfrm rot="0">
            <a:off x="1381584" y="1574846"/>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Introdução</a:t>
            </a:r>
          </a:p>
        </p:txBody>
      </p:sp>
      <p:sp>
        <p:nvSpPr>
          <p:cNvPr name="TextBox 10" id="10"/>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2</a:t>
            </a:r>
          </a:p>
        </p:txBody>
      </p:sp>
      <p:sp>
        <p:nvSpPr>
          <p:cNvPr name="Freeform 11" id="11"/>
          <p:cNvSpPr/>
          <p:nvPr/>
        </p:nvSpPr>
        <p:spPr>
          <a:xfrm flipH="false" flipV="false" rot="-5400000">
            <a:off x="14320497" y="-1284360"/>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2"/>
            <a:stretch>
              <a:fillRect l="0" t="0" r="0" b="0"/>
            </a:stretch>
          </a:blipFill>
        </p:spPr>
      </p:sp>
      <p:sp>
        <p:nvSpPr>
          <p:cNvPr name="Freeform 12" id="12"/>
          <p:cNvSpPr/>
          <p:nvPr/>
        </p:nvSpPr>
        <p:spPr>
          <a:xfrm flipH="false" flipV="false" rot="4772095">
            <a:off x="92075" y="6717845"/>
            <a:ext cx="4080571" cy="5080911"/>
          </a:xfrm>
          <a:custGeom>
            <a:avLst/>
            <a:gdLst/>
            <a:ahLst/>
            <a:cxnLst/>
            <a:rect r="r" b="b" t="t" l="l"/>
            <a:pathLst>
              <a:path h="5080911" w="4080571">
                <a:moveTo>
                  <a:pt x="0" y="0"/>
                </a:moveTo>
                <a:lnTo>
                  <a:pt x="4080571" y="0"/>
                </a:lnTo>
                <a:lnTo>
                  <a:pt x="4080571" y="5080910"/>
                </a:lnTo>
                <a:lnTo>
                  <a:pt x="0" y="5080910"/>
                </a:lnTo>
                <a:lnTo>
                  <a:pt x="0" y="0"/>
                </a:lnTo>
                <a:close/>
              </a:path>
            </a:pathLst>
          </a:custGeom>
          <a:blipFill>
            <a:blip r:embed="rId2"/>
            <a:stretch>
              <a:fillRect l="-3894" t="0" r="-3894" b="-1859"/>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74821" y="1281856"/>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Introdução</a:t>
            </a:r>
          </a:p>
        </p:txBody>
      </p:sp>
      <p:sp>
        <p:nvSpPr>
          <p:cNvPr name="TextBox 3" id="3"/>
          <p:cNvSpPr txBox="true"/>
          <p:nvPr/>
        </p:nvSpPr>
        <p:spPr>
          <a:xfrm rot="0">
            <a:off x="1028700" y="2374306"/>
            <a:ext cx="11123082" cy="333375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Times New Roman"/>
              </a:rPr>
              <a:t>Kevin Lee (2021) demonstrou a capacidade do </a:t>
            </a:r>
            <a:r>
              <a:rPr lang="en-US" sz="3600">
                <a:solidFill>
                  <a:srgbClr val="000000"/>
                </a:solidFill>
                <a:latin typeface="Times New Roman Italics"/>
              </a:rPr>
              <a:t>Vader </a:t>
            </a:r>
            <a:r>
              <a:rPr lang="en-US" sz="3600">
                <a:solidFill>
                  <a:srgbClr val="000000"/>
                </a:solidFill>
                <a:latin typeface="Times New Roman"/>
              </a:rPr>
              <a:t>de produzir resultados de polaridade relativamente precisos, embora demonstre resultados inferiores a modelos treinados com aprendizado de máquina, uma vez que o </a:t>
            </a:r>
            <a:r>
              <a:rPr lang="en-US" sz="3600">
                <a:solidFill>
                  <a:srgbClr val="000000"/>
                </a:solidFill>
                <a:latin typeface="Times New Roman Italics"/>
              </a:rPr>
              <a:t>Vader </a:t>
            </a:r>
            <a:r>
              <a:rPr lang="en-US" sz="3600">
                <a:solidFill>
                  <a:srgbClr val="000000"/>
                </a:solidFill>
                <a:latin typeface="Times New Roman"/>
              </a:rPr>
              <a:t>possui o léxico </a:t>
            </a:r>
            <a:r>
              <a:rPr lang="en-US" sz="3600">
                <a:solidFill>
                  <a:srgbClr val="000000"/>
                </a:solidFill>
                <a:latin typeface="Times New Roman Italics"/>
              </a:rPr>
              <a:t>rule-based </a:t>
            </a:r>
            <a:r>
              <a:rPr lang="en-US" sz="3600">
                <a:solidFill>
                  <a:srgbClr val="000000"/>
                </a:solidFill>
                <a:latin typeface="Times New Roman"/>
              </a:rPr>
              <a:t>(léxico baseado em regras).</a:t>
            </a:r>
          </a:p>
        </p:txBody>
      </p:sp>
      <p:sp>
        <p:nvSpPr>
          <p:cNvPr name="TextBox 4" id="4"/>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3</a:t>
            </a:r>
          </a:p>
        </p:txBody>
      </p:sp>
      <p:grpSp>
        <p:nvGrpSpPr>
          <p:cNvPr name="Group 5" id="5"/>
          <p:cNvGrpSpPr/>
          <p:nvPr/>
        </p:nvGrpSpPr>
        <p:grpSpPr>
          <a:xfrm rot="0">
            <a:off x="-1591216" y="2057400"/>
            <a:ext cx="2464522" cy="3956310"/>
            <a:chOff x="0" y="0"/>
            <a:chExt cx="649092" cy="1041991"/>
          </a:xfrm>
        </p:grpSpPr>
        <p:sp>
          <p:nvSpPr>
            <p:cNvPr name="Freeform 6" id="6"/>
            <p:cNvSpPr/>
            <p:nvPr/>
          </p:nvSpPr>
          <p:spPr>
            <a:xfrm flipH="false" flipV="false" rot="0">
              <a:off x="0" y="0"/>
              <a:ext cx="649092" cy="1041991"/>
            </a:xfrm>
            <a:custGeom>
              <a:avLst/>
              <a:gdLst/>
              <a:ahLst/>
              <a:cxnLst/>
              <a:rect r="r" b="b" t="t" l="l"/>
              <a:pathLst>
                <a:path h="1041991" w="649092">
                  <a:moveTo>
                    <a:pt x="160209" y="0"/>
                  </a:moveTo>
                  <a:lnTo>
                    <a:pt x="488883" y="0"/>
                  </a:lnTo>
                  <a:cubicBezTo>
                    <a:pt x="531373" y="0"/>
                    <a:pt x="572123" y="16879"/>
                    <a:pt x="602168" y="46924"/>
                  </a:cubicBezTo>
                  <a:cubicBezTo>
                    <a:pt x="632213" y="76969"/>
                    <a:pt x="649092" y="117719"/>
                    <a:pt x="649092" y="160209"/>
                  </a:cubicBezTo>
                  <a:lnTo>
                    <a:pt x="649092" y="881782"/>
                  </a:lnTo>
                  <a:cubicBezTo>
                    <a:pt x="649092" y="924272"/>
                    <a:pt x="632213" y="965022"/>
                    <a:pt x="602168" y="995067"/>
                  </a:cubicBezTo>
                  <a:cubicBezTo>
                    <a:pt x="572123" y="1025112"/>
                    <a:pt x="531373" y="1041991"/>
                    <a:pt x="488883" y="1041991"/>
                  </a:cubicBezTo>
                  <a:lnTo>
                    <a:pt x="160209" y="1041991"/>
                  </a:lnTo>
                  <a:cubicBezTo>
                    <a:pt x="117719" y="1041991"/>
                    <a:pt x="76969" y="1025112"/>
                    <a:pt x="46924" y="995067"/>
                  </a:cubicBezTo>
                  <a:cubicBezTo>
                    <a:pt x="16879" y="965022"/>
                    <a:pt x="0" y="924272"/>
                    <a:pt x="0" y="881782"/>
                  </a:cubicBezTo>
                  <a:lnTo>
                    <a:pt x="0" y="160209"/>
                  </a:lnTo>
                  <a:cubicBezTo>
                    <a:pt x="0" y="117719"/>
                    <a:pt x="16879" y="76969"/>
                    <a:pt x="46924" y="46924"/>
                  </a:cubicBezTo>
                  <a:cubicBezTo>
                    <a:pt x="76969" y="16879"/>
                    <a:pt x="117719" y="0"/>
                    <a:pt x="160209" y="0"/>
                  </a:cubicBezTo>
                  <a:close/>
                </a:path>
              </a:pathLst>
            </a:custGeom>
            <a:solidFill>
              <a:srgbClr val="424242"/>
            </a:solidFill>
          </p:spPr>
        </p:sp>
        <p:sp>
          <p:nvSpPr>
            <p:cNvPr name="TextBox 7" id="7"/>
            <p:cNvSpPr txBox="true"/>
            <p:nvPr/>
          </p:nvSpPr>
          <p:spPr>
            <a:xfrm>
              <a:off x="0" y="-47625"/>
              <a:ext cx="649092" cy="1089616"/>
            </a:xfrm>
            <a:prstGeom prst="rect">
              <a:avLst/>
            </a:prstGeom>
          </p:spPr>
          <p:txBody>
            <a:bodyPr anchor="ctr" rtlCol="false" tIns="50800" lIns="50800" bIns="50800" rIns="50800"/>
            <a:lstStyle/>
            <a:p>
              <a:pPr algn="ctr">
                <a:lnSpc>
                  <a:spcPts val="2520"/>
                </a:lnSpc>
              </a:pPr>
            </a:p>
          </p:txBody>
        </p:sp>
      </p:grpSp>
      <p:sp>
        <p:nvSpPr>
          <p:cNvPr name="Freeform 8" id="8"/>
          <p:cNvSpPr/>
          <p:nvPr/>
        </p:nvSpPr>
        <p:spPr>
          <a:xfrm flipH="false" flipV="false" rot="10276909">
            <a:off x="-490986" y="6566026"/>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2"/>
            <a:stretch>
              <a:fillRect l="0" t="0" r="0" b="0"/>
            </a:stretch>
          </a:blipFill>
        </p:spPr>
      </p:sp>
      <p:sp>
        <p:nvSpPr>
          <p:cNvPr name="Freeform 9" id="9"/>
          <p:cNvSpPr/>
          <p:nvPr/>
        </p:nvSpPr>
        <p:spPr>
          <a:xfrm flipH="false" flipV="false" rot="-2953382">
            <a:off x="15293493" y="-1516830"/>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91216" y="2353915"/>
            <a:ext cx="2619916" cy="3086100"/>
            <a:chOff x="0" y="0"/>
            <a:chExt cx="690019" cy="812800"/>
          </a:xfrm>
        </p:grpSpPr>
        <p:sp>
          <p:nvSpPr>
            <p:cNvPr name="Freeform 3" id="3"/>
            <p:cNvSpPr/>
            <p:nvPr/>
          </p:nvSpPr>
          <p:spPr>
            <a:xfrm flipH="false" flipV="false" rot="0">
              <a:off x="0" y="0"/>
              <a:ext cx="690019" cy="812800"/>
            </a:xfrm>
            <a:custGeom>
              <a:avLst/>
              <a:gdLst/>
              <a:ahLst/>
              <a:cxnLst/>
              <a:rect r="r" b="b" t="t" l="l"/>
              <a:pathLst>
                <a:path h="812800" w="690019">
                  <a:moveTo>
                    <a:pt x="150706" y="0"/>
                  </a:moveTo>
                  <a:lnTo>
                    <a:pt x="539313" y="0"/>
                  </a:lnTo>
                  <a:cubicBezTo>
                    <a:pt x="579283" y="0"/>
                    <a:pt x="617615" y="15878"/>
                    <a:pt x="645878" y="44141"/>
                  </a:cubicBezTo>
                  <a:cubicBezTo>
                    <a:pt x="674141" y="72404"/>
                    <a:pt x="690019" y="110737"/>
                    <a:pt x="690019" y="150706"/>
                  </a:cubicBezTo>
                  <a:lnTo>
                    <a:pt x="690019" y="662094"/>
                  </a:lnTo>
                  <a:cubicBezTo>
                    <a:pt x="690019" y="702063"/>
                    <a:pt x="674141" y="740396"/>
                    <a:pt x="645878" y="768659"/>
                  </a:cubicBezTo>
                  <a:cubicBezTo>
                    <a:pt x="617615" y="796922"/>
                    <a:pt x="579283" y="812800"/>
                    <a:pt x="539313" y="812800"/>
                  </a:cubicBezTo>
                  <a:lnTo>
                    <a:pt x="150706" y="812800"/>
                  </a:lnTo>
                  <a:cubicBezTo>
                    <a:pt x="110737" y="812800"/>
                    <a:pt x="72404" y="796922"/>
                    <a:pt x="44141" y="768659"/>
                  </a:cubicBezTo>
                  <a:cubicBezTo>
                    <a:pt x="15878" y="740396"/>
                    <a:pt x="0" y="702063"/>
                    <a:pt x="0" y="662094"/>
                  </a:cubicBezTo>
                  <a:lnTo>
                    <a:pt x="0" y="150706"/>
                  </a:lnTo>
                  <a:cubicBezTo>
                    <a:pt x="0" y="110737"/>
                    <a:pt x="15878" y="72404"/>
                    <a:pt x="44141" y="44141"/>
                  </a:cubicBezTo>
                  <a:cubicBezTo>
                    <a:pt x="72404" y="15878"/>
                    <a:pt x="110737" y="0"/>
                    <a:pt x="150706" y="0"/>
                  </a:cubicBezTo>
                  <a:close/>
                </a:path>
              </a:pathLst>
            </a:custGeom>
            <a:solidFill>
              <a:srgbClr val="424242"/>
            </a:solidFill>
          </p:spPr>
        </p:sp>
        <p:sp>
          <p:nvSpPr>
            <p:cNvPr name="TextBox 4" id="4"/>
            <p:cNvSpPr txBox="true"/>
            <p:nvPr/>
          </p:nvSpPr>
          <p:spPr>
            <a:xfrm>
              <a:off x="0" y="-47625"/>
              <a:ext cx="690019" cy="860425"/>
            </a:xfrm>
            <a:prstGeom prst="rect">
              <a:avLst/>
            </a:prstGeom>
          </p:spPr>
          <p:txBody>
            <a:bodyPr anchor="ctr" rtlCol="false" tIns="50800" lIns="50800" bIns="50800" rIns="50800"/>
            <a:lstStyle/>
            <a:p>
              <a:pPr algn="ctr">
                <a:lnSpc>
                  <a:spcPts val="2520"/>
                </a:lnSpc>
              </a:pPr>
            </a:p>
          </p:txBody>
        </p:sp>
      </p:grpSp>
      <p:sp>
        <p:nvSpPr>
          <p:cNvPr name="TextBox 5" id="5"/>
          <p:cNvSpPr txBox="true"/>
          <p:nvPr/>
        </p:nvSpPr>
        <p:spPr>
          <a:xfrm rot="0">
            <a:off x="1319426" y="990600"/>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Objetivo Geral</a:t>
            </a:r>
          </a:p>
        </p:txBody>
      </p:sp>
      <p:sp>
        <p:nvSpPr>
          <p:cNvPr name="TextBox 6" id="6"/>
          <p:cNvSpPr txBox="true"/>
          <p:nvPr/>
        </p:nvSpPr>
        <p:spPr>
          <a:xfrm rot="0">
            <a:off x="1319426" y="2895600"/>
            <a:ext cx="10345669" cy="224790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Times New Roman"/>
              </a:rPr>
              <a:t>O objetivo deste estudo é comparar as técnicas de Processamento de Linguagem Natural (PLN) e Machine Learning na análise de sentimentos de textos obtidos da plataforma Twitter.</a:t>
            </a:r>
          </a:p>
        </p:txBody>
      </p:sp>
      <p:sp>
        <p:nvSpPr>
          <p:cNvPr name="TextBox 7" id="7"/>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4</a:t>
            </a:r>
          </a:p>
        </p:txBody>
      </p:sp>
      <p:sp>
        <p:nvSpPr>
          <p:cNvPr name="Freeform 8" id="8"/>
          <p:cNvSpPr/>
          <p:nvPr/>
        </p:nvSpPr>
        <p:spPr>
          <a:xfrm flipH="false" flipV="false" rot="6644177">
            <a:off x="-937107" y="6640599"/>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2"/>
            <a:stretch>
              <a:fillRect l="0" t="0" r="0" b="0"/>
            </a:stretch>
          </a:blipFill>
        </p:spPr>
      </p:sp>
      <p:sp>
        <p:nvSpPr>
          <p:cNvPr name="Freeform 9" id="9"/>
          <p:cNvSpPr/>
          <p:nvPr/>
        </p:nvSpPr>
        <p:spPr>
          <a:xfrm flipH="false" flipV="false" rot="-804123">
            <a:off x="16056833" y="-192142"/>
            <a:ext cx="3931614" cy="4947366"/>
          </a:xfrm>
          <a:custGeom>
            <a:avLst/>
            <a:gdLst/>
            <a:ahLst/>
            <a:cxnLst/>
            <a:rect r="r" b="b" t="t" l="l"/>
            <a:pathLst>
              <a:path h="4947366" w="3931614">
                <a:moveTo>
                  <a:pt x="0" y="0"/>
                </a:moveTo>
                <a:lnTo>
                  <a:pt x="3931613" y="0"/>
                </a:lnTo>
                <a:lnTo>
                  <a:pt x="3931613" y="4947366"/>
                </a:lnTo>
                <a:lnTo>
                  <a:pt x="0" y="4947366"/>
                </a:lnTo>
                <a:lnTo>
                  <a:pt x="0" y="0"/>
                </a:lnTo>
                <a:close/>
              </a:path>
            </a:pathLst>
          </a:custGeom>
          <a:blipFill>
            <a:blip r:embed="rId2"/>
            <a:stretch>
              <a:fillRect l="-3472" t="0" r="-3472"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39716" y="822371"/>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Objetivos Específicos</a:t>
            </a:r>
          </a:p>
        </p:txBody>
      </p:sp>
      <p:sp>
        <p:nvSpPr>
          <p:cNvPr name="TextBox 3" id="3"/>
          <p:cNvSpPr txBox="true"/>
          <p:nvPr/>
        </p:nvSpPr>
        <p:spPr>
          <a:xfrm rot="0">
            <a:off x="1039716" y="1874244"/>
            <a:ext cx="16624050" cy="7614561"/>
          </a:xfrm>
          <a:prstGeom prst="rect">
            <a:avLst/>
          </a:prstGeom>
        </p:spPr>
        <p:txBody>
          <a:bodyPr anchor="t" rtlCol="false" tIns="0" lIns="0" bIns="0" rIns="0">
            <a:spAutoFit/>
          </a:bodyPr>
          <a:lstStyle/>
          <a:p>
            <a:pPr algn="l" marL="602647" indent="-301323" lvl="1">
              <a:lnSpc>
                <a:spcPts val="3596"/>
              </a:lnSpc>
              <a:buFont typeface="Arial"/>
              <a:buChar char="•"/>
            </a:pPr>
            <a:r>
              <a:rPr lang="en-US" sz="3330">
                <a:solidFill>
                  <a:srgbClr val="000000"/>
                </a:solidFill>
                <a:latin typeface="Times New Roman"/>
              </a:rPr>
              <a:t>Entender o que é inteligência artificial e fornecer o seu contexto histórico;</a:t>
            </a:r>
          </a:p>
          <a:p>
            <a:pPr algn="l" marL="602647" indent="-301323" lvl="1">
              <a:lnSpc>
                <a:spcPts val="3596"/>
              </a:lnSpc>
            </a:pPr>
          </a:p>
          <a:p>
            <a:pPr algn="l" marL="602647" indent="-301323" lvl="1">
              <a:lnSpc>
                <a:spcPts val="3596"/>
              </a:lnSpc>
              <a:buFont typeface="Arial"/>
              <a:buChar char="•"/>
            </a:pPr>
            <a:r>
              <a:rPr lang="en-US" sz="3330">
                <a:solidFill>
                  <a:srgbClr val="000000"/>
                </a:solidFill>
                <a:latin typeface="Times New Roman"/>
              </a:rPr>
              <a:t>Estudar e entender a análise de sentimentos;</a:t>
            </a:r>
          </a:p>
          <a:p>
            <a:pPr algn="l" marL="602647" indent="-301323" lvl="1">
              <a:lnSpc>
                <a:spcPts val="3596"/>
              </a:lnSpc>
            </a:pPr>
          </a:p>
          <a:p>
            <a:pPr algn="l" marL="602647" indent="-301323" lvl="1">
              <a:lnSpc>
                <a:spcPts val="3596"/>
              </a:lnSpc>
              <a:buFont typeface="Arial"/>
              <a:buChar char="•"/>
            </a:pPr>
            <a:r>
              <a:rPr lang="en-US" sz="3330">
                <a:solidFill>
                  <a:srgbClr val="000000"/>
                </a:solidFill>
                <a:latin typeface="Times New Roman"/>
              </a:rPr>
              <a:t>Entender o que é Aprendizado de Máquina;</a:t>
            </a:r>
          </a:p>
          <a:p>
            <a:pPr algn="l" marL="602647" indent="-301323" lvl="1">
              <a:lnSpc>
                <a:spcPts val="3596"/>
              </a:lnSpc>
            </a:pPr>
          </a:p>
          <a:p>
            <a:pPr algn="l" marL="602647" indent="-301323" lvl="1">
              <a:lnSpc>
                <a:spcPts val="3596"/>
              </a:lnSpc>
              <a:buFont typeface="Arial"/>
              <a:buChar char="•"/>
            </a:pPr>
            <a:r>
              <a:rPr lang="en-US" sz="3330">
                <a:solidFill>
                  <a:srgbClr val="000000"/>
                </a:solidFill>
                <a:latin typeface="Times New Roman"/>
              </a:rPr>
              <a:t>Apontar como a inteligência artificial pode auxiliar com as tecnologias a realizar e classificar esses sentimentos;</a:t>
            </a:r>
          </a:p>
          <a:p>
            <a:pPr algn="l" marL="602647" indent="-301323" lvl="1">
              <a:lnSpc>
                <a:spcPts val="3596"/>
              </a:lnSpc>
            </a:pPr>
          </a:p>
          <a:p>
            <a:pPr algn="l" marL="602647" indent="-301323" lvl="1">
              <a:lnSpc>
                <a:spcPts val="3596"/>
              </a:lnSpc>
              <a:buFont typeface="Arial"/>
              <a:buChar char="•"/>
            </a:pPr>
            <a:r>
              <a:rPr lang="en-US" sz="3330">
                <a:solidFill>
                  <a:srgbClr val="000000"/>
                </a:solidFill>
                <a:latin typeface="Times New Roman"/>
              </a:rPr>
              <a:t>Apresentar as duas tecnologias de PLN (Vader e TextBlob);</a:t>
            </a:r>
          </a:p>
          <a:p>
            <a:pPr algn="l" marL="602647" indent="-301323" lvl="1">
              <a:lnSpc>
                <a:spcPts val="3596"/>
              </a:lnSpc>
            </a:pPr>
          </a:p>
          <a:p>
            <a:pPr algn="l" marL="602647" indent="-301323" lvl="1">
              <a:lnSpc>
                <a:spcPts val="3596"/>
              </a:lnSpc>
              <a:buFont typeface="Arial"/>
              <a:buChar char="•"/>
            </a:pPr>
            <a:r>
              <a:rPr lang="en-US" sz="3330">
                <a:solidFill>
                  <a:srgbClr val="000000"/>
                </a:solidFill>
                <a:latin typeface="Times New Roman"/>
              </a:rPr>
              <a:t>Apresentar os algoritmos de Aprendizado de Máquina supervisionado Regressão Logística, MLP (Multilayer Perceptron) e KNN (K-Nearest Neighbors);</a:t>
            </a:r>
          </a:p>
          <a:p>
            <a:pPr algn="l" marL="602647" indent="-301323" lvl="1">
              <a:lnSpc>
                <a:spcPts val="3596"/>
              </a:lnSpc>
            </a:pPr>
          </a:p>
          <a:p>
            <a:pPr algn="l" marL="602647" indent="-301323" lvl="1">
              <a:lnSpc>
                <a:spcPts val="3596"/>
              </a:lnSpc>
              <a:buFont typeface="Arial"/>
              <a:buChar char="•"/>
            </a:pPr>
            <a:r>
              <a:rPr lang="en-US" sz="3330">
                <a:solidFill>
                  <a:srgbClr val="000000"/>
                </a:solidFill>
                <a:latin typeface="Times New Roman"/>
              </a:rPr>
              <a:t>Mostrar os seus desempenhos e comparar os seus resultados com o scikit-learn, uma ferramenta que fornece métricas objetivas para algoritmos de aprendizado de máquina.</a:t>
            </a:r>
          </a:p>
          <a:p>
            <a:pPr algn="l" marL="602647" indent="-301323" lvl="1">
              <a:lnSpc>
                <a:spcPts val="3596"/>
              </a:lnSpc>
            </a:pPr>
          </a:p>
        </p:txBody>
      </p:sp>
      <p:sp>
        <p:nvSpPr>
          <p:cNvPr name="Freeform 4" id="4"/>
          <p:cNvSpPr/>
          <p:nvPr/>
        </p:nvSpPr>
        <p:spPr>
          <a:xfrm flipH="false" flipV="false" rot="0">
            <a:off x="14973453" y="-410241"/>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2"/>
            <a:stretch>
              <a:fillRect l="0" t="0" r="0" b="0"/>
            </a:stretch>
          </a:blipFill>
        </p:spPr>
      </p:sp>
      <p:sp>
        <p:nvSpPr>
          <p:cNvPr name="TextBox 5" id="5"/>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5</a:t>
            </a:r>
          </a:p>
        </p:txBody>
      </p:sp>
      <p:sp>
        <p:nvSpPr>
          <p:cNvPr name="Freeform 6" id="6"/>
          <p:cNvSpPr/>
          <p:nvPr/>
        </p:nvSpPr>
        <p:spPr>
          <a:xfrm flipH="false" flipV="false" rot="0">
            <a:off x="-2891898" y="6113337"/>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39716" y="1370059"/>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Metodologia</a:t>
            </a:r>
          </a:p>
        </p:txBody>
      </p:sp>
      <p:sp>
        <p:nvSpPr>
          <p:cNvPr name="TextBox 3" id="3"/>
          <p:cNvSpPr txBox="true"/>
          <p:nvPr/>
        </p:nvSpPr>
        <p:spPr>
          <a:xfrm rot="0">
            <a:off x="1039716" y="2383831"/>
            <a:ext cx="16624050" cy="7652661"/>
          </a:xfrm>
          <a:prstGeom prst="rect">
            <a:avLst/>
          </a:prstGeom>
        </p:spPr>
        <p:txBody>
          <a:bodyPr anchor="t" rtlCol="false" tIns="0" lIns="0" bIns="0" rIns="0">
            <a:spAutoFit/>
          </a:bodyPr>
          <a:lstStyle/>
          <a:p>
            <a:pPr algn="l" marL="542925" indent="-271462" lvl="1">
              <a:lnSpc>
                <a:spcPts val="3600"/>
              </a:lnSpc>
              <a:buFont typeface="Arial"/>
              <a:buChar char="•"/>
            </a:pPr>
            <a:r>
              <a:rPr lang="en-US" sz="3000">
                <a:solidFill>
                  <a:srgbClr val="000000"/>
                </a:solidFill>
                <a:latin typeface="Times New Roman"/>
              </a:rPr>
              <a:t>Finalidade</a:t>
            </a:r>
          </a:p>
          <a:p>
            <a:pPr algn="l" marL="542925" indent="-271462" lvl="1">
              <a:lnSpc>
                <a:spcPts val="3600"/>
              </a:lnSpc>
            </a:pPr>
            <a:r>
              <a:rPr lang="en-US" sz="3000">
                <a:solidFill>
                  <a:srgbClr val="000000"/>
                </a:solidFill>
                <a:latin typeface="Times New Roman"/>
              </a:rPr>
              <a:t>	Comparar acurácia e performance PLN e ML</a:t>
            </a:r>
          </a:p>
          <a:p>
            <a:pPr algn="l" marL="434340" indent="-217170" lvl="1">
              <a:lnSpc>
                <a:spcPts val="2879"/>
              </a:lnSpc>
            </a:pPr>
          </a:p>
          <a:p>
            <a:pPr algn="l" marL="542925" indent="-271462" lvl="1">
              <a:lnSpc>
                <a:spcPts val="3600"/>
              </a:lnSpc>
              <a:buFont typeface="Arial"/>
              <a:buChar char="•"/>
            </a:pPr>
            <a:r>
              <a:rPr lang="en-US" sz="3000">
                <a:solidFill>
                  <a:srgbClr val="000000"/>
                </a:solidFill>
                <a:latin typeface="Times New Roman"/>
              </a:rPr>
              <a:t>Abordagem</a:t>
            </a:r>
          </a:p>
          <a:p>
            <a:pPr algn="l" marL="542925" indent="-271462" lvl="1">
              <a:lnSpc>
                <a:spcPts val="3600"/>
              </a:lnSpc>
            </a:pPr>
            <a:r>
              <a:rPr lang="en-US" sz="3000">
                <a:solidFill>
                  <a:srgbClr val="000000"/>
                </a:solidFill>
                <a:latin typeface="Times New Roman"/>
              </a:rPr>
              <a:t>	Análise qualitativa-quantitativa</a:t>
            </a:r>
          </a:p>
          <a:p>
            <a:pPr algn="l" marL="434340" indent="-217170" lvl="1">
              <a:lnSpc>
                <a:spcPts val="2879"/>
              </a:lnSpc>
            </a:pPr>
          </a:p>
          <a:p>
            <a:pPr algn="l" marL="542925" indent="-271462" lvl="1">
              <a:lnSpc>
                <a:spcPts val="3600"/>
              </a:lnSpc>
              <a:buFont typeface="Arial"/>
              <a:buChar char="•"/>
            </a:pPr>
            <a:r>
              <a:rPr lang="en-US" sz="3000">
                <a:solidFill>
                  <a:srgbClr val="000000"/>
                </a:solidFill>
                <a:latin typeface="Times New Roman"/>
              </a:rPr>
              <a:t>Método</a:t>
            </a:r>
          </a:p>
          <a:p>
            <a:pPr algn="l" marL="542925" indent="-271462" lvl="1">
              <a:lnSpc>
                <a:spcPts val="3600"/>
              </a:lnSpc>
            </a:pPr>
            <a:r>
              <a:rPr lang="en-US" sz="3000">
                <a:solidFill>
                  <a:srgbClr val="000000"/>
                </a:solidFill>
                <a:latin typeface="Times New Roman"/>
              </a:rPr>
              <a:t>	hipotético-dedutivo</a:t>
            </a:r>
          </a:p>
          <a:p>
            <a:pPr algn="l" marL="434340" indent="-217170" lvl="1">
              <a:lnSpc>
                <a:spcPts val="2879"/>
              </a:lnSpc>
            </a:pPr>
          </a:p>
          <a:p>
            <a:pPr algn="l" marL="542925" indent="-271462" lvl="1">
              <a:lnSpc>
                <a:spcPts val="3600"/>
              </a:lnSpc>
              <a:buFont typeface="Arial"/>
              <a:buChar char="•"/>
            </a:pPr>
            <a:r>
              <a:rPr lang="en-US" sz="3000">
                <a:solidFill>
                  <a:srgbClr val="000000"/>
                </a:solidFill>
                <a:latin typeface="Times New Roman"/>
              </a:rPr>
              <a:t>Procedimento</a:t>
            </a:r>
          </a:p>
          <a:p>
            <a:pPr algn="l" marL="1120140" indent="-373380" lvl="2">
              <a:lnSpc>
                <a:spcPts val="2879"/>
              </a:lnSpc>
              <a:buFont typeface="Arial"/>
              <a:buChar char="⚬"/>
            </a:pPr>
            <a:r>
              <a:rPr lang="en-US" sz="2400">
                <a:solidFill>
                  <a:srgbClr val="000000"/>
                </a:solidFill>
                <a:latin typeface="Times New Roman"/>
              </a:rPr>
              <a:t>	Tratamento e extração do dataset com a biblioteca pandas</a:t>
            </a:r>
          </a:p>
          <a:p>
            <a:pPr algn="l" marL="1120140" indent="-373380" lvl="2">
              <a:lnSpc>
                <a:spcPts val="2879"/>
              </a:lnSpc>
              <a:buFont typeface="Arial"/>
              <a:buChar char="⚬"/>
            </a:pPr>
            <a:r>
              <a:rPr lang="en-US" sz="2400">
                <a:solidFill>
                  <a:srgbClr val="000000"/>
                </a:solidFill>
                <a:latin typeface="Times New Roman"/>
              </a:rPr>
              <a:t>	Limpeza e preparação do texto com NLTK (tokenização e remoção de stopwords) e regex </a:t>
            </a:r>
          </a:p>
          <a:p>
            <a:pPr algn="l" marL="1120140" indent="-373380" lvl="2">
              <a:lnSpc>
                <a:spcPts val="2879"/>
              </a:lnSpc>
              <a:buFont typeface="Arial"/>
              <a:buChar char="⚬"/>
            </a:pPr>
            <a:r>
              <a:rPr lang="en-US" sz="2400">
                <a:solidFill>
                  <a:srgbClr val="000000"/>
                </a:solidFill>
                <a:latin typeface="Times New Roman"/>
              </a:rPr>
              <a:t>	Divisão 70/30 com o método train_test_split</a:t>
            </a:r>
          </a:p>
          <a:p>
            <a:pPr algn="l" marL="1120140" indent="-373380" lvl="2">
              <a:lnSpc>
                <a:spcPts val="2879"/>
              </a:lnSpc>
              <a:buFont typeface="Arial"/>
              <a:buChar char="⚬"/>
            </a:pPr>
            <a:r>
              <a:rPr lang="en-US" sz="2400">
                <a:solidFill>
                  <a:srgbClr val="000000"/>
                </a:solidFill>
                <a:latin typeface="Times New Roman"/>
              </a:rPr>
              <a:t>	GridSearchCV</a:t>
            </a:r>
          </a:p>
          <a:p>
            <a:pPr algn="l" marL="1120140" indent="-373380" lvl="2">
              <a:lnSpc>
                <a:spcPts val="2879"/>
              </a:lnSpc>
              <a:buFont typeface="Arial"/>
              <a:buChar char="⚬"/>
            </a:pPr>
            <a:r>
              <a:rPr lang="en-US" sz="2400">
                <a:solidFill>
                  <a:srgbClr val="000000"/>
                </a:solidFill>
                <a:latin typeface="Times New Roman"/>
              </a:rPr>
              <a:t>	Análise de Sentimentos</a:t>
            </a:r>
          </a:p>
          <a:p>
            <a:pPr algn="l" marL="1120140" indent="-373380" lvl="2">
              <a:lnSpc>
                <a:spcPts val="2879"/>
              </a:lnSpc>
              <a:buFont typeface="Arial"/>
              <a:buChar char="⚬"/>
            </a:pPr>
            <a:r>
              <a:rPr lang="en-US" sz="2400">
                <a:solidFill>
                  <a:srgbClr val="000000"/>
                </a:solidFill>
                <a:latin typeface="Times New Roman"/>
              </a:rPr>
              <a:t>	Extração dos dados e exibição dos gráficos com matplotlib e seaborn</a:t>
            </a:r>
          </a:p>
          <a:p>
            <a:pPr algn="l" marL="1120140" indent="-373380" lvl="2">
              <a:lnSpc>
                <a:spcPts val="2879"/>
              </a:lnSpc>
            </a:pPr>
          </a:p>
          <a:p>
            <a:pPr algn="l" marL="1120140" indent="-373380" lvl="2">
              <a:lnSpc>
                <a:spcPts val="2879"/>
              </a:lnSpc>
            </a:pPr>
          </a:p>
          <a:p>
            <a:pPr algn="l" marL="1120140" indent="-373380" lvl="2">
              <a:lnSpc>
                <a:spcPts val="2879"/>
              </a:lnSpc>
            </a:pPr>
          </a:p>
          <a:p>
            <a:pPr algn="l" marL="1120140" indent="-373380" lvl="2">
              <a:lnSpc>
                <a:spcPts val="2879"/>
              </a:lnSpc>
            </a:pPr>
          </a:p>
          <a:p>
            <a:pPr algn="l" marL="1120140" indent="-373380" lvl="2">
              <a:lnSpc>
                <a:spcPts val="2879"/>
              </a:lnSpc>
            </a:pPr>
          </a:p>
          <a:p>
            <a:pPr algn="l" marL="1120140" indent="-373380" lvl="2">
              <a:lnSpc>
                <a:spcPts val="2879"/>
              </a:lnSpc>
            </a:pPr>
          </a:p>
        </p:txBody>
      </p:sp>
      <p:sp>
        <p:nvSpPr>
          <p:cNvPr name="TextBox 4" id="4"/>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6</a:t>
            </a:r>
          </a:p>
        </p:txBody>
      </p:sp>
      <p:sp>
        <p:nvSpPr>
          <p:cNvPr name="Freeform 5" id="5"/>
          <p:cNvSpPr/>
          <p:nvPr/>
        </p:nvSpPr>
        <p:spPr>
          <a:xfrm flipH="false" flipV="false" rot="0">
            <a:off x="0" y="-3597420"/>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2"/>
            <a:stretch>
              <a:fillRect l="0" t="0" r="0" b="0"/>
            </a:stretch>
          </a:blipFill>
        </p:spPr>
      </p:sp>
      <p:sp>
        <p:nvSpPr>
          <p:cNvPr name="Freeform 6" id="6"/>
          <p:cNvSpPr/>
          <p:nvPr/>
        </p:nvSpPr>
        <p:spPr>
          <a:xfrm flipH="false" flipV="false" rot="0">
            <a:off x="14356386" y="6727687"/>
            <a:ext cx="3931614" cy="4626120"/>
          </a:xfrm>
          <a:custGeom>
            <a:avLst/>
            <a:gdLst/>
            <a:ahLst/>
            <a:cxnLst/>
            <a:rect r="r" b="b" t="t" l="l"/>
            <a:pathLst>
              <a:path h="4626120" w="3931614">
                <a:moveTo>
                  <a:pt x="0" y="0"/>
                </a:moveTo>
                <a:lnTo>
                  <a:pt x="3931614" y="0"/>
                </a:lnTo>
                <a:lnTo>
                  <a:pt x="3931614" y="4626121"/>
                </a:lnTo>
                <a:lnTo>
                  <a:pt x="0" y="4626121"/>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50505" y="1270897"/>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Principais Ferramentas e Algoritmos</a:t>
            </a:r>
          </a:p>
        </p:txBody>
      </p:sp>
      <p:sp>
        <p:nvSpPr>
          <p:cNvPr name="TextBox 3" id="3"/>
          <p:cNvSpPr txBox="true"/>
          <p:nvPr/>
        </p:nvSpPr>
        <p:spPr>
          <a:xfrm rot="0">
            <a:off x="1663950" y="2618728"/>
            <a:ext cx="16624050" cy="3876675"/>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Times New Roman"/>
              </a:rPr>
              <a:t>NLTK</a:t>
            </a:r>
          </a:p>
          <a:p>
            <a:pPr algn="l" marL="651510" indent="-325755" lvl="1">
              <a:lnSpc>
                <a:spcPts val="4320"/>
              </a:lnSpc>
              <a:buFont typeface="Arial"/>
              <a:buChar char="•"/>
            </a:pPr>
            <a:r>
              <a:rPr lang="en-US" sz="3600">
                <a:solidFill>
                  <a:srgbClr val="000000"/>
                </a:solidFill>
                <a:latin typeface="Times New Roman"/>
              </a:rPr>
              <a:t>Vader</a:t>
            </a:r>
          </a:p>
          <a:p>
            <a:pPr algn="l" marL="651510" indent="-325755" lvl="1">
              <a:lnSpc>
                <a:spcPts val="4320"/>
              </a:lnSpc>
              <a:buFont typeface="Arial"/>
              <a:buChar char="•"/>
            </a:pPr>
            <a:r>
              <a:rPr lang="en-US" sz="3600">
                <a:solidFill>
                  <a:srgbClr val="000000"/>
                </a:solidFill>
                <a:latin typeface="Times New Roman"/>
              </a:rPr>
              <a:t>TextBlob</a:t>
            </a:r>
          </a:p>
          <a:p>
            <a:pPr algn="l" marL="651510" indent="-325755" lvl="1">
              <a:lnSpc>
                <a:spcPts val="4320"/>
              </a:lnSpc>
              <a:buFont typeface="Arial"/>
              <a:buChar char="•"/>
            </a:pPr>
            <a:r>
              <a:rPr lang="en-US" sz="3600">
                <a:solidFill>
                  <a:srgbClr val="000000"/>
                </a:solidFill>
                <a:latin typeface="Times New Roman"/>
              </a:rPr>
              <a:t>Regressão Logística</a:t>
            </a:r>
          </a:p>
          <a:p>
            <a:pPr algn="l" marL="651510" indent="-325755" lvl="1">
              <a:lnSpc>
                <a:spcPts val="4320"/>
              </a:lnSpc>
              <a:buFont typeface="Arial"/>
              <a:buChar char="•"/>
            </a:pPr>
            <a:r>
              <a:rPr lang="en-US" sz="3600">
                <a:solidFill>
                  <a:srgbClr val="000000"/>
                </a:solidFill>
                <a:latin typeface="Times New Roman"/>
              </a:rPr>
              <a:t>KNN</a:t>
            </a:r>
          </a:p>
          <a:p>
            <a:pPr algn="l" marL="651510" indent="-325755" lvl="1">
              <a:lnSpc>
                <a:spcPts val="4320"/>
              </a:lnSpc>
              <a:buFont typeface="Arial"/>
              <a:buChar char="•"/>
            </a:pPr>
            <a:r>
              <a:rPr lang="en-US" sz="3600">
                <a:solidFill>
                  <a:srgbClr val="000000"/>
                </a:solidFill>
                <a:latin typeface="Times New Roman"/>
              </a:rPr>
              <a:t>MLP</a:t>
            </a:r>
          </a:p>
          <a:p>
            <a:pPr algn="l" marL="651510" indent="-325755" lvl="1">
              <a:lnSpc>
                <a:spcPts val="4320"/>
              </a:lnSpc>
              <a:buFont typeface="Arial"/>
              <a:buChar char="•"/>
            </a:pPr>
            <a:r>
              <a:rPr lang="en-US" sz="3600">
                <a:solidFill>
                  <a:srgbClr val="000000"/>
                </a:solidFill>
                <a:latin typeface="Times New Roman"/>
              </a:rPr>
              <a:t>Scikit-learn</a:t>
            </a:r>
          </a:p>
        </p:txBody>
      </p:sp>
      <p:grpSp>
        <p:nvGrpSpPr>
          <p:cNvPr name="Group 4" id="4"/>
          <p:cNvGrpSpPr/>
          <p:nvPr/>
        </p:nvGrpSpPr>
        <p:grpSpPr>
          <a:xfrm rot="0">
            <a:off x="-2057400" y="2450507"/>
            <a:ext cx="3086100" cy="3792993"/>
            <a:chOff x="0" y="0"/>
            <a:chExt cx="812800" cy="998978"/>
          </a:xfrm>
        </p:grpSpPr>
        <p:sp>
          <p:nvSpPr>
            <p:cNvPr name="Freeform 5" id="5"/>
            <p:cNvSpPr/>
            <p:nvPr/>
          </p:nvSpPr>
          <p:spPr>
            <a:xfrm flipH="false" flipV="false" rot="0">
              <a:off x="0" y="0"/>
              <a:ext cx="812800" cy="998978"/>
            </a:xfrm>
            <a:custGeom>
              <a:avLst/>
              <a:gdLst/>
              <a:ahLst/>
              <a:cxnLst/>
              <a:rect r="r" b="b" t="t" l="l"/>
              <a:pathLst>
                <a:path h="998978" w="812800">
                  <a:moveTo>
                    <a:pt x="127941" y="0"/>
                  </a:moveTo>
                  <a:lnTo>
                    <a:pt x="684859" y="0"/>
                  </a:lnTo>
                  <a:cubicBezTo>
                    <a:pt x="718791" y="0"/>
                    <a:pt x="751333" y="13479"/>
                    <a:pt x="775327" y="37473"/>
                  </a:cubicBezTo>
                  <a:cubicBezTo>
                    <a:pt x="799321" y="61467"/>
                    <a:pt x="812800" y="94009"/>
                    <a:pt x="812800" y="127941"/>
                  </a:cubicBezTo>
                  <a:lnTo>
                    <a:pt x="812800" y="871037"/>
                  </a:lnTo>
                  <a:cubicBezTo>
                    <a:pt x="812800" y="904969"/>
                    <a:pt x="799321" y="937511"/>
                    <a:pt x="775327" y="961505"/>
                  </a:cubicBezTo>
                  <a:cubicBezTo>
                    <a:pt x="751333" y="985498"/>
                    <a:pt x="718791" y="998978"/>
                    <a:pt x="684859" y="998978"/>
                  </a:cubicBezTo>
                  <a:lnTo>
                    <a:pt x="127941" y="998978"/>
                  </a:lnTo>
                  <a:cubicBezTo>
                    <a:pt x="94009" y="998978"/>
                    <a:pt x="61467" y="985498"/>
                    <a:pt x="37473" y="961505"/>
                  </a:cubicBezTo>
                  <a:cubicBezTo>
                    <a:pt x="13479" y="937511"/>
                    <a:pt x="0" y="904969"/>
                    <a:pt x="0" y="871037"/>
                  </a:cubicBezTo>
                  <a:lnTo>
                    <a:pt x="0" y="127941"/>
                  </a:lnTo>
                  <a:cubicBezTo>
                    <a:pt x="0" y="94009"/>
                    <a:pt x="13479" y="61467"/>
                    <a:pt x="37473" y="37473"/>
                  </a:cubicBezTo>
                  <a:cubicBezTo>
                    <a:pt x="61467" y="13479"/>
                    <a:pt x="94009" y="0"/>
                    <a:pt x="127941" y="0"/>
                  </a:cubicBezTo>
                  <a:close/>
                </a:path>
              </a:pathLst>
            </a:custGeom>
            <a:solidFill>
              <a:srgbClr val="333333"/>
            </a:solidFill>
          </p:spPr>
        </p:sp>
        <p:sp>
          <p:nvSpPr>
            <p:cNvPr name="TextBox 6" id="6"/>
            <p:cNvSpPr txBox="true"/>
            <p:nvPr/>
          </p:nvSpPr>
          <p:spPr>
            <a:xfrm>
              <a:off x="0" y="-47625"/>
              <a:ext cx="812800" cy="1046603"/>
            </a:xfrm>
            <a:prstGeom prst="rect">
              <a:avLst/>
            </a:prstGeom>
          </p:spPr>
          <p:txBody>
            <a:bodyPr anchor="ctr" rtlCol="false" tIns="50800" lIns="50800" bIns="50800" rIns="50800"/>
            <a:lstStyle/>
            <a:p>
              <a:pPr algn="ctr">
                <a:lnSpc>
                  <a:spcPts val="2520"/>
                </a:lnSpc>
              </a:pPr>
            </a:p>
          </p:txBody>
        </p:sp>
      </p:grpSp>
      <p:sp>
        <p:nvSpPr>
          <p:cNvPr name="Freeform 7" id="7"/>
          <p:cNvSpPr/>
          <p:nvPr/>
        </p:nvSpPr>
        <p:spPr>
          <a:xfrm flipH="false" flipV="false" rot="5400000">
            <a:off x="-301857" y="6952722"/>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2"/>
            <a:stretch>
              <a:fillRect l="0" t="0" r="0" b="0"/>
            </a:stretch>
          </a:blipFill>
        </p:spPr>
      </p:sp>
      <p:sp>
        <p:nvSpPr>
          <p:cNvPr name="Freeform 8" id="8"/>
          <p:cNvSpPr/>
          <p:nvPr/>
        </p:nvSpPr>
        <p:spPr>
          <a:xfrm flipH="false" flipV="false" rot="-5239249">
            <a:off x="14289418" y="-659814"/>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2"/>
            <a:stretch>
              <a:fillRect l="0" t="0" r="0" b="0"/>
            </a:stretch>
          </a:blipFill>
        </p:spPr>
      </p:sp>
      <p:sp>
        <p:nvSpPr>
          <p:cNvPr name="TextBox 9" id="9"/>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41935"/>
            <a:ext cx="14904720" cy="2122795"/>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Arquitetura e Ambiente de Desenvolvimento</a:t>
            </a:r>
          </a:p>
        </p:txBody>
      </p:sp>
      <p:sp>
        <p:nvSpPr>
          <p:cNvPr name="TextBox 3" id="3"/>
          <p:cNvSpPr txBox="true"/>
          <p:nvPr/>
        </p:nvSpPr>
        <p:spPr>
          <a:xfrm rot="0">
            <a:off x="1028700" y="2146183"/>
            <a:ext cx="16624050" cy="7662186"/>
          </a:xfrm>
          <a:prstGeom prst="rect">
            <a:avLst/>
          </a:prstGeom>
        </p:spPr>
        <p:txBody>
          <a:bodyPr anchor="t" rtlCol="false" tIns="0" lIns="0" bIns="0" rIns="0">
            <a:spAutoFit/>
          </a:bodyPr>
          <a:lstStyle/>
          <a:p>
            <a:pPr algn="l">
              <a:lnSpc>
                <a:spcPts val="4320"/>
              </a:lnSpc>
            </a:pPr>
          </a:p>
          <a:p>
            <a:pPr algn="l" marL="651510" indent="-325755" lvl="1">
              <a:lnSpc>
                <a:spcPts val="4320"/>
              </a:lnSpc>
              <a:buFont typeface="Arial"/>
              <a:buChar char="•"/>
            </a:pPr>
            <a:r>
              <a:rPr lang="en-US" sz="3600">
                <a:solidFill>
                  <a:srgbClr val="000000"/>
                </a:solidFill>
                <a:latin typeface="Times New Roman"/>
              </a:rPr>
              <a:t>i5 9400f 6/6</a:t>
            </a:r>
          </a:p>
          <a:p>
            <a:pPr algn="l" marL="651510" indent="-325755" lvl="1">
              <a:lnSpc>
                <a:spcPts val="4320"/>
              </a:lnSpc>
              <a:buFont typeface="Arial"/>
              <a:buChar char="•"/>
            </a:pPr>
            <a:r>
              <a:rPr lang="en-US" sz="3600">
                <a:solidFill>
                  <a:srgbClr val="000000"/>
                </a:solidFill>
                <a:latin typeface="Times New Roman"/>
              </a:rPr>
              <a:t>24GB RAM DDR4</a:t>
            </a:r>
          </a:p>
          <a:p>
            <a:pPr algn="l" marL="651510" indent="-325755" lvl="1">
              <a:lnSpc>
                <a:spcPts val="4320"/>
              </a:lnSpc>
              <a:buFont typeface="Arial"/>
              <a:buChar char="•"/>
            </a:pPr>
            <a:r>
              <a:rPr lang="en-US" sz="3600">
                <a:solidFill>
                  <a:srgbClr val="000000"/>
                </a:solidFill>
                <a:latin typeface="Times New Roman"/>
              </a:rPr>
              <a:t>SSD SATA</a:t>
            </a:r>
          </a:p>
          <a:p>
            <a:pPr algn="l" marL="651510" indent="-325755" lvl="1">
              <a:lnSpc>
                <a:spcPts val="4320"/>
              </a:lnSpc>
              <a:buFont typeface="Arial"/>
              <a:buChar char="•"/>
            </a:pPr>
            <a:r>
              <a:rPr lang="en-US" sz="3600">
                <a:solidFill>
                  <a:srgbClr val="000000"/>
                </a:solidFill>
                <a:latin typeface="Times New Roman"/>
              </a:rPr>
              <a:t>Windows 10 64 bits</a:t>
            </a:r>
          </a:p>
          <a:p>
            <a:pPr algn="l" marL="651510" indent="-325755" lvl="1">
              <a:lnSpc>
                <a:spcPts val="4320"/>
              </a:lnSpc>
              <a:buFont typeface="Arial"/>
              <a:buChar char="•"/>
            </a:pPr>
            <a:r>
              <a:rPr lang="en-US" sz="3600">
                <a:solidFill>
                  <a:srgbClr val="000000"/>
                </a:solidFill>
                <a:latin typeface="Times New Roman"/>
              </a:rPr>
              <a:t>Python 3.9</a:t>
            </a:r>
          </a:p>
          <a:p>
            <a:pPr algn="l" marL="651510" indent="-325755" lvl="1">
              <a:lnSpc>
                <a:spcPts val="4320"/>
              </a:lnSpc>
            </a:pPr>
          </a:p>
          <a:p>
            <a:pPr algn="l" marL="651510" indent="-325755" lvl="1">
              <a:lnSpc>
                <a:spcPts val="4320"/>
              </a:lnSpc>
            </a:pPr>
          </a:p>
          <a:p>
            <a:pPr algn="l" marL="651510" indent="-325755" lvl="1">
              <a:lnSpc>
                <a:spcPts val="4320"/>
              </a:lnSpc>
            </a:pPr>
          </a:p>
          <a:p>
            <a:pPr algn="l" marL="651510" indent="-325755" lvl="1">
              <a:lnSpc>
                <a:spcPts val="4320"/>
              </a:lnSpc>
            </a:pPr>
          </a:p>
          <a:p>
            <a:pPr algn="l" marL="651510" indent="-325755" lvl="1">
              <a:lnSpc>
                <a:spcPts val="4320"/>
              </a:lnSpc>
            </a:pPr>
          </a:p>
        </p:txBody>
      </p:sp>
      <p:grpSp>
        <p:nvGrpSpPr>
          <p:cNvPr name="Group 4" id="4"/>
          <p:cNvGrpSpPr/>
          <p:nvPr/>
        </p:nvGrpSpPr>
        <p:grpSpPr>
          <a:xfrm rot="0">
            <a:off x="-2313224" y="2482965"/>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424242"/>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520"/>
                </a:lnSpc>
              </a:pPr>
            </a:p>
          </p:txBody>
        </p:sp>
      </p:grpSp>
      <p:sp>
        <p:nvSpPr>
          <p:cNvPr name="TextBox 7" id="7"/>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8</a:t>
            </a:r>
          </a:p>
        </p:txBody>
      </p:sp>
      <p:sp>
        <p:nvSpPr>
          <p:cNvPr name="Freeform 8" id="8"/>
          <p:cNvSpPr/>
          <p:nvPr/>
        </p:nvSpPr>
        <p:spPr>
          <a:xfrm flipH="false" flipV="false" rot="335534">
            <a:off x="15189348" y="6195931"/>
            <a:ext cx="3931614" cy="4626120"/>
          </a:xfrm>
          <a:custGeom>
            <a:avLst/>
            <a:gdLst/>
            <a:ahLst/>
            <a:cxnLst/>
            <a:rect r="r" b="b" t="t" l="l"/>
            <a:pathLst>
              <a:path h="4626120" w="3931614">
                <a:moveTo>
                  <a:pt x="0" y="0"/>
                </a:moveTo>
                <a:lnTo>
                  <a:pt x="3931613" y="0"/>
                </a:lnTo>
                <a:lnTo>
                  <a:pt x="3931613" y="4626121"/>
                </a:lnTo>
                <a:lnTo>
                  <a:pt x="0" y="4626121"/>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77331" y="1311168"/>
            <a:ext cx="14904720" cy="673608"/>
          </a:xfrm>
          <a:prstGeom prst="rect">
            <a:avLst/>
          </a:prstGeom>
        </p:spPr>
        <p:txBody>
          <a:bodyPr anchor="t" rtlCol="false" tIns="0" lIns="0" bIns="0" rIns="0">
            <a:spAutoFit/>
          </a:bodyPr>
          <a:lstStyle/>
          <a:p>
            <a:pPr algn="l">
              <a:lnSpc>
                <a:spcPts val="4536"/>
              </a:lnSpc>
            </a:pPr>
            <a:r>
              <a:rPr lang="en-US" sz="4200">
                <a:solidFill>
                  <a:srgbClr val="000000"/>
                </a:solidFill>
                <a:latin typeface="Times New Roman Bold"/>
              </a:rPr>
              <a:t>Apresentação dos Resultados</a:t>
            </a:r>
          </a:p>
        </p:txBody>
      </p:sp>
      <p:sp>
        <p:nvSpPr>
          <p:cNvPr name="TextBox 3" id="3"/>
          <p:cNvSpPr txBox="true"/>
          <p:nvPr/>
        </p:nvSpPr>
        <p:spPr>
          <a:xfrm rot="0">
            <a:off x="13007340" y="9532620"/>
            <a:ext cx="3931920" cy="503873"/>
          </a:xfrm>
          <a:prstGeom prst="rect">
            <a:avLst/>
          </a:prstGeom>
        </p:spPr>
        <p:txBody>
          <a:bodyPr anchor="t" rtlCol="false" tIns="0" lIns="0" bIns="0" rIns="0">
            <a:spAutoFit/>
          </a:bodyPr>
          <a:lstStyle/>
          <a:p>
            <a:pPr algn="r">
              <a:lnSpc>
                <a:spcPts val="2520"/>
              </a:lnSpc>
            </a:pPr>
            <a:r>
              <a:rPr lang="en-US" sz="2100">
                <a:solidFill>
                  <a:srgbClr val="898989"/>
                </a:solidFill>
                <a:latin typeface="Times New Roman"/>
              </a:rPr>
              <a:t>9</a:t>
            </a:r>
          </a:p>
        </p:txBody>
      </p:sp>
      <p:sp>
        <p:nvSpPr>
          <p:cNvPr name="Freeform 4" id="4"/>
          <p:cNvSpPr/>
          <p:nvPr/>
        </p:nvSpPr>
        <p:spPr>
          <a:xfrm flipH="false" flipV="false" rot="0">
            <a:off x="5197469" y="2605279"/>
            <a:ext cx="6589213" cy="5770867"/>
          </a:xfrm>
          <a:custGeom>
            <a:avLst/>
            <a:gdLst/>
            <a:ahLst/>
            <a:cxnLst/>
            <a:rect r="r" b="b" t="t" l="l"/>
            <a:pathLst>
              <a:path h="5770867" w="6589213">
                <a:moveTo>
                  <a:pt x="0" y="0"/>
                </a:moveTo>
                <a:lnTo>
                  <a:pt x="6589213" y="0"/>
                </a:lnTo>
                <a:lnTo>
                  <a:pt x="6589213" y="5770868"/>
                </a:lnTo>
                <a:lnTo>
                  <a:pt x="0" y="5770868"/>
                </a:lnTo>
                <a:lnTo>
                  <a:pt x="0" y="0"/>
                </a:lnTo>
                <a:close/>
              </a:path>
            </a:pathLst>
          </a:custGeom>
          <a:blipFill>
            <a:blip r:embed="rId2"/>
            <a:stretch>
              <a:fillRect l="0" t="0" r="0" b="-896"/>
            </a:stretch>
          </a:blipFill>
        </p:spPr>
      </p:sp>
      <p:sp>
        <p:nvSpPr>
          <p:cNvPr name="Freeform 5" id="5"/>
          <p:cNvSpPr/>
          <p:nvPr/>
        </p:nvSpPr>
        <p:spPr>
          <a:xfrm flipH="false" flipV="false" rot="0">
            <a:off x="-2264505" y="5660880"/>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3"/>
            <a:stretch>
              <a:fillRect l="0" t="0" r="0" b="0"/>
            </a:stretch>
          </a:blipFill>
        </p:spPr>
      </p:sp>
      <p:sp>
        <p:nvSpPr>
          <p:cNvPr name="Freeform 6" id="6"/>
          <p:cNvSpPr/>
          <p:nvPr/>
        </p:nvSpPr>
        <p:spPr>
          <a:xfrm flipH="false" flipV="false" rot="0">
            <a:off x="14570389" y="0"/>
            <a:ext cx="3931614" cy="4626120"/>
          </a:xfrm>
          <a:custGeom>
            <a:avLst/>
            <a:gdLst/>
            <a:ahLst/>
            <a:cxnLst/>
            <a:rect r="r" b="b" t="t" l="l"/>
            <a:pathLst>
              <a:path h="4626120" w="3931614">
                <a:moveTo>
                  <a:pt x="0" y="0"/>
                </a:moveTo>
                <a:lnTo>
                  <a:pt x="3931614" y="0"/>
                </a:lnTo>
                <a:lnTo>
                  <a:pt x="3931614" y="4626120"/>
                </a:lnTo>
                <a:lnTo>
                  <a:pt x="0" y="4626120"/>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DAF2EGN7-O8</dc:identifier>
  <dcterms:modified xsi:type="dcterms:W3CDTF">2011-08-01T06:04:30Z</dcterms:modified>
  <cp:revision>1</cp:revision>
  <dc:title>O objetivo deste estudo é comparar as técnicas de Processamento de Linguagem Natural (PLN) e Machine Learning na análise de sentimentos de textos obtidos da plataforma Twitter.</dc:title>
</cp:coreProperties>
</file>