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85" r:id="rId2"/>
    <p:sldId id="471" r:id="rId3"/>
    <p:sldId id="502" r:id="rId4"/>
    <p:sldId id="507" r:id="rId5"/>
    <p:sldId id="508" r:id="rId6"/>
    <p:sldId id="513" r:id="rId7"/>
    <p:sldId id="509" r:id="rId8"/>
    <p:sldId id="521" r:id="rId9"/>
    <p:sldId id="511" r:id="rId10"/>
    <p:sldId id="516" r:id="rId11"/>
    <p:sldId id="514" r:id="rId12"/>
    <p:sldId id="512" r:id="rId13"/>
    <p:sldId id="515" r:id="rId14"/>
    <p:sldId id="517" r:id="rId15"/>
    <p:sldId id="518" r:id="rId16"/>
    <p:sldId id="519" r:id="rId17"/>
    <p:sldId id="520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79D"/>
    <a:srgbClr val="FFFF00"/>
    <a:srgbClr val="00A4E6"/>
    <a:srgbClr val="EF364A"/>
    <a:srgbClr val="FF4C00"/>
    <a:srgbClr val="E84275"/>
    <a:srgbClr val="CDF1FF"/>
    <a:srgbClr val="97E1FF"/>
    <a:srgbClr val="5BD0FF"/>
    <a:srgbClr val="29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 autoAdjust="0"/>
    <p:restoredTop sz="93946" autoAdjust="0"/>
  </p:normalViewPr>
  <p:slideViewPr>
    <p:cSldViewPr>
      <p:cViewPr varScale="1">
        <p:scale>
          <a:sx n="80" d="100"/>
          <a:sy n="80" d="100"/>
        </p:scale>
        <p:origin x="1704" y="5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xuip.bwg.co.kr/3.0/#/intro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https://bxuip.bwg.co.kr/3.0/#/intro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0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44270"/>
            <a:ext cx="6225699" cy="202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05" y="431800"/>
            <a:ext cx="4766675" cy="326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2019-12-13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79" r:id="rId3"/>
    <p:sldLayoutId id="2147483680" r:id="rId4"/>
    <p:sldLayoutId id="2147483686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3954966" y="300339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226066" y="1124744"/>
            <a:ext cx="63722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3600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프로젝트 기획서</a:t>
            </a:r>
            <a:endParaRPr lang="en-US" sz="3600" b="1" dirty="0">
              <a:latin typeface="Nanum Gothic" panose="020D0604000000000000" pitchFamily="34" charset="-127"/>
              <a:ea typeface="Nanum Gothic" panose="020D0604000000000000" pitchFamily="34" charset="-127"/>
              <a:cs typeface="Nanum Gothic ExtraBold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399" y="0"/>
            <a:ext cx="4839786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가천대학교 경기도형 대학생 취업브리지 </a:t>
            </a:r>
            <a:r>
              <a:rPr lang="en-US" altLang="ko-KR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과정</a:t>
            </a:r>
            <a:r>
              <a:rPr lang="en-US" altLang="ko-KR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32040" y="4797152"/>
            <a:ext cx="4106386" cy="1150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현장실습 기업</a:t>
            </a: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 err="1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뱅크웨어글로벌</a:t>
            </a:r>
            <a:endParaRPr lang="en-US" altLang="ko-KR" sz="1600" b="1" dirty="0">
              <a:solidFill>
                <a:srgbClr val="3C479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이름</a:t>
            </a: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최장훈</a:t>
            </a:r>
            <a:endParaRPr lang="en-US" altLang="ko-KR" sz="1600" b="1" dirty="0">
              <a:solidFill>
                <a:srgbClr val="3C479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지도교수</a:t>
            </a: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황희정</a:t>
            </a:r>
            <a:endParaRPr lang="en-US" altLang="ko-KR" sz="1600" b="1" dirty="0">
              <a:solidFill>
                <a:srgbClr val="3C479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66797" y="3733129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2019.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12.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13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4" y="6381328"/>
            <a:ext cx="1008112" cy="2520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740352" y="6325579"/>
            <a:ext cx="1194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컴퓨터공학과</a:t>
            </a:r>
            <a:endParaRPr lang="en-US" altLang="ko-KR" sz="1400">
              <a:solidFill>
                <a:schemeClr val="bg1">
                  <a:lumMod val="8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EEB95-CC9D-744A-BD23-5DAD248C2B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ko-KR" altLang="en-US" dirty="0"/>
              <a:t>회원조회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7DBED7-EF25-46D5-B045-3881FA1B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156048"/>
            <a:ext cx="6296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1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EEB95-CC9D-744A-BD23-5DAD248C2B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ko-KR" altLang="en-US" dirty="0"/>
              <a:t>회원조회</a:t>
            </a:r>
            <a:r>
              <a:rPr kumimoji="1" lang="en-US" altLang="ko-KR" dirty="0"/>
              <a:t>(</a:t>
            </a:r>
            <a:r>
              <a:rPr kumimoji="1" lang="ko-KR" altLang="en-US" dirty="0"/>
              <a:t>코드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FCD338F-B674-4185-BD1D-E6D131426B24}"/>
              </a:ext>
            </a:extLst>
          </p:cNvPr>
          <p:cNvSpPr/>
          <p:nvPr/>
        </p:nvSpPr>
        <p:spPr>
          <a:xfrm rot="5400000">
            <a:off x="4463988" y="3768040"/>
            <a:ext cx="360040" cy="29612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6B9767-0D95-478C-84D5-008B354C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0831"/>
            <a:ext cx="9144000" cy="1477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2B4829-E535-4C39-8617-03023248D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1882"/>
            <a:ext cx="9144000" cy="130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EEB95-CC9D-744A-BD23-5DAD248C2B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ko-KR" altLang="en-US" dirty="0"/>
              <a:t>회원삭제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FF71951-9E08-47CC-93D2-BAED3B5D9DDC}"/>
              </a:ext>
            </a:extLst>
          </p:cNvPr>
          <p:cNvSpPr/>
          <p:nvPr/>
        </p:nvSpPr>
        <p:spPr>
          <a:xfrm rot="5400000">
            <a:off x="4480353" y="3693347"/>
            <a:ext cx="327309" cy="29612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873446-D1B8-4FB0-95B5-32A76FA2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879" y="1700808"/>
            <a:ext cx="4314242" cy="18734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3C95EB-8026-48D2-A0CC-DB3C9ACD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09" y="4077072"/>
            <a:ext cx="5928582" cy="24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3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EEB95-CC9D-744A-BD23-5DAD248C2B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ko-KR" altLang="en-US" dirty="0"/>
              <a:t>회원삭제</a:t>
            </a:r>
            <a:r>
              <a:rPr kumimoji="1" lang="en-US" altLang="ko-KR" dirty="0"/>
              <a:t>(</a:t>
            </a:r>
            <a:r>
              <a:rPr kumimoji="1" lang="ko-KR" altLang="en-US" dirty="0"/>
              <a:t>코드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6178BB-6CA7-497C-B275-FC026FEE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921"/>
            <a:ext cx="9144000" cy="1478071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87850B3-AF22-4BD3-9799-87F44CBEB149}"/>
              </a:ext>
            </a:extLst>
          </p:cNvPr>
          <p:cNvSpPr/>
          <p:nvPr/>
        </p:nvSpPr>
        <p:spPr>
          <a:xfrm rot="5400000">
            <a:off x="4391979" y="3550013"/>
            <a:ext cx="360040" cy="29612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15822F-9322-4250-AC6E-4FEF3320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4005599"/>
            <a:ext cx="76866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7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EEB95-CC9D-744A-BD23-5DAD248C2B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ko-KR" altLang="en-US" dirty="0"/>
              <a:t>회원수정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356A6E-0113-4ACD-9279-41ABFB9A1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12" y="2081886"/>
            <a:ext cx="7270775" cy="35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5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EEB95-CC9D-744A-BD23-5DAD248C2B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ko-KR" altLang="en-US" dirty="0"/>
              <a:t>회원수정</a:t>
            </a:r>
            <a:r>
              <a:rPr kumimoji="1" lang="en-US" altLang="ko-KR" dirty="0"/>
              <a:t>(</a:t>
            </a:r>
            <a:r>
              <a:rPr kumimoji="1" lang="ko-KR" altLang="en-US" dirty="0"/>
              <a:t>코드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0689DA-761C-47A7-887D-0603EC11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8840"/>
            <a:ext cx="73152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6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EEB95-CC9D-744A-BD23-5DAD248C2B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ko-KR" altLang="en-US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6BEAC4-5783-4A9C-9F12-6AEBD127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628800"/>
            <a:ext cx="8782050" cy="1781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84A329-E32F-4DA5-84D0-FD03C72D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4232138"/>
            <a:ext cx="7534275" cy="154305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1AF4535-C71E-43CC-87FE-740A3793F8BF}"/>
              </a:ext>
            </a:extLst>
          </p:cNvPr>
          <p:cNvSpPr/>
          <p:nvPr/>
        </p:nvSpPr>
        <p:spPr>
          <a:xfrm rot="5400000">
            <a:off x="4408344" y="3615051"/>
            <a:ext cx="327309" cy="29612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2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EEB95-CC9D-744A-BD23-5DAD248C2B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ko-KR" altLang="en-US" dirty="0"/>
              <a:t>회원가입</a:t>
            </a:r>
            <a:r>
              <a:rPr kumimoji="1" lang="en-US" altLang="ko-KR" dirty="0"/>
              <a:t>(</a:t>
            </a:r>
            <a:r>
              <a:rPr kumimoji="1" lang="ko-KR" altLang="en-US" dirty="0"/>
              <a:t>코드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5E9F2EB-B27B-49CB-943C-7AF5931CFCEF}"/>
              </a:ext>
            </a:extLst>
          </p:cNvPr>
          <p:cNvSpPr/>
          <p:nvPr/>
        </p:nvSpPr>
        <p:spPr>
          <a:xfrm rot="5400000">
            <a:off x="4408344" y="4003126"/>
            <a:ext cx="327309" cy="29612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E7AFEE-D3FD-4DEF-BE4B-C0A29B27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4416127"/>
            <a:ext cx="7686675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90E6B4-A928-486D-96E7-2C293CCC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35" y="1679603"/>
            <a:ext cx="8444330" cy="22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5922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01</a:t>
            </a:r>
            <a:r>
              <a:rPr lang="en-US" altLang="ko-KR" sz="1600" b="1" dirty="0">
                <a:solidFill>
                  <a:srgbClr val="EF364A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개요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02</a:t>
            </a:r>
            <a:r>
              <a:rPr lang="en-US" altLang="ko-KR" sz="1600" b="1" dirty="0">
                <a:solidFill>
                  <a:srgbClr val="EF364A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시나리오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03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기능요구사항</a:t>
            </a:r>
            <a:endParaRPr lang="en-US" altLang="ko-KR" sz="1600" b="1" dirty="0">
              <a:solidFill>
                <a:srgbClr val="3C479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04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시스템 구성</a:t>
            </a:r>
            <a:endParaRPr lang="en-US" altLang="ko-KR" sz="1600" b="1" dirty="0" err="1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05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화면설계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프로젝트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dirty="0"/>
          </a:p>
          <a:p>
            <a:pPr>
              <a:buClr>
                <a:srgbClr val="3C479D"/>
              </a:buClr>
            </a:pPr>
            <a:r>
              <a:rPr lang="ko-KR" altLang="en-US" dirty="0" err="1"/>
              <a:t>뱅크웨어글로벌</a:t>
            </a:r>
            <a:r>
              <a:rPr lang="ko-KR" altLang="en-US" dirty="0"/>
              <a:t>㈜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en-US" altLang="ko-KR" dirty="0"/>
              <a:t>Java</a:t>
            </a:r>
            <a:r>
              <a:rPr lang="ko-KR" altLang="en-US" dirty="0"/>
              <a:t>기반 솔루션을 활용하는 금융 </a:t>
            </a:r>
            <a:r>
              <a:rPr lang="en-US" altLang="ko-KR" dirty="0"/>
              <a:t>SI </a:t>
            </a:r>
            <a:r>
              <a:rPr lang="ko-KR" altLang="en-US" dirty="0"/>
              <a:t>기업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en-US" altLang="ko-KR" dirty="0"/>
              <a:t>Spring framework, Oracle, MySQL</a:t>
            </a:r>
          </a:p>
          <a:p>
            <a:pPr lvl="1">
              <a:buClr>
                <a:srgbClr val="3C479D"/>
              </a:buClr>
            </a:pPr>
            <a:r>
              <a:rPr lang="en-US" altLang="ko-KR" dirty="0"/>
              <a:t>Angular, React, </a:t>
            </a:r>
            <a:r>
              <a:rPr lang="en-US" altLang="ko-KR" dirty="0">
                <a:solidFill>
                  <a:srgbClr val="FF0000"/>
                </a:solidFill>
              </a:rPr>
              <a:t>Vue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endParaRPr lang="en-US" altLang="ko-KR" dirty="0"/>
          </a:p>
          <a:p>
            <a:pPr>
              <a:buClr>
                <a:srgbClr val="3C479D"/>
              </a:buClr>
            </a:pPr>
            <a:r>
              <a:rPr lang="ko-KR" altLang="en-US" dirty="0"/>
              <a:t>실습준비주제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en-US" altLang="ko-KR" dirty="0">
                <a:solidFill>
                  <a:srgbClr val="FF0000"/>
                </a:solidFill>
              </a:rPr>
              <a:t>Vue</a:t>
            </a:r>
            <a:r>
              <a:rPr lang="ko-KR" altLang="en-US" dirty="0">
                <a:solidFill>
                  <a:srgbClr val="FF0000"/>
                </a:solidFill>
              </a:rPr>
              <a:t>를 활용한 컴포넌트기반 화면구성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buClr>
                <a:srgbClr val="3C479D"/>
              </a:buClr>
            </a:pPr>
            <a:r>
              <a:rPr lang="en-US" altLang="ko-KR" dirty="0"/>
              <a:t>Spring boot </a:t>
            </a:r>
            <a:r>
              <a:rPr lang="ko-KR" altLang="en-US" dirty="0"/>
              <a:t>활용을 통한 </a:t>
            </a:r>
            <a:r>
              <a:rPr lang="en-US" altLang="ko-KR" dirty="0"/>
              <a:t>Spring</a:t>
            </a:r>
            <a:r>
              <a:rPr lang="ko-KR" altLang="en-US" dirty="0"/>
              <a:t>과 웹 서비스의 이해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en-US" altLang="ko-KR" dirty="0"/>
              <a:t>AWS</a:t>
            </a:r>
            <a:r>
              <a:rPr lang="ko-KR" altLang="en-US" dirty="0"/>
              <a:t>를 활용한 클라우드의 이해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endParaRPr lang="en-US" altLang="ko-KR" dirty="0"/>
          </a:p>
          <a:p>
            <a:pPr>
              <a:buClr>
                <a:srgbClr val="3C479D"/>
              </a:buClr>
            </a:pPr>
            <a:r>
              <a:rPr lang="en-US" altLang="ko-KR" dirty="0"/>
              <a:t>Vue</a:t>
            </a:r>
            <a:r>
              <a:rPr lang="ko-KR" altLang="en-US" dirty="0"/>
              <a:t>를 활용한 컴포넌트기반 화면구성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ko-KR" altLang="en-US" dirty="0">
                <a:solidFill>
                  <a:srgbClr val="FF0000"/>
                </a:solidFill>
              </a:rPr>
              <a:t>컴포넌트간 데이터 통신의 이해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buClr>
                <a:srgbClr val="3C479D"/>
              </a:buClr>
            </a:pPr>
            <a:r>
              <a:rPr lang="ko-KR" altLang="en-US" dirty="0"/>
              <a:t>금융사직원이 사용할 회원관리화면 구현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ko-KR" altLang="en-US" dirty="0"/>
              <a:t>회원조회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회원삭제</a:t>
            </a:r>
            <a:r>
              <a:rPr lang="en-US" altLang="ko-KR" dirty="0"/>
              <a:t>, </a:t>
            </a:r>
            <a:r>
              <a:rPr lang="ko-KR" altLang="en-US" dirty="0"/>
              <a:t>회원정보수정 구현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en-US" altLang="ko-KR" dirty="0"/>
              <a:t>Vue</a:t>
            </a:r>
            <a:r>
              <a:rPr lang="ko-KR" altLang="en-US" dirty="0"/>
              <a:t>와 </a:t>
            </a:r>
            <a:r>
              <a:rPr lang="en-US" altLang="ko-KR" dirty="0"/>
              <a:t>BXUIP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pic>
        <p:nvPicPr>
          <p:cNvPr id="1026" name="Picture 2" descr="뱅크웨어글로벌에 대한 이미지 검색결과">
            <a:extLst>
              <a:ext uri="{FF2B5EF4-FFF2-40B4-BE49-F238E27FC236}">
                <a16:creationId xmlns:a16="http://schemas.microsoft.com/office/drawing/2014/main" id="{43C6F424-F4CE-4FFD-ABA6-A7EF31258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59" y="3501008"/>
            <a:ext cx="3341289" cy="50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11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프로젝트 개요 </a:t>
            </a:r>
            <a:r>
              <a:rPr lang="en-US" altLang="ko-KR" dirty="0"/>
              <a:t>– </a:t>
            </a:r>
            <a:r>
              <a:rPr lang="ko-KR" altLang="en-US" dirty="0"/>
              <a:t>활용 기술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401B27-4F7C-43FB-84A2-6369B73E9872}"/>
              </a:ext>
            </a:extLst>
          </p:cNvPr>
          <p:cNvGrpSpPr/>
          <p:nvPr/>
        </p:nvGrpSpPr>
        <p:grpSpPr>
          <a:xfrm>
            <a:off x="1403648" y="1628800"/>
            <a:ext cx="6120677" cy="1296144"/>
            <a:chOff x="359534" y="3086099"/>
            <a:chExt cx="6120677" cy="129614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2789F1-2611-4397-BD8D-A57E50BF6DC9}"/>
                </a:ext>
              </a:extLst>
            </p:cNvPr>
            <p:cNvSpPr/>
            <p:nvPr/>
          </p:nvSpPr>
          <p:spPr>
            <a:xfrm>
              <a:off x="827584" y="3086099"/>
              <a:ext cx="5652627" cy="1296144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4E6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A18AD4-E6FA-40B1-A59C-1572E78469FF}"/>
                </a:ext>
              </a:extLst>
            </p:cNvPr>
            <p:cNvSpPr/>
            <p:nvPr/>
          </p:nvSpPr>
          <p:spPr>
            <a:xfrm>
              <a:off x="359534" y="3356171"/>
              <a:ext cx="1440000" cy="7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그리기이(가) 표시된 사진&#10;&#10;자동 생성된 설명">
              <a:extLst>
                <a:ext uri="{FF2B5EF4-FFF2-40B4-BE49-F238E27FC236}">
                  <a16:creationId xmlns:a16="http://schemas.microsoft.com/office/drawing/2014/main" id="{4ABC9456-02EB-4E05-99CC-A3058B6F2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3521651"/>
              <a:ext cx="1211200" cy="425039"/>
            </a:xfrm>
            <a:prstGeom prst="rect">
              <a:avLst/>
            </a:prstGeom>
          </p:spPr>
        </p:pic>
        <p:pic>
          <p:nvPicPr>
            <p:cNvPr id="17" name="그림 16" descr="텍스트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D4DB715-0960-4114-89EE-547284958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16" b="18216"/>
            <a:stretch/>
          </p:blipFill>
          <p:spPr>
            <a:xfrm>
              <a:off x="3313022" y="3322334"/>
              <a:ext cx="2898889" cy="898549"/>
            </a:xfrm>
            <a:prstGeom prst="rect">
              <a:avLst/>
            </a:prstGeom>
          </p:spPr>
        </p:pic>
        <p:pic>
          <p:nvPicPr>
            <p:cNvPr id="25" name="그림 24" descr="그리기, 시계, 표지판이(가) 표시된 사진&#10;&#10;자동 생성된 설명">
              <a:extLst>
                <a:ext uri="{FF2B5EF4-FFF2-40B4-BE49-F238E27FC236}">
                  <a16:creationId xmlns:a16="http://schemas.microsoft.com/office/drawing/2014/main" id="{6F71A99E-FC2C-4A22-88C5-B73692E1D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456" y="3411886"/>
              <a:ext cx="644567" cy="64456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635DE00-5549-4B96-8106-910AD0003F5F}"/>
              </a:ext>
            </a:extLst>
          </p:cNvPr>
          <p:cNvSpPr/>
          <p:nvPr/>
        </p:nvSpPr>
        <p:spPr>
          <a:xfrm>
            <a:off x="1217100" y="3737074"/>
            <a:ext cx="6709800" cy="1787687"/>
          </a:xfrm>
          <a:prstGeom prst="round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4E6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819D5-1058-4917-B672-D52345CEBFF5}"/>
              </a:ext>
            </a:extLst>
          </p:cNvPr>
          <p:cNvSpPr/>
          <p:nvPr/>
        </p:nvSpPr>
        <p:spPr>
          <a:xfrm>
            <a:off x="361268" y="4145894"/>
            <a:ext cx="1440000" cy="955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그리기, 시계, 표지판이(가) 표시된 사진&#10;&#10;자동 생성된 설명">
            <a:extLst>
              <a:ext uri="{FF2B5EF4-FFF2-40B4-BE49-F238E27FC236}">
                <a16:creationId xmlns:a16="http://schemas.microsoft.com/office/drawing/2014/main" id="{85F5766B-0387-42D0-BBF4-C5133A4F16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6" y="4301495"/>
            <a:ext cx="644567" cy="644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01A8CB39-E7A9-44E7-9E57-CF7FC78E1D9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042245" y="3819642"/>
            <a:ext cx="5636759" cy="1622550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dirty="0"/>
              <a:t>BXUIP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200" b="0" dirty="0"/>
              <a:t>- </a:t>
            </a:r>
            <a:r>
              <a:rPr lang="ko-KR" altLang="en-US" sz="1200" dirty="0" err="1">
                <a:solidFill>
                  <a:srgbClr val="7030A0"/>
                </a:solidFill>
              </a:rPr>
              <a:t>뱅크웨어글로벌㈜</a:t>
            </a:r>
            <a:r>
              <a:rPr lang="ko-KR" altLang="en-US" sz="1200" b="0" dirty="0" err="1"/>
              <a:t>에서</a:t>
            </a:r>
            <a:r>
              <a:rPr lang="ko-KR" altLang="en-US" sz="1200" b="0" dirty="0"/>
              <a:t> 제공하는 </a:t>
            </a:r>
            <a:r>
              <a:rPr lang="en-US" altLang="ko-KR" sz="1200" b="0" dirty="0"/>
              <a:t>HTML5 </a:t>
            </a:r>
            <a:r>
              <a:rPr lang="ko-KR" altLang="en-US" sz="1200" b="0" dirty="0"/>
              <a:t>기반의 </a:t>
            </a:r>
            <a:r>
              <a:rPr lang="en-US" altLang="ko-KR" sz="1200" b="0" dirty="0"/>
              <a:t>UI </a:t>
            </a:r>
            <a:r>
              <a:rPr lang="ko-KR" altLang="en-US" sz="1200" b="0" dirty="0"/>
              <a:t>프레임워크</a:t>
            </a:r>
            <a:endParaRPr lang="en-US" altLang="ko-KR" sz="1200" b="0" dirty="0"/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200" b="0" dirty="0"/>
              <a:t>- Angular, React,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Ionic</a:t>
            </a:r>
            <a:r>
              <a:rPr lang="ko-KR" altLang="en-US" sz="1200" b="0" dirty="0"/>
              <a:t>으로 제공</a:t>
            </a:r>
            <a:endParaRPr lang="en-US" altLang="ko-KR" sz="1200" b="0" dirty="0"/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200" b="0" dirty="0"/>
              <a:t>- </a:t>
            </a:r>
            <a:r>
              <a:rPr lang="ko-KR" altLang="en-US" sz="1200" dirty="0">
                <a:solidFill>
                  <a:srgbClr val="7030A0"/>
                </a:solidFill>
              </a:rPr>
              <a:t>조원</a:t>
            </a:r>
            <a:r>
              <a:rPr lang="en-US" altLang="ko-KR" sz="1200" dirty="0">
                <a:solidFill>
                  <a:srgbClr val="7030A0"/>
                </a:solidFill>
              </a:rPr>
              <a:t>(</a:t>
            </a:r>
            <a:r>
              <a:rPr lang="ko-KR" altLang="en-US" sz="1200" dirty="0" err="1">
                <a:solidFill>
                  <a:srgbClr val="7030A0"/>
                </a:solidFill>
              </a:rPr>
              <a:t>유석환</a:t>
            </a:r>
            <a:r>
              <a:rPr lang="en-US" altLang="ko-KR" sz="1200" dirty="0">
                <a:solidFill>
                  <a:srgbClr val="7030A0"/>
                </a:solidFill>
              </a:rPr>
              <a:t>, </a:t>
            </a:r>
            <a:r>
              <a:rPr lang="ko-KR" altLang="en-US" sz="1200" dirty="0" err="1">
                <a:solidFill>
                  <a:srgbClr val="7030A0"/>
                </a:solidFill>
              </a:rPr>
              <a:t>신윤재</a:t>
            </a:r>
            <a:r>
              <a:rPr lang="en-US" altLang="ko-KR" sz="1200" dirty="0">
                <a:solidFill>
                  <a:srgbClr val="7030A0"/>
                </a:solidFill>
              </a:rPr>
              <a:t>)</a:t>
            </a:r>
            <a:r>
              <a:rPr lang="ko-KR" altLang="en-US" sz="1200" dirty="0">
                <a:solidFill>
                  <a:srgbClr val="7030A0"/>
                </a:solidFill>
              </a:rPr>
              <a:t>들과 함께 </a:t>
            </a:r>
            <a:r>
              <a:rPr lang="en-US" altLang="ko-KR" sz="1200" dirty="0">
                <a:solidFill>
                  <a:srgbClr val="7030A0"/>
                </a:solidFill>
              </a:rPr>
              <a:t>Vue.js </a:t>
            </a:r>
            <a:r>
              <a:rPr lang="ko-KR" altLang="en-US" sz="1200" dirty="0">
                <a:solidFill>
                  <a:srgbClr val="7030A0"/>
                </a:solidFill>
              </a:rPr>
              <a:t>기반으로 컴포넌트 재구성</a:t>
            </a:r>
            <a:r>
              <a:rPr lang="en-US" altLang="ko-KR" sz="1200" dirty="0">
                <a:solidFill>
                  <a:srgbClr val="7030A0"/>
                </a:solidFill>
              </a:rPr>
              <a:t>(</a:t>
            </a:r>
            <a:r>
              <a:rPr lang="ko-KR" altLang="en-US" sz="1200" dirty="0">
                <a:solidFill>
                  <a:srgbClr val="7030A0"/>
                </a:solidFill>
              </a:rPr>
              <a:t>클론 코딩</a:t>
            </a:r>
            <a:r>
              <a:rPr lang="en-US" altLang="ko-KR" sz="12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200" b="0" dirty="0"/>
              <a:t>- </a:t>
            </a:r>
            <a:r>
              <a:rPr lang="ko-KR" altLang="en-US" sz="1200" b="0" dirty="0"/>
              <a:t>재구성한 </a:t>
            </a:r>
            <a:r>
              <a:rPr lang="en-US" altLang="ko-KR" sz="1200" b="0" dirty="0"/>
              <a:t>BXUIP</a:t>
            </a:r>
            <a:r>
              <a:rPr lang="ko-KR" altLang="en-US" sz="1200" b="0" dirty="0"/>
              <a:t>를 이용하여 </a:t>
            </a:r>
            <a:r>
              <a:rPr lang="en-US" altLang="ko-KR" sz="1200" b="0" dirty="0"/>
              <a:t>UI/UX </a:t>
            </a:r>
            <a:r>
              <a:rPr lang="ko-KR" altLang="en-US" sz="1200" b="0" dirty="0"/>
              <a:t>디자인</a:t>
            </a:r>
            <a:endParaRPr lang="en-US" altLang="ko-KR" sz="1200" b="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1200" b="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63B21EE-CCC6-4CFD-AA84-04C5F8AE01C4}"/>
              </a:ext>
            </a:extLst>
          </p:cNvPr>
          <p:cNvSpPr/>
          <p:nvPr/>
        </p:nvSpPr>
        <p:spPr>
          <a:xfrm>
            <a:off x="3033714" y="1785535"/>
            <a:ext cx="992575" cy="98267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8CB5BC1B-762B-481D-8F3A-FEAC2D494D88}"/>
              </a:ext>
            </a:extLst>
          </p:cNvPr>
          <p:cNvSpPr/>
          <p:nvPr/>
        </p:nvSpPr>
        <p:spPr>
          <a:xfrm rot="2180309">
            <a:off x="2868958" y="2905302"/>
            <a:ext cx="492334" cy="1011964"/>
          </a:xfrm>
          <a:prstGeom prst="downArrow">
            <a:avLst>
              <a:gd name="adj1" fmla="val 45918"/>
              <a:gd name="adj2" fmla="val 7449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F2B51E-B2B9-4998-B1E5-0B965228D554}"/>
              </a:ext>
            </a:extLst>
          </p:cNvPr>
          <p:cNvSpPr/>
          <p:nvPr/>
        </p:nvSpPr>
        <p:spPr>
          <a:xfrm>
            <a:off x="5703540" y="3522893"/>
            <a:ext cx="208823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7ECE48-809F-4F38-86C1-CE930682F500}"/>
              </a:ext>
            </a:extLst>
          </p:cNvPr>
          <p:cNvSpPr/>
          <p:nvPr/>
        </p:nvSpPr>
        <p:spPr>
          <a:xfrm>
            <a:off x="3283022" y="1272723"/>
            <a:ext cx="208823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DB8935-A588-4AF3-B9A9-B388AA86A629}"/>
              </a:ext>
            </a:extLst>
          </p:cNvPr>
          <p:cNvSpPr/>
          <p:nvPr/>
        </p:nvSpPr>
        <p:spPr>
          <a:xfrm>
            <a:off x="827584" y="3533795"/>
            <a:ext cx="208823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>
                <a:solidFill>
                  <a:srgbClr val="3C479D"/>
                </a:solidFill>
              </a:rPr>
              <a:t>시나리오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dirty="0"/>
          </a:p>
          <a:p>
            <a:pPr lvl="1"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5" name="그래픽 4" descr="사원증">
            <a:extLst>
              <a:ext uri="{FF2B5EF4-FFF2-40B4-BE49-F238E27FC236}">
                <a16:creationId xmlns:a16="http://schemas.microsoft.com/office/drawing/2014/main" id="{11E98583-7BF2-4021-97C9-069088BA2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1984" y="4112588"/>
            <a:ext cx="576064" cy="576064"/>
          </a:xfrm>
          <a:prstGeom prst="rect">
            <a:avLst/>
          </a:prstGeom>
        </p:spPr>
      </p:pic>
      <p:pic>
        <p:nvPicPr>
          <p:cNvPr id="7" name="그래픽 6" descr="모니터">
            <a:extLst>
              <a:ext uri="{FF2B5EF4-FFF2-40B4-BE49-F238E27FC236}">
                <a16:creationId xmlns:a16="http://schemas.microsoft.com/office/drawing/2014/main" id="{7375B604-D87B-465B-A79C-8978ED795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1920" y="3891113"/>
            <a:ext cx="914400" cy="914400"/>
          </a:xfrm>
          <a:prstGeom prst="rect">
            <a:avLst/>
          </a:prstGeom>
        </p:spPr>
      </p:pic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333995AE-CA9C-4AB0-874E-F3F764D07A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1920" y="4624536"/>
            <a:ext cx="914400" cy="914400"/>
          </a:xfrm>
          <a:prstGeom prst="rect">
            <a:avLst/>
          </a:prstGeom>
        </p:spPr>
      </p:pic>
      <p:pic>
        <p:nvPicPr>
          <p:cNvPr id="11" name="그래픽 10" descr="확인 표시">
            <a:extLst>
              <a:ext uri="{FF2B5EF4-FFF2-40B4-BE49-F238E27FC236}">
                <a16:creationId xmlns:a16="http://schemas.microsoft.com/office/drawing/2014/main" id="{6A1336E6-7445-4EE2-98D4-48EC932C4F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7669" y="4220600"/>
            <a:ext cx="360040" cy="360040"/>
          </a:xfrm>
          <a:prstGeom prst="rect">
            <a:avLst/>
          </a:prstGeom>
        </p:spPr>
      </p:pic>
      <p:pic>
        <p:nvPicPr>
          <p:cNvPr id="15" name="그래픽 14" descr="문서">
            <a:extLst>
              <a:ext uri="{FF2B5EF4-FFF2-40B4-BE49-F238E27FC236}">
                <a16:creationId xmlns:a16="http://schemas.microsoft.com/office/drawing/2014/main" id="{4D0C3C81-55A0-473A-BEBC-CD2E3504AB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48756" y="2168978"/>
            <a:ext cx="507901" cy="507901"/>
          </a:xfrm>
          <a:prstGeom prst="rect">
            <a:avLst/>
          </a:prstGeom>
        </p:spPr>
      </p:pic>
      <p:pic>
        <p:nvPicPr>
          <p:cNvPr id="19" name="그래픽 18" descr="쓰레기">
            <a:extLst>
              <a:ext uri="{FF2B5EF4-FFF2-40B4-BE49-F238E27FC236}">
                <a16:creationId xmlns:a16="http://schemas.microsoft.com/office/drawing/2014/main" id="{6F0EE241-2847-4731-975F-C33A9F6AA0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85211" y="3893785"/>
            <a:ext cx="914400" cy="914400"/>
          </a:xfrm>
          <a:prstGeom prst="rect">
            <a:avLst/>
          </a:prstGeom>
        </p:spPr>
      </p:pic>
      <p:pic>
        <p:nvPicPr>
          <p:cNvPr id="21" name="그래픽 20" descr="사원증">
            <a:extLst>
              <a:ext uri="{FF2B5EF4-FFF2-40B4-BE49-F238E27FC236}">
                <a16:creationId xmlns:a16="http://schemas.microsoft.com/office/drawing/2014/main" id="{687F3ED3-6D12-4CF6-80BB-64031F42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2692" y="1527554"/>
            <a:ext cx="576064" cy="576064"/>
          </a:xfrm>
          <a:prstGeom prst="rect">
            <a:avLst/>
          </a:prstGeom>
        </p:spPr>
      </p:pic>
      <p:pic>
        <p:nvPicPr>
          <p:cNvPr id="22" name="그래픽 21" descr="사원증">
            <a:extLst>
              <a:ext uri="{FF2B5EF4-FFF2-40B4-BE49-F238E27FC236}">
                <a16:creationId xmlns:a16="http://schemas.microsoft.com/office/drawing/2014/main" id="{F77AB27A-7C5A-4287-B229-DEE341D6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8756" y="1527554"/>
            <a:ext cx="576064" cy="576064"/>
          </a:xfrm>
          <a:prstGeom prst="rect">
            <a:avLst/>
          </a:prstGeom>
        </p:spPr>
      </p:pic>
      <p:pic>
        <p:nvPicPr>
          <p:cNvPr id="23" name="그래픽 22" descr="사원증">
            <a:extLst>
              <a:ext uri="{FF2B5EF4-FFF2-40B4-BE49-F238E27FC236}">
                <a16:creationId xmlns:a16="http://schemas.microsoft.com/office/drawing/2014/main" id="{C46FA499-FD44-448C-ACA3-02A02299D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8655" y="1527554"/>
            <a:ext cx="576064" cy="57606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943C4C-A92B-4E3E-AF2A-D3B32EA77235}"/>
              </a:ext>
            </a:extLst>
          </p:cNvPr>
          <p:cNvSpPr/>
          <p:nvPr/>
        </p:nvSpPr>
        <p:spPr>
          <a:xfrm>
            <a:off x="1449383" y="532901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회원가입</a:t>
            </a:r>
            <a:endParaRPr lang="en-US" altLang="ko-KR" sz="1200" b="1" dirty="0">
              <a:latin typeface="+mn-lt"/>
              <a:ea typeface="Nanum Gothic" panose="020D0604000000000000" pitchFamily="34" charset="-127"/>
            </a:endParaRPr>
          </a:p>
        </p:txBody>
      </p:sp>
      <p:pic>
        <p:nvPicPr>
          <p:cNvPr id="36" name="그래픽 35" descr="사원증">
            <a:extLst>
              <a:ext uri="{FF2B5EF4-FFF2-40B4-BE49-F238E27FC236}">
                <a16:creationId xmlns:a16="http://schemas.microsoft.com/office/drawing/2014/main" id="{6D615DF8-D542-4993-9B53-6E571C3AD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2692" y="2100815"/>
            <a:ext cx="576064" cy="576064"/>
          </a:xfrm>
          <a:prstGeom prst="rect">
            <a:avLst/>
          </a:prstGeom>
        </p:spPr>
      </p:pic>
      <p:pic>
        <p:nvPicPr>
          <p:cNvPr id="37" name="그래픽 36" descr="사원증">
            <a:extLst>
              <a:ext uri="{FF2B5EF4-FFF2-40B4-BE49-F238E27FC236}">
                <a16:creationId xmlns:a16="http://schemas.microsoft.com/office/drawing/2014/main" id="{5F249305-4489-445D-BDCB-1B240C8B4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8655" y="2100815"/>
            <a:ext cx="576064" cy="576064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9F07AA-04B0-4C01-A808-A75E276ACA3C}"/>
              </a:ext>
            </a:extLst>
          </p:cNvPr>
          <p:cNvSpPr/>
          <p:nvPr/>
        </p:nvSpPr>
        <p:spPr>
          <a:xfrm>
            <a:off x="3889983" y="3031998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정보수정   </a:t>
            </a:r>
            <a:endParaRPr lang="en-US" altLang="ko-KR" sz="1200" b="1" dirty="0">
              <a:latin typeface="+mn-lt"/>
              <a:ea typeface="Nanum Gothic" panose="020D0604000000000000" pitchFamily="34" charset="-127"/>
            </a:endParaRPr>
          </a:p>
        </p:txBody>
      </p:sp>
      <p:pic>
        <p:nvPicPr>
          <p:cNvPr id="40" name="그래픽 39" descr="사원증">
            <a:extLst>
              <a:ext uri="{FF2B5EF4-FFF2-40B4-BE49-F238E27FC236}">
                <a16:creationId xmlns:a16="http://schemas.microsoft.com/office/drawing/2014/main" id="{F6D4CC86-6542-49E3-A637-FCA35584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9147" y="3533795"/>
            <a:ext cx="576064" cy="576064"/>
          </a:xfrm>
          <a:prstGeom prst="rect">
            <a:avLst/>
          </a:prstGeom>
        </p:spPr>
      </p:pic>
      <p:pic>
        <p:nvPicPr>
          <p:cNvPr id="41" name="그래픽 40" descr="사원증">
            <a:extLst>
              <a:ext uri="{FF2B5EF4-FFF2-40B4-BE49-F238E27FC236}">
                <a16:creationId xmlns:a16="http://schemas.microsoft.com/office/drawing/2014/main" id="{6CF4C9E6-EE3A-489B-AD13-2AD73254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9147" y="4037851"/>
            <a:ext cx="576064" cy="576064"/>
          </a:xfrm>
          <a:prstGeom prst="rect">
            <a:avLst/>
          </a:prstGeom>
        </p:spPr>
      </p:pic>
      <p:pic>
        <p:nvPicPr>
          <p:cNvPr id="42" name="그래픽 41" descr="사원증">
            <a:extLst>
              <a:ext uri="{FF2B5EF4-FFF2-40B4-BE49-F238E27FC236}">
                <a16:creationId xmlns:a16="http://schemas.microsoft.com/office/drawing/2014/main" id="{87B62395-05B5-4C8F-985D-11AC5FB60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9147" y="4541907"/>
            <a:ext cx="576064" cy="576064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4105DD-645D-4A66-9C31-5484B9B0507D}"/>
              </a:ext>
            </a:extLst>
          </p:cNvPr>
          <p:cNvSpPr/>
          <p:nvPr/>
        </p:nvSpPr>
        <p:spPr>
          <a:xfrm>
            <a:off x="6347546" y="531224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회원삭제</a:t>
            </a:r>
            <a:endParaRPr lang="en-US" altLang="ko-KR" sz="1200" b="1" dirty="0">
              <a:latin typeface="+mn-lt"/>
              <a:ea typeface="Nanum Gothic" panose="020D0604000000000000" pitchFamily="34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EECBC41-71D4-49CD-943F-31D4281B18F1}"/>
              </a:ext>
            </a:extLst>
          </p:cNvPr>
          <p:cNvSpPr/>
          <p:nvPr/>
        </p:nvSpPr>
        <p:spPr>
          <a:xfrm rot="16200000">
            <a:off x="4122686" y="3500652"/>
            <a:ext cx="360040" cy="29612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092F422B-C9F5-434A-ACC3-F212CEE3D5BA}"/>
              </a:ext>
            </a:extLst>
          </p:cNvPr>
          <p:cNvSpPr/>
          <p:nvPr/>
        </p:nvSpPr>
        <p:spPr>
          <a:xfrm rot="10800000">
            <a:off x="3289337" y="4104495"/>
            <a:ext cx="360040" cy="29612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E9976BF5-3BFA-4BC9-B834-6A169987A72D}"/>
              </a:ext>
            </a:extLst>
          </p:cNvPr>
          <p:cNvSpPr/>
          <p:nvPr/>
        </p:nvSpPr>
        <p:spPr>
          <a:xfrm>
            <a:off x="4975607" y="4104495"/>
            <a:ext cx="360040" cy="29612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3CAB5F-0D7A-47F9-91DF-AD0C754502DF}"/>
              </a:ext>
            </a:extLst>
          </p:cNvPr>
          <p:cNvSpPr/>
          <p:nvPr/>
        </p:nvSpPr>
        <p:spPr>
          <a:xfrm>
            <a:off x="3909010" y="558924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회원조회</a:t>
            </a:r>
            <a:endParaRPr lang="en-US" altLang="ko-KR" sz="1200" b="1" dirty="0">
              <a:latin typeface="+mn-lt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66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기능요구사항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EC9B1D-5A40-4BB2-87A9-346A2415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632"/>
            <a:ext cx="9144000" cy="54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1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04. </a:t>
            </a:r>
            <a:r>
              <a:rPr lang="ko-KR" altLang="en-US" dirty="0"/>
              <a:t>시스템 구성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F56BBC7-4369-E04F-A7AB-68BF0F493FB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서비스 흐름도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B30F5B-FA40-48BC-8E5C-756F90FFD855}"/>
              </a:ext>
            </a:extLst>
          </p:cNvPr>
          <p:cNvSpPr/>
          <p:nvPr/>
        </p:nvSpPr>
        <p:spPr>
          <a:xfrm>
            <a:off x="5965676" y="1772816"/>
            <a:ext cx="1080120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6884CB-B12D-4FA5-B578-56E6DD511893}"/>
              </a:ext>
            </a:extLst>
          </p:cNvPr>
          <p:cNvSpPr/>
          <p:nvPr/>
        </p:nvSpPr>
        <p:spPr>
          <a:xfrm>
            <a:off x="7287344" y="2753204"/>
            <a:ext cx="1080120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51359-6B83-49E5-813D-6E1428DE8D7F}"/>
              </a:ext>
            </a:extLst>
          </p:cNvPr>
          <p:cNvSpPr/>
          <p:nvPr/>
        </p:nvSpPr>
        <p:spPr>
          <a:xfrm>
            <a:off x="5965676" y="2770350"/>
            <a:ext cx="1080120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471D9-393E-4435-BE60-3CA03CCED679}"/>
              </a:ext>
            </a:extLst>
          </p:cNvPr>
          <p:cNvSpPr/>
          <p:nvPr/>
        </p:nvSpPr>
        <p:spPr>
          <a:xfrm>
            <a:off x="5894108" y="3924777"/>
            <a:ext cx="122413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가입완료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0946CD-BEAF-4025-9165-1EDE0B6B7591}"/>
              </a:ext>
            </a:extLst>
          </p:cNvPr>
          <p:cNvSpPr/>
          <p:nvPr/>
        </p:nvSpPr>
        <p:spPr>
          <a:xfrm>
            <a:off x="7215336" y="3924777"/>
            <a:ext cx="122413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삭제완료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B1CE73-E846-4391-A508-43EDC3352651}"/>
              </a:ext>
            </a:extLst>
          </p:cNvPr>
          <p:cNvSpPr/>
          <p:nvPr/>
        </p:nvSpPr>
        <p:spPr>
          <a:xfrm>
            <a:off x="4644008" y="2770350"/>
            <a:ext cx="1080120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E0F3CF-AA41-4E24-934A-E391F11A6635}"/>
              </a:ext>
            </a:extLst>
          </p:cNvPr>
          <p:cNvSpPr/>
          <p:nvPr/>
        </p:nvSpPr>
        <p:spPr>
          <a:xfrm>
            <a:off x="4572000" y="3924777"/>
            <a:ext cx="122413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수정완료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68DA9-3E67-4309-998C-C895C10AEEA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505736" y="3130390"/>
            <a:ext cx="440" cy="79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63A2EE9-B95A-4AA7-B745-BAD3FF1A8E11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7827404" y="3113244"/>
            <a:ext cx="0" cy="811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B091351-E84C-4B5D-B4C7-E18625E7788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184068" y="3130390"/>
            <a:ext cx="0" cy="79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C80EEA1-A7AA-4E97-9927-3E8BE14FC3E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6505736" y="2132856"/>
            <a:ext cx="0" cy="63749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6C90839-CE84-4F4A-9BB4-47736F4A2323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V="1">
            <a:off x="5184068" y="2132856"/>
            <a:ext cx="1321668" cy="63749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2C3BF-A8E3-40C8-8DE5-98FBAB834EF3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505736" y="2132856"/>
            <a:ext cx="1321668" cy="62034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D5841C5-393E-4CB2-AD8A-B00C8D6C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726065"/>
            <a:ext cx="3352800" cy="1438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9B5BB2-D9C1-49E7-A954-783C0566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98" y="1581908"/>
            <a:ext cx="2847975" cy="2476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CBDD13-8E0B-44F9-8210-25D87A91E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98" y="4869157"/>
            <a:ext cx="3324225" cy="12192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FD73544F-3E3E-4526-BFF4-1DEDD83D4167}"/>
              </a:ext>
            </a:extLst>
          </p:cNvPr>
          <p:cNvSpPr/>
          <p:nvPr/>
        </p:nvSpPr>
        <p:spPr>
          <a:xfrm>
            <a:off x="5965676" y="5319191"/>
            <a:ext cx="1080120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목록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0A11C51-C697-47D3-AE21-03BE09E06B2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6505736" y="4288119"/>
            <a:ext cx="0" cy="10310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55AB830-46D0-4BAA-885C-382D00292772}"/>
              </a:ext>
            </a:extLst>
          </p:cNvPr>
          <p:cNvCxnSpPr>
            <a:cxnSpLocks/>
            <a:stCxn id="19" idx="2"/>
            <a:endCxn id="83" idx="1"/>
          </p:cNvCxnSpPr>
          <p:nvPr/>
        </p:nvCxnSpPr>
        <p:spPr>
          <a:xfrm rot="16200000" flipH="1">
            <a:off x="4967675" y="4501210"/>
            <a:ext cx="1214394" cy="7816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C06927F-2FED-4167-9D20-E26EE63B7FBE}"/>
              </a:ext>
            </a:extLst>
          </p:cNvPr>
          <p:cNvCxnSpPr>
            <a:cxnSpLocks/>
            <a:stCxn id="17" idx="2"/>
            <a:endCxn id="83" idx="3"/>
          </p:cNvCxnSpPr>
          <p:nvPr/>
        </p:nvCxnSpPr>
        <p:spPr>
          <a:xfrm rot="5400000">
            <a:off x="6829403" y="4501210"/>
            <a:ext cx="1214394" cy="7816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F11926A-0190-496F-BF26-87E92B4B0883}"/>
              </a:ext>
            </a:extLst>
          </p:cNvPr>
          <p:cNvSpPr/>
          <p:nvPr/>
        </p:nvSpPr>
        <p:spPr>
          <a:xfrm>
            <a:off x="3838345" y="3460956"/>
            <a:ext cx="360040" cy="29612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6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04. </a:t>
            </a:r>
            <a:r>
              <a:rPr lang="ko-KR" altLang="en-US" dirty="0"/>
              <a:t>시스템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EEB95-CC9D-744A-BD23-5DAD248C2B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en-US" altLang="ko-KR" dirty="0" err="1"/>
              <a:t>Vuex</a:t>
            </a:r>
            <a:r>
              <a:rPr kumimoji="1" lang="en-US" altLang="ko-KR" dirty="0"/>
              <a:t>(</a:t>
            </a:r>
            <a:r>
              <a:rPr kumimoji="1" lang="ko-KR" altLang="en-US" dirty="0"/>
              <a:t>코드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FC01A-CA18-4C92-AA05-A2B2D9C8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92" y="1798646"/>
            <a:ext cx="7394014" cy="47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7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EEB95-CC9D-744A-BD23-5DAD248C2B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en-US" altLang="ko-KR" dirty="0"/>
              <a:t>BXUIP </a:t>
            </a:r>
            <a:r>
              <a:rPr kumimoji="1" lang="ko-KR" altLang="en-US" dirty="0"/>
              <a:t>클론코딩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B515F6-C2EC-4EC2-9022-1303540EA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93" y="2204864"/>
            <a:ext cx="5076055" cy="3371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D3FDA1-C5CF-45FC-82D0-9A87DA869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72211"/>
            <a:ext cx="4427983" cy="34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5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8029</TotalTime>
  <Words>255</Words>
  <Application>Microsoft Office PowerPoint</Application>
  <PresentationFormat>화면 슬라이드 쇼(4:3)</PresentationFormat>
  <Paragraphs>82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HY견고딕</vt:lpstr>
      <vt:lpstr>Nanum Gothic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01. 프로젝트 개요</vt:lpstr>
      <vt:lpstr>01. 프로젝트 개요 – 활용 기술</vt:lpstr>
      <vt:lpstr>02. 시나리오</vt:lpstr>
      <vt:lpstr>03. 기능요구사항</vt:lpstr>
      <vt:lpstr>04. 시스템 구성</vt:lpstr>
      <vt:lpstr>04. 시스템 구성</vt:lpstr>
      <vt:lpstr>05. 화면설계</vt:lpstr>
      <vt:lpstr>05. 화면설계</vt:lpstr>
      <vt:lpstr>05. 화면설계</vt:lpstr>
      <vt:lpstr>05. 화면설계</vt:lpstr>
      <vt:lpstr>05. 화면설계</vt:lpstr>
      <vt:lpstr>05. 화면설계</vt:lpstr>
      <vt:lpstr>05. 화면설계</vt:lpstr>
      <vt:lpstr>05. 화면설계</vt:lpstr>
      <vt:lpstr>05. 화면설계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최장훈</cp:lastModifiedBy>
  <cp:revision>956</cp:revision>
  <dcterms:created xsi:type="dcterms:W3CDTF">2012-07-11T10:23:22Z</dcterms:created>
  <dcterms:modified xsi:type="dcterms:W3CDTF">2019-12-13T02:04:16Z</dcterms:modified>
</cp:coreProperties>
</file>