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74" autoAdjust="0"/>
  </p:normalViewPr>
  <p:slideViewPr>
    <p:cSldViewPr snapToGrid="0">
      <p:cViewPr varScale="1">
        <p:scale>
          <a:sx n="74" d="100"/>
          <a:sy n="74" d="100"/>
        </p:scale>
        <p:origin x="37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7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830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617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179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48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2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5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8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2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2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CBC1C18-307B-4F68-A007-B5B542270E8D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851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07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A5CBC-5DAA-463F-BF8E-579217A40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HeapSort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410B76-F3B5-48D8-B560-7C880ECB8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16515"/>
          </a:xfrm>
        </p:spPr>
        <p:txBody>
          <a:bodyPr>
            <a:normAutofit/>
          </a:bodyPr>
          <a:lstStyle/>
          <a:p>
            <a:r>
              <a:rPr lang="en-US" dirty="0" err="1"/>
              <a:t>Equipe</a:t>
            </a:r>
            <a:r>
              <a:rPr lang="en-US" dirty="0"/>
              <a:t>:</a:t>
            </a:r>
          </a:p>
          <a:p>
            <a:r>
              <a:rPr lang="pt-BR" dirty="0"/>
              <a:t>Gabriel Gomes dos Santos</a:t>
            </a:r>
          </a:p>
          <a:p>
            <a:r>
              <a:rPr lang="pt-BR" dirty="0"/>
              <a:t>Wesley Moreira Nobre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91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5D6D471-905B-4B54-BAFA-DC5829A0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V[0]</a:t>
            </a:r>
            <a:r>
              <a:rPr lang="pt-BR" dirty="0"/>
              <a:t> ≤</a:t>
            </a:r>
            <a:r>
              <a:rPr lang="en-US" dirty="0"/>
              <a:t> V[1]</a:t>
            </a:r>
            <a:r>
              <a:rPr lang="pt-BR" dirty="0"/>
              <a:t> ≤</a:t>
            </a:r>
            <a:r>
              <a:rPr lang="en-US" dirty="0"/>
              <a:t> … V[n]</a:t>
            </a:r>
            <a:endParaRPr lang="pt-BR" dirty="0"/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3A8EAE87-9127-4162-AC4A-A03C44856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748129"/>
              </p:ext>
            </p:extLst>
          </p:nvPr>
        </p:nvGraphicFramePr>
        <p:xfrm>
          <a:off x="810000" y="4192547"/>
          <a:ext cx="1055369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33">
                  <a:extLst>
                    <a:ext uri="{9D8B030D-6E8A-4147-A177-3AD203B41FA5}">
                      <a16:colId xmlns:a16="http://schemas.microsoft.com/office/drawing/2014/main" val="2010731894"/>
                    </a:ext>
                  </a:extLst>
                </a:gridCol>
                <a:gridCol w="1172633">
                  <a:extLst>
                    <a:ext uri="{9D8B030D-6E8A-4147-A177-3AD203B41FA5}">
                      <a16:colId xmlns:a16="http://schemas.microsoft.com/office/drawing/2014/main" val="3851212492"/>
                    </a:ext>
                  </a:extLst>
                </a:gridCol>
                <a:gridCol w="1172633">
                  <a:extLst>
                    <a:ext uri="{9D8B030D-6E8A-4147-A177-3AD203B41FA5}">
                      <a16:colId xmlns:a16="http://schemas.microsoft.com/office/drawing/2014/main" val="1750755949"/>
                    </a:ext>
                  </a:extLst>
                </a:gridCol>
                <a:gridCol w="1172633">
                  <a:extLst>
                    <a:ext uri="{9D8B030D-6E8A-4147-A177-3AD203B41FA5}">
                      <a16:colId xmlns:a16="http://schemas.microsoft.com/office/drawing/2014/main" val="307600675"/>
                    </a:ext>
                  </a:extLst>
                </a:gridCol>
                <a:gridCol w="1172633">
                  <a:extLst>
                    <a:ext uri="{9D8B030D-6E8A-4147-A177-3AD203B41FA5}">
                      <a16:colId xmlns:a16="http://schemas.microsoft.com/office/drawing/2014/main" val="3373299770"/>
                    </a:ext>
                  </a:extLst>
                </a:gridCol>
                <a:gridCol w="1172633">
                  <a:extLst>
                    <a:ext uri="{9D8B030D-6E8A-4147-A177-3AD203B41FA5}">
                      <a16:colId xmlns:a16="http://schemas.microsoft.com/office/drawing/2014/main" val="3041268936"/>
                    </a:ext>
                  </a:extLst>
                </a:gridCol>
                <a:gridCol w="1172633">
                  <a:extLst>
                    <a:ext uri="{9D8B030D-6E8A-4147-A177-3AD203B41FA5}">
                      <a16:colId xmlns:a16="http://schemas.microsoft.com/office/drawing/2014/main" val="1926699169"/>
                    </a:ext>
                  </a:extLst>
                </a:gridCol>
                <a:gridCol w="1172633">
                  <a:extLst>
                    <a:ext uri="{9D8B030D-6E8A-4147-A177-3AD203B41FA5}">
                      <a16:colId xmlns:a16="http://schemas.microsoft.com/office/drawing/2014/main" val="1160397020"/>
                    </a:ext>
                  </a:extLst>
                </a:gridCol>
                <a:gridCol w="1172633">
                  <a:extLst>
                    <a:ext uri="{9D8B030D-6E8A-4147-A177-3AD203B41FA5}">
                      <a16:colId xmlns:a16="http://schemas.microsoft.com/office/drawing/2014/main" val="1565447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Indices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843690"/>
                  </a:ext>
                </a:extLst>
              </a:tr>
              <a:tr h="3177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Valores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17358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988B3A8E-7B5F-497B-948D-C4E47329F7F1}"/>
              </a:ext>
            </a:extLst>
          </p:cNvPr>
          <p:cNvSpPr txBox="1"/>
          <p:nvPr/>
        </p:nvSpPr>
        <p:spPr>
          <a:xfrm>
            <a:off x="819150" y="2390348"/>
            <a:ext cx="105536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 algoritmo rearranja os elementos de um vetor v[0 . . n] de modo que eles fiquem em ordem crescente, ou seja, de modo que tenhamos v[0] ≤ v[1] ≤  . . .  ≤ v[n]. 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algoritmo, conhecido como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HeapSort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foi descoberto por J.W.J. Williams em 1964.</a:t>
            </a:r>
          </a:p>
        </p:txBody>
      </p:sp>
    </p:spTree>
    <p:extLst>
      <p:ext uri="{BB962C8B-B14F-4D97-AF65-F5344CB8AC3E}">
        <p14:creationId xmlns:p14="http://schemas.microsoft.com/office/powerpoint/2010/main" val="120804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32371-065B-4127-926E-312D35F3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Heap-Sort</a:t>
            </a:r>
            <a:endParaRPr lang="pt-BR" dirty="0"/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C23D3346-31BF-447A-9C84-49DAAFC2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2174875"/>
            <a:ext cx="10571998" cy="470205"/>
          </a:xfrm>
        </p:spPr>
        <p:txBody>
          <a:bodyPr/>
          <a:lstStyle/>
          <a:p>
            <a:r>
              <a:rPr lang="en-US" dirty="0" err="1"/>
              <a:t>Ordem</a:t>
            </a:r>
            <a:endParaRPr lang="pt-BR" dirty="0"/>
          </a:p>
        </p:txBody>
      </p:sp>
      <p:sp>
        <p:nvSpPr>
          <p:cNvPr id="29" name="Espaço Reservado para Conteúdo 28">
            <a:extLst>
              <a:ext uri="{FF2B5EF4-FFF2-40B4-BE49-F238E27FC236}">
                <a16:creationId xmlns:a16="http://schemas.microsoft.com/office/drawing/2014/main" id="{5F54A16F-EF7A-48BF-98E5-10997EBAF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001" y="2751139"/>
            <a:ext cx="10571998" cy="677861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algoritmo tem duas fases: a primeira transforma o vetor em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a segunda 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rearranja 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ordem crescente.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DAAADA-ACF0-4B9F-BDF5-22305732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906" y="3952549"/>
            <a:ext cx="8374186" cy="131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3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32371-065B-4127-926E-312D35F3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476" y="967138"/>
            <a:ext cx="3547533" cy="544603"/>
          </a:xfrm>
        </p:spPr>
        <p:txBody>
          <a:bodyPr/>
          <a:lstStyle/>
          <a:p>
            <a:pPr algn="ctr"/>
            <a:r>
              <a:rPr lang="en-US" sz="2800" dirty="0"/>
              <a:t>O Topo do Monte</a:t>
            </a:r>
            <a:endParaRPr lang="pt-BR" sz="2800" dirty="0"/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320C0666-4215-41D0-A309-D62F21638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633" y="446089"/>
            <a:ext cx="6252633" cy="44359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Árvore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Binária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5FC3A2-39FF-41D3-81CA-736867775C04}"/>
              </a:ext>
            </a:extLst>
          </p:cNvPr>
          <p:cNvSpPr txBox="1"/>
          <p:nvPr/>
        </p:nvSpPr>
        <p:spPr>
          <a:xfrm>
            <a:off x="1066476" y="2479286"/>
            <a:ext cx="35475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HeapSort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utiliza uma estrutura de dados chamada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ordenar os elementos à medida que os insere na estrutura.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(= monte) é um vetor em que o valor de todo pai é maior ou igual ao valor de cada um de seus dois filhos.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 = (i - 1) / 2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Filho Esquerda = 2 * i + 1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Filho Direita = 2 * i + 2</a:t>
            </a:r>
          </a:p>
        </p:txBody>
      </p:sp>
      <p:sp>
        <p:nvSpPr>
          <p:cNvPr id="21" name="Espaço Reservado para Conteúdo 13">
            <a:extLst>
              <a:ext uri="{FF2B5EF4-FFF2-40B4-BE49-F238E27FC236}">
                <a16:creationId xmlns:a16="http://schemas.microsoft.com/office/drawing/2014/main" id="{97B48681-9942-4819-8634-9470DA8C1628}"/>
              </a:ext>
            </a:extLst>
          </p:cNvPr>
          <p:cNvSpPr txBox="1">
            <a:spLocks/>
          </p:cNvSpPr>
          <p:nvPr/>
        </p:nvSpPr>
        <p:spPr>
          <a:xfrm>
            <a:off x="4810325" y="3779602"/>
            <a:ext cx="6252633" cy="4435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/Array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9E9E297-89A2-4925-A615-3A3E2B644856}"/>
              </a:ext>
            </a:extLst>
          </p:cNvPr>
          <p:cNvGrpSpPr/>
          <p:nvPr/>
        </p:nvGrpSpPr>
        <p:grpSpPr>
          <a:xfrm>
            <a:off x="6084208" y="981295"/>
            <a:ext cx="3678195" cy="2706698"/>
            <a:chOff x="3887745" y="1163669"/>
            <a:chExt cx="4296255" cy="3161514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0A9DB75-1451-4A0A-9724-080AB2BE0B81}"/>
                </a:ext>
              </a:extLst>
            </p:cNvPr>
            <p:cNvSpPr/>
            <p:nvPr/>
          </p:nvSpPr>
          <p:spPr>
            <a:xfrm>
              <a:off x="3887745" y="1193183"/>
              <a:ext cx="4296255" cy="3132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Gráfico 22">
              <a:extLst>
                <a:ext uri="{FF2B5EF4-FFF2-40B4-BE49-F238E27FC236}">
                  <a16:creationId xmlns:a16="http://schemas.microsoft.com/office/drawing/2014/main" id="{B7F87A8B-DCA1-44A3-82BF-41A55AB3A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92" t="10161" r="7924" b="35037"/>
            <a:stretch/>
          </p:blipFill>
          <p:spPr>
            <a:xfrm>
              <a:off x="4008000" y="1163669"/>
              <a:ext cx="4176000" cy="3132000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BDB1E59-ECA0-4C95-BB3F-84B93A4977A7}"/>
              </a:ext>
            </a:extLst>
          </p:cNvPr>
          <p:cNvGrpSpPr/>
          <p:nvPr/>
        </p:nvGrpSpPr>
        <p:grpSpPr>
          <a:xfrm>
            <a:off x="5520328" y="4223200"/>
            <a:ext cx="4794964" cy="1385120"/>
            <a:chOff x="5520328" y="4248468"/>
            <a:chExt cx="3096001" cy="894341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75174E19-813D-44A5-A7AD-24ECB0613919}"/>
                </a:ext>
              </a:extLst>
            </p:cNvPr>
            <p:cNvSpPr/>
            <p:nvPr/>
          </p:nvSpPr>
          <p:spPr>
            <a:xfrm>
              <a:off x="5520329" y="4248468"/>
              <a:ext cx="3096000" cy="8943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Gráfico 28">
              <a:extLst>
                <a:ext uri="{FF2B5EF4-FFF2-40B4-BE49-F238E27FC236}">
                  <a16:creationId xmlns:a16="http://schemas.microsoft.com/office/drawing/2014/main" id="{1D463D25-8CD1-4E82-AF03-3D86D1818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29" t="76949" r="23264" b="6128"/>
            <a:stretch/>
          </p:blipFill>
          <p:spPr>
            <a:xfrm>
              <a:off x="5520328" y="4314809"/>
              <a:ext cx="3096000" cy="82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48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32371-065B-4127-926E-312D35F3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76" y="322519"/>
            <a:ext cx="4206081" cy="1413529"/>
          </a:xfrm>
        </p:spPr>
        <p:txBody>
          <a:bodyPr/>
          <a:lstStyle/>
          <a:p>
            <a:pPr algn="ctr"/>
            <a:r>
              <a:rPr lang="en-US" sz="4000" dirty="0"/>
              <a:t>Sort</a:t>
            </a:r>
            <a:endParaRPr lang="pt-BR" sz="4000" dirty="0"/>
          </a:p>
        </p:txBody>
      </p:sp>
      <p:sp>
        <p:nvSpPr>
          <p:cNvPr id="9" name="Espaço Reservado para Conteúdo 13">
            <a:extLst>
              <a:ext uri="{FF2B5EF4-FFF2-40B4-BE49-F238E27FC236}">
                <a16:creationId xmlns:a16="http://schemas.microsoft.com/office/drawing/2014/main" id="{61F87826-E889-49E5-BB83-0065F746A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633" y="446089"/>
            <a:ext cx="6252633" cy="44359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C23D3346-31BF-447A-9C84-49DAAFC27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459" y="2341243"/>
            <a:ext cx="4472098" cy="1633972"/>
          </a:xfrm>
        </p:spPr>
        <p:txBody>
          <a:bodyPr>
            <a:norm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algoritmo tem duas fases: a primeira transforma o vetor em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a segunda rearranja o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ordem crescente.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F62F5370-EBEA-4044-8E2D-9E46354C3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71314"/>
              </p:ext>
            </p:extLst>
          </p:nvPr>
        </p:nvGraphicFramePr>
        <p:xfrm>
          <a:off x="5651346" y="1351111"/>
          <a:ext cx="5346170" cy="4085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234">
                  <a:extLst>
                    <a:ext uri="{9D8B030D-6E8A-4147-A177-3AD203B41FA5}">
                      <a16:colId xmlns:a16="http://schemas.microsoft.com/office/drawing/2014/main" val="575088824"/>
                    </a:ext>
                  </a:extLst>
                </a:gridCol>
                <a:gridCol w="1069234">
                  <a:extLst>
                    <a:ext uri="{9D8B030D-6E8A-4147-A177-3AD203B41FA5}">
                      <a16:colId xmlns:a16="http://schemas.microsoft.com/office/drawing/2014/main" val="856185086"/>
                    </a:ext>
                  </a:extLst>
                </a:gridCol>
                <a:gridCol w="1069234">
                  <a:extLst>
                    <a:ext uri="{9D8B030D-6E8A-4147-A177-3AD203B41FA5}">
                      <a16:colId xmlns:a16="http://schemas.microsoft.com/office/drawing/2014/main" val="3715168120"/>
                    </a:ext>
                  </a:extLst>
                </a:gridCol>
                <a:gridCol w="1069234">
                  <a:extLst>
                    <a:ext uri="{9D8B030D-6E8A-4147-A177-3AD203B41FA5}">
                      <a16:colId xmlns:a16="http://schemas.microsoft.com/office/drawing/2014/main" val="2114269596"/>
                    </a:ext>
                  </a:extLst>
                </a:gridCol>
                <a:gridCol w="1069234">
                  <a:extLst>
                    <a:ext uri="{9D8B030D-6E8A-4147-A177-3AD203B41FA5}">
                      <a16:colId xmlns:a16="http://schemas.microsoft.com/office/drawing/2014/main" val="2129350789"/>
                    </a:ext>
                  </a:extLst>
                </a:gridCol>
              </a:tblGrid>
              <a:tr h="51073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4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extLst>
                  <a:ext uri="{0D108BD9-81ED-4DB2-BD59-A6C34878D82A}">
                    <a16:rowId xmlns:a16="http://schemas.microsoft.com/office/drawing/2014/main" val="3538397448"/>
                  </a:ext>
                </a:extLst>
              </a:tr>
              <a:tr h="51073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74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73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56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60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29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extLst>
                  <a:ext uri="{0D108BD9-81ED-4DB2-BD59-A6C34878D82A}">
                    <a16:rowId xmlns:a16="http://schemas.microsoft.com/office/drawing/2014/main" val="3296280102"/>
                  </a:ext>
                </a:extLst>
              </a:tr>
              <a:tr h="51073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29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73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56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60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74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extLst>
                  <a:ext uri="{0D108BD9-81ED-4DB2-BD59-A6C34878D82A}">
                    <a16:rowId xmlns:a16="http://schemas.microsoft.com/office/drawing/2014/main" val="1739191268"/>
                  </a:ext>
                </a:extLst>
              </a:tr>
              <a:tr h="51073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73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60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56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29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74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extLst>
                  <a:ext uri="{0D108BD9-81ED-4DB2-BD59-A6C34878D82A}">
                    <a16:rowId xmlns:a16="http://schemas.microsoft.com/office/drawing/2014/main" val="2289850837"/>
                  </a:ext>
                </a:extLst>
              </a:tr>
              <a:tr h="51073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29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60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56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73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74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extLst>
                  <a:ext uri="{0D108BD9-81ED-4DB2-BD59-A6C34878D82A}">
                    <a16:rowId xmlns:a16="http://schemas.microsoft.com/office/drawing/2014/main" val="1628520209"/>
                  </a:ext>
                </a:extLst>
              </a:tr>
              <a:tr h="51073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60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29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56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73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74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extLst>
                  <a:ext uri="{0D108BD9-81ED-4DB2-BD59-A6C34878D82A}">
                    <a16:rowId xmlns:a16="http://schemas.microsoft.com/office/drawing/2014/main" val="3430748089"/>
                  </a:ext>
                </a:extLst>
              </a:tr>
              <a:tr h="51073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56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29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60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73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74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extLst>
                  <a:ext uri="{0D108BD9-81ED-4DB2-BD59-A6C34878D82A}">
                    <a16:rowId xmlns:a16="http://schemas.microsoft.com/office/drawing/2014/main" val="2411089444"/>
                  </a:ext>
                </a:extLst>
              </a:tr>
              <a:tr h="51073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29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56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60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73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74</a:t>
                      </a:r>
                      <a:endParaRPr lang="pt-BR" sz="2100" dirty="0"/>
                    </a:p>
                  </a:txBody>
                  <a:tcPr marL="108415" marR="108415" marT="54207" marB="54207"/>
                </a:tc>
                <a:extLst>
                  <a:ext uri="{0D108BD9-81ED-4DB2-BD59-A6C34878D82A}">
                    <a16:rowId xmlns:a16="http://schemas.microsoft.com/office/drawing/2014/main" val="375193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24D5412-F0D6-44C7-87ED-2214007A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34" y="996951"/>
            <a:ext cx="3547533" cy="581673"/>
          </a:xfrm>
        </p:spPr>
        <p:txBody>
          <a:bodyPr/>
          <a:lstStyle/>
          <a:p>
            <a:pPr algn="ctr"/>
            <a:r>
              <a:rPr lang="en-US" sz="3200" dirty="0" err="1"/>
              <a:t>Resultados</a:t>
            </a:r>
            <a:endParaRPr lang="pt-BR" dirty="0"/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EC44E05A-3716-485A-A86E-1264EC08A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933242"/>
              </p:ext>
            </p:extLst>
          </p:nvPr>
        </p:nvGraphicFramePr>
        <p:xfrm>
          <a:off x="2076421" y="2501900"/>
          <a:ext cx="7907838" cy="292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946">
                  <a:extLst>
                    <a:ext uri="{9D8B030D-6E8A-4147-A177-3AD203B41FA5}">
                      <a16:colId xmlns:a16="http://schemas.microsoft.com/office/drawing/2014/main" val="1610695732"/>
                    </a:ext>
                  </a:extLst>
                </a:gridCol>
                <a:gridCol w="2635946">
                  <a:extLst>
                    <a:ext uri="{9D8B030D-6E8A-4147-A177-3AD203B41FA5}">
                      <a16:colId xmlns:a16="http://schemas.microsoft.com/office/drawing/2014/main" val="914445186"/>
                    </a:ext>
                  </a:extLst>
                </a:gridCol>
                <a:gridCol w="2635946">
                  <a:extLst>
                    <a:ext uri="{9D8B030D-6E8A-4147-A177-3AD203B41FA5}">
                      <a16:colId xmlns:a16="http://schemas.microsoft.com/office/drawing/2014/main" val="3975021928"/>
                    </a:ext>
                  </a:extLst>
                </a:gridCol>
              </a:tblGrid>
              <a:tr h="584543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Aleatorios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Decrescentes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34542"/>
                  </a:ext>
                </a:extLst>
              </a:tr>
              <a:tr h="5845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21017"/>
                  </a:ext>
                </a:extLst>
              </a:tr>
              <a:tr h="5845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7593"/>
                  </a:ext>
                </a:extLst>
              </a:tr>
              <a:tr h="5845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50000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0,015000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0,015000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799094"/>
                  </a:ext>
                </a:extLst>
              </a:tr>
              <a:tr h="5845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500000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0,359000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05689"/>
                  </a:ext>
                </a:extLst>
              </a:tr>
            </a:tbl>
          </a:graphicData>
        </a:graphic>
      </p:graphicFrame>
      <p:sp>
        <p:nvSpPr>
          <p:cNvPr id="4" name="Espaço Reservado para Texto 27">
            <a:extLst>
              <a:ext uri="{FF2B5EF4-FFF2-40B4-BE49-F238E27FC236}">
                <a16:creationId xmlns:a16="http://schemas.microsoft.com/office/drawing/2014/main" id="{9B65BF9C-1B3D-4D8F-AFAE-973F41BF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8976" y="5424615"/>
            <a:ext cx="1725283" cy="377243"/>
          </a:xfrm>
        </p:spPr>
        <p:txBody>
          <a:bodyPr>
            <a:norm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*Em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milisegundos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09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377</TotalTime>
  <Words>313</Words>
  <Application>Microsoft Office PowerPoint</Application>
  <PresentationFormat>Widescreen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Century Gothic</vt:lpstr>
      <vt:lpstr>Times New Roman</vt:lpstr>
      <vt:lpstr>Wingdings 2</vt:lpstr>
      <vt:lpstr>Citável</vt:lpstr>
      <vt:lpstr>HeapSort</vt:lpstr>
      <vt:lpstr>V[0] ≤ V[1] ≤ … V[n]</vt:lpstr>
      <vt:lpstr>Heap-Sort</vt:lpstr>
      <vt:lpstr>O Topo do Monte</vt:lpstr>
      <vt:lpstr>Sort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HeapSort</dc:title>
  <dc:creator>Gabriel Maia</dc:creator>
  <cp:lastModifiedBy>Gabriel Maia</cp:lastModifiedBy>
  <cp:revision>4</cp:revision>
  <dcterms:created xsi:type="dcterms:W3CDTF">2021-12-17T12:43:30Z</dcterms:created>
  <dcterms:modified xsi:type="dcterms:W3CDTF">2021-12-17T23:13:04Z</dcterms:modified>
</cp:coreProperties>
</file>