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05D5155-9C16-481E-94E4-E4A0D5CC0A43}">
  <a:tblStyle styleId="{005D5155-9C16-481E-94E4-E4A0D5CC0A43}"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1ddcf5f9e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1ddcf5f9e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61ddcf5f9e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61ddcf5f9e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Kirill: </a:t>
            </a:r>
            <a:r>
              <a:rPr lang="ru"/>
              <a:t>Before we start, we would like to introduce key use cases glossary. Time slot refers to the time unit of BBQ reservation and measured in hours intervals. The spreadsheet is a short abbreviation for Google Spreadsheet service. Waiting list - is a list of users, who want to reserve time slots that already booked.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1ddcf5f9e_0_1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1ddcf5f9e_0_1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Kirill: </a:t>
            </a:r>
            <a:r>
              <a:rPr lang="ru"/>
              <a:t>I have the most longspun interview, because of changes in the elicitation questions, during the interview. We discuss the main points with deviation from the prepared questions template. Also, we mentioned stakeholder experience in software engineering and alternatives solutions.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1ddcf5f9e_0_19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1ddcf5f9e_0_19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1ddcf5f9e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1ddcf5f9e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Kirill: After meeting and conflicts resolution process, we create a BBQ Reserve use case diagram. The system has two primary actors who are telegram user and bot.  The user has three main functions such as the creation, cancelation, and observation of reservations. On the other side, telegram bot provides the functionality of spreadsheet data updates and notifications push.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61ddcf5f9e_0_4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61ddcf5f9e_0_4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1ddcf5f9e_0_4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1ddcf5f9e_0_4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1ddcf5f9e_7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1ddcf5f9e_7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Kirill: What have we learned during requirements gathering? First, according to the conflicts in interview transcripts, even stakeholders from one team can have different viewpoints in product realization. Second, in the process of use case diagram creation, more uncertainties can arise. In the last one, the initial requirements are negotiable and there is possible to meet the common grounds.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1ddcf5f9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1ddcf5f9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ользовательский макет 1">
  <p:cSld name="AUTOLAYOUT_1">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txBox="1"/>
          <p:nvPr>
            <p:ph type="ctrTitle"/>
          </p:nvPr>
        </p:nvSpPr>
        <p:spPr>
          <a:xfrm>
            <a:off x="320625" y="2240300"/>
            <a:ext cx="5871300" cy="19212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3600"/>
              <a:buNone/>
              <a:defRPr b="1" sz="3600">
                <a:solidFill>
                  <a:srgbClr val="FFFFFF"/>
                </a:solidFill>
              </a:defRPr>
            </a:lvl1pPr>
            <a:lvl2pPr lvl="1" algn="l">
              <a:lnSpc>
                <a:spcPct val="100000"/>
              </a:lnSpc>
              <a:spcBef>
                <a:spcPts val="0"/>
              </a:spcBef>
              <a:spcAft>
                <a:spcPts val="0"/>
              </a:spcAft>
              <a:buClr>
                <a:srgbClr val="FFFFFF"/>
              </a:buClr>
              <a:buSzPts val="3600"/>
              <a:buNone/>
              <a:defRPr b="1" sz="3600">
                <a:solidFill>
                  <a:srgbClr val="FFFFFF"/>
                </a:solidFill>
              </a:defRPr>
            </a:lvl2pPr>
            <a:lvl3pPr lvl="2" algn="l">
              <a:lnSpc>
                <a:spcPct val="100000"/>
              </a:lnSpc>
              <a:spcBef>
                <a:spcPts val="0"/>
              </a:spcBef>
              <a:spcAft>
                <a:spcPts val="0"/>
              </a:spcAft>
              <a:buClr>
                <a:srgbClr val="FFFFFF"/>
              </a:buClr>
              <a:buSzPts val="3600"/>
              <a:buNone/>
              <a:defRPr b="1" sz="3600">
                <a:solidFill>
                  <a:srgbClr val="FFFFFF"/>
                </a:solidFill>
              </a:defRPr>
            </a:lvl3pPr>
            <a:lvl4pPr lvl="3" algn="l">
              <a:lnSpc>
                <a:spcPct val="100000"/>
              </a:lnSpc>
              <a:spcBef>
                <a:spcPts val="0"/>
              </a:spcBef>
              <a:spcAft>
                <a:spcPts val="0"/>
              </a:spcAft>
              <a:buClr>
                <a:srgbClr val="FFFFFF"/>
              </a:buClr>
              <a:buSzPts val="3600"/>
              <a:buNone/>
              <a:defRPr b="1" sz="3600">
                <a:solidFill>
                  <a:srgbClr val="FFFFFF"/>
                </a:solidFill>
              </a:defRPr>
            </a:lvl4pPr>
            <a:lvl5pPr lvl="4" algn="l">
              <a:lnSpc>
                <a:spcPct val="100000"/>
              </a:lnSpc>
              <a:spcBef>
                <a:spcPts val="0"/>
              </a:spcBef>
              <a:spcAft>
                <a:spcPts val="0"/>
              </a:spcAft>
              <a:buClr>
                <a:srgbClr val="FFFFFF"/>
              </a:buClr>
              <a:buSzPts val="3600"/>
              <a:buNone/>
              <a:defRPr b="1" sz="3600">
                <a:solidFill>
                  <a:srgbClr val="FFFFFF"/>
                </a:solidFill>
              </a:defRPr>
            </a:lvl5pPr>
            <a:lvl6pPr lvl="5" algn="l">
              <a:lnSpc>
                <a:spcPct val="100000"/>
              </a:lnSpc>
              <a:spcBef>
                <a:spcPts val="0"/>
              </a:spcBef>
              <a:spcAft>
                <a:spcPts val="0"/>
              </a:spcAft>
              <a:buClr>
                <a:srgbClr val="FFFFFF"/>
              </a:buClr>
              <a:buSzPts val="3600"/>
              <a:buNone/>
              <a:defRPr b="1" sz="3600">
                <a:solidFill>
                  <a:srgbClr val="FFFFFF"/>
                </a:solidFill>
              </a:defRPr>
            </a:lvl6pPr>
            <a:lvl7pPr lvl="6" algn="l">
              <a:lnSpc>
                <a:spcPct val="100000"/>
              </a:lnSpc>
              <a:spcBef>
                <a:spcPts val="0"/>
              </a:spcBef>
              <a:spcAft>
                <a:spcPts val="0"/>
              </a:spcAft>
              <a:buClr>
                <a:srgbClr val="FFFFFF"/>
              </a:buClr>
              <a:buSzPts val="3600"/>
              <a:buNone/>
              <a:defRPr b="1" sz="3600">
                <a:solidFill>
                  <a:srgbClr val="FFFFFF"/>
                </a:solidFill>
              </a:defRPr>
            </a:lvl7pPr>
            <a:lvl8pPr lvl="7" algn="l">
              <a:lnSpc>
                <a:spcPct val="100000"/>
              </a:lnSpc>
              <a:spcBef>
                <a:spcPts val="0"/>
              </a:spcBef>
              <a:spcAft>
                <a:spcPts val="0"/>
              </a:spcAft>
              <a:buClr>
                <a:srgbClr val="FFFFFF"/>
              </a:buClr>
              <a:buSzPts val="3600"/>
              <a:buNone/>
              <a:defRPr b="1" sz="3600">
                <a:solidFill>
                  <a:srgbClr val="FFFFFF"/>
                </a:solidFill>
              </a:defRPr>
            </a:lvl8pPr>
            <a:lvl9pPr lvl="8" algn="l">
              <a:lnSpc>
                <a:spcPct val="100000"/>
              </a:lnSpc>
              <a:spcBef>
                <a:spcPts val="0"/>
              </a:spcBef>
              <a:spcAft>
                <a:spcPts val="0"/>
              </a:spcAft>
              <a:buClr>
                <a:srgbClr val="FFFFFF"/>
              </a:buClr>
              <a:buSzPts val="3600"/>
              <a:buNone/>
              <a:defRPr b="1" sz="3600">
                <a:solidFill>
                  <a:srgbClr val="FFFFFF"/>
                </a:solidFill>
              </a:defRPr>
            </a:lvl9pPr>
          </a:lstStyle>
          <a:p/>
        </p:txBody>
      </p:sp>
      <p:sp>
        <p:nvSpPr>
          <p:cNvPr id="53" name="Google Shape;53;p13"/>
          <p:cNvSpPr txBox="1"/>
          <p:nvPr>
            <p:ph idx="1" type="subTitle"/>
          </p:nvPr>
        </p:nvSpPr>
        <p:spPr>
          <a:xfrm>
            <a:off x="320625" y="4314000"/>
            <a:ext cx="5871300" cy="3621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1800"/>
              <a:buNone/>
              <a:defRPr sz="1800">
                <a:solidFill>
                  <a:srgbClr val="FFFFFF"/>
                </a:solidFill>
              </a:defRPr>
            </a:lvl1pPr>
            <a:lvl2pPr lvl="1" algn="l">
              <a:lnSpc>
                <a:spcPct val="100000"/>
              </a:lnSpc>
              <a:spcBef>
                <a:spcPts val="0"/>
              </a:spcBef>
              <a:spcAft>
                <a:spcPts val="0"/>
              </a:spcAft>
              <a:buClr>
                <a:srgbClr val="FFFFFF"/>
              </a:buClr>
              <a:buSzPts val="1800"/>
              <a:buNone/>
              <a:defRPr sz="1800">
                <a:solidFill>
                  <a:srgbClr val="FFFFFF"/>
                </a:solidFill>
              </a:defRPr>
            </a:lvl2pPr>
            <a:lvl3pPr lvl="2" algn="l">
              <a:lnSpc>
                <a:spcPct val="100000"/>
              </a:lnSpc>
              <a:spcBef>
                <a:spcPts val="0"/>
              </a:spcBef>
              <a:spcAft>
                <a:spcPts val="0"/>
              </a:spcAft>
              <a:buClr>
                <a:srgbClr val="FFFFFF"/>
              </a:buClr>
              <a:buSzPts val="1800"/>
              <a:buNone/>
              <a:defRPr sz="1800">
                <a:solidFill>
                  <a:srgbClr val="FFFFFF"/>
                </a:solidFill>
              </a:defRPr>
            </a:lvl3pPr>
            <a:lvl4pPr lvl="3" algn="l">
              <a:lnSpc>
                <a:spcPct val="100000"/>
              </a:lnSpc>
              <a:spcBef>
                <a:spcPts val="0"/>
              </a:spcBef>
              <a:spcAft>
                <a:spcPts val="0"/>
              </a:spcAft>
              <a:buClr>
                <a:srgbClr val="FFFFFF"/>
              </a:buClr>
              <a:buSzPts val="1800"/>
              <a:buNone/>
              <a:defRPr sz="1800">
                <a:solidFill>
                  <a:srgbClr val="FFFFFF"/>
                </a:solidFill>
              </a:defRPr>
            </a:lvl4pPr>
            <a:lvl5pPr lvl="4" algn="l">
              <a:lnSpc>
                <a:spcPct val="100000"/>
              </a:lnSpc>
              <a:spcBef>
                <a:spcPts val="0"/>
              </a:spcBef>
              <a:spcAft>
                <a:spcPts val="0"/>
              </a:spcAft>
              <a:buClr>
                <a:srgbClr val="FFFFFF"/>
              </a:buClr>
              <a:buSzPts val="1800"/>
              <a:buNone/>
              <a:defRPr sz="1800">
                <a:solidFill>
                  <a:srgbClr val="FFFFFF"/>
                </a:solidFill>
              </a:defRPr>
            </a:lvl5pPr>
            <a:lvl6pPr lvl="5" algn="l">
              <a:lnSpc>
                <a:spcPct val="100000"/>
              </a:lnSpc>
              <a:spcBef>
                <a:spcPts val="0"/>
              </a:spcBef>
              <a:spcAft>
                <a:spcPts val="0"/>
              </a:spcAft>
              <a:buClr>
                <a:srgbClr val="FFFFFF"/>
              </a:buClr>
              <a:buSzPts val="1800"/>
              <a:buNone/>
              <a:defRPr sz="1800">
                <a:solidFill>
                  <a:srgbClr val="FFFFFF"/>
                </a:solidFill>
              </a:defRPr>
            </a:lvl6pPr>
            <a:lvl7pPr lvl="6" algn="l">
              <a:lnSpc>
                <a:spcPct val="100000"/>
              </a:lnSpc>
              <a:spcBef>
                <a:spcPts val="0"/>
              </a:spcBef>
              <a:spcAft>
                <a:spcPts val="0"/>
              </a:spcAft>
              <a:buClr>
                <a:srgbClr val="FFFFFF"/>
              </a:buClr>
              <a:buSzPts val="1800"/>
              <a:buNone/>
              <a:defRPr sz="1800">
                <a:solidFill>
                  <a:srgbClr val="FFFFFF"/>
                </a:solidFill>
              </a:defRPr>
            </a:lvl7pPr>
            <a:lvl8pPr lvl="7" algn="l">
              <a:lnSpc>
                <a:spcPct val="100000"/>
              </a:lnSpc>
              <a:spcBef>
                <a:spcPts val="0"/>
              </a:spcBef>
              <a:spcAft>
                <a:spcPts val="0"/>
              </a:spcAft>
              <a:buClr>
                <a:srgbClr val="FFFFFF"/>
              </a:buClr>
              <a:buSzPts val="1800"/>
              <a:buNone/>
              <a:defRPr sz="1800">
                <a:solidFill>
                  <a:srgbClr val="FFFFFF"/>
                </a:solidFill>
              </a:defRPr>
            </a:lvl8pPr>
            <a:lvl9pPr lvl="8" algn="l">
              <a:lnSpc>
                <a:spcPct val="100000"/>
              </a:lnSpc>
              <a:spcBef>
                <a:spcPts val="0"/>
              </a:spcBef>
              <a:spcAft>
                <a:spcPts val="0"/>
              </a:spcAft>
              <a:buClr>
                <a:srgbClr val="FFFFFF"/>
              </a:buClr>
              <a:buSzPts val="1800"/>
              <a:buNone/>
              <a:defRPr sz="1800">
                <a:solidFill>
                  <a:srgbClr val="FFFFFF"/>
                </a:solidFill>
              </a:defRPr>
            </a:lvl9pPr>
          </a:lstStyle>
          <a:p/>
        </p:txBody>
      </p:sp>
      <p:sp>
        <p:nvSpPr>
          <p:cNvPr id="54" name="Google Shape;54;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ользовательский макет 3">
  <p:cSld name="AUTOLAYOUT_15">
    <p:bg>
      <p:bgPr>
        <a:solidFill>
          <a:srgbClr val="FFFFFF"/>
        </a:solidFill>
      </p:bgPr>
    </p:bg>
    <p:spTree>
      <p:nvGrpSpPr>
        <p:cNvPr id="55" name="Shape 55"/>
        <p:cNvGrpSpPr/>
        <p:nvPr/>
      </p:nvGrpSpPr>
      <p:grpSpPr>
        <a:xfrm>
          <a:off x="0" y="0"/>
          <a:ext cx="0" cy="0"/>
          <a:chOff x="0" y="0"/>
          <a:chExt cx="0" cy="0"/>
        </a:xfrm>
      </p:grpSpPr>
      <p:sp>
        <p:nvSpPr>
          <p:cNvPr id="56" name="Google Shape;56;p1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 name="Google Shape;57;p14"/>
          <p:cNvCxnSpPr/>
          <p:nvPr/>
        </p:nvCxnSpPr>
        <p:spPr>
          <a:xfrm>
            <a:off x="466325" y="353995"/>
            <a:ext cx="660000" cy="0"/>
          </a:xfrm>
          <a:prstGeom prst="straightConnector1">
            <a:avLst/>
          </a:prstGeom>
          <a:noFill/>
          <a:ln cap="flat" cmpd="sng" w="76200">
            <a:solidFill>
              <a:schemeClr val="dk1"/>
            </a:solidFill>
            <a:prstDash val="solid"/>
            <a:round/>
            <a:headEnd len="sm" w="sm" type="none"/>
            <a:tailEnd len="sm" w="sm" type="none"/>
          </a:ln>
        </p:spPr>
      </p:cxnSp>
      <p:sp>
        <p:nvSpPr>
          <p:cNvPr id="58" name="Google Shape;58;p14"/>
          <p:cNvSpPr txBox="1"/>
          <p:nvPr>
            <p:ph type="title"/>
          </p:nvPr>
        </p:nvSpPr>
        <p:spPr>
          <a:xfrm>
            <a:off x="349300" y="450120"/>
            <a:ext cx="3898200" cy="41154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3600"/>
              <a:buNone/>
              <a:defRPr b="1" sz="3600">
                <a:solidFill>
                  <a:schemeClr val="dk1"/>
                </a:solidFill>
              </a:defRPr>
            </a:lvl1pPr>
            <a:lvl2pPr lvl="1" algn="l">
              <a:lnSpc>
                <a:spcPct val="100000"/>
              </a:lnSpc>
              <a:spcBef>
                <a:spcPts val="0"/>
              </a:spcBef>
              <a:spcAft>
                <a:spcPts val="0"/>
              </a:spcAft>
              <a:buClr>
                <a:schemeClr val="dk1"/>
              </a:buClr>
              <a:buSzPts val="3600"/>
              <a:buNone/>
              <a:defRPr b="1" sz="3600">
                <a:solidFill>
                  <a:schemeClr val="dk1"/>
                </a:solidFill>
              </a:defRPr>
            </a:lvl2pPr>
            <a:lvl3pPr lvl="2" algn="l">
              <a:lnSpc>
                <a:spcPct val="100000"/>
              </a:lnSpc>
              <a:spcBef>
                <a:spcPts val="0"/>
              </a:spcBef>
              <a:spcAft>
                <a:spcPts val="0"/>
              </a:spcAft>
              <a:buClr>
                <a:schemeClr val="dk1"/>
              </a:buClr>
              <a:buSzPts val="3600"/>
              <a:buNone/>
              <a:defRPr b="1" sz="3600">
                <a:solidFill>
                  <a:schemeClr val="dk1"/>
                </a:solidFill>
              </a:defRPr>
            </a:lvl3pPr>
            <a:lvl4pPr lvl="3" algn="l">
              <a:lnSpc>
                <a:spcPct val="100000"/>
              </a:lnSpc>
              <a:spcBef>
                <a:spcPts val="0"/>
              </a:spcBef>
              <a:spcAft>
                <a:spcPts val="0"/>
              </a:spcAft>
              <a:buClr>
                <a:schemeClr val="dk1"/>
              </a:buClr>
              <a:buSzPts val="3600"/>
              <a:buNone/>
              <a:defRPr b="1" sz="3600">
                <a:solidFill>
                  <a:schemeClr val="dk1"/>
                </a:solidFill>
              </a:defRPr>
            </a:lvl4pPr>
            <a:lvl5pPr lvl="4" algn="l">
              <a:lnSpc>
                <a:spcPct val="100000"/>
              </a:lnSpc>
              <a:spcBef>
                <a:spcPts val="0"/>
              </a:spcBef>
              <a:spcAft>
                <a:spcPts val="0"/>
              </a:spcAft>
              <a:buClr>
                <a:schemeClr val="dk1"/>
              </a:buClr>
              <a:buSzPts val="3600"/>
              <a:buNone/>
              <a:defRPr b="1" sz="3600">
                <a:solidFill>
                  <a:schemeClr val="dk1"/>
                </a:solidFill>
              </a:defRPr>
            </a:lvl5pPr>
            <a:lvl6pPr lvl="5" algn="l">
              <a:lnSpc>
                <a:spcPct val="100000"/>
              </a:lnSpc>
              <a:spcBef>
                <a:spcPts val="0"/>
              </a:spcBef>
              <a:spcAft>
                <a:spcPts val="0"/>
              </a:spcAft>
              <a:buClr>
                <a:schemeClr val="dk1"/>
              </a:buClr>
              <a:buSzPts val="3600"/>
              <a:buNone/>
              <a:defRPr b="1" sz="3600">
                <a:solidFill>
                  <a:schemeClr val="dk1"/>
                </a:solidFill>
              </a:defRPr>
            </a:lvl6pPr>
            <a:lvl7pPr lvl="6" algn="l">
              <a:lnSpc>
                <a:spcPct val="100000"/>
              </a:lnSpc>
              <a:spcBef>
                <a:spcPts val="0"/>
              </a:spcBef>
              <a:spcAft>
                <a:spcPts val="0"/>
              </a:spcAft>
              <a:buClr>
                <a:schemeClr val="dk1"/>
              </a:buClr>
              <a:buSzPts val="3600"/>
              <a:buNone/>
              <a:defRPr b="1" sz="3600">
                <a:solidFill>
                  <a:schemeClr val="dk1"/>
                </a:solidFill>
              </a:defRPr>
            </a:lvl7pPr>
            <a:lvl8pPr lvl="7" algn="l">
              <a:lnSpc>
                <a:spcPct val="100000"/>
              </a:lnSpc>
              <a:spcBef>
                <a:spcPts val="0"/>
              </a:spcBef>
              <a:spcAft>
                <a:spcPts val="0"/>
              </a:spcAft>
              <a:buClr>
                <a:schemeClr val="dk1"/>
              </a:buClr>
              <a:buSzPts val="3600"/>
              <a:buNone/>
              <a:defRPr b="1" sz="3600">
                <a:solidFill>
                  <a:schemeClr val="dk1"/>
                </a:solidFill>
              </a:defRPr>
            </a:lvl8pPr>
            <a:lvl9pPr lvl="8" algn="l">
              <a:lnSpc>
                <a:spcPct val="100000"/>
              </a:lnSpc>
              <a:spcBef>
                <a:spcPts val="0"/>
              </a:spcBef>
              <a:spcAft>
                <a:spcPts val="0"/>
              </a:spcAft>
              <a:buClr>
                <a:schemeClr val="dk1"/>
              </a:buClr>
              <a:buSzPts val="3600"/>
              <a:buNone/>
              <a:defRPr b="1" sz="3600">
                <a:solidFill>
                  <a:schemeClr val="dk1"/>
                </a:solidFill>
              </a:defRPr>
            </a:lvl9pPr>
          </a:lstStyle>
          <a:p/>
        </p:txBody>
      </p:sp>
      <p:sp>
        <p:nvSpPr>
          <p:cNvPr id="59" name="Google Shape;59;p14"/>
          <p:cNvSpPr txBox="1"/>
          <p:nvPr>
            <p:ph idx="1" type="body"/>
          </p:nvPr>
        </p:nvSpPr>
        <p:spPr>
          <a:xfrm>
            <a:off x="4572000" y="450120"/>
            <a:ext cx="4222800" cy="4115400"/>
          </a:xfrm>
          <a:prstGeom prst="rect">
            <a:avLst/>
          </a:prstGeom>
          <a:noFill/>
        </p:spPr>
        <p:txBody>
          <a:bodyPr anchorCtr="0" anchor="t" bIns="91425" lIns="91425" spcFirstLastPara="1" rIns="91425" wrap="square" tIns="91425">
            <a:no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60" name="Google Shape;60;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ользовательский макет 2">
  <p:cSld name="AUTOLAYOUT_17">
    <p:bg>
      <p:bgPr>
        <a:solidFill>
          <a:srgbClr val="FFFFFF"/>
        </a:solidFill>
      </p:bgPr>
    </p:bg>
    <p:spTree>
      <p:nvGrpSpPr>
        <p:cNvPr id="61" name="Shape 61"/>
        <p:cNvGrpSpPr/>
        <p:nvPr/>
      </p:nvGrpSpPr>
      <p:grpSpPr>
        <a:xfrm>
          <a:off x="0" y="0"/>
          <a:ext cx="0" cy="0"/>
          <a:chOff x="0" y="0"/>
          <a:chExt cx="0" cy="0"/>
        </a:xfrm>
      </p:grpSpPr>
      <p:sp>
        <p:nvSpPr>
          <p:cNvPr id="62" name="Google Shape;62;p15"/>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5"/>
          <p:cNvSpPr/>
          <p:nvPr/>
        </p:nvSpPr>
        <p:spPr>
          <a:xfrm>
            <a:off x="3389100" y="0"/>
            <a:ext cx="57549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
        <p:nvSpPr>
          <p:cNvPr id="65" name="Google Shape;65;p15"/>
          <p:cNvSpPr txBox="1"/>
          <p:nvPr>
            <p:ph type="title"/>
          </p:nvPr>
        </p:nvSpPr>
        <p:spPr>
          <a:xfrm>
            <a:off x="321825" y="694100"/>
            <a:ext cx="2651400" cy="17817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None/>
              <a:defRPr b="1" sz="2600">
                <a:solidFill>
                  <a:schemeClr val="dk1"/>
                </a:solidFill>
              </a:defRPr>
            </a:lvl1pPr>
            <a:lvl2pPr lvl="1" algn="l">
              <a:lnSpc>
                <a:spcPct val="100000"/>
              </a:lnSpc>
              <a:spcBef>
                <a:spcPts val="0"/>
              </a:spcBef>
              <a:spcAft>
                <a:spcPts val="0"/>
              </a:spcAft>
              <a:buNone/>
              <a:defRPr b="1" sz="2600">
                <a:solidFill>
                  <a:schemeClr val="dk1"/>
                </a:solidFill>
              </a:defRPr>
            </a:lvl2pPr>
            <a:lvl3pPr lvl="2" algn="l">
              <a:lnSpc>
                <a:spcPct val="100000"/>
              </a:lnSpc>
              <a:spcBef>
                <a:spcPts val="0"/>
              </a:spcBef>
              <a:spcAft>
                <a:spcPts val="0"/>
              </a:spcAft>
              <a:buNone/>
              <a:defRPr b="1" sz="2600">
                <a:solidFill>
                  <a:schemeClr val="dk1"/>
                </a:solidFill>
              </a:defRPr>
            </a:lvl3pPr>
            <a:lvl4pPr lvl="3" algn="l">
              <a:lnSpc>
                <a:spcPct val="100000"/>
              </a:lnSpc>
              <a:spcBef>
                <a:spcPts val="0"/>
              </a:spcBef>
              <a:spcAft>
                <a:spcPts val="0"/>
              </a:spcAft>
              <a:buNone/>
              <a:defRPr b="1" sz="2600">
                <a:solidFill>
                  <a:schemeClr val="dk1"/>
                </a:solidFill>
              </a:defRPr>
            </a:lvl4pPr>
            <a:lvl5pPr lvl="4" algn="l">
              <a:lnSpc>
                <a:spcPct val="100000"/>
              </a:lnSpc>
              <a:spcBef>
                <a:spcPts val="0"/>
              </a:spcBef>
              <a:spcAft>
                <a:spcPts val="0"/>
              </a:spcAft>
              <a:buNone/>
              <a:defRPr b="1" sz="2600">
                <a:solidFill>
                  <a:schemeClr val="dk1"/>
                </a:solidFill>
              </a:defRPr>
            </a:lvl5pPr>
            <a:lvl6pPr lvl="5" algn="l">
              <a:lnSpc>
                <a:spcPct val="100000"/>
              </a:lnSpc>
              <a:spcBef>
                <a:spcPts val="0"/>
              </a:spcBef>
              <a:spcAft>
                <a:spcPts val="0"/>
              </a:spcAft>
              <a:buNone/>
              <a:defRPr b="1" sz="2600">
                <a:solidFill>
                  <a:schemeClr val="dk1"/>
                </a:solidFill>
              </a:defRPr>
            </a:lvl6pPr>
            <a:lvl7pPr lvl="6" algn="l">
              <a:lnSpc>
                <a:spcPct val="100000"/>
              </a:lnSpc>
              <a:spcBef>
                <a:spcPts val="0"/>
              </a:spcBef>
              <a:spcAft>
                <a:spcPts val="0"/>
              </a:spcAft>
              <a:buNone/>
              <a:defRPr b="1" sz="2600">
                <a:solidFill>
                  <a:schemeClr val="dk1"/>
                </a:solidFill>
              </a:defRPr>
            </a:lvl7pPr>
            <a:lvl8pPr lvl="7" algn="l">
              <a:lnSpc>
                <a:spcPct val="100000"/>
              </a:lnSpc>
              <a:spcBef>
                <a:spcPts val="0"/>
              </a:spcBef>
              <a:spcAft>
                <a:spcPts val="0"/>
              </a:spcAft>
              <a:buNone/>
              <a:defRPr b="1" sz="2600">
                <a:solidFill>
                  <a:schemeClr val="dk1"/>
                </a:solidFill>
              </a:defRPr>
            </a:lvl8pPr>
            <a:lvl9pPr lvl="8" algn="l">
              <a:lnSpc>
                <a:spcPct val="100000"/>
              </a:lnSpc>
              <a:spcBef>
                <a:spcPts val="0"/>
              </a:spcBef>
              <a:spcAft>
                <a:spcPts val="0"/>
              </a:spcAft>
              <a:buNone/>
              <a:defRPr b="1" sz="2600">
                <a:solidFill>
                  <a:schemeClr val="dk1"/>
                </a:solidFill>
              </a:defRPr>
            </a:lvl9pPr>
          </a:lstStyle>
          <a:p/>
        </p:txBody>
      </p:sp>
      <p:cxnSp>
        <p:nvCxnSpPr>
          <p:cNvPr id="66" name="Google Shape;66;p15"/>
          <p:cNvCxnSpPr/>
          <p:nvPr/>
        </p:nvCxnSpPr>
        <p:spPr>
          <a:xfrm>
            <a:off x="372950" y="511683"/>
            <a:ext cx="642300" cy="0"/>
          </a:xfrm>
          <a:prstGeom prst="straightConnector1">
            <a:avLst/>
          </a:prstGeom>
          <a:noFill/>
          <a:ln cap="flat" cmpd="sng" w="76200">
            <a:solidFill>
              <a:schemeClr val="accent5"/>
            </a:solidFill>
            <a:prstDash val="solid"/>
            <a:round/>
            <a:headEnd len="sm" w="sm" type="none"/>
            <a:tailEnd len="sm" w="sm" type="none"/>
          </a:ln>
        </p:spPr>
      </p:cxnSp>
      <p:sp>
        <p:nvSpPr>
          <p:cNvPr id="67" name="Google Shape;67;p15"/>
          <p:cNvSpPr txBox="1"/>
          <p:nvPr>
            <p:ph idx="1" type="body"/>
          </p:nvPr>
        </p:nvSpPr>
        <p:spPr>
          <a:xfrm>
            <a:off x="321825" y="2506879"/>
            <a:ext cx="2651400" cy="1937100"/>
          </a:xfrm>
          <a:prstGeom prst="rect">
            <a:avLst/>
          </a:prstGeom>
          <a:noFill/>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dk1"/>
              </a:buClr>
              <a:buSzPts val="1400"/>
              <a:buChar char="●"/>
              <a:defRPr sz="1400">
                <a:solidFill>
                  <a:schemeClr val="dk1"/>
                </a:solidFill>
              </a:defRPr>
            </a:lvl1pPr>
            <a:lvl2pPr indent="-304800" lvl="1" marL="914400" algn="l">
              <a:lnSpc>
                <a:spcPct val="115000"/>
              </a:lnSpc>
              <a:spcBef>
                <a:spcPts val="1600"/>
              </a:spcBef>
              <a:spcAft>
                <a:spcPts val="0"/>
              </a:spcAft>
              <a:buClr>
                <a:schemeClr val="dk1"/>
              </a:buClr>
              <a:buSzPts val="1200"/>
              <a:buChar char="○"/>
              <a:defRPr sz="1200">
                <a:solidFill>
                  <a:schemeClr val="dk1"/>
                </a:solidFill>
              </a:defRPr>
            </a:lvl2pPr>
            <a:lvl3pPr indent="-304800" lvl="2" marL="1371600" algn="l">
              <a:lnSpc>
                <a:spcPct val="115000"/>
              </a:lnSpc>
              <a:spcBef>
                <a:spcPts val="1600"/>
              </a:spcBef>
              <a:spcAft>
                <a:spcPts val="0"/>
              </a:spcAft>
              <a:buClr>
                <a:schemeClr val="dk1"/>
              </a:buClr>
              <a:buSzPts val="1200"/>
              <a:buChar char="■"/>
              <a:defRPr sz="1200">
                <a:solidFill>
                  <a:schemeClr val="dk1"/>
                </a:solidFill>
              </a:defRPr>
            </a:lvl3pPr>
            <a:lvl4pPr indent="-304800" lvl="3" marL="1828800" algn="l">
              <a:lnSpc>
                <a:spcPct val="115000"/>
              </a:lnSpc>
              <a:spcBef>
                <a:spcPts val="1600"/>
              </a:spcBef>
              <a:spcAft>
                <a:spcPts val="0"/>
              </a:spcAft>
              <a:buClr>
                <a:schemeClr val="dk1"/>
              </a:buClr>
              <a:buSzPts val="1200"/>
              <a:buChar char="●"/>
              <a:defRPr sz="1200">
                <a:solidFill>
                  <a:schemeClr val="dk1"/>
                </a:solidFill>
              </a:defRPr>
            </a:lvl4pPr>
            <a:lvl5pPr indent="-304800" lvl="4" marL="2286000" algn="l">
              <a:lnSpc>
                <a:spcPct val="115000"/>
              </a:lnSpc>
              <a:spcBef>
                <a:spcPts val="1600"/>
              </a:spcBef>
              <a:spcAft>
                <a:spcPts val="0"/>
              </a:spcAft>
              <a:buClr>
                <a:schemeClr val="dk1"/>
              </a:buClr>
              <a:buSzPts val="1200"/>
              <a:buChar char="○"/>
              <a:defRPr sz="1200">
                <a:solidFill>
                  <a:schemeClr val="dk1"/>
                </a:solidFill>
              </a:defRPr>
            </a:lvl5pPr>
            <a:lvl6pPr indent="-304800" lvl="5" marL="2743200" algn="l">
              <a:lnSpc>
                <a:spcPct val="115000"/>
              </a:lnSpc>
              <a:spcBef>
                <a:spcPts val="1600"/>
              </a:spcBef>
              <a:spcAft>
                <a:spcPts val="0"/>
              </a:spcAft>
              <a:buClr>
                <a:schemeClr val="dk1"/>
              </a:buClr>
              <a:buSzPts val="1200"/>
              <a:buChar char="■"/>
              <a:defRPr sz="1200">
                <a:solidFill>
                  <a:schemeClr val="dk1"/>
                </a:solidFill>
              </a:defRPr>
            </a:lvl6pPr>
            <a:lvl7pPr indent="-304800" lvl="6" marL="3200400" algn="l">
              <a:lnSpc>
                <a:spcPct val="115000"/>
              </a:lnSpc>
              <a:spcBef>
                <a:spcPts val="1600"/>
              </a:spcBef>
              <a:spcAft>
                <a:spcPts val="0"/>
              </a:spcAft>
              <a:buClr>
                <a:schemeClr val="dk1"/>
              </a:buClr>
              <a:buSzPts val="1200"/>
              <a:buChar char="●"/>
              <a:defRPr sz="1200">
                <a:solidFill>
                  <a:schemeClr val="dk1"/>
                </a:solidFill>
              </a:defRPr>
            </a:lvl7pPr>
            <a:lvl8pPr indent="-304800" lvl="7" marL="3657600" algn="l">
              <a:lnSpc>
                <a:spcPct val="115000"/>
              </a:lnSpc>
              <a:spcBef>
                <a:spcPts val="1600"/>
              </a:spcBef>
              <a:spcAft>
                <a:spcPts val="0"/>
              </a:spcAft>
              <a:buClr>
                <a:schemeClr val="dk1"/>
              </a:buClr>
              <a:buSzPts val="1200"/>
              <a:buChar char="○"/>
              <a:defRPr sz="1200">
                <a:solidFill>
                  <a:schemeClr val="dk1"/>
                </a:solidFill>
              </a:defRPr>
            </a:lvl8pPr>
            <a:lvl9pPr indent="-304800" lvl="8" marL="4114800" algn="l">
              <a:lnSpc>
                <a:spcPct val="115000"/>
              </a:lnSpc>
              <a:spcBef>
                <a:spcPts val="1600"/>
              </a:spcBef>
              <a:spcAft>
                <a:spcPts val="1600"/>
              </a:spcAft>
              <a:buClr>
                <a:schemeClr val="dk1"/>
              </a:buClr>
              <a:buSzPts val="1200"/>
              <a:buChar char="■"/>
              <a:defRPr sz="1200">
                <a:solidFill>
                  <a:schemeClr val="dk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ользовательский макет">
  <p:cSld name="AUTOLAYOUT_18">
    <p:bg>
      <p:bgPr>
        <a:solidFill>
          <a:srgbClr val="FFFFFF"/>
        </a:solidFill>
      </p:bgPr>
    </p:bg>
    <p:spTree>
      <p:nvGrpSpPr>
        <p:cNvPr id="68" name="Shape 68"/>
        <p:cNvGrpSpPr/>
        <p:nvPr/>
      </p:nvGrpSpPr>
      <p:grpSpPr>
        <a:xfrm>
          <a:off x="0" y="0"/>
          <a:ext cx="0" cy="0"/>
          <a:chOff x="0" y="0"/>
          <a:chExt cx="0" cy="0"/>
        </a:xfrm>
      </p:grpSpPr>
      <p:sp>
        <p:nvSpPr>
          <p:cNvPr id="69" name="Google Shape;69;p16"/>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6"/>
          <p:cNvSpPr/>
          <p:nvPr/>
        </p:nvSpPr>
        <p:spPr>
          <a:xfrm flipH="1" rot="10800000">
            <a:off x="822625" y="659700"/>
            <a:ext cx="1063500" cy="6855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6"/>
          <p:cNvSpPr/>
          <p:nvPr/>
        </p:nvSpPr>
        <p:spPr>
          <a:xfrm rot="10800000">
            <a:off x="896725" y="659700"/>
            <a:ext cx="989400" cy="6855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p:nvPr/>
        </p:nvSpPr>
        <p:spPr>
          <a:xfrm>
            <a:off x="822625" y="0"/>
            <a:ext cx="1063500" cy="816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txBox="1"/>
          <p:nvPr>
            <p:ph type="title"/>
          </p:nvPr>
        </p:nvSpPr>
        <p:spPr>
          <a:xfrm>
            <a:off x="2490825" y="816000"/>
            <a:ext cx="5856000" cy="15225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3600"/>
              <a:buNone/>
              <a:defRPr b="1" sz="3600">
                <a:solidFill>
                  <a:schemeClr val="dk1"/>
                </a:solidFill>
              </a:defRPr>
            </a:lvl1pPr>
            <a:lvl2pPr lvl="1" algn="l">
              <a:lnSpc>
                <a:spcPct val="100000"/>
              </a:lnSpc>
              <a:spcBef>
                <a:spcPts val="0"/>
              </a:spcBef>
              <a:spcAft>
                <a:spcPts val="0"/>
              </a:spcAft>
              <a:buClr>
                <a:schemeClr val="dk1"/>
              </a:buClr>
              <a:buSzPts val="3600"/>
              <a:buNone/>
              <a:defRPr b="1" sz="3600">
                <a:solidFill>
                  <a:schemeClr val="dk1"/>
                </a:solidFill>
              </a:defRPr>
            </a:lvl2pPr>
            <a:lvl3pPr lvl="2" algn="l">
              <a:lnSpc>
                <a:spcPct val="100000"/>
              </a:lnSpc>
              <a:spcBef>
                <a:spcPts val="0"/>
              </a:spcBef>
              <a:spcAft>
                <a:spcPts val="0"/>
              </a:spcAft>
              <a:buClr>
                <a:schemeClr val="dk1"/>
              </a:buClr>
              <a:buSzPts val="3600"/>
              <a:buNone/>
              <a:defRPr b="1" sz="3600">
                <a:solidFill>
                  <a:schemeClr val="dk1"/>
                </a:solidFill>
              </a:defRPr>
            </a:lvl3pPr>
            <a:lvl4pPr lvl="3" algn="l">
              <a:lnSpc>
                <a:spcPct val="100000"/>
              </a:lnSpc>
              <a:spcBef>
                <a:spcPts val="0"/>
              </a:spcBef>
              <a:spcAft>
                <a:spcPts val="0"/>
              </a:spcAft>
              <a:buClr>
                <a:schemeClr val="dk1"/>
              </a:buClr>
              <a:buSzPts val="3600"/>
              <a:buNone/>
              <a:defRPr b="1" sz="3600">
                <a:solidFill>
                  <a:schemeClr val="dk1"/>
                </a:solidFill>
              </a:defRPr>
            </a:lvl4pPr>
            <a:lvl5pPr lvl="4" algn="l">
              <a:lnSpc>
                <a:spcPct val="100000"/>
              </a:lnSpc>
              <a:spcBef>
                <a:spcPts val="0"/>
              </a:spcBef>
              <a:spcAft>
                <a:spcPts val="0"/>
              </a:spcAft>
              <a:buClr>
                <a:schemeClr val="dk1"/>
              </a:buClr>
              <a:buSzPts val="3600"/>
              <a:buNone/>
              <a:defRPr b="1" sz="3600">
                <a:solidFill>
                  <a:schemeClr val="dk1"/>
                </a:solidFill>
              </a:defRPr>
            </a:lvl5pPr>
            <a:lvl6pPr lvl="5" algn="l">
              <a:lnSpc>
                <a:spcPct val="100000"/>
              </a:lnSpc>
              <a:spcBef>
                <a:spcPts val="0"/>
              </a:spcBef>
              <a:spcAft>
                <a:spcPts val="0"/>
              </a:spcAft>
              <a:buClr>
                <a:schemeClr val="dk1"/>
              </a:buClr>
              <a:buSzPts val="3600"/>
              <a:buNone/>
              <a:defRPr b="1" sz="3600">
                <a:solidFill>
                  <a:schemeClr val="dk1"/>
                </a:solidFill>
              </a:defRPr>
            </a:lvl6pPr>
            <a:lvl7pPr lvl="6" algn="l">
              <a:lnSpc>
                <a:spcPct val="100000"/>
              </a:lnSpc>
              <a:spcBef>
                <a:spcPts val="0"/>
              </a:spcBef>
              <a:spcAft>
                <a:spcPts val="0"/>
              </a:spcAft>
              <a:buClr>
                <a:schemeClr val="dk1"/>
              </a:buClr>
              <a:buSzPts val="3600"/>
              <a:buNone/>
              <a:defRPr b="1" sz="3600">
                <a:solidFill>
                  <a:schemeClr val="dk1"/>
                </a:solidFill>
              </a:defRPr>
            </a:lvl7pPr>
            <a:lvl8pPr lvl="7" algn="l">
              <a:lnSpc>
                <a:spcPct val="100000"/>
              </a:lnSpc>
              <a:spcBef>
                <a:spcPts val="0"/>
              </a:spcBef>
              <a:spcAft>
                <a:spcPts val="0"/>
              </a:spcAft>
              <a:buClr>
                <a:schemeClr val="dk1"/>
              </a:buClr>
              <a:buSzPts val="3600"/>
              <a:buNone/>
              <a:defRPr b="1" sz="3600">
                <a:solidFill>
                  <a:schemeClr val="dk1"/>
                </a:solidFill>
              </a:defRPr>
            </a:lvl8pPr>
            <a:lvl9pPr lvl="8" algn="l">
              <a:lnSpc>
                <a:spcPct val="100000"/>
              </a:lnSpc>
              <a:spcBef>
                <a:spcPts val="0"/>
              </a:spcBef>
              <a:spcAft>
                <a:spcPts val="0"/>
              </a:spcAft>
              <a:buClr>
                <a:schemeClr val="dk1"/>
              </a:buClr>
              <a:buSzPts val="3600"/>
              <a:buNone/>
              <a:defRPr b="1" sz="3600">
                <a:solidFill>
                  <a:schemeClr val="dk1"/>
                </a:solidFill>
              </a:defRPr>
            </a:lvl9pPr>
          </a:lstStyle>
          <a:p/>
        </p:txBody>
      </p:sp>
      <p:sp>
        <p:nvSpPr>
          <p:cNvPr id="74" name="Google Shape;74;p16"/>
          <p:cNvSpPr txBox="1"/>
          <p:nvPr>
            <p:ph idx="1" type="body"/>
          </p:nvPr>
        </p:nvSpPr>
        <p:spPr>
          <a:xfrm>
            <a:off x="2490825" y="2477400"/>
            <a:ext cx="2840100" cy="2019900"/>
          </a:xfrm>
          <a:prstGeom prst="rect">
            <a:avLst/>
          </a:prstGeom>
          <a:noFill/>
        </p:spPr>
        <p:txBody>
          <a:bodyPr anchorCtr="0" anchor="t" bIns="91425" lIns="91425" spcFirstLastPara="1" rIns="91425" wrap="square" tIns="91425">
            <a:no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75" name="Google Shape;75;p16"/>
          <p:cNvSpPr txBox="1"/>
          <p:nvPr>
            <p:ph idx="2" type="body"/>
          </p:nvPr>
        </p:nvSpPr>
        <p:spPr>
          <a:xfrm>
            <a:off x="5506600" y="2477400"/>
            <a:ext cx="2840100" cy="2019900"/>
          </a:xfrm>
          <a:prstGeom prst="rect">
            <a:avLst/>
          </a:prstGeom>
          <a:noFill/>
        </p:spPr>
        <p:txBody>
          <a:bodyPr anchorCtr="0" anchor="t" bIns="91425" lIns="91425" spcFirstLastPara="1" rIns="91425" wrap="square" tIns="91425">
            <a:no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76" name="Google Shape;76;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pic>
        <p:nvPicPr>
          <p:cNvPr id="81" name="Google Shape;81;p17"/>
          <p:cNvPicPr preferRelativeResize="0"/>
          <p:nvPr/>
        </p:nvPicPr>
        <p:blipFill rotWithShape="1">
          <a:blip r:embed="rId3">
            <a:alphaModFix amt="65000"/>
          </a:blip>
          <a:srcRect b="0" l="0" r="0" t="0"/>
          <a:stretch/>
        </p:blipFill>
        <p:spPr>
          <a:xfrm>
            <a:off x="0" y="0"/>
            <a:ext cx="9144000" cy="5143500"/>
          </a:xfrm>
          <a:prstGeom prst="rect">
            <a:avLst/>
          </a:prstGeom>
          <a:noFill/>
          <a:ln>
            <a:noFill/>
          </a:ln>
        </p:spPr>
      </p:pic>
      <p:sp>
        <p:nvSpPr>
          <p:cNvPr id="82" name="Google Shape;82;p17"/>
          <p:cNvSpPr txBox="1"/>
          <p:nvPr>
            <p:ph type="ctrTitle"/>
          </p:nvPr>
        </p:nvSpPr>
        <p:spPr>
          <a:xfrm>
            <a:off x="320625" y="2240300"/>
            <a:ext cx="5871300" cy="192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ru"/>
              <a:t>BBQ Reserver</a:t>
            </a:r>
            <a:endParaRPr/>
          </a:p>
          <a:p>
            <a:pPr indent="0" lvl="0" marL="0" rtl="0" algn="l">
              <a:spcBef>
                <a:spcPts val="0"/>
              </a:spcBef>
              <a:spcAft>
                <a:spcPts val="0"/>
              </a:spcAft>
              <a:buNone/>
            </a:pPr>
            <a:r>
              <a:rPr lang="ru"/>
              <a:t>Use Cases</a:t>
            </a:r>
            <a:endParaRPr/>
          </a:p>
        </p:txBody>
      </p:sp>
      <p:sp>
        <p:nvSpPr>
          <p:cNvPr id="83" name="Google Shape;83;p17"/>
          <p:cNvSpPr txBox="1"/>
          <p:nvPr>
            <p:ph idx="1" type="subTitle"/>
          </p:nvPr>
        </p:nvSpPr>
        <p:spPr>
          <a:xfrm>
            <a:off x="320625" y="4314000"/>
            <a:ext cx="5871300" cy="63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Team 8: K.Kuyan, A.Kialbekov, B.Zhetpisbaev</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ru"/>
              <a:t>Thanks for your attention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49300" y="450120"/>
            <a:ext cx="3898200" cy="411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Before we start</a:t>
            </a:r>
            <a:r>
              <a:rPr lang="ru"/>
              <a:t>...</a:t>
            </a:r>
            <a:r>
              <a:rPr lang="ru"/>
              <a:t>		</a:t>
            </a:r>
            <a:endParaRPr/>
          </a:p>
        </p:txBody>
      </p:sp>
      <p:sp>
        <p:nvSpPr>
          <p:cNvPr id="89" name="Google Shape;89;p18"/>
          <p:cNvSpPr txBox="1"/>
          <p:nvPr>
            <p:ph idx="1" type="body"/>
          </p:nvPr>
        </p:nvSpPr>
        <p:spPr>
          <a:xfrm>
            <a:off x="4572000" y="450120"/>
            <a:ext cx="4222800" cy="411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u"/>
              <a:t>Time slot </a:t>
            </a:r>
            <a:r>
              <a:rPr lang="ru"/>
              <a:t>- the time unit for reservation a BBQ zone. In the period 8 AM - 6 PM equals </a:t>
            </a:r>
            <a:r>
              <a:rPr i="1" lang="ru"/>
              <a:t>two hours</a:t>
            </a:r>
            <a:r>
              <a:rPr lang="ru"/>
              <a:t>. In the period 6 PM - 12 AM equals </a:t>
            </a:r>
            <a:r>
              <a:rPr i="1" lang="ru"/>
              <a:t>three hours</a:t>
            </a:r>
            <a:r>
              <a:rPr lang="ru"/>
              <a:t>.</a:t>
            </a:r>
            <a:endParaRPr/>
          </a:p>
          <a:p>
            <a:pPr indent="0" lvl="0" marL="0" rtl="0" algn="l">
              <a:spcBef>
                <a:spcPts val="1600"/>
              </a:spcBef>
              <a:spcAft>
                <a:spcPts val="0"/>
              </a:spcAft>
              <a:buNone/>
            </a:pPr>
            <a:r>
              <a:rPr b="1" lang="ru"/>
              <a:t>Spreadsheet</a:t>
            </a:r>
            <a:r>
              <a:rPr lang="ru"/>
              <a:t> - Google Spreadsheet</a:t>
            </a:r>
            <a:endParaRPr/>
          </a:p>
          <a:p>
            <a:pPr indent="0" lvl="0" marL="0" rtl="0" algn="l">
              <a:spcBef>
                <a:spcPts val="1600"/>
              </a:spcBef>
              <a:spcAft>
                <a:spcPts val="0"/>
              </a:spcAft>
              <a:buNone/>
            </a:pPr>
            <a:r>
              <a:rPr b="1" lang="ru"/>
              <a:t>Waiting list</a:t>
            </a:r>
            <a:r>
              <a:rPr lang="ru"/>
              <a:t> - list of users who wants to reserve time slots that already booked but, can be available if owners of the reservation will cancel the reservation.</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pic>
        <p:nvPicPr>
          <p:cNvPr id="94" name="Google Shape;94;p19" title="Points scored"/>
          <p:cNvPicPr preferRelativeResize="0"/>
          <p:nvPr/>
        </p:nvPicPr>
        <p:blipFill>
          <a:blip r:embed="rId3">
            <a:alphaModFix/>
          </a:blip>
          <a:stretch>
            <a:fillRect/>
          </a:stretch>
        </p:blipFill>
        <p:spPr>
          <a:xfrm>
            <a:off x="3389000" y="792541"/>
            <a:ext cx="5754900" cy="3558419"/>
          </a:xfrm>
          <a:prstGeom prst="rect">
            <a:avLst/>
          </a:prstGeom>
          <a:noFill/>
          <a:ln>
            <a:noFill/>
          </a:ln>
        </p:spPr>
      </p:pic>
      <p:sp>
        <p:nvSpPr>
          <p:cNvPr id="95" name="Google Shape;95;p19"/>
          <p:cNvSpPr txBox="1"/>
          <p:nvPr>
            <p:ph type="title"/>
          </p:nvPr>
        </p:nvSpPr>
        <p:spPr>
          <a:xfrm>
            <a:off x="321825" y="694100"/>
            <a:ext cx="2651400" cy="178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Interview</a:t>
            </a:r>
            <a:endParaRPr/>
          </a:p>
        </p:txBody>
      </p:sp>
      <p:sp>
        <p:nvSpPr>
          <p:cNvPr id="96" name="Google Shape;96;p19"/>
          <p:cNvSpPr txBox="1"/>
          <p:nvPr>
            <p:ph idx="1" type="body"/>
          </p:nvPr>
        </p:nvSpPr>
        <p:spPr>
          <a:xfrm>
            <a:off x="321825" y="1165104"/>
            <a:ext cx="2651400" cy="1937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ru"/>
              <a:t>3 interviews</a:t>
            </a:r>
            <a:endParaRPr/>
          </a:p>
          <a:p>
            <a:pPr indent="-317500" lvl="0" marL="457200" rtl="0" algn="l">
              <a:spcBef>
                <a:spcPts val="0"/>
              </a:spcBef>
              <a:spcAft>
                <a:spcPts val="0"/>
              </a:spcAft>
              <a:buSzPts val="1400"/>
              <a:buChar char="-"/>
            </a:pPr>
            <a:r>
              <a:rPr lang="ru"/>
              <a:t>~25 questions </a:t>
            </a:r>
            <a:endParaRPr/>
          </a:p>
          <a:p>
            <a:pPr indent="-317500" lvl="0" marL="457200" rtl="0" algn="l">
              <a:spcBef>
                <a:spcPts val="0"/>
              </a:spcBef>
              <a:spcAft>
                <a:spcPts val="0"/>
              </a:spcAft>
              <a:buSzPts val="1400"/>
              <a:buChar char="-"/>
            </a:pPr>
            <a:r>
              <a:rPr lang="ru"/>
              <a:t>average 36 minutes </a:t>
            </a:r>
            <a:endParaRPr/>
          </a:p>
          <a:p>
            <a:pPr indent="0" lvl="0" marL="0" rtl="0" algn="l">
              <a:spcBef>
                <a:spcPts val="1600"/>
              </a:spcBef>
              <a:spcAft>
                <a:spcPts val="1600"/>
              </a:spcAft>
              <a:buNone/>
            </a:pPr>
            <a:r>
              <a:t/>
            </a:r>
            <a:endParaRPr/>
          </a:p>
        </p:txBody>
      </p:sp>
      <p:cxnSp>
        <p:nvCxnSpPr>
          <p:cNvPr id="97" name="Google Shape;97;p19"/>
          <p:cNvCxnSpPr/>
          <p:nvPr/>
        </p:nvCxnSpPr>
        <p:spPr>
          <a:xfrm>
            <a:off x="3389100" y="-2"/>
            <a:ext cx="300" cy="5143500"/>
          </a:xfrm>
          <a:prstGeom prst="straightConnector1">
            <a:avLst/>
          </a:prstGeom>
          <a:noFill/>
          <a:ln cap="flat" cmpd="sng" w="9525">
            <a:solidFill>
              <a:srgbClr val="D9D9D9"/>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2490825" y="816000"/>
            <a:ext cx="5856000" cy="152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a:t>Conflicts and Resolution</a:t>
            </a:r>
            <a:endParaRPr/>
          </a:p>
        </p:txBody>
      </p:sp>
      <p:sp>
        <p:nvSpPr>
          <p:cNvPr id="103" name="Google Shape;103;p20"/>
          <p:cNvSpPr txBox="1"/>
          <p:nvPr>
            <p:ph idx="1" type="body"/>
          </p:nvPr>
        </p:nvSpPr>
        <p:spPr>
          <a:xfrm>
            <a:off x="2490825" y="2477400"/>
            <a:ext cx="2840100" cy="201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t>- One more meeting with all members of both teams</a:t>
            </a:r>
            <a:endParaRPr/>
          </a:p>
        </p:txBody>
      </p:sp>
      <p:sp>
        <p:nvSpPr>
          <p:cNvPr id="104" name="Google Shape;104;p20"/>
          <p:cNvSpPr txBox="1"/>
          <p:nvPr>
            <p:ph idx="2" type="body"/>
          </p:nvPr>
        </p:nvSpPr>
        <p:spPr>
          <a:xfrm>
            <a:off x="5506600" y="2477400"/>
            <a:ext cx="2840100" cy="201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t>- Questions prepared to clarify uncertain points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id="109" name="Google Shape;109;p21"/>
          <p:cNvPicPr preferRelativeResize="0"/>
          <p:nvPr/>
        </p:nvPicPr>
        <p:blipFill>
          <a:blip r:embed="rId3">
            <a:alphaModFix/>
          </a:blip>
          <a:stretch>
            <a:fillRect/>
          </a:stretch>
        </p:blipFill>
        <p:spPr>
          <a:xfrm>
            <a:off x="424525" y="0"/>
            <a:ext cx="8294948"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graphicFrame>
        <p:nvGraphicFramePr>
          <p:cNvPr id="114" name="Google Shape;114;p22"/>
          <p:cNvGraphicFramePr/>
          <p:nvPr/>
        </p:nvGraphicFramePr>
        <p:xfrm>
          <a:off x="2416075" y="143300"/>
          <a:ext cx="3000000" cy="3000000"/>
        </p:xfrm>
        <a:graphic>
          <a:graphicData uri="http://schemas.openxmlformats.org/drawingml/2006/table">
            <a:tbl>
              <a:tblPr>
                <a:noFill/>
                <a:tableStyleId>{005D5155-9C16-481E-94E4-E4A0D5CC0A43}</a:tableStyleId>
              </a:tblPr>
              <a:tblGrid>
                <a:gridCol w="1387050"/>
                <a:gridCol w="5184875"/>
              </a:tblGrid>
              <a:tr h="339175">
                <a:tc>
                  <a:txBody>
                    <a:bodyPr/>
                    <a:lstStyle/>
                    <a:p>
                      <a:pPr indent="0" lvl="0" marL="0" rtl="0" algn="l">
                        <a:spcBef>
                          <a:spcPts val="0"/>
                        </a:spcBef>
                        <a:spcAft>
                          <a:spcPts val="0"/>
                        </a:spcAft>
                        <a:buNone/>
                      </a:pPr>
                      <a:r>
                        <a:rPr b="1" lang="ru" sz="1100"/>
                        <a:t>Use Case Name:</a:t>
                      </a:r>
                      <a:endParaRPr b="1" sz="1100"/>
                    </a:p>
                  </a:txBody>
                  <a:tcPr marT="63500" marB="63500" marR="63500" marL="63500"/>
                </a:tc>
                <a:tc>
                  <a:txBody>
                    <a:bodyPr/>
                    <a:lstStyle/>
                    <a:p>
                      <a:pPr indent="0" lvl="0" marL="0" rtl="0" algn="l">
                        <a:spcBef>
                          <a:spcPts val="0"/>
                        </a:spcBef>
                        <a:spcAft>
                          <a:spcPts val="0"/>
                        </a:spcAft>
                        <a:buNone/>
                      </a:pPr>
                      <a:r>
                        <a:rPr lang="ru" sz="1100"/>
                        <a:t>Create reservation</a:t>
                      </a:r>
                      <a:endParaRPr sz="1100"/>
                    </a:p>
                  </a:txBody>
                  <a:tcPr marT="63500" marB="63500" marR="63500" marL="63500"/>
                </a:tc>
              </a:tr>
              <a:tr h="339175">
                <a:tc>
                  <a:txBody>
                    <a:bodyPr/>
                    <a:lstStyle/>
                    <a:p>
                      <a:pPr indent="0" lvl="0" marL="0" rtl="0" algn="l">
                        <a:spcBef>
                          <a:spcPts val="0"/>
                        </a:spcBef>
                        <a:spcAft>
                          <a:spcPts val="0"/>
                        </a:spcAft>
                        <a:buNone/>
                      </a:pPr>
                      <a:r>
                        <a:rPr b="1" lang="ru" sz="1100"/>
                        <a:t>Primary Actors:</a:t>
                      </a:r>
                      <a:endParaRPr b="1" sz="1100"/>
                    </a:p>
                  </a:txBody>
                  <a:tcPr marT="63500" marB="63500" marR="63500" marL="63500"/>
                </a:tc>
                <a:tc>
                  <a:txBody>
                    <a:bodyPr/>
                    <a:lstStyle/>
                    <a:p>
                      <a:pPr indent="0" lvl="0" marL="0" rtl="0" algn="l">
                        <a:spcBef>
                          <a:spcPts val="0"/>
                        </a:spcBef>
                        <a:spcAft>
                          <a:spcPts val="0"/>
                        </a:spcAft>
                        <a:buNone/>
                      </a:pPr>
                      <a:r>
                        <a:rPr lang="ru" sz="1100"/>
                        <a:t>Telegram user</a:t>
                      </a:r>
                      <a:endParaRPr sz="1100"/>
                    </a:p>
                  </a:txBody>
                  <a:tcPr marT="63500" marB="63500" marR="63500" marL="63500"/>
                </a:tc>
              </a:tr>
              <a:tr h="339175">
                <a:tc>
                  <a:txBody>
                    <a:bodyPr/>
                    <a:lstStyle/>
                    <a:p>
                      <a:pPr indent="0" lvl="0" marL="0" rtl="0" algn="l">
                        <a:spcBef>
                          <a:spcPts val="0"/>
                        </a:spcBef>
                        <a:spcAft>
                          <a:spcPts val="0"/>
                        </a:spcAft>
                        <a:buNone/>
                      </a:pPr>
                      <a:r>
                        <a:rPr b="1" lang="ru" sz="1100"/>
                        <a:t>Secondary Actors:</a:t>
                      </a:r>
                      <a:endParaRPr b="1" sz="1100"/>
                    </a:p>
                  </a:txBody>
                  <a:tcPr marT="63500" marB="63500" marR="63500" marL="63500"/>
                </a:tc>
                <a:tc>
                  <a:txBody>
                    <a:bodyPr/>
                    <a:lstStyle/>
                    <a:p>
                      <a:pPr indent="0" lvl="0" marL="0" rtl="0" algn="l">
                        <a:spcBef>
                          <a:spcPts val="0"/>
                        </a:spcBef>
                        <a:spcAft>
                          <a:spcPts val="0"/>
                        </a:spcAft>
                        <a:buNone/>
                      </a:pPr>
                      <a:r>
                        <a:rPr lang="ru" sz="1100"/>
                        <a:t>Telegram bot</a:t>
                      </a:r>
                      <a:endParaRPr sz="1100"/>
                    </a:p>
                  </a:txBody>
                  <a:tcPr marT="63500" marB="63500" marR="63500" marL="63500"/>
                </a:tc>
              </a:tr>
              <a:tr h="339175">
                <a:tc>
                  <a:txBody>
                    <a:bodyPr/>
                    <a:lstStyle/>
                    <a:p>
                      <a:pPr indent="0" lvl="0" marL="0" rtl="0" algn="l">
                        <a:spcBef>
                          <a:spcPts val="0"/>
                        </a:spcBef>
                        <a:spcAft>
                          <a:spcPts val="0"/>
                        </a:spcAft>
                        <a:buNone/>
                      </a:pPr>
                      <a:r>
                        <a:rPr b="1" lang="ru" sz="1100"/>
                        <a:t>Brief description:</a:t>
                      </a:r>
                      <a:endParaRPr b="1" sz="1100"/>
                    </a:p>
                  </a:txBody>
                  <a:tcPr marT="63500" marB="63500" marR="63500" marL="63500"/>
                </a:tc>
                <a:tc>
                  <a:txBody>
                    <a:bodyPr/>
                    <a:lstStyle/>
                    <a:p>
                      <a:pPr indent="0" lvl="0" marL="0" rtl="0" algn="l">
                        <a:spcBef>
                          <a:spcPts val="0"/>
                        </a:spcBef>
                        <a:spcAft>
                          <a:spcPts val="0"/>
                        </a:spcAft>
                        <a:buNone/>
                      </a:pPr>
                      <a:r>
                        <a:rPr lang="ru" sz="1100"/>
                        <a:t>The user creates reservation by selecting an available date and time.</a:t>
                      </a:r>
                      <a:endParaRPr sz="1100"/>
                    </a:p>
                  </a:txBody>
                  <a:tcPr marT="63500" marB="63500" marR="63500" marL="63500"/>
                </a:tc>
              </a:tr>
              <a:tr h="923725">
                <a:tc>
                  <a:txBody>
                    <a:bodyPr/>
                    <a:lstStyle/>
                    <a:p>
                      <a:pPr indent="0" lvl="0" marL="0" rtl="0" algn="l">
                        <a:spcBef>
                          <a:spcPts val="0"/>
                        </a:spcBef>
                        <a:spcAft>
                          <a:spcPts val="0"/>
                        </a:spcAft>
                        <a:buNone/>
                      </a:pPr>
                      <a:r>
                        <a:rPr b="1" lang="ru" sz="1100"/>
                        <a:t>Preconditions:</a:t>
                      </a:r>
                      <a:endParaRPr b="1" sz="1100"/>
                    </a:p>
                  </a:txBody>
                  <a:tcPr marT="63500" marB="63500" marR="63500" marL="63500"/>
                </a:tc>
                <a:tc>
                  <a:txBody>
                    <a:bodyPr/>
                    <a:lstStyle/>
                    <a:p>
                      <a:pPr indent="0" lvl="0" marL="0" rtl="0" algn="l">
                        <a:spcBef>
                          <a:spcPts val="0"/>
                        </a:spcBef>
                        <a:spcAft>
                          <a:spcPts val="0"/>
                        </a:spcAft>
                        <a:buNone/>
                      </a:pPr>
                      <a:r>
                        <a:rPr lang="ru" sz="1100"/>
                        <a:t>The user already has:</a:t>
                      </a:r>
                      <a:endParaRPr sz="1100"/>
                    </a:p>
                    <a:p>
                      <a:pPr indent="-298450" lvl="0" marL="457200" rtl="0" algn="l">
                        <a:spcBef>
                          <a:spcPts val="0"/>
                        </a:spcBef>
                        <a:spcAft>
                          <a:spcPts val="0"/>
                        </a:spcAft>
                        <a:buSzPts val="1100"/>
                        <a:buChar char="-"/>
                      </a:pPr>
                      <a:r>
                        <a:rPr lang="ru" sz="1100"/>
                        <a:t>less than 1 reservation for the selected day</a:t>
                      </a:r>
                      <a:endParaRPr sz="1100"/>
                    </a:p>
                    <a:p>
                      <a:pPr indent="-298450" lvl="0" marL="457200" rtl="0" algn="l">
                        <a:spcBef>
                          <a:spcPts val="0"/>
                        </a:spcBef>
                        <a:spcAft>
                          <a:spcPts val="0"/>
                        </a:spcAft>
                        <a:buSzPts val="1100"/>
                        <a:buChar char="-"/>
                      </a:pPr>
                      <a:r>
                        <a:rPr lang="ru" sz="1100"/>
                        <a:t>less than 3 reservation for the selected week</a:t>
                      </a:r>
                      <a:endParaRPr sz="1100"/>
                    </a:p>
                    <a:p>
                      <a:pPr indent="-298450" lvl="0" marL="457200" rtl="0" algn="l">
                        <a:spcBef>
                          <a:spcPts val="0"/>
                        </a:spcBef>
                        <a:spcAft>
                          <a:spcPts val="0"/>
                        </a:spcAft>
                        <a:buSzPts val="1100"/>
                        <a:buChar char="-"/>
                      </a:pPr>
                      <a:r>
                        <a:rPr lang="ru" sz="1100"/>
                        <a:t>less than 12 reservation for the selected month</a:t>
                      </a:r>
                      <a:endParaRPr sz="1100"/>
                    </a:p>
                  </a:txBody>
                  <a:tcPr marT="63500" marB="63500" marR="63500" marL="63500"/>
                </a:tc>
              </a:tr>
              <a:tr h="1508275">
                <a:tc>
                  <a:txBody>
                    <a:bodyPr/>
                    <a:lstStyle/>
                    <a:p>
                      <a:pPr indent="0" lvl="0" marL="0" rtl="0" algn="l">
                        <a:spcBef>
                          <a:spcPts val="0"/>
                        </a:spcBef>
                        <a:spcAft>
                          <a:spcPts val="0"/>
                        </a:spcAft>
                        <a:buNone/>
                      </a:pPr>
                      <a:r>
                        <a:rPr b="1" lang="ru" sz="1100"/>
                        <a:t>Flow of events:</a:t>
                      </a:r>
                      <a:endParaRPr b="1" sz="1100"/>
                    </a:p>
                  </a:txBody>
                  <a:tcPr marT="63500" marB="63500" marR="63500" marL="63500"/>
                </a:tc>
                <a:tc>
                  <a:txBody>
                    <a:bodyPr/>
                    <a:lstStyle/>
                    <a:p>
                      <a:pPr indent="-298450" lvl="0" marL="457200" rtl="0" algn="l">
                        <a:spcBef>
                          <a:spcPts val="0"/>
                        </a:spcBef>
                        <a:spcAft>
                          <a:spcPts val="0"/>
                        </a:spcAft>
                        <a:buSzPts val="1100"/>
                        <a:buAutoNum type="arabicPeriod"/>
                      </a:pPr>
                      <a:r>
                        <a:rPr lang="ru" sz="1100"/>
                        <a:t>The user selects the option to create a reservation.</a:t>
                      </a:r>
                      <a:endParaRPr sz="1100"/>
                    </a:p>
                    <a:p>
                      <a:pPr indent="-298450" lvl="0" marL="457200" rtl="0" algn="l">
                        <a:spcBef>
                          <a:spcPts val="0"/>
                        </a:spcBef>
                        <a:spcAft>
                          <a:spcPts val="0"/>
                        </a:spcAft>
                        <a:buSzPts val="1100"/>
                        <a:buAutoNum type="arabicPeriod"/>
                      </a:pPr>
                      <a:r>
                        <a:rPr lang="ru" sz="1100"/>
                        <a:t>The bot returns a list of available dates: </a:t>
                      </a:r>
                      <a:endParaRPr sz="1100"/>
                    </a:p>
                    <a:p>
                      <a:pPr indent="-298450" lvl="0" marL="914400" rtl="0" algn="l">
                        <a:spcBef>
                          <a:spcPts val="0"/>
                        </a:spcBef>
                        <a:spcAft>
                          <a:spcPts val="0"/>
                        </a:spcAft>
                        <a:buSzPts val="1100"/>
                        <a:buChar char="-"/>
                      </a:pPr>
                      <a:r>
                        <a:rPr lang="ru" sz="1100"/>
                        <a:t>today</a:t>
                      </a:r>
                      <a:endParaRPr sz="1100"/>
                    </a:p>
                    <a:p>
                      <a:pPr indent="-298450" lvl="0" marL="914400" rtl="0" algn="l">
                        <a:spcBef>
                          <a:spcPts val="0"/>
                        </a:spcBef>
                        <a:spcAft>
                          <a:spcPts val="0"/>
                        </a:spcAft>
                        <a:buSzPts val="1100"/>
                        <a:buChar char="-"/>
                      </a:pPr>
                      <a:r>
                        <a:rPr lang="ru" sz="1100"/>
                        <a:t>tomorrow</a:t>
                      </a:r>
                      <a:endParaRPr sz="1100"/>
                    </a:p>
                    <a:p>
                      <a:pPr indent="-298450" lvl="0" marL="914400" rtl="0" algn="l">
                        <a:spcBef>
                          <a:spcPts val="0"/>
                        </a:spcBef>
                        <a:spcAft>
                          <a:spcPts val="0"/>
                        </a:spcAft>
                        <a:buSzPts val="1100"/>
                        <a:buChar char="-"/>
                      </a:pPr>
                      <a:r>
                        <a:rPr lang="ru" sz="1100"/>
                        <a:t>the day after tomorrow.</a:t>
                      </a:r>
                      <a:endParaRPr sz="1100"/>
                    </a:p>
                    <a:p>
                      <a:pPr indent="-298450" lvl="0" marL="457200" rtl="0" algn="l">
                        <a:spcBef>
                          <a:spcPts val="0"/>
                        </a:spcBef>
                        <a:spcAft>
                          <a:spcPts val="0"/>
                        </a:spcAft>
                        <a:buSzPts val="1100"/>
                        <a:buAutoNum type="arabicPeriod"/>
                      </a:pPr>
                      <a:r>
                        <a:rPr lang="ru" sz="1100"/>
                        <a:t>The user selects the date.</a:t>
                      </a:r>
                      <a:endParaRPr sz="1100"/>
                    </a:p>
                    <a:p>
                      <a:pPr indent="-298450" lvl="0" marL="457200" rtl="0" algn="l">
                        <a:spcBef>
                          <a:spcPts val="0"/>
                        </a:spcBef>
                        <a:spcAft>
                          <a:spcPts val="0"/>
                        </a:spcAft>
                        <a:buSzPts val="1100"/>
                        <a:buAutoNum type="arabicPeriod"/>
                      </a:pPr>
                      <a:r>
                        <a:rPr lang="ru" sz="1100"/>
                        <a:t>The bot returns the list of time slots for the selected date.</a:t>
                      </a:r>
                      <a:endParaRPr sz="1100"/>
                    </a:p>
                  </a:txBody>
                  <a:tcPr marT="63500" marB="63500" marR="63500" marL="63500"/>
                </a:tc>
              </a:tr>
              <a:tr h="534025">
                <a:tc>
                  <a:txBody>
                    <a:bodyPr/>
                    <a:lstStyle/>
                    <a:p>
                      <a:pPr indent="0" lvl="0" marL="0" rtl="0" algn="l">
                        <a:spcBef>
                          <a:spcPts val="0"/>
                        </a:spcBef>
                        <a:spcAft>
                          <a:spcPts val="0"/>
                        </a:spcAft>
                        <a:buNone/>
                      </a:pPr>
                      <a:r>
                        <a:rPr b="1" lang="ru" sz="1100"/>
                        <a:t>Postconditions:</a:t>
                      </a:r>
                      <a:endParaRPr b="1" sz="1100"/>
                    </a:p>
                  </a:txBody>
                  <a:tcPr marT="63500" marB="63500" marR="63500" marL="63500"/>
                </a:tc>
                <a:tc>
                  <a:txBody>
                    <a:bodyPr/>
                    <a:lstStyle/>
                    <a:p>
                      <a:pPr indent="0" lvl="0" marL="0" rtl="0" algn="l">
                        <a:spcBef>
                          <a:spcPts val="0"/>
                        </a:spcBef>
                        <a:spcAft>
                          <a:spcPts val="0"/>
                        </a:spcAft>
                        <a:buNone/>
                      </a:pPr>
                      <a:r>
                        <a:rPr lang="ru" sz="1100"/>
                        <a:t>The bot provides the list of time slots for the selected date and option to be added to the waitlist.</a:t>
                      </a:r>
                      <a:endParaRPr sz="1100"/>
                    </a:p>
                  </a:txBody>
                  <a:tcPr marT="63500" marB="63500" marR="63500" marL="63500"/>
                </a:tc>
              </a:tr>
              <a:tr h="534025">
                <a:tc>
                  <a:txBody>
                    <a:bodyPr/>
                    <a:lstStyle/>
                    <a:p>
                      <a:pPr indent="0" lvl="0" marL="0" rtl="0" algn="l">
                        <a:spcBef>
                          <a:spcPts val="0"/>
                        </a:spcBef>
                        <a:spcAft>
                          <a:spcPts val="0"/>
                        </a:spcAft>
                        <a:buNone/>
                      </a:pPr>
                      <a:r>
                        <a:rPr b="1" lang="ru" sz="1100"/>
                        <a:t>Alternative flows </a:t>
                      </a:r>
                      <a:endParaRPr b="1" sz="1100"/>
                    </a:p>
                    <a:p>
                      <a:pPr indent="0" lvl="0" marL="0" rtl="0" algn="l">
                        <a:spcBef>
                          <a:spcPts val="0"/>
                        </a:spcBef>
                        <a:spcAft>
                          <a:spcPts val="0"/>
                        </a:spcAft>
                        <a:buNone/>
                      </a:pPr>
                      <a:r>
                        <a:rPr b="1" lang="ru" sz="1100"/>
                        <a:t>and exceptions:</a:t>
                      </a:r>
                      <a:endParaRPr b="1" sz="1100"/>
                    </a:p>
                  </a:txBody>
                  <a:tcPr marT="63500" marB="63500" marR="63500" marL="63500"/>
                </a:tc>
                <a:tc>
                  <a:txBody>
                    <a:bodyPr/>
                    <a:lstStyle/>
                    <a:p>
                      <a:pPr indent="0" lvl="0" marL="0" rtl="0" algn="l">
                        <a:spcBef>
                          <a:spcPts val="0"/>
                        </a:spcBef>
                        <a:spcAft>
                          <a:spcPts val="0"/>
                        </a:spcAft>
                        <a:buNone/>
                      </a:pPr>
                      <a:r>
                        <a:rPr lang="ru" sz="1100"/>
                        <a:t>The user cannot create a reservation if he has reached the limit for the maximal number of reservations.</a:t>
                      </a:r>
                      <a:endParaRPr sz="1100"/>
                    </a:p>
                  </a:txBody>
                  <a:tcPr marT="63500" marB="63500" marR="63500" marL="63500"/>
                </a:tc>
              </a:tr>
            </a:tbl>
          </a:graphicData>
        </a:graphic>
      </p:graphicFrame>
      <p:sp>
        <p:nvSpPr>
          <p:cNvPr id="115" name="Google Shape;115;p22"/>
          <p:cNvSpPr txBox="1"/>
          <p:nvPr>
            <p:ph type="title"/>
          </p:nvPr>
        </p:nvSpPr>
        <p:spPr>
          <a:xfrm>
            <a:off x="305150" y="263525"/>
            <a:ext cx="3049800" cy="14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Create reservation</a:t>
            </a:r>
            <a:endParaRPr/>
          </a:p>
          <a:p>
            <a:pPr indent="0" lvl="0" marL="0" rtl="0" algn="l">
              <a:spcBef>
                <a:spcPts val="0"/>
              </a:spcBef>
              <a:spcAft>
                <a:spcPts val="0"/>
              </a:spcAft>
              <a:buNone/>
            </a:pPr>
            <a:r>
              <a:rPr lang="ru"/>
              <a:t>use case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05150" y="263525"/>
            <a:ext cx="3049800" cy="14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Send </a:t>
            </a:r>
            <a:endParaRPr/>
          </a:p>
          <a:p>
            <a:pPr indent="0" lvl="0" marL="0" rtl="0" algn="l">
              <a:spcBef>
                <a:spcPts val="0"/>
              </a:spcBef>
              <a:spcAft>
                <a:spcPts val="0"/>
              </a:spcAft>
              <a:buNone/>
            </a:pPr>
            <a:r>
              <a:rPr lang="ru"/>
              <a:t>message</a:t>
            </a:r>
            <a:endParaRPr/>
          </a:p>
          <a:p>
            <a:pPr indent="0" lvl="0" marL="0" rtl="0" algn="l">
              <a:spcBef>
                <a:spcPts val="0"/>
              </a:spcBef>
              <a:spcAft>
                <a:spcPts val="0"/>
              </a:spcAft>
              <a:buNone/>
            </a:pPr>
            <a:r>
              <a:rPr lang="ru"/>
              <a:t>use case</a:t>
            </a:r>
            <a:endParaRPr/>
          </a:p>
        </p:txBody>
      </p:sp>
      <p:graphicFrame>
        <p:nvGraphicFramePr>
          <p:cNvPr id="121" name="Google Shape;121;p23"/>
          <p:cNvGraphicFramePr/>
          <p:nvPr/>
        </p:nvGraphicFramePr>
        <p:xfrm>
          <a:off x="3260400" y="263525"/>
          <a:ext cx="3000000" cy="3000000"/>
        </p:xfrm>
        <a:graphic>
          <a:graphicData uri="http://schemas.openxmlformats.org/drawingml/2006/table">
            <a:tbl>
              <a:tblPr>
                <a:noFill/>
                <a:tableStyleId>{005D5155-9C16-481E-94E4-E4A0D5CC0A43}</a:tableStyleId>
              </a:tblPr>
              <a:tblGrid>
                <a:gridCol w="1394925"/>
                <a:gridCol w="4184750"/>
              </a:tblGrid>
              <a:tr h="12700">
                <a:tc>
                  <a:txBody>
                    <a:bodyPr/>
                    <a:lstStyle/>
                    <a:p>
                      <a:pPr indent="0" lvl="0" marL="0" rtl="0" algn="l">
                        <a:spcBef>
                          <a:spcPts val="0"/>
                        </a:spcBef>
                        <a:spcAft>
                          <a:spcPts val="0"/>
                        </a:spcAft>
                        <a:buNone/>
                      </a:pPr>
                      <a:r>
                        <a:rPr b="1" lang="ru" sz="1200"/>
                        <a:t>Use case name:</a:t>
                      </a:r>
                      <a:endParaRPr b="1" sz="1200"/>
                    </a:p>
                  </a:txBody>
                  <a:tcPr marT="63500" marB="63500" marR="63500" marL="63500"/>
                </a:tc>
                <a:tc>
                  <a:txBody>
                    <a:bodyPr/>
                    <a:lstStyle/>
                    <a:p>
                      <a:pPr indent="0" lvl="0" marL="0" rtl="0" algn="l">
                        <a:spcBef>
                          <a:spcPts val="0"/>
                        </a:spcBef>
                        <a:spcAft>
                          <a:spcPts val="0"/>
                        </a:spcAft>
                        <a:buNone/>
                      </a:pPr>
                      <a:r>
                        <a:rPr lang="ru" sz="1200"/>
                        <a:t>Send message (abstract use case)</a:t>
                      </a:r>
                      <a:endParaRPr sz="1200"/>
                    </a:p>
                  </a:txBody>
                  <a:tcPr marT="63500" marB="63500" marR="63500" marL="63500"/>
                </a:tc>
              </a:tr>
              <a:tr h="12700">
                <a:tc>
                  <a:txBody>
                    <a:bodyPr/>
                    <a:lstStyle/>
                    <a:p>
                      <a:pPr indent="0" lvl="0" marL="0" rtl="0" algn="l">
                        <a:spcBef>
                          <a:spcPts val="0"/>
                        </a:spcBef>
                        <a:spcAft>
                          <a:spcPts val="0"/>
                        </a:spcAft>
                        <a:buNone/>
                      </a:pPr>
                      <a:r>
                        <a:rPr b="1" lang="ru" sz="1200"/>
                        <a:t>Use case ID:</a:t>
                      </a:r>
                      <a:endParaRPr b="1" sz="1200"/>
                    </a:p>
                  </a:txBody>
                  <a:tcPr marT="63500" marB="63500" marR="63500" marL="63500"/>
                </a:tc>
                <a:tc>
                  <a:txBody>
                    <a:bodyPr/>
                    <a:lstStyle/>
                    <a:p>
                      <a:pPr indent="0" lvl="0" marL="0" rtl="0" algn="l">
                        <a:spcBef>
                          <a:spcPts val="0"/>
                        </a:spcBef>
                        <a:spcAft>
                          <a:spcPts val="0"/>
                        </a:spcAft>
                        <a:buNone/>
                      </a:pPr>
                      <a:r>
                        <a:rPr lang="ru" sz="1200"/>
                        <a:t>SM-10</a:t>
                      </a:r>
                      <a:endParaRPr sz="1200"/>
                    </a:p>
                  </a:txBody>
                  <a:tcPr marT="63500" marB="63500" marR="63500" marL="63500"/>
                </a:tc>
              </a:tr>
              <a:tr h="12700">
                <a:tc>
                  <a:txBody>
                    <a:bodyPr/>
                    <a:lstStyle/>
                    <a:p>
                      <a:pPr indent="0" lvl="0" marL="0" rtl="0" algn="l">
                        <a:spcBef>
                          <a:spcPts val="0"/>
                        </a:spcBef>
                        <a:spcAft>
                          <a:spcPts val="0"/>
                        </a:spcAft>
                        <a:buNone/>
                      </a:pPr>
                      <a:r>
                        <a:rPr b="1" lang="ru" sz="1200"/>
                        <a:t>Brief description:</a:t>
                      </a:r>
                      <a:endParaRPr b="1" sz="1200"/>
                    </a:p>
                  </a:txBody>
                  <a:tcPr marT="63500" marB="63500" marR="63500" marL="63500"/>
                </a:tc>
                <a:tc>
                  <a:txBody>
                    <a:bodyPr/>
                    <a:lstStyle/>
                    <a:p>
                      <a:pPr indent="0" lvl="0" marL="0" rtl="0" algn="l">
                        <a:spcBef>
                          <a:spcPts val="0"/>
                        </a:spcBef>
                        <a:spcAft>
                          <a:spcPts val="0"/>
                        </a:spcAft>
                        <a:buNone/>
                      </a:pPr>
                      <a:r>
                        <a:rPr lang="ru" sz="1200"/>
                        <a:t>The bot makes updates in the spreadsheet.</a:t>
                      </a:r>
                      <a:endParaRPr sz="1200"/>
                    </a:p>
                  </a:txBody>
                  <a:tcPr marT="63500" marB="63500" marR="63500" marL="63500"/>
                </a:tc>
              </a:tr>
              <a:tr h="12700">
                <a:tc>
                  <a:txBody>
                    <a:bodyPr/>
                    <a:lstStyle/>
                    <a:p>
                      <a:pPr indent="0" lvl="0" marL="0" rtl="0" algn="l">
                        <a:spcBef>
                          <a:spcPts val="0"/>
                        </a:spcBef>
                        <a:spcAft>
                          <a:spcPts val="0"/>
                        </a:spcAft>
                        <a:buNone/>
                      </a:pPr>
                      <a:r>
                        <a:rPr b="1" lang="ru" sz="1200"/>
                        <a:t>Flow of events:</a:t>
                      </a:r>
                      <a:endParaRPr b="1" sz="1200"/>
                    </a:p>
                  </a:txBody>
                  <a:tcPr marT="63500" marB="63500" marR="63500" marL="63500"/>
                </a:tc>
                <a:tc>
                  <a:txBody>
                    <a:bodyPr/>
                    <a:lstStyle/>
                    <a:p>
                      <a:pPr indent="-304800" lvl="0" marL="457200" rtl="0" algn="l">
                        <a:spcBef>
                          <a:spcPts val="0"/>
                        </a:spcBef>
                        <a:spcAft>
                          <a:spcPts val="0"/>
                        </a:spcAft>
                        <a:buSzPts val="1200"/>
                        <a:buAutoNum type="arabicPeriod"/>
                      </a:pPr>
                      <a:r>
                        <a:rPr lang="ru" sz="1200"/>
                        <a:t>The bot finds the user.</a:t>
                      </a:r>
                      <a:endParaRPr sz="1200"/>
                    </a:p>
                    <a:p>
                      <a:pPr indent="-304800" lvl="0" marL="457200" rtl="0" algn="l">
                        <a:spcBef>
                          <a:spcPts val="0"/>
                        </a:spcBef>
                        <a:spcAft>
                          <a:spcPts val="0"/>
                        </a:spcAft>
                        <a:buSzPts val="1200"/>
                        <a:buAutoNum type="arabicPeriod"/>
                      </a:pPr>
                      <a:r>
                        <a:rPr lang="ru" sz="1200"/>
                        <a:t>The bot sends a message.</a:t>
                      </a:r>
                      <a:endParaRPr sz="1200"/>
                    </a:p>
                  </a:txBody>
                  <a:tcPr marT="63500" marB="63500" marR="63500" marL="63500"/>
                </a:tc>
              </a:tr>
              <a:tr h="12700">
                <a:tc>
                  <a:txBody>
                    <a:bodyPr/>
                    <a:lstStyle/>
                    <a:p>
                      <a:pPr indent="0" lvl="0" marL="0" rtl="0" algn="l">
                        <a:spcBef>
                          <a:spcPts val="0"/>
                        </a:spcBef>
                        <a:spcAft>
                          <a:spcPts val="0"/>
                        </a:spcAft>
                        <a:buNone/>
                      </a:pPr>
                      <a:r>
                        <a:rPr b="1" lang="ru" sz="1200"/>
                        <a:t>Postconditions:</a:t>
                      </a:r>
                      <a:endParaRPr b="1" sz="1200"/>
                    </a:p>
                  </a:txBody>
                  <a:tcPr marT="63500" marB="63500" marR="63500" marL="63500"/>
                </a:tc>
                <a:tc>
                  <a:txBody>
                    <a:bodyPr/>
                    <a:lstStyle/>
                    <a:p>
                      <a:pPr indent="0" lvl="0" marL="0" rtl="0" algn="l">
                        <a:spcBef>
                          <a:spcPts val="0"/>
                        </a:spcBef>
                        <a:spcAft>
                          <a:spcPts val="0"/>
                        </a:spcAft>
                        <a:buNone/>
                      </a:pPr>
                      <a:r>
                        <a:rPr lang="ru" sz="1200"/>
                        <a:t>The message is sent to the user.</a:t>
                      </a:r>
                      <a:endParaRPr sz="1200"/>
                    </a:p>
                  </a:txBody>
                  <a:tcPr marT="63500" marB="63500" marR="63500" marL="63500"/>
                </a:tc>
              </a:tr>
              <a:tr h="12700">
                <a:tc>
                  <a:txBody>
                    <a:bodyPr/>
                    <a:lstStyle/>
                    <a:p>
                      <a:pPr indent="0" lvl="0" marL="0" rtl="0" algn="l">
                        <a:spcBef>
                          <a:spcPts val="0"/>
                        </a:spcBef>
                        <a:spcAft>
                          <a:spcPts val="0"/>
                        </a:spcAft>
                        <a:buNone/>
                      </a:pPr>
                      <a:r>
                        <a:rPr b="1" lang="ru" sz="1200"/>
                        <a:t>Priority:</a:t>
                      </a:r>
                      <a:endParaRPr b="1" sz="1200"/>
                    </a:p>
                  </a:txBody>
                  <a:tcPr marT="63500" marB="63500" marR="63500" marL="63500"/>
                </a:tc>
                <a:tc>
                  <a:txBody>
                    <a:bodyPr/>
                    <a:lstStyle/>
                    <a:p>
                      <a:pPr indent="0" lvl="0" marL="0" rtl="0" algn="l">
                        <a:spcBef>
                          <a:spcPts val="0"/>
                        </a:spcBef>
                        <a:spcAft>
                          <a:spcPts val="0"/>
                        </a:spcAft>
                        <a:buNone/>
                      </a:pPr>
                      <a:r>
                        <a:rPr lang="ru" sz="1200"/>
                        <a:t>High</a:t>
                      </a:r>
                      <a:endParaRPr sz="1200"/>
                    </a:p>
                  </a:txBody>
                  <a:tcPr marT="63500" marB="63500" marR="63500" marL="63500"/>
                </a:tc>
              </a:tr>
              <a:tr h="12700">
                <a:tc>
                  <a:txBody>
                    <a:bodyPr/>
                    <a:lstStyle/>
                    <a:p>
                      <a:pPr indent="0" lvl="0" marL="0" rtl="0" algn="l">
                        <a:spcBef>
                          <a:spcPts val="0"/>
                        </a:spcBef>
                        <a:spcAft>
                          <a:spcPts val="0"/>
                        </a:spcAft>
                        <a:buNone/>
                      </a:pPr>
                      <a:r>
                        <a:rPr b="1" lang="ru" sz="1200"/>
                        <a:t>Issues:</a:t>
                      </a:r>
                      <a:endParaRPr b="1" sz="1200"/>
                    </a:p>
                  </a:txBody>
                  <a:tcPr marT="63500" marB="63500" marR="63500" marL="63500"/>
                </a:tc>
                <a:tc>
                  <a:txBody>
                    <a:bodyPr/>
                    <a:lstStyle/>
                    <a:p>
                      <a:pPr indent="0" lvl="0" marL="0" rtl="0" algn="l">
                        <a:spcBef>
                          <a:spcPts val="0"/>
                        </a:spcBef>
                        <a:spcAft>
                          <a:spcPts val="0"/>
                        </a:spcAft>
                        <a:buNone/>
                      </a:pPr>
                      <a:r>
                        <a:rPr lang="ru" sz="1200"/>
                        <a:t>The bot cannot send message to the user if he closes the chat.</a:t>
                      </a:r>
                      <a:endParaRPr sz="1200"/>
                    </a:p>
                  </a:txBody>
                  <a:tcPr marT="63500" marB="63500" marR="63500" marL="63500"/>
                </a:tc>
              </a:tr>
            </a:tbl>
          </a:graphicData>
        </a:graphic>
      </p:graphicFrame>
      <p:pic>
        <p:nvPicPr>
          <p:cNvPr id="122" name="Google Shape;122;p23"/>
          <p:cNvPicPr preferRelativeResize="0"/>
          <p:nvPr/>
        </p:nvPicPr>
        <p:blipFill>
          <a:blip r:embed="rId3">
            <a:alphaModFix/>
          </a:blip>
          <a:stretch>
            <a:fillRect/>
          </a:stretch>
        </p:blipFill>
        <p:spPr>
          <a:xfrm>
            <a:off x="4047700" y="2920600"/>
            <a:ext cx="4005072" cy="2057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2490825" y="816000"/>
            <a:ext cx="5856000" cy="152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a:t>Lessons learned</a:t>
            </a:r>
            <a:endParaRPr/>
          </a:p>
        </p:txBody>
      </p:sp>
      <p:sp>
        <p:nvSpPr>
          <p:cNvPr id="128" name="Google Shape;128;p24"/>
          <p:cNvSpPr txBox="1"/>
          <p:nvPr>
            <p:ph idx="1" type="body"/>
          </p:nvPr>
        </p:nvSpPr>
        <p:spPr>
          <a:xfrm>
            <a:off x="3310500" y="2477400"/>
            <a:ext cx="2523000" cy="20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t>- More uncertainties arose during use case diagram creation</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
        <p:nvSpPr>
          <p:cNvPr id="129" name="Google Shape;129;p24"/>
          <p:cNvSpPr txBox="1"/>
          <p:nvPr>
            <p:ph idx="2" type="body"/>
          </p:nvPr>
        </p:nvSpPr>
        <p:spPr>
          <a:xfrm>
            <a:off x="6136025" y="2477400"/>
            <a:ext cx="2591700" cy="201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t>- </a:t>
            </a:r>
            <a:r>
              <a:rPr lang="ru"/>
              <a:t>Requirements are negotiable </a:t>
            </a:r>
            <a:r>
              <a:rPr lang="ru"/>
              <a:t> </a:t>
            </a:r>
            <a:endParaRPr/>
          </a:p>
        </p:txBody>
      </p:sp>
      <p:sp>
        <p:nvSpPr>
          <p:cNvPr id="130" name="Google Shape;130;p24"/>
          <p:cNvSpPr txBox="1"/>
          <p:nvPr>
            <p:ph idx="1" type="body"/>
          </p:nvPr>
        </p:nvSpPr>
        <p:spPr>
          <a:xfrm>
            <a:off x="383825" y="2477400"/>
            <a:ext cx="2591700" cy="20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a:t>
            </a:r>
            <a:r>
              <a:rPr lang="ru"/>
              <a:t> </a:t>
            </a:r>
            <a:r>
              <a:rPr lang="ru"/>
              <a:t>Different stakeholders see the project from different angles</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Relevant Questions</a:t>
            </a:r>
            <a:endParaRPr/>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ru"/>
              <a:t>Experience of system-as-is</a:t>
            </a:r>
            <a:endParaRPr/>
          </a:p>
          <a:p>
            <a:pPr indent="-342900" lvl="0" marL="457200" rtl="0" algn="l">
              <a:spcBef>
                <a:spcPts val="0"/>
              </a:spcBef>
              <a:spcAft>
                <a:spcPts val="0"/>
              </a:spcAft>
              <a:buSzPts val="1800"/>
              <a:buChar char="-"/>
            </a:pPr>
            <a:r>
              <a:rPr lang="ru"/>
              <a:t>Expectations from </a:t>
            </a:r>
            <a:r>
              <a:rPr lang="ru"/>
              <a:t>system-to-be</a:t>
            </a:r>
            <a:endParaRPr/>
          </a:p>
          <a:p>
            <a:pPr indent="-342900" lvl="0" marL="457200" rtl="0" algn="l">
              <a:spcBef>
                <a:spcPts val="0"/>
              </a:spcBef>
              <a:spcAft>
                <a:spcPts val="0"/>
              </a:spcAft>
              <a:buSzPts val="1800"/>
              <a:buChar char="-"/>
            </a:pPr>
            <a:r>
              <a:rPr lang="ru"/>
              <a:t>Suggestion for future improvements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