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2015./2016.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24.1.2016.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24.1.2016.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24.1.2016.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24.1.2016.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24.1.2016.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24.1.2016.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24.1.2016.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24.1.2016.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24.1.2016.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24.1.2016.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24.1.2016.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24.1.2016.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lovro.vidovic@fer.hr" TargetMode="External"/><Relationship Id="rId3" Type="http://schemas.openxmlformats.org/officeDocument/2006/relationships/hyperlink" Target="mailto:filip.dzidic@fer.hr" TargetMode="External"/><Relationship Id="rId7" Type="http://schemas.openxmlformats.org/officeDocument/2006/relationships/hyperlink" Target="mailto:lovre.torbarina@fer.hr" TargetMode="External"/><Relationship Id="rId2" Type="http://schemas.openxmlformats.org/officeDocument/2006/relationships/hyperlink" Target="mailto:goran.brlas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ladimir-dragutin.livaja@fer.hr" TargetMode="External"/><Relationship Id="rId5" Type="http://schemas.openxmlformats.org/officeDocument/2006/relationships/hyperlink" Target="mailto:vinko.kolobara@fer.hr" TargetMode="External"/><Relationship Id="rId4" Type="http://schemas.openxmlformats.org/officeDocument/2006/relationships/hyperlink" Target="mailto:antonio.ivcec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andball.popuz.com/home" TargetMode="External"/><Relationship Id="rId2" Type="http://schemas.openxmlformats.org/officeDocument/2006/relationships/hyperlink" Target="http://www.rezultati.com/rukom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.apache.org/derby" TargetMode="External"/><Relationship Id="rId2" Type="http://schemas.openxmlformats.org/officeDocument/2006/relationships/hyperlink" Target="https://projects.eclipse.org/releases/m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tah.net/editions/community" TargetMode="Externa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://tomcat.apach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s://www.java.com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hibernate.org/or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>Virtualna liga - rukomet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gladijatori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Najzahtjevniji dio bila je podjela zadataka i koordinacija posla između članova</a:t>
            </a:r>
          </a:p>
          <a:p>
            <a:pPr>
              <a:lnSpc>
                <a:spcPct val="150000"/>
              </a:lnSpc>
            </a:pPr>
            <a:r>
              <a:rPr lang="hr-HR" dirty="0">
                <a:sym typeface="Wingdings" panose="05000000000000000000" pitchFamily="2" charset="2"/>
              </a:rPr>
              <a:t>Znanja stečena na predmetu doprijenjela su uspješnom ostvarenju </a:t>
            </a:r>
            <a:r>
              <a:rPr lang="hr-HR" dirty="0" smtClean="0">
                <a:sym typeface="Wingdings" panose="05000000000000000000" pitchFamily="2" charset="2"/>
              </a:rPr>
              <a:t>projekta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>
                <a:sym typeface="Wingdings" panose="05000000000000000000" pitchFamily="2" charset="2"/>
              </a:rPr>
              <a:t>Dobra priprema za rad u „stvarnom životu”</a:t>
            </a:r>
          </a:p>
          <a:p>
            <a:pPr>
              <a:lnSpc>
                <a:spcPct val="150000"/>
              </a:lnSpc>
            </a:pPr>
            <a:endParaRPr lang="hr-H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hr-HR" dirty="0" smtClean="0">
                <a:sym typeface="Wingdings" panose="05000000000000000000" pitchFamily="2" charset="2"/>
              </a:rPr>
              <a:t>Daljni rad/moguće promjene:</a:t>
            </a:r>
          </a:p>
          <a:p>
            <a:pPr lvl="1">
              <a:lnSpc>
                <a:spcPct val="150000"/>
              </a:lnSpc>
            </a:pPr>
            <a:r>
              <a:rPr lang="hr-HR" dirty="0" smtClean="0">
                <a:sym typeface="Wingdings" panose="05000000000000000000" pitchFamily="2" charset="2"/>
              </a:rPr>
              <a:t>Izrada mobilne aplikacije</a:t>
            </a:r>
          </a:p>
          <a:p>
            <a:pPr lvl="1">
              <a:lnSpc>
                <a:spcPct val="150000"/>
              </a:lnSpc>
            </a:pPr>
            <a:r>
              <a:rPr lang="hr-HR" dirty="0" smtClean="0">
                <a:sym typeface="Wingdings" panose="05000000000000000000" pitchFamily="2" charset="2"/>
              </a:rPr>
              <a:t>Prikaz utakmica uživo</a:t>
            </a:r>
          </a:p>
          <a:p>
            <a:pPr lvl="1">
              <a:lnSpc>
                <a:spcPct val="150000"/>
              </a:lnSpc>
            </a:pPr>
            <a:r>
              <a:rPr lang="hr-HR" dirty="0" smtClean="0">
                <a:sym typeface="Wingdings" panose="05000000000000000000" pitchFamily="2" charset="2"/>
              </a:rPr>
              <a:t>Proširenje na više virtualnih i stvarnih liga</a:t>
            </a:r>
          </a:p>
          <a:p>
            <a:endParaRPr lang="hr-HR" dirty="0" smtClean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Članovi tima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Goran Brlas, </a:t>
            </a:r>
            <a:r>
              <a:rPr lang="hr-HR" dirty="0" smtClean="0">
                <a:hlinkClick r:id="rId2"/>
              </a:rPr>
              <a:t>goran.brlas@fer.hr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Filip Džidić, </a:t>
            </a:r>
            <a:r>
              <a:rPr lang="hr-HR" dirty="0" smtClean="0">
                <a:hlinkClick r:id="rId3"/>
              </a:rPr>
              <a:t>filip.dzidic@fer.hr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Antonio Ivčec, </a:t>
            </a:r>
            <a:r>
              <a:rPr lang="hr-HR" dirty="0" smtClean="0">
                <a:hlinkClick r:id="rId4"/>
              </a:rPr>
              <a:t>antonio.ivcec@fer.hr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Vinko Kolobara, </a:t>
            </a:r>
            <a:r>
              <a:rPr lang="hr-HR" dirty="0" smtClean="0">
                <a:hlinkClick r:id="rId5"/>
              </a:rPr>
              <a:t>vinko.kolobara@fer.hr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Vladimir Dragutin Livaja, </a:t>
            </a:r>
            <a:r>
              <a:rPr lang="hr-HR" dirty="0" smtClean="0">
                <a:hlinkClick r:id="rId6"/>
              </a:rPr>
              <a:t>vl</a:t>
            </a:r>
            <a:r>
              <a:rPr lang="en-US" dirty="0" err="1" smtClean="0">
                <a:hlinkClick r:id="rId6"/>
              </a:rPr>
              <a:t>adimir</a:t>
            </a:r>
            <a:r>
              <a:rPr lang="en-US" dirty="0" smtClean="0">
                <a:hlinkClick r:id="rId6"/>
              </a:rPr>
              <a:t>-</a:t>
            </a:r>
            <a:r>
              <a:rPr lang="hr-HR" dirty="0" err="1" smtClean="0">
                <a:hlinkClick r:id="rId6"/>
              </a:rPr>
              <a:t>d</a:t>
            </a:r>
            <a:r>
              <a:rPr lang="en-US" dirty="0" err="1" smtClean="0">
                <a:hlinkClick r:id="rId6"/>
              </a:rPr>
              <a:t>ragutin</a:t>
            </a:r>
            <a:r>
              <a:rPr lang="en-US" dirty="0" smtClean="0">
                <a:hlinkClick r:id="rId6"/>
              </a:rPr>
              <a:t>.</a:t>
            </a:r>
            <a:r>
              <a:rPr lang="hr-HR" dirty="0" smtClean="0">
                <a:hlinkClick r:id="rId6"/>
              </a:rPr>
              <a:t>l</a:t>
            </a:r>
            <a:r>
              <a:rPr lang="en-US" dirty="0" smtClean="0">
                <a:hlinkClick r:id="rId6"/>
              </a:rPr>
              <a:t>ivaja@fer.hr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Lovre Torbarina, </a:t>
            </a:r>
            <a:r>
              <a:rPr lang="hr-HR" dirty="0" smtClean="0">
                <a:hlinkClick r:id="rId7"/>
              </a:rPr>
              <a:t>lovre.torbarina@fer.hr</a:t>
            </a:r>
            <a:endParaRPr lang="hr-HR" dirty="0" smtClean="0"/>
          </a:p>
          <a:p>
            <a:pPr>
              <a:lnSpc>
                <a:spcPct val="150000"/>
              </a:lnSpc>
            </a:pPr>
            <a:r>
              <a:rPr lang="hr-HR" dirty="0" smtClean="0"/>
              <a:t>Lovro Vidović, </a:t>
            </a:r>
            <a:r>
              <a:rPr lang="hr-HR" dirty="0" smtClean="0">
                <a:hlinkClick r:id="rId8"/>
              </a:rPr>
              <a:t>lovro.vidovic@fer.hr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897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Opis zadatka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Pregled zahtjeva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Korišteni alati i tehnologije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Arhitektura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Organizacija rada 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Web aplikacija za praćenje rezultata rukometne lige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Programska potpora za prijavu i igranje virtualne lige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Simuliranje utakmica i generiranje događaja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Potpora za nekoliko vrsta korisnika: posjetitelji, natjecatelji, službena osoba, tehnička komisija, administrator</a:t>
            </a:r>
          </a:p>
          <a:p>
            <a:pPr>
              <a:lnSpc>
                <a:spcPct val="150000"/>
              </a:lnSpc>
            </a:pPr>
            <a:endParaRPr lang="hr-HR" dirty="0"/>
          </a:p>
          <a:p>
            <a:pPr>
              <a:lnSpc>
                <a:spcPct val="150000"/>
              </a:lnSpc>
            </a:pPr>
            <a:r>
              <a:rPr lang="hr-HR" dirty="0" smtClean="0"/>
              <a:t>Slični proizvodi: </a:t>
            </a:r>
          </a:p>
          <a:p>
            <a:pPr lvl="1">
              <a:lnSpc>
                <a:spcPct val="150000"/>
              </a:lnSpc>
            </a:pPr>
            <a:r>
              <a:rPr lang="hr-HR" dirty="0">
                <a:hlinkClick r:id="rId2"/>
              </a:rPr>
              <a:t>http://www.rezultati.com/rukomet</a:t>
            </a:r>
            <a:r>
              <a:rPr lang="hr-HR" dirty="0" smtClean="0">
                <a:hlinkClick r:id="rId2"/>
              </a:rPr>
              <a:t>/</a:t>
            </a:r>
            <a:endParaRPr lang="hr-HR" dirty="0" smtClean="0"/>
          </a:p>
          <a:p>
            <a:pPr lvl="1">
              <a:lnSpc>
                <a:spcPct val="150000"/>
              </a:lnSpc>
            </a:pPr>
            <a:r>
              <a:rPr lang="hr-HR" dirty="0">
                <a:hlinkClick r:id="rId3"/>
              </a:rPr>
              <a:t>http://</a:t>
            </a:r>
            <a:r>
              <a:rPr lang="hr-HR" dirty="0" smtClean="0">
                <a:hlinkClick r:id="rId3"/>
              </a:rPr>
              <a:t>handball.popuz.com/home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6" y="3975837"/>
            <a:ext cx="4215600" cy="2685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86" y="3903928"/>
            <a:ext cx="4215600" cy="27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Funkcionalni zahtjevi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Praćenje rezultata utakmica</a:t>
            </a:r>
            <a:r>
              <a:rPr lang="hr-HR" dirty="0"/>
              <a:t> </a:t>
            </a:r>
            <a:r>
              <a:rPr lang="hr-HR" dirty="0" smtClean="0"/>
              <a:t>i poretka lige (svi)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Odabir virtualne ekipe (natjecatelj)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Uvid u ukupno stanje bodova, ljestvicu virtulane lige i ostale statističke podatke (svi osim posjetitelja)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Definiranje početne konfiguracije i proračuna (službena osoba)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Proglašavanje najboljeg igrača utakmice (tehnička komisija)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Učitavanje bitnih </a:t>
            </a:r>
            <a:r>
              <a:rPr lang="hr-HR" dirty="0" smtClean="0"/>
              <a:t>po</a:t>
            </a:r>
            <a:r>
              <a:rPr lang="hr-HR" dirty="0" smtClean="0"/>
              <a:t>dataka</a:t>
            </a:r>
            <a:r>
              <a:rPr lang="hr-HR" dirty="0" smtClean="0"/>
              <a:t>, simulacija utakmica i turnira (administrator)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2050" name="Picture 2" descr="Virtualna liga - rukomet obras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3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300" dirty="0" smtClean="0"/>
              <a:t>Nefunkcionalni, zahtjevi domene primjene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 smtClean="0"/>
              <a:t>Paralelni rad više korisnika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Korisničko sučelje mora imati više različitih razina dostupnosti ovisno o dodijeljenim korisničkim ovlastima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Nepravilno i nepredviđeno ponašanje ne smije narušiti funkcionalnost i rad sustava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Sustav realiziran tako da omogućuje jednostavno korištenje bez potrebe za detaljnim uputama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Pretraga baze podataka ne smije trajati duže od 10 sekundi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Aplikacija mora biti prilagođena izvedbi na Webu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93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Popis svih korištenih alata (za izradu programske podrške, dokumentacije, komunikaciju i upravljanje) :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Eclipse JEE Mars: </a:t>
            </a:r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projects.eclipse.org/releases/mars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 smtClean="0"/>
              <a:t>Apache Derby</a:t>
            </a:r>
            <a:r>
              <a:rPr lang="hr-HR" dirty="0"/>
              <a:t>: </a:t>
            </a:r>
            <a:r>
              <a:rPr lang="hr-HR" dirty="0">
                <a:hlinkClick r:id="rId3"/>
              </a:rPr>
              <a:t>https://</a:t>
            </a:r>
            <a:r>
              <a:rPr lang="hr-HR" dirty="0" smtClean="0">
                <a:hlinkClick r:id="rId3"/>
              </a:rPr>
              <a:t>db.apache.org/derby</a:t>
            </a:r>
            <a:endParaRPr lang="hr-HR" dirty="0" smtClean="0"/>
          </a:p>
          <a:p>
            <a:pPr lvl="1">
              <a:lnSpc>
                <a:spcPct val="150000"/>
              </a:lnSpc>
            </a:pPr>
            <a:r>
              <a:rPr lang="hr-HR" dirty="0" smtClean="0"/>
              <a:t>Apache Tomcat</a:t>
            </a:r>
            <a:r>
              <a:rPr lang="hr-HR" dirty="0"/>
              <a:t>: </a:t>
            </a:r>
            <a:r>
              <a:rPr lang="hr-HR" dirty="0">
                <a:hlinkClick r:id="rId4"/>
              </a:rPr>
              <a:t>http://</a:t>
            </a:r>
            <a:r>
              <a:rPr lang="hr-HR" dirty="0" smtClean="0">
                <a:hlinkClick r:id="rId4"/>
              </a:rPr>
              <a:t>tomcat.apache.org</a:t>
            </a:r>
            <a:endParaRPr lang="hr-HR" dirty="0" smtClean="0"/>
          </a:p>
          <a:p>
            <a:pPr lvl="1">
              <a:lnSpc>
                <a:spcPct val="150000"/>
              </a:lnSpc>
            </a:pPr>
            <a:r>
              <a:rPr lang="hr-HR" dirty="0"/>
              <a:t>Bitbucket: </a:t>
            </a:r>
            <a:r>
              <a:rPr lang="hr-HR" dirty="0">
                <a:hlinkClick r:id="rId5"/>
              </a:rPr>
              <a:t>https://bitbucket.org</a:t>
            </a:r>
            <a:r>
              <a:rPr lang="hr-HR" dirty="0" smtClean="0">
                <a:hlinkClick r:id="rId5"/>
              </a:rPr>
              <a:t>/</a:t>
            </a:r>
            <a:endParaRPr lang="hr-HR" dirty="0" smtClean="0"/>
          </a:p>
          <a:p>
            <a:pPr lvl="1">
              <a:lnSpc>
                <a:spcPct val="150000"/>
              </a:lnSpc>
            </a:pPr>
            <a:r>
              <a:rPr lang="hr-HR" dirty="0"/>
              <a:t>Astah Community: </a:t>
            </a:r>
            <a:r>
              <a:rPr lang="hr-HR" dirty="0">
                <a:hlinkClick r:id="rId6"/>
              </a:rPr>
              <a:t>http://</a:t>
            </a:r>
            <a:r>
              <a:rPr lang="hr-HR" dirty="0" smtClean="0">
                <a:hlinkClick r:id="rId6"/>
              </a:rPr>
              <a:t>astah.net/editions/community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Korišteni programski jezici i </a:t>
            </a:r>
            <a:r>
              <a:rPr lang="hr-HR" dirty="0" smtClean="0"/>
              <a:t>tehnologije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Java: </a:t>
            </a:r>
            <a:r>
              <a:rPr lang="hr-HR" dirty="0">
                <a:hlinkClick r:id="rId2"/>
              </a:rPr>
              <a:t>https://www.java.com/en/download</a:t>
            </a:r>
            <a:r>
              <a:rPr lang="hr-HR" dirty="0" smtClean="0">
                <a:hlinkClick r:id="rId2"/>
              </a:rPr>
              <a:t>/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/>
              <a:t>Servlet API (osnovni mehanizmi stvaranja Java razreda u web aplikacijama, odgovori na HTTP zahtjeve, upravljanje sjednicama): </a:t>
            </a:r>
            <a:r>
              <a:rPr lang="hr-HR" dirty="0">
                <a:hlinkClick r:id="rId3"/>
              </a:rPr>
              <a:t>http://docs.oracle.com/javaee/7/api/javax/servlet/http/HttpServlet.html</a:t>
            </a:r>
            <a:endParaRPr lang="hr-HR" dirty="0"/>
          </a:p>
          <a:p>
            <a:pPr lvl="1">
              <a:lnSpc>
                <a:spcPct val="150000"/>
              </a:lnSpc>
            </a:pPr>
            <a:r>
              <a:rPr lang="hr-HR" dirty="0"/>
              <a:t>Hibernate ORM (mapira objektni model s relacijskim modelom baze podataka: </a:t>
            </a:r>
            <a:r>
              <a:rPr lang="hr-HR" dirty="0">
                <a:hlinkClick r:id="rId4"/>
              </a:rPr>
              <a:t>http://</a:t>
            </a:r>
            <a:r>
              <a:rPr lang="hr-HR" dirty="0" smtClean="0">
                <a:hlinkClick r:id="rId4"/>
              </a:rPr>
              <a:t>hibernate.org/orm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3074" name="Picture 2" descr="DijagramKomponenti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86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1026" name="Picture 2" descr="arhitek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707207"/>
            <a:ext cx="37719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r-HR" dirty="0" smtClean="0"/>
              <a:t>Vremenska linija razvoja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1. ciklus: 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Opis projektnog zadatka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Funkcionalni zahtjevi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Ostali zahtjevi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Arhitektura i dizajn </a:t>
            </a:r>
            <a:r>
              <a:rPr lang="hr-HR" dirty="0" smtClean="0"/>
              <a:t>sustava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2. ciklus:</a:t>
            </a:r>
          </a:p>
          <a:p>
            <a:pPr lvl="2">
              <a:lnSpc>
                <a:spcPct val="150000"/>
              </a:lnSpc>
            </a:pPr>
            <a:r>
              <a:rPr lang="hr-HR" dirty="0" smtClean="0"/>
              <a:t>Implementiran sustav stvarne i virtualne rukometne lige</a:t>
            </a:r>
          </a:p>
          <a:p>
            <a:pPr lvl="2">
              <a:lnSpc>
                <a:spcPct val="150000"/>
              </a:lnSpc>
            </a:pPr>
            <a:r>
              <a:rPr lang="hr-HR" dirty="0" smtClean="0"/>
              <a:t>UML dijagrami: aktivnosti, stanja, komunikacijski, komponentni, razmještaja</a:t>
            </a:r>
          </a:p>
          <a:p>
            <a:pPr lvl="2">
              <a:lnSpc>
                <a:spcPct val="150000"/>
              </a:lnSpc>
            </a:pPr>
            <a:r>
              <a:rPr lang="hr-HR" dirty="0" smtClean="0"/>
              <a:t>Upute za instalaciju i korisničke upute</a:t>
            </a:r>
          </a:p>
          <a:p>
            <a:pPr>
              <a:lnSpc>
                <a:spcPct val="150000"/>
              </a:lnSpc>
            </a:pPr>
            <a:r>
              <a:rPr lang="hr-HR" dirty="0" smtClean="0"/>
              <a:t>Raspodjela posla po članovima tima: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Svi su radili na dokumentaciji</a:t>
            </a:r>
          </a:p>
          <a:p>
            <a:pPr lvl="1">
              <a:lnSpc>
                <a:spcPct val="150000"/>
              </a:lnSpc>
            </a:pPr>
            <a:r>
              <a:rPr lang="hr-HR" dirty="0" smtClean="0"/>
              <a:t>4 na implementiranju i testiranju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1236</TotalTime>
  <Words>454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Virtualna liga - rukomet</vt:lpstr>
      <vt:lpstr>Sadržaj</vt:lpstr>
      <vt:lpstr>Opis zadatka</vt:lpstr>
      <vt:lpstr>Funkcionalni zahtjevi</vt:lpstr>
      <vt:lpstr>Nefunkcionalni, zahtjevi domene primjene</vt:lpstr>
      <vt:lpstr>Korišteni alati i tehnologije</vt:lpstr>
      <vt:lpstr>PowerPoint Presentation</vt:lpstr>
      <vt:lpstr>Arhitektura sustava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goran.brlas@gmail.com</cp:lastModifiedBy>
  <cp:revision>31</cp:revision>
  <dcterms:created xsi:type="dcterms:W3CDTF">2016-01-18T13:10:52Z</dcterms:created>
  <dcterms:modified xsi:type="dcterms:W3CDTF">2016-01-24T09:28:05Z</dcterms:modified>
</cp:coreProperties>
</file>