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9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9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9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5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1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6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7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1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2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rceloparrela.wordpress.com/2013/11/01/haskell-a-historia/" TargetMode="External"/><Relationship Id="rId7" Type="http://schemas.openxmlformats.org/officeDocument/2006/relationships/hyperlink" Target="http://din.uem.br/ia/ferramentas/lisp/lisp3.htm" TargetMode="External"/><Relationship Id="rId2" Type="http://schemas.openxmlformats.org/officeDocument/2006/relationships/hyperlink" Target="http://borba.blog.br/2010/04/porque-linguagens-funcionais-sao-importante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slideshare.net/iorgama/haskell-15676502" TargetMode="External"/><Relationship Id="rId5" Type="http://schemas.openxmlformats.org/officeDocument/2006/relationships/hyperlink" Target="http://www.ebah.com.br/content/ABAAAANLoAA/programacao-funcional-haskell?part=6" TargetMode="External"/><Relationship Id="rId4" Type="http://schemas.openxmlformats.org/officeDocument/2006/relationships/hyperlink" Target="https://www.di.ubi.pt/~desousa/2013-2014/CF/apresentacao-lambda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2" y="401685"/>
            <a:ext cx="9851751" cy="875764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Universidade Federal de </a:t>
            </a:r>
            <a:r>
              <a:rPr lang="pt-BR" dirty="0"/>
              <a:t>R</a:t>
            </a:r>
            <a:r>
              <a:rPr lang="pt-BR" dirty="0" smtClean="0"/>
              <a:t>oraima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46551" y="2651433"/>
            <a:ext cx="5823396" cy="1655762"/>
          </a:xfrm>
        </p:spPr>
        <p:txBody>
          <a:bodyPr>
            <a:noAutofit/>
          </a:bodyPr>
          <a:lstStyle/>
          <a:p>
            <a:r>
              <a:rPr lang="pt-BR" sz="8800" dirty="0" err="1" smtClean="0">
                <a:solidFill>
                  <a:schemeClr val="tx1"/>
                </a:solidFill>
              </a:rPr>
              <a:t>Haskell</a:t>
            </a:r>
            <a:endParaRPr lang="pt-BR" sz="8800" dirty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2" y="2420891"/>
            <a:ext cx="2316018" cy="1658269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8969947" y="5681179"/>
            <a:ext cx="5823396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pt-BR" sz="2400" dirty="0" smtClean="0">
                <a:solidFill>
                  <a:schemeClr val="tx1"/>
                </a:solidFill>
              </a:rPr>
              <a:t>Gabriel Carvalho</a:t>
            </a:r>
          </a:p>
          <a:p>
            <a:pPr marL="342900" indent="-342900">
              <a:buFontTx/>
              <a:buChar char="-"/>
            </a:pPr>
            <a:r>
              <a:rPr lang="pt-BR" sz="2400" dirty="0" err="1" smtClean="0">
                <a:solidFill>
                  <a:schemeClr val="tx1"/>
                </a:solidFill>
              </a:rPr>
              <a:t>Iann</a:t>
            </a:r>
            <a:r>
              <a:rPr lang="pt-BR" sz="2400" dirty="0" smtClean="0">
                <a:solidFill>
                  <a:schemeClr val="tx1"/>
                </a:solidFill>
              </a:rPr>
              <a:t> Oliveira</a:t>
            </a:r>
          </a:p>
          <a:p>
            <a:endParaRPr lang="pt-BR" sz="8800" dirty="0">
              <a:solidFill>
                <a:schemeClr val="tx1"/>
              </a:solidFill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4552456" y="3707349"/>
            <a:ext cx="5823396" cy="5998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>
                <a:solidFill>
                  <a:schemeClr val="tx1"/>
                </a:solidFill>
              </a:rPr>
              <a:t>Programação funcional</a:t>
            </a:r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ufrr.br/wtead2013/images/Logos/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97" y="0"/>
            <a:ext cx="1550504" cy="169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3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/>
          <p:cNvSpPr txBox="1">
            <a:spLocks/>
          </p:cNvSpPr>
          <p:nvPr/>
        </p:nvSpPr>
        <p:spPr>
          <a:xfrm>
            <a:off x="2800495" y="-138649"/>
            <a:ext cx="10782010" cy="14742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800" dirty="0" smtClean="0">
                <a:solidFill>
                  <a:schemeClr val="tx1"/>
                </a:solidFill>
              </a:rPr>
              <a:t>Referências</a:t>
            </a:r>
            <a:endParaRPr lang="pt-BR" sz="8800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7700" y="1588551"/>
            <a:ext cx="9144000" cy="4532849"/>
          </a:xfrm>
        </p:spPr>
        <p:txBody>
          <a:bodyPr>
            <a:noAutofit/>
          </a:bodyPr>
          <a:lstStyle/>
          <a:p>
            <a:pPr algn="just"/>
            <a:r>
              <a:rPr lang="pt-BR" sz="1800" dirty="0"/>
              <a:t>Luiz Borba. (2010) “Porque linguagens funcionais são importantes”, </a:t>
            </a:r>
            <a:r>
              <a:rPr lang="pt-BR" sz="1800" u="sng" dirty="0">
                <a:hlinkClick r:id="rId2"/>
              </a:rPr>
              <a:t>http://borba.blog.br/2010/04/porque-linguagens-funcionais-sao-importantes/</a:t>
            </a:r>
            <a:r>
              <a:rPr lang="pt-BR" sz="1800" dirty="0"/>
              <a:t>.</a:t>
            </a:r>
            <a:r>
              <a:rPr lang="pt-BR" sz="1800" i="1" dirty="0"/>
              <a:t/>
            </a:r>
            <a:br>
              <a:rPr lang="pt-BR" sz="1800" i="1" dirty="0"/>
            </a:br>
            <a:r>
              <a:rPr lang="pt-BR" sz="1800" i="1" dirty="0" smtClean="0"/>
              <a:t/>
            </a:r>
            <a:br>
              <a:rPr lang="pt-BR" sz="1800" i="1" dirty="0" smtClean="0"/>
            </a:br>
            <a:r>
              <a:rPr lang="pt-BR" sz="1800" dirty="0" smtClean="0"/>
              <a:t>Marcelo </a:t>
            </a:r>
            <a:r>
              <a:rPr lang="pt-BR" sz="1800" dirty="0"/>
              <a:t>Parrela. (2014) “</a:t>
            </a:r>
            <a:r>
              <a:rPr lang="pt-BR" sz="1800" dirty="0" err="1"/>
              <a:t>Haskell</a:t>
            </a:r>
            <a:r>
              <a:rPr lang="pt-BR" sz="1800" dirty="0"/>
              <a:t> Básico – A História!”, </a:t>
            </a:r>
            <a:r>
              <a:rPr lang="pt-BR" sz="1800" u="sng" dirty="0">
                <a:hlinkClick r:id="rId3"/>
              </a:rPr>
              <a:t>https://marceloparrela.wordpress.com/2013/11/01/haskell-a-historia/</a:t>
            </a:r>
            <a:r>
              <a:rPr lang="pt-BR" sz="1800" dirty="0"/>
              <a:t>.</a:t>
            </a:r>
            <a:r>
              <a:rPr lang="pt-BR" sz="1800" i="1" dirty="0"/>
              <a:t/>
            </a:r>
            <a:br>
              <a:rPr lang="pt-BR" sz="1800" i="1" dirty="0"/>
            </a:br>
            <a:r>
              <a:rPr lang="pt-BR" sz="1800" i="1" dirty="0" smtClean="0"/>
              <a:t/>
            </a:r>
            <a:br>
              <a:rPr lang="pt-BR" sz="1800" i="1" dirty="0" smtClean="0"/>
            </a:br>
            <a:r>
              <a:rPr lang="pt-BR" sz="1800" dirty="0" smtClean="0"/>
              <a:t>Simão </a:t>
            </a:r>
            <a:r>
              <a:rPr lang="pt-BR" sz="1800" dirty="0"/>
              <a:t>Melo. (2013) “Introdução ao Cálculo Lambda”, </a:t>
            </a:r>
            <a:r>
              <a:rPr lang="pt-BR" sz="1800" u="sng" dirty="0">
                <a:hlinkClick r:id="rId4"/>
              </a:rPr>
              <a:t>https://www.di.ubi.pt/~desousa/2013-2014/CF/apresentacao-lambda.pdf</a:t>
            </a:r>
            <a:r>
              <a:rPr lang="pt-BR" sz="1800" dirty="0"/>
              <a:t>.</a:t>
            </a:r>
            <a:r>
              <a:rPr lang="pt-BR" sz="1800" i="1" dirty="0"/>
              <a:t/>
            </a:r>
            <a:br>
              <a:rPr lang="pt-BR" sz="1800" i="1" dirty="0"/>
            </a:br>
            <a:r>
              <a:rPr lang="pt-BR" sz="1800" i="1" dirty="0" smtClean="0"/>
              <a:t/>
            </a:r>
            <a:br>
              <a:rPr lang="pt-BR" sz="1800" i="1" dirty="0" smtClean="0"/>
            </a:br>
            <a:r>
              <a:rPr lang="pt-BR" sz="1800" dirty="0" smtClean="0"/>
              <a:t>Victor </a:t>
            </a:r>
            <a:r>
              <a:rPr lang="pt-BR" sz="1800" dirty="0"/>
              <a:t>Luiz. “Programação funcional em </a:t>
            </a:r>
            <a:r>
              <a:rPr lang="pt-BR" sz="1800" dirty="0" err="1"/>
              <a:t>Haskell</a:t>
            </a:r>
            <a:r>
              <a:rPr lang="pt-BR" sz="1800" dirty="0"/>
              <a:t>”, </a:t>
            </a:r>
            <a:r>
              <a:rPr lang="pt-BR" sz="1800" u="sng" dirty="0">
                <a:hlinkClick r:id="rId5"/>
              </a:rPr>
              <a:t>http://www.ebah.com.br/content/ABAAAANLoAA/programacao-funcional-haskell?part=6#</a:t>
            </a:r>
            <a:r>
              <a:rPr lang="pt-BR" sz="1800" dirty="0"/>
              <a:t>.</a:t>
            </a:r>
            <a:r>
              <a:rPr lang="pt-BR" sz="1800" i="1" dirty="0"/>
              <a:t/>
            </a:r>
            <a:br>
              <a:rPr lang="pt-BR" sz="1800" i="1" dirty="0"/>
            </a:br>
            <a:r>
              <a:rPr lang="pt-BR" sz="1800" i="1" dirty="0" smtClean="0"/>
              <a:t/>
            </a:r>
            <a:br>
              <a:rPr lang="pt-BR" sz="1800" i="1" dirty="0" smtClean="0"/>
            </a:br>
            <a:r>
              <a:rPr lang="pt-BR" sz="1800" dirty="0" err="1" smtClean="0"/>
              <a:t>Iorgama</a:t>
            </a:r>
            <a:r>
              <a:rPr lang="pt-BR" sz="1800" dirty="0" smtClean="0"/>
              <a:t> </a:t>
            </a:r>
            <a:r>
              <a:rPr lang="pt-BR" sz="1800" dirty="0" err="1"/>
              <a:t>Porcely</a:t>
            </a:r>
            <a:r>
              <a:rPr lang="pt-BR" sz="1800" dirty="0"/>
              <a:t>. “Introdução a linguagem de programação </a:t>
            </a:r>
            <a:r>
              <a:rPr lang="pt-BR" sz="1800" dirty="0" err="1"/>
              <a:t>Haskell</a:t>
            </a:r>
            <a:r>
              <a:rPr lang="pt-BR" sz="1800" dirty="0"/>
              <a:t>”, </a:t>
            </a:r>
            <a:r>
              <a:rPr lang="pt-BR" sz="1800" u="sng" dirty="0">
                <a:hlinkClick r:id="rId6"/>
              </a:rPr>
              <a:t>http://www.slideshare.net/iorgama/haskell-15676502</a:t>
            </a:r>
            <a:r>
              <a:rPr lang="pt-BR" sz="1800" dirty="0"/>
              <a:t>.</a:t>
            </a:r>
            <a:r>
              <a:rPr lang="pt-BR" sz="1800" i="1" dirty="0"/>
              <a:t/>
            </a:r>
            <a:br>
              <a:rPr lang="pt-BR" sz="1800" i="1" dirty="0"/>
            </a:br>
            <a:r>
              <a:rPr lang="pt-BR" sz="1800" dirty="0" smtClean="0"/>
              <a:t>“</a:t>
            </a:r>
            <a:r>
              <a:rPr lang="pt-BR" sz="1800" dirty="0"/>
              <a:t>Paradigma Funcional: </a:t>
            </a:r>
            <a:r>
              <a:rPr lang="pt-BR" sz="1800" dirty="0" err="1"/>
              <a:t>Coneitos</a:t>
            </a:r>
            <a:r>
              <a:rPr lang="pt-BR" sz="1800" dirty="0"/>
              <a:t> básicos”, </a:t>
            </a:r>
            <a:r>
              <a:rPr lang="pt-BR" sz="1800" u="sng" dirty="0">
                <a:hlinkClick r:id="rId7"/>
              </a:rPr>
              <a:t>http://din.uem.br/ia/ferramentas/lisp/lisp3.htm</a:t>
            </a:r>
            <a:r>
              <a:rPr lang="pt-BR" sz="1800" dirty="0"/>
              <a:t>.</a:t>
            </a:r>
            <a:r>
              <a:rPr lang="pt-BR" sz="1800" i="1" dirty="0"/>
              <a:t/>
            </a:r>
            <a:br>
              <a:rPr lang="pt-BR" sz="1800" i="1" dirty="0"/>
            </a:br>
            <a:r>
              <a:rPr lang="pt-BR" sz="1800" i="1" dirty="0" smtClean="0"/>
              <a:t/>
            </a:r>
            <a:br>
              <a:rPr lang="pt-BR" sz="1800" i="1" dirty="0" smtClean="0"/>
            </a:br>
            <a:r>
              <a:rPr lang="pt-BR" sz="1800" dirty="0" err="1" smtClean="0"/>
              <a:t>Haskell</a:t>
            </a:r>
            <a:r>
              <a:rPr lang="pt-BR" sz="1800" dirty="0" smtClean="0"/>
              <a:t> </a:t>
            </a:r>
            <a:r>
              <a:rPr lang="pt-BR" sz="1800" dirty="0"/>
              <a:t>in </a:t>
            </a:r>
            <a:r>
              <a:rPr lang="pt-BR" sz="1800" dirty="0" err="1"/>
              <a:t>industry</a:t>
            </a:r>
            <a:r>
              <a:rPr lang="pt-BR" sz="1800" dirty="0"/>
              <a:t>, “https://wiki.haskell.org/Haskell_in_industry”.</a:t>
            </a:r>
            <a:endParaRPr lang="pt-BR" sz="1800" i="1" dirty="0"/>
          </a:p>
        </p:txBody>
      </p:sp>
    </p:spTree>
    <p:extLst>
      <p:ext uri="{BB962C8B-B14F-4D97-AF65-F5344CB8AC3E}">
        <p14:creationId xmlns:p14="http://schemas.microsoft.com/office/powerpoint/2010/main" val="1541312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to 9"/>
          <p:cNvCxnSpPr/>
          <p:nvPr/>
        </p:nvCxnSpPr>
        <p:spPr>
          <a:xfrm flipV="1">
            <a:off x="4144922" y="1325217"/>
            <a:ext cx="7039913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Subtítulo 2"/>
          <p:cNvSpPr txBox="1">
            <a:spLocks/>
          </p:cNvSpPr>
          <p:nvPr/>
        </p:nvSpPr>
        <p:spPr>
          <a:xfrm>
            <a:off x="5466854" y="1086678"/>
            <a:ext cx="5850501" cy="14742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800" dirty="0" smtClean="0">
                <a:solidFill>
                  <a:schemeClr val="tx1"/>
                </a:solidFill>
              </a:rPr>
              <a:t>Lambida </a:t>
            </a:r>
            <a:endParaRPr lang="pt-BR" sz="8800" dirty="0">
              <a:solidFill>
                <a:schemeClr val="tx1"/>
              </a:solidFill>
            </a:endParaRPr>
          </a:p>
        </p:txBody>
      </p:sp>
      <p:pic>
        <p:nvPicPr>
          <p:cNvPr id="2054" name="Picture 6" descr="http://flaticons.net/gd/makefg.php?i=icons/Education/Lambda.png&amp;r=255&amp;g=255&amp;b=2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531" y="629707"/>
            <a:ext cx="5317132" cy="531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4797286" y="2799469"/>
            <a:ext cx="6387549" cy="1653261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/>
              <a:t>- 1930</a:t>
            </a:r>
            <a:br>
              <a:rPr lang="pt-BR" sz="3600" dirty="0" smtClean="0"/>
            </a:br>
            <a:r>
              <a:rPr lang="pt-BR" sz="3600" dirty="0" smtClean="0"/>
              <a:t>- Alonzo </a:t>
            </a:r>
            <a:r>
              <a:rPr lang="pt-BR" sz="3600" dirty="0" err="1" smtClean="0"/>
              <a:t>Church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4111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/>
          <p:cNvGrpSpPr/>
          <p:nvPr/>
        </p:nvGrpSpPr>
        <p:grpSpPr>
          <a:xfrm>
            <a:off x="1713404" y="1700885"/>
            <a:ext cx="2462742" cy="960745"/>
            <a:chOff x="1043703" y="1597793"/>
            <a:chExt cx="2462742" cy="960745"/>
          </a:xfrm>
        </p:grpSpPr>
        <p:cxnSp>
          <p:nvCxnSpPr>
            <p:cNvPr id="9" name="Conector reto 8"/>
            <p:cNvCxnSpPr/>
            <p:nvPr/>
          </p:nvCxnSpPr>
          <p:spPr>
            <a:xfrm flipV="1">
              <a:off x="1043703" y="1597793"/>
              <a:ext cx="2462742" cy="67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ítulo 1"/>
            <p:cNvSpPr txBox="1">
              <a:spLocks/>
            </p:cNvSpPr>
            <p:nvPr/>
          </p:nvSpPr>
          <p:spPr>
            <a:xfrm>
              <a:off x="1348713" y="1867630"/>
              <a:ext cx="1852722" cy="62607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pt-BR" sz="5400" dirty="0" smtClean="0"/>
                <a:t>1987</a:t>
              </a:r>
              <a:endParaRPr lang="pt-BR" sz="5400" dirty="0"/>
            </a:p>
          </p:txBody>
        </p:sp>
        <p:cxnSp>
          <p:nvCxnSpPr>
            <p:cNvPr id="12" name="Conector reto 11"/>
            <p:cNvCxnSpPr/>
            <p:nvPr/>
          </p:nvCxnSpPr>
          <p:spPr>
            <a:xfrm flipV="1">
              <a:off x="1043703" y="2551807"/>
              <a:ext cx="2462742" cy="67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3" name="Título 1"/>
          <p:cNvSpPr txBox="1">
            <a:spLocks/>
          </p:cNvSpPr>
          <p:nvPr/>
        </p:nvSpPr>
        <p:spPr>
          <a:xfrm>
            <a:off x="2275074" y="-59822"/>
            <a:ext cx="8432302" cy="12494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8000" dirty="0" smtClean="0"/>
              <a:t>História do </a:t>
            </a:r>
            <a:r>
              <a:rPr lang="pt-BR" sz="8000" dirty="0" err="1" smtClean="0"/>
              <a:t>Haskell</a:t>
            </a:r>
            <a:endParaRPr lang="pt-BR" sz="8000" dirty="0"/>
          </a:p>
        </p:txBody>
      </p:sp>
      <p:grpSp>
        <p:nvGrpSpPr>
          <p:cNvPr id="30" name="Grupo 29"/>
          <p:cNvGrpSpPr/>
          <p:nvPr/>
        </p:nvGrpSpPr>
        <p:grpSpPr>
          <a:xfrm>
            <a:off x="5577246" y="1484783"/>
            <a:ext cx="6362163" cy="1392951"/>
            <a:chOff x="-84449" y="1552299"/>
            <a:chExt cx="4719045" cy="1392951"/>
          </a:xfrm>
        </p:grpSpPr>
        <p:cxnSp>
          <p:nvCxnSpPr>
            <p:cNvPr id="31" name="Conector reto 30"/>
            <p:cNvCxnSpPr/>
            <p:nvPr/>
          </p:nvCxnSpPr>
          <p:spPr>
            <a:xfrm flipV="1">
              <a:off x="1043703" y="1597793"/>
              <a:ext cx="2462742" cy="67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Título 1"/>
            <p:cNvSpPr txBox="1">
              <a:spLocks/>
            </p:cNvSpPr>
            <p:nvPr/>
          </p:nvSpPr>
          <p:spPr>
            <a:xfrm>
              <a:off x="-84449" y="1552299"/>
              <a:ext cx="4719045" cy="13929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3600" dirty="0" smtClean="0"/>
                <a:t>Muitas </a:t>
              </a:r>
            </a:p>
            <a:p>
              <a:r>
                <a:rPr lang="pt-BR" sz="3600" dirty="0" smtClean="0"/>
                <a:t>Linguagens funcionais</a:t>
              </a:r>
              <a:r>
                <a:rPr lang="pt-BR" sz="5400" dirty="0" smtClean="0"/>
                <a:t> </a:t>
              </a:r>
              <a:endParaRPr lang="pt-BR" sz="5400" dirty="0"/>
            </a:p>
          </p:txBody>
        </p:sp>
        <p:cxnSp>
          <p:nvCxnSpPr>
            <p:cNvPr id="33" name="Conector reto 32"/>
            <p:cNvCxnSpPr/>
            <p:nvPr/>
          </p:nvCxnSpPr>
          <p:spPr>
            <a:xfrm flipV="1">
              <a:off x="1043703" y="2938391"/>
              <a:ext cx="2462742" cy="67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5" name="Grupo 34"/>
          <p:cNvGrpSpPr/>
          <p:nvPr/>
        </p:nvGrpSpPr>
        <p:grpSpPr>
          <a:xfrm>
            <a:off x="2018413" y="4236381"/>
            <a:ext cx="12083953" cy="960745"/>
            <a:chOff x="989232" y="1597793"/>
            <a:chExt cx="4149439" cy="960745"/>
          </a:xfrm>
        </p:grpSpPr>
        <p:cxnSp>
          <p:nvCxnSpPr>
            <p:cNvPr id="36" name="Conector reto 35"/>
            <p:cNvCxnSpPr/>
            <p:nvPr/>
          </p:nvCxnSpPr>
          <p:spPr>
            <a:xfrm flipV="1">
              <a:off x="1043703" y="1597793"/>
              <a:ext cx="2462742" cy="6731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Título 1"/>
            <p:cNvSpPr txBox="1">
              <a:spLocks/>
            </p:cNvSpPr>
            <p:nvPr/>
          </p:nvSpPr>
          <p:spPr>
            <a:xfrm>
              <a:off x="989232" y="1867630"/>
              <a:ext cx="4149439" cy="62607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pt-BR" sz="5400" dirty="0" smtClean="0"/>
                <a:t>Criar uma linguagem única</a:t>
              </a:r>
              <a:endParaRPr lang="pt-BR" sz="5400" dirty="0"/>
            </a:p>
          </p:txBody>
        </p:sp>
        <p:cxnSp>
          <p:nvCxnSpPr>
            <p:cNvPr id="38" name="Conector reto 37"/>
            <p:cNvCxnSpPr/>
            <p:nvPr/>
          </p:nvCxnSpPr>
          <p:spPr>
            <a:xfrm flipV="1">
              <a:off x="1043703" y="2551807"/>
              <a:ext cx="2462742" cy="6731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7436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ítulo 2"/>
          <p:cNvSpPr txBox="1">
            <a:spLocks/>
          </p:cNvSpPr>
          <p:nvPr/>
        </p:nvSpPr>
        <p:spPr>
          <a:xfrm>
            <a:off x="4075376" y="0"/>
            <a:ext cx="5850501" cy="14742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800" dirty="0" err="1" smtClean="0">
                <a:solidFill>
                  <a:schemeClr val="tx1"/>
                </a:solidFill>
              </a:rPr>
              <a:t>Haskell</a:t>
            </a:r>
            <a:r>
              <a:rPr lang="pt-BR" sz="8800" dirty="0" smtClean="0">
                <a:solidFill>
                  <a:schemeClr val="tx1"/>
                </a:solidFill>
              </a:rPr>
              <a:t> </a:t>
            </a:r>
            <a:endParaRPr lang="pt-BR" sz="8800" dirty="0">
              <a:solidFill>
                <a:schemeClr val="tx1"/>
              </a:solidFill>
            </a:endParaRPr>
          </a:p>
        </p:txBody>
      </p:sp>
      <p:sp>
        <p:nvSpPr>
          <p:cNvPr id="11" name="Título 1"/>
          <p:cNvSpPr>
            <a:spLocks noGrp="1"/>
          </p:cNvSpPr>
          <p:nvPr>
            <p:ph type="ctrTitle"/>
          </p:nvPr>
        </p:nvSpPr>
        <p:spPr>
          <a:xfrm>
            <a:off x="881601" y="1474251"/>
            <a:ext cx="6387549" cy="950897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/>
              <a:t>- Linguagem puramente funcional</a:t>
            </a:r>
            <a:endParaRPr lang="pt-BR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81599" y="2563373"/>
            <a:ext cx="7520277" cy="9508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 smtClean="0"/>
              <a:t>- Alto nível</a:t>
            </a:r>
            <a:endParaRPr lang="pt-BR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881600" y="3652496"/>
            <a:ext cx="7520277" cy="9508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 smtClean="0"/>
              <a:t>- Grande interação com outras linguagens</a:t>
            </a:r>
            <a:endParaRPr lang="pt-BR" dirty="0"/>
          </a:p>
        </p:txBody>
      </p:sp>
      <p:cxnSp>
        <p:nvCxnSpPr>
          <p:cNvPr id="15" name="Conector reto 14"/>
          <p:cNvCxnSpPr/>
          <p:nvPr/>
        </p:nvCxnSpPr>
        <p:spPr>
          <a:xfrm flipV="1">
            <a:off x="881599" y="5989983"/>
            <a:ext cx="10248585" cy="662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910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to 9"/>
          <p:cNvCxnSpPr/>
          <p:nvPr/>
        </p:nvCxnSpPr>
        <p:spPr>
          <a:xfrm flipV="1">
            <a:off x="258722" y="2895600"/>
            <a:ext cx="4605378" cy="441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Subtítulo 2"/>
          <p:cNvSpPr txBox="1">
            <a:spLocks/>
          </p:cNvSpPr>
          <p:nvPr/>
        </p:nvSpPr>
        <p:spPr>
          <a:xfrm>
            <a:off x="4075376" y="0"/>
            <a:ext cx="5850501" cy="14742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800" dirty="0" err="1" smtClean="0">
                <a:solidFill>
                  <a:schemeClr val="tx1"/>
                </a:solidFill>
              </a:rPr>
              <a:t>Haskell</a:t>
            </a:r>
            <a:r>
              <a:rPr lang="pt-BR" sz="8800" dirty="0" smtClean="0">
                <a:solidFill>
                  <a:schemeClr val="tx1"/>
                </a:solidFill>
              </a:rPr>
              <a:t> </a:t>
            </a:r>
            <a:endParaRPr lang="pt-BR" sz="8800" dirty="0">
              <a:solidFill>
                <a:schemeClr val="tx1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/>
          </p:nvPr>
        </p:nvSpPr>
        <p:spPr>
          <a:xfrm>
            <a:off x="1072101" y="3266002"/>
            <a:ext cx="7208299" cy="797999"/>
          </a:xfrm>
        </p:spPr>
        <p:txBody>
          <a:bodyPr>
            <a:normAutofit/>
          </a:bodyPr>
          <a:lstStyle/>
          <a:p>
            <a:pPr algn="l"/>
            <a:r>
              <a:rPr lang="pt-BR" sz="4800" dirty="0" smtClean="0"/>
              <a:t>Vantagens</a:t>
            </a:r>
            <a:endParaRPr lang="pt-BR" sz="4800" dirty="0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258722" y="4463170"/>
            <a:ext cx="4605378" cy="441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ítulo 1"/>
          <p:cNvSpPr txBox="1">
            <a:spLocks/>
          </p:cNvSpPr>
          <p:nvPr/>
        </p:nvSpPr>
        <p:spPr>
          <a:xfrm>
            <a:off x="5771101" y="3266002"/>
            <a:ext cx="578899" cy="797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800" dirty="0" smtClean="0"/>
              <a:t>x</a:t>
            </a:r>
            <a:endParaRPr lang="pt-BR" sz="4800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7840911" y="3266002"/>
            <a:ext cx="3614199" cy="797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800" dirty="0" smtClean="0"/>
              <a:t>Desvantagens</a:t>
            </a:r>
            <a:endParaRPr lang="pt-BR" sz="4800" dirty="0"/>
          </a:p>
        </p:txBody>
      </p:sp>
      <p:cxnSp>
        <p:nvCxnSpPr>
          <p:cNvPr id="12" name="Conector reto 11"/>
          <p:cNvCxnSpPr/>
          <p:nvPr/>
        </p:nvCxnSpPr>
        <p:spPr>
          <a:xfrm flipV="1">
            <a:off x="7345322" y="2895600"/>
            <a:ext cx="4605378" cy="441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V="1">
            <a:off x="7345322" y="4470571"/>
            <a:ext cx="4605378" cy="441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117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ítulo 2"/>
          <p:cNvSpPr txBox="1">
            <a:spLocks/>
          </p:cNvSpPr>
          <p:nvPr/>
        </p:nvSpPr>
        <p:spPr>
          <a:xfrm>
            <a:off x="1974575" y="3260"/>
            <a:ext cx="11569146" cy="14742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5400" dirty="0" smtClean="0">
                <a:solidFill>
                  <a:schemeClr val="tx1"/>
                </a:solidFill>
              </a:rPr>
              <a:t>Compiladores para </a:t>
            </a:r>
            <a:r>
              <a:rPr lang="pt-BR" sz="5400" dirty="0" err="1" smtClean="0">
                <a:solidFill>
                  <a:schemeClr val="tx1"/>
                </a:solidFill>
              </a:rPr>
              <a:t>Haskell</a:t>
            </a:r>
            <a:r>
              <a:rPr lang="pt-BR" sz="5400" dirty="0" smtClean="0">
                <a:solidFill>
                  <a:schemeClr val="tx1"/>
                </a:solidFill>
              </a:rPr>
              <a:t> </a:t>
            </a:r>
            <a:endParaRPr lang="pt-BR" sz="5400" dirty="0">
              <a:solidFill>
                <a:schemeClr val="tx1"/>
              </a:solidFill>
            </a:endParaRPr>
          </a:p>
        </p:txBody>
      </p:sp>
      <p:sp>
        <p:nvSpPr>
          <p:cNvPr id="11" name="Título 1"/>
          <p:cNvSpPr>
            <a:spLocks noGrp="1"/>
          </p:cNvSpPr>
          <p:nvPr>
            <p:ph type="ctrTitle"/>
          </p:nvPr>
        </p:nvSpPr>
        <p:spPr>
          <a:xfrm>
            <a:off x="881601" y="1474251"/>
            <a:ext cx="7208299" cy="950897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/>
              <a:t>- GHC </a:t>
            </a:r>
            <a:r>
              <a:rPr lang="pt-BR" sz="2400" dirty="0" smtClean="0"/>
              <a:t>gera código nativo de diferentes arquiteturas</a:t>
            </a:r>
            <a:endParaRPr lang="pt-BR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81600" y="2087924"/>
            <a:ext cx="7520277" cy="9508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 smtClean="0"/>
              <a:t>- </a:t>
            </a:r>
            <a:r>
              <a:rPr lang="pt-BR" sz="3600" dirty="0" err="1" smtClean="0"/>
              <a:t>Hugs</a:t>
            </a:r>
            <a:r>
              <a:rPr lang="pt-BR" sz="3600" dirty="0" smtClean="0"/>
              <a:t> </a:t>
            </a:r>
            <a:r>
              <a:rPr lang="pt-BR" sz="2400" dirty="0" smtClean="0"/>
              <a:t>interpretador de </a:t>
            </a:r>
            <a:r>
              <a:rPr lang="pt-BR" sz="2400" dirty="0" err="1" smtClean="0"/>
              <a:t>bytecode</a:t>
            </a:r>
            <a:r>
              <a:rPr lang="pt-BR" sz="2400" dirty="0" smtClean="0"/>
              <a:t>.</a:t>
            </a:r>
            <a:endParaRPr lang="pt-BR" dirty="0"/>
          </a:p>
        </p:txBody>
      </p:sp>
      <p:cxnSp>
        <p:nvCxnSpPr>
          <p:cNvPr id="15" name="Conector reto 14"/>
          <p:cNvCxnSpPr/>
          <p:nvPr/>
        </p:nvCxnSpPr>
        <p:spPr>
          <a:xfrm flipV="1">
            <a:off x="881599" y="5989983"/>
            <a:ext cx="10248585" cy="662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881600" y="2698337"/>
            <a:ext cx="7520277" cy="9508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 smtClean="0"/>
              <a:t>- nhc98 </a:t>
            </a:r>
            <a:r>
              <a:rPr lang="pt-BR" sz="2400" dirty="0" smtClean="0"/>
              <a:t>interpretador de </a:t>
            </a:r>
            <a:r>
              <a:rPr lang="pt-BR" sz="2400" dirty="0" err="1" smtClean="0"/>
              <a:t>bytecode</a:t>
            </a:r>
            <a:r>
              <a:rPr lang="pt-BR" sz="2400" dirty="0" smtClean="0"/>
              <a:t>.</a:t>
            </a:r>
            <a:endParaRPr lang="pt-BR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81599" y="3269783"/>
            <a:ext cx="7520277" cy="9508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 smtClean="0"/>
              <a:t>- HBC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881599" y="3922423"/>
            <a:ext cx="7520277" cy="9508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 smtClean="0"/>
              <a:t>- HELIUM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5034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to 9"/>
          <p:cNvCxnSpPr/>
          <p:nvPr/>
        </p:nvCxnSpPr>
        <p:spPr>
          <a:xfrm flipV="1">
            <a:off x="182522" y="2610020"/>
            <a:ext cx="4605378" cy="441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Subtítulo 2"/>
          <p:cNvSpPr txBox="1">
            <a:spLocks/>
          </p:cNvSpPr>
          <p:nvPr/>
        </p:nvSpPr>
        <p:spPr>
          <a:xfrm>
            <a:off x="4075376" y="0"/>
            <a:ext cx="5850501" cy="14742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800" dirty="0" err="1" smtClean="0">
                <a:solidFill>
                  <a:schemeClr val="tx1"/>
                </a:solidFill>
              </a:rPr>
              <a:t>Haskell</a:t>
            </a:r>
            <a:r>
              <a:rPr lang="pt-BR" sz="8800" dirty="0" smtClean="0">
                <a:solidFill>
                  <a:schemeClr val="tx1"/>
                </a:solidFill>
              </a:rPr>
              <a:t> </a:t>
            </a:r>
            <a:endParaRPr lang="pt-BR" sz="8800" dirty="0">
              <a:solidFill>
                <a:schemeClr val="tx1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/>
          </p:nvPr>
        </p:nvSpPr>
        <p:spPr>
          <a:xfrm>
            <a:off x="182523" y="2665409"/>
            <a:ext cx="4719678" cy="788992"/>
          </a:xfrm>
        </p:spPr>
        <p:txBody>
          <a:bodyPr>
            <a:normAutofit/>
          </a:bodyPr>
          <a:lstStyle/>
          <a:p>
            <a:pPr algn="l"/>
            <a:r>
              <a:rPr lang="pt-BR" sz="2400" dirty="0"/>
              <a:t>f</a:t>
            </a:r>
            <a:r>
              <a:rPr lang="pt-BR" sz="2400" dirty="0" smtClean="0"/>
              <a:t>atorial :: </a:t>
            </a:r>
            <a:r>
              <a:rPr lang="pt-BR" sz="2400" dirty="0" err="1" smtClean="0"/>
              <a:t>int</a:t>
            </a:r>
            <a:r>
              <a:rPr lang="pt-BR" sz="2400" dirty="0" smtClean="0"/>
              <a:t> -&gt; </a:t>
            </a:r>
            <a:r>
              <a:rPr lang="pt-BR" sz="2400" dirty="0" err="1" smtClean="0"/>
              <a:t>int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fatorial x = </a:t>
            </a:r>
            <a:r>
              <a:rPr lang="pt-BR" sz="2400" dirty="0" err="1" smtClean="0"/>
              <a:t>product</a:t>
            </a:r>
            <a:r>
              <a:rPr lang="pt-BR" sz="2400" dirty="0" smtClean="0"/>
              <a:t> [1..x]</a:t>
            </a:r>
            <a:endParaRPr lang="pt-BR" sz="2400" dirty="0"/>
          </a:p>
        </p:txBody>
      </p:sp>
      <p:cxnSp>
        <p:nvCxnSpPr>
          <p:cNvPr id="12" name="Conector reto 11"/>
          <p:cNvCxnSpPr/>
          <p:nvPr/>
        </p:nvCxnSpPr>
        <p:spPr>
          <a:xfrm flipV="1">
            <a:off x="7299533" y="2580032"/>
            <a:ext cx="4605378" cy="441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ítulo 1"/>
          <p:cNvSpPr txBox="1">
            <a:spLocks/>
          </p:cNvSpPr>
          <p:nvPr/>
        </p:nvSpPr>
        <p:spPr>
          <a:xfrm>
            <a:off x="7299532" y="2610020"/>
            <a:ext cx="5819567" cy="24145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dirty="0" err="1" smtClean="0"/>
              <a:t>Int</a:t>
            </a:r>
            <a:r>
              <a:rPr lang="pt-BR" sz="2400" dirty="0" smtClean="0"/>
              <a:t> fatorial(</a:t>
            </a:r>
            <a:r>
              <a:rPr lang="pt-BR" sz="2400" dirty="0" err="1" smtClean="0"/>
              <a:t>int</a:t>
            </a:r>
            <a:r>
              <a:rPr lang="pt-BR" sz="2400" dirty="0" smtClean="0"/>
              <a:t> x){</a:t>
            </a:r>
          </a:p>
          <a:p>
            <a:pPr algn="l"/>
            <a:r>
              <a:rPr lang="pt-BR" sz="2400" dirty="0"/>
              <a:t>	</a:t>
            </a:r>
            <a:r>
              <a:rPr lang="pt-BR" sz="2400" dirty="0" err="1" smtClean="0"/>
              <a:t>int</a:t>
            </a:r>
            <a:r>
              <a:rPr lang="pt-BR" sz="2400" dirty="0" smtClean="0"/>
              <a:t> fatorial=1,i;</a:t>
            </a:r>
          </a:p>
          <a:p>
            <a:pPr algn="l"/>
            <a:r>
              <a:rPr lang="pt-BR" sz="2400" dirty="0"/>
              <a:t>	</a:t>
            </a:r>
            <a:r>
              <a:rPr lang="pt-BR" sz="2400" dirty="0" smtClean="0"/>
              <a:t>for(i=1;i&lt;=</a:t>
            </a:r>
            <a:r>
              <a:rPr lang="pt-BR" sz="2400" dirty="0" err="1" smtClean="0"/>
              <a:t>x;i</a:t>
            </a:r>
            <a:r>
              <a:rPr lang="pt-BR" sz="2400" dirty="0" smtClean="0"/>
              <a:t>++){</a:t>
            </a:r>
          </a:p>
          <a:p>
            <a:pPr algn="l"/>
            <a:r>
              <a:rPr lang="pt-BR" sz="2400" dirty="0"/>
              <a:t>	</a:t>
            </a:r>
            <a:r>
              <a:rPr lang="pt-BR" sz="2400" dirty="0" smtClean="0"/>
              <a:t>	fatorial*=i;</a:t>
            </a:r>
          </a:p>
          <a:p>
            <a:pPr algn="l"/>
            <a:r>
              <a:rPr lang="pt-BR" sz="2400" dirty="0"/>
              <a:t>	</a:t>
            </a:r>
            <a:r>
              <a:rPr lang="pt-BR" sz="2400" dirty="0" smtClean="0"/>
              <a:t>}</a:t>
            </a:r>
          </a:p>
          <a:p>
            <a:pPr algn="l"/>
            <a:r>
              <a:rPr lang="pt-BR" sz="2400" dirty="0"/>
              <a:t>	</a:t>
            </a:r>
            <a:r>
              <a:rPr lang="pt-BR" sz="2400" dirty="0" err="1" smtClean="0"/>
              <a:t>return</a:t>
            </a:r>
            <a:r>
              <a:rPr lang="pt-BR" sz="2400" dirty="0" smtClean="0"/>
              <a:t> fatorial</a:t>
            </a:r>
          </a:p>
          <a:p>
            <a:pPr algn="l"/>
            <a:r>
              <a:rPr lang="pt-BR" sz="2400" dirty="0"/>
              <a:t>}</a:t>
            </a: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982623" y="1839538"/>
            <a:ext cx="4719678" cy="788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dirty="0" smtClean="0"/>
              <a:t>Fatorial em </a:t>
            </a:r>
            <a:r>
              <a:rPr lang="pt-BR" sz="2400" dirty="0" err="1" smtClean="0"/>
              <a:t>Haskell</a:t>
            </a:r>
            <a:endParaRPr lang="pt-BR" sz="2400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8399421" y="1765471"/>
            <a:ext cx="4719678" cy="788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dirty="0" smtClean="0"/>
              <a:t>Fatorial em C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71576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/>
          <p:cNvSpPr txBox="1">
            <a:spLocks/>
          </p:cNvSpPr>
          <p:nvPr/>
        </p:nvSpPr>
        <p:spPr>
          <a:xfrm>
            <a:off x="958995" y="0"/>
            <a:ext cx="10782010" cy="14742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800" dirty="0" err="1" smtClean="0">
                <a:solidFill>
                  <a:schemeClr val="tx1"/>
                </a:solidFill>
              </a:rPr>
              <a:t>Haskell</a:t>
            </a:r>
            <a:r>
              <a:rPr lang="pt-BR" sz="8800" dirty="0" smtClean="0">
                <a:solidFill>
                  <a:schemeClr val="tx1"/>
                </a:solidFill>
              </a:rPr>
              <a:t> - Aplicações </a:t>
            </a:r>
            <a:endParaRPr lang="pt-BR" sz="8800" dirty="0">
              <a:solidFill>
                <a:schemeClr val="tx1"/>
              </a:solidFill>
            </a:endParaRPr>
          </a:p>
        </p:txBody>
      </p:sp>
      <p:sp>
        <p:nvSpPr>
          <p:cNvPr id="14" name="Título 1"/>
          <p:cNvSpPr>
            <a:spLocks noGrp="1"/>
          </p:cNvSpPr>
          <p:nvPr>
            <p:ph type="ctrTitle"/>
          </p:nvPr>
        </p:nvSpPr>
        <p:spPr>
          <a:xfrm>
            <a:off x="653001" y="1880651"/>
            <a:ext cx="7957599" cy="1865849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/>
              <a:t>- Aplicações de IA</a:t>
            </a:r>
            <a:br>
              <a:rPr lang="pt-BR" sz="3600" dirty="0" smtClean="0"/>
            </a:br>
            <a:r>
              <a:rPr lang="pt-BR" sz="3600" dirty="0"/>
              <a:t>	</a:t>
            </a:r>
            <a:r>
              <a:rPr lang="pt-BR" sz="2400" dirty="0" smtClean="0"/>
              <a:t>* Sistemas Especialistas;</a:t>
            </a:r>
            <a:br>
              <a:rPr lang="pt-BR" sz="2400" dirty="0" smtClean="0"/>
            </a:br>
            <a:r>
              <a:rPr lang="pt-BR" sz="2400" dirty="0"/>
              <a:t>	</a:t>
            </a:r>
            <a:r>
              <a:rPr lang="pt-BR" sz="2400" dirty="0" smtClean="0"/>
              <a:t>* Representação de conhecimento;</a:t>
            </a:r>
            <a:br>
              <a:rPr lang="pt-BR" sz="2400" dirty="0" smtClean="0"/>
            </a:br>
            <a:r>
              <a:rPr lang="pt-BR" sz="2400" dirty="0"/>
              <a:t>	</a:t>
            </a:r>
            <a:r>
              <a:rPr lang="pt-BR" sz="2400" dirty="0" smtClean="0"/>
              <a:t>* Processamento de linguagem natural;</a:t>
            </a:r>
            <a:endParaRPr lang="pt-BR" sz="2400" dirty="0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653001" y="3677451"/>
            <a:ext cx="7208299" cy="9508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 smtClean="0"/>
              <a:t>- Jogos</a:t>
            </a:r>
            <a:endParaRPr lang="pt-BR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653001" y="4628348"/>
            <a:ext cx="7208299" cy="9508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 smtClean="0"/>
              <a:t>- Compiladores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3629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/>
          <p:cNvSpPr txBox="1">
            <a:spLocks/>
          </p:cNvSpPr>
          <p:nvPr/>
        </p:nvSpPr>
        <p:spPr>
          <a:xfrm>
            <a:off x="1555895" y="-165100"/>
            <a:ext cx="10782010" cy="14742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800" dirty="0" smtClean="0">
                <a:solidFill>
                  <a:schemeClr val="tx1"/>
                </a:solidFill>
              </a:rPr>
              <a:t>Exemplo prático </a:t>
            </a:r>
            <a:endParaRPr lang="pt-BR" sz="8800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1200" y="1309151"/>
            <a:ext cx="9144000" cy="5147212"/>
          </a:xfrm>
        </p:spPr>
        <p:txBody>
          <a:bodyPr>
            <a:noAutofit/>
          </a:bodyPr>
          <a:lstStyle/>
          <a:p>
            <a:pPr algn="l"/>
            <a:r>
              <a:rPr lang="pt-BR" sz="1800" dirty="0"/>
              <a:t>data Arvore a = Nulo | No (Arvore a) a (Arvore a)</a:t>
            </a:r>
            <a:br>
              <a:rPr lang="pt-BR" sz="1800" dirty="0"/>
            </a:br>
            <a:r>
              <a:rPr lang="pt-BR" sz="1800" dirty="0" smtClean="0"/>
              <a:t>  </a:t>
            </a:r>
            <a:r>
              <a:rPr lang="pt-BR" sz="1800" dirty="0" err="1"/>
              <a:t>deriving</a:t>
            </a:r>
            <a:r>
              <a:rPr lang="pt-BR" sz="1800" dirty="0"/>
              <a:t> (Show)</a:t>
            </a:r>
            <a:br>
              <a:rPr lang="pt-BR" sz="1800" dirty="0"/>
            </a:br>
            <a:r>
              <a:rPr lang="pt-BR" sz="1800" dirty="0"/>
              <a:t> </a:t>
            </a:r>
            <a:br>
              <a:rPr lang="pt-BR" sz="1800" dirty="0"/>
            </a:br>
            <a:r>
              <a:rPr lang="pt-BR" sz="1800" dirty="0" err="1" smtClean="0"/>
              <a:t>criar_arvore</a:t>
            </a:r>
            <a:r>
              <a:rPr lang="pt-BR" sz="1800" dirty="0" smtClean="0"/>
              <a:t> </a:t>
            </a:r>
            <a:r>
              <a:rPr lang="pt-BR" sz="1800" dirty="0"/>
              <a:t>:: (</a:t>
            </a:r>
            <a:r>
              <a:rPr lang="pt-BR" sz="1800" dirty="0" err="1"/>
              <a:t>Ord</a:t>
            </a:r>
            <a:r>
              <a:rPr lang="pt-BR" sz="1800" dirty="0"/>
              <a:t> a) =&gt; [a] -&gt; Arvore a</a:t>
            </a:r>
            <a:br>
              <a:rPr lang="pt-BR" sz="1800" dirty="0"/>
            </a:br>
            <a:r>
              <a:rPr lang="pt-BR" sz="1800" dirty="0" err="1" smtClean="0"/>
              <a:t>criar_arvore</a:t>
            </a:r>
            <a:r>
              <a:rPr lang="pt-BR" sz="1800" dirty="0" smtClean="0"/>
              <a:t> </a:t>
            </a:r>
            <a:r>
              <a:rPr lang="pt-BR" sz="1800" dirty="0"/>
              <a:t>[] = Nulo</a:t>
            </a:r>
            <a:br>
              <a:rPr lang="pt-BR" sz="1800" dirty="0"/>
            </a:br>
            <a:r>
              <a:rPr lang="pt-BR" sz="1800" dirty="0" err="1" smtClean="0"/>
              <a:t>criar_arvore</a:t>
            </a:r>
            <a:r>
              <a:rPr lang="pt-BR" sz="1800" dirty="0" smtClean="0"/>
              <a:t> </a:t>
            </a:r>
            <a:r>
              <a:rPr lang="pt-BR" sz="1800" dirty="0"/>
              <a:t>(</a:t>
            </a:r>
            <a:r>
              <a:rPr lang="pt-BR" sz="1800" dirty="0" err="1"/>
              <a:t>x:xs</a:t>
            </a:r>
            <a:r>
              <a:rPr lang="pt-BR" sz="1800" dirty="0"/>
              <a:t>) = </a:t>
            </a:r>
            <a:r>
              <a:rPr lang="pt-BR" sz="1800" dirty="0" err="1"/>
              <a:t>criar_arvore_aux</a:t>
            </a:r>
            <a:r>
              <a:rPr lang="pt-BR" sz="1800" dirty="0"/>
              <a:t> (No Nulo x Nulo) </a:t>
            </a:r>
            <a:r>
              <a:rPr lang="pt-BR" sz="1800" dirty="0" err="1"/>
              <a:t>xs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pt-BR" sz="1800" dirty="0" smtClean="0"/>
              <a:t>  </a:t>
            </a:r>
            <a:r>
              <a:rPr lang="pt-BR" sz="1800" dirty="0" err="1"/>
              <a:t>where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pt-BR" sz="1800" dirty="0" smtClean="0"/>
              <a:t>    </a:t>
            </a:r>
            <a:r>
              <a:rPr lang="pt-BR" sz="1800" dirty="0" err="1"/>
              <a:t>criar_arvore_aux</a:t>
            </a:r>
            <a:r>
              <a:rPr lang="pt-BR" sz="1800" dirty="0"/>
              <a:t> arvore [] = arvore</a:t>
            </a:r>
            <a:br>
              <a:rPr lang="pt-BR" sz="1800" dirty="0"/>
            </a:br>
            <a:r>
              <a:rPr lang="pt-BR" sz="1800" dirty="0" smtClean="0"/>
              <a:t>    </a:t>
            </a:r>
            <a:r>
              <a:rPr lang="pt-BR" sz="1800" dirty="0" err="1"/>
              <a:t>criar_arvore_aux</a:t>
            </a:r>
            <a:r>
              <a:rPr lang="pt-BR" sz="1800" dirty="0"/>
              <a:t> arvore (</a:t>
            </a:r>
            <a:r>
              <a:rPr lang="pt-BR" sz="1800" dirty="0" err="1"/>
              <a:t>x:xs</a:t>
            </a:r>
            <a:r>
              <a:rPr lang="pt-BR" sz="1800" dirty="0"/>
              <a:t>) = </a:t>
            </a:r>
            <a:r>
              <a:rPr lang="pt-BR" sz="1800" dirty="0" err="1"/>
              <a:t>criar_arvore_aux</a:t>
            </a:r>
            <a:r>
              <a:rPr lang="pt-BR" sz="1800" dirty="0"/>
              <a:t> (inserir arvore x) </a:t>
            </a:r>
            <a:r>
              <a:rPr lang="pt-BR" sz="1800" dirty="0" err="1"/>
              <a:t>xs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pt-BR" sz="1800" dirty="0"/>
              <a:t/>
            </a:r>
            <a:br>
              <a:rPr lang="pt-BR" sz="1800" dirty="0"/>
            </a:br>
            <a:r>
              <a:rPr lang="pt-BR" sz="1800" dirty="0" smtClean="0"/>
              <a:t>inserir </a:t>
            </a:r>
            <a:r>
              <a:rPr lang="pt-BR" sz="1800" dirty="0"/>
              <a:t>:: (</a:t>
            </a:r>
            <a:r>
              <a:rPr lang="pt-BR" sz="1800" dirty="0" err="1"/>
              <a:t>Ord</a:t>
            </a:r>
            <a:r>
              <a:rPr lang="pt-BR" sz="1800" dirty="0"/>
              <a:t> a) =&gt; Arvore a -&gt; a -&gt; Arvore a</a:t>
            </a:r>
            <a:br>
              <a:rPr lang="pt-BR" sz="1800" dirty="0"/>
            </a:br>
            <a:r>
              <a:rPr lang="pt-BR" sz="1800" dirty="0" smtClean="0"/>
              <a:t>inserir </a:t>
            </a:r>
            <a:r>
              <a:rPr lang="pt-BR" sz="1800" dirty="0"/>
              <a:t>Nulo x = No Nulo x Nulo</a:t>
            </a:r>
            <a:br>
              <a:rPr lang="pt-BR" sz="1800" dirty="0"/>
            </a:br>
            <a:r>
              <a:rPr lang="pt-BR" sz="1800" dirty="0" smtClean="0"/>
              <a:t>inserir </a:t>
            </a:r>
            <a:r>
              <a:rPr lang="pt-BR" sz="1800" dirty="0"/>
              <a:t>(No arv1 v arv2) x</a:t>
            </a:r>
            <a:br>
              <a:rPr lang="pt-BR" sz="1800" dirty="0"/>
            </a:br>
            <a:r>
              <a:rPr lang="pt-BR" sz="1800" dirty="0" smtClean="0"/>
              <a:t>  </a:t>
            </a:r>
            <a:r>
              <a:rPr lang="pt-BR" sz="1800" dirty="0"/>
              <a:t>| (v == x) = No arv1 v arv2</a:t>
            </a:r>
            <a:br>
              <a:rPr lang="pt-BR" sz="1800" dirty="0"/>
            </a:br>
            <a:r>
              <a:rPr lang="pt-BR" sz="1800" dirty="0" smtClean="0"/>
              <a:t>  </a:t>
            </a:r>
            <a:r>
              <a:rPr lang="pt-BR" sz="1800" dirty="0"/>
              <a:t>| (v &lt; x) = No arv1 v(inserir arv2 x)</a:t>
            </a:r>
            <a:br>
              <a:rPr lang="pt-BR" sz="1800" dirty="0"/>
            </a:br>
            <a:r>
              <a:rPr lang="pt-BR" sz="1800" dirty="0" smtClean="0"/>
              <a:t>  </a:t>
            </a:r>
            <a:r>
              <a:rPr lang="pt-BR" sz="1800" dirty="0"/>
              <a:t>| (v &gt; x) = No (inserir arv1 x) v arv2</a:t>
            </a:r>
            <a:br>
              <a:rPr lang="pt-BR" sz="1800" dirty="0"/>
            </a:br>
            <a:r>
              <a:rPr lang="pt-BR" sz="1800" dirty="0"/>
              <a:t> </a:t>
            </a:r>
            <a:br>
              <a:rPr lang="pt-BR" sz="1800" dirty="0"/>
            </a:br>
            <a:r>
              <a:rPr lang="pt-BR" sz="1800" dirty="0" err="1" smtClean="0"/>
              <a:t>main</a:t>
            </a:r>
            <a:r>
              <a:rPr lang="pt-BR" sz="1800" dirty="0" smtClean="0"/>
              <a:t> </a:t>
            </a:r>
            <a:r>
              <a:rPr lang="pt-BR" sz="1800" dirty="0"/>
              <a:t>= do</a:t>
            </a:r>
            <a:br>
              <a:rPr lang="pt-BR" sz="1800" dirty="0"/>
            </a:br>
            <a:r>
              <a:rPr lang="pt-BR" sz="1800" dirty="0" smtClean="0"/>
              <a:t>  </a:t>
            </a:r>
            <a:r>
              <a:rPr lang="pt-BR" sz="1800" dirty="0" err="1"/>
              <a:t>let</a:t>
            </a:r>
            <a:r>
              <a:rPr lang="pt-BR" sz="1800" dirty="0"/>
              <a:t> vetor = [5,4,3,9]</a:t>
            </a:r>
            <a:br>
              <a:rPr lang="pt-BR" sz="1800" dirty="0"/>
            </a:br>
            <a:r>
              <a:rPr lang="pt-BR" sz="1800" dirty="0" smtClean="0"/>
              <a:t>  </a:t>
            </a:r>
            <a:r>
              <a:rPr lang="pt-BR" sz="1800" dirty="0"/>
              <a:t>(</a:t>
            </a:r>
            <a:r>
              <a:rPr lang="pt-BR" sz="1800" dirty="0" err="1"/>
              <a:t>print.criar_arvore</a:t>
            </a:r>
            <a:r>
              <a:rPr lang="pt-BR" sz="1800" dirty="0"/>
              <a:t>) </a:t>
            </a:r>
            <a:r>
              <a:rPr lang="pt-BR" sz="1800" dirty="0" smtClean="0"/>
              <a:t>vetor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023137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133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Universidade Federal de Roraima</vt:lpstr>
      <vt:lpstr>- 1930 - Alonzo Church</vt:lpstr>
      <vt:lpstr>Apresentação do PowerPoint</vt:lpstr>
      <vt:lpstr>- Linguagem puramente funcional</vt:lpstr>
      <vt:lpstr>Vantagens</vt:lpstr>
      <vt:lpstr>- GHC gera código nativo de diferentes arquiteturas</vt:lpstr>
      <vt:lpstr>fatorial :: int -&gt; int fatorial x = product [1..x]</vt:lpstr>
      <vt:lpstr>- Aplicações de IA  * Sistemas Especialistas;  * Representação de conhecimento;  * Processamento de linguagem natural;</vt:lpstr>
      <vt:lpstr>data Arvore a = Nulo | No (Arvore a) a (Arvore a)   deriving (Show)   criar_arvore :: (Ord a) =&gt; [a] -&gt; Arvore a criar_arvore [] = Nulo criar_arvore (x:xs) = criar_arvore_aux (No Nulo x Nulo) xs   where     criar_arvore_aux arvore [] = arvore     criar_arvore_aux arvore (x:xs) = criar_arvore_aux (inserir arvore x) xs  inserir :: (Ord a) =&gt; Arvore a -&gt; a -&gt; Arvore a inserir Nulo x = No Nulo x Nulo inserir (No arv1 v arv2) x   | (v == x) = No arv1 v arv2   | (v &lt; x) = No arv1 v(inserir arv2 x)   | (v &gt; x) = No (inserir arv1 x) v arv2   main = do   let vetor = [5,4,3,9]   (print.criar_arvore) vetor</vt:lpstr>
      <vt:lpstr>Luiz Borba. (2010) “Porque linguagens funcionais são importantes”, http://borba.blog.br/2010/04/porque-linguagens-funcionais-sao-importantes/.  Marcelo Parrela. (2014) “Haskell Básico – A História!”, https://marceloparrela.wordpress.com/2013/11/01/haskell-a-historia/.  Simão Melo. (2013) “Introdução ao Cálculo Lambda”, https://www.di.ubi.pt/~desousa/2013-2014/CF/apresentacao-lambda.pdf.  Victor Luiz. “Programação funcional em Haskell”, http://www.ebah.com.br/content/ABAAAANLoAA/programacao-funcional-haskell?part=6#.  Iorgama Porcely. “Introdução a linguagem de programação Haskell”, http://www.slideshare.net/iorgama/haskell-15676502. “Paradigma Funcional: Coneitos básicos”, http://din.uem.br/ia/ferramentas/lisp/lisp3.htm.  Haskell in industry, “https://wiki.haskell.org/Haskell_in_industry”.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federal de roraima</dc:title>
  <dc:creator>Gabriel Carvalho</dc:creator>
  <cp:lastModifiedBy>Gabriel Carvalho</cp:lastModifiedBy>
  <cp:revision>13</cp:revision>
  <dcterms:created xsi:type="dcterms:W3CDTF">2016-08-11T08:57:18Z</dcterms:created>
  <dcterms:modified xsi:type="dcterms:W3CDTF">2016-08-11T11:06:24Z</dcterms:modified>
</cp:coreProperties>
</file>